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Raleway SemiBold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Arial Narrow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iM3YxoKI1O/GPc6CVEhANH32ca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58E178-BA5C-46FF-B2FF-4411BA9507C7}">
  <a:tblStyle styleId="{6E58E178-BA5C-46FF-B2FF-4411BA9507C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RalewaySemiBold-bold.fntdata"/><Relationship Id="rId21" Type="http://schemas.openxmlformats.org/officeDocument/2006/relationships/font" Target="fonts/RalewaySemiBold-regular.fntdata"/><Relationship Id="rId24" Type="http://schemas.openxmlformats.org/officeDocument/2006/relationships/font" Target="fonts/RalewaySemiBold-boldItalic.fntdata"/><Relationship Id="rId23" Type="http://schemas.openxmlformats.org/officeDocument/2006/relationships/font" Target="fonts/Raleway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italic.fntdata"/><Relationship Id="rId30" Type="http://schemas.openxmlformats.org/officeDocument/2006/relationships/font" Target="fonts/ArialNarrow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ArialNarrow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ad2640451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ead2640451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ad2640451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ead2640451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aa94747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eaa94747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aa94747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eaa94747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ad26404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ead26404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ad264045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ead264045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ad2640451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ead264045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ad264045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ead264045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ad264045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ead264045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c439a7ba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ec439a7ba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547a53eb_0_111"/>
          <p:cNvSpPr txBox="1"/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ea547a53eb_0_111"/>
          <p:cNvSpPr txBox="1"/>
          <p:nvPr>
            <p:ph idx="1" type="body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ea547a53eb_0_111"/>
          <p:cNvSpPr txBox="1"/>
          <p:nvPr>
            <p:ph idx="11" type="ftr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2ea547a53eb_0_11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2ea547a53eb_0_111"/>
          <p:cNvSpPr txBox="1"/>
          <p:nvPr>
            <p:ph idx="12" type="sldNum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547a53eb_0_3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g2ea547a53eb_0_338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2ea547a53eb_0_338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ea547a53eb_0_33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ea547a53eb_0_338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g2ea547a53eb_0_33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Juliana.Dias@noaa.gov" TargetMode="External"/><Relationship Id="rId4" Type="http://schemas.openxmlformats.org/officeDocument/2006/relationships/hyperlink" Target="mailto:cstan@gm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/>
        </p:nvSpPr>
        <p:spPr>
          <a:xfrm>
            <a:off x="1105625" y="1703925"/>
            <a:ext cx="63669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Advancements in the UFS Applications based on GFS, GEFS and SFS</a:t>
            </a:r>
            <a:endParaRPr b="1" i="0" sz="2400" u="none" cap="none" strike="noStrike">
              <a:solidFill>
                <a:schemeClr val="accent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4242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baseline="30000" i="0" lang="en" sz="20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" sz="20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Cristiana Stan and </a:t>
            </a:r>
            <a:r>
              <a:rPr b="0" baseline="30000" i="0" lang="en" sz="20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" sz="20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Avichal Mehra</a:t>
            </a:r>
            <a:endParaRPr b="0" i="0" sz="2000" u="none" cap="none" strike="noStrike">
              <a:solidFill>
                <a:srgbClr val="4242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242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baseline="30000" i="0" lang="en" sz="20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" sz="20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George Mason University, </a:t>
            </a:r>
            <a:r>
              <a:rPr b="0" baseline="30000" i="0" lang="en" sz="20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" sz="2000" u="none" cap="none" strike="noStrike">
                <a:solidFill>
                  <a:srgbClr val="4242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NOAA/EMC</a:t>
            </a:r>
            <a:endParaRPr b="0" i="0" sz="2000" u="none" cap="none" strike="noStrike">
              <a:solidFill>
                <a:srgbClr val="4242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ad2640451_0_512"/>
          <p:cNvSpPr txBox="1"/>
          <p:nvPr>
            <p:ph idx="1" type="body"/>
          </p:nvPr>
        </p:nvSpPr>
        <p:spPr>
          <a:xfrm>
            <a:off x="729450" y="1316875"/>
            <a:ext cx="76887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0A4595"/>
                </a:solidFill>
              </a:rPr>
              <a:t>Overall</a:t>
            </a:r>
            <a:endParaRPr>
              <a:solidFill>
                <a:srgbClr val="0A4595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Improved skill compared to operational GEFSv12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0A4595"/>
                </a:solidFill>
              </a:rPr>
              <a:t>MJO </a:t>
            </a:r>
            <a:endParaRPr>
              <a:solidFill>
                <a:srgbClr val="0A4595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Higher skill (RMM1+RMM2) than GEFSv12 for longer lead times (extend skill for 4-5 days)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Ensemble spread is slightly reduced 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300"/>
              <a:buChar char="●"/>
            </a:pPr>
            <a:r>
              <a:rPr lang="en">
                <a:solidFill>
                  <a:srgbClr val="0A4595"/>
                </a:solidFill>
              </a:rPr>
              <a:t>CONUS Precipitation </a:t>
            </a:r>
            <a:endParaRPr>
              <a:solidFill>
                <a:srgbClr val="0A4595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Week 1 bias: reduced dry bias over Central and Southeast compared to operational GEFSv12; increased slightly over the Northwest around the coastline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 RPSS in week 3 and 4 over Central South slightly lower than in GEFSv12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300"/>
              <a:buChar char="●"/>
            </a:pPr>
            <a:r>
              <a:rPr lang="en">
                <a:solidFill>
                  <a:srgbClr val="0A4595"/>
                </a:solidFill>
              </a:rPr>
              <a:t>SST</a:t>
            </a:r>
            <a:endParaRPr>
              <a:solidFill>
                <a:srgbClr val="0A4595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Reduced bias over the tropical oceans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Slightly increased bias over the NH midlatitudes</a:t>
            </a:r>
            <a:endParaRPr/>
          </a:p>
        </p:txBody>
      </p:sp>
      <p:sp>
        <p:nvSpPr>
          <p:cNvPr id="192" name="Google Shape;192;g2ead2640451_0_512"/>
          <p:cNvSpPr txBox="1"/>
          <p:nvPr/>
        </p:nvSpPr>
        <p:spPr>
          <a:xfrm>
            <a:off x="0" y="0"/>
            <a:ext cx="860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Progress towards GEFSv13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ad2640451_0_5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7719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Model Evaluation Sub-Task Team</a:t>
            </a:r>
            <a:endParaRPr/>
          </a:p>
        </p:txBody>
      </p:sp>
      <p:sp>
        <p:nvSpPr>
          <p:cNvPr id="198" name="Google Shape;198;g2ead2640451_0_5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Develop/Adapt diagnostic packages for </a:t>
            </a:r>
            <a:r>
              <a:rPr b="1" lang="en"/>
              <a:t>process level</a:t>
            </a:r>
            <a:r>
              <a:rPr lang="en"/>
              <a:t> evaluation of forecast data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Design and conduct numerical experiments addressing model errors and biases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Engage in international projects that coordinate modeling and observational efforts aiming to enhance the accuracy and reliability of predictive models. (e.g., ESMO/WGSIP/S2S Panel, ESMO/ WGNE, APARC)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Contact: Juliana Dias (</a:t>
            </a:r>
            <a:r>
              <a:rPr lang="en" u="sng">
                <a:solidFill>
                  <a:schemeClr val="hlink"/>
                </a:solidFill>
                <a:hlinkClick r:id="rId3"/>
              </a:rPr>
              <a:t>Juliana.Dias@noaa.gov</a:t>
            </a:r>
            <a:r>
              <a:rPr lang="en"/>
              <a:t>) and/or Cristiana Stan (</a:t>
            </a:r>
            <a:r>
              <a:rPr lang="en" u="sng">
                <a:solidFill>
                  <a:schemeClr val="hlink"/>
                </a:solidFill>
                <a:hlinkClick r:id="rId4"/>
              </a:rPr>
              <a:t>cstan@gmu.edu</a:t>
            </a:r>
            <a:r>
              <a:rPr lang="en"/>
              <a:t>)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99" name="Google Shape;199;g2ead2640451_0_519"/>
          <p:cNvSpPr txBox="1"/>
          <p:nvPr/>
        </p:nvSpPr>
        <p:spPr>
          <a:xfrm>
            <a:off x="0" y="0"/>
            <a:ext cx="860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become involved?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aa947472a_0_0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1313"/>
              <a:buNone/>
            </a:pPr>
            <a:r>
              <a:rPr lang="en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UFS Global Coupled Applications</a:t>
            </a:r>
            <a:endParaRPr b="0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129" name="Google Shape;129;g2eaa947472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00" y="1288843"/>
            <a:ext cx="8147302" cy="375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aa947472a_0_6"/>
          <p:cNvSpPr txBox="1"/>
          <p:nvPr/>
        </p:nvSpPr>
        <p:spPr>
          <a:xfrm>
            <a:off x="313500" y="-1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Coupled UFS Prototypes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Google Shape;135;g2eaa947472a_0_6"/>
          <p:cNvGraphicFramePr/>
          <p:nvPr/>
        </p:nvGraphicFramePr>
        <p:xfrm>
          <a:off x="139188" y="526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{6E58E178-BA5C-46FF-B2FF-4411BA9507C7}</a:tableStyleId>
              </a:tblPr>
              <a:tblGrid>
                <a:gridCol w="1108650"/>
                <a:gridCol w="1068525"/>
                <a:gridCol w="936275"/>
                <a:gridCol w="818000"/>
                <a:gridCol w="1072400"/>
                <a:gridCol w="1034100"/>
                <a:gridCol w="1380800"/>
                <a:gridCol w="984875"/>
              </a:tblGrid>
              <a:tr h="4587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Prototype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D8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Atmospheric Model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C384 (~0.25 degree) horizontal resolution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0" marR="25400" marL="25400" anchor="ctr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D8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 Model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Tripolar ~0.25 degree horizontal resolution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D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Wave Model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 lat/lon 0.5 degree grid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D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 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</a:t>
                      </a:r>
                      <a:endParaRPr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Tripolar ~0.25 degree horizontal resolution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D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Mediator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D8"/>
                    </a:solidFill>
                  </a:tcPr>
                </a:tc>
              </a:tr>
              <a:tr h="572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Dynamical Model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Physics Settings &amp; Driver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 Model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D8"/>
                    </a:solidFill>
                  </a:tcPr>
                </a:tc>
                <a:tc vMerge="1"/>
                <a:tc vMerge="1"/>
                <a:tc vMerge="1"/>
                <a:tc vMerge="1"/>
              </a:tr>
              <a:tr h="23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P1</a:t>
                      </a:r>
                      <a:endParaRPr b="1"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5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FV3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layers,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Fractional  grid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(model top at 54km)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GFSv15.2, 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IPD driver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Noah LSM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MOM6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N/A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CICE5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NEMS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P2</a:t>
                      </a:r>
                      <a:endParaRPr b="1"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5F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23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P3.1</a:t>
                      </a:r>
                      <a:endParaRPr b="1"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5F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23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</a:t>
                      </a:r>
                      <a:endParaRPr b="1"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5FF"/>
                    </a:solidFill>
                  </a:tcPr>
                </a:tc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GFSv15.2, </a:t>
                      </a: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CCPP driver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WW3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35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P5</a:t>
                      </a:r>
                      <a:endParaRPr b="1"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5F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CICE6</a:t>
                      </a: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(Mushy TD not turned on)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CMEPS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P6</a:t>
                      </a:r>
                      <a:endParaRPr b="1"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5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FV3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 layers,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Fractional grid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(model top at 80km)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GFSv16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  <a:tc vMerge="1"/>
              </a:tr>
              <a:tr h="41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P7</a:t>
                      </a:r>
                      <a:endParaRPr b="1"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5F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Modified GFSv16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Noah-MP LSM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CICE6 (</a:t>
                      </a: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Mushy TD turned on</a:t>
                      </a: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300" u="none" cap="none" strike="noStrike">
                        <a:solidFill>
                          <a:srgbClr val="07336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9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</a:rPr>
                        <a:t>P8</a:t>
                      </a:r>
                      <a:endParaRPr b="1" sz="12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5F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Further Modified GFSv16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7336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Modified Noah-MP LSM</a:t>
                      </a:r>
                      <a:endParaRPr sz="1300" u="none" cap="none" strike="noStrike">
                        <a:solidFill>
                          <a:srgbClr val="07336F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>
                    <a:lnL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733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136" name="Google Shape;136;g2eaa947472a_0_6"/>
          <p:cNvSpPr txBox="1"/>
          <p:nvPr/>
        </p:nvSpPr>
        <p:spPr>
          <a:xfrm>
            <a:off x="4688130" y="4097550"/>
            <a:ext cx="415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(P8+ includes one-way coupled aerosols)</a:t>
            </a:r>
            <a:endParaRPr b="1" i="1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ad2640451_0_0"/>
          <p:cNvSpPr txBox="1"/>
          <p:nvPr/>
        </p:nvSpPr>
        <p:spPr>
          <a:xfrm>
            <a:off x="1337345" y="894280"/>
            <a:ext cx="2739600" cy="4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AC: Global Tropics SST </a:t>
            </a:r>
            <a:endParaRPr b="1" i="0" sz="1500" u="none" cap="none" strike="noStrik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2ead2640451_0_0" title="Chart"/>
          <p:cNvPicPr preferRelativeResize="0"/>
          <p:nvPr/>
        </p:nvPicPr>
        <p:blipFill rotWithShape="1">
          <a:blip r:embed="rId3">
            <a:alphaModFix/>
          </a:blip>
          <a:srcRect b="45586" l="85874" r="2644" t="8959"/>
          <a:stretch/>
        </p:blipFill>
        <p:spPr>
          <a:xfrm>
            <a:off x="4170125" y="1152250"/>
            <a:ext cx="795126" cy="14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ead2640451_0_0"/>
          <p:cNvSpPr txBox="1"/>
          <p:nvPr/>
        </p:nvSpPr>
        <p:spPr>
          <a:xfrm>
            <a:off x="313500" y="-1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Anomaly correlations in P1-P8 Prototypes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2ead2640451_0_0" title="Chart"/>
          <p:cNvPicPr preferRelativeResize="0"/>
          <p:nvPr/>
        </p:nvPicPr>
        <p:blipFill rotWithShape="1">
          <a:blip r:embed="rId4">
            <a:alphaModFix/>
          </a:blip>
          <a:srcRect b="0" l="0" r="15016" t="0"/>
          <a:stretch/>
        </p:blipFill>
        <p:spPr>
          <a:xfrm>
            <a:off x="137160" y="582125"/>
            <a:ext cx="7511574" cy="2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ead2640451_0_0" title="Chart"/>
          <p:cNvPicPr preferRelativeResize="0"/>
          <p:nvPr/>
        </p:nvPicPr>
        <p:blipFill rotWithShape="1">
          <a:blip r:embed="rId5">
            <a:alphaModFix/>
          </a:blip>
          <a:srcRect b="0" l="0" r="15583" t="0"/>
          <a:stretch/>
        </p:blipFill>
        <p:spPr>
          <a:xfrm>
            <a:off x="137160" y="2835225"/>
            <a:ext cx="7511574" cy="2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ead2640451_0_0" title="Chart"/>
          <p:cNvPicPr preferRelativeResize="0"/>
          <p:nvPr/>
        </p:nvPicPr>
        <p:blipFill rotWithShape="1">
          <a:blip r:embed="rId6">
            <a:alphaModFix/>
          </a:blip>
          <a:srcRect b="45703" l="86680" r="0" t="9732"/>
          <a:stretch/>
        </p:blipFill>
        <p:spPr>
          <a:xfrm>
            <a:off x="7974750" y="1797175"/>
            <a:ext cx="1096148" cy="20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ad2640451_0_14"/>
          <p:cNvSpPr txBox="1"/>
          <p:nvPr/>
        </p:nvSpPr>
        <p:spPr>
          <a:xfrm>
            <a:off x="313500" y="-1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Madden Julian Oscillation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2ead2640451_0_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913" y="1123687"/>
            <a:ext cx="3909300" cy="24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ead2640451_0_14"/>
          <p:cNvSpPr txBox="1"/>
          <p:nvPr/>
        </p:nvSpPr>
        <p:spPr>
          <a:xfrm>
            <a:off x="45400" y="3838500"/>
            <a:ext cx="4026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MJO prediction skill for P 5-8 reforecasts initialized with active MJO events during boreal winter (NDJFM).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ead2640451_0_14"/>
          <p:cNvSpPr txBox="1"/>
          <p:nvPr/>
        </p:nvSpPr>
        <p:spPr>
          <a:xfrm>
            <a:off x="45397" y="4845900"/>
            <a:ext cx="1472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of Hyemi Kim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2ead2640451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00" y="644395"/>
            <a:ext cx="3077977" cy="400610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ead2640451_0_14"/>
          <p:cNvSpPr txBox="1"/>
          <p:nvPr/>
        </p:nvSpPr>
        <p:spPr>
          <a:xfrm>
            <a:off x="5011000" y="4650500"/>
            <a:ext cx="2564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MJO events initialized in phases 2 and 3.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ad2640451_0_121"/>
          <p:cNvSpPr txBox="1"/>
          <p:nvPr/>
        </p:nvSpPr>
        <p:spPr>
          <a:xfrm>
            <a:off x="313500" y="-1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MJO Teleconnections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ead2640451_0_121"/>
          <p:cNvSpPr/>
          <p:nvPr/>
        </p:nvSpPr>
        <p:spPr>
          <a:xfrm>
            <a:off x="661150" y="1042150"/>
            <a:ext cx="1075800" cy="33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g2ead2640451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000" y="953700"/>
            <a:ext cx="8835997" cy="346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ead2640451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533400"/>
            <a:ext cx="8839201" cy="457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ead2640451_0_133"/>
          <p:cNvSpPr txBox="1"/>
          <p:nvPr/>
        </p:nvSpPr>
        <p:spPr>
          <a:xfrm>
            <a:off x="683550" y="649950"/>
            <a:ext cx="133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Week 3 after </a:t>
            </a:r>
            <a:endParaRPr b="1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MJO in phase 3</a:t>
            </a:r>
            <a:endParaRPr b="1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2ead2640451_0_133"/>
          <p:cNvSpPr txBox="1"/>
          <p:nvPr/>
        </p:nvSpPr>
        <p:spPr>
          <a:xfrm>
            <a:off x="313500" y="-1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MJO Teleconnections to T2m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ead2640451_0_133"/>
          <p:cNvSpPr txBox="1"/>
          <p:nvPr/>
        </p:nvSpPr>
        <p:spPr>
          <a:xfrm>
            <a:off x="5640900" y="560225"/>
            <a:ext cx="3193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g2ead2640451_0_133"/>
          <p:cNvSpPr txBox="1"/>
          <p:nvPr/>
        </p:nvSpPr>
        <p:spPr>
          <a:xfrm>
            <a:off x="5640900" y="1324675"/>
            <a:ext cx="3193200" cy="1128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Changes in P8 degraded the response of T2m to MJO teleconnections. Over the North America, the response is similar to the negative PNA.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g2ead2640451_0_133"/>
          <p:cNvSpPr txBox="1"/>
          <p:nvPr/>
        </p:nvSpPr>
        <p:spPr>
          <a:xfrm>
            <a:off x="152400" y="1324675"/>
            <a:ext cx="3193200" cy="1128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P5 - P7 capture the</a:t>
            </a: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sign, amplitude, and approximate location of temperature anomalies. Over the North America the response is consistent with the positive NAO phase.</a:t>
            </a:r>
            <a:endParaRPr b="1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ad2640451_0_160"/>
          <p:cNvSpPr txBox="1"/>
          <p:nvPr>
            <p:ph idx="1" type="body"/>
          </p:nvPr>
        </p:nvSpPr>
        <p:spPr>
          <a:xfrm>
            <a:off x="729450" y="1255050"/>
            <a:ext cx="7688700" cy="30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300"/>
              <a:buChar char="●"/>
            </a:pPr>
            <a:r>
              <a:rPr lang="en">
                <a:solidFill>
                  <a:srgbClr val="0A4595"/>
                </a:solidFill>
              </a:rPr>
              <a:t>Overall:</a:t>
            </a:r>
            <a:endParaRPr>
              <a:solidFill>
                <a:srgbClr val="0A4595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Improved skill (larger AC) for heights, winds, upper tropospheric temperature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300"/>
              <a:buChar char="●"/>
            </a:pPr>
            <a:r>
              <a:rPr lang="en">
                <a:solidFill>
                  <a:srgbClr val="0A4595"/>
                </a:solidFill>
              </a:rPr>
              <a:t>MJO</a:t>
            </a:r>
            <a:endParaRPr>
              <a:solidFill>
                <a:srgbClr val="0A4595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Improved skill (larger AC and smaller RMSE)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Improved amplitude and propagation speed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Improved propagation across the Maritime Continent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300"/>
              <a:buChar char="●"/>
            </a:pPr>
            <a:r>
              <a:rPr lang="en">
                <a:solidFill>
                  <a:srgbClr val="0A4595"/>
                </a:solidFill>
              </a:rPr>
              <a:t>Land</a:t>
            </a:r>
            <a:endParaRPr>
              <a:solidFill>
                <a:srgbClr val="0A4595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T2m biases improved over areas covered by high vegetation and grass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Reduced biases in the surface fluxes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Improved PBL height over the NH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0A4595"/>
                </a:solidFill>
              </a:rPr>
              <a:t>Cycled experiments with  weakly coupled DA system</a:t>
            </a:r>
            <a:r>
              <a:rPr lang="en"/>
              <a:t>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Initial stage</a:t>
            </a:r>
            <a:endParaRPr/>
          </a:p>
        </p:txBody>
      </p:sp>
      <p:sp>
        <p:nvSpPr>
          <p:cNvPr id="179" name="Google Shape;179;g2ead2640451_0_160"/>
          <p:cNvSpPr txBox="1"/>
          <p:nvPr/>
        </p:nvSpPr>
        <p:spPr>
          <a:xfrm>
            <a:off x="313500" y="-1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Progress towards GFSv17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ec439a7ba0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25" y="562150"/>
            <a:ext cx="8839199" cy="425386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ec439a7ba0_0_3"/>
          <p:cNvSpPr txBox="1"/>
          <p:nvPr/>
        </p:nvSpPr>
        <p:spPr>
          <a:xfrm>
            <a:off x="4825650" y="4734600"/>
            <a:ext cx="36420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Courtesy of Zachary Lawrence and collaborators. </a:t>
            </a:r>
            <a:endParaRPr b="0" i="0" sz="10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g2ec439a7ba0_0_3"/>
          <p:cNvSpPr txBox="1"/>
          <p:nvPr/>
        </p:nvSpPr>
        <p:spPr>
          <a:xfrm>
            <a:off x="313500" y="-1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QBO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