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Raleway SemiBold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Arial Narrow"/>
      <p:regular r:id="rId41"/>
      <p:bold r:id="rId42"/>
      <p:italic r:id="rId43"/>
      <p:boldItalic r:id="rId44"/>
    </p:embeddedFont>
    <p:embeddedFont>
      <p:font typeface="Roboto Condensed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4E36CC-58E2-4B99-9195-F51997BCCD3A}">
  <a:tblStyle styleId="{424E36CC-58E2-4B99-9195-F51997BCCD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57245C2-0026-4EC1-8283-B87B2CD3A71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42" Type="http://schemas.openxmlformats.org/officeDocument/2006/relationships/font" Target="fonts/ArialNarrow-bold.fntdata"/><Relationship Id="rId41" Type="http://schemas.openxmlformats.org/officeDocument/2006/relationships/font" Target="fonts/ArialNarrow-regular.fntdata"/><Relationship Id="rId44" Type="http://schemas.openxmlformats.org/officeDocument/2006/relationships/font" Target="fonts/ArialNarrow-boldItalic.fntdata"/><Relationship Id="rId43" Type="http://schemas.openxmlformats.org/officeDocument/2006/relationships/font" Target="fonts/ArialNarrow-italic.fntdata"/><Relationship Id="rId46" Type="http://schemas.openxmlformats.org/officeDocument/2006/relationships/font" Target="fonts/RobotoCondensed-bold.fntdata"/><Relationship Id="rId45" Type="http://schemas.openxmlformats.org/officeDocument/2006/relationships/font" Target="fonts/RobotoCondense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RobotoCondensed-boldItalic.fntdata"/><Relationship Id="rId47" Type="http://schemas.openxmlformats.org/officeDocument/2006/relationships/font" Target="fonts/RobotoCondensed-italic.fntdata"/><Relationship Id="rId49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SemiBold-italic.fntdata"/><Relationship Id="rId30" Type="http://schemas.openxmlformats.org/officeDocument/2006/relationships/font" Target="fonts/RalewaySemiBold-bold.fntdata"/><Relationship Id="rId33" Type="http://schemas.openxmlformats.org/officeDocument/2006/relationships/font" Target="fonts/Roboto-regular.fntdata"/><Relationship Id="rId32" Type="http://schemas.openxmlformats.org/officeDocument/2006/relationships/font" Target="fonts/RalewaySemiBold-boldItalic.fntdata"/><Relationship Id="rId35" Type="http://schemas.openxmlformats.org/officeDocument/2006/relationships/font" Target="fonts/Roboto-italic.fntdata"/><Relationship Id="rId34" Type="http://schemas.openxmlformats.org/officeDocument/2006/relationships/font" Target="fonts/Roboto-bold.fntdata"/><Relationship Id="rId37" Type="http://schemas.openxmlformats.org/officeDocument/2006/relationships/font" Target="fonts/Lato-regular.fntdata"/><Relationship Id="rId36" Type="http://schemas.openxmlformats.org/officeDocument/2006/relationships/font" Target="fonts/Roboto-boldItalic.fntdata"/><Relationship Id="rId39" Type="http://schemas.openxmlformats.org/officeDocument/2006/relationships/font" Target="fonts/Lato-italic.fntdata"/><Relationship Id="rId38" Type="http://schemas.openxmlformats.org/officeDocument/2006/relationships/font" Target="fonts/Lato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29" Type="http://schemas.openxmlformats.org/officeDocument/2006/relationships/font" Target="fonts/RalewaySemiBold-regular.fntdata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18T02:48:06.640">
    <p:pos x="6000" y="0"/>
    <p:text>Cristiana,
I will upload the slides to UIFCW folder tomorrow.
Let me know if you have any comments.
Thanks,
Yan
-Yan Xue - NOAA Federal</p:text>
  </p:cm>
  <p:cm authorId="0" idx="2" dt="2024-07-18T02:48:06.628">
    <p:pos x="6000" y="100"/>
    <p:text>@cstan@gmu.edu @juliana.dias@noaa.gov 
I added this additional task team that is cross-cutting for all three global applications (GFS/GEFS/SFS). This works well with the last slide in Cristiana's slides for UIFCW:
https://docs.google.com/presentation/d/1d4SMbPDq7fBQ7pvbeRyEidpTiZ4x940k/edit#slide=id.p1
Let me know if it is OK with you.
Yan
_Reassigned to cstan@gmu.edu_
-Yan Xue - NOAA Federal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2271713" y="1143001"/>
            <a:ext cx="2314500" cy="308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Figure upper right: SST from current model and SST differences when computing flux on Atm grid, ocean grid and exchange grid.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Figure middle right: The run time (in s) of atm, ocn and ice at slow coupling steps in a coupled test. The sparks are the IO time. </a:t>
            </a:r>
            <a:endParaRPr/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388501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2143125" y="685801"/>
            <a:ext cx="25719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-206174" y="380480"/>
            <a:ext cx="7270500" cy="411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85800" y="4648201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311" name="Google Shape;311;p18:notes"/>
          <p:cNvSpPr txBox="1"/>
          <p:nvPr>
            <p:ph idx="12" type="sldNum"/>
          </p:nvPr>
        </p:nvSpPr>
        <p:spPr>
          <a:xfrm>
            <a:off x="3884614" y="8685214"/>
            <a:ext cx="29715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00" lIns="93300" spcFirstLastPara="1" rIns="93300" wrap="square" tIns="93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/>
          <p:nvPr>
            <p:ph idx="2" type="sldImg"/>
          </p:nvPr>
        </p:nvSpPr>
        <p:spPr>
          <a:xfrm>
            <a:off x="2271713" y="1143001"/>
            <a:ext cx="2314500" cy="308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 txBox="1"/>
          <p:nvPr>
            <p:ph idx="12" type="sldNum"/>
          </p:nvPr>
        </p:nvSpPr>
        <p:spPr>
          <a:xfrm>
            <a:off x="388501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/>
          <p:nvPr>
            <p:ph idx="2" type="sldImg"/>
          </p:nvPr>
        </p:nvSpPr>
        <p:spPr>
          <a:xfrm>
            <a:off x="2271713" y="1143001"/>
            <a:ext cx="2314500" cy="308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 txBox="1"/>
          <p:nvPr>
            <p:ph idx="12" type="sldNum"/>
          </p:nvPr>
        </p:nvSpPr>
        <p:spPr>
          <a:xfrm>
            <a:off x="388501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/>
          <p:nvPr>
            <p:ph idx="2" type="sldImg"/>
          </p:nvPr>
        </p:nvSpPr>
        <p:spPr>
          <a:xfrm>
            <a:off x="2271713" y="1143001"/>
            <a:ext cx="2314500" cy="308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 txBox="1"/>
          <p:nvPr>
            <p:ph idx="12" type="sldNum"/>
          </p:nvPr>
        </p:nvSpPr>
        <p:spPr>
          <a:xfrm>
            <a:off x="388501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2271713" y="1143001"/>
            <a:ext cx="2314500" cy="308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/>
          <p:nvPr>
            <p:ph idx="2" type="sldImg"/>
          </p:nvPr>
        </p:nvSpPr>
        <p:spPr>
          <a:xfrm>
            <a:off x="381300" y="685801"/>
            <a:ext cx="6096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5" name="Google Shape;8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1" name="Google Shape;91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4" name="Google Shape;104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2" name="Google Shape;112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0" name="Google Shape;30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8" name="Google Shape;48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0" name="Google Shape;70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nws_modeling_pmo@noaa.gov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mc.ncep.noaa.gov/users/meg/gfsv16/" TargetMode="External"/><Relationship Id="rId4" Type="http://schemas.openxmlformats.org/officeDocument/2006/relationships/hyperlink" Target="https://www.emc.ncep.noaa.gov/users/meg/gfsv16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emc.ncep.noaa.gov/users/meg/gefsv12/" TargetMode="Externa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790425" y="672375"/>
            <a:ext cx="72417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86233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NOAA’s Seasonal Forecast System (SFS) Development Plan: A Community Modeling Approach to Increase Forecast Skill and to Meet User Needs</a:t>
            </a:r>
            <a:endParaRPr b="1" i="1" sz="2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2449825" y="2223088"/>
            <a:ext cx="59229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Yan Xue</a:t>
            </a:r>
            <a:r>
              <a:rPr b="1" baseline="30000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r>
              <a:rPr b="1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Avichal Mehra</a:t>
            </a:r>
            <a:r>
              <a:rPr b="1" baseline="30000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3</a:t>
            </a:r>
            <a:r>
              <a:rPr b="1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Philip Pegion</a:t>
            </a:r>
            <a:r>
              <a:rPr b="1" baseline="30000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b="1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Neil Barton</a:t>
            </a:r>
            <a:r>
              <a:rPr b="1" baseline="30000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3</a:t>
            </a:r>
            <a:r>
              <a:rPr b="1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Jason Anderson</a:t>
            </a:r>
            <a:r>
              <a:rPr b="1" baseline="30000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r>
              <a:rPr b="1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Kevin Garrett</a:t>
            </a:r>
            <a:r>
              <a:rPr b="1" baseline="30000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r>
              <a:rPr b="1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Mark Olsen</a:t>
            </a:r>
            <a:r>
              <a:rPr b="1" baseline="30000" i="0" lang="en" sz="20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b="1" baseline="30000" i="0" sz="20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baseline="30000" i="0" sz="20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baseline="30000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 </a:t>
            </a: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NOAA NWS Office of Science and Technology Integration</a:t>
            </a:r>
            <a:endParaRPr b="1" i="0" sz="1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baseline="30000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</a:t>
            </a: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NOAA OAR Weather Program Office</a:t>
            </a:r>
            <a:endParaRPr b="1" i="0" sz="1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baseline="30000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</a:t>
            </a: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NOAA NWS Environmental Modeling Center</a:t>
            </a:r>
            <a:endParaRPr b="1" i="0" sz="1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baseline="30000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NOAA OAR Physical Science Laboratory</a:t>
            </a:r>
            <a:endParaRPr b="1" i="0" sz="1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3692876" y="4531900"/>
            <a:ext cx="34368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UIFCW24, July 22-26, 2024</a:t>
            </a:r>
            <a:endParaRPr b="0" i="0" sz="1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378024" y="1541701"/>
            <a:ext cx="1311300" cy="119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0" y="3192950"/>
            <a:ext cx="19743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2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  WEATHER  SERVICE</a:t>
            </a:r>
            <a:endParaRPr b="0" i="0" sz="18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type="title"/>
          </p:nvPr>
        </p:nvSpPr>
        <p:spPr>
          <a:xfrm>
            <a:off x="125575" y="0"/>
            <a:ext cx="85206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185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 and Sea-Ice Model Improvements</a:t>
            </a:r>
            <a:endParaRPr sz="2185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485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985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(Leads: Shan Sun, Neil Barton, Wanqiu Wang)</a:t>
            </a:r>
            <a:endParaRPr sz="1985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520"/>
          </a:p>
        </p:txBody>
      </p:sp>
      <p:sp>
        <p:nvSpPr>
          <p:cNvPr id="238" name="Google Shape;238;p25"/>
          <p:cNvSpPr txBox="1"/>
          <p:nvPr/>
        </p:nvSpPr>
        <p:spPr>
          <a:xfrm>
            <a:off x="514525" y="1096650"/>
            <a:ext cx="7318500" cy="36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Tasks: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Test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sensitivities of SFS skill </a:t>
            </a:r>
            <a:r>
              <a:rPr b="1" i="0" lang="en" sz="18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</a:t>
            </a: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different ocean and sea ice initial conditions 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Increase near surface vertical resolution in the ocean model to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SST biases</a:t>
            </a:r>
            <a:endParaRPr b="1" i="0" sz="18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Mitigate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deficiencies in oceanic circulations</a:t>
            </a: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(e.g. Atlantic Meridional Overturning Circulation) 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 coupling between CICE6 and MOM6 by adopting the C-grid 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 the ability to couple aerosols to CICE; Test different melt-pond schemes in CICE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Explore economical alternatives to the costly wave model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/>
        </p:nvSpPr>
        <p:spPr>
          <a:xfrm>
            <a:off x="259350" y="0"/>
            <a:ext cx="8625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 and Cloud Strategy</a:t>
            </a:r>
            <a:endParaRPr b="1" i="0" sz="19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(Leads: Rahul Mahajan, Jun Wang)</a:t>
            </a:r>
            <a:endParaRPr b="0" i="0" sz="12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501550" y="1068550"/>
            <a:ext cx="7040700" cy="368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Tasks: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exchange grids</a:t>
            </a: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 CMEPS for computing air-sea fluxes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Extend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CMEPS diagnostic </a:t>
            </a: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capabilities and test global energy conservation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management systems for running prototype experiments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Creat regression test and integrate SFS features into UFS weather model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Extend GFSv17 and GEFSv13 global-workflow to SFSv1 configurations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Port the infrastructure to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various cloud platforms (AWS, GCP, Azure)</a:t>
            </a:r>
            <a:endParaRPr b="1" i="0" sz="18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 Condensed"/>
              <a:buChar char="●"/>
            </a:pP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Support for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reanalysis, reforecasts, retrospective and real-time</a:t>
            </a:r>
            <a:r>
              <a:rPr b="1" i="0" lang="en" sz="1800" u="none" cap="none" strike="noStrike">
                <a:solidFill>
                  <a:srgbClr val="16161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experiments</a:t>
            </a:r>
            <a:endParaRPr b="1" i="0" sz="1800" u="none" cap="none" strike="noStrike">
              <a:solidFill>
                <a:srgbClr val="16161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3554350" y="4345400"/>
            <a:ext cx="379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2100">
                <a:latin typeface="Roboto Condensed"/>
                <a:ea typeface="Roboto Condensed"/>
                <a:cs typeface="Roboto Condensed"/>
                <a:sym typeface="Roboto Condensed"/>
              </a:rPr>
              <a:t>Contact:</a:t>
            </a:r>
            <a:r>
              <a:rPr lang="en" sz="21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2100" u="sng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Yan.Xue@noaa.gov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7"/>
          <p:cNvSpPr txBox="1"/>
          <p:nvPr/>
        </p:nvSpPr>
        <p:spPr>
          <a:xfrm>
            <a:off x="428400" y="574100"/>
            <a:ext cx="349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2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 Plan</a:t>
            </a:r>
            <a:endParaRPr b="1" i="0" sz="22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4241800" y="429175"/>
            <a:ext cx="470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2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NOAA’s Subseasonal and Seasonal Applications Workshop:</a:t>
            </a:r>
            <a:r>
              <a:rPr b="1" i="0" lang="en" sz="2200" u="none" cap="none" strike="noStrike">
                <a:solidFill>
                  <a:srgbClr val="0099D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2200" u="none" cap="none" strike="noStrike">
              <a:solidFill>
                <a:srgbClr val="0099D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Toward Increasing </a:t>
            </a:r>
            <a:r>
              <a:rPr b="1" i="1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Collaborations</a:t>
            </a:r>
            <a:r>
              <a:rPr b="1" i="1" lang="en" sz="18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among Users, Modelers and Researchers</a:t>
            </a:r>
            <a:endParaRPr b="1" i="1" sz="18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4376350" y="1968673"/>
            <a:ext cx="44376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Workshop Date:</a:t>
            </a:r>
            <a:r>
              <a:rPr b="1" i="0" lang="en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 4-6, 2024</a:t>
            </a:r>
            <a:endParaRPr b="1" i="0" sz="18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Location: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Park, MD, with remote option available</a:t>
            </a:r>
            <a:endParaRPr b="1" i="0" sz="18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In-Person Registration deadline: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August 20, 2024</a:t>
            </a:r>
            <a:endParaRPr b="1" i="0" sz="18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Virtual Attendance Registration deadline: </a:t>
            </a:r>
            <a:r>
              <a:rPr b="1" i="0" lang="en" sz="18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August 28, 2024</a:t>
            </a:r>
            <a:endParaRPr b="1" i="0" sz="18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850" y="1916450"/>
            <a:ext cx="3000000" cy="30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>
            <p:ph type="title"/>
          </p:nvPr>
        </p:nvSpPr>
        <p:spPr>
          <a:xfrm>
            <a:off x="486838" y="1097300"/>
            <a:ext cx="3000000" cy="87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welcome feedback and seek collaboration!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idx="1" type="body"/>
          </p:nvPr>
        </p:nvSpPr>
        <p:spPr>
          <a:xfrm>
            <a:off x="302100" y="604300"/>
            <a:ext cx="8718600" cy="44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Design, Testing and Analysis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Neil Barton, Phil Pegion, Avichal Mehra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Physics and Dynamics Improvements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Fanglin Yang, Lisa Bengtsson, Ligia Bernardet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 Model and Land Initialization Improvement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TBD, Clara Draper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Ocean, Waves and Sea-Ice Model Improvements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Shan Sun, Neil Barton, Wanqiu Wang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Aerosol and Atmospheric Composition Improvements (Lead: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Ivanka Stajner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Ensemble Strategies, Design and Development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Philip Pegion, Neil Barton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Data Assimilation Developments and Observation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Daryl Kleist, Sergey Frolov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Reanalysis &amp; Reforecast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Sergey Frolov, Daryl Kleist, Jeff Whitaker, Phil Pegion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 and Cloud Strategy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Rahul Mahajan, Jun Wang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Roboto Condensed"/>
              <a:buAutoNum type="arabicPeriod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Product Developments &amp; Verification (Leads: </a:t>
            </a: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Wanqiu Wang, Jason Levit, Tara Jensen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1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879175" y="0"/>
            <a:ext cx="82647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5"/>
              <a:buFont typeface="Arial"/>
              <a:buNone/>
            </a:pPr>
            <a:r>
              <a:rPr b="1" i="0" lang="en" sz="2185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Application Team (Co-Leads: Neil Barton, Phil Pegion)</a:t>
            </a:r>
            <a:endParaRPr b="0" i="0" sz="14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type="title"/>
          </p:nvPr>
        </p:nvSpPr>
        <p:spPr>
          <a:xfrm>
            <a:off x="1019947" y="203200"/>
            <a:ext cx="6926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400">
                <a:solidFill>
                  <a:srgbClr val="0099D8"/>
                </a:solidFill>
              </a:rPr>
              <a:t>Global Forecast System v17 Upgrade</a:t>
            </a:r>
            <a:endParaRPr sz="2400">
              <a:solidFill>
                <a:srgbClr val="0099D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</a:rPr>
              <a:t>(Deterministic Forecast up to 16 days)</a:t>
            </a:r>
            <a:endParaRPr b="0" sz="1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200">
              <a:solidFill>
                <a:srgbClr val="4A86E8"/>
              </a:solidFill>
            </a:endParaRPr>
          </a:p>
        </p:txBody>
      </p:sp>
      <p:graphicFrame>
        <p:nvGraphicFramePr>
          <p:cNvPr id="271" name="Google Shape;271;p29"/>
          <p:cNvGraphicFramePr/>
          <p:nvPr/>
        </p:nvGraphicFramePr>
        <p:xfrm>
          <a:off x="511982" y="9295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{257245C2-0026-4EC1-8283-B87B2CD3A710}</a:tableStyleId>
              </a:tblPr>
              <a:tblGrid>
                <a:gridCol w="1279100"/>
                <a:gridCol w="3320100"/>
                <a:gridCol w="3868625"/>
              </a:tblGrid>
              <a:tr h="34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4595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A459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4595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5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GFSv1</a:t>
                      </a:r>
                      <a:r>
                        <a:rPr b="1" lang="en" sz="15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6</a:t>
                      </a:r>
                      <a:r>
                        <a:rPr b="1" lang="en" sz="1500" u="none" cap="none" strike="noStrike"/>
                        <a:t>: Implementation Mar 2021</a:t>
                      </a:r>
                      <a:endParaRPr b="1" sz="15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</a:rPr>
                        <a:t>GFSv17</a:t>
                      </a:r>
                      <a:r>
                        <a:rPr b="1" lang="en" sz="1600" u="none" cap="none" strike="noStrike">
                          <a:solidFill>
                            <a:srgbClr val="161616"/>
                          </a:solidFill>
                        </a:rPr>
                        <a:t>:</a:t>
                      </a: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b="1" lang="en" sz="1600" u="none" cap="none" strike="noStrike"/>
                        <a:t>Target Implementation </a:t>
                      </a:r>
                      <a:r>
                        <a:rPr b="1" lang="en" sz="1600" u="none" cap="none" strike="noStrike">
                          <a:solidFill>
                            <a:srgbClr val="FF0000"/>
                          </a:solidFill>
                        </a:rPr>
                        <a:t>Mar 2026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1DE"/>
                    </a:solidFill>
                  </a:tcPr>
                </a:tc>
              </a:tr>
              <a:tr h="49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400" u="none" cap="none" strike="noStrike"/>
                        <a:t>Model</a:t>
                      </a:r>
                      <a:endParaRPr b="1" sz="14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FV3/Noah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WW3 (one-way coupling)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FV3/</a:t>
                      </a: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Noah_MP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MOM6/CICE6/WW3 (two-way coupling)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50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400" u="none" cap="none" strike="noStrike"/>
                        <a:t>Resolution</a:t>
                      </a:r>
                      <a:endParaRPr b="1" sz="1400" u="none" cap="none" strike="noStrike"/>
                    </a:p>
                  </a:txBody>
                  <a:tcPr marT="45725" marB="45725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C786L127 (13km, 80km top)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C786L127 or </a:t>
                      </a: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C1152</a:t>
                      </a: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L127 (13km or </a:t>
                      </a: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9km</a:t>
                      </a: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, 80km top)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68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Physics</a:t>
                      </a:r>
                      <a:endParaRPr b="1" sz="14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GFDL MP, sa-TKE-EDMF, non-orographic GWDs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Thompson MP, CA, UGWD, tuning of convection, surface and PBL physics schemes (See Slide 10 for details)</a:t>
                      </a:r>
                      <a:endParaRPr b="1" sz="17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70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161616"/>
                          </a:solidFill>
                        </a:rPr>
                        <a:t>Forecast</a:t>
                      </a:r>
                      <a:r>
                        <a:rPr b="1" i="0" lang="en" sz="1400" u="none" cap="none" strike="noStrike">
                          <a:solidFill>
                            <a:srgbClr val="161616"/>
                          </a:solidFill>
                        </a:rPr>
                        <a:t> Ca</a:t>
                      </a:r>
                      <a:r>
                        <a:rPr b="1" lang="en" sz="1400" u="none" cap="none" strike="noStrike">
                          <a:solidFill>
                            <a:srgbClr val="161616"/>
                          </a:solidFill>
                        </a:rPr>
                        <a:t>dence</a:t>
                      </a:r>
                      <a:endParaRPr b="1" sz="1400" u="none" cap="none" strike="noStrike">
                        <a:solidFill>
                          <a:srgbClr val="161616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GSI, GLDAS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0000FF"/>
                          </a:solidFill>
                        </a:rPr>
                        <a:t>16 days from 00Z, 06Z, 12Z and 18Z </a:t>
                      </a:r>
                      <a:endParaRPr b="1"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Weakly Coupled DA </a:t>
                      </a:r>
                      <a:r>
                        <a:rPr b="1" lang="en" sz="1400" u="none" cap="none" strike="noStrike">
                          <a:solidFill>
                            <a:srgbClr val="0000FF"/>
                          </a:solidFill>
                        </a:rPr>
                        <a:t>(GSI, </a:t>
                      </a: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</a:rPr>
                        <a:t>JEDI Ocean/Sea Ice, JEDI Snow)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0000FF"/>
                          </a:solidFill>
                        </a:rPr>
                        <a:t>16 days from 00Z, 06Z, 12Z and 18Z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72" name="Google Shape;272;p29"/>
          <p:cNvSpPr txBox="1"/>
          <p:nvPr>
            <p:ph idx="12" type="sldNum"/>
          </p:nvPr>
        </p:nvSpPr>
        <p:spPr>
          <a:xfrm>
            <a:off x="6162076" y="4870601"/>
            <a:ext cx="2556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30"/>
          <p:cNvGraphicFramePr/>
          <p:nvPr/>
        </p:nvGraphicFramePr>
        <p:xfrm>
          <a:off x="404682" y="792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{257245C2-0026-4EC1-8283-B87B2CD3A710}</a:tableStyleId>
              </a:tblPr>
              <a:tblGrid>
                <a:gridCol w="1158750"/>
                <a:gridCol w="3493525"/>
                <a:gridCol w="4002775"/>
              </a:tblGrid>
              <a:tr h="24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4595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A459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4595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5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GEFSv12</a:t>
                      </a:r>
                      <a:r>
                        <a:rPr b="1" lang="en" sz="1500" u="none" cap="none" strike="noStrike">
                          <a:solidFill>
                            <a:srgbClr val="0A4595"/>
                          </a:solidFill>
                        </a:rPr>
                        <a:t>: </a:t>
                      </a:r>
                      <a:r>
                        <a:rPr b="1" lang="en" sz="1500" u="none" cap="none" strike="noStrike"/>
                        <a:t>Implementation </a:t>
                      </a:r>
                      <a:r>
                        <a:rPr b="1" i="0" lang="en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Sep 2020</a:t>
                      </a:r>
                      <a:endParaRPr sz="15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FF0000"/>
                          </a:solidFill>
                        </a:rPr>
                        <a:t>GEFSv13</a:t>
                      </a:r>
                      <a:r>
                        <a:rPr b="1" lang="en" sz="1500" u="none" cap="none" strike="noStrike">
                          <a:solidFill>
                            <a:srgbClr val="161616"/>
                          </a:solidFill>
                        </a:rPr>
                        <a:t>:</a:t>
                      </a:r>
                      <a:r>
                        <a:rPr b="1" lang="en" sz="1500" u="none" cap="none" strike="noStrik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b="1" lang="en" sz="1500" u="none" cap="none" strike="noStrike"/>
                        <a:t>Target Implementation </a:t>
                      </a:r>
                      <a:r>
                        <a:rPr b="1" lang="en" sz="1500" u="none" cap="none" strike="noStrike">
                          <a:solidFill>
                            <a:srgbClr val="FF0000"/>
                          </a:solidFill>
                        </a:rPr>
                        <a:t>Mar 2026</a:t>
                      </a:r>
                      <a:endParaRPr b="1" i="0" sz="15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1DE"/>
                    </a:solidFill>
                  </a:tcPr>
                </a:tc>
              </a:tr>
              <a:tr h="34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b="1" sz="13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FV3/Noah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WW3/GOCART (one-way coupling)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FV3/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Noah_MP</a:t>
                      </a:r>
                      <a:endParaRPr b="1" sz="13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MOM6/CICE6/WW3/GOCART (two-way coupling)</a:t>
                      </a:r>
                      <a:endParaRPr b="1" i="0" sz="13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25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Resolution</a:t>
                      </a:r>
                      <a:endParaRPr b="1" sz="1300" u="none" cap="none" strike="noStrike"/>
                    </a:p>
                  </a:txBody>
                  <a:tcPr marT="45725" marB="45725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300" u="none" cap="none" strike="noStrike">
                          <a:solidFill>
                            <a:srgbClr val="0000FF"/>
                          </a:solidFill>
                        </a:rPr>
                        <a:t>C384L64 (~25km, 55k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m top</a:t>
                      </a:r>
                      <a:r>
                        <a:rPr b="1" i="0" lang="en" sz="1300" u="none" cap="none" strike="noStrike">
                          <a:solidFill>
                            <a:srgbClr val="0000FF"/>
                          </a:solidFill>
                        </a:rPr>
                        <a:t>)</a:t>
                      </a:r>
                      <a:endParaRPr b="1" i="0" sz="13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C384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L127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 (~25km, 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80km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 top)</a:t>
                      </a:r>
                      <a:endParaRPr b="1" i="0" sz="13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7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 u="none" cap="none" strike="noStrike"/>
                        <a:t>Physics</a:t>
                      </a:r>
                      <a:endParaRPr b="1" sz="13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300" u="none" cap="none" strike="noStrike">
                          <a:solidFill>
                            <a:srgbClr val="0000FF"/>
                          </a:solidFill>
                        </a:rPr>
                        <a:t>GFDL MP, Stochastic physics (SPPT, SKEB)</a:t>
                      </a:r>
                      <a:endParaRPr b="1" sz="13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GFSv17 physics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 + Stochastic physics (SPPT, SKEB,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 ocean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)</a:t>
                      </a:r>
                      <a:endParaRPr b="1" i="0" sz="13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4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 u="none" cap="none" strike="noStrike"/>
                        <a:t>Realtime</a:t>
                      </a:r>
                      <a:endParaRPr b="1" sz="13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100" u="none" cap="none" strike="noStrike"/>
                        <a:t>(31 members)</a:t>
                      </a:r>
                      <a:endParaRPr b="1" sz="11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GSI, GLDAS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300" u="none" cap="none" strike="noStrike">
                          <a:solidFill>
                            <a:srgbClr val="0000FF"/>
                          </a:solidFill>
                        </a:rPr>
                        <a:t>16 days (06Z, 12Z and 18Z), 31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b="1" i="0" lang="en" sz="1300" u="none" cap="none" strike="noStrike">
                          <a:solidFill>
                            <a:srgbClr val="0000FF"/>
                          </a:solidFill>
                        </a:rPr>
                        <a:t>members </a:t>
                      </a:r>
                      <a:endParaRPr b="1"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" sz="1300" u="none" cap="none" strike="noStrike">
                          <a:solidFill>
                            <a:srgbClr val="0000FF"/>
                          </a:solidFill>
                        </a:rPr>
                        <a:t>35 days (00Z)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, 31 members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Weakly Coupled DA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 (GSI, 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JEDI Ocean/Sea Ice, JEDI Snow)</a:t>
                      </a:r>
                      <a:endParaRPr b="1" sz="13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16 days (06Z, 12Z and 18Z), 31 members </a:t>
                      </a:r>
                      <a:endParaRPr b="1"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48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 days (00Z), 31 members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EF4"/>
                    </a:solidFill>
                  </a:tcPr>
                </a:tc>
              </a:tr>
              <a:tr h="47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FF"/>
                          </a:solidFill>
                        </a:rPr>
                        <a:t>31-years Reforecast</a:t>
                      </a:r>
                      <a:endParaRPr b="1" sz="1300" u="none" cap="none" strike="noStrike">
                        <a:solidFill>
                          <a:srgbClr val="FF00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100" u="none" cap="none" strike="noStrike"/>
                        <a:t>(6/11 members)</a:t>
                      </a:r>
                      <a:endParaRPr b="1" sz="1100" u="none" cap="none" strike="noStrike"/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GEFSv12 reanalysis (CFSR) in 2000-2019 (1989-1999)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16 days, every day, 5 members</a:t>
                      </a:r>
                      <a:endParaRPr b="1"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35 days, every Wednesday, 11 members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FF"/>
                          </a:solidFill>
                        </a:rPr>
                        <a:t>Replay to ERA5 Atmos, ORAS5 Ocean/Sea Ice,  </a:t>
                      </a:r>
                      <a:endParaRPr b="1" sz="1300" u="none" cap="none" strike="noStrike">
                        <a:solidFill>
                          <a:srgbClr val="FF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FF"/>
                          </a:solidFill>
                        </a:rPr>
                        <a:t>Noah_MP spin up, snow DA in 1994-2024</a:t>
                      </a:r>
                      <a:endParaRPr b="1" sz="1300" u="none" cap="none" strike="noStrike">
                        <a:solidFill>
                          <a:srgbClr val="FF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16 days, every day, 6 members</a:t>
                      </a:r>
                      <a:endParaRPr b="1"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48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 days, every </a:t>
                      </a:r>
                      <a:r>
                        <a:rPr b="1" lang="en" sz="1300" u="none" cap="none" strike="noStrike">
                          <a:solidFill>
                            <a:srgbClr val="FF0000"/>
                          </a:solidFill>
                        </a:rPr>
                        <a:t>Monday, Thursday</a:t>
                      </a:r>
                      <a:r>
                        <a:rPr b="1" lang="en" sz="1300" u="none" cap="none" strike="noStrike">
                          <a:solidFill>
                            <a:srgbClr val="0000FF"/>
                          </a:solidFill>
                        </a:rPr>
                        <a:t>, 11 members</a:t>
                      </a:r>
                      <a:endParaRPr b="1" sz="13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45700" marB="45700" marR="121925" marL="1219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  <p:sp>
        <p:nvSpPr>
          <p:cNvPr id="278" name="Google Shape;278;p30"/>
          <p:cNvSpPr txBox="1"/>
          <p:nvPr>
            <p:ph type="title"/>
          </p:nvPr>
        </p:nvSpPr>
        <p:spPr>
          <a:xfrm>
            <a:off x="823200" y="268100"/>
            <a:ext cx="78180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400">
                <a:solidFill>
                  <a:srgbClr val="0099D8"/>
                </a:solidFill>
              </a:rPr>
              <a:t>Global Ensemble Forecast System v13 Upgrade</a:t>
            </a:r>
            <a:endParaRPr sz="2400">
              <a:solidFill>
                <a:srgbClr val="0099D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</a:rPr>
              <a:t>(Ensemble Forecast up to 48 days)</a:t>
            </a:r>
            <a:endParaRPr b="0" sz="1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200">
              <a:solidFill>
                <a:srgbClr val="4A86E8"/>
              </a:solidFill>
            </a:endParaRPr>
          </a:p>
        </p:txBody>
      </p:sp>
      <p:sp>
        <p:nvSpPr>
          <p:cNvPr id="279" name="Google Shape;279;p30"/>
          <p:cNvSpPr txBox="1"/>
          <p:nvPr>
            <p:ph idx="12" type="sldNum"/>
          </p:nvPr>
        </p:nvSpPr>
        <p:spPr>
          <a:xfrm>
            <a:off x="6162076" y="4870601"/>
            <a:ext cx="2556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/>
        </p:nvSpPr>
        <p:spPr>
          <a:xfrm>
            <a:off x="480950" y="837425"/>
            <a:ext cx="802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480950" y="837425"/>
            <a:ext cx="2289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b="1" i="0" lang="en" sz="195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FY23 Budget for SFS Development</a:t>
            </a:r>
            <a:r>
              <a:rPr b="1" i="0" lang="en" sz="19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i="0" sz="19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b="1" i="0" lang="en" sz="195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$5.0M (NWS)</a:t>
            </a:r>
            <a:endParaRPr b="1" i="0" sz="195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b="1" i="0" lang="en" sz="195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$1.46M (OAR)</a:t>
            </a:r>
            <a:endParaRPr b="0" i="0" sz="7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6" name="Google Shape;286;p31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900" y="91975"/>
            <a:ext cx="5553124" cy="371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769" y="3897663"/>
            <a:ext cx="1632931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7541" y="3939828"/>
            <a:ext cx="1395475" cy="6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07675" y="3788800"/>
            <a:ext cx="730250" cy="99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1"/>
          <p:cNvPicPr preferRelativeResize="0"/>
          <p:nvPr/>
        </p:nvPicPr>
        <p:blipFill rotWithShape="1">
          <a:blip r:embed="rId7">
            <a:alphaModFix/>
          </a:blip>
          <a:srcRect b="0" l="23279" r="22416" t="0"/>
          <a:stretch/>
        </p:blipFill>
        <p:spPr>
          <a:xfrm>
            <a:off x="4538521" y="3981973"/>
            <a:ext cx="1052228" cy="6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1"/>
          <p:cNvPicPr preferRelativeResize="0"/>
          <p:nvPr/>
        </p:nvPicPr>
        <p:blipFill rotWithShape="1">
          <a:blip r:embed="rId8">
            <a:alphaModFix/>
          </a:blip>
          <a:srcRect b="0" l="0" r="55426" t="0"/>
          <a:stretch/>
        </p:blipFill>
        <p:spPr>
          <a:xfrm>
            <a:off x="7370225" y="4060800"/>
            <a:ext cx="838125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 rotWithShape="1">
          <a:blip r:embed="rId9">
            <a:alphaModFix/>
          </a:blip>
          <a:srcRect b="13186" l="0" r="0" t="0"/>
          <a:stretch/>
        </p:blipFill>
        <p:spPr>
          <a:xfrm>
            <a:off x="8281250" y="3804911"/>
            <a:ext cx="804900" cy="97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16025" y="4015725"/>
            <a:ext cx="730250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66950" y="3981975"/>
            <a:ext cx="772700" cy="7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/>
        </p:nvSpPr>
        <p:spPr>
          <a:xfrm>
            <a:off x="5715000" y="4343400"/>
            <a:ext cx="772800" cy="349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3840000" dist="57150">
              <a:srgbClr val="000000">
                <a:alpha val="80000"/>
              </a:srgbClr>
            </a:outerShdw>
          </a:effectLst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PSL</a:t>
            </a:r>
            <a:endParaRPr b="1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8536302" y="4749851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/>
        </p:nvSpPr>
        <p:spPr>
          <a:xfrm>
            <a:off x="5916900" y="8745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rgbClr val="07336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UFS System Configuration</a:t>
            </a:r>
            <a:endParaRPr b="1" i="0" sz="1700" u="sng" cap="none" strike="noStrike">
              <a:solidFill>
                <a:srgbClr val="07336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465000" y="131800"/>
            <a:ext cx="8451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b="1" i="0" lang="en" sz="2200" u="none" cap="none" strike="noStrike">
                <a:solidFill>
                  <a:srgbClr val="0099D8"/>
                </a:solidFill>
                <a:latin typeface="Calibri"/>
                <a:ea typeface="Calibri"/>
                <a:cs typeface="Calibri"/>
                <a:sym typeface="Calibri"/>
              </a:rPr>
              <a:t>NWS Weather, Subseasonal, Seasonal Forecast Systems:</a:t>
            </a:r>
            <a:endParaRPr b="1" i="0" sz="2200" u="none" cap="none" strike="noStrike">
              <a:solidFill>
                <a:srgbClr val="0099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b="1" i="0" lang="en" sz="19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Transition to Global Coupled UFS-based Systems</a:t>
            </a:r>
            <a:endParaRPr b="1" i="0" sz="1900" u="none" cap="none" strike="noStrik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99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5380275" y="1540450"/>
            <a:ext cx="276900" cy="2656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733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354650" y="631500"/>
            <a:ext cx="3332100" cy="4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Current</a:t>
            </a:r>
            <a:r>
              <a:rPr b="1" i="0" lang="en" sz="14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17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Systems</a:t>
            </a:r>
            <a:endParaRPr b="1" i="0" sz="1700" u="sng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B459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GFS v16</a:t>
            </a: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(since March 2021) 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Weather (0-14 days), deterministic, </a:t>
            </a:r>
            <a:r>
              <a:rPr b="0" i="0" lang="en" sz="16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 coupling with ocean/ice</a:t>
            </a: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FV3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GEFS v12</a:t>
            </a: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(since September 2020) Subseasonal (0-35 days), ensemble, </a:t>
            </a:r>
            <a:r>
              <a:rPr b="0" i="0" lang="en" sz="16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 coupling with ocean/ice</a:t>
            </a: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FV3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CFS v2</a:t>
            </a: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(since March 2011) 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Seasonal (0-9 months), ensemble, 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coupled with ocean/ice. Spectral Atm/MOM4 Ocean/SIS1 Sea ice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36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3571500" y="874500"/>
            <a:ext cx="23454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33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Future UFS Systems</a:t>
            </a:r>
            <a:endParaRPr b="1" i="0" sz="1700" u="sng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GFS v17 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(T2O Phase)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GEFS v13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(T2O Phase)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SFS v1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(R2O Phase)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A45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32"/>
          <p:cNvPicPr preferRelativeResize="0"/>
          <p:nvPr/>
        </p:nvPicPr>
        <p:blipFill rotWithShape="1">
          <a:blip r:embed="rId3">
            <a:alphaModFix/>
          </a:blip>
          <a:srcRect b="6576" l="0" r="36215" t="0"/>
          <a:stretch/>
        </p:blipFill>
        <p:spPr>
          <a:xfrm>
            <a:off x="5734863" y="1557663"/>
            <a:ext cx="3182026" cy="262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2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>
            <p:ph type="title"/>
          </p:nvPr>
        </p:nvSpPr>
        <p:spPr>
          <a:xfrm>
            <a:off x="143288" y="3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>
                <a:solidFill>
                  <a:srgbClr val="4A86E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NWS Subseasonal-to-Seasonal Forecast </a:t>
            </a:r>
            <a:endParaRPr>
              <a:solidFill>
                <a:srgbClr val="4A86E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4" name="Google Shape;314;p33"/>
          <p:cNvSpPr txBox="1"/>
          <p:nvPr>
            <p:ph idx="1" type="body"/>
          </p:nvPr>
        </p:nvSpPr>
        <p:spPr>
          <a:xfrm>
            <a:off x="542250" y="641675"/>
            <a:ext cx="6301800" cy="4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Temperature and Precipitation Outlooks</a:t>
            </a:r>
            <a:r>
              <a:rPr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(CONUS, AK, HI)</a:t>
            </a:r>
            <a:endParaRPr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•"/>
            </a:pPr>
            <a:r>
              <a:rPr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Week 2, Week 3-4, Monthly, and Seasonal</a:t>
            </a:r>
            <a:endParaRPr sz="16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Monthly and Seasonal Drought Outlooks </a:t>
            </a:r>
            <a:r>
              <a:rPr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(CONUS, AK, HI)</a:t>
            </a:r>
            <a:endParaRPr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•"/>
            </a:pPr>
            <a:r>
              <a:rPr b="1"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 Hazards Outlook</a:t>
            </a:r>
            <a:endParaRPr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•"/>
            </a:pPr>
            <a:r>
              <a:rPr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Week 2 extremes of temperature, precipitation, and wind</a:t>
            </a:r>
            <a:endParaRPr sz="16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•"/>
            </a:pPr>
            <a:r>
              <a:rPr b="1"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Global Tropics Hazard Outlook</a:t>
            </a:r>
            <a:endParaRPr b="1"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•"/>
            </a:pPr>
            <a:r>
              <a:rPr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Weeks 2-3 extremes of temperature and precipitation, and potential of tropical cyclones</a:t>
            </a:r>
            <a:endParaRPr sz="16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•"/>
            </a:pPr>
            <a:r>
              <a:rPr b="1"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Seasonal Hurricane Outlook</a:t>
            </a:r>
            <a:endParaRPr b="1"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•"/>
            </a:pPr>
            <a:r>
              <a:rPr b="1"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ENSO Prediction</a:t>
            </a:r>
            <a:endParaRPr b="1"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•"/>
            </a:pPr>
            <a:r>
              <a:rPr b="1" lang="en" sz="17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Arctic Sea Ice Prediction </a:t>
            </a:r>
            <a:endParaRPr b="1"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•"/>
            </a:pPr>
            <a:r>
              <a:rPr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Weeks 1-6, Monthly, and Seasonal</a:t>
            </a:r>
            <a:endParaRPr sz="17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1714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315" name="Google Shape;3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978" y="483128"/>
            <a:ext cx="1964266" cy="151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2978" y="2014591"/>
            <a:ext cx="2111728" cy="151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2978" y="3529596"/>
            <a:ext cx="2116669" cy="125077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3"/>
          <p:cNvSpPr txBox="1"/>
          <p:nvPr>
            <p:ph idx="12" type="sldNum"/>
          </p:nvPr>
        </p:nvSpPr>
        <p:spPr>
          <a:xfrm>
            <a:off x="6162076" y="4870601"/>
            <a:ext cx="2556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530375" y="433975"/>
            <a:ext cx="684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FY23 Congressional Appropriations → Funding</a:t>
            </a:r>
            <a:endParaRPr b="1" i="0" sz="23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555125" y="3357125"/>
            <a:ext cx="224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Char char="●"/>
            </a:pPr>
            <a:r>
              <a:rPr b="1" i="1" lang="en" sz="16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Development of Seasonal Forecast System (SFS)</a:t>
            </a:r>
            <a:endParaRPr b="1" i="0" sz="1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>
            <a:off x="1679825" y="2772375"/>
            <a:ext cx="0" cy="4242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" name="Google Shape;136;p17"/>
          <p:cNvSpPr txBox="1"/>
          <p:nvPr/>
        </p:nvSpPr>
        <p:spPr>
          <a:xfrm>
            <a:off x="3137263" y="3378700"/>
            <a:ext cx="224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Char char="●"/>
            </a:pPr>
            <a:r>
              <a:rPr b="1" i="1" lang="en" sz="16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Weather Program Office’s S2S Research Program</a:t>
            </a:r>
            <a:endParaRPr b="1" i="0" sz="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37" name="Google Shape;137;p17"/>
          <p:cNvGrpSpPr/>
          <p:nvPr/>
        </p:nvGrpSpPr>
        <p:grpSpPr>
          <a:xfrm>
            <a:off x="821125" y="1463000"/>
            <a:ext cx="4466650" cy="1803238"/>
            <a:chOff x="708950" y="1286750"/>
            <a:chExt cx="4466650" cy="1803238"/>
          </a:xfrm>
        </p:grpSpPr>
        <p:sp>
          <p:nvSpPr>
            <p:cNvPr id="138" name="Google Shape;138;p17"/>
            <p:cNvSpPr/>
            <p:nvPr/>
          </p:nvSpPr>
          <p:spPr>
            <a:xfrm>
              <a:off x="789575" y="1367975"/>
              <a:ext cx="1780500" cy="100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05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782375" y="1308325"/>
              <a:ext cx="1613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0A4595"/>
                  </a:solidFill>
                  <a:latin typeface="Arial"/>
                  <a:ea typeface="Arial"/>
                  <a:cs typeface="Arial"/>
                  <a:sym typeface="Arial"/>
                </a:rPr>
                <a:t>$5.0M</a:t>
              </a:r>
              <a:endParaRPr b="1" i="0" sz="36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708950" y="1822975"/>
              <a:ext cx="1861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85CA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National Weather Service (NWS)</a:t>
              </a:r>
              <a:endParaRPr b="1" i="0" sz="1200" u="none" cap="none" strike="noStrike">
                <a:solidFill>
                  <a:srgbClr val="0085CA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3213300" y="1367875"/>
              <a:ext cx="1962300" cy="100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05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3402200" y="1286750"/>
              <a:ext cx="1613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0A4595"/>
                  </a:solidFill>
                  <a:latin typeface="Arial"/>
                  <a:ea typeface="Arial"/>
                  <a:cs typeface="Arial"/>
                  <a:sym typeface="Arial"/>
                </a:rPr>
                <a:t>$7.1M</a:t>
              </a:r>
              <a:endParaRPr b="1" i="0" sz="36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3107700" y="1822975"/>
              <a:ext cx="2067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85CA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Oceanic &amp; Atmospheric Research (OAR)</a:t>
              </a:r>
              <a:endParaRPr b="1" i="0" sz="1200" u="none" cap="none" strike="noStrike">
                <a:solidFill>
                  <a:srgbClr val="0085CA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144" name="Google Shape;144;p17"/>
            <p:cNvCxnSpPr/>
            <p:nvPr/>
          </p:nvCxnSpPr>
          <p:spPr>
            <a:xfrm>
              <a:off x="4194450" y="2665788"/>
              <a:ext cx="0" cy="4242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45" name="Google Shape;145;p17"/>
          <p:cNvSpPr txBox="1"/>
          <p:nvPr/>
        </p:nvSpPr>
        <p:spPr>
          <a:xfrm>
            <a:off x="5719400" y="1082850"/>
            <a:ext cx="3296400" cy="3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response to the congressional appropriation, the Office of Science and Technology Integration (</a:t>
            </a:r>
            <a:r>
              <a:rPr b="1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OSTI</a:t>
            </a:r>
            <a:r>
              <a:rPr b="0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in NOAA's NWS, and the Weather Program Office (</a:t>
            </a:r>
            <a:r>
              <a:rPr b="1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WPO</a:t>
            </a:r>
            <a:r>
              <a:rPr b="0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in NOAA's Oceanic and Atmospheric Research (OAR) jointly established an </a:t>
            </a:r>
            <a:r>
              <a:rPr b="1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Application Team (AT)</a:t>
            </a:r>
            <a:r>
              <a:rPr b="0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composed of participants from NCEP centers, OAR labs, NCAR and academia partners. </a:t>
            </a:r>
            <a:endParaRPr b="0" i="0" sz="1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SFS Project formally launched on </a:t>
            </a:r>
            <a:r>
              <a:rPr b="1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October 1, 2023</a:t>
            </a:r>
            <a:r>
              <a:rPr b="0" i="0" lang="en" sz="17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2518775" y="8100"/>
            <a:ext cx="475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NOAA’s SFS Development Plan </a:t>
            </a:r>
            <a:endParaRPr b="1" i="0" sz="23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545325" y="546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Objectives:</a:t>
            </a:r>
            <a:endParaRPr b="0" i="0" sz="18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61600" y="1037450"/>
            <a:ext cx="1143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93350" y="993300"/>
            <a:ext cx="7897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reanalysis should provide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balanced initializations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across interfaces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between coupled model components that maximize source of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long-term predictability</a:t>
            </a: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e.g. from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ocean, sea ice and land</a:t>
            </a:r>
            <a:endParaRPr b="1" i="1" sz="17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7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model should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minimize systematic drift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initial conditions and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minimize false alarms for extreme events</a:t>
            </a: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e.g. overconfident in El Nino forecast</a:t>
            </a:r>
            <a:endParaRPr b="1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Ensemble forecasts should provide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best estimation of uncertainties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17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Improvements in physics/dynamics and model components should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systematic biases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improve forecast skill</a:t>
            </a:r>
            <a:endParaRPr b="1" i="1" sz="17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7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700"/>
              <a:buFont typeface="Roboto Condensed"/>
              <a:buChar char="●"/>
            </a:pP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</a:t>
            </a: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should provide critical support to model coupling, testing, evaluation and eventual transition to operations on both </a:t>
            </a:r>
            <a:r>
              <a:rPr b="1" i="1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on-premise and cloud </a:t>
            </a:r>
            <a:endParaRPr b="1" i="1" sz="17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/>
        </p:nvSpPr>
        <p:spPr>
          <a:xfrm>
            <a:off x="436900" y="70250"/>
            <a:ext cx="623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 Plan: Major Goals</a:t>
            </a:r>
            <a:r>
              <a:rPr b="1" i="0" lang="en" sz="2300" u="none" cap="none" strike="noStrike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23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85530"/>
          <a:stretch/>
        </p:blipFill>
        <p:spPr>
          <a:xfrm>
            <a:off x="4861375" y="4058425"/>
            <a:ext cx="4363197" cy="3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234150" y="679550"/>
            <a:ext cx="5099100" cy="42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</a:t>
            </a:r>
            <a:r>
              <a:rPr b="1" i="0" lang="en" sz="16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SFSv1</a:t>
            </a: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as a replacement of the more than decade-old Climate Forecast System version 2 (</a:t>
            </a:r>
            <a:r>
              <a:rPr b="1" i="0" lang="en" sz="16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CFSv2</a:t>
            </a: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Roboto Condensed"/>
              <a:buChar char="●"/>
            </a:pPr>
            <a:r>
              <a:rPr b="1" i="0" lang="en" sz="16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Address common errors in CFSv2 and NMME</a:t>
            </a:r>
            <a:endParaRPr b="1" i="0" sz="16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○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MJO propagation across Maritime Continent 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○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False ENSO alarms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○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Positive SST trend errors in tropical Pacific 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○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 frequent above-normal temperature forecast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○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 infrequent below-normal temperature forecast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Release the coupled SFS system to the public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Release reanalysis &amp; reforecast data sets to the community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6018025" y="43488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Becker et al. 2022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b="14258" l="49924" r="0" t="0"/>
          <a:stretch/>
        </p:blipFill>
        <p:spPr>
          <a:xfrm>
            <a:off x="5480213" y="783327"/>
            <a:ext cx="3252675" cy="339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5606566" y="1696800"/>
            <a:ext cx="84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NMME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732116" y="3299575"/>
            <a:ext cx="84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5803808" y="444350"/>
            <a:ext cx="260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Frequency of above-normal </a:t>
            </a:r>
            <a:endParaRPr b="1" i="0" sz="1400" u="none" cap="none" strike="noStrik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375050" y="1820150"/>
            <a:ext cx="5317500" cy="3013800"/>
          </a:xfrm>
          <a:prstGeom prst="rect">
            <a:avLst/>
          </a:prstGeom>
          <a:noFill/>
          <a:ln cap="flat" cmpd="sng" w="19050">
            <a:solidFill>
              <a:srgbClr val="0A45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351790" lvl="0" marL="363855" marR="666750" rtl="0" algn="l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Community components in UFS</a:t>
            </a:r>
            <a:endParaRPr b="0" i="0" sz="14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Model infrastructure: 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ESMF, NUOPC, CMEPS </a:t>
            </a:r>
            <a:endParaRPr b="1" i="0" sz="15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Atmosphere model: 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FV3 dycore, CCPP Physics</a:t>
            </a:r>
            <a:endParaRPr b="1" i="0" sz="15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 model: 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MOM6</a:t>
            </a:r>
            <a:endParaRPr b="1" i="0" sz="15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Ice model: 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CICE6</a:t>
            </a:r>
            <a:endParaRPr b="1" i="0" sz="15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Wave model: 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WW3</a:t>
            </a:r>
            <a:endParaRPr b="1" i="0" sz="15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Aerosol model: 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GOCART</a:t>
            </a:r>
            <a:endParaRPr b="1" i="0" sz="15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 model: 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Noah-MP</a:t>
            </a:r>
            <a:endParaRPr b="1" i="0" sz="15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821055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Condensed"/>
              <a:buChar char="▪"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Data assimilation: Joint Effort for Data assimilation Integration (</a:t>
            </a:r>
            <a:r>
              <a:rPr b="1" i="0" lang="en" sz="15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JEDI</a:t>
            </a: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i="0" sz="1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1790" lvl="0" marL="363855" marR="5080" rtl="0" algn="l">
              <a:lnSpc>
                <a:spcPct val="121875"/>
              </a:lnSpc>
              <a:spcBef>
                <a:spcPts val="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Each component has its own authoritative repository. 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6" name="Google Shape;176;p20"/>
          <p:cNvSpPr txBox="1"/>
          <p:nvPr>
            <p:ph type="title"/>
          </p:nvPr>
        </p:nvSpPr>
        <p:spPr>
          <a:xfrm>
            <a:off x="767600" y="110704"/>
            <a:ext cx="4759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200">
                <a:solidFill>
                  <a:srgbClr val="0099D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Unified Forecast System</a:t>
            </a:r>
            <a:endParaRPr sz="3200">
              <a:solidFill>
                <a:srgbClr val="0099D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429000" y="741725"/>
            <a:ext cx="5263500" cy="983700"/>
          </a:xfrm>
          <a:prstGeom prst="rect">
            <a:avLst/>
          </a:prstGeom>
          <a:noFill/>
          <a:ln cap="flat" cmpd="sng" w="19050">
            <a:solidFill>
              <a:srgbClr val="0A45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" marR="508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Unified Forecast System (UFS) is a community-based coupled Earth modeling system, designed to support the Weather Enterprise and also be the source system for NOAA’s operations.</a:t>
            </a:r>
            <a:endParaRPr b="1" i="0" sz="1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 b="6576" l="0" r="36215" t="0"/>
          <a:stretch/>
        </p:blipFill>
        <p:spPr>
          <a:xfrm>
            <a:off x="6034775" y="2239375"/>
            <a:ext cx="3046301" cy="251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5808600" y="395450"/>
            <a:ext cx="33354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3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UFS Research-to-Operations (UFS R2O) Project</a:t>
            </a:r>
            <a:endParaRPr b="1" i="0" sz="13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Jointly supported by NWS/OSTI and OAR/WPO</a:t>
            </a:r>
            <a:endParaRPr b="1" i="0" sz="11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Developing the next-generation global and regional forecast systems and</a:t>
            </a:r>
            <a:r>
              <a:rPr b="1" i="0" lang="en" sz="1100" u="none" cap="none" strike="noStrike">
                <a:solidFill>
                  <a:srgbClr val="0B45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1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transition to NOAA operations</a:t>
            </a:r>
            <a:r>
              <a:rPr b="1" i="0" lang="en" sz="1100" u="none" cap="none" strike="noStrike">
                <a:solidFill>
                  <a:srgbClr val="0B45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" sz="1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FY23 and beyond  </a:t>
            </a:r>
            <a:endParaRPr b="1" i="0" sz="1100" u="none" cap="none" strike="noStrike">
              <a:solidFill>
                <a:srgbClr val="0B4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6057925" y="18201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MRW/S2S Applications: </a:t>
            </a:r>
            <a:endParaRPr b="1" i="0" sz="13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GFSv17, GEFSv13, SFSv1</a:t>
            </a:r>
            <a:endParaRPr b="0" i="0" sz="13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6162076" y="4870601"/>
            <a:ext cx="2556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2667425" y="1936525"/>
            <a:ext cx="2286000" cy="8391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Design, Testing and Analysis</a:t>
            </a:r>
            <a:endParaRPr b="1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432150" y="628475"/>
            <a:ext cx="1593600" cy="692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Physics &amp; Dynamics</a:t>
            </a:r>
            <a:endParaRPr b="1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432150" y="1554063"/>
            <a:ext cx="1593600" cy="444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</a:t>
            </a:r>
            <a:endParaRPr b="1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295500" y="2312038"/>
            <a:ext cx="18669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Ocean, Sea Ice and Waves</a:t>
            </a:r>
            <a:endParaRPr b="1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295500" y="3317188"/>
            <a:ext cx="18669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Atmospheric Composition</a:t>
            </a:r>
            <a:endParaRPr b="1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5579800" y="2165775"/>
            <a:ext cx="2286000" cy="4449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Reanalysis &amp; Reforecast</a:t>
            </a:r>
            <a:endParaRPr b="1" sz="16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5563050" y="937973"/>
            <a:ext cx="2668200" cy="6921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DA and Obs. Processing</a:t>
            </a:r>
            <a:endParaRPr b="1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2651400" y="922827"/>
            <a:ext cx="22860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3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Ensemble Development</a:t>
            </a:r>
            <a:endParaRPr b="1" sz="16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5579800" y="3146375"/>
            <a:ext cx="30666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Verification &amp; Product Development</a:t>
            </a:r>
            <a:endParaRPr b="1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353100" y="4159975"/>
            <a:ext cx="3987000" cy="839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 and 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Cloud Strategy</a:t>
            </a:r>
            <a:endParaRPr b="1" i="0" sz="18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96" name="Google Shape;196;p21"/>
          <p:cNvCxnSpPr>
            <a:stCxn id="187" idx="3"/>
            <a:endCxn id="186" idx="1"/>
          </p:cNvCxnSpPr>
          <p:nvPr/>
        </p:nvCxnSpPr>
        <p:spPr>
          <a:xfrm>
            <a:off x="2025750" y="974525"/>
            <a:ext cx="641700" cy="1381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7" name="Google Shape;197;p21"/>
          <p:cNvCxnSpPr>
            <a:endCxn id="186" idx="1"/>
          </p:cNvCxnSpPr>
          <p:nvPr/>
        </p:nvCxnSpPr>
        <p:spPr>
          <a:xfrm>
            <a:off x="1991225" y="1772275"/>
            <a:ext cx="676200" cy="583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8" name="Google Shape;198;p21"/>
          <p:cNvCxnSpPr>
            <a:stCxn id="189" idx="3"/>
            <a:endCxn id="186" idx="1"/>
          </p:cNvCxnSpPr>
          <p:nvPr/>
        </p:nvCxnSpPr>
        <p:spPr>
          <a:xfrm flipH="1" rot="10800000">
            <a:off x="2162400" y="2355988"/>
            <a:ext cx="504900" cy="302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9" name="Google Shape;199;p21"/>
          <p:cNvCxnSpPr>
            <a:stCxn id="190" idx="3"/>
            <a:endCxn id="186" idx="1"/>
          </p:cNvCxnSpPr>
          <p:nvPr/>
        </p:nvCxnSpPr>
        <p:spPr>
          <a:xfrm flipH="1" rot="10800000">
            <a:off x="2162400" y="2356138"/>
            <a:ext cx="504900" cy="1307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0" name="Google Shape;200;p21"/>
          <p:cNvCxnSpPr>
            <a:stCxn id="191" idx="1"/>
            <a:endCxn id="186" idx="3"/>
          </p:cNvCxnSpPr>
          <p:nvPr/>
        </p:nvCxnSpPr>
        <p:spPr>
          <a:xfrm rot="10800000">
            <a:off x="4953400" y="2356125"/>
            <a:ext cx="626400" cy="32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1" name="Google Shape;201;p21"/>
          <p:cNvCxnSpPr/>
          <p:nvPr/>
        </p:nvCxnSpPr>
        <p:spPr>
          <a:xfrm flipH="1" rot="10800000">
            <a:off x="3830300" y="2802600"/>
            <a:ext cx="14100" cy="4404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2" name="Google Shape;202;p21"/>
          <p:cNvCxnSpPr>
            <a:stCxn id="193" idx="2"/>
            <a:endCxn id="186" idx="0"/>
          </p:cNvCxnSpPr>
          <p:nvPr/>
        </p:nvCxnSpPr>
        <p:spPr>
          <a:xfrm>
            <a:off x="3794400" y="1614927"/>
            <a:ext cx="15900" cy="3216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3" name="Google Shape;203;p21"/>
          <p:cNvCxnSpPr>
            <a:stCxn id="193" idx="3"/>
            <a:endCxn id="192" idx="1"/>
          </p:cNvCxnSpPr>
          <p:nvPr/>
        </p:nvCxnSpPr>
        <p:spPr>
          <a:xfrm>
            <a:off x="4937400" y="1268877"/>
            <a:ext cx="625800" cy="15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4" name="Google Shape;204;p21"/>
          <p:cNvCxnSpPr/>
          <p:nvPr/>
        </p:nvCxnSpPr>
        <p:spPr>
          <a:xfrm flipH="1" rot="10800000">
            <a:off x="6553600" y="1736750"/>
            <a:ext cx="1500" cy="348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5" name="Google Shape;205;p21"/>
          <p:cNvCxnSpPr/>
          <p:nvPr/>
        </p:nvCxnSpPr>
        <p:spPr>
          <a:xfrm rot="10800000">
            <a:off x="6769200" y="2680100"/>
            <a:ext cx="2700" cy="438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6" name="Google Shape;206;p21"/>
          <p:cNvSpPr txBox="1"/>
          <p:nvPr>
            <p:ph type="title"/>
          </p:nvPr>
        </p:nvSpPr>
        <p:spPr>
          <a:xfrm>
            <a:off x="575975" y="0"/>
            <a:ext cx="81921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Application Team: Ten Focus Areas</a:t>
            </a:r>
            <a:endParaRPr sz="2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4953425" y="4260825"/>
            <a:ext cx="2589000" cy="839100"/>
          </a:xfrm>
          <a:prstGeom prst="roundRect">
            <a:avLst>
              <a:gd fmla="val 2614" name="adj"/>
            </a:avLst>
          </a:prstGeom>
          <a:solidFill>
            <a:srgbClr val="0B4596"/>
          </a:solidFill>
          <a:ln cap="flat" cmpd="sng" w="9525">
            <a:solidFill>
              <a:srgbClr val="0A45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700" u="none" cap="none" strike="noStrike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seek community inputs and collaboration!</a:t>
            </a:r>
            <a:endParaRPr b="1" i="0" sz="1700" u="none" cap="none" strike="noStrike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8" name="Google Shape;208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1"/>
          <p:cNvSpPr txBox="1"/>
          <p:nvPr>
            <p:ph idx="1" type="body"/>
          </p:nvPr>
        </p:nvSpPr>
        <p:spPr>
          <a:xfrm>
            <a:off x="2546900" y="3269975"/>
            <a:ext cx="28179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en" sz="162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Process-Level  Evaluation (GFS/GEFS/SFS)</a:t>
            </a:r>
            <a:endParaRPr b="1" sz="162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10" name="Google Shape;210;p21"/>
          <p:cNvCxnSpPr/>
          <p:nvPr/>
        </p:nvCxnSpPr>
        <p:spPr>
          <a:xfrm rot="10800000">
            <a:off x="5007400" y="2829950"/>
            <a:ext cx="1695300" cy="2769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type="title"/>
          </p:nvPr>
        </p:nvSpPr>
        <p:spPr>
          <a:xfrm>
            <a:off x="228000" y="0"/>
            <a:ext cx="86880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185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Design, Testing and Analysis</a:t>
            </a:r>
            <a:endParaRPr sz="2185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985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985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885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(Leads: Neil Barton, Phil Pegion, Avichal Mehra)</a:t>
            </a:r>
            <a:endParaRPr sz="1885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20"/>
          </a:p>
        </p:txBody>
      </p:sp>
      <p:sp>
        <p:nvSpPr>
          <p:cNvPr id="216" name="Google Shape;216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317450" y="4041025"/>
            <a:ext cx="73212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model configuration would be frozen at the end of Phase III, following which the reanalysis and reforecasts will be produced and realtime and retrospective experiments will be performed.</a:t>
            </a:r>
            <a:endParaRPr b="1" i="0" sz="16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218" name="Google Shape;218;p22"/>
          <p:cNvGraphicFramePr/>
          <p:nvPr/>
        </p:nvGraphicFramePr>
        <p:xfrm>
          <a:off x="432775" y="1150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{424E36CC-58E2-4B99-9195-F51997BCCD3A}</a:tableStyleId>
              </a:tblPr>
              <a:tblGrid>
                <a:gridCol w="878200"/>
                <a:gridCol w="1684975"/>
                <a:gridCol w="1073325"/>
                <a:gridCol w="676425"/>
                <a:gridCol w="902275"/>
                <a:gridCol w="1161925"/>
                <a:gridCol w="918725"/>
                <a:gridCol w="1121400"/>
              </a:tblGrid>
              <a:tr h="26517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SFSv1 - Planned Baseline Experiments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6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Spatial Resolution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Ensemble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Duration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Atm/Land/Aerosols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Ocn/Sea Ice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Waves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Members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Time period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Starts (Month)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Forecast length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Phase I</a:t>
                      </a:r>
                      <a:endParaRPr b="1"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100 kms (1 deg)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 deg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 deg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1994-2016 (2023)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 (May, Nov)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 months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Phase II</a:t>
                      </a:r>
                      <a:endParaRPr b="1"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100 kms (1 deg)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 deg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 deg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21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1993-2016 (2023)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 (May, Nov)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 months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Phase III</a:t>
                      </a:r>
                      <a:endParaRPr b="1"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50 kms (1/2 deg)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1/4 deg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1/4 deg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21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1993-2023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 (May, Nov)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 months</a:t>
                      </a:r>
                      <a:endParaRPr sz="1400" u="none" cap="none" strike="noStrike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idx="1" type="body"/>
          </p:nvPr>
        </p:nvSpPr>
        <p:spPr>
          <a:xfrm>
            <a:off x="331275" y="1155275"/>
            <a:ext cx="7434600" cy="377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800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Tasks: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Assess the suitability of </a:t>
            </a:r>
            <a:r>
              <a:rPr b="1" lang="en" sz="180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hydrostatic dycore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option for SFS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</a:t>
            </a:r>
            <a:r>
              <a:rPr b="1" lang="en" sz="180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cloud and radiation biases in the tropics</a:t>
            </a:r>
            <a:endParaRPr b="1" sz="1800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 the </a:t>
            </a:r>
            <a:r>
              <a:rPr b="1" lang="en" sz="180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MJO, QBO, ENSO, polar jet streams and stratosphere/troposphere coupling</a:t>
            </a:r>
            <a:endParaRPr b="1" sz="1800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 the boundary layer processes and shallow cumulus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 the mixed-phase clouds and radiation balance in the Arctic 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aerosol-cloud interaction algorithm and improve aerosol-radiation interactions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Update historical trace gas (e.g. CO2) and volcanic background aerosol datasets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 O3 and water vapor predictions in the upper atmosphere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879175" y="0"/>
            <a:ext cx="70944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5"/>
              <a:buFont typeface="Arial"/>
              <a:buNone/>
            </a:pPr>
            <a:r>
              <a:rPr b="1" i="0" lang="en" sz="2185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Physics and Dynamics Improvements</a:t>
            </a:r>
            <a:endParaRPr b="1" i="0" sz="2185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5"/>
              <a:buFont typeface="Arial"/>
              <a:buNone/>
            </a:pPr>
            <a:r>
              <a:rPr b="1" i="0" lang="en" sz="1285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985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5"/>
              <a:buFont typeface="Arial"/>
              <a:buNone/>
            </a:pPr>
            <a:r>
              <a:rPr b="1" i="0" lang="en" sz="1985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(Leads: Fanglin Yang, Lisa Bengtsson, Ligia Bernardet)</a:t>
            </a:r>
            <a:endParaRPr b="0" i="0" sz="1400" u="none" cap="none" strike="noStrike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5" name="Google Shape;225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623400" y="0"/>
            <a:ext cx="85206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185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 Model Improvement and Land Initialization</a:t>
            </a:r>
            <a:r>
              <a:rPr lang="en" sz="1985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985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085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985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(Leads: TBD, Clara Draper)</a:t>
            </a:r>
            <a:endParaRPr b="0" sz="1700">
              <a:solidFill>
                <a:srgbClr val="0A459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52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235300" y="915600"/>
            <a:ext cx="7805100" cy="39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A459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Tasks:</a:t>
            </a:r>
            <a:endParaRPr b="1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Optimize existing land physics </a:t>
            </a:r>
            <a:endParaRPr b="1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○"/>
            </a:pPr>
            <a:r>
              <a:rPr b="0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Optimize </a:t>
            </a:r>
            <a:r>
              <a:rPr b="1" i="0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phenology</a:t>
            </a: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b="1" i="0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snow, agriculture and soil composition</a:t>
            </a:r>
            <a:endParaRPr b="1" i="0" sz="17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Introduce new land physics </a:t>
            </a:r>
            <a:endParaRPr b="1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○"/>
            </a:pPr>
            <a:r>
              <a:rPr b="0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Medium-complexity urban canopy model</a:t>
            </a:r>
            <a:endParaRPr b="0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○"/>
            </a:pPr>
            <a:r>
              <a:rPr b="0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 representation of hydrologic cycle </a:t>
            </a:r>
            <a:endParaRPr b="0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Explore advancements in couplings</a:t>
            </a:r>
            <a:endParaRPr b="1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○"/>
            </a:pPr>
            <a:r>
              <a:rPr b="0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Land-atmosphere, land-composition and land-ocean </a:t>
            </a:r>
            <a:endParaRPr b="0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Condensed"/>
              <a:buChar char="●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 initialization (SFSv1)</a:t>
            </a:r>
            <a:endParaRPr b="1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Real-time</a:t>
            </a:r>
            <a:r>
              <a:rPr b="0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b="1" i="0" lang="en" sz="1700" u="none" cap="none" strike="noStrike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Operational coupled DA for GFSv17/GEFSv13</a:t>
            </a:r>
            <a:endParaRPr b="1" i="0" sz="1700" u="none" cap="none" strike="noStrike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700"/>
              <a:buFont typeface="Arial"/>
              <a:buChar char="○"/>
            </a:pPr>
            <a:r>
              <a:rPr b="1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Reforecast</a:t>
            </a:r>
            <a:r>
              <a:rPr b="0" i="0" lang="en" sz="17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Offline Noah-MP forced with ERA5 bias-corrected to match the climatology of the operational GFSv17/GEFSv13 I.C.</a:t>
            </a:r>
            <a:endParaRPr b="0" i="0" sz="17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