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4" r:id="rId1"/>
    <p:sldMasterId id="2147483725" r:id="rId2"/>
    <p:sldMasterId id="2147483726" r:id="rId3"/>
  </p:sldMasterIdLst>
  <p:notesMasterIdLst>
    <p:notesMasterId r:id="rId24"/>
  </p:notesMasterIdLst>
  <p:sldIdLst>
    <p:sldId id="256" r:id="rId4"/>
    <p:sldId id="258" r:id="rId5"/>
    <p:sldId id="259" r:id="rId6"/>
    <p:sldId id="260" r:id="rId7"/>
    <p:sldId id="268" r:id="rId8"/>
    <p:sldId id="270" r:id="rId9"/>
    <p:sldId id="338" r:id="rId10"/>
    <p:sldId id="339" r:id="rId11"/>
    <p:sldId id="273" r:id="rId12"/>
    <p:sldId id="261" r:id="rId13"/>
    <p:sldId id="302" r:id="rId14"/>
    <p:sldId id="328" r:id="rId15"/>
    <p:sldId id="329" r:id="rId16"/>
    <p:sldId id="262" r:id="rId17"/>
    <p:sldId id="330" r:id="rId18"/>
    <p:sldId id="331" r:id="rId19"/>
    <p:sldId id="333" r:id="rId20"/>
    <p:sldId id="334" r:id="rId21"/>
    <p:sldId id="335" r:id="rId22"/>
    <p:sldId id="337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Gill Sans" panose="020B0604020202020204" charset="0"/>
      <p:regular r:id="rId33"/>
      <p:bold r:id="rId34"/>
    </p:embeddedFont>
    <p:embeddedFont>
      <p:font typeface="Libre Franklin" pitchFamily="2" charset="0"/>
      <p:regular r:id="rId35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Light" panose="00000400000000000000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i-Ya Chuang - NOAA Federal" initials="" lastIdx="3" clrIdx="0"/>
  <p:cmAuthor id="1" name="Andrew Benjamin - NOAA Federa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2" d="100"/>
          <a:sy n="182" d="100"/>
        </p:scale>
        <p:origin x="17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2bce3431a5_0_578:notes"/>
          <p:cNvSpPr txBox="1">
            <a:spLocks noGrp="1"/>
          </p:cNvSpPr>
          <p:nvPr>
            <p:ph type="body" idx="1"/>
          </p:nvPr>
        </p:nvSpPr>
        <p:spPr>
          <a:xfrm>
            <a:off x="670891" y="4572000"/>
            <a:ext cx="5367000" cy="3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13" name="Google Shape;613;g22bce3431a5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888" y="374650"/>
            <a:ext cx="7194551" cy="404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432a3502e4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432a3502e4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2c702dd442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2c702dd442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is for branch/group Chiefs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3b05fc7624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3b05fc7624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524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SRW – Short Range Weather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CAM – Convection Allowing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MRW – Medium Range Weather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S2S – Subseasonal to Seasonal</a:t>
            </a:r>
            <a:endParaRPr sz="1600"/>
          </a:p>
        </p:txBody>
      </p:sp>
      <p:sp>
        <p:nvSpPr>
          <p:cNvPr id="203" name="Google Shape;20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96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42f5351f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42f5351f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432a3502e4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432a3502e4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432a350814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432a350814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2c702dd44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2c702dd44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slide is for branch/group Chiefs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2c702dd44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2c702dd44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a few less know value added products we produce here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2c702dd44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2c702dd44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a few less know value added products we produce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35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2c702dd44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2c702dd44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a few less know value added products we produce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452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1e1c39c10a7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1e1c39c10a7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20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3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4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7" name="Google Shape;107;p24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8" name="Google Shape;10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 txBox="1"/>
          <p:nvPr/>
        </p:nvSpPr>
        <p:spPr>
          <a:xfrm>
            <a:off x="520625" y="1731650"/>
            <a:ext cx="1377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5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5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1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7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7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33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3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35" name="Google Shape;235;p3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4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41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262" name="Google Shape;262;p4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4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4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❖"/>
              <a:defRPr sz="2000"/>
            </a:lvl1pPr>
            <a:lvl2pPr marL="914400" lvl="1" indent="-3714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▪"/>
              <a:defRPr/>
            </a:lvl2pPr>
            <a:lvl3pPr marL="1371600" lvl="2" indent="-36576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60"/>
              <a:buChar char="–"/>
              <a:defRPr/>
            </a:lvl3pPr>
            <a:lvl4pPr marL="1828800" lvl="3" indent="-36576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60"/>
              <a:buChar char="▫"/>
              <a:defRPr/>
            </a:lvl4pPr>
            <a:lvl5pPr marL="2286000" lvl="4" indent="-33032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2"/>
              <a:buChar char="-"/>
              <a:defRPr/>
            </a:lvl5pPr>
            <a:lvl6pPr marL="2743200" lvl="5" indent="-33032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2"/>
              <a:buChar char="-"/>
              <a:defRPr/>
            </a:lvl6pPr>
            <a:lvl7pPr marL="3200400" lvl="6" indent="-33032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2"/>
              <a:buChar char="-"/>
              <a:defRPr/>
            </a:lvl7pPr>
            <a:lvl8pPr marL="3657600" lvl="7" indent="-3303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2"/>
              <a:buChar char="-"/>
              <a:defRPr/>
            </a:lvl8pPr>
            <a:lvl9pPr marL="4114800" lvl="8" indent="-3303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2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74650" rtl="0">
              <a:spcBef>
                <a:spcPts val="500"/>
              </a:spcBef>
              <a:spcAft>
                <a:spcPts val="0"/>
              </a:spcAft>
              <a:buSzPts val="2300"/>
              <a:buChar char="•"/>
              <a:defRPr/>
            </a:lvl1pPr>
            <a:lvl2pPr marL="914400" lvl="1" indent="-36195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commerce.gov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hyperlink" Target="https://www.commerce.gov/" TargetMode="Externa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5" name="Google Shape;55;p13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20711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0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4" name="Google Shape;144;p30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08325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0"/>
          <p:cNvSpPr txBox="1"/>
          <p:nvPr/>
        </p:nvSpPr>
        <p:spPr>
          <a:xfrm>
            <a:off x="8263025" y="4879275"/>
            <a:ext cx="4236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800"/>
              <a:buFont typeface="Arial Narrow"/>
              <a:buNone/>
            </a:pPr>
            <a:fld id="{00000000-1234-1234-1234-123412341234}" type="slidenum">
              <a:rPr lang="en" sz="12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563" y="4821175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5643" y="4824907"/>
            <a:ext cx="292608" cy="2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/>
          <p:nvPr/>
        </p:nvSpPr>
        <p:spPr>
          <a:xfrm>
            <a:off x="888325" y="4805025"/>
            <a:ext cx="524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National Weather Service</a:t>
            </a:r>
            <a:endParaRPr sz="11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9" r:id="rId13"/>
    <p:sldLayoutId id="2147483690" r:id="rId14"/>
    <p:sldLayoutId id="2147483691" r:id="rId1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2"/>
          <p:cNvSpPr txBox="1">
            <a:spLocks noGrp="1"/>
          </p:cNvSpPr>
          <p:nvPr>
            <p:ph type="body" idx="1"/>
          </p:nvPr>
        </p:nvSpPr>
        <p:spPr>
          <a:xfrm>
            <a:off x="2181726" y="232099"/>
            <a:ext cx="67557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3200" dirty="0"/>
              <a:t>Model Post-Processing and Verification at the Environmental Modeling Center</a:t>
            </a:r>
            <a:br>
              <a:rPr lang="en" sz="3200" dirty="0"/>
            </a:br>
            <a:endParaRPr sz="1400" b="0" dirty="0">
              <a:solidFill>
                <a:srgbClr val="D6F5FF"/>
              </a:solidFill>
            </a:endParaRPr>
          </a:p>
        </p:txBody>
      </p:sp>
      <p:sp>
        <p:nvSpPr>
          <p:cNvPr id="616" name="Google Shape;616;p82"/>
          <p:cNvSpPr txBox="1">
            <a:spLocks noGrp="1"/>
          </p:cNvSpPr>
          <p:nvPr>
            <p:ph type="body" idx="3"/>
          </p:nvPr>
        </p:nvSpPr>
        <p:spPr>
          <a:xfrm>
            <a:off x="2181726" y="2213850"/>
            <a:ext cx="7063899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" sz="1800" b="1" dirty="0">
                <a:solidFill>
                  <a:srgbClr val="D6F5FF"/>
                </a:solidFill>
              </a:rPr>
              <a:t>JULY 24, 2024</a:t>
            </a:r>
            <a:endParaRPr sz="1800" b="1" dirty="0">
              <a:solidFill>
                <a:srgbClr val="D6F5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D6F5FF"/>
                </a:solidFill>
              </a:rPr>
              <a:t>Jason Levit, Chief, Verification, Post-Processing, and Product Generation at EMC </a:t>
            </a:r>
            <a:endParaRPr sz="1800" b="1" dirty="0">
              <a:solidFill>
                <a:srgbClr val="D6F5FF"/>
              </a:solidFill>
            </a:endParaRPr>
          </a:p>
        </p:txBody>
      </p:sp>
      <p:pic>
        <p:nvPicPr>
          <p:cNvPr id="617" name="Google Shape;61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75" y="3056925"/>
            <a:ext cx="8823925" cy="20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82"/>
          <p:cNvSpPr txBox="1"/>
          <p:nvPr/>
        </p:nvSpPr>
        <p:spPr>
          <a:xfrm>
            <a:off x="5973011" y="2775000"/>
            <a:ext cx="317086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C9D9F1"/>
                </a:solidFill>
                <a:latin typeface="Arial Narrow"/>
                <a:ea typeface="Arial Narrow"/>
                <a:cs typeface="Arial Narrow"/>
                <a:sym typeface="Arial Narrow"/>
              </a:rPr>
              <a:t>Unifying Innovations in Forecasting Capabilities Workshop 2024</a:t>
            </a:r>
            <a:endParaRPr sz="1000" dirty="0">
              <a:solidFill>
                <a:srgbClr val="C9D9F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619" name="Google Shape;619;p82"/>
          <p:cNvCxnSpPr>
            <a:cxnSpLocks/>
          </p:cNvCxnSpPr>
          <p:nvPr/>
        </p:nvCxnSpPr>
        <p:spPr>
          <a:xfrm>
            <a:off x="2080126" y="2831375"/>
            <a:ext cx="7081299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7"/>
          <p:cNvSpPr/>
          <p:nvPr/>
        </p:nvSpPr>
        <p:spPr>
          <a:xfrm>
            <a:off x="519175" y="840300"/>
            <a:ext cx="4560000" cy="38160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7"/>
          <p:cNvSpPr txBox="1">
            <a:spLocks noGrp="1"/>
          </p:cNvSpPr>
          <p:nvPr>
            <p:ph type="title"/>
          </p:nvPr>
        </p:nvSpPr>
        <p:spPr>
          <a:xfrm>
            <a:off x="321013" y="81900"/>
            <a:ext cx="8798887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Current Projects - Verification and Evaluation</a:t>
            </a:r>
            <a:endParaRPr sz="2800" dirty="0"/>
          </a:p>
        </p:txBody>
      </p:sp>
      <p:pic>
        <p:nvPicPr>
          <p:cNvPr id="711" name="Google Shape;71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900" y="1161489"/>
            <a:ext cx="1277474" cy="134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7650" y="977725"/>
            <a:ext cx="2499501" cy="18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87"/>
          <p:cNvSpPr/>
          <p:nvPr/>
        </p:nvSpPr>
        <p:spPr>
          <a:xfrm>
            <a:off x="2174325" y="2890200"/>
            <a:ext cx="856500" cy="342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87"/>
          <p:cNvSpPr txBox="1"/>
          <p:nvPr/>
        </p:nvSpPr>
        <p:spPr>
          <a:xfrm>
            <a:off x="1102575" y="3173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EMC Verification System (EVS)</a:t>
            </a:r>
            <a:endParaRPr/>
          </a:p>
        </p:txBody>
      </p:sp>
      <p:sp>
        <p:nvSpPr>
          <p:cNvPr id="715" name="Google Shape;715;p87"/>
          <p:cNvSpPr txBox="1"/>
          <p:nvPr/>
        </p:nvSpPr>
        <p:spPr>
          <a:xfrm>
            <a:off x="519175" y="3436150"/>
            <a:ext cx="471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New</a:t>
            </a:r>
            <a:r>
              <a:rPr lang="en" sz="1200">
                <a:solidFill>
                  <a:schemeClr val="dk1"/>
                </a:solidFill>
              </a:rPr>
              <a:t> software </a:t>
            </a:r>
            <a:r>
              <a:rPr lang="en" sz="1200" b="1">
                <a:solidFill>
                  <a:schemeClr val="dk1"/>
                </a:solidFill>
              </a:rPr>
              <a:t>tool</a:t>
            </a:r>
            <a:r>
              <a:rPr lang="en" sz="1200">
                <a:solidFill>
                  <a:schemeClr val="dk1"/>
                </a:solidFill>
              </a:rPr>
              <a:t> to evaluate EMC </a:t>
            </a:r>
            <a:r>
              <a:rPr lang="en" sz="1200" b="1">
                <a:solidFill>
                  <a:schemeClr val="dk1"/>
                </a:solidFill>
              </a:rPr>
              <a:t>real-time</a:t>
            </a:r>
            <a:r>
              <a:rPr lang="en" sz="1200">
                <a:solidFill>
                  <a:schemeClr val="dk1"/>
                </a:solidFill>
              </a:rPr>
              <a:t> ESMs</a:t>
            </a:r>
            <a:endParaRPr sz="1200" b="1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Organizes</a:t>
            </a:r>
            <a:r>
              <a:rPr lang="en" sz="1200">
                <a:solidFill>
                  <a:schemeClr val="dk1"/>
                </a:solidFill>
              </a:rPr>
              <a:t> and consolidates EMC verification software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Uses the </a:t>
            </a:r>
            <a:r>
              <a:rPr lang="en" sz="1200" b="1">
                <a:solidFill>
                  <a:schemeClr val="dk1"/>
                </a:solidFill>
              </a:rPr>
              <a:t>Model Evaluation Tools</a:t>
            </a:r>
            <a:r>
              <a:rPr lang="en" sz="1200">
                <a:solidFill>
                  <a:schemeClr val="dk1"/>
                </a:solidFill>
              </a:rPr>
              <a:t> (METplus) library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Utilizes results of 2021 DTC </a:t>
            </a:r>
            <a:r>
              <a:rPr lang="en" sz="1200" b="1">
                <a:solidFill>
                  <a:schemeClr val="dk1"/>
                </a:solidFill>
              </a:rPr>
              <a:t>Metrics Workshop</a:t>
            </a:r>
            <a:endParaRPr sz="1200" b="1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Scheduled for </a:t>
            </a:r>
            <a:r>
              <a:rPr lang="en" sz="1200" b="1">
                <a:solidFill>
                  <a:schemeClr val="dk1"/>
                </a:solidFill>
              </a:rPr>
              <a:t>Q1FY24</a:t>
            </a:r>
            <a:r>
              <a:rPr lang="en" sz="1200">
                <a:solidFill>
                  <a:schemeClr val="dk1"/>
                </a:solidFill>
              </a:rPr>
              <a:t> implementation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16" name="Google Shape;716;p87"/>
          <p:cNvSpPr/>
          <p:nvPr/>
        </p:nvSpPr>
        <p:spPr>
          <a:xfrm>
            <a:off x="5315350" y="800275"/>
            <a:ext cx="3804600" cy="3182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87"/>
          <p:cNvSpPr/>
          <p:nvPr/>
        </p:nvSpPr>
        <p:spPr>
          <a:xfrm>
            <a:off x="5079163" y="1925000"/>
            <a:ext cx="217200" cy="49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87"/>
          <p:cNvSpPr txBox="1"/>
          <p:nvPr/>
        </p:nvSpPr>
        <p:spPr>
          <a:xfrm>
            <a:off x="5295088" y="921425"/>
            <a:ext cx="384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/>
              <a:t>Verification Website and Model Evaluation Group</a:t>
            </a:r>
            <a:endParaRPr sz="1200"/>
          </a:p>
        </p:txBody>
      </p:sp>
      <p:pic>
        <p:nvPicPr>
          <p:cNvPr id="719" name="Google Shape;719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400" y="1249625"/>
            <a:ext cx="3109424" cy="15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87"/>
          <p:cNvSpPr txBox="1"/>
          <p:nvPr/>
        </p:nvSpPr>
        <p:spPr>
          <a:xfrm>
            <a:off x="5124825" y="2783500"/>
            <a:ext cx="4934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EVS graphics </a:t>
            </a:r>
            <a:r>
              <a:rPr lang="en" sz="1200">
                <a:solidFill>
                  <a:schemeClr val="dk1"/>
                </a:solidFill>
              </a:rPr>
              <a:t>display on verification website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EMC Model Evaluation Group</a:t>
            </a:r>
            <a:r>
              <a:rPr lang="en" sz="1200" b="1">
                <a:solidFill>
                  <a:schemeClr val="dk1"/>
                </a:solidFill>
              </a:rPr>
              <a:t> (MEG) webinars</a:t>
            </a:r>
            <a:endParaRPr sz="1200" b="1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Case studies </a:t>
            </a:r>
            <a:r>
              <a:rPr lang="en" sz="1200">
                <a:solidFill>
                  <a:schemeClr val="dk1"/>
                </a:solidFill>
              </a:rPr>
              <a:t>of important events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Evaluation </a:t>
            </a:r>
            <a:r>
              <a:rPr lang="en" sz="1200">
                <a:solidFill>
                  <a:schemeClr val="dk1"/>
                </a:solidFill>
              </a:rPr>
              <a:t>of model upgrades</a:t>
            </a:r>
            <a:endParaRPr sz="1200">
              <a:solidFill>
                <a:schemeClr val="dk1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RRFS v1, GFS v17/GEFS v13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721" name="Google Shape;721;p87"/>
          <p:cNvSpPr/>
          <p:nvPr/>
        </p:nvSpPr>
        <p:spPr>
          <a:xfrm>
            <a:off x="5315300" y="4057450"/>
            <a:ext cx="3804600" cy="6852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87"/>
          <p:cNvSpPr txBox="1"/>
          <p:nvPr/>
        </p:nvSpPr>
        <p:spPr>
          <a:xfrm>
            <a:off x="5717588" y="3982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Maintenance</a:t>
            </a:r>
            <a:endParaRPr/>
          </a:p>
        </p:txBody>
      </p:sp>
      <p:sp>
        <p:nvSpPr>
          <p:cNvPr id="723" name="Google Shape;723;p87"/>
          <p:cNvSpPr txBox="1"/>
          <p:nvPr/>
        </p:nvSpPr>
        <p:spPr>
          <a:xfrm>
            <a:off x="5229175" y="4260000"/>
            <a:ext cx="391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 b="1">
                <a:solidFill>
                  <a:schemeClr val="dk1"/>
                </a:solidFill>
              </a:rPr>
              <a:t>Legacy </a:t>
            </a:r>
            <a:r>
              <a:rPr lang="en" sz="1200">
                <a:solidFill>
                  <a:schemeClr val="dk1"/>
                </a:solidFill>
              </a:rPr>
              <a:t>software and</a:t>
            </a:r>
            <a:r>
              <a:rPr lang="en" sz="1200" b="1">
                <a:solidFill>
                  <a:schemeClr val="dk1"/>
                </a:solidFill>
              </a:rPr>
              <a:t> “operational” websites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2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Evaluation Group (MEG)</a:t>
            </a:r>
            <a:endParaRPr dirty="0"/>
          </a:p>
        </p:txBody>
      </p:sp>
      <p:sp>
        <p:nvSpPr>
          <p:cNvPr id="1151" name="Google Shape;1151;p128"/>
          <p:cNvSpPr txBox="1">
            <a:spLocks noGrp="1"/>
          </p:cNvSpPr>
          <p:nvPr>
            <p:ph type="body" idx="1"/>
          </p:nvPr>
        </p:nvSpPr>
        <p:spPr>
          <a:xfrm>
            <a:off x="554975" y="800275"/>
            <a:ext cx="8513700" cy="3714900"/>
          </a:xfrm>
          <a:prstGeom prst="rect">
            <a:avLst/>
          </a:prstGeom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900"/>
              <a:buChar char="•"/>
            </a:pPr>
            <a:r>
              <a:rPr lang="en" sz="2000">
                <a:solidFill>
                  <a:srgbClr val="0B4596"/>
                </a:solidFill>
              </a:rPr>
              <a:t>Serves as the liaison between modelers and forecasters</a:t>
            </a:r>
            <a:endParaRPr sz="200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>
                <a:solidFill>
                  <a:srgbClr val="0B4596"/>
                </a:solidFill>
              </a:rPr>
              <a:t>Coordinates and executes formal field evaluations of mature parallel modeling systems</a:t>
            </a:r>
            <a:endParaRPr sz="200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>
                <a:solidFill>
                  <a:srgbClr val="0B4596"/>
                </a:solidFill>
              </a:rPr>
              <a:t>Assesses model performance on high-impact weather events, often assisting with formal NWS reviews</a:t>
            </a:r>
            <a:endParaRPr sz="200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>
                <a:solidFill>
                  <a:srgbClr val="0B4596"/>
                </a:solidFill>
              </a:rPr>
              <a:t>Helps identify systematic model biases</a:t>
            </a:r>
            <a:endParaRPr sz="200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>
                <a:solidFill>
                  <a:srgbClr val="0B4596"/>
                </a:solidFill>
              </a:rPr>
              <a:t>Conducts webinars to share information with modelers and customers</a:t>
            </a:r>
            <a:endParaRPr sz="2000">
              <a:solidFill>
                <a:srgbClr val="0B4596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B4596"/>
              </a:solidFill>
            </a:endParaRPr>
          </a:p>
        </p:txBody>
      </p:sp>
      <p:pic>
        <p:nvPicPr>
          <p:cNvPr id="1152" name="Google Shape;115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100" y="3177050"/>
            <a:ext cx="2427330" cy="14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7857" y="3177050"/>
            <a:ext cx="2640742" cy="145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000" y="3177050"/>
            <a:ext cx="2528701" cy="145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115" y="593977"/>
            <a:ext cx="8219872" cy="4143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183D3-2B49-2A86-6BA5-90D59C1FC047}"/>
              </a:ext>
            </a:extLst>
          </p:cNvPr>
          <p:cNvSpPr txBox="1"/>
          <p:nvPr/>
        </p:nvSpPr>
        <p:spPr>
          <a:xfrm>
            <a:off x="894945" y="708103"/>
            <a:ext cx="7801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The </a:t>
            </a:r>
            <a:r>
              <a:rPr lang="en-US" sz="2100" b="1" u="sng" dirty="0"/>
              <a:t>E</a:t>
            </a:r>
            <a:r>
              <a:rPr lang="en-US" sz="2100" b="1" dirty="0"/>
              <a:t>MC </a:t>
            </a:r>
            <a:r>
              <a:rPr lang="en-US" sz="2100" b="1" u="sng" dirty="0"/>
              <a:t>V</a:t>
            </a:r>
            <a:r>
              <a:rPr lang="en-US" sz="2100" b="1" dirty="0"/>
              <a:t>erification </a:t>
            </a:r>
            <a:r>
              <a:rPr lang="en-US" sz="2100" b="1" u="sng" dirty="0"/>
              <a:t>S</a:t>
            </a:r>
            <a:r>
              <a:rPr lang="en-US" sz="2100" b="1" dirty="0"/>
              <a:t>ystem – implemented March 2024</a:t>
            </a:r>
          </a:p>
        </p:txBody>
      </p:sp>
      <p:pic>
        <p:nvPicPr>
          <p:cNvPr id="2050" name="Picture 2" descr="260+ Large Hadron Collider Stock Photos, Pictures &amp; Royalty ...">
            <a:extLst>
              <a:ext uri="{FF2B5EF4-FFF2-40B4-BE49-F238E27FC236}">
                <a16:creationId xmlns:a16="http://schemas.microsoft.com/office/drawing/2014/main" id="{C75F30EB-3C44-D361-A831-F2FEE29A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09" y="1292293"/>
            <a:ext cx="1754240" cy="11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roscopy - BIOLOGY FOR LIFE">
            <a:extLst>
              <a:ext uri="{FF2B5EF4-FFF2-40B4-BE49-F238E27FC236}">
                <a16:creationId xmlns:a16="http://schemas.microsoft.com/office/drawing/2014/main" id="{1F0F655B-A75D-76E8-9D51-B2DD161F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07" y="1553809"/>
            <a:ext cx="863522" cy="8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adio telescope - Wikipedia">
            <a:extLst>
              <a:ext uri="{FF2B5EF4-FFF2-40B4-BE49-F238E27FC236}">
                <a16:creationId xmlns:a16="http://schemas.microsoft.com/office/drawing/2014/main" id="{EBC8D2EE-8D69-0EBD-D007-1E031756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24" y="2855798"/>
            <a:ext cx="1300909" cy="16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D7DC1-C189-09F0-DE95-D753603620B4}"/>
              </a:ext>
            </a:extLst>
          </p:cNvPr>
          <p:cNvSpPr txBox="1"/>
          <p:nvPr/>
        </p:nvSpPr>
        <p:spPr>
          <a:xfrm>
            <a:off x="1211403" y="1402824"/>
            <a:ext cx="29940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Real-time verification of operational models and product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819BA-2CC5-C141-BDD8-706E96669045}"/>
              </a:ext>
            </a:extLst>
          </p:cNvPr>
          <p:cNvSpPr txBox="1"/>
          <p:nvPr/>
        </p:nvSpPr>
        <p:spPr>
          <a:xfrm>
            <a:off x="1211403" y="2855798"/>
            <a:ext cx="29940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Quality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04846-5D67-1614-29A3-CB2F6B1586B8}"/>
              </a:ext>
            </a:extLst>
          </p:cNvPr>
          <p:cNvSpPr txBox="1"/>
          <p:nvPr/>
        </p:nvSpPr>
        <p:spPr>
          <a:xfrm>
            <a:off x="1211403" y="3781459"/>
            <a:ext cx="2994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 tool for curiosity and discovery  </a:t>
            </a:r>
          </a:p>
        </p:txBody>
      </p:sp>
      <p:pic>
        <p:nvPicPr>
          <p:cNvPr id="2056" name="Picture 8" descr="Satellites Forecast Earth's Weather From Space">
            <a:extLst>
              <a:ext uri="{FF2B5EF4-FFF2-40B4-BE49-F238E27FC236}">
                <a16:creationId xmlns:a16="http://schemas.microsoft.com/office/drawing/2014/main" id="{DA31F332-E991-55EA-A1F7-A1DDAD5B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2" y="3271296"/>
            <a:ext cx="1449659" cy="10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What is EVS?</a:t>
            </a:r>
          </a:p>
        </p:txBody>
      </p:sp>
    </p:spTree>
    <p:extLst>
      <p:ext uri="{BB962C8B-B14F-4D97-AF65-F5344CB8AC3E}">
        <p14:creationId xmlns:p14="http://schemas.microsoft.com/office/powerpoint/2010/main" val="376954373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39;p24">
            <a:extLst>
              <a:ext uri="{FF2B5EF4-FFF2-40B4-BE49-F238E27FC236}">
                <a16:creationId xmlns:a16="http://schemas.microsoft.com/office/drawing/2014/main" id="{FC5DE1B7-75E0-E6D6-E92C-AF43590C7AC2}"/>
              </a:ext>
            </a:extLst>
          </p:cNvPr>
          <p:cNvSpPr>
            <a:spLocks noChangeAspect="1"/>
          </p:cNvSpPr>
          <p:nvPr/>
        </p:nvSpPr>
        <p:spPr>
          <a:xfrm>
            <a:off x="331992" y="999522"/>
            <a:ext cx="3094752" cy="1795936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456" y="647"/>
                </a:moveTo>
                <a:cubicBezTo>
                  <a:pt x="0" y="647"/>
                  <a:pt x="0" y="647"/>
                  <a:pt x="0" y="647"/>
                </a:cubicBezTo>
                <a:cubicBezTo>
                  <a:pt x="0" y="579"/>
                  <a:pt x="0" y="579"/>
                  <a:pt x="0" y="579"/>
                </a:cubicBezTo>
                <a:cubicBezTo>
                  <a:pt x="353" y="579"/>
                  <a:pt x="353" y="579"/>
                  <a:pt x="353" y="579"/>
                </a:cubicBezTo>
                <a:cubicBezTo>
                  <a:pt x="383" y="607"/>
                  <a:pt x="418" y="630"/>
                  <a:pt x="456" y="647"/>
                </a:cubicBezTo>
                <a:close/>
                <a:moveTo>
                  <a:pt x="593" y="579"/>
                </a:moveTo>
                <a:cubicBezTo>
                  <a:pt x="452" y="579"/>
                  <a:pt x="337" y="464"/>
                  <a:pt x="337" y="323"/>
                </a:cubicBezTo>
                <a:cubicBezTo>
                  <a:pt x="337" y="182"/>
                  <a:pt x="452" y="67"/>
                  <a:pt x="593" y="67"/>
                </a:cubicBezTo>
                <a:cubicBezTo>
                  <a:pt x="734" y="67"/>
                  <a:pt x="849" y="182"/>
                  <a:pt x="849" y="323"/>
                </a:cubicBezTo>
                <a:cubicBezTo>
                  <a:pt x="849" y="422"/>
                  <a:pt x="793" y="508"/>
                  <a:pt x="710" y="551"/>
                </a:cubicBezTo>
                <a:cubicBezTo>
                  <a:pt x="822" y="551"/>
                  <a:pt x="822" y="551"/>
                  <a:pt x="822" y="551"/>
                </a:cubicBezTo>
                <a:cubicBezTo>
                  <a:pt x="881" y="493"/>
                  <a:pt x="917" y="412"/>
                  <a:pt x="917" y="323"/>
                </a:cubicBezTo>
                <a:cubicBezTo>
                  <a:pt x="917" y="145"/>
                  <a:pt x="772" y="0"/>
                  <a:pt x="593" y="0"/>
                </a:cubicBezTo>
                <a:cubicBezTo>
                  <a:pt x="415" y="0"/>
                  <a:pt x="270" y="145"/>
                  <a:pt x="270" y="323"/>
                </a:cubicBezTo>
                <a:cubicBezTo>
                  <a:pt x="270" y="502"/>
                  <a:pt x="415" y="647"/>
                  <a:pt x="593" y="647"/>
                </a:cubicBezTo>
                <a:cubicBezTo>
                  <a:pt x="596" y="647"/>
                  <a:pt x="1027" y="647"/>
                  <a:pt x="1027" y="647"/>
                </a:cubicBezTo>
                <a:cubicBezTo>
                  <a:pt x="1057" y="619"/>
                  <a:pt x="1092" y="596"/>
                  <a:pt x="1130" y="579"/>
                </a:cubicBezTo>
                <a:lnTo>
                  <a:pt x="593" y="579"/>
                </a:lnTo>
                <a:close/>
              </a:path>
            </a:pathLst>
          </a:custGeom>
          <a:solidFill>
            <a:srgbClr val="00A2FF"/>
          </a:solidFill>
          <a:ln>
            <a:noFill/>
          </a:ln>
          <a:effectLst>
            <a:outerShdw blurRad="254000" dist="101600" dir="2400000" sx="94000" sy="94000" algn="ctr" rotWithShape="0">
              <a:srgbClr val="00A2FF">
                <a:alpha val="37650"/>
              </a:srgbClr>
            </a:outerShdw>
          </a:effectLst>
        </p:spPr>
        <p:txBody>
          <a:bodyPr spcFirstLastPara="1" wrap="square" lIns="51431" tIns="25706" rIns="51431" bIns="25706" anchor="t" anchorCtr="0">
            <a:noAutofit/>
          </a:bodyPr>
          <a:lstStyle/>
          <a:p>
            <a:endParaRPr sz="105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40;p24">
            <a:extLst>
              <a:ext uri="{FF2B5EF4-FFF2-40B4-BE49-F238E27FC236}">
                <a16:creationId xmlns:a16="http://schemas.microsoft.com/office/drawing/2014/main" id="{5C324E78-1EF0-48EB-44C8-349C55DC4BF2}"/>
              </a:ext>
            </a:extLst>
          </p:cNvPr>
          <p:cNvSpPr>
            <a:spLocks noChangeAspect="1"/>
          </p:cNvSpPr>
          <p:nvPr/>
        </p:nvSpPr>
        <p:spPr>
          <a:xfrm>
            <a:off x="2852643" y="2594656"/>
            <a:ext cx="2481191" cy="1889884"/>
          </a:xfrm>
          <a:custGeom>
            <a:avLst/>
            <a:gdLst/>
            <a:ahLst/>
            <a:cxnLst/>
            <a:rect l="l" t="t" r="r" b="b"/>
            <a:pathLst>
              <a:path w="861" h="647" extrusionOk="0">
                <a:moveTo>
                  <a:pt x="440" y="96"/>
                </a:moveTo>
                <a:cubicBezTo>
                  <a:pt x="523" y="139"/>
                  <a:pt x="580" y="225"/>
                  <a:pt x="580" y="324"/>
                </a:cubicBezTo>
                <a:cubicBezTo>
                  <a:pt x="580" y="465"/>
                  <a:pt x="465" y="580"/>
                  <a:pt x="323" y="580"/>
                </a:cubicBezTo>
                <a:cubicBezTo>
                  <a:pt x="182" y="580"/>
                  <a:pt x="67" y="465"/>
                  <a:pt x="67" y="324"/>
                </a:cubicBezTo>
                <a:cubicBezTo>
                  <a:pt x="67" y="183"/>
                  <a:pt x="182" y="68"/>
                  <a:pt x="323" y="68"/>
                </a:cubicBezTo>
                <a:cubicBezTo>
                  <a:pt x="861" y="68"/>
                  <a:pt x="861" y="68"/>
                  <a:pt x="861" y="68"/>
                </a:cubicBezTo>
                <a:cubicBezTo>
                  <a:pt x="829" y="54"/>
                  <a:pt x="799" y="36"/>
                  <a:pt x="772" y="13"/>
                </a:cubicBezTo>
                <a:cubicBezTo>
                  <a:pt x="765" y="7"/>
                  <a:pt x="765" y="7"/>
                  <a:pt x="765" y="7"/>
                </a:cubicBezTo>
                <a:cubicBezTo>
                  <a:pt x="763" y="5"/>
                  <a:pt x="760" y="3"/>
                  <a:pt x="758" y="0"/>
                </a:cubicBezTo>
                <a:cubicBezTo>
                  <a:pt x="323" y="0"/>
                  <a:pt x="323" y="0"/>
                  <a:pt x="323" y="0"/>
                </a:cubicBezTo>
                <a:cubicBezTo>
                  <a:pt x="145" y="0"/>
                  <a:pt x="0" y="145"/>
                  <a:pt x="0" y="324"/>
                </a:cubicBezTo>
                <a:cubicBezTo>
                  <a:pt x="0" y="502"/>
                  <a:pt x="145" y="647"/>
                  <a:pt x="323" y="647"/>
                </a:cubicBezTo>
                <a:cubicBezTo>
                  <a:pt x="502" y="647"/>
                  <a:pt x="647" y="502"/>
                  <a:pt x="647" y="324"/>
                </a:cubicBezTo>
                <a:cubicBezTo>
                  <a:pt x="647" y="238"/>
                  <a:pt x="613" y="156"/>
                  <a:pt x="553" y="96"/>
                </a:cubicBezTo>
                <a:lnTo>
                  <a:pt x="440" y="96"/>
                </a:lnTo>
                <a:close/>
              </a:path>
            </a:pathLst>
          </a:custGeom>
          <a:solidFill>
            <a:srgbClr val="5369FF"/>
          </a:solidFill>
          <a:ln>
            <a:noFill/>
          </a:ln>
          <a:effectLst>
            <a:outerShdw blurRad="254000" dist="101600" dir="2400000" sx="94000" sy="94000" algn="ctr" rotWithShape="0">
              <a:srgbClr val="0015A9">
                <a:alpha val="37650"/>
              </a:srgbClr>
            </a:outerShdw>
          </a:effectLst>
        </p:spPr>
        <p:txBody>
          <a:bodyPr spcFirstLastPara="1" wrap="square" lIns="51431" tIns="25706" rIns="51431" bIns="25706" anchor="t" anchorCtr="0">
            <a:noAutofit/>
          </a:bodyPr>
          <a:lstStyle/>
          <a:p>
            <a:endParaRPr sz="105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241;p24">
            <a:extLst>
              <a:ext uri="{FF2B5EF4-FFF2-40B4-BE49-F238E27FC236}">
                <a16:creationId xmlns:a16="http://schemas.microsoft.com/office/drawing/2014/main" id="{DE0158AC-301F-4079-0181-157535502FCB}"/>
              </a:ext>
            </a:extLst>
          </p:cNvPr>
          <p:cNvSpPr>
            <a:spLocks noChangeAspect="1"/>
          </p:cNvSpPr>
          <p:nvPr/>
        </p:nvSpPr>
        <p:spPr>
          <a:xfrm>
            <a:off x="4774606" y="974884"/>
            <a:ext cx="2419025" cy="1845212"/>
          </a:xfrm>
          <a:custGeom>
            <a:avLst/>
            <a:gdLst/>
            <a:ahLst/>
            <a:cxnLst/>
            <a:rect l="l" t="t" r="r" b="b"/>
            <a:pathLst>
              <a:path w="860" h="647" extrusionOk="0">
                <a:moveTo>
                  <a:pt x="860" y="579"/>
                </a:moveTo>
                <a:cubicBezTo>
                  <a:pt x="323" y="579"/>
                  <a:pt x="323" y="579"/>
                  <a:pt x="323" y="579"/>
                </a:cubicBezTo>
                <a:cubicBezTo>
                  <a:pt x="182" y="579"/>
                  <a:pt x="67" y="464"/>
                  <a:pt x="67" y="323"/>
                </a:cubicBezTo>
                <a:cubicBezTo>
                  <a:pt x="67" y="182"/>
                  <a:pt x="182" y="67"/>
                  <a:pt x="323" y="67"/>
                </a:cubicBezTo>
                <a:cubicBezTo>
                  <a:pt x="464" y="67"/>
                  <a:pt x="579" y="182"/>
                  <a:pt x="579" y="323"/>
                </a:cubicBezTo>
                <a:cubicBezTo>
                  <a:pt x="579" y="422"/>
                  <a:pt x="523" y="508"/>
                  <a:pt x="440" y="551"/>
                </a:cubicBezTo>
                <a:cubicBezTo>
                  <a:pt x="552" y="551"/>
                  <a:pt x="552" y="551"/>
                  <a:pt x="552" y="551"/>
                </a:cubicBezTo>
                <a:cubicBezTo>
                  <a:pt x="612" y="491"/>
                  <a:pt x="646" y="409"/>
                  <a:pt x="646" y="323"/>
                </a:cubicBezTo>
                <a:cubicBezTo>
                  <a:pt x="646" y="145"/>
                  <a:pt x="501" y="0"/>
                  <a:pt x="323" y="0"/>
                </a:cubicBezTo>
                <a:cubicBezTo>
                  <a:pt x="145" y="0"/>
                  <a:pt x="0" y="145"/>
                  <a:pt x="0" y="323"/>
                </a:cubicBezTo>
                <a:cubicBezTo>
                  <a:pt x="0" y="416"/>
                  <a:pt x="40" y="504"/>
                  <a:pt x="109" y="565"/>
                </a:cubicBezTo>
                <a:cubicBezTo>
                  <a:pt x="115" y="571"/>
                  <a:pt x="115" y="571"/>
                  <a:pt x="115" y="571"/>
                </a:cubicBezTo>
                <a:cubicBezTo>
                  <a:pt x="173" y="620"/>
                  <a:pt x="247" y="647"/>
                  <a:pt x="323" y="647"/>
                </a:cubicBezTo>
                <a:cubicBezTo>
                  <a:pt x="757" y="647"/>
                  <a:pt x="757" y="647"/>
                  <a:pt x="757" y="647"/>
                </a:cubicBezTo>
                <a:cubicBezTo>
                  <a:pt x="787" y="619"/>
                  <a:pt x="822" y="596"/>
                  <a:pt x="860" y="579"/>
                </a:cubicBezTo>
                <a:close/>
              </a:path>
            </a:pathLst>
          </a:custGeom>
          <a:solidFill>
            <a:srgbClr val="1D46F3"/>
          </a:solidFill>
          <a:ln>
            <a:noFill/>
          </a:ln>
          <a:effectLst>
            <a:outerShdw blurRad="254000" dist="101600" dir="2400000" sx="94000" sy="94000" algn="ctr" rotWithShape="0">
              <a:srgbClr val="061E81">
                <a:alpha val="37650"/>
              </a:srgbClr>
            </a:outerShdw>
          </a:effectLst>
        </p:spPr>
        <p:txBody>
          <a:bodyPr spcFirstLastPara="1" wrap="square" lIns="51431" tIns="25706" rIns="51431" bIns="25706" anchor="t" anchorCtr="0">
            <a:noAutofit/>
          </a:bodyPr>
          <a:lstStyle/>
          <a:p>
            <a:endParaRPr sz="105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42;p24">
            <a:extLst>
              <a:ext uri="{FF2B5EF4-FFF2-40B4-BE49-F238E27FC236}">
                <a16:creationId xmlns:a16="http://schemas.microsoft.com/office/drawing/2014/main" id="{3A01E67C-FAAE-746A-9824-826B98314350}"/>
              </a:ext>
            </a:extLst>
          </p:cNvPr>
          <p:cNvSpPr>
            <a:spLocks noChangeAspect="1"/>
          </p:cNvSpPr>
          <p:nvPr/>
        </p:nvSpPr>
        <p:spPr>
          <a:xfrm>
            <a:off x="6568754" y="2637599"/>
            <a:ext cx="2546840" cy="1841903"/>
          </a:xfrm>
          <a:custGeom>
            <a:avLst/>
            <a:gdLst/>
            <a:ahLst/>
            <a:cxnLst/>
            <a:rect l="l" t="t" r="r" b="b"/>
            <a:pathLst>
              <a:path w="907" h="647" extrusionOk="0">
                <a:moveTo>
                  <a:pt x="907" y="68"/>
                </a:moveTo>
                <a:cubicBezTo>
                  <a:pt x="907" y="0"/>
                  <a:pt x="907" y="0"/>
                  <a:pt x="907" y="0"/>
                </a:cubicBezTo>
                <a:cubicBezTo>
                  <a:pt x="323" y="0"/>
                  <a:pt x="323" y="0"/>
                  <a:pt x="323" y="0"/>
                </a:cubicBezTo>
                <a:cubicBezTo>
                  <a:pt x="145" y="0"/>
                  <a:pt x="0" y="145"/>
                  <a:pt x="0" y="324"/>
                </a:cubicBezTo>
                <a:cubicBezTo>
                  <a:pt x="0" y="502"/>
                  <a:pt x="145" y="647"/>
                  <a:pt x="323" y="647"/>
                </a:cubicBezTo>
                <a:cubicBezTo>
                  <a:pt x="502" y="647"/>
                  <a:pt x="647" y="502"/>
                  <a:pt x="647" y="324"/>
                </a:cubicBezTo>
                <a:cubicBezTo>
                  <a:pt x="647" y="238"/>
                  <a:pt x="613" y="156"/>
                  <a:pt x="552" y="96"/>
                </a:cubicBezTo>
                <a:cubicBezTo>
                  <a:pt x="440" y="96"/>
                  <a:pt x="440" y="96"/>
                  <a:pt x="440" y="96"/>
                </a:cubicBezTo>
                <a:cubicBezTo>
                  <a:pt x="523" y="139"/>
                  <a:pt x="579" y="225"/>
                  <a:pt x="579" y="324"/>
                </a:cubicBezTo>
                <a:cubicBezTo>
                  <a:pt x="579" y="465"/>
                  <a:pt x="465" y="580"/>
                  <a:pt x="323" y="580"/>
                </a:cubicBezTo>
                <a:cubicBezTo>
                  <a:pt x="182" y="580"/>
                  <a:pt x="67" y="465"/>
                  <a:pt x="67" y="324"/>
                </a:cubicBezTo>
                <a:cubicBezTo>
                  <a:pt x="67" y="183"/>
                  <a:pt x="182" y="68"/>
                  <a:pt x="323" y="68"/>
                </a:cubicBezTo>
                <a:lnTo>
                  <a:pt x="907" y="68"/>
                </a:lnTo>
                <a:close/>
              </a:path>
            </a:pathLst>
          </a:custGeom>
          <a:solidFill>
            <a:srgbClr val="4339C8"/>
          </a:solidFill>
          <a:ln>
            <a:noFill/>
          </a:ln>
          <a:effectLst>
            <a:outerShdw blurRad="254000" dist="101600" dir="2400000" sx="94000" sy="94000" algn="ctr" rotWithShape="0">
              <a:srgbClr val="061E81">
                <a:alpha val="37650"/>
              </a:srgbClr>
            </a:outerShdw>
          </a:effectLst>
        </p:spPr>
        <p:txBody>
          <a:bodyPr spcFirstLastPara="1" wrap="square" lIns="51431" tIns="25706" rIns="51431" bIns="25706" anchor="t" anchorCtr="0">
            <a:noAutofit/>
          </a:bodyPr>
          <a:lstStyle/>
          <a:p>
            <a:endParaRPr sz="105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" name="Google Shape;243;p24">
            <a:extLst>
              <a:ext uri="{FF2B5EF4-FFF2-40B4-BE49-F238E27FC236}">
                <a16:creationId xmlns:a16="http://schemas.microsoft.com/office/drawing/2014/main" id="{5FA5CC43-258E-C39D-8CB1-D37133BB5DFA}"/>
              </a:ext>
            </a:extLst>
          </p:cNvPr>
          <p:cNvGrpSpPr/>
          <p:nvPr/>
        </p:nvGrpSpPr>
        <p:grpSpPr>
          <a:xfrm>
            <a:off x="6558689" y="886140"/>
            <a:ext cx="2566970" cy="1109542"/>
            <a:chOff x="725410" y="4262890"/>
            <a:chExt cx="4043053" cy="1095012"/>
          </a:xfrm>
        </p:grpSpPr>
        <p:sp>
          <p:nvSpPr>
            <p:cNvPr id="26" name="Google Shape;244;p24">
              <a:extLst>
                <a:ext uri="{FF2B5EF4-FFF2-40B4-BE49-F238E27FC236}">
                  <a16:creationId xmlns:a16="http://schemas.microsoft.com/office/drawing/2014/main" id="{75C56D16-2B8A-A363-BF28-F778768CA407}"/>
                </a:ext>
              </a:extLst>
            </p:cNvPr>
            <p:cNvSpPr txBox="1"/>
            <p:nvPr/>
          </p:nvSpPr>
          <p:spPr>
            <a:xfrm>
              <a:off x="725410" y="4637302"/>
              <a:ext cx="4043053" cy="7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b="1" dirty="0">
                  <a:solidFill>
                    <a:srgbClr val="0B4596"/>
                  </a:solidFill>
                </a:rPr>
                <a:t>Statistics</a:t>
              </a:r>
              <a:r>
                <a:rPr lang="en-US" sz="1200" dirty="0">
                  <a:solidFill>
                    <a:srgbClr val="0B4596"/>
                  </a:solidFill>
                </a:rPr>
                <a:t> files generated from METplus</a:t>
              </a:r>
              <a:endParaRPr sz="1200" dirty="0">
                <a:solidFill>
                  <a:srgbClr val="0B4596"/>
                </a:solidFill>
              </a:endParaRP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Font typeface="Gill Sans"/>
                <a:buChar char="●"/>
              </a:pPr>
              <a:r>
                <a:rPr lang="en-US" sz="1200" b="1" dirty="0">
                  <a:solidFill>
                    <a:srgbClr val="0B4596"/>
                  </a:solidFill>
                </a:rPr>
                <a:t>Graphics</a:t>
              </a:r>
              <a:r>
                <a:rPr lang="en-US" sz="1200" dirty="0">
                  <a:solidFill>
                    <a:srgbClr val="0B4596"/>
                  </a:solidFill>
                </a:rPr>
                <a:t> generated via </a:t>
              </a:r>
              <a:r>
                <a:rPr lang="en-US" sz="1200" b="1" dirty="0">
                  <a:solidFill>
                    <a:srgbClr val="0B4596"/>
                  </a:solidFill>
                </a:rPr>
                <a:t>Python - </a:t>
              </a:r>
              <a:r>
                <a:rPr lang="en-US" sz="1200" b="1" i="1" dirty="0">
                  <a:solidFill>
                    <a:srgbClr val="0B4596"/>
                  </a:solidFill>
                </a:rPr>
                <a:t>several hundred thousand per day</a:t>
              </a:r>
              <a:endParaRPr sz="1200" b="1" i="1" dirty="0">
                <a:solidFill>
                  <a:srgbClr val="0B4596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4C4C4C"/>
                </a:buClr>
                <a:buSzPts val="800"/>
              </a:pPr>
              <a:endParaRPr sz="600" dirty="0">
                <a:solidFill>
                  <a:srgbClr val="4C4C4C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4C4C4C"/>
                </a:buClr>
                <a:buSzPts val="800"/>
              </a:pPr>
              <a:endParaRPr sz="600" dirty="0">
                <a:solidFill>
                  <a:srgbClr val="4C4C4C"/>
                </a:solidFill>
              </a:endParaRPr>
            </a:p>
          </p:txBody>
        </p:sp>
        <p:sp>
          <p:nvSpPr>
            <p:cNvPr id="47" name="Google Shape;245;p24">
              <a:extLst>
                <a:ext uri="{FF2B5EF4-FFF2-40B4-BE49-F238E27FC236}">
                  <a16:creationId xmlns:a16="http://schemas.microsoft.com/office/drawing/2014/main" id="{5EB9BAAC-82B0-506E-3141-5E54459C9868}"/>
                </a:ext>
              </a:extLst>
            </p:cNvPr>
            <p:cNvSpPr txBox="1"/>
            <p:nvPr/>
          </p:nvSpPr>
          <p:spPr>
            <a:xfrm>
              <a:off x="1700615" y="4262890"/>
              <a:ext cx="2946148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4339C8"/>
                </a:buClr>
                <a:buSzPts val="1200"/>
              </a:pPr>
              <a:r>
                <a:rPr lang="en-US" sz="1500" b="1" dirty="0">
                  <a:solidFill>
                    <a:srgbClr val="4339C8"/>
                  </a:solidFill>
                </a:rPr>
                <a:t>EVS Products</a:t>
              </a:r>
              <a:endParaRPr sz="1500" b="1" dirty="0">
                <a:solidFill>
                  <a:srgbClr val="4339C8"/>
                </a:solidFill>
              </a:endParaRPr>
            </a:p>
          </p:txBody>
        </p:sp>
      </p:grpSp>
      <p:grpSp>
        <p:nvGrpSpPr>
          <p:cNvPr id="48" name="Google Shape;246;p24">
            <a:extLst>
              <a:ext uri="{FF2B5EF4-FFF2-40B4-BE49-F238E27FC236}">
                <a16:creationId xmlns:a16="http://schemas.microsoft.com/office/drawing/2014/main" id="{65EC006E-4653-C44E-609C-24C27BD86FEA}"/>
              </a:ext>
            </a:extLst>
          </p:cNvPr>
          <p:cNvGrpSpPr/>
          <p:nvPr/>
        </p:nvGrpSpPr>
        <p:grpSpPr>
          <a:xfrm>
            <a:off x="4652850" y="3019644"/>
            <a:ext cx="1967426" cy="1113007"/>
            <a:chOff x="1232664" y="4216043"/>
            <a:chExt cx="3071400" cy="1094999"/>
          </a:xfrm>
        </p:grpSpPr>
        <p:sp>
          <p:nvSpPr>
            <p:cNvPr id="49" name="Google Shape;247;p24">
              <a:extLst>
                <a:ext uri="{FF2B5EF4-FFF2-40B4-BE49-F238E27FC236}">
                  <a16:creationId xmlns:a16="http://schemas.microsoft.com/office/drawing/2014/main" id="{95917851-5E12-6825-3E0B-1BC1DD6BE34C}"/>
                </a:ext>
              </a:extLst>
            </p:cNvPr>
            <p:cNvSpPr txBox="1"/>
            <p:nvPr/>
          </p:nvSpPr>
          <p:spPr>
            <a:xfrm>
              <a:off x="1232664" y="4590442"/>
              <a:ext cx="3071400" cy="7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b="1" dirty="0">
                  <a:solidFill>
                    <a:srgbClr val="0B4596"/>
                  </a:solidFill>
                </a:rPr>
                <a:t>Evaluation</a:t>
              </a:r>
              <a:r>
                <a:rPr lang="en-US" sz="1200" dirty="0">
                  <a:solidFill>
                    <a:srgbClr val="0B4596"/>
                  </a:solidFill>
                </a:rPr>
                <a:t> of new Earth System Models</a:t>
              </a:r>
              <a:endParaRPr sz="1200" dirty="0">
                <a:solidFill>
                  <a:srgbClr val="0B4596"/>
                </a:solidFill>
              </a:endParaRP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dirty="0">
                  <a:solidFill>
                    <a:srgbClr val="0B4596"/>
                  </a:solidFill>
                </a:rPr>
                <a:t>Model Evaluation Group (</a:t>
              </a:r>
              <a:r>
                <a:rPr lang="en-US" sz="1200" b="1" dirty="0">
                  <a:solidFill>
                    <a:srgbClr val="0B4596"/>
                  </a:solidFill>
                </a:rPr>
                <a:t>MEG</a:t>
              </a:r>
              <a:r>
                <a:rPr lang="en-US" sz="1200" dirty="0">
                  <a:solidFill>
                    <a:srgbClr val="0B4596"/>
                  </a:solidFill>
                </a:rPr>
                <a:t>) webinars</a:t>
              </a:r>
              <a:endParaRPr sz="1200" dirty="0">
                <a:solidFill>
                  <a:srgbClr val="0B4596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4C4C4C"/>
                </a:buClr>
                <a:buSzPts val="800"/>
              </a:pPr>
              <a:endParaRPr sz="600" dirty="0">
                <a:solidFill>
                  <a:srgbClr val="4C4C4C"/>
                </a:solidFill>
              </a:endParaRPr>
            </a:p>
          </p:txBody>
        </p:sp>
        <p:sp>
          <p:nvSpPr>
            <p:cNvPr id="50" name="Google Shape;248;p24">
              <a:extLst>
                <a:ext uri="{FF2B5EF4-FFF2-40B4-BE49-F238E27FC236}">
                  <a16:creationId xmlns:a16="http://schemas.microsoft.com/office/drawing/2014/main" id="{6C288798-A3E6-B2EB-414E-59C0C671683C}"/>
                </a:ext>
              </a:extLst>
            </p:cNvPr>
            <p:cNvSpPr txBox="1"/>
            <p:nvPr/>
          </p:nvSpPr>
          <p:spPr>
            <a:xfrm>
              <a:off x="1819289" y="4216043"/>
              <a:ext cx="2261875" cy="374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1D46F3"/>
                </a:buClr>
                <a:buSzPts val="1200"/>
              </a:pPr>
              <a:r>
                <a:rPr lang="en-US" sz="1500" b="1" dirty="0">
                  <a:solidFill>
                    <a:srgbClr val="1D46F3"/>
                  </a:solidFill>
                </a:rPr>
                <a:t>EVS Uses</a:t>
              </a:r>
              <a:endParaRPr sz="1500" b="1" dirty="0">
                <a:solidFill>
                  <a:srgbClr val="1D46F3"/>
                </a:solidFill>
              </a:endParaRPr>
            </a:p>
          </p:txBody>
        </p:sp>
      </p:grpSp>
      <p:grpSp>
        <p:nvGrpSpPr>
          <p:cNvPr id="51" name="Google Shape;249;p24">
            <a:extLst>
              <a:ext uri="{FF2B5EF4-FFF2-40B4-BE49-F238E27FC236}">
                <a16:creationId xmlns:a16="http://schemas.microsoft.com/office/drawing/2014/main" id="{C4E21A14-0756-155B-8B56-28497210CAA5}"/>
              </a:ext>
            </a:extLst>
          </p:cNvPr>
          <p:cNvGrpSpPr/>
          <p:nvPr/>
        </p:nvGrpSpPr>
        <p:grpSpPr>
          <a:xfrm>
            <a:off x="2781033" y="970007"/>
            <a:ext cx="2412366" cy="1085097"/>
            <a:chOff x="1760462" y="4565496"/>
            <a:chExt cx="2621742" cy="905031"/>
          </a:xfrm>
        </p:grpSpPr>
        <p:sp>
          <p:nvSpPr>
            <p:cNvPr id="52" name="Google Shape;250;p24">
              <a:extLst>
                <a:ext uri="{FF2B5EF4-FFF2-40B4-BE49-F238E27FC236}">
                  <a16:creationId xmlns:a16="http://schemas.microsoft.com/office/drawing/2014/main" id="{67C21ADD-0482-6D37-88DB-0DEDBE080207}"/>
                </a:ext>
              </a:extLst>
            </p:cNvPr>
            <p:cNvSpPr txBox="1"/>
            <p:nvPr/>
          </p:nvSpPr>
          <p:spPr>
            <a:xfrm>
              <a:off x="1760462" y="4842327"/>
              <a:ext cx="24732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b="1" dirty="0">
                  <a:solidFill>
                    <a:srgbClr val="0B4596"/>
                  </a:solidFill>
                </a:rPr>
                <a:t>METplus</a:t>
              </a:r>
              <a:r>
                <a:rPr lang="en-US" sz="1200" dirty="0">
                  <a:solidFill>
                    <a:srgbClr val="0B4596"/>
                  </a:solidFill>
                </a:rPr>
                <a:t> core</a:t>
              </a:r>
              <a:endParaRPr sz="1200" dirty="0">
                <a:solidFill>
                  <a:srgbClr val="0B4596"/>
                </a:solidFill>
              </a:endParaRP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dirty="0">
                  <a:solidFill>
                    <a:srgbClr val="0B4596"/>
                  </a:solidFill>
                </a:rPr>
                <a:t>Python libraries</a:t>
              </a: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dirty="0">
                  <a:solidFill>
                    <a:srgbClr val="0B4596"/>
                  </a:solidFill>
                </a:rPr>
                <a:t>Internal standards</a:t>
              </a:r>
              <a:endParaRPr sz="1200" dirty="0">
                <a:solidFill>
                  <a:srgbClr val="0B4596"/>
                </a:solidFill>
              </a:endParaRPr>
            </a:p>
          </p:txBody>
        </p:sp>
        <p:sp>
          <p:nvSpPr>
            <p:cNvPr id="53" name="Google Shape;251;p24">
              <a:extLst>
                <a:ext uri="{FF2B5EF4-FFF2-40B4-BE49-F238E27FC236}">
                  <a16:creationId xmlns:a16="http://schemas.microsoft.com/office/drawing/2014/main" id="{359F01F4-6B92-0015-1211-95692505EEAB}"/>
                </a:ext>
              </a:extLst>
            </p:cNvPr>
            <p:cNvSpPr txBox="1"/>
            <p:nvPr/>
          </p:nvSpPr>
          <p:spPr>
            <a:xfrm>
              <a:off x="2199338" y="4565496"/>
              <a:ext cx="2182866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5369FF"/>
                </a:buClr>
                <a:buSzPts val="1200"/>
              </a:pPr>
              <a:r>
                <a:rPr lang="en-US" sz="1500" b="1" dirty="0">
                  <a:solidFill>
                    <a:srgbClr val="5369FF"/>
                  </a:solidFill>
                </a:rPr>
                <a:t>EVS Baseline</a:t>
              </a:r>
            </a:p>
          </p:txBody>
        </p:sp>
      </p:grpSp>
      <p:grpSp>
        <p:nvGrpSpPr>
          <p:cNvPr id="54" name="Google Shape;252;p24">
            <a:extLst>
              <a:ext uri="{FF2B5EF4-FFF2-40B4-BE49-F238E27FC236}">
                <a16:creationId xmlns:a16="http://schemas.microsoft.com/office/drawing/2014/main" id="{D32E4C9C-29E9-006E-9BD9-E8C9F94CA658}"/>
              </a:ext>
            </a:extLst>
          </p:cNvPr>
          <p:cNvGrpSpPr/>
          <p:nvPr/>
        </p:nvGrpSpPr>
        <p:grpSpPr>
          <a:xfrm>
            <a:off x="441526" y="3025515"/>
            <a:ext cx="2870676" cy="1012048"/>
            <a:chOff x="701899" y="4490952"/>
            <a:chExt cx="3556624" cy="1293134"/>
          </a:xfrm>
        </p:grpSpPr>
        <p:sp>
          <p:nvSpPr>
            <p:cNvPr id="55" name="Google Shape;253;p24">
              <a:extLst>
                <a:ext uri="{FF2B5EF4-FFF2-40B4-BE49-F238E27FC236}">
                  <a16:creationId xmlns:a16="http://schemas.microsoft.com/office/drawing/2014/main" id="{E77E1A5A-7CEC-F123-79F9-805D863639D3}"/>
                </a:ext>
              </a:extLst>
            </p:cNvPr>
            <p:cNvSpPr txBox="1"/>
            <p:nvPr/>
          </p:nvSpPr>
          <p:spPr>
            <a:xfrm>
              <a:off x="701899" y="4974086"/>
              <a:ext cx="3203100" cy="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b="1" dirty="0">
                  <a:solidFill>
                    <a:srgbClr val="0B4596"/>
                  </a:solidFill>
                </a:rPr>
                <a:t>Verification graphics</a:t>
              </a:r>
              <a:r>
                <a:rPr lang="en-US" sz="1200" dirty="0">
                  <a:solidFill>
                    <a:srgbClr val="0B4596"/>
                  </a:solidFill>
                </a:rPr>
                <a:t> will display on the </a:t>
              </a:r>
              <a:r>
                <a:rPr lang="en-US" sz="1200" b="1" dirty="0">
                  <a:solidFill>
                    <a:srgbClr val="0B4596"/>
                  </a:solidFill>
                </a:rPr>
                <a:t>EMC website</a:t>
              </a:r>
              <a:endParaRPr sz="1200" b="1" dirty="0">
                <a:solidFill>
                  <a:srgbClr val="0B4596"/>
                </a:solidFill>
              </a:endParaRP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Char char="●"/>
              </a:pPr>
              <a:r>
                <a:rPr lang="en-US" sz="1200" dirty="0">
                  <a:solidFill>
                    <a:srgbClr val="0B4596"/>
                  </a:solidFill>
                </a:rPr>
                <a:t>Real-time updates</a:t>
              </a:r>
              <a:endParaRPr sz="1200" dirty="0">
                <a:solidFill>
                  <a:srgbClr val="0B4596"/>
                </a:solidFill>
              </a:endParaRPr>
            </a:p>
            <a:p>
              <a:pPr marL="342900" indent="-228600">
                <a:lnSpc>
                  <a:spcPct val="120000"/>
                </a:lnSpc>
                <a:buClr>
                  <a:srgbClr val="4C4C4C"/>
                </a:buClr>
                <a:buSzPts val="1200"/>
                <a:buFont typeface="Gill Sans"/>
                <a:buChar char="●"/>
              </a:pPr>
              <a:r>
                <a:rPr lang="en-US" sz="1200" dirty="0">
                  <a:solidFill>
                    <a:srgbClr val="0B4596"/>
                  </a:solidFill>
                </a:rPr>
                <a:t>Drop-down </a:t>
              </a:r>
              <a:r>
                <a:rPr lang="en-US" sz="1200" b="1" dirty="0">
                  <a:solidFill>
                    <a:srgbClr val="0B4596"/>
                  </a:solidFill>
                </a:rPr>
                <a:t>menu</a:t>
              </a:r>
              <a:r>
                <a:rPr lang="en-US" sz="1200" dirty="0">
                  <a:solidFill>
                    <a:srgbClr val="0B4596"/>
                  </a:solidFill>
                </a:rPr>
                <a:t> lists for </a:t>
              </a:r>
              <a:r>
                <a:rPr lang="en-US" sz="1200" b="1" dirty="0">
                  <a:solidFill>
                    <a:srgbClr val="0B4596"/>
                  </a:solidFill>
                </a:rPr>
                <a:t>navigation</a:t>
              </a:r>
              <a:endParaRPr sz="1200" b="1" dirty="0">
                <a:solidFill>
                  <a:srgbClr val="0B4596"/>
                </a:solidFill>
              </a:endParaRPr>
            </a:p>
          </p:txBody>
        </p:sp>
        <p:sp>
          <p:nvSpPr>
            <p:cNvPr id="56" name="Google Shape;254;p24">
              <a:extLst>
                <a:ext uri="{FF2B5EF4-FFF2-40B4-BE49-F238E27FC236}">
                  <a16:creationId xmlns:a16="http://schemas.microsoft.com/office/drawing/2014/main" id="{C226A189-0B23-3674-BCB0-B27B74FFDA64}"/>
                </a:ext>
              </a:extLst>
            </p:cNvPr>
            <p:cNvSpPr txBox="1"/>
            <p:nvPr/>
          </p:nvSpPr>
          <p:spPr>
            <a:xfrm>
              <a:off x="976784" y="4490952"/>
              <a:ext cx="3281739" cy="374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A2FF"/>
                </a:buClr>
                <a:buSzPts val="1020"/>
              </a:pPr>
              <a:r>
                <a:rPr lang="en-US" sz="1500" b="1" dirty="0">
                  <a:solidFill>
                    <a:srgbClr val="00A2FF"/>
                  </a:solidFill>
                </a:rPr>
                <a:t>EVS Web Interface</a:t>
              </a:r>
              <a:endParaRPr sz="1500" b="1" dirty="0">
                <a:solidFill>
                  <a:srgbClr val="00A2FF"/>
                </a:solidFill>
              </a:endParaRPr>
            </a:p>
          </p:txBody>
        </p:sp>
      </p:grpSp>
      <p:pic>
        <p:nvPicPr>
          <p:cNvPr id="57" name="Google Shape;255;p24">
            <a:extLst>
              <a:ext uri="{FF2B5EF4-FFF2-40B4-BE49-F238E27FC236}">
                <a16:creationId xmlns:a16="http://schemas.microsoft.com/office/drawing/2014/main" id="{AD4E37D0-EC33-6F7D-D545-745DA52EA24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03462" y="3052540"/>
            <a:ext cx="864205" cy="89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56;p24">
            <a:extLst>
              <a:ext uri="{FF2B5EF4-FFF2-40B4-BE49-F238E27FC236}">
                <a16:creationId xmlns:a16="http://schemas.microsoft.com/office/drawing/2014/main" id="{CADD235D-2C4B-8F0B-35A9-62B5658895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549" y="1331432"/>
            <a:ext cx="832029" cy="85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57;p24">
            <a:extLst>
              <a:ext uri="{FF2B5EF4-FFF2-40B4-BE49-F238E27FC236}">
                <a16:creationId xmlns:a16="http://schemas.microsoft.com/office/drawing/2014/main" id="{32E70BC3-F19A-4CDD-4917-1CFE58A0C2E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5462" y="3089691"/>
            <a:ext cx="981456" cy="89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58;p24">
            <a:extLst>
              <a:ext uri="{FF2B5EF4-FFF2-40B4-BE49-F238E27FC236}">
                <a16:creationId xmlns:a16="http://schemas.microsoft.com/office/drawing/2014/main" id="{C34BB6F6-4510-8EB1-F56C-C0CE05B2D75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7240" y="1608160"/>
            <a:ext cx="1110738" cy="44694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50;p99"/>
          <p:cNvSpPr txBox="1">
            <a:spLocks/>
          </p:cNvSpPr>
          <p:nvPr/>
        </p:nvSpPr>
        <p:spPr>
          <a:xfrm>
            <a:off x="807706" y="30940"/>
            <a:ext cx="7933800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EVS Outline</a:t>
            </a:r>
          </a:p>
        </p:txBody>
      </p:sp>
    </p:spTree>
    <p:extLst>
      <p:ext uri="{BB962C8B-B14F-4D97-AF65-F5344CB8AC3E}">
        <p14:creationId xmlns:p14="http://schemas.microsoft.com/office/powerpoint/2010/main" val="329628522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8"/>
          <p:cNvSpPr txBox="1">
            <a:spLocks noGrp="1"/>
          </p:cNvSpPr>
          <p:nvPr>
            <p:ph type="title"/>
          </p:nvPr>
        </p:nvSpPr>
        <p:spPr>
          <a:xfrm>
            <a:off x="2189357" y="-323"/>
            <a:ext cx="5001590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EVS Workflow and Design</a:t>
            </a:r>
            <a:endParaRPr sz="3000" dirty="0"/>
          </a:p>
        </p:txBody>
      </p:sp>
      <p:grpSp>
        <p:nvGrpSpPr>
          <p:cNvPr id="729" name="Google Shape;729;p88"/>
          <p:cNvGrpSpPr/>
          <p:nvPr/>
        </p:nvGrpSpPr>
        <p:grpSpPr>
          <a:xfrm>
            <a:off x="6692644" y="711867"/>
            <a:ext cx="1281496" cy="1140640"/>
            <a:chOff x="8612188" y="2405063"/>
            <a:chExt cx="1803401" cy="2354262"/>
          </a:xfrm>
        </p:grpSpPr>
        <p:grpSp>
          <p:nvGrpSpPr>
            <p:cNvPr id="730" name="Google Shape;730;p88"/>
            <p:cNvGrpSpPr/>
            <p:nvPr/>
          </p:nvGrpSpPr>
          <p:grpSpPr>
            <a:xfrm>
              <a:off x="8612188" y="2405063"/>
              <a:ext cx="1803401" cy="2354262"/>
              <a:chOff x="8612188" y="2405063"/>
              <a:chExt cx="1803401" cy="2354262"/>
            </a:xfrm>
          </p:grpSpPr>
          <p:sp>
            <p:nvSpPr>
              <p:cNvPr id="731" name="Google Shape;731;p88"/>
              <p:cNvSpPr/>
              <p:nvPr/>
            </p:nvSpPr>
            <p:spPr>
              <a:xfrm>
                <a:off x="8612188" y="2405063"/>
                <a:ext cx="1803401" cy="235426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8" extrusionOk="0">
                    <a:moveTo>
                      <a:pt x="275" y="425"/>
                    </a:moveTo>
                    <a:cubicBezTo>
                      <a:pt x="434" y="425"/>
                      <a:pt x="434" y="425"/>
                      <a:pt x="434" y="425"/>
                    </a:cubicBezTo>
                    <a:cubicBezTo>
                      <a:pt x="456" y="425"/>
                      <a:pt x="474" y="407"/>
                      <a:pt x="474" y="385"/>
                    </a:cubicBezTo>
                    <a:cubicBezTo>
                      <a:pt x="474" y="40"/>
                      <a:pt x="474" y="40"/>
                      <a:pt x="474" y="40"/>
                    </a:cubicBezTo>
                    <a:cubicBezTo>
                      <a:pt x="474" y="18"/>
                      <a:pt x="456" y="0"/>
                      <a:pt x="43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56"/>
                      <a:pt x="18" y="473"/>
                      <a:pt x="40" y="473"/>
                    </a:cubicBezTo>
                    <a:cubicBezTo>
                      <a:pt x="197" y="473"/>
                      <a:pt x="197" y="473"/>
                      <a:pt x="197" y="473"/>
                    </a:cubicBezTo>
                    <a:cubicBezTo>
                      <a:pt x="219" y="473"/>
                      <a:pt x="237" y="491"/>
                      <a:pt x="237" y="513"/>
                    </a:cubicBezTo>
                    <a:cubicBezTo>
                      <a:pt x="237" y="618"/>
                      <a:pt x="237" y="618"/>
                      <a:pt x="237" y="618"/>
                    </a:cubicBezTo>
                  </a:path>
                </a:pathLst>
              </a:custGeom>
              <a:noFill/>
              <a:ln w="38100" cap="rnd" cmpd="sng">
                <a:solidFill>
                  <a:srgbClr val="A52B1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32" name="Google Shape;732;p88"/>
              <p:cNvSpPr/>
              <p:nvPr/>
            </p:nvSpPr>
            <p:spPr>
              <a:xfrm>
                <a:off x="9429750" y="4584700"/>
                <a:ext cx="16827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0" extrusionOk="0">
                    <a:moveTo>
                      <a:pt x="106" y="0"/>
                    </a:moveTo>
                    <a:lnTo>
                      <a:pt x="53" y="11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rnd" cmpd="sng">
                <a:solidFill>
                  <a:srgbClr val="A52B1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33" name="Google Shape;733;p88"/>
            <p:cNvSpPr/>
            <p:nvPr/>
          </p:nvSpPr>
          <p:spPr>
            <a:xfrm>
              <a:off x="9605963" y="3970337"/>
              <a:ext cx="106500" cy="106500"/>
            </a:xfrm>
            <a:prstGeom prst="ellipse">
              <a:avLst/>
            </a:prstGeom>
            <a:solidFill>
              <a:srgbClr val="A52B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A4595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734" name="Google Shape;734;p88"/>
          <p:cNvGrpSpPr/>
          <p:nvPr/>
        </p:nvGrpSpPr>
        <p:grpSpPr>
          <a:xfrm>
            <a:off x="4907043" y="711867"/>
            <a:ext cx="1282625" cy="1140640"/>
            <a:chOff x="6346825" y="2405063"/>
            <a:chExt cx="1804988" cy="2354262"/>
          </a:xfrm>
        </p:grpSpPr>
        <p:grpSp>
          <p:nvGrpSpPr>
            <p:cNvPr id="735" name="Google Shape;735;p88"/>
            <p:cNvGrpSpPr/>
            <p:nvPr/>
          </p:nvGrpSpPr>
          <p:grpSpPr>
            <a:xfrm>
              <a:off x="6346825" y="2405063"/>
              <a:ext cx="1804988" cy="2354262"/>
              <a:chOff x="6346825" y="2405063"/>
              <a:chExt cx="1804988" cy="2354262"/>
            </a:xfrm>
          </p:grpSpPr>
          <p:sp>
            <p:nvSpPr>
              <p:cNvPr id="736" name="Google Shape;736;p88"/>
              <p:cNvSpPr/>
              <p:nvPr/>
            </p:nvSpPr>
            <p:spPr>
              <a:xfrm>
                <a:off x="6346825" y="2405063"/>
                <a:ext cx="1804988" cy="235426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8" extrusionOk="0">
                    <a:moveTo>
                      <a:pt x="275" y="425"/>
                    </a:moveTo>
                    <a:cubicBezTo>
                      <a:pt x="434" y="425"/>
                      <a:pt x="434" y="425"/>
                      <a:pt x="434" y="425"/>
                    </a:cubicBezTo>
                    <a:cubicBezTo>
                      <a:pt x="456" y="425"/>
                      <a:pt x="474" y="407"/>
                      <a:pt x="474" y="385"/>
                    </a:cubicBezTo>
                    <a:cubicBezTo>
                      <a:pt x="474" y="40"/>
                      <a:pt x="474" y="40"/>
                      <a:pt x="474" y="40"/>
                    </a:cubicBezTo>
                    <a:cubicBezTo>
                      <a:pt x="474" y="18"/>
                      <a:pt x="456" y="0"/>
                      <a:pt x="43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56"/>
                      <a:pt x="18" y="473"/>
                      <a:pt x="40" y="473"/>
                    </a:cubicBezTo>
                    <a:cubicBezTo>
                      <a:pt x="197" y="473"/>
                      <a:pt x="197" y="473"/>
                      <a:pt x="197" y="473"/>
                    </a:cubicBezTo>
                    <a:cubicBezTo>
                      <a:pt x="219" y="473"/>
                      <a:pt x="237" y="491"/>
                      <a:pt x="237" y="513"/>
                    </a:cubicBezTo>
                    <a:cubicBezTo>
                      <a:pt x="237" y="618"/>
                      <a:pt x="237" y="618"/>
                      <a:pt x="237" y="618"/>
                    </a:cubicBezTo>
                  </a:path>
                </a:pathLst>
              </a:custGeom>
              <a:noFill/>
              <a:ln w="38100" cap="rnd" cmpd="sng">
                <a:solidFill>
                  <a:srgbClr val="34C8C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37" name="Google Shape;737;p88"/>
              <p:cNvSpPr/>
              <p:nvPr/>
            </p:nvSpPr>
            <p:spPr>
              <a:xfrm>
                <a:off x="7169150" y="4584700"/>
                <a:ext cx="163513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0" extrusionOk="0">
                    <a:moveTo>
                      <a:pt x="103" y="0"/>
                    </a:moveTo>
                    <a:lnTo>
                      <a:pt x="51" y="11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rnd" cmpd="sng">
                <a:solidFill>
                  <a:srgbClr val="34C8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38" name="Google Shape;738;p88"/>
            <p:cNvSpPr/>
            <p:nvPr/>
          </p:nvSpPr>
          <p:spPr>
            <a:xfrm>
              <a:off x="7340600" y="3970337"/>
              <a:ext cx="111000" cy="106500"/>
            </a:xfrm>
            <a:prstGeom prst="ellipse">
              <a:avLst/>
            </a:prstGeom>
            <a:solidFill>
              <a:srgbClr val="34C8C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A4595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739" name="Google Shape;739;p88"/>
          <p:cNvGrpSpPr/>
          <p:nvPr/>
        </p:nvGrpSpPr>
        <p:grpSpPr>
          <a:xfrm>
            <a:off x="3097459" y="711867"/>
            <a:ext cx="1279240" cy="1140640"/>
            <a:chOff x="4086225" y="2405063"/>
            <a:chExt cx="1800225" cy="2354262"/>
          </a:xfrm>
        </p:grpSpPr>
        <p:grpSp>
          <p:nvGrpSpPr>
            <p:cNvPr id="740" name="Google Shape;740;p88"/>
            <p:cNvGrpSpPr/>
            <p:nvPr/>
          </p:nvGrpSpPr>
          <p:grpSpPr>
            <a:xfrm>
              <a:off x="4086225" y="2405063"/>
              <a:ext cx="1800225" cy="2354262"/>
              <a:chOff x="4086225" y="2405063"/>
              <a:chExt cx="1800225" cy="2354262"/>
            </a:xfrm>
          </p:grpSpPr>
          <p:sp>
            <p:nvSpPr>
              <p:cNvPr id="741" name="Google Shape;741;p88"/>
              <p:cNvSpPr/>
              <p:nvPr/>
            </p:nvSpPr>
            <p:spPr>
              <a:xfrm>
                <a:off x="4086225" y="2405063"/>
                <a:ext cx="1800225" cy="235426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618" extrusionOk="0">
                    <a:moveTo>
                      <a:pt x="275" y="425"/>
                    </a:moveTo>
                    <a:cubicBezTo>
                      <a:pt x="433" y="425"/>
                      <a:pt x="433" y="425"/>
                      <a:pt x="433" y="425"/>
                    </a:cubicBezTo>
                    <a:cubicBezTo>
                      <a:pt x="455" y="425"/>
                      <a:pt x="473" y="407"/>
                      <a:pt x="473" y="385"/>
                    </a:cubicBezTo>
                    <a:cubicBezTo>
                      <a:pt x="473" y="40"/>
                      <a:pt x="473" y="40"/>
                      <a:pt x="473" y="40"/>
                    </a:cubicBezTo>
                    <a:cubicBezTo>
                      <a:pt x="473" y="18"/>
                      <a:pt x="455" y="0"/>
                      <a:pt x="43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56"/>
                      <a:pt x="18" y="473"/>
                      <a:pt x="40" y="473"/>
                    </a:cubicBezTo>
                    <a:cubicBezTo>
                      <a:pt x="197" y="473"/>
                      <a:pt x="197" y="473"/>
                      <a:pt x="197" y="473"/>
                    </a:cubicBezTo>
                    <a:cubicBezTo>
                      <a:pt x="219" y="473"/>
                      <a:pt x="237" y="491"/>
                      <a:pt x="237" y="513"/>
                    </a:cubicBezTo>
                    <a:cubicBezTo>
                      <a:pt x="237" y="618"/>
                      <a:pt x="237" y="618"/>
                      <a:pt x="237" y="618"/>
                    </a:cubicBezTo>
                  </a:path>
                </a:pathLst>
              </a:custGeom>
              <a:noFill/>
              <a:ln w="38100" cap="rnd" cmpd="sng">
                <a:solidFill>
                  <a:srgbClr val="ED7D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42" name="Google Shape;742;p88"/>
              <p:cNvSpPr/>
              <p:nvPr/>
            </p:nvSpPr>
            <p:spPr>
              <a:xfrm>
                <a:off x="4905375" y="4584700"/>
                <a:ext cx="163513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0" extrusionOk="0">
                    <a:moveTo>
                      <a:pt x="103" y="0"/>
                    </a:moveTo>
                    <a:lnTo>
                      <a:pt x="53" y="11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rnd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43" name="Google Shape;743;p88"/>
            <p:cNvSpPr/>
            <p:nvPr/>
          </p:nvSpPr>
          <p:spPr>
            <a:xfrm>
              <a:off x="5076825" y="3970338"/>
              <a:ext cx="109500" cy="106500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44" name="Google Shape;744;p88"/>
          <p:cNvGrpSpPr/>
          <p:nvPr/>
        </p:nvGrpSpPr>
        <p:grpSpPr>
          <a:xfrm>
            <a:off x="1285619" y="711867"/>
            <a:ext cx="1281496" cy="1140640"/>
            <a:chOff x="1822450" y="2405063"/>
            <a:chExt cx="1803401" cy="2354262"/>
          </a:xfrm>
        </p:grpSpPr>
        <p:grpSp>
          <p:nvGrpSpPr>
            <p:cNvPr id="745" name="Google Shape;745;p88"/>
            <p:cNvGrpSpPr/>
            <p:nvPr/>
          </p:nvGrpSpPr>
          <p:grpSpPr>
            <a:xfrm>
              <a:off x="1822450" y="2405063"/>
              <a:ext cx="1803401" cy="2354262"/>
              <a:chOff x="1822450" y="2405063"/>
              <a:chExt cx="1803401" cy="2354262"/>
            </a:xfrm>
          </p:grpSpPr>
          <p:sp>
            <p:nvSpPr>
              <p:cNvPr id="746" name="Google Shape;746;p88"/>
              <p:cNvSpPr/>
              <p:nvPr/>
            </p:nvSpPr>
            <p:spPr>
              <a:xfrm>
                <a:off x="1822450" y="2405063"/>
                <a:ext cx="1803401" cy="235426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8" extrusionOk="0">
                    <a:moveTo>
                      <a:pt x="275" y="425"/>
                    </a:moveTo>
                    <a:cubicBezTo>
                      <a:pt x="434" y="425"/>
                      <a:pt x="434" y="425"/>
                      <a:pt x="434" y="425"/>
                    </a:cubicBezTo>
                    <a:cubicBezTo>
                      <a:pt x="456" y="425"/>
                      <a:pt x="474" y="407"/>
                      <a:pt x="474" y="385"/>
                    </a:cubicBezTo>
                    <a:cubicBezTo>
                      <a:pt x="474" y="40"/>
                      <a:pt x="474" y="40"/>
                      <a:pt x="474" y="40"/>
                    </a:cubicBezTo>
                    <a:cubicBezTo>
                      <a:pt x="474" y="18"/>
                      <a:pt x="456" y="0"/>
                      <a:pt x="43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56"/>
                      <a:pt x="18" y="473"/>
                      <a:pt x="40" y="473"/>
                    </a:cubicBezTo>
                    <a:cubicBezTo>
                      <a:pt x="197" y="473"/>
                      <a:pt x="197" y="473"/>
                      <a:pt x="197" y="473"/>
                    </a:cubicBezTo>
                    <a:cubicBezTo>
                      <a:pt x="219" y="473"/>
                      <a:pt x="237" y="491"/>
                      <a:pt x="237" y="513"/>
                    </a:cubicBezTo>
                    <a:cubicBezTo>
                      <a:pt x="237" y="618"/>
                      <a:pt x="237" y="618"/>
                      <a:pt x="237" y="618"/>
                    </a:cubicBezTo>
                  </a:path>
                </a:pathLst>
              </a:custGeom>
              <a:noFill/>
              <a:ln w="38100" cap="rnd" cmpd="sng">
                <a:solidFill>
                  <a:srgbClr val="009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47" name="Google Shape;747;p88"/>
              <p:cNvSpPr/>
              <p:nvPr/>
            </p:nvSpPr>
            <p:spPr>
              <a:xfrm>
                <a:off x="2640013" y="4584700"/>
                <a:ext cx="16827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0" extrusionOk="0">
                    <a:moveTo>
                      <a:pt x="106" y="0"/>
                    </a:moveTo>
                    <a:lnTo>
                      <a:pt x="53" y="11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rnd" cmpd="sng">
                <a:solidFill>
                  <a:srgbClr val="0099D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A4595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48" name="Google Shape;748;p88"/>
            <p:cNvSpPr/>
            <p:nvPr/>
          </p:nvSpPr>
          <p:spPr>
            <a:xfrm>
              <a:off x="2816225" y="3970338"/>
              <a:ext cx="106500" cy="106500"/>
            </a:xfrm>
            <a:prstGeom prst="ellipse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49" name="Google Shape;749;p88"/>
          <p:cNvSpPr/>
          <p:nvPr/>
        </p:nvSpPr>
        <p:spPr>
          <a:xfrm>
            <a:off x="1645654" y="937123"/>
            <a:ext cx="543703" cy="345334"/>
          </a:xfrm>
          <a:custGeom>
            <a:avLst/>
            <a:gdLst/>
            <a:ahLst/>
            <a:cxnLst/>
            <a:rect l="l" t="t" r="r" b="b"/>
            <a:pathLst>
              <a:path w="201" h="187" extrusionOk="0">
                <a:moveTo>
                  <a:pt x="106" y="175"/>
                </a:moveTo>
                <a:cubicBezTo>
                  <a:pt x="0" y="175"/>
                  <a:pt x="0" y="175"/>
                  <a:pt x="0" y="175"/>
                </a:cubicBezTo>
                <a:cubicBezTo>
                  <a:pt x="0" y="22"/>
                  <a:pt x="0" y="22"/>
                  <a:pt x="0" y="22"/>
                </a:cubicBezTo>
                <a:cubicBezTo>
                  <a:pt x="19" y="22"/>
                  <a:pt x="19" y="22"/>
                  <a:pt x="19" y="22"/>
                </a:cubicBezTo>
                <a:moveTo>
                  <a:pt x="169" y="82"/>
                </a:moveTo>
                <a:cubicBezTo>
                  <a:pt x="169" y="22"/>
                  <a:pt x="169" y="22"/>
                  <a:pt x="169" y="22"/>
                </a:cubicBezTo>
                <a:cubicBezTo>
                  <a:pt x="150" y="22"/>
                  <a:pt x="150" y="22"/>
                  <a:pt x="150" y="22"/>
                </a:cubicBezTo>
                <a:moveTo>
                  <a:pt x="125" y="22"/>
                </a:moveTo>
                <a:cubicBezTo>
                  <a:pt x="43" y="22"/>
                  <a:pt x="43" y="22"/>
                  <a:pt x="43" y="22"/>
                </a:cubicBezTo>
                <a:moveTo>
                  <a:pt x="0" y="55"/>
                </a:moveTo>
                <a:cubicBezTo>
                  <a:pt x="169" y="55"/>
                  <a:pt x="169" y="55"/>
                  <a:pt x="169" y="55"/>
                </a:cubicBezTo>
                <a:moveTo>
                  <a:pt x="43" y="31"/>
                </a:moveTo>
                <a:cubicBezTo>
                  <a:pt x="43" y="12"/>
                  <a:pt x="43" y="12"/>
                  <a:pt x="43" y="12"/>
                </a:cubicBezTo>
                <a:cubicBezTo>
                  <a:pt x="43" y="5"/>
                  <a:pt x="38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4" y="0"/>
                  <a:pt x="19" y="5"/>
                  <a:pt x="19" y="12"/>
                </a:cubicBezTo>
                <a:cubicBezTo>
                  <a:pt x="19" y="31"/>
                  <a:pt x="19" y="31"/>
                  <a:pt x="19" y="31"/>
                </a:cubicBezTo>
                <a:cubicBezTo>
                  <a:pt x="19" y="38"/>
                  <a:pt x="24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8" y="43"/>
                  <a:pt x="43" y="38"/>
                  <a:pt x="43" y="31"/>
                </a:cubicBezTo>
                <a:close/>
                <a:moveTo>
                  <a:pt x="138" y="43"/>
                </a:moveTo>
                <a:cubicBezTo>
                  <a:pt x="138" y="43"/>
                  <a:pt x="138" y="43"/>
                  <a:pt x="138" y="43"/>
                </a:cubicBezTo>
                <a:cubicBezTo>
                  <a:pt x="144" y="43"/>
                  <a:pt x="150" y="38"/>
                  <a:pt x="150" y="31"/>
                </a:cubicBezTo>
                <a:cubicBezTo>
                  <a:pt x="150" y="12"/>
                  <a:pt x="150" y="12"/>
                  <a:pt x="150" y="12"/>
                </a:cubicBezTo>
                <a:cubicBezTo>
                  <a:pt x="150" y="5"/>
                  <a:pt x="144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1" y="0"/>
                  <a:pt x="125" y="5"/>
                  <a:pt x="125" y="12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8"/>
                  <a:pt x="131" y="43"/>
                  <a:pt x="138" y="43"/>
                </a:cubicBezTo>
                <a:close/>
                <a:moveTo>
                  <a:pt x="4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91"/>
                  <a:pt x="17" y="91"/>
                  <a:pt x="17" y="91"/>
                </a:cubicBezTo>
                <a:cubicBezTo>
                  <a:pt x="41" y="91"/>
                  <a:pt x="41" y="91"/>
                  <a:pt x="41" y="91"/>
                </a:cubicBezTo>
                <a:lnTo>
                  <a:pt x="41" y="67"/>
                </a:lnTo>
                <a:close/>
                <a:moveTo>
                  <a:pt x="78" y="67"/>
                </a:moveTo>
                <a:cubicBezTo>
                  <a:pt x="54" y="67"/>
                  <a:pt x="54" y="67"/>
                  <a:pt x="54" y="67"/>
                </a:cubicBezTo>
                <a:cubicBezTo>
                  <a:pt x="54" y="91"/>
                  <a:pt x="54" y="91"/>
                  <a:pt x="54" y="91"/>
                </a:cubicBezTo>
                <a:cubicBezTo>
                  <a:pt x="78" y="91"/>
                  <a:pt x="78" y="91"/>
                  <a:pt x="78" y="91"/>
                </a:cubicBezTo>
                <a:lnTo>
                  <a:pt x="78" y="67"/>
                </a:lnTo>
                <a:close/>
                <a:moveTo>
                  <a:pt x="115" y="67"/>
                </a:moveTo>
                <a:cubicBezTo>
                  <a:pt x="91" y="67"/>
                  <a:pt x="91" y="67"/>
                  <a:pt x="91" y="67"/>
                </a:cubicBezTo>
                <a:cubicBezTo>
                  <a:pt x="91" y="91"/>
                  <a:pt x="91" y="91"/>
                  <a:pt x="91" y="91"/>
                </a:cubicBezTo>
                <a:cubicBezTo>
                  <a:pt x="115" y="91"/>
                  <a:pt x="115" y="91"/>
                  <a:pt x="115" y="91"/>
                </a:cubicBezTo>
                <a:lnTo>
                  <a:pt x="115" y="67"/>
                </a:lnTo>
                <a:close/>
                <a:moveTo>
                  <a:pt x="152" y="84"/>
                </a:moveTo>
                <a:cubicBezTo>
                  <a:pt x="152" y="67"/>
                  <a:pt x="152" y="67"/>
                  <a:pt x="152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28" y="88"/>
                  <a:pt x="128" y="88"/>
                  <a:pt x="128" y="88"/>
                </a:cubicBezTo>
                <a:moveTo>
                  <a:pt x="41" y="101"/>
                </a:moveTo>
                <a:cubicBezTo>
                  <a:pt x="17" y="101"/>
                  <a:pt x="17" y="101"/>
                  <a:pt x="17" y="101"/>
                </a:cubicBezTo>
                <a:cubicBezTo>
                  <a:pt x="17" y="125"/>
                  <a:pt x="17" y="125"/>
                  <a:pt x="17" y="125"/>
                </a:cubicBezTo>
                <a:cubicBezTo>
                  <a:pt x="41" y="125"/>
                  <a:pt x="41" y="125"/>
                  <a:pt x="41" y="125"/>
                </a:cubicBezTo>
                <a:lnTo>
                  <a:pt x="41" y="101"/>
                </a:lnTo>
                <a:close/>
                <a:moveTo>
                  <a:pt x="78" y="101"/>
                </a:moveTo>
                <a:cubicBezTo>
                  <a:pt x="54" y="101"/>
                  <a:pt x="54" y="101"/>
                  <a:pt x="54" y="101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78" y="125"/>
                  <a:pt x="78" y="125"/>
                  <a:pt x="78" y="125"/>
                </a:cubicBezTo>
                <a:lnTo>
                  <a:pt x="78" y="101"/>
                </a:lnTo>
                <a:close/>
                <a:moveTo>
                  <a:pt x="111" y="101"/>
                </a:moveTo>
                <a:cubicBezTo>
                  <a:pt x="91" y="101"/>
                  <a:pt x="91" y="101"/>
                  <a:pt x="91" y="101"/>
                </a:cubicBezTo>
                <a:cubicBezTo>
                  <a:pt x="91" y="125"/>
                  <a:pt x="91" y="125"/>
                  <a:pt x="91" y="125"/>
                </a:cubicBezTo>
                <a:cubicBezTo>
                  <a:pt x="99" y="125"/>
                  <a:pt x="99" y="125"/>
                  <a:pt x="99" y="125"/>
                </a:cubicBezTo>
                <a:moveTo>
                  <a:pt x="41" y="135"/>
                </a:moveTo>
                <a:cubicBezTo>
                  <a:pt x="17" y="135"/>
                  <a:pt x="17" y="135"/>
                  <a:pt x="17" y="135"/>
                </a:cubicBezTo>
                <a:cubicBezTo>
                  <a:pt x="17" y="159"/>
                  <a:pt x="17" y="159"/>
                  <a:pt x="17" y="159"/>
                </a:cubicBezTo>
                <a:cubicBezTo>
                  <a:pt x="41" y="159"/>
                  <a:pt x="41" y="159"/>
                  <a:pt x="41" y="159"/>
                </a:cubicBezTo>
                <a:lnTo>
                  <a:pt x="41" y="135"/>
                </a:lnTo>
                <a:close/>
                <a:moveTo>
                  <a:pt x="78" y="135"/>
                </a:moveTo>
                <a:cubicBezTo>
                  <a:pt x="54" y="135"/>
                  <a:pt x="54" y="135"/>
                  <a:pt x="54" y="135"/>
                </a:cubicBezTo>
                <a:cubicBezTo>
                  <a:pt x="54" y="159"/>
                  <a:pt x="54" y="159"/>
                  <a:pt x="54" y="159"/>
                </a:cubicBezTo>
                <a:cubicBezTo>
                  <a:pt x="78" y="159"/>
                  <a:pt x="78" y="159"/>
                  <a:pt x="78" y="159"/>
                </a:cubicBezTo>
                <a:lnTo>
                  <a:pt x="78" y="135"/>
                </a:lnTo>
                <a:close/>
                <a:moveTo>
                  <a:pt x="99" y="135"/>
                </a:moveTo>
                <a:cubicBezTo>
                  <a:pt x="91" y="135"/>
                  <a:pt x="91" y="135"/>
                  <a:pt x="91" y="135"/>
                </a:cubicBezTo>
                <a:cubicBezTo>
                  <a:pt x="91" y="159"/>
                  <a:pt x="91" y="159"/>
                  <a:pt x="91" y="159"/>
                </a:cubicBezTo>
                <a:cubicBezTo>
                  <a:pt x="102" y="159"/>
                  <a:pt x="102" y="159"/>
                  <a:pt x="102" y="159"/>
                </a:cubicBezTo>
                <a:moveTo>
                  <a:pt x="152" y="88"/>
                </a:moveTo>
                <a:cubicBezTo>
                  <a:pt x="125" y="88"/>
                  <a:pt x="103" y="110"/>
                  <a:pt x="103" y="138"/>
                </a:cubicBezTo>
                <a:cubicBezTo>
                  <a:pt x="103" y="165"/>
                  <a:pt x="125" y="187"/>
                  <a:pt x="152" y="187"/>
                </a:cubicBezTo>
                <a:cubicBezTo>
                  <a:pt x="179" y="187"/>
                  <a:pt x="201" y="165"/>
                  <a:pt x="201" y="138"/>
                </a:cubicBezTo>
                <a:cubicBezTo>
                  <a:pt x="201" y="110"/>
                  <a:pt x="179" y="88"/>
                  <a:pt x="152" y="88"/>
                </a:cubicBezTo>
                <a:close/>
                <a:moveTo>
                  <a:pt x="129" y="143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78" y="108"/>
                  <a:pt x="178" y="108"/>
                  <a:pt x="178" y="108"/>
                </a:cubicBezTo>
              </a:path>
            </a:pathLst>
          </a:custGeom>
          <a:noFill/>
          <a:ln w="19050" cap="rnd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0" name="Google Shape;750;p88"/>
          <p:cNvSpPr/>
          <p:nvPr/>
        </p:nvSpPr>
        <p:spPr>
          <a:xfrm>
            <a:off x="3514667" y="971788"/>
            <a:ext cx="445566" cy="356101"/>
          </a:xfrm>
          <a:custGeom>
            <a:avLst/>
            <a:gdLst/>
            <a:ahLst/>
            <a:cxnLst/>
            <a:rect l="l" t="t" r="r" b="b"/>
            <a:pathLst>
              <a:path w="395" h="463" extrusionOk="0">
                <a:moveTo>
                  <a:pt x="395" y="190"/>
                </a:moveTo>
                <a:lnTo>
                  <a:pt x="395" y="463"/>
                </a:lnTo>
                <a:lnTo>
                  <a:pt x="0" y="463"/>
                </a:lnTo>
                <a:lnTo>
                  <a:pt x="0" y="190"/>
                </a:lnTo>
                <a:moveTo>
                  <a:pt x="395" y="463"/>
                </a:moveTo>
                <a:lnTo>
                  <a:pt x="199" y="327"/>
                </a:lnTo>
                <a:lnTo>
                  <a:pt x="0" y="463"/>
                </a:lnTo>
                <a:moveTo>
                  <a:pt x="395" y="190"/>
                </a:moveTo>
                <a:lnTo>
                  <a:pt x="261" y="329"/>
                </a:lnTo>
                <a:moveTo>
                  <a:pt x="0" y="190"/>
                </a:moveTo>
                <a:lnTo>
                  <a:pt x="134" y="329"/>
                </a:lnTo>
                <a:moveTo>
                  <a:pt x="345" y="180"/>
                </a:moveTo>
                <a:lnTo>
                  <a:pt x="345" y="87"/>
                </a:lnTo>
                <a:moveTo>
                  <a:pt x="261" y="0"/>
                </a:moveTo>
                <a:lnTo>
                  <a:pt x="50" y="0"/>
                </a:lnTo>
                <a:lnTo>
                  <a:pt x="50" y="180"/>
                </a:lnTo>
                <a:moveTo>
                  <a:pt x="345" y="87"/>
                </a:moveTo>
                <a:lnTo>
                  <a:pt x="261" y="0"/>
                </a:lnTo>
                <a:lnTo>
                  <a:pt x="261" y="87"/>
                </a:lnTo>
                <a:lnTo>
                  <a:pt x="345" y="87"/>
                </a:lnTo>
                <a:moveTo>
                  <a:pt x="131" y="135"/>
                </a:moveTo>
                <a:lnTo>
                  <a:pt x="91" y="135"/>
                </a:lnTo>
                <a:moveTo>
                  <a:pt x="292" y="135"/>
                </a:moveTo>
                <a:lnTo>
                  <a:pt x="175" y="135"/>
                </a:lnTo>
                <a:moveTo>
                  <a:pt x="91" y="178"/>
                </a:moveTo>
                <a:lnTo>
                  <a:pt x="203" y="178"/>
                </a:lnTo>
                <a:moveTo>
                  <a:pt x="292" y="178"/>
                </a:moveTo>
                <a:lnTo>
                  <a:pt x="249" y="178"/>
                </a:lnTo>
              </a:path>
            </a:pathLst>
          </a:custGeom>
          <a:noFill/>
          <a:ln w="19050" cap="rnd" cmpd="sng">
            <a:solidFill>
              <a:srgbClr val="0A459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1" name="Google Shape;751;p88"/>
          <p:cNvSpPr/>
          <p:nvPr/>
        </p:nvSpPr>
        <p:spPr>
          <a:xfrm>
            <a:off x="7034466" y="961080"/>
            <a:ext cx="597849" cy="324568"/>
          </a:xfrm>
          <a:custGeom>
            <a:avLst/>
            <a:gdLst/>
            <a:ahLst/>
            <a:cxnLst/>
            <a:rect l="l" t="t" r="r" b="b"/>
            <a:pathLst>
              <a:path w="221" h="176" extrusionOk="0">
                <a:moveTo>
                  <a:pt x="221" y="176"/>
                </a:moveTo>
                <a:cubicBezTo>
                  <a:pt x="0" y="176"/>
                  <a:pt x="0" y="176"/>
                  <a:pt x="0" y="176"/>
                </a:cubicBezTo>
                <a:moveTo>
                  <a:pt x="54" y="129"/>
                </a:moveTo>
                <a:cubicBezTo>
                  <a:pt x="24" y="129"/>
                  <a:pt x="24" y="129"/>
                  <a:pt x="24" y="129"/>
                </a:cubicBezTo>
                <a:cubicBezTo>
                  <a:pt x="24" y="176"/>
                  <a:pt x="24" y="176"/>
                  <a:pt x="24" y="176"/>
                </a:cubicBezTo>
                <a:cubicBezTo>
                  <a:pt x="54" y="176"/>
                  <a:pt x="54" y="176"/>
                  <a:pt x="54" y="176"/>
                </a:cubicBezTo>
                <a:lnTo>
                  <a:pt x="54" y="129"/>
                </a:lnTo>
                <a:close/>
                <a:moveTo>
                  <a:pt x="102" y="82"/>
                </a:moveTo>
                <a:cubicBezTo>
                  <a:pt x="71" y="82"/>
                  <a:pt x="71" y="82"/>
                  <a:pt x="71" y="82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102" y="176"/>
                  <a:pt x="102" y="176"/>
                  <a:pt x="102" y="176"/>
                </a:cubicBezTo>
                <a:lnTo>
                  <a:pt x="102" y="82"/>
                </a:lnTo>
                <a:close/>
                <a:moveTo>
                  <a:pt x="149" y="102"/>
                </a:moveTo>
                <a:cubicBezTo>
                  <a:pt x="119" y="102"/>
                  <a:pt x="119" y="102"/>
                  <a:pt x="119" y="102"/>
                </a:cubicBezTo>
                <a:cubicBezTo>
                  <a:pt x="119" y="176"/>
                  <a:pt x="119" y="176"/>
                  <a:pt x="119" y="176"/>
                </a:cubicBezTo>
                <a:cubicBezTo>
                  <a:pt x="149" y="176"/>
                  <a:pt x="149" y="176"/>
                  <a:pt x="149" y="176"/>
                </a:cubicBezTo>
                <a:lnTo>
                  <a:pt x="149" y="102"/>
                </a:lnTo>
                <a:close/>
                <a:moveTo>
                  <a:pt x="197" y="54"/>
                </a:moveTo>
                <a:cubicBezTo>
                  <a:pt x="166" y="54"/>
                  <a:pt x="166" y="54"/>
                  <a:pt x="166" y="54"/>
                </a:cubicBezTo>
                <a:cubicBezTo>
                  <a:pt x="166" y="176"/>
                  <a:pt x="166" y="176"/>
                  <a:pt x="166" y="176"/>
                </a:cubicBezTo>
                <a:cubicBezTo>
                  <a:pt x="197" y="176"/>
                  <a:pt x="197" y="176"/>
                  <a:pt x="197" y="176"/>
                </a:cubicBezTo>
                <a:lnTo>
                  <a:pt x="197" y="54"/>
                </a:lnTo>
                <a:close/>
                <a:moveTo>
                  <a:pt x="39" y="77"/>
                </a:moveTo>
                <a:cubicBezTo>
                  <a:pt x="34" y="77"/>
                  <a:pt x="30" y="81"/>
                  <a:pt x="30" y="86"/>
                </a:cubicBezTo>
                <a:cubicBezTo>
                  <a:pt x="30" y="90"/>
                  <a:pt x="34" y="94"/>
                  <a:pt x="39" y="94"/>
                </a:cubicBezTo>
                <a:cubicBezTo>
                  <a:pt x="44" y="94"/>
                  <a:pt x="48" y="90"/>
                  <a:pt x="48" y="86"/>
                </a:cubicBezTo>
                <a:cubicBezTo>
                  <a:pt x="48" y="81"/>
                  <a:pt x="44" y="77"/>
                  <a:pt x="39" y="77"/>
                </a:cubicBezTo>
                <a:close/>
                <a:moveTo>
                  <a:pt x="87" y="32"/>
                </a:moveTo>
                <a:cubicBezTo>
                  <a:pt x="82" y="32"/>
                  <a:pt x="78" y="35"/>
                  <a:pt x="78" y="40"/>
                </a:cubicBezTo>
                <a:cubicBezTo>
                  <a:pt x="78" y="45"/>
                  <a:pt x="82" y="49"/>
                  <a:pt x="87" y="49"/>
                </a:cubicBezTo>
                <a:cubicBezTo>
                  <a:pt x="91" y="49"/>
                  <a:pt x="95" y="45"/>
                  <a:pt x="95" y="40"/>
                </a:cubicBezTo>
                <a:cubicBezTo>
                  <a:pt x="95" y="35"/>
                  <a:pt x="91" y="32"/>
                  <a:pt x="87" y="32"/>
                </a:cubicBezTo>
                <a:close/>
                <a:moveTo>
                  <a:pt x="134" y="54"/>
                </a:moveTo>
                <a:cubicBezTo>
                  <a:pt x="129" y="54"/>
                  <a:pt x="125" y="58"/>
                  <a:pt x="125" y="63"/>
                </a:cubicBezTo>
                <a:cubicBezTo>
                  <a:pt x="125" y="68"/>
                  <a:pt x="129" y="72"/>
                  <a:pt x="134" y="72"/>
                </a:cubicBezTo>
                <a:cubicBezTo>
                  <a:pt x="139" y="72"/>
                  <a:pt x="143" y="68"/>
                  <a:pt x="143" y="63"/>
                </a:cubicBezTo>
                <a:cubicBezTo>
                  <a:pt x="143" y="58"/>
                  <a:pt x="139" y="54"/>
                  <a:pt x="134" y="54"/>
                </a:cubicBezTo>
                <a:close/>
                <a:moveTo>
                  <a:pt x="182" y="0"/>
                </a:moveTo>
                <a:cubicBezTo>
                  <a:pt x="177" y="0"/>
                  <a:pt x="173" y="4"/>
                  <a:pt x="173" y="9"/>
                </a:cubicBezTo>
                <a:cubicBezTo>
                  <a:pt x="173" y="14"/>
                  <a:pt x="177" y="17"/>
                  <a:pt x="182" y="17"/>
                </a:cubicBezTo>
                <a:cubicBezTo>
                  <a:pt x="186" y="17"/>
                  <a:pt x="190" y="14"/>
                  <a:pt x="190" y="9"/>
                </a:cubicBezTo>
                <a:cubicBezTo>
                  <a:pt x="190" y="4"/>
                  <a:pt x="186" y="0"/>
                  <a:pt x="182" y="0"/>
                </a:cubicBezTo>
                <a:close/>
                <a:moveTo>
                  <a:pt x="140" y="56"/>
                </a:moveTo>
                <a:cubicBezTo>
                  <a:pt x="176" y="15"/>
                  <a:pt x="176" y="15"/>
                  <a:pt x="176" y="15"/>
                </a:cubicBezTo>
                <a:moveTo>
                  <a:pt x="94" y="44"/>
                </a:moveTo>
                <a:cubicBezTo>
                  <a:pt x="126" y="59"/>
                  <a:pt x="126" y="59"/>
                  <a:pt x="126" y="59"/>
                </a:cubicBezTo>
                <a:moveTo>
                  <a:pt x="80" y="46"/>
                </a:moveTo>
                <a:cubicBezTo>
                  <a:pt x="45" y="80"/>
                  <a:pt x="45" y="80"/>
                  <a:pt x="45" y="80"/>
                </a:cubicBezTo>
              </a:path>
            </a:pathLst>
          </a:custGeom>
          <a:noFill/>
          <a:ln w="19050" cap="rnd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2" name="Google Shape;752;p88"/>
          <p:cNvSpPr/>
          <p:nvPr/>
        </p:nvSpPr>
        <p:spPr>
          <a:xfrm>
            <a:off x="5272555" y="914050"/>
            <a:ext cx="551600" cy="391481"/>
          </a:xfrm>
          <a:custGeom>
            <a:avLst/>
            <a:gdLst/>
            <a:ahLst/>
            <a:cxnLst/>
            <a:rect l="l" t="t" r="r" b="b"/>
            <a:pathLst>
              <a:path w="204" h="212" extrusionOk="0">
                <a:moveTo>
                  <a:pt x="76" y="22"/>
                </a:moveTo>
                <a:cubicBezTo>
                  <a:pt x="190" y="0"/>
                  <a:pt x="179" y="85"/>
                  <a:pt x="179" y="85"/>
                </a:cubicBezTo>
                <a:cubicBezTo>
                  <a:pt x="204" y="136"/>
                  <a:pt x="204" y="136"/>
                  <a:pt x="204" y="136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3" y="171"/>
                  <a:pt x="183" y="171"/>
                  <a:pt x="183" y="171"/>
                </a:cubicBezTo>
                <a:cubicBezTo>
                  <a:pt x="183" y="177"/>
                  <a:pt x="178" y="182"/>
                  <a:pt x="172" y="182"/>
                </a:cubicBezTo>
                <a:cubicBezTo>
                  <a:pt x="149" y="182"/>
                  <a:pt x="149" y="182"/>
                  <a:pt x="149" y="182"/>
                </a:cubicBezTo>
                <a:cubicBezTo>
                  <a:pt x="149" y="212"/>
                  <a:pt x="149" y="212"/>
                  <a:pt x="149" y="212"/>
                </a:cubicBezTo>
                <a:moveTo>
                  <a:pt x="55" y="212"/>
                </a:moveTo>
                <a:cubicBezTo>
                  <a:pt x="55" y="181"/>
                  <a:pt x="55" y="181"/>
                  <a:pt x="55" y="181"/>
                </a:cubicBezTo>
                <a:cubicBezTo>
                  <a:pt x="45" y="160"/>
                  <a:pt x="45" y="160"/>
                  <a:pt x="45" y="160"/>
                </a:cubicBezTo>
                <a:moveTo>
                  <a:pt x="114" y="96"/>
                </a:moveTo>
                <a:cubicBezTo>
                  <a:pt x="114" y="82"/>
                  <a:pt x="114" y="82"/>
                  <a:pt x="114" y="82"/>
                </a:cubicBezTo>
                <a:cubicBezTo>
                  <a:pt x="98" y="75"/>
                  <a:pt x="98" y="75"/>
                  <a:pt x="98" y="75"/>
                </a:cubicBezTo>
                <a:cubicBezTo>
                  <a:pt x="97" y="73"/>
                  <a:pt x="97" y="71"/>
                  <a:pt x="96" y="70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93" y="44"/>
                  <a:pt x="93" y="44"/>
                  <a:pt x="93" y="44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0"/>
                  <a:pt x="73" y="49"/>
                  <a:pt x="71" y="48"/>
                </a:cubicBezTo>
                <a:cubicBezTo>
                  <a:pt x="65" y="32"/>
                  <a:pt x="65" y="32"/>
                  <a:pt x="65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44" y="48"/>
                  <a:pt x="44" y="48"/>
                  <a:pt x="44" y="48"/>
                </a:cubicBezTo>
                <a:cubicBezTo>
                  <a:pt x="42" y="49"/>
                  <a:pt x="40" y="50"/>
                  <a:pt x="38" y="51"/>
                </a:cubicBezTo>
                <a:cubicBezTo>
                  <a:pt x="22" y="44"/>
                  <a:pt x="22" y="44"/>
                  <a:pt x="22" y="44"/>
                </a:cubicBezTo>
                <a:cubicBezTo>
                  <a:pt x="12" y="54"/>
                  <a:pt x="12" y="54"/>
                  <a:pt x="12" y="54"/>
                </a:cubicBezTo>
                <a:cubicBezTo>
                  <a:pt x="19" y="70"/>
                  <a:pt x="19" y="70"/>
                  <a:pt x="19" y="70"/>
                </a:cubicBezTo>
                <a:cubicBezTo>
                  <a:pt x="18" y="71"/>
                  <a:pt x="17" y="73"/>
                  <a:pt x="17" y="75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96"/>
                  <a:pt x="0" y="96"/>
                  <a:pt x="0" y="96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7" y="104"/>
                  <a:pt x="18" y="106"/>
                  <a:pt x="19" y="108"/>
                </a:cubicBezTo>
                <a:cubicBezTo>
                  <a:pt x="12" y="124"/>
                  <a:pt x="12" y="124"/>
                  <a:pt x="12" y="12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40" y="128"/>
                  <a:pt x="42" y="129"/>
                  <a:pt x="44" y="130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65" y="146"/>
                  <a:pt x="65" y="146"/>
                  <a:pt x="65" y="146"/>
                </a:cubicBezTo>
                <a:cubicBezTo>
                  <a:pt x="71" y="130"/>
                  <a:pt x="71" y="130"/>
                  <a:pt x="71" y="130"/>
                </a:cubicBezTo>
                <a:cubicBezTo>
                  <a:pt x="73" y="129"/>
                  <a:pt x="75" y="128"/>
                  <a:pt x="77" y="127"/>
                </a:cubicBezTo>
                <a:cubicBezTo>
                  <a:pt x="93" y="134"/>
                  <a:pt x="93" y="134"/>
                  <a:pt x="93" y="13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7" y="106"/>
                  <a:pt x="97" y="104"/>
                  <a:pt x="98" y="102"/>
                </a:cubicBezTo>
                <a:lnTo>
                  <a:pt x="114" y="96"/>
                </a:lnTo>
                <a:close/>
                <a:moveTo>
                  <a:pt x="57" y="65"/>
                </a:moveTo>
                <a:cubicBezTo>
                  <a:pt x="44" y="65"/>
                  <a:pt x="33" y="76"/>
                  <a:pt x="33" y="89"/>
                </a:cubicBezTo>
                <a:cubicBezTo>
                  <a:pt x="33" y="102"/>
                  <a:pt x="44" y="113"/>
                  <a:pt x="57" y="113"/>
                </a:cubicBezTo>
                <a:cubicBezTo>
                  <a:pt x="71" y="113"/>
                  <a:pt x="81" y="102"/>
                  <a:pt x="81" y="89"/>
                </a:cubicBezTo>
                <a:cubicBezTo>
                  <a:pt x="81" y="76"/>
                  <a:pt x="71" y="65"/>
                  <a:pt x="57" y="65"/>
                </a:cubicBezTo>
                <a:close/>
                <a:moveTo>
                  <a:pt x="149" y="182"/>
                </a:moveTo>
                <a:cubicBezTo>
                  <a:pt x="136" y="182"/>
                  <a:pt x="136" y="182"/>
                  <a:pt x="136" y="182"/>
                </a:cubicBezTo>
              </a:path>
            </a:pathLst>
          </a:custGeom>
          <a:noFill/>
          <a:ln w="19050" cap="rnd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3" name="Google Shape;753;p88"/>
          <p:cNvSpPr txBox="1"/>
          <p:nvPr/>
        </p:nvSpPr>
        <p:spPr>
          <a:xfrm>
            <a:off x="1070425" y="2315308"/>
            <a:ext cx="21183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GitHub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METplus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WCOSS2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Python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Documentation</a:t>
            </a:r>
            <a:endParaRPr sz="1800">
              <a:solidFill>
                <a:srgbClr val="0A4595"/>
              </a:solidFill>
            </a:endParaRPr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METplus</a:t>
            </a:r>
            <a:endParaRPr sz="1800">
              <a:solidFill>
                <a:srgbClr val="0A4595"/>
              </a:solidFill>
            </a:endParaRPr>
          </a:p>
        </p:txBody>
      </p:sp>
      <p:sp>
        <p:nvSpPr>
          <p:cNvPr id="754" name="Google Shape;754;p88"/>
          <p:cNvSpPr txBox="1"/>
          <p:nvPr/>
        </p:nvSpPr>
        <p:spPr>
          <a:xfrm>
            <a:off x="2947650" y="2243280"/>
            <a:ext cx="1848600" cy="26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Create stats files from models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Highly configurable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Establishes ESM performance baseline</a:t>
            </a:r>
            <a:endParaRPr sz="1800"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endParaRPr sz="20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5" name="Google Shape;755;p88"/>
          <p:cNvSpPr txBox="1"/>
          <p:nvPr/>
        </p:nvSpPr>
        <p:spPr>
          <a:xfrm>
            <a:off x="4707677" y="2188399"/>
            <a:ext cx="1848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Modular per model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Highly configurable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Runs in real-time or off-line via command line</a:t>
            </a:r>
            <a:endParaRPr sz="1800"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endParaRPr sz="2000">
              <a:solidFill>
                <a:srgbClr val="0A459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6" name="Google Shape;756;p88"/>
          <p:cNvSpPr txBox="1"/>
          <p:nvPr/>
        </p:nvSpPr>
        <p:spPr>
          <a:xfrm>
            <a:off x="6556287" y="2243274"/>
            <a:ext cx="16062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Created using common python tools</a:t>
            </a:r>
            <a:endParaRPr sz="180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4595"/>
              </a:buClr>
              <a:buSzPts val="1800"/>
              <a:buChar char="•"/>
            </a:pPr>
            <a:r>
              <a:rPr lang="en" sz="1800">
                <a:solidFill>
                  <a:srgbClr val="0A4595"/>
                </a:solidFill>
              </a:rPr>
              <a:t>Integrated into EMC Website</a:t>
            </a:r>
            <a:endParaRPr sz="1800">
              <a:solidFill>
                <a:srgbClr val="0A4595"/>
              </a:solidFill>
            </a:endParaRPr>
          </a:p>
        </p:txBody>
      </p:sp>
      <p:sp>
        <p:nvSpPr>
          <p:cNvPr id="757" name="Google Shape;757;p88"/>
          <p:cNvSpPr txBox="1"/>
          <p:nvPr/>
        </p:nvSpPr>
        <p:spPr>
          <a:xfrm>
            <a:off x="1212774" y="1910200"/>
            <a:ext cx="14148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r>
              <a:rPr lang="en" sz="2000" b="1">
                <a:solidFill>
                  <a:srgbClr val="0A4595"/>
                </a:solidFill>
              </a:rPr>
              <a:t>Technica</a:t>
            </a:r>
            <a:r>
              <a:rPr lang="en" sz="2000">
                <a:solidFill>
                  <a:srgbClr val="0A4595"/>
                </a:solidFill>
              </a:rPr>
              <a:t>l</a:t>
            </a:r>
            <a:endParaRPr sz="2000">
              <a:solidFill>
                <a:srgbClr val="0A4595"/>
              </a:solidFill>
            </a:endParaRPr>
          </a:p>
        </p:txBody>
      </p:sp>
      <p:sp>
        <p:nvSpPr>
          <p:cNvPr id="758" name="Google Shape;758;p88"/>
          <p:cNvSpPr txBox="1"/>
          <p:nvPr/>
        </p:nvSpPr>
        <p:spPr>
          <a:xfrm>
            <a:off x="2893948" y="1910201"/>
            <a:ext cx="1956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r>
              <a:rPr lang="en" sz="2000" b="1">
                <a:solidFill>
                  <a:srgbClr val="0A4595"/>
                </a:solidFill>
              </a:rPr>
              <a:t>Stats Creation</a:t>
            </a:r>
            <a:endParaRPr sz="2000" b="1">
              <a:solidFill>
                <a:srgbClr val="0A4595"/>
              </a:solidFill>
            </a:endParaRPr>
          </a:p>
        </p:txBody>
      </p:sp>
      <p:sp>
        <p:nvSpPr>
          <p:cNvPr id="759" name="Google Shape;759;p88"/>
          <p:cNvSpPr txBox="1"/>
          <p:nvPr/>
        </p:nvSpPr>
        <p:spPr>
          <a:xfrm>
            <a:off x="4854677" y="1910199"/>
            <a:ext cx="15546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r>
              <a:rPr lang="en" sz="2000" b="1">
                <a:solidFill>
                  <a:srgbClr val="0A4595"/>
                </a:solidFill>
              </a:rPr>
              <a:t>Processing</a:t>
            </a:r>
            <a:endParaRPr sz="2000" b="1">
              <a:solidFill>
                <a:srgbClr val="0A4595"/>
              </a:solidFill>
            </a:endParaRPr>
          </a:p>
        </p:txBody>
      </p:sp>
      <p:sp>
        <p:nvSpPr>
          <p:cNvPr id="760" name="Google Shape;760;p88"/>
          <p:cNvSpPr txBox="1"/>
          <p:nvPr/>
        </p:nvSpPr>
        <p:spPr>
          <a:xfrm>
            <a:off x="6625137" y="1910199"/>
            <a:ext cx="1897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None/>
            </a:pPr>
            <a:r>
              <a:rPr lang="en" sz="2000" b="1">
                <a:solidFill>
                  <a:srgbClr val="0A4595"/>
                </a:solidFill>
              </a:rPr>
              <a:t>Web Graphics</a:t>
            </a:r>
            <a:endParaRPr sz="2000" b="1">
              <a:solidFill>
                <a:srgbClr val="0A459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2056A2-A850-17C5-4DB2-FEFC059ABC93}"/>
              </a:ext>
            </a:extLst>
          </p:cNvPr>
          <p:cNvSpPr/>
          <p:nvPr/>
        </p:nvSpPr>
        <p:spPr>
          <a:xfrm>
            <a:off x="1166597" y="619127"/>
            <a:ext cx="7373566" cy="3968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l="13391" r="100"/>
          <a:stretch/>
        </p:blipFill>
        <p:spPr>
          <a:xfrm>
            <a:off x="3714750" y="1085852"/>
            <a:ext cx="2277263" cy="145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1233" y="1085853"/>
            <a:ext cx="2205252" cy="14550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"/>
          <p:cNvSpPr txBox="1"/>
          <p:nvPr/>
        </p:nvSpPr>
        <p:spPr>
          <a:xfrm>
            <a:off x="6001232" y="822818"/>
            <a:ext cx="2286734" cy="22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US" sz="1125" b="1" dirty="0">
                <a:solidFill>
                  <a:schemeClr val="accent1"/>
                </a:solidFill>
              </a:rPr>
              <a:t>Universities and National Labs</a:t>
            </a:r>
            <a:endParaRPr sz="1125" b="1" dirty="0">
              <a:solidFill>
                <a:schemeClr val="accent1"/>
              </a:solidFill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4086586" y="825264"/>
            <a:ext cx="1533589" cy="22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US" sz="1125" b="1" dirty="0">
                <a:solidFill>
                  <a:schemeClr val="accent1"/>
                </a:solidFill>
              </a:rPr>
              <a:t>Operational Centers</a:t>
            </a:r>
            <a:endParaRPr sz="1013" dirty="0">
              <a:solidFill>
                <a:schemeClr val="accent1"/>
              </a:solidFill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1991808" y="822818"/>
            <a:ext cx="1243013" cy="22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US" sz="1125" b="1" dirty="0">
                <a:solidFill>
                  <a:schemeClr val="accent1"/>
                </a:solidFill>
              </a:rPr>
              <a:t>Forecaster</a:t>
            </a:r>
            <a:r>
              <a:rPr lang="en-US" sz="1125" b="1" dirty="0">
                <a:solidFill>
                  <a:schemeClr val="tx2"/>
                </a:solidFill>
              </a:rPr>
              <a:t>s</a:t>
            </a:r>
            <a:endParaRPr sz="1013" dirty="0">
              <a:solidFill>
                <a:schemeClr val="tx2"/>
              </a:solidFill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521101" y="2540889"/>
            <a:ext cx="6685382" cy="590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Comprehensive and unified verification tool - Make R2O more efficient - Provide a consistent set of metrics</a:t>
            </a:r>
            <a:endParaRPr dirty="0"/>
          </a:p>
        </p:txBody>
      </p:sp>
      <p:sp>
        <p:nvSpPr>
          <p:cNvPr id="176" name="Google Shape;176;p3"/>
          <p:cNvSpPr/>
          <p:nvPr/>
        </p:nvSpPr>
        <p:spPr>
          <a:xfrm>
            <a:off x="1521101" y="3123378"/>
            <a:ext cx="2057995" cy="1351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Allows researchers and operational scientists to speak a “common verification” language</a:t>
            </a:r>
            <a:endParaRPr dirty="0"/>
          </a:p>
          <a:p>
            <a:pPr algn="ctr"/>
            <a:endParaRPr sz="101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6270342" y="3123378"/>
            <a:ext cx="1936141" cy="1351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User support of unified package provides greater opportunity to train all on verification best practices</a:t>
            </a:r>
            <a:endParaRPr dirty="0"/>
          </a:p>
        </p:txBody>
      </p:sp>
      <p:cxnSp>
        <p:nvCxnSpPr>
          <p:cNvPr id="178" name="Google Shape;178;p3"/>
          <p:cNvCxnSpPr>
            <a:cxnSpLocks/>
          </p:cNvCxnSpPr>
          <p:nvPr/>
        </p:nvCxnSpPr>
        <p:spPr>
          <a:xfrm>
            <a:off x="3543300" y="4243388"/>
            <a:ext cx="2196448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9095" y="3161509"/>
            <a:ext cx="2691247" cy="131321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6">
            <a:alphaModFix/>
          </a:blip>
          <a:srcRect l="11886" t="13333" r="12256" b="43333"/>
          <a:stretch/>
        </p:blipFill>
        <p:spPr>
          <a:xfrm>
            <a:off x="1521101" y="1085852"/>
            <a:ext cx="2184429" cy="146314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Why Unified Verification?</a:t>
            </a:r>
          </a:p>
        </p:txBody>
      </p:sp>
    </p:spTree>
    <p:extLst>
      <p:ext uri="{BB962C8B-B14F-4D97-AF65-F5344CB8AC3E}">
        <p14:creationId xmlns:p14="http://schemas.microsoft.com/office/powerpoint/2010/main" val="427012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 txBox="1"/>
          <p:nvPr/>
        </p:nvSpPr>
        <p:spPr>
          <a:xfrm>
            <a:off x="612327" y="497776"/>
            <a:ext cx="2803971" cy="22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200" b="1" u="sng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Suite of Python wrappers around</a:t>
            </a:r>
            <a:endParaRPr sz="1200" u="sng" dirty="0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60735" indent="-102870"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MET (core)</a:t>
            </a:r>
            <a:endParaRPr sz="1200" dirty="0"/>
          </a:p>
          <a:p>
            <a:pPr marL="160735" indent="-102870">
              <a:buSzPts val="1600"/>
              <a:buFont typeface="Arial"/>
              <a:buChar char="•"/>
            </a:pP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Analysis Tools</a:t>
            </a:r>
            <a:endParaRPr sz="12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57175" lvl="1" indent="-102870">
              <a:buSzPts val="1600"/>
              <a:buFont typeface="Arial"/>
              <a:buChar char="•"/>
            </a:pPr>
            <a:r>
              <a:rPr lang="en-US" sz="1200" dirty="0" err="1">
                <a:latin typeface="Libre Franklin"/>
                <a:ea typeface="Libre Franklin"/>
                <a:cs typeface="Libre Franklin"/>
                <a:sym typeface="Libre Franklin"/>
              </a:rPr>
              <a:t>METviewer</a:t>
            </a: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/</a:t>
            </a:r>
            <a:r>
              <a:rPr lang="en-US" sz="1200" dirty="0" err="1">
                <a:latin typeface="Libre Franklin"/>
                <a:ea typeface="Libre Franklin"/>
                <a:cs typeface="Libre Franklin"/>
                <a:sym typeface="Libre Franklin"/>
              </a:rPr>
              <a:t>METexpress</a:t>
            </a: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 User Interface</a:t>
            </a:r>
            <a:endParaRPr sz="1200" dirty="0"/>
          </a:p>
          <a:p>
            <a:pPr marL="257175" lvl="1" indent="-102870">
              <a:buSzPts val="1600"/>
              <a:buFont typeface="Arial"/>
              <a:buChar char="•"/>
            </a:pPr>
            <a:r>
              <a:rPr lang="en-US" sz="1200" dirty="0" err="1">
                <a:latin typeface="Libre Franklin"/>
                <a:ea typeface="Libre Franklin"/>
                <a:cs typeface="Libre Franklin"/>
                <a:sym typeface="Libre Franklin"/>
              </a:rPr>
              <a:t>METviewer</a:t>
            </a: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 Batch Engine</a:t>
            </a:r>
            <a:endParaRPr sz="1200" dirty="0"/>
          </a:p>
          <a:p>
            <a:pPr marL="257175" lvl="1" indent="-102870"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Python-based Diagnostics and Plotting</a:t>
            </a:r>
            <a:endParaRPr sz="1200" b="1" dirty="0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60735" indent="-102870"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Communication between MET &amp; python algorithms</a:t>
            </a:r>
            <a:endParaRPr sz="1200" dirty="0"/>
          </a:p>
          <a:p>
            <a:pPr marL="160735" indent="-102870">
              <a:buSzPts val="1600"/>
              <a:buFont typeface="Arial"/>
              <a:buChar char="•"/>
            </a:pP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Using </a:t>
            </a:r>
            <a:r>
              <a:rPr lang="en-US" sz="1200" dirty="0" err="1">
                <a:latin typeface="Libre Franklin"/>
                <a:ea typeface="Libre Franklin"/>
                <a:cs typeface="Libre Franklin"/>
                <a:sym typeface="Libre Franklin"/>
              </a:rPr>
              <a:t>manage_externals</a:t>
            </a: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 to connect repos</a:t>
            </a:r>
            <a:endParaRPr sz="1200" dirty="0"/>
          </a:p>
        </p:txBody>
      </p:sp>
      <p:sp>
        <p:nvSpPr>
          <p:cNvPr id="206" name="Google Shape;206;p5"/>
          <p:cNvSpPr txBox="1"/>
          <p:nvPr/>
        </p:nvSpPr>
        <p:spPr>
          <a:xfrm>
            <a:off x="3723328" y="626283"/>
            <a:ext cx="2284431" cy="2083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160735" indent="-102870"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 150 traditional statistics and diagnostic methods </a:t>
            </a: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for both point and gridded datasets</a:t>
            </a:r>
            <a:endParaRPr sz="1200" dirty="0"/>
          </a:p>
          <a:p>
            <a:pPr marL="160735" indent="-102870">
              <a:buSzPts val="1600"/>
              <a:buFont typeface="Arial"/>
              <a:buChar char="•"/>
            </a:pP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15 interpolation methods</a:t>
            </a:r>
            <a:endParaRPr sz="1200" dirty="0"/>
          </a:p>
          <a:p>
            <a:pPr marL="160735" indent="-102870">
              <a:buSzPts val="1600"/>
              <a:buFont typeface="Arial"/>
              <a:buChar char="•"/>
            </a:pP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Applied to many spatial and temporal scales</a:t>
            </a:r>
            <a:endParaRPr sz="1200" dirty="0"/>
          </a:p>
          <a:p>
            <a:pPr marL="160735" indent="-102870"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Developed to allow for easy sharing of config files for reproducible results</a:t>
            </a:r>
            <a:endParaRPr sz="1200" dirty="0"/>
          </a:p>
          <a:p>
            <a:pPr marL="160735" indent="-102870">
              <a:buSzPts val="1600"/>
              <a:buFont typeface="Arial"/>
              <a:buChar char="•"/>
            </a:pPr>
            <a:r>
              <a:rPr lang="en-US" sz="1200" dirty="0">
                <a:latin typeface="Libre Franklin"/>
                <a:ea typeface="Libre Franklin"/>
                <a:cs typeface="Libre Franklin"/>
                <a:sym typeface="Libre Franklin"/>
              </a:rPr>
              <a:t>3500+ users; US and Int’l</a:t>
            </a:r>
            <a:endParaRPr sz="1200" dirty="0"/>
          </a:p>
        </p:txBody>
      </p:sp>
      <p:sp>
        <p:nvSpPr>
          <p:cNvPr id="207" name="Google Shape;207;p5"/>
          <p:cNvSpPr txBox="1"/>
          <p:nvPr/>
        </p:nvSpPr>
        <p:spPr>
          <a:xfrm>
            <a:off x="1120758" y="2770045"/>
            <a:ext cx="2314493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900" b="1" u="sng" dirty="0">
                <a:solidFill>
                  <a:schemeClr val="dk1"/>
                </a:solidFill>
              </a:rPr>
              <a:t>METplus Examples/Use-Case In Development</a:t>
            </a:r>
            <a:endParaRPr sz="1013" dirty="0"/>
          </a:p>
        </p:txBody>
      </p:sp>
      <p:pic>
        <p:nvPicPr>
          <p:cNvPr id="209" name="Google Shape;2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4382" y="603956"/>
            <a:ext cx="2271059" cy="216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 descr="perfdiagram_all_1.5_01hr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5532" y="3098958"/>
            <a:ext cx="1028700" cy="1028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2482" y="3586832"/>
            <a:ext cx="1543050" cy="119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" descr="obs_APCP_06_20110511_060000V_DAIL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6748" y="3011117"/>
            <a:ext cx="771525" cy="7428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5" descr="fcst_PROB_06_APCPgt12.70000_060000L_20110511_060000V_DAIL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9377" y="3011117"/>
            <a:ext cx="771525" cy="7428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5" descr="mode_PROB_06_lores_060000L_20110511_060000V_060000A_DAIL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3791" y="3825905"/>
            <a:ext cx="771525" cy="71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5"/>
          <p:cNvGrpSpPr/>
          <p:nvPr/>
        </p:nvGrpSpPr>
        <p:grpSpPr>
          <a:xfrm>
            <a:off x="3478232" y="3139455"/>
            <a:ext cx="1691931" cy="1545941"/>
            <a:chOff x="-5642728" y="1894178"/>
            <a:chExt cx="13034128" cy="6649894"/>
          </a:xfrm>
        </p:grpSpPr>
        <p:cxnSp>
          <p:nvCxnSpPr>
            <p:cNvPr id="216" name="Google Shape;216;p5"/>
            <p:cNvCxnSpPr/>
            <p:nvPr/>
          </p:nvCxnSpPr>
          <p:spPr>
            <a:xfrm>
              <a:off x="1025283" y="1894178"/>
              <a:ext cx="2600546" cy="3027900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dash"/>
              <a:miter lim="800000"/>
              <a:headEnd type="oval" w="med" len="med"/>
              <a:tailEnd type="oval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217" name="Google Shape;217;p5"/>
            <p:cNvCxnSpPr/>
            <p:nvPr/>
          </p:nvCxnSpPr>
          <p:spPr>
            <a:xfrm flipH="1">
              <a:off x="4724400" y="2133600"/>
              <a:ext cx="2667000" cy="2971800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dash"/>
              <a:miter lim="800000"/>
              <a:headEnd type="oval" w="med" len="med"/>
              <a:tailEnd type="oval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218" name="Google Shape;218;p5"/>
            <p:cNvSpPr txBox="1"/>
            <p:nvPr/>
          </p:nvSpPr>
          <p:spPr>
            <a:xfrm>
              <a:off x="-5642728" y="5010998"/>
              <a:ext cx="8246880" cy="3533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000" dirty="0">
                  <a:solidFill>
                    <a:schemeClr val="dk1"/>
                  </a:solidFill>
                </a:rPr>
                <a:t>Bad forecast or</a:t>
              </a:r>
              <a:endParaRPr sz="1000" dirty="0"/>
            </a:p>
            <a:p>
              <a:r>
                <a:rPr lang="en-US" sz="1000" dirty="0">
                  <a:solidFill>
                    <a:schemeClr val="dk1"/>
                  </a:solidFill>
                </a:rPr>
                <a:t>Good forecast</a:t>
              </a:r>
              <a:br>
                <a:rPr lang="en-US" sz="1000" dirty="0">
                  <a:solidFill>
                    <a:schemeClr val="dk1"/>
                  </a:solidFill>
                </a:rPr>
              </a:br>
              <a:r>
                <a:rPr lang="en-US" sz="1000" dirty="0">
                  <a:solidFill>
                    <a:schemeClr val="dk1"/>
                  </a:solidFill>
                </a:rPr>
                <a:t>with displacement</a:t>
              </a:r>
              <a:br>
                <a:rPr lang="en-US" sz="1000" dirty="0">
                  <a:solidFill>
                    <a:schemeClr val="dk1"/>
                  </a:solidFill>
                </a:rPr>
              </a:br>
              <a:r>
                <a:rPr lang="en-US" sz="1000" dirty="0">
                  <a:solidFill>
                    <a:schemeClr val="dk1"/>
                  </a:solidFill>
                </a:rPr>
                <a:t>error?</a:t>
              </a:r>
              <a:endParaRPr sz="1000" dirty="0"/>
            </a:p>
          </p:txBody>
        </p:sp>
      </p:grpSp>
      <p:pic>
        <p:nvPicPr>
          <p:cNvPr id="219" name="Google Shape;219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2889" y="2770045"/>
            <a:ext cx="1217513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4321" y="3171826"/>
            <a:ext cx="2179892" cy="1481201"/>
          </a:xfrm>
          <a:prstGeom prst="rect">
            <a:avLst/>
          </a:prstGeom>
          <a:noFill/>
          <a:ln w="28575" cap="flat" cmpd="sng">
            <a:solidFill>
              <a:srgbClr val="393B7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What is METplus?</a:t>
            </a:r>
          </a:p>
        </p:txBody>
      </p:sp>
    </p:spTree>
    <p:extLst>
      <p:ext uri="{BB962C8B-B14F-4D97-AF65-F5344CB8AC3E}">
        <p14:creationId xmlns:p14="http://schemas.microsoft.com/office/powerpoint/2010/main" val="771174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03115" y="593977"/>
            <a:ext cx="8219872" cy="4143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49;p36">
            <a:extLst>
              <a:ext uri="{FF2B5EF4-FFF2-40B4-BE49-F238E27FC236}">
                <a16:creationId xmlns:a16="http://schemas.microsoft.com/office/drawing/2014/main" id="{1AE32C16-0C76-5C9C-BEAA-4D096545F7E1}"/>
              </a:ext>
            </a:extLst>
          </p:cNvPr>
          <p:cNvSpPr txBox="1"/>
          <p:nvPr/>
        </p:nvSpPr>
        <p:spPr>
          <a:xfrm>
            <a:off x="4735290" y="2484717"/>
            <a:ext cx="6666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hysplit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3" name="Google Shape;451;p36">
            <a:extLst>
              <a:ext uri="{FF2B5EF4-FFF2-40B4-BE49-F238E27FC236}">
                <a16:creationId xmlns:a16="http://schemas.microsoft.com/office/drawing/2014/main" id="{FE2402BC-AA83-871E-E416-56B1ACAA1013}"/>
              </a:ext>
            </a:extLst>
          </p:cNvPr>
          <p:cNvSpPr txBox="1"/>
          <p:nvPr/>
        </p:nvSpPr>
        <p:spPr>
          <a:xfrm>
            <a:off x="6141525" y="2488180"/>
            <a:ext cx="542025" cy="253885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 err="1">
                <a:solidFill>
                  <a:srgbClr val="0A4595"/>
                </a:solidFill>
              </a:rPr>
              <a:t>nwps</a:t>
            </a:r>
            <a:endParaRPr sz="1200" b="1" dirty="0">
              <a:solidFill>
                <a:srgbClr val="0A4595"/>
              </a:solidFill>
            </a:endParaRPr>
          </a:p>
        </p:txBody>
      </p:sp>
      <p:sp>
        <p:nvSpPr>
          <p:cNvPr id="4" name="Google Shape;452;p36">
            <a:extLst>
              <a:ext uri="{FF2B5EF4-FFF2-40B4-BE49-F238E27FC236}">
                <a16:creationId xmlns:a16="http://schemas.microsoft.com/office/drawing/2014/main" id="{2C633C43-2278-24C8-24BB-9B0E9AC19526}"/>
              </a:ext>
            </a:extLst>
          </p:cNvPr>
          <p:cNvSpPr txBox="1"/>
          <p:nvPr/>
        </p:nvSpPr>
        <p:spPr>
          <a:xfrm>
            <a:off x="3883235" y="2481253"/>
            <a:ext cx="791550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hurricane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5" name="Google Shape;453;p36">
            <a:extLst>
              <a:ext uri="{FF2B5EF4-FFF2-40B4-BE49-F238E27FC236}">
                <a16:creationId xmlns:a16="http://schemas.microsoft.com/office/drawing/2014/main" id="{8C73B283-78CB-B1DB-E525-02A554E87110}"/>
              </a:ext>
            </a:extLst>
          </p:cNvPr>
          <p:cNvSpPr txBox="1"/>
          <p:nvPr/>
        </p:nvSpPr>
        <p:spPr>
          <a:xfrm>
            <a:off x="2761015" y="2197236"/>
            <a:ext cx="850275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global_det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6" name="Google Shape;454;p36">
            <a:extLst>
              <a:ext uri="{FF2B5EF4-FFF2-40B4-BE49-F238E27FC236}">
                <a16:creationId xmlns:a16="http://schemas.microsoft.com/office/drawing/2014/main" id="{249D9FD1-F912-A0DD-9482-A7B20258FAE2}"/>
              </a:ext>
            </a:extLst>
          </p:cNvPr>
          <p:cNvSpPr txBox="1"/>
          <p:nvPr/>
        </p:nvSpPr>
        <p:spPr>
          <a:xfrm>
            <a:off x="2246086" y="2477779"/>
            <a:ext cx="448650" cy="253885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0A4595"/>
                </a:solidFill>
              </a:rPr>
              <a:t>cam</a:t>
            </a:r>
            <a:endParaRPr sz="1200" b="1" dirty="0">
              <a:solidFill>
                <a:srgbClr val="0A4595"/>
              </a:solidFill>
            </a:endParaRPr>
          </a:p>
        </p:txBody>
      </p:sp>
      <p:sp>
        <p:nvSpPr>
          <p:cNvPr id="7" name="Google Shape;455;p36">
            <a:extLst>
              <a:ext uri="{FF2B5EF4-FFF2-40B4-BE49-F238E27FC236}">
                <a16:creationId xmlns:a16="http://schemas.microsoft.com/office/drawing/2014/main" id="{17D96EAA-86B3-36BB-398E-F76F1744A482}"/>
              </a:ext>
            </a:extLst>
          </p:cNvPr>
          <p:cNvSpPr txBox="1"/>
          <p:nvPr/>
        </p:nvSpPr>
        <p:spPr>
          <a:xfrm>
            <a:off x="2761421" y="2477786"/>
            <a:ext cx="500400" cy="253885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 err="1">
                <a:solidFill>
                  <a:srgbClr val="0A4595"/>
                </a:solidFill>
              </a:rPr>
              <a:t>glwu</a:t>
            </a:r>
            <a:endParaRPr sz="1200" b="1" dirty="0">
              <a:solidFill>
                <a:srgbClr val="0A4595"/>
              </a:solidFill>
            </a:endParaRPr>
          </a:p>
        </p:txBody>
      </p:sp>
      <p:sp>
        <p:nvSpPr>
          <p:cNvPr id="8" name="Google Shape;456;p36">
            <a:extLst>
              <a:ext uri="{FF2B5EF4-FFF2-40B4-BE49-F238E27FC236}">
                <a16:creationId xmlns:a16="http://schemas.microsoft.com/office/drawing/2014/main" id="{097AAF56-3886-BC46-81BB-4484F3AFE79B}"/>
              </a:ext>
            </a:extLst>
          </p:cNvPr>
          <p:cNvSpPr txBox="1"/>
          <p:nvPr/>
        </p:nvSpPr>
        <p:spPr>
          <a:xfrm>
            <a:off x="1686563" y="2484717"/>
            <a:ext cx="5073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 dirty="0" err="1">
                <a:solidFill>
                  <a:srgbClr val="0A4595"/>
                </a:solidFill>
              </a:rPr>
              <a:t>aqm</a:t>
            </a:r>
            <a:endParaRPr sz="1050" b="1" dirty="0">
              <a:solidFill>
                <a:srgbClr val="0A4595"/>
              </a:solidFill>
            </a:endParaRPr>
          </a:p>
        </p:txBody>
      </p:sp>
      <p:sp>
        <p:nvSpPr>
          <p:cNvPr id="9" name="Google Shape;457;p36">
            <a:extLst>
              <a:ext uri="{FF2B5EF4-FFF2-40B4-BE49-F238E27FC236}">
                <a16:creationId xmlns:a16="http://schemas.microsoft.com/office/drawing/2014/main" id="{48222C1F-670A-0596-31A3-1CC359286F79}"/>
              </a:ext>
            </a:extLst>
          </p:cNvPr>
          <p:cNvSpPr txBox="1"/>
          <p:nvPr/>
        </p:nvSpPr>
        <p:spPr>
          <a:xfrm>
            <a:off x="1919352" y="2195503"/>
            <a:ext cx="765450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analyses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10" name="Google Shape;458;p36">
            <a:extLst>
              <a:ext uri="{FF2B5EF4-FFF2-40B4-BE49-F238E27FC236}">
                <a16:creationId xmlns:a16="http://schemas.microsoft.com/office/drawing/2014/main" id="{7AE5A803-6164-C6D6-82DD-9BC4DFA6F347}"/>
              </a:ext>
            </a:extLst>
          </p:cNvPr>
          <p:cNvSpPr txBox="1"/>
          <p:nvPr/>
        </p:nvSpPr>
        <p:spPr>
          <a:xfrm>
            <a:off x="3680611" y="2198967"/>
            <a:ext cx="883125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global_ens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11" name="Google Shape;459;p36">
            <a:extLst>
              <a:ext uri="{FF2B5EF4-FFF2-40B4-BE49-F238E27FC236}">
                <a16:creationId xmlns:a16="http://schemas.microsoft.com/office/drawing/2014/main" id="{09DAEDE1-98EA-50D0-73A6-0DE94A8BCE61}"/>
              </a:ext>
            </a:extLst>
          </p:cNvPr>
          <p:cNvSpPr txBox="1"/>
          <p:nvPr/>
        </p:nvSpPr>
        <p:spPr>
          <a:xfrm>
            <a:off x="4617525" y="2200699"/>
            <a:ext cx="8988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mesoscale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12" name="Google Shape;460;p36">
            <a:extLst>
              <a:ext uri="{FF2B5EF4-FFF2-40B4-BE49-F238E27FC236}">
                <a16:creationId xmlns:a16="http://schemas.microsoft.com/office/drawing/2014/main" id="{314032A1-E522-3F53-D571-F227067CECEC}"/>
              </a:ext>
            </a:extLst>
          </p:cNvPr>
          <p:cNvSpPr txBox="1"/>
          <p:nvPr/>
        </p:nvSpPr>
        <p:spPr>
          <a:xfrm>
            <a:off x="5576952" y="2198967"/>
            <a:ext cx="5541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narre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13" name="Google Shape;461;p36">
            <a:extLst>
              <a:ext uri="{FF2B5EF4-FFF2-40B4-BE49-F238E27FC236}">
                <a16:creationId xmlns:a16="http://schemas.microsoft.com/office/drawing/2014/main" id="{DE905654-4B36-3EE5-8300-49698B6081F7}"/>
              </a:ext>
            </a:extLst>
          </p:cNvPr>
          <p:cNvSpPr txBox="1"/>
          <p:nvPr/>
        </p:nvSpPr>
        <p:spPr>
          <a:xfrm>
            <a:off x="5490362" y="2486449"/>
            <a:ext cx="587025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nfcens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14" name="Google Shape;462;p36">
            <a:extLst>
              <a:ext uri="{FF2B5EF4-FFF2-40B4-BE49-F238E27FC236}">
                <a16:creationId xmlns:a16="http://schemas.microsoft.com/office/drawing/2014/main" id="{8EDBE641-3F03-852F-65AC-207B1E662B0A}"/>
              </a:ext>
            </a:extLst>
          </p:cNvPr>
          <p:cNvSpPr txBox="1"/>
          <p:nvPr/>
        </p:nvSpPr>
        <p:spPr>
          <a:xfrm>
            <a:off x="6181359" y="2197236"/>
            <a:ext cx="531675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rtofs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15" name="Google Shape;463;p36">
            <a:extLst>
              <a:ext uri="{FF2B5EF4-FFF2-40B4-BE49-F238E27FC236}">
                <a16:creationId xmlns:a16="http://schemas.microsoft.com/office/drawing/2014/main" id="{131BFC76-1DAC-3E66-93B0-8CADB1E3A3B7}"/>
              </a:ext>
            </a:extLst>
          </p:cNvPr>
          <p:cNvSpPr txBox="1"/>
          <p:nvPr/>
        </p:nvSpPr>
        <p:spPr>
          <a:xfrm>
            <a:off x="6789226" y="2198967"/>
            <a:ext cx="779400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seasonal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16" name="Google Shape;464;p36">
            <a:extLst>
              <a:ext uri="{FF2B5EF4-FFF2-40B4-BE49-F238E27FC236}">
                <a16:creationId xmlns:a16="http://schemas.microsoft.com/office/drawing/2014/main" id="{E8476A69-90D6-8B1E-ABBF-55C957C8FE58}"/>
              </a:ext>
            </a:extLst>
          </p:cNvPr>
          <p:cNvSpPr txBox="1"/>
          <p:nvPr/>
        </p:nvSpPr>
        <p:spPr>
          <a:xfrm>
            <a:off x="6758051" y="2486448"/>
            <a:ext cx="1040850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subseasonal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17" name="Google Shape;465;p36">
            <a:extLst>
              <a:ext uri="{FF2B5EF4-FFF2-40B4-BE49-F238E27FC236}">
                <a16:creationId xmlns:a16="http://schemas.microsoft.com/office/drawing/2014/main" id="{F9D5A22D-1014-6BA0-8C13-5BB0234F26FD}"/>
              </a:ext>
            </a:extLst>
          </p:cNvPr>
          <p:cNvSpPr/>
          <p:nvPr/>
        </p:nvSpPr>
        <p:spPr>
          <a:xfrm rot="-5400000">
            <a:off x="4624489" y="-1016802"/>
            <a:ext cx="231750" cy="611707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rgbClr val="0A4595"/>
              </a:solidFill>
            </a:endParaRPr>
          </a:p>
        </p:txBody>
      </p:sp>
      <p:sp>
        <p:nvSpPr>
          <p:cNvPr id="18" name="Google Shape;466;p36">
            <a:extLst>
              <a:ext uri="{FF2B5EF4-FFF2-40B4-BE49-F238E27FC236}">
                <a16:creationId xmlns:a16="http://schemas.microsoft.com/office/drawing/2014/main" id="{DEB33A88-9FAF-41DB-C9E1-1F08983754F5}"/>
              </a:ext>
            </a:extLst>
          </p:cNvPr>
          <p:cNvSpPr txBox="1"/>
          <p:nvPr/>
        </p:nvSpPr>
        <p:spPr>
          <a:xfrm>
            <a:off x="1500086" y="639675"/>
            <a:ext cx="6820875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69" tIns="38569" rIns="38569" bIns="38569" anchor="t" anchorCtr="0">
            <a:noAutofit/>
          </a:bodyPr>
          <a:lstStyle/>
          <a:p>
            <a:pPr marL="38100">
              <a:buClr>
                <a:srgbClr val="0B4596"/>
              </a:buClr>
              <a:buSzPts val="2000"/>
            </a:pPr>
            <a:r>
              <a:rPr lang="en-US" sz="1500" b="1" dirty="0">
                <a:solidFill>
                  <a:srgbClr val="0B4596"/>
                </a:solidFill>
              </a:rPr>
              <a:t>      EVSv1 </a:t>
            </a:r>
            <a:r>
              <a:rPr lang="en-US" sz="1500" dirty="0">
                <a:solidFill>
                  <a:srgbClr val="0B4596"/>
                </a:solidFill>
              </a:rPr>
              <a:t>includes a combination of global and regional components</a:t>
            </a:r>
            <a:endParaRPr sz="1500" dirty="0">
              <a:solidFill>
                <a:srgbClr val="0B4596"/>
              </a:solidFill>
            </a:endParaRPr>
          </a:p>
          <a:p>
            <a:pPr marL="685800" lvl="1" indent="-257175">
              <a:buClr>
                <a:srgbClr val="0B4596"/>
              </a:buClr>
              <a:buSzPts val="1800"/>
              <a:buChar char="○"/>
            </a:pPr>
            <a:r>
              <a:rPr lang="en-US" sz="1350" dirty="0">
                <a:solidFill>
                  <a:srgbClr val="0B4596"/>
                </a:solidFill>
              </a:rPr>
              <a:t>Global: 1) </a:t>
            </a:r>
            <a:r>
              <a:rPr lang="en-US" sz="1350" dirty="0" err="1">
                <a:solidFill>
                  <a:srgbClr val="0B4596"/>
                </a:solidFill>
              </a:rPr>
              <a:t>global_det</a:t>
            </a:r>
            <a:r>
              <a:rPr lang="en-US" sz="1350" dirty="0">
                <a:solidFill>
                  <a:srgbClr val="0B4596"/>
                </a:solidFill>
              </a:rPr>
              <a:t> (e.g., GFS), 2) </a:t>
            </a:r>
            <a:r>
              <a:rPr lang="en-US" sz="1350" dirty="0" err="1">
                <a:solidFill>
                  <a:srgbClr val="0B4596"/>
                </a:solidFill>
              </a:rPr>
              <a:t>global_ens</a:t>
            </a:r>
            <a:r>
              <a:rPr lang="en-US" sz="1350" dirty="0">
                <a:solidFill>
                  <a:srgbClr val="0B4596"/>
                </a:solidFill>
              </a:rPr>
              <a:t> (e.g., GEFS, NAEFS), </a:t>
            </a:r>
            <a:br>
              <a:rPr lang="en-US" sz="1350" dirty="0">
                <a:solidFill>
                  <a:srgbClr val="0B4596"/>
                </a:solidFill>
              </a:rPr>
            </a:br>
            <a:r>
              <a:rPr lang="en-US" sz="1350" dirty="0">
                <a:solidFill>
                  <a:srgbClr val="0B4596"/>
                </a:solidFill>
              </a:rPr>
              <a:t>3) subseasonal (e.g., GEFS/CFS), 4) </a:t>
            </a:r>
            <a:r>
              <a:rPr lang="en-US" sz="1350" dirty="0" err="1">
                <a:solidFill>
                  <a:srgbClr val="0B4596"/>
                </a:solidFill>
              </a:rPr>
              <a:t>rtofs</a:t>
            </a:r>
            <a:r>
              <a:rPr lang="en-US" sz="1350" dirty="0">
                <a:solidFill>
                  <a:srgbClr val="0B4596"/>
                </a:solidFill>
              </a:rPr>
              <a:t>, 5) </a:t>
            </a:r>
            <a:r>
              <a:rPr lang="en-US" sz="1350" dirty="0" err="1">
                <a:solidFill>
                  <a:srgbClr val="0B4596"/>
                </a:solidFill>
              </a:rPr>
              <a:t>nfcens</a:t>
            </a:r>
            <a:r>
              <a:rPr lang="en-US" sz="1350" dirty="0">
                <a:solidFill>
                  <a:srgbClr val="0B4596"/>
                </a:solidFill>
              </a:rPr>
              <a:t>, 6) </a:t>
            </a:r>
            <a:r>
              <a:rPr lang="en-US" sz="1350" dirty="0" err="1">
                <a:solidFill>
                  <a:srgbClr val="0B4596"/>
                </a:solidFill>
              </a:rPr>
              <a:t>wafs</a:t>
            </a:r>
            <a:r>
              <a:rPr lang="en-US" sz="1350" dirty="0">
                <a:solidFill>
                  <a:srgbClr val="0B4596"/>
                </a:solidFill>
              </a:rPr>
              <a:t>, 7) hurricane </a:t>
            </a:r>
            <a:endParaRPr sz="1350" dirty="0">
              <a:solidFill>
                <a:srgbClr val="0B4596"/>
              </a:solidFill>
            </a:endParaRPr>
          </a:p>
          <a:p>
            <a:pPr marL="685800" lvl="1" indent="-257175">
              <a:buClr>
                <a:srgbClr val="0B4596"/>
              </a:buClr>
              <a:buSzPts val="1800"/>
              <a:buChar char="○"/>
            </a:pPr>
            <a:r>
              <a:rPr lang="en-US" sz="1350" dirty="0">
                <a:solidFill>
                  <a:srgbClr val="0B4596"/>
                </a:solidFill>
              </a:rPr>
              <a:t>Seasonal verification will be added in a future version of EVS</a:t>
            </a:r>
            <a:endParaRPr sz="1350" dirty="0">
              <a:solidFill>
                <a:srgbClr val="0B4596"/>
              </a:solidFill>
            </a:endParaRPr>
          </a:p>
        </p:txBody>
      </p:sp>
      <p:sp>
        <p:nvSpPr>
          <p:cNvPr id="19" name="Google Shape;467;p36">
            <a:extLst>
              <a:ext uri="{FF2B5EF4-FFF2-40B4-BE49-F238E27FC236}">
                <a16:creationId xmlns:a16="http://schemas.microsoft.com/office/drawing/2014/main" id="{DA6C4B78-992C-DBEF-4A74-0BA1F7393AB8}"/>
              </a:ext>
            </a:extLst>
          </p:cNvPr>
          <p:cNvSpPr txBox="1"/>
          <p:nvPr/>
        </p:nvSpPr>
        <p:spPr>
          <a:xfrm>
            <a:off x="3322327" y="2481255"/>
            <a:ext cx="500400" cy="253885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lt1"/>
                </a:solidFill>
              </a:rPr>
              <a:t>wafs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21" name="Google Shape;450;p36">
            <a:extLst>
              <a:ext uri="{FF2B5EF4-FFF2-40B4-BE49-F238E27FC236}">
                <a16:creationId xmlns:a16="http://schemas.microsoft.com/office/drawing/2014/main" id="{0D8D1223-FB3C-AA35-F6B6-D14840B28D3E}"/>
              </a:ext>
            </a:extLst>
          </p:cNvPr>
          <p:cNvSpPr txBox="1"/>
          <p:nvPr/>
        </p:nvSpPr>
        <p:spPr>
          <a:xfrm>
            <a:off x="4251101" y="1616320"/>
            <a:ext cx="978525" cy="288510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425" b="1">
                <a:solidFill>
                  <a:srgbClr val="0A4595"/>
                </a:solidFill>
              </a:rPr>
              <a:t>EVSv1</a:t>
            </a:r>
            <a:endParaRPr sz="1425" b="1">
              <a:solidFill>
                <a:srgbClr val="0A4595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9D3346-AAC1-9FE7-8702-1D5134583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31" y="3042672"/>
            <a:ext cx="3052394" cy="15261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25C228D-7415-4FB0-1B09-57749039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08" y="3042672"/>
            <a:ext cx="3052394" cy="15261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EVS – Global Models</a:t>
            </a:r>
          </a:p>
        </p:txBody>
      </p:sp>
    </p:spTree>
    <p:extLst>
      <p:ext uri="{BB962C8B-B14F-4D97-AF65-F5344CB8AC3E}">
        <p14:creationId xmlns:p14="http://schemas.microsoft.com/office/powerpoint/2010/main" val="86423228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03115" y="593977"/>
            <a:ext cx="8219872" cy="4143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603;p45">
            <a:extLst>
              <a:ext uri="{FF2B5EF4-FFF2-40B4-BE49-F238E27FC236}">
                <a16:creationId xmlns:a16="http://schemas.microsoft.com/office/drawing/2014/main" id="{8F9CC02E-634B-E32D-65C4-62AF108CEA4B}"/>
              </a:ext>
            </a:extLst>
          </p:cNvPr>
          <p:cNvSpPr txBox="1"/>
          <p:nvPr/>
        </p:nvSpPr>
        <p:spPr>
          <a:xfrm>
            <a:off x="4685905" y="2887187"/>
            <a:ext cx="666675" cy="230802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chemeClr val="lt1"/>
                </a:solidFill>
              </a:rPr>
              <a:t>hysplit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3" name="Google Shape;604;p45">
            <a:extLst>
              <a:ext uri="{FF2B5EF4-FFF2-40B4-BE49-F238E27FC236}">
                <a16:creationId xmlns:a16="http://schemas.microsoft.com/office/drawing/2014/main" id="{A91CF720-54BF-1451-DAEB-8673567015DB}"/>
              </a:ext>
            </a:extLst>
          </p:cNvPr>
          <p:cNvSpPr txBox="1"/>
          <p:nvPr/>
        </p:nvSpPr>
        <p:spPr>
          <a:xfrm>
            <a:off x="4195817" y="1893132"/>
            <a:ext cx="978525" cy="288510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425" b="1">
                <a:solidFill>
                  <a:srgbClr val="0A4595"/>
                </a:solidFill>
              </a:rPr>
              <a:t>EVSv1</a:t>
            </a:r>
            <a:endParaRPr sz="1425" b="1">
              <a:solidFill>
                <a:srgbClr val="0A4595"/>
              </a:solidFill>
            </a:endParaRPr>
          </a:p>
        </p:txBody>
      </p:sp>
      <p:sp>
        <p:nvSpPr>
          <p:cNvPr id="4" name="Google Shape;605;p45">
            <a:extLst>
              <a:ext uri="{FF2B5EF4-FFF2-40B4-BE49-F238E27FC236}">
                <a16:creationId xmlns:a16="http://schemas.microsoft.com/office/drawing/2014/main" id="{647AD999-734C-F72E-A306-1765AAF02B6A}"/>
              </a:ext>
            </a:extLst>
          </p:cNvPr>
          <p:cNvSpPr txBox="1"/>
          <p:nvPr/>
        </p:nvSpPr>
        <p:spPr>
          <a:xfrm>
            <a:off x="6092140" y="2890651"/>
            <a:ext cx="542025" cy="253885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lt1"/>
                </a:solidFill>
              </a:rPr>
              <a:t>nwps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5" name="Google Shape;606;p45">
            <a:extLst>
              <a:ext uri="{FF2B5EF4-FFF2-40B4-BE49-F238E27FC236}">
                <a16:creationId xmlns:a16="http://schemas.microsoft.com/office/drawing/2014/main" id="{5A24607A-EE01-1A1B-645F-8B319503F872}"/>
              </a:ext>
            </a:extLst>
          </p:cNvPr>
          <p:cNvSpPr txBox="1"/>
          <p:nvPr/>
        </p:nvSpPr>
        <p:spPr>
          <a:xfrm>
            <a:off x="3833849" y="2883723"/>
            <a:ext cx="791550" cy="230802"/>
          </a:xfrm>
          <a:prstGeom prst="rect">
            <a:avLst/>
          </a:prstGeom>
          <a:solidFill>
            <a:srgbClr val="0C60D8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FFFFFF"/>
                </a:solidFill>
              </a:rPr>
              <a:t>hurricane</a:t>
            </a:r>
            <a:endParaRPr sz="1050" b="1">
              <a:solidFill>
                <a:srgbClr val="FFFFFF"/>
              </a:solidFill>
            </a:endParaRPr>
          </a:p>
        </p:txBody>
      </p:sp>
      <p:sp>
        <p:nvSpPr>
          <p:cNvPr id="6" name="Google Shape;607;p45">
            <a:extLst>
              <a:ext uri="{FF2B5EF4-FFF2-40B4-BE49-F238E27FC236}">
                <a16:creationId xmlns:a16="http://schemas.microsoft.com/office/drawing/2014/main" id="{4B068FFF-AD94-AE4C-8AA2-643195D7530C}"/>
              </a:ext>
            </a:extLst>
          </p:cNvPr>
          <p:cNvSpPr txBox="1"/>
          <p:nvPr/>
        </p:nvSpPr>
        <p:spPr>
          <a:xfrm>
            <a:off x="2711630" y="2599706"/>
            <a:ext cx="8502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global_det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7" name="Google Shape;608;p45">
            <a:extLst>
              <a:ext uri="{FF2B5EF4-FFF2-40B4-BE49-F238E27FC236}">
                <a16:creationId xmlns:a16="http://schemas.microsoft.com/office/drawing/2014/main" id="{5EC6C0BB-2DA5-408F-4077-3B737F61AE01}"/>
              </a:ext>
            </a:extLst>
          </p:cNvPr>
          <p:cNvSpPr txBox="1"/>
          <p:nvPr/>
        </p:nvSpPr>
        <p:spPr>
          <a:xfrm>
            <a:off x="2202888" y="2880249"/>
            <a:ext cx="448650" cy="253885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cam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8" name="Google Shape;609;p45">
            <a:extLst>
              <a:ext uri="{FF2B5EF4-FFF2-40B4-BE49-F238E27FC236}">
                <a16:creationId xmlns:a16="http://schemas.microsoft.com/office/drawing/2014/main" id="{908D18F9-2584-A9CF-FCBF-E9356D8C56CB}"/>
              </a:ext>
            </a:extLst>
          </p:cNvPr>
          <p:cNvSpPr txBox="1"/>
          <p:nvPr/>
        </p:nvSpPr>
        <p:spPr>
          <a:xfrm>
            <a:off x="2712035" y="2880256"/>
            <a:ext cx="500400" cy="253885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lt1"/>
                </a:solidFill>
              </a:rPr>
              <a:t>glwu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9" name="Google Shape;610;p45">
            <a:extLst>
              <a:ext uri="{FF2B5EF4-FFF2-40B4-BE49-F238E27FC236}">
                <a16:creationId xmlns:a16="http://schemas.microsoft.com/office/drawing/2014/main" id="{A13C5CC5-54FD-1863-024F-1816111B2223}"/>
              </a:ext>
            </a:extLst>
          </p:cNvPr>
          <p:cNvSpPr txBox="1"/>
          <p:nvPr/>
        </p:nvSpPr>
        <p:spPr>
          <a:xfrm>
            <a:off x="1616279" y="2880244"/>
            <a:ext cx="507375" cy="230802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chemeClr val="lt1"/>
                </a:solidFill>
              </a:rPr>
              <a:t>aqm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10" name="Google Shape;611;p45">
            <a:extLst>
              <a:ext uri="{FF2B5EF4-FFF2-40B4-BE49-F238E27FC236}">
                <a16:creationId xmlns:a16="http://schemas.microsoft.com/office/drawing/2014/main" id="{CB002C0A-AC2C-843B-263A-59CCE58BBD3F}"/>
              </a:ext>
            </a:extLst>
          </p:cNvPr>
          <p:cNvSpPr txBox="1"/>
          <p:nvPr/>
        </p:nvSpPr>
        <p:spPr>
          <a:xfrm>
            <a:off x="1869967" y="2597974"/>
            <a:ext cx="765450" cy="230802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chemeClr val="lt1"/>
                </a:solidFill>
              </a:rPr>
              <a:t>analyses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11" name="Google Shape;612;p45">
            <a:extLst>
              <a:ext uri="{FF2B5EF4-FFF2-40B4-BE49-F238E27FC236}">
                <a16:creationId xmlns:a16="http://schemas.microsoft.com/office/drawing/2014/main" id="{26695042-D2BA-359B-F9E7-1C8EEBBFF443}"/>
              </a:ext>
            </a:extLst>
          </p:cNvPr>
          <p:cNvSpPr txBox="1"/>
          <p:nvPr/>
        </p:nvSpPr>
        <p:spPr>
          <a:xfrm>
            <a:off x="3631226" y="2601437"/>
            <a:ext cx="88312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A4595"/>
                </a:solidFill>
              </a:rPr>
              <a:t>global_ens</a:t>
            </a:r>
            <a:endParaRPr sz="1050" b="1">
              <a:solidFill>
                <a:srgbClr val="0A4595"/>
              </a:solidFill>
            </a:endParaRPr>
          </a:p>
        </p:txBody>
      </p:sp>
      <p:sp>
        <p:nvSpPr>
          <p:cNvPr id="12" name="Google Shape;613;p45">
            <a:extLst>
              <a:ext uri="{FF2B5EF4-FFF2-40B4-BE49-F238E27FC236}">
                <a16:creationId xmlns:a16="http://schemas.microsoft.com/office/drawing/2014/main" id="{F82C8FCE-EDB5-D0C4-FC16-FA11D1B6C62A}"/>
              </a:ext>
            </a:extLst>
          </p:cNvPr>
          <p:cNvSpPr txBox="1"/>
          <p:nvPr/>
        </p:nvSpPr>
        <p:spPr>
          <a:xfrm>
            <a:off x="4568140" y="2603170"/>
            <a:ext cx="898875" cy="230802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chemeClr val="lt1"/>
                </a:solidFill>
              </a:rPr>
              <a:t>mesoscale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13" name="Google Shape;614;p45">
            <a:extLst>
              <a:ext uri="{FF2B5EF4-FFF2-40B4-BE49-F238E27FC236}">
                <a16:creationId xmlns:a16="http://schemas.microsoft.com/office/drawing/2014/main" id="{9FBF2559-A850-032A-90CA-8424D4D07CD2}"/>
              </a:ext>
            </a:extLst>
          </p:cNvPr>
          <p:cNvSpPr txBox="1"/>
          <p:nvPr/>
        </p:nvSpPr>
        <p:spPr>
          <a:xfrm>
            <a:off x="5527567" y="2601437"/>
            <a:ext cx="554175" cy="230802"/>
          </a:xfrm>
          <a:prstGeom prst="rect">
            <a:avLst/>
          </a:prstGeom>
          <a:solidFill>
            <a:srgbClr val="0D61D7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chemeClr val="lt1"/>
                </a:solidFill>
              </a:rPr>
              <a:t>narre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14" name="Google Shape;615;p45">
            <a:extLst>
              <a:ext uri="{FF2B5EF4-FFF2-40B4-BE49-F238E27FC236}">
                <a16:creationId xmlns:a16="http://schemas.microsoft.com/office/drawing/2014/main" id="{68103DF5-1464-92C8-5BB5-EED81D14661C}"/>
              </a:ext>
            </a:extLst>
          </p:cNvPr>
          <p:cNvSpPr txBox="1"/>
          <p:nvPr/>
        </p:nvSpPr>
        <p:spPr>
          <a:xfrm>
            <a:off x="5440976" y="2888919"/>
            <a:ext cx="58702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B4596"/>
                </a:solidFill>
              </a:rPr>
              <a:t>nfcens</a:t>
            </a:r>
            <a:endParaRPr sz="1050" b="1">
              <a:solidFill>
                <a:srgbClr val="0B4596"/>
              </a:solidFill>
            </a:endParaRPr>
          </a:p>
        </p:txBody>
      </p:sp>
      <p:sp>
        <p:nvSpPr>
          <p:cNvPr id="15" name="Google Shape;616;p45">
            <a:extLst>
              <a:ext uri="{FF2B5EF4-FFF2-40B4-BE49-F238E27FC236}">
                <a16:creationId xmlns:a16="http://schemas.microsoft.com/office/drawing/2014/main" id="{11DB0495-504F-96F4-A07E-17E5BB3E05D7}"/>
              </a:ext>
            </a:extLst>
          </p:cNvPr>
          <p:cNvSpPr txBox="1"/>
          <p:nvPr/>
        </p:nvSpPr>
        <p:spPr>
          <a:xfrm>
            <a:off x="6131974" y="2599706"/>
            <a:ext cx="531675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B4596"/>
                </a:solidFill>
              </a:rPr>
              <a:t>rtofs</a:t>
            </a:r>
            <a:endParaRPr sz="1050" b="1">
              <a:solidFill>
                <a:srgbClr val="0B4596"/>
              </a:solidFill>
            </a:endParaRPr>
          </a:p>
        </p:txBody>
      </p:sp>
      <p:sp>
        <p:nvSpPr>
          <p:cNvPr id="16" name="Google Shape;617;p45">
            <a:extLst>
              <a:ext uri="{FF2B5EF4-FFF2-40B4-BE49-F238E27FC236}">
                <a16:creationId xmlns:a16="http://schemas.microsoft.com/office/drawing/2014/main" id="{EF027E5F-E2F3-4FA0-A4BD-94A1F0B6EF08}"/>
              </a:ext>
            </a:extLst>
          </p:cNvPr>
          <p:cNvSpPr txBox="1"/>
          <p:nvPr/>
        </p:nvSpPr>
        <p:spPr>
          <a:xfrm>
            <a:off x="6739841" y="2601437"/>
            <a:ext cx="779400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B4596"/>
                </a:solidFill>
              </a:rPr>
              <a:t>seasonal</a:t>
            </a:r>
            <a:endParaRPr sz="1050" b="1">
              <a:solidFill>
                <a:srgbClr val="0B4596"/>
              </a:solidFill>
            </a:endParaRPr>
          </a:p>
        </p:txBody>
      </p:sp>
      <p:sp>
        <p:nvSpPr>
          <p:cNvPr id="17" name="Google Shape;618;p45">
            <a:extLst>
              <a:ext uri="{FF2B5EF4-FFF2-40B4-BE49-F238E27FC236}">
                <a16:creationId xmlns:a16="http://schemas.microsoft.com/office/drawing/2014/main" id="{79FC84A9-94EE-3B29-6ADF-7ED3ADAA66E4}"/>
              </a:ext>
            </a:extLst>
          </p:cNvPr>
          <p:cNvSpPr txBox="1"/>
          <p:nvPr/>
        </p:nvSpPr>
        <p:spPr>
          <a:xfrm>
            <a:off x="6708666" y="2888918"/>
            <a:ext cx="1040850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>
                <a:solidFill>
                  <a:srgbClr val="0B4596"/>
                </a:solidFill>
              </a:rPr>
              <a:t>subseasonal</a:t>
            </a:r>
            <a:endParaRPr sz="1050" b="1">
              <a:solidFill>
                <a:srgbClr val="0B4596"/>
              </a:solidFill>
            </a:endParaRPr>
          </a:p>
        </p:txBody>
      </p:sp>
      <p:sp>
        <p:nvSpPr>
          <p:cNvPr id="18" name="Google Shape;619;p45">
            <a:extLst>
              <a:ext uri="{FF2B5EF4-FFF2-40B4-BE49-F238E27FC236}">
                <a16:creationId xmlns:a16="http://schemas.microsoft.com/office/drawing/2014/main" id="{E80280B2-2B50-3533-2E77-FB1507577E53}"/>
              </a:ext>
            </a:extLst>
          </p:cNvPr>
          <p:cNvSpPr/>
          <p:nvPr/>
        </p:nvSpPr>
        <p:spPr>
          <a:xfrm rot="-5400000">
            <a:off x="4533560" y="-674564"/>
            <a:ext cx="231750" cy="611707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rgbClr val="0A4595"/>
              </a:solidFill>
            </a:endParaRPr>
          </a:p>
        </p:txBody>
      </p:sp>
      <p:sp>
        <p:nvSpPr>
          <p:cNvPr id="19" name="Google Shape;620;p45">
            <a:extLst>
              <a:ext uri="{FF2B5EF4-FFF2-40B4-BE49-F238E27FC236}">
                <a16:creationId xmlns:a16="http://schemas.microsoft.com/office/drawing/2014/main" id="{55D6975C-D8A7-7E58-90D7-D42E8FA6794F}"/>
              </a:ext>
            </a:extLst>
          </p:cNvPr>
          <p:cNvSpPr txBox="1"/>
          <p:nvPr/>
        </p:nvSpPr>
        <p:spPr>
          <a:xfrm>
            <a:off x="3272942" y="2883725"/>
            <a:ext cx="500400" cy="230802"/>
          </a:xfrm>
          <a:prstGeom prst="rect">
            <a:avLst/>
          </a:prstGeom>
          <a:solidFill>
            <a:srgbClr val="D6F5FF"/>
          </a:solidFill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050" b="1" dirty="0" err="1">
                <a:solidFill>
                  <a:srgbClr val="0A4595"/>
                </a:solidFill>
              </a:rPr>
              <a:t>wafs</a:t>
            </a:r>
            <a:endParaRPr sz="1050" b="1" dirty="0">
              <a:solidFill>
                <a:srgbClr val="0A4595"/>
              </a:solidFill>
            </a:endParaRPr>
          </a:p>
        </p:txBody>
      </p:sp>
      <p:sp>
        <p:nvSpPr>
          <p:cNvPr id="21" name="Google Shape;602;p45">
            <a:extLst>
              <a:ext uri="{FF2B5EF4-FFF2-40B4-BE49-F238E27FC236}">
                <a16:creationId xmlns:a16="http://schemas.microsoft.com/office/drawing/2014/main" id="{9CC1B95B-C4CE-2290-F189-58C9CA35637F}"/>
              </a:ext>
            </a:extLst>
          </p:cNvPr>
          <p:cNvSpPr txBox="1"/>
          <p:nvPr/>
        </p:nvSpPr>
        <p:spPr>
          <a:xfrm>
            <a:off x="1590897" y="741139"/>
            <a:ext cx="6601275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69" tIns="38569" rIns="38569" bIns="38569" anchor="t" anchorCtr="0">
            <a:noAutofit/>
          </a:bodyPr>
          <a:lstStyle/>
          <a:p>
            <a:pPr marL="38100">
              <a:buClr>
                <a:srgbClr val="0B4596"/>
              </a:buClr>
              <a:buSzPts val="2000"/>
            </a:pPr>
            <a:r>
              <a:rPr lang="en-US" sz="1500" b="1" dirty="0">
                <a:solidFill>
                  <a:srgbClr val="0B4596"/>
                </a:solidFill>
              </a:rPr>
              <a:t>  EVSv1 </a:t>
            </a:r>
            <a:r>
              <a:rPr lang="en-US" sz="1500" dirty="0">
                <a:solidFill>
                  <a:srgbClr val="0B4596"/>
                </a:solidFill>
              </a:rPr>
              <a:t>includes a combination of global and regional components</a:t>
            </a:r>
            <a:endParaRPr sz="1500" dirty="0">
              <a:solidFill>
                <a:srgbClr val="0B4596"/>
              </a:solidFill>
            </a:endParaRPr>
          </a:p>
          <a:p>
            <a:pPr marL="685800" lvl="1" indent="-257175">
              <a:buClr>
                <a:srgbClr val="0B4596"/>
              </a:buClr>
              <a:buSzPts val="1800"/>
              <a:buChar char="○"/>
            </a:pPr>
            <a:r>
              <a:rPr lang="en-US" sz="1350" dirty="0">
                <a:solidFill>
                  <a:srgbClr val="0B4596"/>
                </a:solidFill>
              </a:rPr>
              <a:t>Regional: 1) mesoscale (e.g., NAM, RAP, SREF), 2) cam (e.g., HRRR, NAM Nest, </a:t>
            </a:r>
            <a:r>
              <a:rPr lang="en-US" sz="1350" dirty="0" err="1">
                <a:solidFill>
                  <a:srgbClr val="0B4596"/>
                </a:solidFill>
              </a:rPr>
              <a:t>HiResWs</a:t>
            </a:r>
            <a:r>
              <a:rPr lang="en-US" sz="1350" dirty="0">
                <a:solidFill>
                  <a:srgbClr val="0B4596"/>
                </a:solidFill>
              </a:rPr>
              <a:t>, HREF), 3) analyses (e.g. RTMA/URMA), 4) NARRE, </a:t>
            </a:r>
            <a:endParaRPr sz="1350" dirty="0">
              <a:solidFill>
                <a:srgbClr val="0B4596"/>
              </a:solidFill>
            </a:endParaRPr>
          </a:p>
          <a:p>
            <a:pPr marL="685800"/>
            <a:r>
              <a:rPr lang="en-US" sz="1350" dirty="0">
                <a:solidFill>
                  <a:srgbClr val="0B4596"/>
                </a:solidFill>
              </a:rPr>
              <a:t>5) AQM, and 6) hurricane (e.g., HAFS)</a:t>
            </a:r>
            <a:endParaRPr sz="1350" dirty="0">
              <a:solidFill>
                <a:srgbClr val="0B4596"/>
              </a:solidFill>
            </a:endParaRPr>
          </a:p>
          <a:p>
            <a:pPr marL="685800" lvl="1" indent="-257175">
              <a:buClr>
                <a:srgbClr val="0B4596"/>
              </a:buClr>
              <a:buSzPts val="1800"/>
              <a:buChar char="○"/>
            </a:pPr>
            <a:r>
              <a:rPr lang="en-US" sz="1350" dirty="0">
                <a:solidFill>
                  <a:srgbClr val="0B4596"/>
                </a:solidFill>
              </a:rPr>
              <a:t>GLWU and NWPS verification will be added in a future version of EVS</a:t>
            </a:r>
            <a:endParaRPr sz="1350" dirty="0">
              <a:solidFill>
                <a:srgbClr val="0B4596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C23D0C-19CA-53A4-223C-939B5210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9" y="3214415"/>
            <a:ext cx="2957861" cy="14789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16B39AC-71CA-954F-A6F0-A0B554D2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29" y="3214415"/>
            <a:ext cx="2957859" cy="14789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EVS – Regional and Hurricane Models</a:t>
            </a:r>
          </a:p>
        </p:txBody>
      </p:sp>
    </p:spTree>
    <p:extLst>
      <p:ext uri="{BB962C8B-B14F-4D97-AF65-F5344CB8AC3E}">
        <p14:creationId xmlns:p14="http://schemas.microsoft.com/office/powerpoint/2010/main" val="61738857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3115" y="593977"/>
            <a:ext cx="8219872" cy="4143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5647258-7A9B-6E2F-40CF-406859B07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4" y="640642"/>
            <a:ext cx="6315938" cy="32901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3DA552-E83E-9FFC-B1A8-F762BBE6565D}"/>
              </a:ext>
            </a:extLst>
          </p:cNvPr>
          <p:cNvSpPr txBox="1"/>
          <p:nvPr/>
        </p:nvSpPr>
        <p:spPr>
          <a:xfrm>
            <a:off x="1482964" y="3977469"/>
            <a:ext cx="6237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Colors representing each application are consistent across all plots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NOAA/NWS logo on each plot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893,000 images per day (and growing)!</a:t>
            </a:r>
          </a:p>
        </p:txBody>
      </p:sp>
      <p:sp>
        <p:nvSpPr>
          <p:cNvPr id="5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</a:rPr>
              <a:t>EVS Webpage: emc.ncep.noaa.gov/users/verification</a:t>
            </a:r>
          </a:p>
        </p:txBody>
      </p:sp>
    </p:spTree>
    <p:extLst>
      <p:ext uri="{BB962C8B-B14F-4D97-AF65-F5344CB8AC3E}">
        <p14:creationId xmlns:p14="http://schemas.microsoft.com/office/powerpoint/2010/main" val="252921252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4"/>
          <p:cNvSpPr txBox="1">
            <a:spLocks noGrp="1"/>
          </p:cNvSpPr>
          <p:nvPr>
            <p:ph type="title"/>
          </p:nvPr>
        </p:nvSpPr>
        <p:spPr>
          <a:xfrm>
            <a:off x="416717" y="76900"/>
            <a:ext cx="8603915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Introduction to the Verification, Post-Processing, and P</a:t>
            </a:r>
            <a:r>
              <a:rPr lang="en-US" sz="2300" dirty="0" err="1"/>
              <a:t>roduct</a:t>
            </a:r>
            <a:r>
              <a:rPr lang="en-US" sz="2300" dirty="0"/>
              <a:t> Generation Branch</a:t>
            </a:r>
            <a:endParaRPr sz="2300" dirty="0"/>
          </a:p>
        </p:txBody>
      </p:sp>
      <p:sp>
        <p:nvSpPr>
          <p:cNvPr id="651" name="Google Shape;651;p84"/>
          <p:cNvSpPr/>
          <p:nvPr/>
        </p:nvSpPr>
        <p:spPr>
          <a:xfrm>
            <a:off x="1404575" y="808400"/>
            <a:ext cx="6305700" cy="4143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84"/>
          <p:cNvSpPr/>
          <p:nvPr/>
        </p:nvSpPr>
        <p:spPr>
          <a:xfrm>
            <a:off x="944825" y="1389425"/>
            <a:ext cx="3567000" cy="32085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84"/>
          <p:cNvSpPr/>
          <p:nvPr/>
        </p:nvSpPr>
        <p:spPr>
          <a:xfrm>
            <a:off x="4979175" y="1419775"/>
            <a:ext cx="3567000" cy="32085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84"/>
          <p:cNvSpPr txBox="1"/>
          <p:nvPr/>
        </p:nvSpPr>
        <p:spPr>
          <a:xfrm>
            <a:off x="1404575" y="815450"/>
            <a:ext cx="617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Division established in May 2017: 10 Federal, 15 Contract, 2 CI (</a:t>
            </a:r>
            <a:r>
              <a:rPr lang="en" b="1" dirty="0"/>
              <a:t>27 total</a:t>
            </a:r>
            <a:r>
              <a:rPr lang="en" dirty="0"/>
              <a:t>)</a:t>
            </a:r>
            <a:endParaRPr dirty="0"/>
          </a:p>
        </p:txBody>
      </p:sp>
      <p:sp>
        <p:nvSpPr>
          <p:cNvPr id="655" name="Google Shape;655;p84"/>
          <p:cNvSpPr txBox="1"/>
          <p:nvPr/>
        </p:nvSpPr>
        <p:spPr>
          <a:xfrm>
            <a:off x="1404575" y="1419775"/>
            <a:ext cx="26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Product Generation</a:t>
            </a:r>
            <a:endParaRPr b="1" u="sng"/>
          </a:p>
        </p:txBody>
      </p:sp>
      <p:sp>
        <p:nvSpPr>
          <p:cNvPr id="656" name="Google Shape;656;p84"/>
          <p:cNvSpPr txBox="1"/>
          <p:nvPr/>
        </p:nvSpPr>
        <p:spPr>
          <a:xfrm>
            <a:off x="5396100" y="1419775"/>
            <a:ext cx="26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Verification and Evaluation</a:t>
            </a:r>
            <a:endParaRPr b="1" u="sng"/>
          </a:p>
        </p:txBody>
      </p:sp>
      <p:sp>
        <p:nvSpPr>
          <p:cNvPr id="657" name="Google Shape;657;p84"/>
          <p:cNvSpPr txBox="1"/>
          <p:nvPr/>
        </p:nvSpPr>
        <p:spPr>
          <a:xfrm>
            <a:off x="1970075" y="2132275"/>
            <a:ext cx="27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Regrid</a:t>
            </a:r>
            <a:r>
              <a:rPr lang="en"/>
              <a:t> native model output</a:t>
            </a:r>
            <a:endParaRPr/>
          </a:p>
        </p:txBody>
      </p:sp>
      <p:pic>
        <p:nvPicPr>
          <p:cNvPr id="658" name="Google Shape;65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900" y="3304575"/>
            <a:ext cx="836650" cy="8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175" y="1984475"/>
            <a:ext cx="805500" cy="8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8900" y="1968900"/>
            <a:ext cx="836650" cy="8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4"/>
          <p:cNvSpPr txBox="1"/>
          <p:nvPr/>
        </p:nvSpPr>
        <p:spPr>
          <a:xfrm>
            <a:off x="2003475" y="3494275"/>
            <a:ext cx="274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Value added</a:t>
            </a:r>
            <a:r>
              <a:rPr lang="en"/>
              <a:t> products and systems</a:t>
            </a:r>
            <a:endParaRPr/>
          </a:p>
        </p:txBody>
      </p:sp>
      <p:sp>
        <p:nvSpPr>
          <p:cNvPr id="662" name="Google Shape;662;p84"/>
          <p:cNvSpPr txBox="1"/>
          <p:nvPr/>
        </p:nvSpPr>
        <p:spPr>
          <a:xfrm>
            <a:off x="6077325" y="2122200"/>
            <a:ext cx="27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Real-time</a:t>
            </a:r>
            <a:r>
              <a:rPr lang="en"/>
              <a:t> model verification</a:t>
            </a:r>
            <a:endParaRPr/>
          </a:p>
        </p:txBody>
      </p:sp>
      <p:sp>
        <p:nvSpPr>
          <p:cNvPr id="663" name="Google Shape;663;p84"/>
          <p:cNvSpPr txBox="1"/>
          <p:nvPr/>
        </p:nvSpPr>
        <p:spPr>
          <a:xfrm>
            <a:off x="6077325" y="3459375"/>
            <a:ext cx="27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Evaluation</a:t>
            </a:r>
            <a:r>
              <a:rPr lang="en"/>
              <a:t> of new models</a:t>
            </a:r>
            <a:endParaRPr/>
          </a:p>
        </p:txBody>
      </p:sp>
      <p:pic>
        <p:nvPicPr>
          <p:cNvPr id="664" name="Google Shape;664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7295" y="3224325"/>
            <a:ext cx="873625" cy="7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3115" y="593977"/>
            <a:ext cx="8219872" cy="4143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3,650,000+ Technology Pictures">
            <a:extLst>
              <a:ext uri="{FF2B5EF4-FFF2-40B4-BE49-F238E27FC236}">
                <a16:creationId xmlns:a16="http://schemas.microsoft.com/office/drawing/2014/main" id="{3BB66A91-311C-9C36-BCF9-BCFA6B10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66" y="936703"/>
            <a:ext cx="2191780" cy="14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Hydrologic Cycle | National Oceanic and Atmospheric ...">
            <a:extLst>
              <a:ext uri="{FF2B5EF4-FFF2-40B4-BE49-F238E27FC236}">
                <a16:creationId xmlns:a16="http://schemas.microsoft.com/office/drawing/2014/main" id="{9A7385FC-2D30-6AC2-98B4-6F8A30EF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66" y="2585671"/>
            <a:ext cx="2191780" cy="193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D2952-0F72-23FC-4186-3481395C8903}"/>
              </a:ext>
            </a:extLst>
          </p:cNvPr>
          <p:cNvSpPr txBox="1"/>
          <p:nvPr/>
        </p:nvSpPr>
        <p:spPr>
          <a:xfrm>
            <a:off x="3969835" y="936703"/>
            <a:ext cx="3746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Technology Upgrades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1B2C5-52B8-BB04-6B32-351D1D1997C6}"/>
              </a:ext>
            </a:extLst>
          </p:cNvPr>
          <p:cNvSpPr txBox="1"/>
          <p:nvPr/>
        </p:nvSpPr>
        <p:spPr>
          <a:xfrm>
            <a:off x="4214650" y="1270890"/>
            <a:ext cx="374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Improved web page?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Faster execution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Metrics additions not in EVS v1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B9A69-3122-B880-9EDF-C9E73938EE92}"/>
              </a:ext>
            </a:extLst>
          </p:cNvPr>
          <p:cNvSpPr txBox="1"/>
          <p:nvPr/>
        </p:nvSpPr>
        <p:spPr>
          <a:xfrm>
            <a:off x="3969835" y="2444613"/>
            <a:ext cx="3746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Science Upgrades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1CB69-E81C-3542-B150-A6B7EFE7DF20}"/>
              </a:ext>
            </a:extLst>
          </p:cNvPr>
          <p:cNvSpPr txBox="1"/>
          <p:nvPr/>
        </p:nvSpPr>
        <p:spPr>
          <a:xfrm>
            <a:off x="4203299" y="2783167"/>
            <a:ext cx="3746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Process oriented metrics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Object oriented metrics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AI/ML uses?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Additional metrics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Monitoring dashboard?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Consolidated metrics?</a:t>
            </a:r>
          </a:p>
        </p:txBody>
      </p:sp>
      <p:sp>
        <p:nvSpPr>
          <p:cNvPr id="9" name="Google Shape;728;p88"/>
          <p:cNvSpPr txBox="1">
            <a:spLocks/>
          </p:cNvSpPr>
          <p:nvPr/>
        </p:nvSpPr>
        <p:spPr>
          <a:xfrm>
            <a:off x="369652" y="-323"/>
            <a:ext cx="8774348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EVS –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104709391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5"/>
          <p:cNvSpPr txBox="1">
            <a:spLocks noGrp="1"/>
          </p:cNvSpPr>
          <p:nvPr>
            <p:ph type="title"/>
          </p:nvPr>
        </p:nvSpPr>
        <p:spPr>
          <a:xfrm>
            <a:off x="525294" y="52981"/>
            <a:ext cx="8618705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VPPPGB Major Accomplishments</a:t>
            </a:r>
            <a:endParaRPr dirty="0"/>
          </a:p>
        </p:txBody>
      </p:sp>
      <p:sp>
        <p:nvSpPr>
          <p:cNvPr id="670" name="Google Shape;670;p85"/>
          <p:cNvSpPr/>
          <p:nvPr/>
        </p:nvSpPr>
        <p:spPr>
          <a:xfrm>
            <a:off x="313250" y="889625"/>
            <a:ext cx="3119122" cy="1810080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456" y="647"/>
                </a:moveTo>
                <a:cubicBezTo>
                  <a:pt x="0" y="647"/>
                  <a:pt x="0" y="647"/>
                  <a:pt x="0" y="647"/>
                </a:cubicBezTo>
                <a:cubicBezTo>
                  <a:pt x="0" y="579"/>
                  <a:pt x="0" y="579"/>
                  <a:pt x="0" y="579"/>
                </a:cubicBezTo>
                <a:cubicBezTo>
                  <a:pt x="353" y="579"/>
                  <a:pt x="353" y="579"/>
                  <a:pt x="353" y="579"/>
                </a:cubicBezTo>
                <a:cubicBezTo>
                  <a:pt x="383" y="607"/>
                  <a:pt x="418" y="630"/>
                  <a:pt x="456" y="647"/>
                </a:cubicBezTo>
                <a:close/>
                <a:moveTo>
                  <a:pt x="593" y="579"/>
                </a:moveTo>
                <a:cubicBezTo>
                  <a:pt x="452" y="579"/>
                  <a:pt x="337" y="464"/>
                  <a:pt x="337" y="323"/>
                </a:cubicBezTo>
                <a:cubicBezTo>
                  <a:pt x="337" y="182"/>
                  <a:pt x="452" y="67"/>
                  <a:pt x="593" y="67"/>
                </a:cubicBezTo>
                <a:cubicBezTo>
                  <a:pt x="734" y="67"/>
                  <a:pt x="849" y="182"/>
                  <a:pt x="849" y="323"/>
                </a:cubicBezTo>
                <a:cubicBezTo>
                  <a:pt x="849" y="422"/>
                  <a:pt x="793" y="508"/>
                  <a:pt x="710" y="551"/>
                </a:cubicBezTo>
                <a:cubicBezTo>
                  <a:pt x="822" y="551"/>
                  <a:pt x="822" y="551"/>
                  <a:pt x="822" y="551"/>
                </a:cubicBezTo>
                <a:cubicBezTo>
                  <a:pt x="881" y="493"/>
                  <a:pt x="917" y="412"/>
                  <a:pt x="917" y="323"/>
                </a:cubicBezTo>
                <a:cubicBezTo>
                  <a:pt x="917" y="145"/>
                  <a:pt x="772" y="0"/>
                  <a:pt x="593" y="0"/>
                </a:cubicBezTo>
                <a:cubicBezTo>
                  <a:pt x="415" y="0"/>
                  <a:pt x="270" y="145"/>
                  <a:pt x="270" y="323"/>
                </a:cubicBezTo>
                <a:cubicBezTo>
                  <a:pt x="270" y="502"/>
                  <a:pt x="415" y="647"/>
                  <a:pt x="593" y="647"/>
                </a:cubicBezTo>
                <a:cubicBezTo>
                  <a:pt x="596" y="647"/>
                  <a:pt x="1027" y="647"/>
                  <a:pt x="1027" y="647"/>
                </a:cubicBezTo>
                <a:cubicBezTo>
                  <a:pt x="1057" y="619"/>
                  <a:pt x="1092" y="596"/>
                  <a:pt x="1130" y="579"/>
                </a:cubicBezTo>
                <a:lnTo>
                  <a:pt x="593" y="579"/>
                </a:lnTo>
                <a:close/>
              </a:path>
            </a:pathLst>
          </a:custGeom>
          <a:solidFill>
            <a:srgbClr val="00A2FF"/>
          </a:solidFill>
          <a:ln>
            <a:noFill/>
          </a:ln>
          <a:effectLst>
            <a:outerShdw blurRad="254000" dist="101600" dir="2400000" sx="94000" sy="94000" algn="ctr" rotWithShape="0">
              <a:srgbClr val="00A2FF">
                <a:alpha val="3765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85"/>
          <p:cNvSpPr/>
          <p:nvPr/>
        </p:nvSpPr>
        <p:spPr>
          <a:xfrm>
            <a:off x="2918457" y="2509845"/>
            <a:ext cx="2376418" cy="1810080"/>
          </a:xfrm>
          <a:custGeom>
            <a:avLst/>
            <a:gdLst/>
            <a:ahLst/>
            <a:cxnLst/>
            <a:rect l="l" t="t" r="r" b="b"/>
            <a:pathLst>
              <a:path w="861" h="647" extrusionOk="0">
                <a:moveTo>
                  <a:pt x="440" y="96"/>
                </a:moveTo>
                <a:cubicBezTo>
                  <a:pt x="523" y="139"/>
                  <a:pt x="580" y="225"/>
                  <a:pt x="580" y="324"/>
                </a:cubicBezTo>
                <a:cubicBezTo>
                  <a:pt x="580" y="465"/>
                  <a:pt x="465" y="580"/>
                  <a:pt x="323" y="580"/>
                </a:cubicBezTo>
                <a:cubicBezTo>
                  <a:pt x="182" y="580"/>
                  <a:pt x="67" y="465"/>
                  <a:pt x="67" y="324"/>
                </a:cubicBezTo>
                <a:cubicBezTo>
                  <a:pt x="67" y="183"/>
                  <a:pt x="182" y="68"/>
                  <a:pt x="323" y="68"/>
                </a:cubicBezTo>
                <a:cubicBezTo>
                  <a:pt x="861" y="68"/>
                  <a:pt x="861" y="68"/>
                  <a:pt x="861" y="68"/>
                </a:cubicBezTo>
                <a:cubicBezTo>
                  <a:pt x="829" y="54"/>
                  <a:pt x="799" y="36"/>
                  <a:pt x="772" y="13"/>
                </a:cubicBezTo>
                <a:cubicBezTo>
                  <a:pt x="765" y="7"/>
                  <a:pt x="765" y="7"/>
                  <a:pt x="765" y="7"/>
                </a:cubicBezTo>
                <a:cubicBezTo>
                  <a:pt x="763" y="5"/>
                  <a:pt x="760" y="3"/>
                  <a:pt x="758" y="0"/>
                </a:cubicBezTo>
                <a:cubicBezTo>
                  <a:pt x="323" y="0"/>
                  <a:pt x="323" y="0"/>
                  <a:pt x="323" y="0"/>
                </a:cubicBezTo>
                <a:cubicBezTo>
                  <a:pt x="145" y="0"/>
                  <a:pt x="0" y="145"/>
                  <a:pt x="0" y="324"/>
                </a:cubicBezTo>
                <a:cubicBezTo>
                  <a:pt x="0" y="502"/>
                  <a:pt x="145" y="647"/>
                  <a:pt x="323" y="647"/>
                </a:cubicBezTo>
                <a:cubicBezTo>
                  <a:pt x="502" y="647"/>
                  <a:pt x="647" y="502"/>
                  <a:pt x="647" y="324"/>
                </a:cubicBezTo>
                <a:cubicBezTo>
                  <a:pt x="647" y="238"/>
                  <a:pt x="613" y="156"/>
                  <a:pt x="553" y="96"/>
                </a:cubicBezTo>
                <a:lnTo>
                  <a:pt x="440" y="96"/>
                </a:lnTo>
                <a:close/>
              </a:path>
            </a:pathLst>
          </a:custGeom>
          <a:solidFill>
            <a:srgbClr val="5369FF"/>
          </a:solidFill>
          <a:ln>
            <a:noFill/>
          </a:ln>
          <a:effectLst>
            <a:outerShdw blurRad="254000" dist="101600" dir="2400000" sx="94000" sy="94000" algn="ctr" rotWithShape="0">
              <a:srgbClr val="0015A9">
                <a:alpha val="3765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85"/>
          <p:cNvSpPr/>
          <p:nvPr/>
        </p:nvSpPr>
        <p:spPr>
          <a:xfrm>
            <a:off x="4782111" y="889625"/>
            <a:ext cx="2372968" cy="1810080"/>
          </a:xfrm>
          <a:custGeom>
            <a:avLst/>
            <a:gdLst/>
            <a:ahLst/>
            <a:cxnLst/>
            <a:rect l="l" t="t" r="r" b="b"/>
            <a:pathLst>
              <a:path w="860" h="647" extrusionOk="0">
                <a:moveTo>
                  <a:pt x="860" y="579"/>
                </a:moveTo>
                <a:cubicBezTo>
                  <a:pt x="323" y="579"/>
                  <a:pt x="323" y="579"/>
                  <a:pt x="323" y="579"/>
                </a:cubicBezTo>
                <a:cubicBezTo>
                  <a:pt x="182" y="579"/>
                  <a:pt x="67" y="464"/>
                  <a:pt x="67" y="323"/>
                </a:cubicBezTo>
                <a:cubicBezTo>
                  <a:pt x="67" y="182"/>
                  <a:pt x="182" y="67"/>
                  <a:pt x="323" y="67"/>
                </a:cubicBezTo>
                <a:cubicBezTo>
                  <a:pt x="464" y="67"/>
                  <a:pt x="579" y="182"/>
                  <a:pt x="579" y="323"/>
                </a:cubicBezTo>
                <a:cubicBezTo>
                  <a:pt x="579" y="422"/>
                  <a:pt x="523" y="508"/>
                  <a:pt x="440" y="551"/>
                </a:cubicBezTo>
                <a:cubicBezTo>
                  <a:pt x="552" y="551"/>
                  <a:pt x="552" y="551"/>
                  <a:pt x="552" y="551"/>
                </a:cubicBezTo>
                <a:cubicBezTo>
                  <a:pt x="612" y="491"/>
                  <a:pt x="646" y="409"/>
                  <a:pt x="646" y="323"/>
                </a:cubicBezTo>
                <a:cubicBezTo>
                  <a:pt x="646" y="145"/>
                  <a:pt x="501" y="0"/>
                  <a:pt x="323" y="0"/>
                </a:cubicBezTo>
                <a:cubicBezTo>
                  <a:pt x="145" y="0"/>
                  <a:pt x="0" y="145"/>
                  <a:pt x="0" y="323"/>
                </a:cubicBezTo>
                <a:cubicBezTo>
                  <a:pt x="0" y="416"/>
                  <a:pt x="40" y="504"/>
                  <a:pt x="109" y="565"/>
                </a:cubicBezTo>
                <a:cubicBezTo>
                  <a:pt x="115" y="571"/>
                  <a:pt x="115" y="571"/>
                  <a:pt x="115" y="571"/>
                </a:cubicBezTo>
                <a:cubicBezTo>
                  <a:pt x="173" y="620"/>
                  <a:pt x="247" y="647"/>
                  <a:pt x="323" y="647"/>
                </a:cubicBezTo>
                <a:cubicBezTo>
                  <a:pt x="757" y="647"/>
                  <a:pt x="757" y="647"/>
                  <a:pt x="757" y="647"/>
                </a:cubicBezTo>
                <a:cubicBezTo>
                  <a:pt x="787" y="619"/>
                  <a:pt x="822" y="596"/>
                  <a:pt x="860" y="579"/>
                </a:cubicBezTo>
                <a:close/>
              </a:path>
            </a:pathLst>
          </a:custGeom>
          <a:solidFill>
            <a:srgbClr val="1D46F3"/>
          </a:solidFill>
          <a:ln>
            <a:noFill/>
          </a:ln>
          <a:effectLst>
            <a:outerShdw blurRad="254000" dist="101600" dir="2400000" sx="94000" sy="94000" algn="ctr" rotWithShape="0">
              <a:srgbClr val="061E81">
                <a:alpha val="3765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85"/>
          <p:cNvSpPr/>
          <p:nvPr/>
        </p:nvSpPr>
        <p:spPr>
          <a:xfrm>
            <a:off x="6642316" y="2509845"/>
            <a:ext cx="2502885" cy="1810080"/>
          </a:xfrm>
          <a:custGeom>
            <a:avLst/>
            <a:gdLst/>
            <a:ahLst/>
            <a:cxnLst/>
            <a:rect l="l" t="t" r="r" b="b"/>
            <a:pathLst>
              <a:path w="907" h="647" extrusionOk="0">
                <a:moveTo>
                  <a:pt x="907" y="68"/>
                </a:moveTo>
                <a:cubicBezTo>
                  <a:pt x="907" y="0"/>
                  <a:pt x="907" y="0"/>
                  <a:pt x="907" y="0"/>
                </a:cubicBezTo>
                <a:cubicBezTo>
                  <a:pt x="323" y="0"/>
                  <a:pt x="323" y="0"/>
                  <a:pt x="323" y="0"/>
                </a:cubicBezTo>
                <a:cubicBezTo>
                  <a:pt x="145" y="0"/>
                  <a:pt x="0" y="145"/>
                  <a:pt x="0" y="324"/>
                </a:cubicBezTo>
                <a:cubicBezTo>
                  <a:pt x="0" y="502"/>
                  <a:pt x="145" y="647"/>
                  <a:pt x="323" y="647"/>
                </a:cubicBezTo>
                <a:cubicBezTo>
                  <a:pt x="502" y="647"/>
                  <a:pt x="647" y="502"/>
                  <a:pt x="647" y="324"/>
                </a:cubicBezTo>
                <a:cubicBezTo>
                  <a:pt x="647" y="238"/>
                  <a:pt x="613" y="156"/>
                  <a:pt x="552" y="96"/>
                </a:cubicBezTo>
                <a:cubicBezTo>
                  <a:pt x="440" y="96"/>
                  <a:pt x="440" y="96"/>
                  <a:pt x="440" y="96"/>
                </a:cubicBezTo>
                <a:cubicBezTo>
                  <a:pt x="523" y="139"/>
                  <a:pt x="579" y="225"/>
                  <a:pt x="579" y="324"/>
                </a:cubicBezTo>
                <a:cubicBezTo>
                  <a:pt x="579" y="465"/>
                  <a:pt x="465" y="580"/>
                  <a:pt x="323" y="580"/>
                </a:cubicBezTo>
                <a:cubicBezTo>
                  <a:pt x="182" y="580"/>
                  <a:pt x="67" y="465"/>
                  <a:pt x="67" y="324"/>
                </a:cubicBezTo>
                <a:cubicBezTo>
                  <a:pt x="67" y="183"/>
                  <a:pt x="182" y="68"/>
                  <a:pt x="323" y="68"/>
                </a:cubicBezTo>
                <a:lnTo>
                  <a:pt x="907" y="68"/>
                </a:lnTo>
                <a:close/>
              </a:path>
            </a:pathLst>
          </a:custGeom>
          <a:solidFill>
            <a:srgbClr val="4339C8"/>
          </a:solidFill>
          <a:ln>
            <a:noFill/>
          </a:ln>
          <a:effectLst>
            <a:outerShdw blurRad="254000" dist="101600" dir="2400000" sx="94000" sy="94000" algn="ctr" rotWithShape="0">
              <a:srgbClr val="061E81">
                <a:alpha val="3765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74" name="Google Shape;674;p85"/>
          <p:cNvGrpSpPr/>
          <p:nvPr/>
        </p:nvGrpSpPr>
        <p:grpSpPr>
          <a:xfrm>
            <a:off x="6555650" y="1073144"/>
            <a:ext cx="2771586" cy="803410"/>
            <a:chOff x="1312463" y="4513027"/>
            <a:chExt cx="3827100" cy="1095012"/>
          </a:xfrm>
        </p:grpSpPr>
        <p:sp>
          <p:nvSpPr>
            <p:cNvPr id="675" name="Google Shape;675;p85"/>
            <p:cNvSpPr txBox="1"/>
            <p:nvPr/>
          </p:nvSpPr>
          <p:spPr>
            <a:xfrm>
              <a:off x="1312463" y="4887438"/>
              <a:ext cx="3827100" cy="7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 b="1">
                  <a:solidFill>
                    <a:srgbClr val="4C4C4C"/>
                  </a:solidFill>
                </a:rPr>
                <a:t>Monitored</a:t>
              </a:r>
              <a:r>
                <a:rPr lang="en" sz="1200">
                  <a:solidFill>
                    <a:srgbClr val="4C4C4C"/>
                  </a:solidFill>
                </a:rPr>
                <a:t> real-time system product performance</a:t>
              </a:r>
              <a:endParaRPr sz="1200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EMC </a:t>
              </a:r>
              <a:r>
                <a:rPr lang="en" sz="1200" b="1">
                  <a:solidFill>
                    <a:srgbClr val="4C4C4C"/>
                  </a:solidFill>
                </a:rPr>
                <a:t>Verification System</a:t>
              </a:r>
              <a:endParaRPr sz="1200" b="1">
                <a:solidFill>
                  <a:srgbClr val="4C4C4C"/>
                </a:solidFill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800"/>
                <a:buFont typeface="Arial"/>
                <a:buNone/>
              </a:pPr>
              <a:endParaRPr sz="800">
                <a:solidFill>
                  <a:srgbClr val="4C4C4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800"/>
                <a:buFont typeface="Arial"/>
                <a:buNone/>
              </a:pPr>
              <a:endParaRPr sz="800">
                <a:solidFill>
                  <a:srgbClr val="4C4C4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676" name="Google Shape;676;p85"/>
            <p:cNvSpPr txBox="1"/>
            <p:nvPr/>
          </p:nvSpPr>
          <p:spPr>
            <a:xfrm>
              <a:off x="2309224" y="4513027"/>
              <a:ext cx="17019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39C8"/>
                </a:buClr>
                <a:buSzPts val="1200"/>
                <a:buFont typeface="Arial"/>
                <a:buNone/>
              </a:pPr>
              <a:r>
                <a:rPr lang="en" sz="1200" b="1">
                  <a:solidFill>
                    <a:srgbClr val="4339C8"/>
                  </a:solidFill>
                </a:rPr>
                <a:t>Verification</a:t>
              </a:r>
              <a:endParaRPr sz="1200" b="1">
                <a:solidFill>
                  <a:srgbClr val="4339C8"/>
                </a:solidFill>
              </a:endParaRPr>
            </a:p>
          </p:txBody>
        </p:sp>
      </p:grpSp>
      <p:grpSp>
        <p:nvGrpSpPr>
          <p:cNvPr id="677" name="Google Shape;677;p85"/>
          <p:cNvGrpSpPr/>
          <p:nvPr/>
        </p:nvGrpSpPr>
        <p:grpSpPr>
          <a:xfrm>
            <a:off x="4547032" y="3231850"/>
            <a:ext cx="2245442" cy="803394"/>
            <a:chOff x="1394210" y="4754951"/>
            <a:chExt cx="3206400" cy="1094990"/>
          </a:xfrm>
        </p:grpSpPr>
        <p:sp>
          <p:nvSpPr>
            <p:cNvPr id="678" name="Google Shape;678;p85"/>
            <p:cNvSpPr txBox="1"/>
            <p:nvPr/>
          </p:nvSpPr>
          <p:spPr>
            <a:xfrm>
              <a:off x="1394210" y="5129342"/>
              <a:ext cx="3206400" cy="7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 b="1">
                  <a:solidFill>
                    <a:srgbClr val="4C4C4C"/>
                  </a:solidFill>
                </a:rPr>
                <a:t>Evaluation</a:t>
              </a:r>
              <a:r>
                <a:rPr lang="en" sz="1200">
                  <a:solidFill>
                    <a:srgbClr val="4C4C4C"/>
                  </a:solidFill>
                </a:rPr>
                <a:t> of new Earth System Models</a:t>
              </a:r>
              <a:endParaRPr sz="1200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Model Evaluation Group (</a:t>
              </a:r>
              <a:r>
                <a:rPr lang="en" sz="1200" b="1">
                  <a:solidFill>
                    <a:srgbClr val="4C4C4C"/>
                  </a:solidFill>
                </a:rPr>
                <a:t>MEG</a:t>
              </a:r>
              <a:r>
                <a:rPr lang="en" sz="1200">
                  <a:solidFill>
                    <a:srgbClr val="4C4C4C"/>
                  </a:solidFill>
                </a:rPr>
                <a:t>) webinars</a:t>
              </a:r>
              <a:endParaRPr sz="1200">
                <a:solidFill>
                  <a:srgbClr val="4C4C4C"/>
                </a:solidFill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800"/>
                <a:buFont typeface="Arial"/>
                <a:buNone/>
              </a:pPr>
              <a:endParaRPr sz="800">
                <a:solidFill>
                  <a:srgbClr val="4C4C4C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679" name="Google Shape;679;p85"/>
            <p:cNvSpPr txBox="1"/>
            <p:nvPr/>
          </p:nvSpPr>
          <p:spPr>
            <a:xfrm>
              <a:off x="2329704" y="4754951"/>
              <a:ext cx="17019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ts val="1200"/>
                <a:buFont typeface="Arial"/>
                <a:buNone/>
              </a:pPr>
              <a:r>
                <a:rPr lang="en" sz="1200" b="1">
                  <a:solidFill>
                    <a:srgbClr val="1D46F3"/>
                  </a:solidFill>
                </a:rPr>
                <a:t>Evaluation</a:t>
              </a:r>
              <a:endParaRPr sz="1200" b="1">
                <a:solidFill>
                  <a:srgbClr val="1D46F3"/>
                </a:solidFill>
              </a:endParaRPr>
            </a:p>
          </p:txBody>
        </p:sp>
      </p:grpSp>
      <p:grpSp>
        <p:nvGrpSpPr>
          <p:cNvPr id="680" name="Google Shape;680;p85"/>
          <p:cNvGrpSpPr/>
          <p:nvPr/>
        </p:nvGrpSpPr>
        <p:grpSpPr>
          <a:xfrm>
            <a:off x="2632375" y="1034894"/>
            <a:ext cx="2203127" cy="973216"/>
            <a:chOff x="1703855" y="4737328"/>
            <a:chExt cx="2473200" cy="865850"/>
          </a:xfrm>
        </p:grpSpPr>
        <p:sp>
          <p:nvSpPr>
            <p:cNvPr id="681" name="Google Shape;681;p85"/>
            <p:cNvSpPr txBox="1"/>
            <p:nvPr/>
          </p:nvSpPr>
          <p:spPr>
            <a:xfrm>
              <a:off x="1703855" y="4974978"/>
              <a:ext cx="24732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Unified Post-Processor (</a:t>
              </a:r>
              <a:r>
                <a:rPr lang="en" sz="1200" b="1">
                  <a:solidFill>
                    <a:srgbClr val="4C4C4C"/>
                  </a:solidFill>
                </a:rPr>
                <a:t>UPP</a:t>
              </a:r>
              <a:r>
                <a:rPr lang="en" sz="1200">
                  <a:solidFill>
                    <a:srgbClr val="4C4C4C"/>
                  </a:solidFill>
                </a:rPr>
                <a:t>) Re-engineering</a:t>
              </a:r>
              <a:endParaRPr sz="1200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Model upgrade support</a:t>
              </a:r>
              <a:endParaRPr sz="1200">
                <a:solidFill>
                  <a:srgbClr val="4C4C4C"/>
                </a:solidFill>
              </a:endParaRPr>
            </a:p>
          </p:txBody>
        </p:sp>
        <p:sp>
          <p:nvSpPr>
            <p:cNvPr id="682" name="Google Shape;682;p85"/>
            <p:cNvSpPr txBox="1"/>
            <p:nvPr/>
          </p:nvSpPr>
          <p:spPr>
            <a:xfrm>
              <a:off x="2352179" y="4737328"/>
              <a:ext cx="17019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69FF"/>
                </a:buClr>
                <a:buSzPts val="1200"/>
                <a:buFont typeface="Arial"/>
                <a:buNone/>
              </a:pPr>
              <a:r>
                <a:rPr lang="en" sz="1200" b="1">
                  <a:solidFill>
                    <a:srgbClr val="5369FF"/>
                  </a:solidFill>
                </a:rPr>
                <a:t>Post-Processing</a:t>
              </a:r>
              <a:endParaRPr sz="1200" b="1">
                <a:solidFill>
                  <a:srgbClr val="5369FF"/>
                </a:solidFill>
              </a:endParaRPr>
            </a:p>
          </p:txBody>
        </p:sp>
      </p:grpSp>
      <p:grpSp>
        <p:nvGrpSpPr>
          <p:cNvPr id="683" name="Google Shape;683;p85"/>
          <p:cNvGrpSpPr/>
          <p:nvPr/>
        </p:nvGrpSpPr>
        <p:grpSpPr>
          <a:xfrm>
            <a:off x="353700" y="3277533"/>
            <a:ext cx="2771548" cy="905839"/>
            <a:chOff x="701899" y="4817255"/>
            <a:chExt cx="3546900" cy="1234618"/>
          </a:xfrm>
        </p:grpSpPr>
        <p:sp>
          <p:nvSpPr>
            <p:cNvPr id="684" name="Google Shape;684;p85"/>
            <p:cNvSpPr txBox="1"/>
            <p:nvPr/>
          </p:nvSpPr>
          <p:spPr>
            <a:xfrm>
              <a:off x="701899" y="5241873"/>
              <a:ext cx="3546900" cy="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 b="1">
                  <a:solidFill>
                    <a:srgbClr val="4C4C4C"/>
                  </a:solidFill>
                </a:rPr>
                <a:t>Quality</a:t>
              </a:r>
              <a:r>
                <a:rPr lang="en" sz="1200">
                  <a:solidFill>
                    <a:srgbClr val="4C4C4C"/>
                  </a:solidFill>
                </a:rPr>
                <a:t> Control System</a:t>
              </a:r>
              <a:endParaRPr sz="1200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Website Maintenance</a:t>
              </a:r>
              <a:endParaRPr sz="1200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>
                  <a:solidFill>
                    <a:srgbClr val="4C4C4C"/>
                  </a:solidFill>
                </a:rPr>
                <a:t>Product System </a:t>
              </a:r>
              <a:r>
                <a:rPr lang="en" sz="1200" b="1">
                  <a:solidFill>
                    <a:srgbClr val="4C4C4C"/>
                  </a:solidFill>
                </a:rPr>
                <a:t>Development</a:t>
              </a:r>
              <a:endParaRPr sz="1200" b="1">
                <a:solidFill>
                  <a:srgbClr val="4C4C4C"/>
                </a:solidFill>
              </a:endParaRPr>
            </a:p>
            <a:p>
              <a:pPr marL="457200" marR="0" lvl="0" indent="-3048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C4C"/>
                </a:buClr>
                <a:buSzPts val="1200"/>
                <a:buChar char="●"/>
              </a:pPr>
              <a:r>
                <a:rPr lang="en" sz="1200" b="1">
                  <a:solidFill>
                    <a:srgbClr val="4C4C4C"/>
                  </a:solidFill>
                </a:rPr>
                <a:t>WAFS</a:t>
              </a:r>
              <a:r>
                <a:rPr lang="en" sz="1200">
                  <a:solidFill>
                    <a:srgbClr val="4C4C4C"/>
                  </a:solidFill>
                </a:rPr>
                <a:t>/ICAO Products</a:t>
              </a:r>
              <a:endParaRPr sz="1200">
                <a:solidFill>
                  <a:srgbClr val="4C4C4C"/>
                </a:solidFill>
              </a:endParaRPr>
            </a:p>
          </p:txBody>
        </p:sp>
        <p:sp>
          <p:nvSpPr>
            <p:cNvPr id="685" name="Google Shape;685;p85"/>
            <p:cNvSpPr txBox="1"/>
            <p:nvPr/>
          </p:nvSpPr>
          <p:spPr>
            <a:xfrm>
              <a:off x="1702799" y="4817255"/>
              <a:ext cx="17019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2FF"/>
                </a:buClr>
                <a:buSzPts val="1200"/>
                <a:buFont typeface="Arial"/>
                <a:buNone/>
              </a:pPr>
              <a:r>
                <a:rPr lang="en" sz="1200" b="1">
                  <a:solidFill>
                    <a:srgbClr val="00A2FF"/>
                  </a:solidFill>
                </a:rPr>
                <a:t>Products</a:t>
              </a:r>
              <a:endParaRPr sz="1200" b="1">
                <a:solidFill>
                  <a:srgbClr val="00A2FF"/>
                </a:solidFill>
              </a:endParaRPr>
            </a:p>
          </p:txBody>
        </p:sp>
      </p:grpSp>
      <p:pic>
        <p:nvPicPr>
          <p:cNvPr id="686" name="Google Shape;68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700" y="1376338"/>
            <a:ext cx="836650" cy="8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8025" y="3026513"/>
            <a:ext cx="836650" cy="8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2813" y="1347850"/>
            <a:ext cx="805500" cy="8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4825" y="3057200"/>
            <a:ext cx="950163" cy="8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6"/>
          <p:cNvSpPr txBox="1">
            <a:spLocks noGrp="1"/>
          </p:cNvSpPr>
          <p:nvPr>
            <p:ph type="title"/>
          </p:nvPr>
        </p:nvSpPr>
        <p:spPr>
          <a:xfrm>
            <a:off x="776825" y="72425"/>
            <a:ext cx="7933800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Projects - Product Generation</a:t>
            </a:r>
            <a:endParaRPr dirty="0"/>
          </a:p>
        </p:txBody>
      </p:sp>
      <p:sp>
        <p:nvSpPr>
          <p:cNvPr id="695" name="Google Shape;695;p86"/>
          <p:cNvSpPr/>
          <p:nvPr/>
        </p:nvSpPr>
        <p:spPr>
          <a:xfrm>
            <a:off x="500175" y="929675"/>
            <a:ext cx="5281700" cy="33801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96" name="Google Shape;696;p86"/>
          <p:cNvSpPr/>
          <p:nvPr/>
        </p:nvSpPr>
        <p:spPr>
          <a:xfrm>
            <a:off x="5943200" y="949900"/>
            <a:ext cx="2743500" cy="1777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86"/>
          <p:cNvSpPr/>
          <p:nvPr/>
        </p:nvSpPr>
        <p:spPr>
          <a:xfrm>
            <a:off x="5943125" y="2856375"/>
            <a:ext cx="2767500" cy="18171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86"/>
          <p:cNvSpPr txBox="1"/>
          <p:nvPr/>
        </p:nvSpPr>
        <p:spPr>
          <a:xfrm>
            <a:off x="356175" y="1419775"/>
            <a:ext cx="54417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North American Ensemble Forecast System (</a:t>
            </a:r>
            <a:r>
              <a:rPr lang="en" b="1" dirty="0">
                <a:solidFill>
                  <a:srgbClr val="0B4596"/>
                </a:solidFill>
              </a:rPr>
              <a:t>NAEFS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Combined NCEP/FNMOC Wave Ensemble (</a:t>
            </a:r>
            <a:r>
              <a:rPr lang="en" b="1" dirty="0">
                <a:solidFill>
                  <a:srgbClr val="0B4596"/>
                </a:solidFill>
              </a:rPr>
              <a:t>NFCENS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North American Rapid Refresh Ensemble - Time Lagged (</a:t>
            </a:r>
            <a:r>
              <a:rPr lang="en" b="1" dirty="0">
                <a:solidFill>
                  <a:srgbClr val="0B4596"/>
                </a:solidFill>
              </a:rPr>
              <a:t>NARRE-TL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Ensemble Tropical Cyclone Tracker (</a:t>
            </a:r>
            <a:r>
              <a:rPr lang="en" b="1" dirty="0">
                <a:solidFill>
                  <a:srgbClr val="0B4596"/>
                </a:solidFill>
              </a:rPr>
              <a:t>ENS_Tracker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Extra Tropical Cyclone Tracker (</a:t>
            </a:r>
            <a:r>
              <a:rPr lang="en" b="1" dirty="0">
                <a:solidFill>
                  <a:srgbClr val="0B4596"/>
                </a:solidFill>
              </a:rPr>
              <a:t>ETC_Tracker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Climatology Calibrated Precipitation Analysis (</a:t>
            </a:r>
            <a:r>
              <a:rPr lang="en" b="1" dirty="0">
                <a:solidFill>
                  <a:srgbClr val="0B4596"/>
                </a:solidFill>
              </a:rPr>
              <a:t>CCPA</a:t>
            </a:r>
            <a:r>
              <a:rPr lang="en" dirty="0">
                <a:solidFill>
                  <a:srgbClr val="0B4596"/>
                </a:solidFill>
              </a:rPr>
              <a:t>) 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Precipitation Analysis (</a:t>
            </a:r>
            <a:r>
              <a:rPr lang="en" b="1" dirty="0">
                <a:solidFill>
                  <a:srgbClr val="0B4596"/>
                </a:solidFill>
              </a:rPr>
              <a:t>pcpAnalysis, pcpRTMA, pcpURMA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World Area Forecast System (</a:t>
            </a:r>
            <a:r>
              <a:rPr lang="en" b="1" dirty="0">
                <a:solidFill>
                  <a:srgbClr val="0B4596"/>
                </a:solidFill>
              </a:rPr>
              <a:t>WAFS</a:t>
            </a:r>
            <a:r>
              <a:rPr lang="en" dirty="0">
                <a:solidFill>
                  <a:srgbClr val="0B4596"/>
                </a:solidFill>
              </a:rPr>
              <a:t>)</a:t>
            </a:r>
            <a:endParaRPr dirty="0">
              <a:solidFill>
                <a:srgbClr val="0B459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200"/>
              <a:buChar char="•"/>
            </a:pPr>
            <a:r>
              <a:rPr lang="en" dirty="0">
                <a:solidFill>
                  <a:srgbClr val="0B4596"/>
                </a:solidFill>
              </a:rPr>
              <a:t>Dozens of “operational” </a:t>
            </a:r>
            <a:r>
              <a:rPr lang="en" b="1" dirty="0">
                <a:solidFill>
                  <a:srgbClr val="0B4596"/>
                </a:solidFill>
              </a:rPr>
              <a:t>websites</a:t>
            </a:r>
            <a:r>
              <a:rPr lang="en" dirty="0">
                <a:solidFill>
                  <a:srgbClr val="0B4596"/>
                </a:solidFill>
              </a:rPr>
              <a:t> and </a:t>
            </a:r>
            <a:r>
              <a:rPr lang="en" b="1" dirty="0">
                <a:solidFill>
                  <a:srgbClr val="0B4596"/>
                </a:solidFill>
              </a:rPr>
              <a:t>FTP data services</a:t>
            </a:r>
            <a:endParaRPr b="1" dirty="0"/>
          </a:p>
        </p:txBody>
      </p:sp>
      <p:sp>
        <p:nvSpPr>
          <p:cNvPr id="699" name="Google Shape;699;p86"/>
          <p:cNvSpPr txBox="1"/>
          <p:nvPr/>
        </p:nvSpPr>
        <p:spPr>
          <a:xfrm>
            <a:off x="1480400" y="1019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Product Systems</a:t>
            </a:r>
            <a:endParaRPr/>
          </a:p>
        </p:txBody>
      </p:sp>
      <p:sp>
        <p:nvSpPr>
          <p:cNvPr id="700" name="Google Shape;700;p86"/>
          <p:cNvSpPr txBox="1"/>
          <p:nvPr/>
        </p:nvSpPr>
        <p:spPr>
          <a:xfrm>
            <a:off x="752775" y="3744679"/>
            <a:ext cx="46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 dirty="0"/>
              <a:t>10</a:t>
            </a:r>
            <a:r>
              <a:rPr lang="en" b="1" dirty="0"/>
              <a:t> Product Systems + Websites</a:t>
            </a:r>
            <a:endParaRPr b="1" dirty="0"/>
          </a:p>
        </p:txBody>
      </p:sp>
      <p:sp>
        <p:nvSpPr>
          <p:cNvPr id="701" name="Google Shape;701;p86"/>
          <p:cNvSpPr txBox="1"/>
          <p:nvPr/>
        </p:nvSpPr>
        <p:spPr>
          <a:xfrm>
            <a:off x="5814950" y="1366625"/>
            <a:ext cx="276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Char char="•"/>
            </a:pPr>
            <a:r>
              <a:rPr lang="en" sz="1200">
                <a:solidFill>
                  <a:srgbClr val="0A4595"/>
                </a:solidFill>
              </a:rPr>
              <a:t>NAM/RAP/SREF -&gt; </a:t>
            </a:r>
            <a:r>
              <a:rPr lang="en" sz="1200" b="1">
                <a:solidFill>
                  <a:srgbClr val="0A4595"/>
                </a:solidFill>
              </a:rPr>
              <a:t>GFS/GEFS</a:t>
            </a:r>
            <a:endParaRPr sz="1200" b="1">
              <a:solidFill>
                <a:srgbClr val="0A4595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Char char="•"/>
            </a:pPr>
            <a:r>
              <a:rPr lang="en" sz="1200">
                <a:solidFill>
                  <a:srgbClr val="0A4595"/>
                </a:solidFill>
              </a:rPr>
              <a:t>HRRR/HiresW/HREF/NAM Nest/NARRE-TL -&gt; </a:t>
            </a:r>
            <a:r>
              <a:rPr lang="en" sz="1200" b="1">
                <a:solidFill>
                  <a:srgbClr val="0A4595"/>
                </a:solidFill>
              </a:rPr>
              <a:t>RRFS</a:t>
            </a:r>
            <a:endParaRPr sz="1200" b="1">
              <a:solidFill>
                <a:srgbClr val="0A4595"/>
              </a:solidFill>
            </a:endParaRPr>
          </a:p>
        </p:txBody>
      </p:sp>
      <p:sp>
        <p:nvSpPr>
          <p:cNvPr id="702" name="Google Shape;702;p86"/>
          <p:cNvSpPr txBox="1"/>
          <p:nvPr/>
        </p:nvSpPr>
        <p:spPr>
          <a:xfrm>
            <a:off x="5814950" y="974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Legacy Products to UFS</a:t>
            </a:r>
            <a:endParaRPr/>
          </a:p>
        </p:txBody>
      </p:sp>
      <p:sp>
        <p:nvSpPr>
          <p:cNvPr id="703" name="Google Shape;703;p86"/>
          <p:cNvSpPr txBox="1"/>
          <p:nvPr/>
        </p:nvSpPr>
        <p:spPr>
          <a:xfrm>
            <a:off x="5847125" y="2927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Research Projects</a:t>
            </a:r>
            <a:endParaRPr/>
          </a:p>
        </p:txBody>
      </p:sp>
      <p:sp>
        <p:nvSpPr>
          <p:cNvPr id="704" name="Google Shape;704;p86"/>
          <p:cNvSpPr txBox="1"/>
          <p:nvPr/>
        </p:nvSpPr>
        <p:spPr>
          <a:xfrm>
            <a:off x="5871875" y="3526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Char char="•"/>
            </a:pPr>
            <a:r>
              <a:rPr lang="en" sz="1200">
                <a:solidFill>
                  <a:srgbClr val="0A4595"/>
                </a:solidFill>
              </a:rPr>
              <a:t>JTTI </a:t>
            </a:r>
            <a:r>
              <a:rPr lang="en" sz="1200" b="1">
                <a:solidFill>
                  <a:srgbClr val="0A4595"/>
                </a:solidFill>
              </a:rPr>
              <a:t>snowfall</a:t>
            </a:r>
            <a:r>
              <a:rPr lang="en" sz="1200">
                <a:solidFill>
                  <a:srgbClr val="0A4595"/>
                </a:solidFill>
              </a:rPr>
              <a:t> products</a:t>
            </a:r>
            <a:endParaRPr sz="1200" b="1">
              <a:solidFill>
                <a:srgbClr val="0A4595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Char char="•"/>
            </a:pPr>
            <a:r>
              <a:rPr lang="en" sz="1200" b="1">
                <a:solidFill>
                  <a:srgbClr val="0A4595"/>
                </a:solidFill>
              </a:rPr>
              <a:t>RRFS</a:t>
            </a:r>
            <a:r>
              <a:rPr lang="en" sz="1200">
                <a:solidFill>
                  <a:srgbClr val="0A4595"/>
                </a:solidFill>
              </a:rPr>
              <a:t> aviation variables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695;p86"/>
          <p:cNvSpPr/>
          <p:nvPr/>
        </p:nvSpPr>
        <p:spPr>
          <a:xfrm>
            <a:off x="369652" y="633915"/>
            <a:ext cx="2947294" cy="40840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895" name="Google Shape;895;p94"/>
          <p:cNvSpPr txBox="1">
            <a:spLocks noGrp="1"/>
          </p:cNvSpPr>
          <p:nvPr>
            <p:ph type="title"/>
          </p:nvPr>
        </p:nvSpPr>
        <p:spPr>
          <a:xfrm>
            <a:off x="711171" y="39615"/>
            <a:ext cx="8597462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 to Post Processing Software</a:t>
            </a:r>
            <a:endParaRPr dirty="0"/>
          </a:p>
        </p:txBody>
      </p:sp>
      <p:sp>
        <p:nvSpPr>
          <p:cNvPr id="896" name="Google Shape;896;p94"/>
          <p:cNvSpPr txBox="1">
            <a:spLocks noGrp="1"/>
          </p:cNvSpPr>
          <p:nvPr>
            <p:ph type="body" idx="1"/>
          </p:nvPr>
        </p:nvSpPr>
        <p:spPr>
          <a:xfrm>
            <a:off x="285178" y="751490"/>
            <a:ext cx="3062367" cy="3714900"/>
          </a:xfrm>
          <a:prstGeom prst="rect">
            <a:avLst/>
          </a:prstGeom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1400" dirty="0">
                <a:solidFill>
                  <a:srgbClr val="0B4596"/>
                </a:solidFill>
              </a:rPr>
              <a:t>Unified Post Processing (</a:t>
            </a:r>
            <a:r>
              <a:rPr lang="en" sz="1400" u="sng" dirty="0">
                <a:solidFill>
                  <a:srgbClr val="0B4596"/>
                </a:solidFill>
              </a:rPr>
              <a:t>UPP</a:t>
            </a:r>
            <a:r>
              <a:rPr lang="en" sz="1400" dirty="0">
                <a:solidFill>
                  <a:srgbClr val="0B4596"/>
                </a:solidFill>
              </a:rPr>
              <a:t>) was developed to serve as the common post processor to </a:t>
            </a:r>
            <a:r>
              <a:rPr lang="en" sz="1400" u="sng" dirty="0">
                <a:solidFill>
                  <a:srgbClr val="0B4596"/>
                </a:solidFill>
              </a:rPr>
              <a:t>support all NOAA’s operational atmospheric models</a:t>
            </a:r>
            <a:r>
              <a:rPr lang="en" sz="1400" dirty="0">
                <a:solidFill>
                  <a:srgbClr val="0B4596"/>
                </a:solidFill>
              </a:rPr>
              <a:t>.</a:t>
            </a:r>
            <a:endParaRPr sz="1400" dirty="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1400" u="sng" dirty="0">
                <a:solidFill>
                  <a:srgbClr val="0B4596"/>
                </a:solidFill>
              </a:rPr>
              <a:t>UPP also became a post processing R2O tool</a:t>
            </a:r>
            <a:r>
              <a:rPr lang="en" sz="1400" dirty="0">
                <a:solidFill>
                  <a:srgbClr val="0B4596"/>
                </a:solidFill>
              </a:rPr>
              <a:t> to transition research post processing algorithms into operations through collaboration with partners.</a:t>
            </a:r>
            <a:endParaRPr sz="1400" dirty="0">
              <a:solidFill>
                <a:srgbClr val="0B459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1400" u="sng" dirty="0">
                <a:solidFill>
                  <a:srgbClr val="0B4596"/>
                </a:solidFill>
              </a:rPr>
              <a:t>Downstream packages</a:t>
            </a:r>
            <a:r>
              <a:rPr lang="en" sz="1400" dirty="0">
                <a:solidFill>
                  <a:srgbClr val="0B4596"/>
                </a:solidFill>
              </a:rPr>
              <a:t> are updated during each upgrade to provide NOAA stakeholders with </a:t>
            </a:r>
            <a:r>
              <a:rPr lang="en" sz="1400" u="sng" dirty="0">
                <a:solidFill>
                  <a:srgbClr val="0B4596"/>
                </a:solidFill>
              </a:rPr>
              <a:t>tailored products</a:t>
            </a:r>
            <a:r>
              <a:rPr lang="en" sz="1400" dirty="0">
                <a:solidFill>
                  <a:srgbClr val="0B4596"/>
                </a:solidFill>
              </a:rPr>
              <a:t> and to meet NOAA’s milestones, including re-gridding and domain cut-out.</a:t>
            </a:r>
            <a:endParaRPr sz="1400" dirty="0">
              <a:solidFill>
                <a:srgbClr val="0B4596"/>
              </a:solidFill>
            </a:endParaRPr>
          </a:p>
        </p:txBody>
      </p:sp>
      <p:grpSp>
        <p:nvGrpSpPr>
          <p:cNvPr id="2" name="Google Shape;902;p95">
            <a:extLst>
              <a:ext uri="{FF2B5EF4-FFF2-40B4-BE49-F238E27FC236}">
                <a16:creationId xmlns:a16="http://schemas.microsoft.com/office/drawing/2014/main" id="{E24DD4C0-FB83-C3F2-85F8-29899CAE5D10}"/>
              </a:ext>
            </a:extLst>
          </p:cNvPr>
          <p:cNvGrpSpPr/>
          <p:nvPr/>
        </p:nvGrpSpPr>
        <p:grpSpPr>
          <a:xfrm>
            <a:off x="3463079" y="751490"/>
            <a:ext cx="5358515" cy="3494786"/>
            <a:chOff x="129506" y="318"/>
            <a:chExt cx="8262542" cy="3908720"/>
          </a:xfrm>
        </p:grpSpPr>
        <p:sp>
          <p:nvSpPr>
            <p:cNvPr id="3" name="Google Shape;903;p95">
              <a:extLst>
                <a:ext uri="{FF2B5EF4-FFF2-40B4-BE49-F238E27FC236}">
                  <a16:creationId xmlns:a16="http://schemas.microsoft.com/office/drawing/2014/main" id="{74C7F3AD-4410-6EC0-9F29-7A10E19845AD}"/>
                </a:ext>
              </a:extLst>
            </p:cNvPr>
            <p:cNvSpPr/>
            <p:nvPr/>
          </p:nvSpPr>
          <p:spPr>
            <a:xfrm>
              <a:off x="129506" y="1467692"/>
              <a:ext cx="2164800" cy="1082400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904;p95">
              <a:extLst>
                <a:ext uri="{FF2B5EF4-FFF2-40B4-BE49-F238E27FC236}">
                  <a16:creationId xmlns:a16="http://schemas.microsoft.com/office/drawing/2014/main" id="{E2B12105-0004-B4B9-727D-AB2A8568BAB9}"/>
                </a:ext>
              </a:extLst>
            </p:cNvPr>
            <p:cNvSpPr txBox="1"/>
            <p:nvPr/>
          </p:nvSpPr>
          <p:spPr>
            <a:xfrm>
              <a:off x="161207" y="1499393"/>
              <a:ext cx="2101199" cy="969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 output from all 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operational atmospheric models</a:t>
              </a:r>
              <a:endParaRPr sz="1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5;p95">
              <a:extLst>
                <a:ext uri="{FF2B5EF4-FFF2-40B4-BE49-F238E27FC236}">
                  <a16:creationId xmlns:a16="http://schemas.microsoft.com/office/drawing/2014/main" id="{720D0051-9D46-3D27-D7AD-077ECFA1D924}"/>
                </a:ext>
              </a:extLst>
            </p:cNvPr>
            <p:cNvSpPr/>
            <p:nvPr/>
          </p:nvSpPr>
          <p:spPr>
            <a:xfrm rot="19170604">
              <a:off x="2211576" y="1601588"/>
              <a:ext cx="1138431" cy="444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1539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06;p95">
              <a:extLst>
                <a:ext uri="{FF2B5EF4-FFF2-40B4-BE49-F238E27FC236}">
                  <a16:creationId xmlns:a16="http://schemas.microsoft.com/office/drawing/2014/main" id="{B2AD7A27-2FDC-59BA-7D20-E5AC33741EC8}"/>
                </a:ext>
              </a:extLst>
            </p:cNvPr>
            <p:cNvSpPr txBox="1"/>
            <p:nvPr/>
          </p:nvSpPr>
          <p:spPr>
            <a:xfrm rot="-2430171">
              <a:off x="2571013" y="2418989"/>
              <a:ext cx="56814" cy="56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07;p95">
              <a:extLst>
                <a:ext uri="{FF2B5EF4-FFF2-40B4-BE49-F238E27FC236}">
                  <a16:creationId xmlns:a16="http://schemas.microsoft.com/office/drawing/2014/main" id="{789843F9-50BD-571D-383B-0546F4A268A2}"/>
                </a:ext>
              </a:extLst>
            </p:cNvPr>
            <p:cNvSpPr/>
            <p:nvPr/>
          </p:nvSpPr>
          <p:spPr>
            <a:xfrm>
              <a:off x="3128323" y="579280"/>
              <a:ext cx="2218509" cy="1389921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08;p95">
              <a:extLst>
                <a:ext uri="{FF2B5EF4-FFF2-40B4-BE49-F238E27FC236}">
                  <a16:creationId xmlns:a16="http://schemas.microsoft.com/office/drawing/2014/main" id="{83D1D3E2-36B1-DD37-EDE9-D0CE407DA1DD}"/>
                </a:ext>
              </a:extLst>
            </p:cNvPr>
            <p:cNvSpPr txBox="1"/>
            <p:nvPr/>
          </p:nvSpPr>
          <p:spPr>
            <a:xfrm>
              <a:off x="3213733" y="886537"/>
              <a:ext cx="2164800" cy="809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Unified Post Processor (UPP</a:t>
              </a:r>
              <a:r>
                <a:rPr lang="en" sz="1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):</a:t>
              </a:r>
              <a:endParaRPr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Derive value added products and perform vertical interpolation on native horizontal grid</a:t>
              </a:r>
              <a:endParaRPr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09;p95">
              <a:extLst>
                <a:ext uri="{FF2B5EF4-FFF2-40B4-BE49-F238E27FC236}">
                  <a16:creationId xmlns:a16="http://schemas.microsoft.com/office/drawing/2014/main" id="{0BF4B076-F9B6-F6FB-C60B-C01A042FC67B}"/>
                </a:ext>
              </a:extLst>
            </p:cNvPr>
            <p:cNvSpPr/>
            <p:nvPr/>
          </p:nvSpPr>
          <p:spPr>
            <a:xfrm rot="-3310676">
              <a:off x="5021571" y="1433213"/>
              <a:ext cx="1516208" cy="441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1C41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10;p95">
              <a:extLst>
                <a:ext uri="{FF2B5EF4-FFF2-40B4-BE49-F238E27FC236}">
                  <a16:creationId xmlns:a16="http://schemas.microsoft.com/office/drawing/2014/main" id="{1A40A74D-5FB2-B98F-B845-E42794B931EE}"/>
                </a:ext>
              </a:extLst>
            </p:cNvPr>
            <p:cNvSpPr txBox="1"/>
            <p:nvPr/>
          </p:nvSpPr>
          <p:spPr>
            <a:xfrm rot="-3310531">
              <a:off x="5592160" y="1417589"/>
              <a:ext cx="75648" cy="75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11;p95">
              <a:extLst>
                <a:ext uri="{FF2B5EF4-FFF2-40B4-BE49-F238E27FC236}">
                  <a16:creationId xmlns:a16="http://schemas.microsoft.com/office/drawing/2014/main" id="{9626CC15-6E20-C6F5-4DDB-BF352EE937D1}"/>
                </a:ext>
              </a:extLst>
            </p:cNvPr>
            <p:cNvSpPr/>
            <p:nvPr/>
          </p:nvSpPr>
          <p:spPr>
            <a:xfrm>
              <a:off x="6210000" y="318"/>
              <a:ext cx="2167517" cy="1603652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12;p95">
              <a:extLst>
                <a:ext uri="{FF2B5EF4-FFF2-40B4-BE49-F238E27FC236}">
                  <a16:creationId xmlns:a16="http://schemas.microsoft.com/office/drawing/2014/main" id="{0758BD0A-3C99-0856-AD94-BDF22AAE3C2C}"/>
                </a:ext>
              </a:extLst>
            </p:cNvPr>
            <p:cNvSpPr txBox="1"/>
            <p:nvPr/>
          </p:nvSpPr>
          <p:spPr>
            <a:xfrm>
              <a:off x="6259049" y="369052"/>
              <a:ext cx="2066698" cy="850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Downstream packages: 1) </a:t>
              </a:r>
              <a:r>
                <a:rPr lang="en" sz="1300" b="1" i="0" u="sng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Re-gridding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</a:t>
              </a:r>
              <a:r>
                <a:rPr lang="en" sz="1300" i="0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pscaling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downscaling, subsetting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2) </a:t>
              </a:r>
              <a:r>
                <a:rPr lang="en" sz="1300" b="1" u="sng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WAFS Processing</a:t>
              </a:r>
              <a:r>
                <a:rPr lang="en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3) </a:t>
              </a:r>
              <a:r>
                <a:rPr lang="en" sz="1300" b="1" u="sng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AWIPS Processing</a:t>
              </a:r>
              <a:endParaRPr sz="13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3;p95">
              <a:extLst>
                <a:ext uri="{FF2B5EF4-FFF2-40B4-BE49-F238E27FC236}">
                  <a16:creationId xmlns:a16="http://schemas.microsoft.com/office/drawing/2014/main" id="{3CCC6878-B4F8-1333-E0BD-86DB8ECC4609}"/>
                </a:ext>
              </a:extLst>
            </p:cNvPr>
            <p:cNvSpPr/>
            <p:nvPr/>
          </p:nvSpPr>
          <p:spPr>
            <a:xfrm>
              <a:off x="5346832" y="2055555"/>
              <a:ext cx="8658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1C41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14;p95">
              <a:extLst>
                <a:ext uri="{FF2B5EF4-FFF2-40B4-BE49-F238E27FC236}">
                  <a16:creationId xmlns:a16="http://schemas.microsoft.com/office/drawing/2014/main" id="{3A0791A1-1046-AA71-C1A5-998318643B52}"/>
                </a:ext>
              </a:extLst>
            </p:cNvPr>
            <p:cNvSpPr txBox="1"/>
            <p:nvPr/>
          </p:nvSpPr>
          <p:spPr>
            <a:xfrm>
              <a:off x="5608451" y="2056101"/>
              <a:ext cx="43200" cy="4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15;p95">
              <a:extLst>
                <a:ext uri="{FF2B5EF4-FFF2-40B4-BE49-F238E27FC236}">
                  <a16:creationId xmlns:a16="http://schemas.microsoft.com/office/drawing/2014/main" id="{3CD687C8-BB67-FBBA-B7A1-7C24C594655B}"/>
                </a:ext>
              </a:extLst>
            </p:cNvPr>
            <p:cNvSpPr/>
            <p:nvPr/>
          </p:nvSpPr>
          <p:spPr>
            <a:xfrm>
              <a:off x="6227248" y="1680928"/>
              <a:ext cx="2164800" cy="1082400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16;p95">
              <a:extLst>
                <a:ext uri="{FF2B5EF4-FFF2-40B4-BE49-F238E27FC236}">
                  <a16:creationId xmlns:a16="http://schemas.microsoft.com/office/drawing/2014/main" id="{9863151A-1DBB-401A-F8FA-22B7AA420580}"/>
                </a:ext>
              </a:extLst>
            </p:cNvPr>
            <p:cNvSpPr txBox="1"/>
            <p:nvPr/>
          </p:nvSpPr>
          <p:spPr>
            <a:xfrm>
              <a:off x="6273601" y="1720596"/>
              <a:ext cx="2101199" cy="10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Generate </a:t>
              </a:r>
              <a:r>
                <a:rPr lang="en" sz="1300" b="1" i="0" u="sng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probabilistic products</a:t>
              </a:r>
              <a:r>
                <a:rPr lang="en" sz="1300" b="0" i="0" u="sng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e.g.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Ensemble Product Generator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7;p95">
              <a:extLst>
                <a:ext uri="{FF2B5EF4-FFF2-40B4-BE49-F238E27FC236}">
                  <a16:creationId xmlns:a16="http://schemas.microsoft.com/office/drawing/2014/main" id="{BD9701E0-79F9-06FB-4066-F0877B621E32}"/>
                </a:ext>
              </a:extLst>
            </p:cNvPr>
            <p:cNvSpPr/>
            <p:nvPr/>
          </p:nvSpPr>
          <p:spPr>
            <a:xfrm rot="3310676">
              <a:off x="5021683" y="2677913"/>
              <a:ext cx="1516208" cy="441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1C41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18;p95">
              <a:extLst>
                <a:ext uri="{FF2B5EF4-FFF2-40B4-BE49-F238E27FC236}">
                  <a16:creationId xmlns:a16="http://schemas.microsoft.com/office/drawing/2014/main" id="{44553DBE-A858-1B90-8546-CB0612EB9384}"/>
                </a:ext>
              </a:extLst>
            </p:cNvPr>
            <p:cNvSpPr txBox="1"/>
            <p:nvPr/>
          </p:nvSpPr>
          <p:spPr>
            <a:xfrm rot="3310531">
              <a:off x="5592295" y="2662164"/>
              <a:ext cx="75648" cy="75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9;p95">
              <a:extLst>
                <a:ext uri="{FF2B5EF4-FFF2-40B4-BE49-F238E27FC236}">
                  <a16:creationId xmlns:a16="http://schemas.microsoft.com/office/drawing/2014/main" id="{FBBE3757-C6BF-6F89-4048-1C0FF33D8F8F}"/>
                </a:ext>
              </a:extLst>
            </p:cNvPr>
            <p:cNvSpPr/>
            <p:nvPr/>
          </p:nvSpPr>
          <p:spPr>
            <a:xfrm>
              <a:off x="6210000" y="2826638"/>
              <a:ext cx="2164800" cy="1082400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20;p95">
              <a:extLst>
                <a:ext uri="{FF2B5EF4-FFF2-40B4-BE49-F238E27FC236}">
                  <a16:creationId xmlns:a16="http://schemas.microsoft.com/office/drawing/2014/main" id="{4DCEB4F9-F7AA-969B-C5C9-7E7918328A25}"/>
                </a:ext>
              </a:extLst>
            </p:cNvPr>
            <p:cNvSpPr txBox="1"/>
            <p:nvPr/>
          </p:nvSpPr>
          <p:spPr>
            <a:xfrm>
              <a:off x="6259049" y="2862634"/>
              <a:ext cx="2101199" cy="10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Statistical Post Processing to create </a:t>
              </a:r>
              <a:r>
                <a:rPr lang="en" sz="1300" b="1" i="0" u="sng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bias corrected products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(e.g.: NAEFS)</a:t>
              </a:r>
              <a:r>
                <a:rPr lang="en" sz="1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21;p95">
              <a:extLst>
                <a:ext uri="{FF2B5EF4-FFF2-40B4-BE49-F238E27FC236}">
                  <a16:creationId xmlns:a16="http://schemas.microsoft.com/office/drawing/2014/main" id="{EB23FC8C-367C-3B4E-3450-4673705B8FC8}"/>
                </a:ext>
              </a:extLst>
            </p:cNvPr>
            <p:cNvSpPr/>
            <p:nvPr/>
          </p:nvSpPr>
          <p:spPr>
            <a:xfrm rot="1012000" flipV="1">
              <a:off x="2312604" y="1874519"/>
              <a:ext cx="904718" cy="10064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1539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22;p95">
              <a:extLst>
                <a:ext uri="{FF2B5EF4-FFF2-40B4-BE49-F238E27FC236}">
                  <a16:creationId xmlns:a16="http://schemas.microsoft.com/office/drawing/2014/main" id="{A3D32B87-8396-C1DE-E80A-7350F49F29A9}"/>
                </a:ext>
              </a:extLst>
            </p:cNvPr>
            <p:cNvSpPr txBox="1"/>
            <p:nvPr/>
          </p:nvSpPr>
          <p:spPr>
            <a:xfrm rot="1019449">
              <a:off x="2576833" y="2925785"/>
              <a:ext cx="45172" cy="45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923;p95">
              <a:extLst>
                <a:ext uri="{FF2B5EF4-FFF2-40B4-BE49-F238E27FC236}">
                  <a16:creationId xmlns:a16="http://schemas.microsoft.com/office/drawing/2014/main" id="{C1E4BC54-7620-5484-E504-1C48BEEEB42C}"/>
                </a:ext>
              </a:extLst>
            </p:cNvPr>
            <p:cNvSpPr/>
            <p:nvPr/>
          </p:nvSpPr>
          <p:spPr>
            <a:xfrm>
              <a:off x="3147397" y="2038125"/>
              <a:ext cx="2164862" cy="1050468"/>
            </a:xfrm>
            <a:prstGeom prst="roundRect">
              <a:avLst>
                <a:gd name="adj" fmla="val 10000"/>
              </a:avLst>
            </a:prstGeom>
            <a:solidFill>
              <a:srgbClr val="1D497D"/>
            </a:solidFill>
            <a:ln w="25400" cap="flat" cmpd="sng">
              <a:solidFill>
                <a:srgbClr val="EEEC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24;p95">
              <a:extLst>
                <a:ext uri="{FF2B5EF4-FFF2-40B4-BE49-F238E27FC236}">
                  <a16:creationId xmlns:a16="http://schemas.microsoft.com/office/drawing/2014/main" id="{C48CEEC8-4231-2AC2-BEF3-4DA85C534DEF}"/>
                </a:ext>
              </a:extLst>
            </p:cNvPr>
            <p:cNvSpPr txBox="1"/>
            <p:nvPr/>
          </p:nvSpPr>
          <p:spPr>
            <a:xfrm>
              <a:off x="3182472" y="2367276"/>
              <a:ext cx="2129701" cy="415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5" tIns="8125" rIns="8125" bIns="8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Bufr  Sounding Package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" sz="1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R</a:t>
              </a:r>
              <a:r>
                <a:rPr lang="en" sz="13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egular and value added products at sounding location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25;p95">
              <a:extLst>
                <a:ext uri="{FF2B5EF4-FFF2-40B4-BE49-F238E27FC236}">
                  <a16:creationId xmlns:a16="http://schemas.microsoft.com/office/drawing/2014/main" id="{B16CFC44-8AB3-C4C7-11A3-386B6881691A}"/>
                </a:ext>
              </a:extLst>
            </p:cNvPr>
            <p:cNvSpPr txBox="1"/>
            <p:nvPr/>
          </p:nvSpPr>
          <p:spPr>
            <a:xfrm rot="2953777">
              <a:off x="2566375" y="3284924"/>
              <a:ext cx="66153" cy="66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650" tIns="0" rIns="116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6"/>
          <p:cNvSpPr txBox="1">
            <a:spLocks noGrp="1"/>
          </p:cNvSpPr>
          <p:nvPr>
            <p:ph type="title"/>
          </p:nvPr>
        </p:nvSpPr>
        <p:spPr>
          <a:xfrm>
            <a:off x="285972" y="0"/>
            <a:ext cx="8731569" cy="8004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ambria"/>
              <a:buNone/>
            </a:pPr>
            <a:r>
              <a:rPr lang="en" dirty="0">
                <a:solidFill>
                  <a:srgbClr val="0099D8"/>
                </a:solidFill>
              </a:rPr>
              <a:t>Post Processing Applications: Value Added</a:t>
            </a:r>
            <a:endParaRPr dirty="0"/>
          </a:p>
        </p:txBody>
      </p:sp>
      <p:sp>
        <p:nvSpPr>
          <p:cNvPr id="931" name="Google Shape;931;p96"/>
          <p:cNvSpPr txBox="1">
            <a:spLocks noGrp="1"/>
          </p:cNvSpPr>
          <p:nvPr>
            <p:ph type="body" idx="1"/>
          </p:nvPr>
        </p:nvSpPr>
        <p:spPr>
          <a:xfrm>
            <a:off x="285972" y="795978"/>
            <a:ext cx="8679352" cy="3912656"/>
          </a:xfrm>
          <a:prstGeom prst="rect">
            <a:avLst/>
          </a:prstGeom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285750" lvl="0" indent="-234950">
              <a:spcBef>
                <a:spcPts val="0"/>
              </a:spcBef>
              <a:buClr>
                <a:srgbClr val="0B4596"/>
              </a:buClr>
              <a:buSzPts val="2000"/>
            </a:pPr>
            <a:r>
              <a:rPr lang="en" sz="2000" dirty="0">
                <a:solidFill>
                  <a:srgbClr val="0B4596"/>
                </a:solidFill>
              </a:rPr>
              <a:t>Aviation: Turbulence, in-flight icing, wind shear, ceiling, and visibility. </a:t>
            </a:r>
            <a:r>
              <a:rPr lang="en-US" sz="2000" dirty="0">
                <a:solidFill>
                  <a:srgbClr val="0B4596"/>
                </a:solidFill>
              </a:rPr>
              <a:t>Impacts of WAFS product improvement on life and economy:</a:t>
            </a:r>
          </a:p>
          <a:p>
            <a:pPr lvl="1" indent="-342900">
              <a:spcBef>
                <a:spcPts val="0"/>
              </a:spcBef>
              <a:buClr>
                <a:srgbClr val="0B4596"/>
              </a:buClr>
              <a:buSzPts val="1800"/>
              <a:buChar char="○"/>
            </a:pPr>
            <a:r>
              <a:rPr lang="en-US" sz="2000" dirty="0">
                <a:solidFill>
                  <a:srgbClr val="0B4596"/>
                </a:solidFill>
              </a:rPr>
              <a:t>Used for flight route planning to </a:t>
            </a:r>
            <a:r>
              <a:rPr lang="en-US" sz="2000" u="sng" dirty="0">
                <a:solidFill>
                  <a:srgbClr val="0B4596"/>
                </a:solidFill>
              </a:rPr>
              <a:t>avoid turbulence related injuries</a:t>
            </a:r>
            <a:r>
              <a:rPr lang="en-US" sz="2000" dirty="0">
                <a:solidFill>
                  <a:srgbClr val="0B4596"/>
                </a:solidFill>
              </a:rPr>
              <a:t>;</a:t>
            </a:r>
          </a:p>
          <a:p>
            <a:pPr lvl="1" indent="-355600">
              <a:spcBef>
                <a:spcPts val="0"/>
              </a:spcBef>
              <a:buClr>
                <a:srgbClr val="0B4596"/>
              </a:buClr>
              <a:buSzPts val="2000"/>
              <a:buChar char="○"/>
            </a:pPr>
            <a:r>
              <a:rPr lang="en-US" sz="2000" u="sng" dirty="0">
                <a:solidFill>
                  <a:srgbClr val="0B4596"/>
                </a:solidFill>
              </a:rPr>
              <a:t>Estimated $400M per year saving to airline industries</a:t>
            </a:r>
            <a:r>
              <a:rPr lang="en-US" sz="2000" dirty="0">
                <a:solidFill>
                  <a:srgbClr val="0B4596"/>
                </a:solidFill>
              </a:rPr>
              <a:t> attributed to recent WAFS product improvements.</a:t>
            </a:r>
            <a:endParaRPr sz="2000" dirty="0">
              <a:solidFill>
                <a:srgbClr val="0B4596"/>
              </a:solidFill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 dirty="0">
                <a:solidFill>
                  <a:srgbClr val="0B4596"/>
                </a:solidFill>
              </a:rPr>
              <a:t>Wind Energy: Wind prediction at various tower heights.</a:t>
            </a:r>
            <a:endParaRPr sz="2000" dirty="0">
              <a:solidFill>
                <a:srgbClr val="0B4596"/>
              </a:solidFill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 dirty="0">
                <a:solidFill>
                  <a:srgbClr val="0B4596"/>
                </a:solidFill>
              </a:rPr>
              <a:t>Hurricane forecasting: </a:t>
            </a:r>
            <a:r>
              <a:rPr lang="en" sz="2000" u="sng" dirty="0">
                <a:solidFill>
                  <a:srgbClr val="0B4596"/>
                </a:solidFill>
              </a:rPr>
              <a:t>Simulated satellite </a:t>
            </a:r>
            <a:r>
              <a:rPr lang="en" sz="2000" dirty="0">
                <a:solidFill>
                  <a:srgbClr val="0B4596"/>
                </a:solidFill>
              </a:rPr>
              <a:t>and radar.</a:t>
            </a:r>
            <a:endParaRPr sz="2000" dirty="0">
              <a:solidFill>
                <a:srgbClr val="0B4596"/>
              </a:solidFill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 dirty="0">
                <a:solidFill>
                  <a:srgbClr val="0B4596"/>
                </a:solidFill>
              </a:rPr>
              <a:t>Transportation: Precipitation types, snow accumulation, wind gust, marine fog and freezing spray.</a:t>
            </a:r>
            <a:endParaRPr sz="2000" dirty="0">
              <a:solidFill>
                <a:srgbClr val="0B4596"/>
              </a:solidFill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 dirty="0">
                <a:solidFill>
                  <a:srgbClr val="0B4596"/>
                </a:solidFill>
              </a:rPr>
              <a:t>Fire Weather: </a:t>
            </a:r>
            <a:r>
              <a:rPr lang="en" sz="2000" u="sng" dirty="0">
                <a:solidFill>
                  <a:srgbClr val="0B4596"/>
                </a:solidFill>
              </a:rPr>
              <a:t>Wildfire potential</a:t>
            </a:r>
            <a:r>
              <a:rPr lang="en" sz="2000" dirty="0">
                <a:solidFill>
                  <a:srgbClr val="0B4596"/>
                </a:solidFill>
              </a:rPr>
              <a:t>, transport wind, and ventilation rate.</a:t>
            </a:r>
            <a:endParaRPr sz="2000" dirty="0">
              <a:solidFill>
                <a:srgbClr val="0B4596"/>
              </a:solidFill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2000"/>
              <a:buChar char="•"/>
            </a:pPr>
            <a:r>
              <a:rPr lang="en" sz="2000" dirty="0">
                <a:solidFill>
                  <a:srgbClr val="0B4596"/>
                </a:solidFill>
              </a:rPr>
              <a:t>Severe Weather: several types of CAPE/CIN, lifted index, and helicity</a:t>
            </a:r>
            <a:br>
              <a:rPr lang="en" sz="2000" dirty="0">
                <a:solidFill>
                  <a:srgbClr val="0B4596"/>
                </a:solidFill>
              </a:rPr>
            </a:br>
            <a:endParaRPr sz="2000" dirty="0">
              <a:solidFill>
                <a:srgbClr val="0B459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6"/>
          <p:cNvSpPr txBox="1">
            <a:spLocks noGrp="1"/>
          </p:cNvSpPr>
          <p:nvPr>
            <p:ph type="title"/>
          </p:nvPr>
        </p:nvSpPr>
        <p:spPr>
          <a:xfrm>
            <a:off x="285972" y="0"/>
            <a:ext cx="8731569" cy="8004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ambria"/>
              <a:buNone/>
            </a:pPr>
            <a:r>
              <a:rPr lang="en" dirty="0">
                <a:solidFill>
                  <a:srgbClr val="0099D8"/>
                </a:solidFill>
              </a:rPr>
              <a:t>Post Processing </a:t>
            </a:r>
            <a:r>
              <a:rPr lang="en" dirty="0"/>
              <a:t>Examples</a:t>
            </a:r>
            <a:r>
              <a:rPr lang="en" dirty="0">
                <a:solidFill>
                  <a:srgbClr val="0099D8"/>
                </a:solidFill>
              </a:rPr>
              <a:t>:</a:t>
            </a:r>
            <a:r>
              <a:rPr lang="en" dirty="0"/>
              <a:t> NAEFS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DA6E8-8617-55A7-FE29-A282C8B03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483" y="564174"/>
            <a:ext cx="3352426" cy="2551103"/>
          </a:xfrm>
        </p:spPr>
        <p:txBody>
          <a:bodyPr/>
          <a:lstStyle/>
          <a:p>
            <a:pPr marL="152400" indent="0">
              <a:buNone/>
            </a:pPr>
            <a:r>
              <a:rPr lang="en-US" sz="1600" dirty="0"/>
              <a:t>North American Ensemble Forecast System (NAEFS)</a:t>
            </a:r>
          </a:p>
          <a:p>
            <a:r>
              <a:rPr lang="en-US" sz="1600" dirty="0"/>
              <a:t>Blend of NCEP and Canadian Global Ensembles</a:t>
            </a:r>
          </a:p>
          <a:p>
            <a:r>
              <a:rPr lang="en-US" sz="1600" dirty="0"/>
              <a:t>Mandated by agreement between United States, Canada, and Mexico</a:t>
            </a:r>
          </a:p>
          <a:p>
            <a:r>
              <a:rPr lang="en-US" sz="1600" dirty="0"/>
              <a:t>GEFS mean verification higher than GFS or GEFS alone</a:t>
            </a:r>
          </a:p>
          <a:p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9F295D-761A-1C57-8A98-87505A0E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19" y="682706"/>
            <a:ext cx="4722609" cy="37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67E8B3-21CB-F5A3-D808-7F5F49B1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3115277"/>
            <a:ext cx="3132932" cy="17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7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6"/>
          <p:cNvSpPr txBox="1">
            <a:spLocks noGrp="1"/>
          </p:cNvSpPr>
          <p:nvPr>
            <p:ph type="title"/>
          </p:nvPr>
        </p:nvSpPr>
        <p:spPr>
          <a:xfrm>
            <a:off x="285972" y="0"/>
            <a:ext cx="8731569" cy="8004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ambria"/>
              <a:buNone/>
            </a:pPr>
            <a:r>
              <a:rPr lang="en" dirty="0">
                <a:solidFill>
                  <a:srgbClr val="0099D8"/>
                </a:solidFill>
              </a:rPr>
              <a:t>Post Processing </a:t>
            </a:r>
            <a:r>
              <a:rPr lang="en" dirty="0"/>
              <a:t>Examples</a:t>
            </a:r>
            <a:r>
              <a:rPr lang="en" dirty="0">
                <a:solidFill>
                  <a:srgbClr val="0099D8"/>
                </a:solidFill>
              </a:rPr>
              <a:t>:</a:t>
            </a:r>
            <a:r>
              <a:rPr lang="en" dirty="0"/>
              <a:t> Cyclone Tracks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DA6E8-8617-55A7-FE29-A282C8B03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38" y="1274479"/>
            <a:ext cx="3352426" cy="2599440"/>
          </a:xfrm>
        </p:spPr>
        <p:txBody>
          <a:bodyPr/>
          <a:lstStyle/>
          <a:p>
            <a:pPr marL="152400" indent="0">
              <a:buNone/>
            </a:pPr>
            <a:r>
              <a:rPr lang="en-US" sz="1600" dirty="0"/>
              <a:t>Extra Tropical and Tropical Cyclone Tracks</a:t>
            </a:r>
          </a:p>
          <a:p>
            <a:r>
              <a:rPr lang="en-US" sz="1600" dirty="0"/>
              <a:t>Generated using GFDL Cyclone Tracker</a:t>
            </a:r>
          </a:p>
          <a:p>
            <a:r>
              <a:rPr lang="en-US" sz="1600" dirty="0"/>
              <a:t>Used by WPC, NHC for real-time tracking</a:t>
            </a:r>
          </a:p>
          <a:p>
            <a:r>
              <a:rPr lang="en-US" sz="1600" dirty="0"/>
              <a:t>Used for verification</a:t>
            </a:r>
          </a:p>
          <a:p>
            <a:endParaRPr lang="en-US" sz="16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AB362B6-64FD-1927-9F14-59B1AC00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81" y="926880"/>
            <a:ext cx="5118227" cy="35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8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99"/>
          <p:cNvSpPr txBox="1">
            <a:spLocks noGrp="1"/>
          </p:cNvSpPr>
          <p:nvPr>
            <p:ph type="title"/>
          </p:nvPr>
        </p:nvSpPr>
        <p:spPr>
          <a:xfrm>
            <a:off x="752888" y="76908"/>
            <a:ext cx="7933800" cy="594300"/>
          </a:xfrm>
          <a:prstGeom prst="rect">
            <a:avLst/>
          </a:prstGeom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Plans for Product Generation</a:t>
            </a:r>
            <a:endParaRPr dirty="0"/>
          </a:p>
        </p:txBody>
      </p:sp>
      <p:sp>
        <p:nvSpPr>
          <p:cNvPr id="951" name="Google Shape;951;p99"/>
          <p:cNvSpPr txBox="1">
            <a:spLocks noGrp="1"/>
          </p:cNvSpPr>
          <p:nvPr>
            <p:ph type="body" idx="1"/>
          </p:nvPr>
        </p:nvSpPr>
        <p:spPr>
          <a:xfrm>
            <a:off x="752888" y="671208"/>
            <a:ext cx="7933800" cy="3733200"/>
          </a:xfrm>
          <a:prstGeom prst="rect">
            <a:avLst/>
          </a:prstGeom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B4596"/>
              </a:buClr>
              <a:buSzPts val="1800"/>
            </a:pPr>
            <a:r>
              <a:rPr lang="en" sz="1600" u="sng" dirty="0">
                <a:solidFill>
                  <a:srgbClr val="0B4596"/>
                </a:solidFill>
              </a:rPr>
              <a:t>Unify winter weather variables</a:t>
            </a:r>
            <a:r>
              <a:rPr lang="en" sz="1600" dirty="0">
                <a:solidFill>
                  <a:srgbClr val="0B4596"/>
                </a:solidFill>
              </a:rPr>
              <a:t> across UFS short and medium ranges applications.</a:t>
            </a:r>
            <a:r>
              <a:rPr lang="en-US" sz="1600" u="sng" dirty="0">
                <a:solidFill>
                  <a:srgbClr val="0B4596"/>
                </a:solidFill>
              </a:rPr>
              <a:t> Basic products</a:t>
            </a:r>
            <a:r>
              <a:rPr lang="en-US" sz="1600" dirty="0">
                <a:solidFill>
                  <a:srgbClr val="0B4596"/>
                </a:solidFill>
              </a:rPr>
              <a:t>: Best guess (ensemble mean), uncertainty (spread and max-min envelop), full spectrum of forecasts (probability) and information extraction (</a:t>
            </a:r>
            <a:r>
              <a:rPr lang="en-US" sz="1600" i="1" dirty="0">
                <a:solidFill>
                  <a:srgbClr val="0B4596"/>
                </a:solidFill>
              </a:rPr>
              <a:t>e.g</a:t>
            </a:r>
            <a:r>
              <a:rPr lang="en-US" sz="1600" dirty="0">
                <a:solidFill>
                  <a:srgbClr val="0B4596"/>
                </a:solidFill>
              </a:rPr>
              <a:t>., percentiles, clustering, member ranking etc.)</a:t>
            </a:r>
          </a:p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B4596"/>
              </a:buClr>
              <a:buSzPts val="1800"/>
            </a:pPr>
            <a:r>
              <a:rPr lang="en-US" sz="1600" u="sng" dirty="0">
                <a:solidFill>
                  <a:srgbClr val="0B4596"/>
                </a:solidFill>
              </a:rPr>
              <a:t>Anomaly products</a:t>
            </a:r>
            <a:r>
              <a:rPr lang="en-US" sz="1600" dirty="0">
                <a:solidFill>
                  <a:srgbClr val="0B4596"/>
                </a:solidFill>
              </a:rPr>
              <a:t>: “societal impact index” (high-impact and high-probability events) by combining climatology and probability</a:t>
            </a:r>
          </a:p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B4596"/>
              </a:buClr>
              <a:buSzPts val="1800"/>
            </a:pPr>
            <a:r>
              <a:rPr lang="en-US" sz="1600" u="sng" dirty="0">
                <a:solidFill>
                  <a:srgbClr val="0B4596"/>
                </a:solidFill>
              </a:rPr>
              <a:t>Applications</a:t>
            </a:r>
            <a:r>
              <a:rPr lang="en-US" sz="1600" dirty="0">
                <a:solidFill>
                  <a:srgbClr val="0B4596"/>
                </a:solidFill>
              </a:rPr>
              <a:t>: ensemble-sensitivity based targeted forecast calibration and targeted observation etc.</a:t>
            </a:r>
          </a:p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B4596"/>
              </a:buClr>
              <a:buSzPts val="1800"/>
            </a:pPr>
            <a:r>
              <a:rPr lang="en-US" sz="1600" u="sng" dirty="0">
                <a:solidFill>
                  <a:srgbClr val="0B4596"/>
                </a:solidFill>
              </a:rPr>
              <a:t>Artificial Intelligence</a:t>
            </a:r>
            <a:r>
              <a:rPr lang="en-US" sz="1600" dirty="0">
                <a:solidFill>
                  <a:srgbClr val="0B4596"/>
                </a:solidFill>
              </a:rPr>
              <a:t> (AI) based post-processing methods: exploration and adoption from community for ensemble forecast improvement and calibration (1st moment, 2nd moment, and higher-moments) </a:t>
            </a:r>
          </a:p>
          <a:p>
            <a:pPr lvl="2" indent="-342900">
              <a:spcBef>
                <a:spcPts val="0"/>
              </a:spcBef>
              <a:buClr>
                <a:srgbClr val="0B4596"/>
              </a:buClr>
              <a:buSzPts val="1800"/>
              <a:buChar char="■"/>
            </a:pPr>
            <a:r>
              <a:rPr lang="en-US" sz="1600" dirty="0" err="1">
                <a:solidFill>
                  <a:srgbClr val="0B4596"/>
                </a:solidFill>
              </a:rPr>
              <a:t>Roebber</a:t>
            </a:r>
            <a:r>
              <a:rPr lang="en-US" sz="1600" dirty="0">
                <a:solidFill>
                  <a:srgbClr val="0B4596"/>
                </a:solidFill>
              </a:rPr>
              <a:t> (Neural Network) and Utah (Machine Learning) Snow liquid ratio (SLR) algorithms;</a:t>
            </a:r>
          </a:p>
          <a:p>
            <a:pPr lvl="2" indent="-342900">
              <a:spcBef>
                <a:spcPts val="0"/>
              </a:spcBef>
              <a:buClr>
                <a:srgbClr val="0B4596"/>
              </a:buClr>
              <a:buSzPts val="1800"/>
              <a:buChar char="■"/>
            </a:pPr>
            <a:r>
              <a:rPr lang="en-US" sz="1600" dirty="0">
                <a:solidFill>
                  <a:srgbClr val="0B4596"/>
                </a:solidFill>
              </a:rPr>
              <a:t>NCAR’s Turbulence algorithm v4 with Machine Learning</a:t>
            </a:r>
          </a:p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B4596"/>
              </a:buClr>
              <a:buSzPts val="1800"/>
            </a:pPr>
            <a:endParaRPr sz="1400" dirty="0">
              <a:solidFill>
                <a:srgbClr val="0B45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B4596"/>
                </a:solidFill>
              </a:rPr>
              <a:t> </a:t>
            </a:r>
            <a:br>
              <a:rPr lang="en" sz="2000" dirty="0">
                <a:solidFill>
                  <a:srgbClr val="0B4596"/>
                </a:solidFill>
              </a:rPr>
            </a:br>
            <a:endParaRPr sz="2000" dirty="0">
              <a:solidFill>
                <a:srgbClr val="0B459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OC/NOAA/NWS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1553</Words>
  <Application>Microsoft Office PowerPoint</Application>
  <PresentationFormat>On-screen Show (16:9)</PresentationFormat>
  <Paragraphs>237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Libre Franklin</vt:lpstr>
      <vt:lpstr>Cambria</vt:lpstr>
      <vt:lpstr>Gill Sans</vt:lpstr>
      <vt:lpstr>Arial</vt:lpstr>
      <vt:lpstr>Calibri</vt:lpstr>
      <vt:lpstr>Montserrat</vt:lpstr>
      <vt:lpstr>Montserrat Light</vt:lpstr>
      <vt:lpstr>Arial Narrow</vt:lpstr>
      <vt:lpstr>Open Sans</vt:lpstr>
      <vt:lpstr>Simple Light</vt:lpstr>
      <vt:lpstr>3. Content Slide - no icon</vt:lpstr>
      <vt:lpstr>DOC/NOAA/NWS</vt:lpstr>
      <vt:lpstr>PowerPoint Presentation</vt:lpstr>
      <vt:lpstr>Introduction to the Verification, Post-Processing, and Product Generation Branch</vt:lpstr>
      <vt:lpstr>VPPPGB Major Accomplishments</vt:lpstr>
      <vt:lpstr>Current Projects - Product Generation</vt:lpstr>
      <vt:lpstr>Introduction to Post Processing Software</vt:lpstr>
      <vt:lpstr>Post Processing Applications: Value Added</vt:lpstr>
      <vt:lpstr>Post Processing Examples: NAEFS</vt:lpstr>
      <vt:lpstr>Post Processing Examples: Cyclone Tracks</vt:lpstr>
      <vt:lpstr>Future Plans for Product Generation</vt:lpstr>
      <vt:lpstr>Current Projects - Verification and Evaluation</vt:lpstr>
      <vt:lpstr>Model Evaluation Group (MEG)</vt:lpstr>
      <vt:lpstr>PowerPoint Presentation</vt:lpstr>
      <vt:lpstr>PowerPoint Presentation</vt:lpstr>
      <vt:lpstr>EVS Workflow and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Levit</cp:lastModifiedBy>
  <cp:revision>23</cp:revision>
  <dcterms:modified xsi:type="dcterms:W3CDTF">2024-07-17T18:17:03Z</dcterms:modified>
</cp:coreProperties>
</file>