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1244" r:id="rId2"/>
    <p:sldId id="385" r:id="rId3"/>
    <p:sldId id="1246" r:id="rId4"/>
    <p:sldId id="1273" r:id="rId5"/>
    <p:sldId id="1240" r:id="rId6"/>
    <p:sldId id="1245" r:id="rId7"/>
    <p:sldId id="386" r:id="rId8"/>
    <p:sldId id="390" r:id="rId9"/>
    <p:sldId id="398" r:id="rId10"/>
    <p:sldId id="404" r:id="rId11"/>
    <p:sldId id="1233" r:id="rId12"/>
    <p:sldId id="409" r:id="rId13"/>
    <p:sldId id="1237" r:id="rId14"/>
    <p:sldId id="1238" r:id="rId15"/>
    <p:sldId id="256" r:id="rId16"/>
    <p:sldId id="1252" r:id="rId17"/>
    <p:sldId id="1251" r:id="rId18"/>
    <p:sldId id="1253" r:id="rId19"/>
    <p:sldId id="262" r:id="rId20"/>
    <p:sldId id="264" r:id="rId21"/>
    <p:sldId id="1250" r:id="rId22"/>
    <p:sldId id="1259" r:id="rId23"/>
    <p:sldId id="1289" r:id="rId24"/>
    <p:sldId id="1290" r:id="rId25"/>
    <p:sldId id="1291" r:id="rId26"/>
    <p:sldId id="1241" r:id="rId27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5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84B80-88C0-4394-B0E1-4BAD248AEE45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3468B-348E-4725-894C-2652AF595D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841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8" y="4423333"/>
            <a:ext cx="5621020" cy="4190524"/>
          </a:xfrm>
          <a:prstGeom prst="rect">
            <a:avLst/>
          </a:prstGeom>
        </p:spPr>
        <p:txBody>
          <a:bodyPr lIns="92409" tIns="46205" rIns="92409" bIns="4620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DC4C-2D37-4934-A674-CA880F5D21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1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8" y="4423333"/>
            <a:ext cx="5621020" cy="4190524"/>
          </a:xfrm>
          <a:prstGeom prst="rect">
            <a:avLst/>
          </a:prstGeom>
        </p:spPr>
        <p:txBody>
          <a:bodyPr lIns="92409" tIns="46205" rIns="92409" bIns="4620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DC4C-2D37-4934-A674-CA880F5D21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1511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2628" y="4423333"/>
            <a:ext cx="5621020" cy="4190524"/>
          </a:xfrm>
          <a:prstGeom prst="rect">
            <a:avLst/>
          </a:prstGeom>
        </p:spPr>
        <p:txBody>
          <a:bodyPr lIns="92409" tIns="46205" rIns="92409" bIns="46205"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83DC4C-2D37-4934-A674-CA880F5D210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361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13108-6CEA-4432-8CEB-7FF80B8057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09333C-5B75-407E-BD3D-8790E4F8EC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3D5173-7E43-4A45-8E58-E64781EE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0A03-1DF4-4F96-877A-8954317AAAC4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5371C5-65A5-4488-9B5C-DE169CF579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D67CE3-208D-481F-A2B1-DD1877901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32D-92BB-4291-B476-5F9F1F404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50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C62D7-6529-4EB4-BD9E-013B1CA91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DF9599-32A3-4CCA-A448-C0713B3E13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CBC83-902A-4F3C-A828-57B6A9ACC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0A03-1DF4-4F96-877A-8954317AAAC4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BED277-4CDE-48DC-9EE9-14E5D6D37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F62DD-505E-4CE9-AD29-CC7F5AB5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32D-92BB-4291-B476-5F9F1F404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204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DAB1D1-404E-4D1F-A20E-A275C75FA3B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5816E-9FBB-40DA-A8AD-8D3A7B620A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71F391-A8E7-4AD9-87F9-0D8ECA8A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0A03-1DF4-4F96-877A-8954317AAAC4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26C08-7543-4414-A711-B9EC53CD4E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8CF41-B4BD-4C2B-B10C-094DE13A4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32D-92BB-4291-B476-5F9F1F404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38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FFCD8DD-AAD0-0743-B0B9-BE828F64C660}" type="datetime1">
              <a:rPr lang="en-US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A6DB5-2247-004C-A1EA-3FD3F2FA30D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872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8DD596-EE45-42E9-863A-227F65551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AFF6C8-3F1B-4EEB-9540-80C5D47E12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379A4F-BE60-4EEC-B4AB-3A4E50C02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0A03-1DF4-4F96-877A-8954317AAAC4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23CF5-F689-4A27-96B0-23910ABDA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95E6F7-1AB0-476A-BAF3-33867AF05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32D-92BB-4291-B476-5F9F1F404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F8BF1-A130-4186-A801-27D197567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095BD-4371-4325-8D7E-F006FFB24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3D85-C632-4CFF-BD4B-ECC35AE9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0A03-1DF4-4F96-877A-8954317AAAC4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A6BD8E-520A-4503-B07C-1F772B9E6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5C291-2F7F-4332-817D-F33281536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32D-92BB-4291-B476-5F9F1F404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027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1B1447-E75B-4845-95DD-7E3B47383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B9F520-136B-41D5-A48E-9A3B0A1BD8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F24853-660E-434A-ABFD-080D6A251D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01DEF3-13A7-46BC-8389-A0584DD26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0A03-1DF4-4F96-877A-8954317AAAC4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EED6C2-C191-4B13-A0B0-6A67893476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5877E9-EE40-4EFB-8804-5D30C564B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32D-92BB-4291-B476-5F9F1F404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040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BE9D3F-9C57-4B9B-ABF0-06DFE013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AFD2A4-DFE9-499C-9B86-48828683AB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CCC55-B00E-48BA-82C3-0AA3D5D29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5F123-2BD9-485A-BDF6-853F4C92A7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3EF02A-25DA-4B26-9B08-8F26C5F112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6BD102-E42C-4E07-8E48-D9E285418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0A03-1DF4-4F96-877A-8954317AAAC4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447753-6AD2-49EC-92BB-E17F1E0A0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BDC4D7-28E8-4D9E-8FCD-6890D0379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32D-92BB-4291-B476-5F9F1F404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50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14CE-467E-4844-898F-B604CAB4D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BABDFF-901A-46E5-B81E-6995DCF35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0A03-1DF4-4F96-877A-8954317AAAC4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2236E2-374E-46B2-8128-9A4B3BE26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4D4C98-7E93-4EAC-B1CA-995B3B3EE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32D-92BB-4291-B476-5F9F1F404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42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0B1632-D23E-411B-8564-7AE7515AD8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0A03-1DF4-4F96-877A-8954317AAAC4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38CF41-F119-4568-A538-A3744E09A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2E43AA-C87F-4BB4-9AF6-5C67D4C36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32D-92BB-4291-B476-5F9F1F404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4559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15225-84DA-4805-89CE-6B7A6DF40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3B1847-C628-4CE8-AFE7-9005DB82D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6F6770-E6A0-4473-B176-64F267C1C4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FB175E-BC26-4EFA-B5AA-D923B9B46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0A03-1DF4-4F96-877A-8954317AAAC4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E0D925-33BC-4DDA-9BEF-00CA3C964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89162-6938-4D33-82E1-3226CF3BD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32D-92BB-4291-B476-5F9F1F404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908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875D7-C6C0-491E-BBD8-41F87DC53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DF5AE-36E4-444F-98A2-C95AA04D9A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2C46F6-1FEF-4152-B75C-5DC611259E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3DA39-398C-4FA0-A60E-9EED09AEC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C0A03-1DF4-4F96-877A-8954317AAAC4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550323-18DC-43A4-B1B1-B6C90A8AA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8623CF-B1AE-4994-B598-4830A0039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DD432D-92BB-4291-B476-5F9F1F404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7895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D214D3-CDEC-4007-B148-60C495840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4EF1C-18AA-4EF4-A4CB-7B7FF7994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9F030-D4C7-4CE2-8EB8-6F20573492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C0A03-1DF4-4F96-877A-8954317AAAC4}" type="datetimeFigureOut">
              <a:rPr lang="en-US" smtClean="0"/>
              <a:t>7/24/2024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8A512-F64E-4A61-B8C7-E06CA6EB6D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F7286C-3FDB-46BF-958B-0EDFBB2E9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DD432D-92BB-4291-B476-5F9F1F4048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5590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E0250C-4CA9-4109-A92E-C20CBBD408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047206"/>
            <a:ext cx="12192000" cy="1808728"/>
          </a:xfrm>
        </p:spPr>
        <p:txBody>
          <a:bodyPr>
            <a:no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Unified Representation of </a:t>
            </a:r>
            <a:b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Convective Mixing 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Subgrid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Scales in the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UFS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AE2DFC-AAE2-474E-8B4C-DC12FDF7D2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129" y="3509963"/>
            <a:ext cx="9402871" cy="3197725"/>
          </a:xfrm>
        </p:spPr>
        <p:txBody>
          <a:bodyPr>
            <a:normAutofit fontScale="92500" lnSpcReduction="20000"/>
          </a:bodyPr>
          <a:lstStyle/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Jian-Wen Bao, Sara Michelson,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Haiqin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Sungsu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Park</a:t>
            </a:r>
          </a:p>
          <a:p>
            <a:endParaRPr lang="en-US" sz="1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with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Stefan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Tulich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I-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Kuan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Hu, Lisa Bengtsson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2024 </a:t>
            </a:r>
            <a:r>
              <a:rPr lang="en-US" sz="1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UIFCW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July 24, 2024</a:t>
            </a:r>
          </a:p>
        </p:txBody>
      </p:sp>
      <p:pic>
        <p:nvPicPr>
          <p:cNvPr id="4" name="Google Shape;150;p18" descr="doc_logo">
            <a:extLst>
              <a:ext uri="{FF2B5EF4-FFF2-40B4-BE49-F238E27FC236}">
                <a16:creationId xmlns:a16="http://schemas.microsoft.com/office/drawing/2014/main" id="{A8C88896-0AC6-4FFB-B37C-101378030876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425" y="76200"/>
            <a:ext cx="968375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1;p18" descr="noaa_seal">
            <a:extLst>
              <a:ext uri="{FF2B5EF4-FFF2-40B4-BE49-F238E27FC236}">
                <a16:creationId xmlns:a16="http://schemas.microsoft.com/office/drawing/2014/main" id="{D304ECAF-5D77-446E-A835-895695D69E0B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76709" y="51699"/>
            <a:ext cx="1016866" cy="10151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174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8BA0BD8-F2A0-4772-9E82-DD296EA2CF76}"/>
              </a:ext>
            </a:extLst>
          </p:cNvPr>
          <p:cNvSpPr txBox="1"/>
          <p:nvPr/>
        </p:nvSpPr>
        <p:spPr>
          <a:xfrm>
            <a:off x="7784319" y="6550223"/>
            <a:ext cx="4407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Yano (2014,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of Atmospheres and Oceans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B6F85E-729C-4EE8-A05A-2CD1D750F2E4}"/>
                  </a:ext>
                </a:extLst>
              </p:cNvPr>
              <p:cNvSpPr txBox="1"/>
              <p:nvPr/>
            </p:nvSpPr>
            <p:spPr>
              <a:xfrm>
                <a:off x="9728" y="1"/>
                <a:ext cx="12192000" cy="1431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1800"/>
                  </a:spcAft>
                </a:pPr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Conventional formulation as the asymptotic limit of</a:t>
                </a:r>
              </a:p>
              <a:p>
                <a:pPr algn="ctr">
                  <a:spcAft>
                    <a:spcPts val="1800"/>
                  </a:spcAft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6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𝒊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𝝈</m:t>
                            </m:r>
                          </m:e>
                          <m:sub>
                            <m:r>
                              <a:rPr lang="en-US" sz="36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𝒊</m:t>
                            </m:r>
                          </m:sub>
                        </m:sSub>
                      </m:e>
                    </m:nary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𝝈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≪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36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5EB6F85E-729C-4EE8-A05A-2CD1D750F2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8" y="1"/>
                <a:ext cx="12192000" cy="1431161"/>
              </a:xfrm>
              <a:prstGeom prst="rect">
                <a:avLst/>
              </a:prstGeom>
              <a:blipFill>
                <a:blip r:embed="rId2"/>
                <a:stretch>
                  <a:fillRect t="-68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56961E4-757B-48BB-A8D1-0F04460D03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136"/>
          <a:stretch/>
        </p:blipFill>
        <p:spPr>
          <a:xfrm>
            <a:off x="645629" y="1950969"/>
            <a:ext cx="10788601" cy="32766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081792F-7725-BA81-B95E-4A7417C7AED0}"/>
              </a:ext>
            </a:extLst>
          </p:cNvPr>
          <p:cNvSpPr/>
          <p:nvPr/>
        </p:nvSpPr>
        <p:spPr>
          <a:xfrm>
            <a:off x="1203958" y="3233011"/>
            <a:ext cx="3264229" cy="712588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4D60BDE-6D74-AEE7-3DC4-C4A55E43B51A}"/>
              </a:ext>
            </a:extLst>
          </p:cNvPr>
          <p:cNvSpPr/>
          <p:nvPr/>
        </p:nvSpPr>
        <p:spPr>
          <a:xfrm>
            <a:off x="1203958" y="4466158"/>
            <a:ext cx="1831669" cy="71258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18912D-0780-458E-B1EE-314A3A28C0F0}"/>
                  </a:ext>
                </a:extLst>
              </p:cNvPr>
              <p:cNvSpPr txBox="1"/>
              <p:nvPr/>
            </p:nvSpPr>
            <p:spPr>
              <a:xfrm>
                <a:off x="585217" y="5422585"/>
                <a:ext cx="10849014" cy="8002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en-US" sz="2200" b="1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is, in a conventional parameterization scheme with a steady/diagnostic cloud model in which the mass conservation is expressed by (7.12),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𝝈</m:t>
                    </m:r>
                    <m:r>
                      <a:rPr lang="en-US" sz="2200" b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2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2200" b="1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assumed.</a:t>
                </a:r>
                <a:endParaRPr lang="en-US" sz="2200" b="1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218912D-0780-458E-B1EE-314A3A28C0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17" y="5422585"/>
                <a:ext cx="10849014" cy="800219"/>
              </a:xfrm>
              <a:prstGeom prst="rect">
                <a:avLst/>
              </a:prstGeom>
              <a:blipFill>
                <a:blip r:embed="rId4"/>
                <a:stretch>
                  <a:fillRect l="-730" t="-2290" b="-14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9591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FF8ED0A-47A8-4505-83FF-9E7C4BD48CD6}"/>
              </a:ext>
            </a:extLst>
          </p:cNvPr>
          <p:cNvSpPr txBox="1"/>
          <p:nvPr/>
        </p:nvSpPr>
        <p:spPr>
          <a:xfrm>
            <a:off x="9728" y="1"/>
            <a:ext cx="12192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pathway for avoiding the ambiguity: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unified </a:t>
            </a:r>
            <a:r>
              <a:rPr lang="en-US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scale-adaptive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concept </a:t>
            </a:r>
          </a:p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Park (2014)</a:t>
            </a:r>
          </a:p>
        </p:txBody>
      </p:sp>
    </p:spTree>
    <p:extLst>
      <p:ext uri="{BB962C8B-B14F-4D97-AF65-F5344CB8AC3E}">
        <p14:creationId xmlns:p14="http://schemas.microsoft.com/office/powerpoint/2010/main" val="25889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408"/>
            <a:ext cx="10515600" cy="877888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Contrast to the Conventional Formulation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091" y="1042599"/>
            <a:ext cx="10953816" cy="5164048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formulation</a:t>
            </a:r>
          </a:p>
          <a:p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convection scheme simulates the actual convective motion on the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subgrid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scale.</a:t>
            </a:r>
          </a:p>
          <a:p>
            <a:pPr lvl="1" algn="just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grid mean vertical velocity is defined in terms of the multi-fluid average by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457200" lvl="1" indent="0" algn="just">
              <a:buNone/>
            </a:pP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457200" lvl="1" indent="0" algn="just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Scale-adaptive formulation</a:t>
            </a:r>
          </a:p>
          <a:p>
            <a:pPr algn="just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convection scheme simulates unresolved convective motion and treats it as the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subfilter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/unresolved solution of the model relative to the filtered/resolved solution.</a:t>
            </a:r>
          </a:p>
          <a:p>
            <a:pPr lvl="1" algn="just"/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model grid mean vertical velocity is treated as the filtered solution of the model, i.e.,  </a:t>
            </a:r>
          </a:p>
          <a:p>
            <a:pPr marL="457200" lvl="1" indent="0" algn="just">
              <a:buNone/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BDE9A4-3617-49B6-B38C-2E1E796EADC8}"/>
                  </a:ext>
                </a:extLst>
              </p:cNvPr>
              <p:cNvSpPr txBox="1"/>
              <p:nvPr/>
            </p:nvSpPr>
            <p:spPr>
              <a:xfrm>
                <a:off x="1835063" y="3244334"/>
                <a:ext cx="8549014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=(1−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b="0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𝑒𝑛𝑣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𝑐𝑜</m:t>
                        </m:r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bg1"/>
                    </a:solidFill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𝑐𝑜𝑛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≥0,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𝑒𝑛𝑣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acc>
                      </m:e>
                      <m:sub>
                        <m:r>
                          <a:rPr lang="en-US" sz="24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𝑚𝑜𝑑𝑒𝑙</m:t>
                        </m:r>
                      </m:sub>
                    </m:sSub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𝑤h𝑒𝑛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</m:t>
                    </m:r>
                    <m:r>
                      <a:rPr lang="en-US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</m:t>
                    </m:r>
                    <m:r>
                      <a:rPr lang="en-US" sz="24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FBDE9A4-3617-49B6-B38C-2E1E796EA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063" y="3244334"/>
                <a:ext cx="8549014" cy="369332"/>
              </a:xfrm>
              <a:prstGeom prst="rect">
                <a:avLst/>
              </a:prstGeom>
              <a:blipFill>
                <a:blip r:embed="rId2"/>
                <a:stretch>
                  <a:fillRect l="-856" t="-24590" r="-1569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DFB698-768E-47F1-8D84-56EFD4035804}"/>
                  </a:ext>
                </a:extLst>
              </p:cNvPr>
              <p:cNvSpPr txBox="1"/>
              <p:nvPr/>
            </p:nvSpPr>
            <p:spPr>
              <a:xfrm>
                <a:off x="5280327" y="6212910"/>
                <a:ext cx="1631344" cy="369332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</m:acc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</m:acc>
                        </m:e>
                        <m:sub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𝑚𝑜𝑑𝑒𝑙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7DFB698-768E-47F1-8D84-56EFD4035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327" y="6212910"/>
                <a:ext cx="1631344" cy="369332"/>
              </a:xfrm>
              <a:prstGeom prst="rect">
                <a:avLst/>
              </a:prstGeom>
              <a:blipFill>
                <a:blip r:embed="rId3"/>
                <a:stretch>
                  <a:fillRect l="-1866" r="-1119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6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66163"/>
            <a:ext cx="9144000" cy="498842"/>
          </a:xfrm>
          <a:solidFill>
            <a:srgbClr val="0000FF"/>
          </a:solidFill>
        </p:spPr>
        <p:txBody>
          <a:bodyPr/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Unified Plume Model for Process-Dependent Parameterization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00AB97B-67E4-45A0-85BD-74B439603EB8}"/>
              </a:ext>
            </a:extLst>
          </p:cNvPr>
          <p:cNvGrpSpPr/>
          <p:nvPr/>
        </p:nvGrpSpPr>
        <p:grpSpPr>
          <a:xfrm>
            <a:off x="742129" y="1030224"/>
            <a:ext cx="10846367" cy="5038700"/>
            <a:chOff x="742129" y="1030224"/>
            <a:chExt cx="10846367" cy="50387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6AC23F0-FBEB-4516-ADA8-BF030F334349}"/>
                </a:ext>
              </a:extLst>
            </p:cNvPr>
            <p:cNvGrpSpPr/>
            <p:nvPr/>
          </p:nvGrpSpPr>
          <p:grpSpPr>
            <a:xfrm>
              <a:off x="742129" y="1030224"/>
              <a:ext cx="10846367" cy="5038700"/>
              <a:chOff x="742129" y="1030224"/>
              <a:chExt cx="10846367" cy="50387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6131615" y="1393904"/>
                <a:ext cx="3109247" cy="467501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272C8C1E-63FC-D14D-A3AA-66C51F32C4B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/>
              <a:srcRect t="11337"/>
              <a:stretch/>
            </p:blipFill>
            <p:spPr>
              <a:xfrm>
                <a:off x="742129" y="1030224"/>
                <a:ext cx="10846367" cy="5038700"/>
              </a:xfrm>
              <a:prstGeom prst="rect">
                <a:avLst/>
              </a:prstGeom>
            </p:spPr>
          </p:pic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CAE07D8-9BC8-4A96-9D12-9092C9840C97}"/>
                  </a:ext>
                </a:extLst>
              </p:cNvPr>
              <p:cNvSpPr txBox="1"/>
              <p:nvPr/>
            </p:nvSpPr>
            <p:spPr>
              <a:xfrm>
                <a:off x="6986016" y="1393902"/>
                <a:ext cx="1011936" cy="16459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endParaRPr lang="en-US" dirty="0"/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9E679D-BE1C-43DD-A5F7-770193DB4665}"/>
                </a:ext>
              </a:extLst>
            </p:cNvPr>
            <p:cNvSpPr txBox="1"/>
            <p:nvPr/>
          </p:nvSpPr>
          <p:spPr>
            <a:xfrm>
              <a:off x="8510016" y="1483022"/>
              <a:ext cx="195072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0000"/>
                  </a:solidFill>
                </a:rPr>
                <a:t>Unified Plume Model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000E2E30-B26A-45ED-86A2-4DF8F4906103}"/>
              </a:ext>
            </a:extLst>
          </p:cNvPr>
          <p:cNvSpPr txBox="1"/>
          <p:nvPr/>
        </p:nvSpPr>
        <p:spPr>
          <a:xfrm>
            <a:off x="4880567" y="6453283"/>
            <a:ext cx="2502095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Park (2014)</a:t>
            </a:r>
          </a:p>
        </p:txBody>
      </p:sp>
    </p:spTree>
    <p:extLst>
      <p:ext uri="{BB962C8B-B14F-4D97-AF65-F5344CB8AC3E}">
        <p14:creationId xmlns:p14="http://schemas.microsoft.com/office/powerpoint/2010/main" val="1770207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576317" y="141062"/>
            <a:ext cx="9109880" cy="527678"/>
          </a:xfrm>
          <a:solidFill>
            <a:srgbClr val="0000FF"/>
          </a:solidFill>
        </p:spPr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Governing Equations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26DED22-5C1F-A041-8C98-E3D0B34BDE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288" r="7966"/>
          <a:stretch/>
        </p:blipFill>
        <p:spPr>
          <a:xfrm>
            <a:off x="86408" y="988896"/>
            <a:ext cx="5701095" cy="559956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3957F5D-D7DF-FE41-91BA-359D2492B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4498" y="828783"/>
            <a:ext cx="4466823" cy="13268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3BEB39-107B-1B4C-BDA7-6AC5E3CBF4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4793" y="2203114"/>
            <a:ext cx="3763460" cy="271395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0C86518-C46F-5E49-BA06-D7B27F2454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4498" y="4964539"/>
            <a:ext cx="2300147" cy="134298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6B1748-81C5-354B-BCEB-B38D1C3FD4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43621" y="4923641"/>
            <a:ext cx="2418546" cy="144646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2136667-1ADA-400D-9A49-169F0BF717DF}"/>
              </a:ext>
            </a:extLst>
          </p:cNvPr>
          <p:cNvSpPr txBox="1"/>
          <p:nvPr/>
        </p:nvSpPr>
        <p:spPr>
          <a:xfrm>
            <a:off x="9610657" y="6466310"/>
            <a:ext cx="2502095" cy="338554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Park (2014)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1F7F78-F6B8-3E92-5EC5-3766E5EA1A36}"/>
              </a:ext>
            </a:extLst>
          </p:cNvPr>
          <p:cNvSpPr/>
          <p:nvPr/>
        </p:nvSpPr>
        <p:spPr>
          <a:xfrm>
            <a:off x="6404498" y="828783"/>
            <a:ext cx="4466823" cy="13268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CF1F3E0-3305-052F-40AF-66A126AE44C5}"/>
              </a:ext>
            </a:extLst>
          </p:cNvPr>
          <p:cNvSpPr/>
          <p:nvPr/>
        </p:nvSpPr>
        <p:spPr>
          <a:xfrm>
            <a:off x="8058797" y="2264905"/>
            <a:ext cx="1536307" cy="120843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B885AD0-C707-9C21-E293-6391C118E737}"/>
              </a:ext>
            </a:extLst>
          </p:cNvPr>
          <p:cNvSpPr/>
          <p:nvPr/>
        </p:nvSpPr>
        <p:spPr>
          <a:xfrm>
            <a:off x="6854053" y="3581740"/>
            <a:ext cx="3774200" cy="132686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346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F89ABD-AE8F-45DE-864F-34063E398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ED6B6-F7EA-DC0D-EA8B-FBCD03D61F96}"/>
              </a:ext>
            </a:extLst>
          </p:cNvPr>
          <p:cNvSpPr txBox="1"/>
          <p:nvPr/>
        </p:nvSpPr>
        <p:spPr>
          <a:xfrm>
            <a:off x="172027" y="583520"/>
            <a:ext cx="3328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case of a 10-day period during the Tropical Warm Pool – International Cloud Experiment (TWP-ICE)</a:t>
            </a:r>
          </a:p>
        </p:txBody>
      </p:sp>
    </p:spTree>
    <p:extLst>
      <p:ext uri="{BB962C8B-B14F-4D97-AF65-F5344CB8AC3E}">
        <p14:creationId xmlns:p14="http://schemas.microsoft.com/office/powerpoint/2010/main" val="3946234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DC7B13-BBBB-429A-8EEA-D728833DF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9" r="18080"/>
          <a:stretch/>
        </p:blipFill>
        <p:spPr>
          <a:xfrm>
            <a:off x="6096000" y="384405"/>
            <a:ext cx="3819201" cy="60891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90FF60C-9986-439F-B97E-87BB57A314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4" t="-1" r="16100" b="-1"/>
          <a:stretch/>
        </p:blipFill>
        <p:spPr>
          <a:xfrm>
            <a:off x="702970" y="397564"/>
            <a:ext cx="4247692" cy="60763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A2FDCCF-8C38-481A-8C2C-291C839C15D8}"/>
              </a:ext>
            </a:extLst>
          </p:cNvPr>
          <p:cNvSpPr txBox="1"/>
          <p:nvPr/>
        </p:nvSpPr>
        <p:spPr>
          <a:xfrm>
            <a:off x="1002858" y="280164"/>
            <a:ext cx="42123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Potential temperature: </a:t>
            </a:r>
            <a:r>
              <a:rPr lang="en-US" sz="1600" b="1" dirty="0" err="1"/>
              <a:t>GFSv17P8</a:t>
            </a:r>
            <a:r>
              <a:rPr lang="en-US" sz="1600" b="1" dirty="0"/>
              <a:t> run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133534-DB19-4091-8C9A-0ED9A8D245ED}"/>
              </a:ext>
            </a:extLst>
          </p:cNvPr>
          <p:cNvSpPr txBox="1"/>
          <p:nvPr/>
        </p:nvSpPr>
        <p:spPr>
          <a:xfrm>
            <a:off x="6013770" y="290693"/>
            <a:ext cx="42123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Potential temperature: </a:t>
            </a:r>
            <a:r>
              <a:rPr lang="en-US" sz="1600" b="1" dirty="0" err="1"/>
              <a:t>UNICON</a:t>
            </a:r>
            <a:r>
              <a:rPr lang="en-US" sz="1600" b="1" dirty="0"/>
              <a:t> run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1777AAC-A270-46E1-86D5-197B643FB41D}"/>
              </a:ext>
            </a:extLst>
          </p:cNvPr>
          <p:cNvSpPr txBox="1"/>
          <p:nvPr/>
        </p:nvSpPr>
        <p:spPr>
          <a:xfrm>
            <a:off x="6474796" y="4448287"/>
            <a:ext cx="32902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Diff:  </a:t>
            </a:r>
            <a:r>
              <a:rPr lang="en-US" dirty="0" err="1"/>
              <a:t>Unicon-Obs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D8F6AA3-5B22-44E5-8B8B-5121CF2A5305}"/>
              </a:ext>
            </a:extLst>
          </p:cNvPr>
          <p:cNvSpPr txBox="1"/>
          <p:nvPr/>
        </p:nvSpPr>
        <p:spPr>
          <a:xfrm>
            <a:off x="1660379" y="4448287"/>
            <a:ext cx="283846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Diff:  GFSv17p88-Obs</a:t>
            </a:r>
          </a:p>
        </p:txBody>
      </p:sp>
    </p:spTree>
    <p:extLst>
      <p:ext uri="{BB962C8B-B14F-4D97-AF65-F5344CB8AC3E}">
        <p14:creationId xmlns:p14="http://schemas.microsoft.com/office/powerpoint/2010/main" val="28109222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777D7B-46B8-4061-A1E4-90935E00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3" r="13655"/>
          <a:stretch/>
        </p:blipFill>
        <p:spPr>
          <a:xfrm>
            <a:off x="981457" y="437249"/>
            <a:ext cx="4392836" cy="602072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9D472-6E0D-4240-9CB6-EBEFC644424D}"/>
              </a:ext>
            </a:extLst>
          </p:cNvPr>
          <p:cNvSpPr txBox="1"/>
          <p:nvPr/>
        </p:nvSpPr>
        <p:spPr>
          <a:xfrm>
            <a:off x="4480560" y="2642317"/>
            <a:ext cx="432816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B80713-2B83-425B-8E72-64BE971930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34" r="18080"/>
          <a:stretch/>
        </p:blipFill>
        <p:spPr>
          <a:xfrm>
            <a:off x="6199632" y="437249"/>
            <a:ext cx="3832410" cy="5961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FB9F29-0AFF-4A38-9FEF-C2B5CBE12BA2}"/>
              </a:ext>
            </a:extLst>
          </p:cNvPr>
          <p:cNvSpPr txBox="1"/>
          <p:nvPr/>
        </p:nvSpPr>
        <p:spPr>
          <a:xfrm>
            <a:off x="1258890" y="267972"/>
            <a:ext cx="42123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Specific humidity: </a:t>
            </a:r>
            <a:r>
              <a:rPr lang="en-US" sz="1600" b="1" dirty="0" err="1"/>
              <a:t>GFSv17P8</a:t>
            </a:r>
            <a:r>
              <a:rPr lang="en-US" sz="1600" b="1" dirty="0"/>
              <a:t> run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8A793D-B7C7-413C-AE10-25E9A34A4E89}"/>
              </a:ext>
            </a:extLst>
          </p:cNvPr>
          <p:cNvSpPr txBox="1"/>
          <p:nvPr/>
        </p:nvSpPr>
        <p:spPr>
          <a:xfrm>
            <a:off x="5910138" y="289948"/>
            <a:ext cx="42123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Specific humidity: </a:t>
            </a:r>
            <a:r>
              <a:rPr lang="en-US" sz="1600" b="1" dirty="0" err="1"/>
              <a:t>UNICON</a:t>
            </a:r>
            <a:r>
              <a:rPr lang="en-US" sz="1600" b="1" dirty="0"/>
              <a:t> run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6321A2C-CA38-46D5-9097-9D1A2C6985DC}"/>
              </a:ext>
            </a:extLst>
          </p:cNvPr>
          <p:cNvSpPr txBox="1"/>
          <p:nvPr/>
        </p:nvSpPr>
        <p:spPr>
          <a:xfrm>
            <a:off x="4480560" y="606526"/>
            <a:ext cx="43281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EC59B3-E4FC-4448-ABEA-CA81FAC7B922}"/>
              </a:ext>
            </a:extLst>
          </p:cNvPr>
          <p:cNvSpPr txBox="1"/>
          <p:nvPr/>
        </p:nvSpPr>
        <p:spPr>
          <a:xfrm>
            <a:off x="9428034" y="606526"/>
            <a:ext cx="432816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48F5E-7529-4032-B1C2-6785009743BA}"/>
              </a:ext>
            </a:extLst>
          </p:cNvPr>
          <p:cNvSpPr txBox="1"/>
          <p:nvPr/>
        </p:nvSpPr>
        <p:spPr>
          <a:xfrm>
            <a:off x="9414970" y="2642317"/>
            <a:ext cx="432816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6240DB-F22A-4627-BF4F-BFFFC74A0CF5}"/>
              </a:ext>
            </a:extLst>
          </p:cNvPr>
          <p:cNvSpPr txBox="1"/>
          <p:nvPr/>
        </p:nvSpPr>
        <p:spPr>
          <a:xfrm>
            <a:off x="9428034" y="4616552"/>
            <a:ext cx="432816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C94682-D885-4EF6-8DA1-7E26D5B66254}"/>
              </a:ext>
            </a:extLst>
          </p:cNvPr>
          <p:cNvSpPr txBox="1"/>
          <p:nvPr/>
        </p:nvSpPr>
        <p:spPr>
          <a:xfrm>
            <a:off x="4480560" y="4707691"/>
            <a:ext cx="432816" cy="1538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DB3EF8-E7EE-479B-9FC1-1919329A8069}"/>
              </a:ext>
            </a:extLst>
          </p:cNvPr>
          <p:cNvSpPr txBox="1"/>
          <p:nvPr/>
        </p:nvSpPr>
        <p:spPr>
          <a:xfrm>
            <a:off x="1773936" y="4438387"/>
            <a:ext cx="289953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Diff:  GFSv17p8-Obs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80759E1-CFE1-4407-8976-230D3FD795E4}"/>
              </a:ext>
            </a:extLst>
          </p:cNvPr>
          <p:cNvSpPr txBox="1"/>
          <p:nvPr/>
        </p:nvSpPr>
        <p:spPr>
          <a:xfrm>
            <a:off x="6470695" y="4401108"/>
            <a:ext cx="329028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Diff:  </a:t>
            </a:r>
            <a:r>
              <a:rPr lang="en-US" dirty="0" err="1"/>
              <a:t>Unicon-Obs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0A4BE8B-11B3-429A-8C9E-1BAE7F639DED}"/>
              </a:ext>
            </a:extLst>
          </p:cNvPr>
          <p:cNvSpPr txBox="1"/>
          <p:nvPr/>
        </p:nvSpPr>
        <p:spPr>
          <a:xfrm>
            <a:off x="1701171" y="2433544"/>
            <a:ext cx="3045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Obs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2D2FC81-FB58-48C2-8234-0C620C4EB858}"/>
              </a:ext>
            </a:extLst>
          </p:cNvPr>
          <p:cNvSpPr txBox="1"/>
          <p:nvPr/>
        </p:nvSpPr>
        <p:spPr>
          <a:xfrm>
            <a:off x="6572029" y="2380729"/>
            <a:ext cx="304505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err="1"/>
              <a:t>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16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C2E2CE5-7264-41BB-9E42-38710AE040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A7ED6B6-F7EA-DC0D-EA8B-FBCD03D61F96}"/>
              </a:ext>
            </a:extLst>
          </p:cNvPr>
          <p:cNvSpPr txBox="1"/>
          <p:nvPr/>
        </p:nvSpPr>
        <p:spPr>
          <a:xfrm>
            <a:off x="172027" y="583520"/>
            <a:ext cx="3328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case of the undisturbed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BOMEX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period (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Siebesma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Cuijpers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1995)</a:t>
            </a:r>
          </a:p>
        </p:txBody>
      </p:sp>
    </p:spTree>
    <p:extLst>
      <p:ext uri="{BB962C8B-B14F-4D97-AF65-F5344CB8AC3E}">
        <p14:creationId xmlns:p14="http://schemas.microsoft.com/office/powerpoint/2010/main" val="2526829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54C3BA5-49FC-4BF2-9BAD-F1159EB1D2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22" y="635351"/>
            <a:ext cx="4876800" cy="4876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C887AF9-13EE-4620-A97F-27C9B9670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5322" y="635351"/>
            <a:ext cx="4876800" cy="4876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EFD4AAE-A70D-428F-9C86-A0D8F6CA87DB}"/>
              </a:ext>
            </a:extLst>
          </p:cNvPr>
          <p:cNvSpPr txBox="1"/>
          <p:nvPr/>
        </p:nvSpPr>
        <p:spPr>
          <a:xfrm>
            <a:off x="1313409" y="635351"/>
            <a:ext cx="42123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Potential temperature: </a:t>
            </a:r>
            <a:r>
              <a:rPr lang="en-US" sz="1600" b="1" dirty="0" err="1"/>
              <a:t>GFSv17P8</a:t>
            </a:r>
            <a:r>
              <a:rPr lang="en-US" sz="1600" b="1" dirty="0"/>
              <a:t> run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8FB5E0-9857-4E70-9ADF-D71CC0944971}"/>
              </a:ext>
            </a:extLst>
          </p:cNvPr>
          <p:cNvSpPr txBox="1"/>
          <p:nvPr/>
        </p:nvSpPr>
        <p:spPr>
          <a:xfrm>
            <a:off x="6531355" y="615094"/>
            <a:ext cx="42123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Potential temperature: </a:t>
            </a:r>
            <a:r>
              <a:rPr lang="en-US" sz="1600" b="1" dirty="0" err="1"/>
              <a:t>GFSv17P8</a:t>
            </a:r>
            <a:r>
              <a:rPr lang="en-US" sz="1600" b="1" dirty="0"/>
              <a:t> run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1D25C75-D1B2-4326-AD3A-08FA3C31CA2B}"/>
              </a:ext>
            </a:extLst>
          </p:cNvPr>
          <p:cNvSpPr txBox="1"/>
          <p:nvPr/>
        </p:nvSpPr>
        <p:spPr>
          <a:xfrm>
            <a:off x="5204323" y="2843857"/>
            <a:ext cx="49685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73D734-2EF4-4730-9EA0-2B3DCFA74D0C}"/>
              </a:ext>
            </a:extLst>
          </p:cNvPr>
          <p:cNvSpPr txBox="1"/>
          <p:nvPr/>
        </p:nvSpPr>
        <p:spPr>
          <a:xfrm>
            <a:off x="1753970" y="2811847"/>
            <a:ext cx="42123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Potential temperature: </a:t>
            </a:r>
            <a:r>
              <a:rPr lang="en-US" sz="1600" b="1" dirty="0" err="1"/>
              <a:t>UNICON</a:t>
            </a:r>
            <a:r>
              <a:rPr lang="en-US" sz="1600" b="1" dirty="0"/>
              <a:t> run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510983-C154-4AD9-92E8-D84CD58B5F6C}"/>
              </a:ext>
            </a:extLst>
          </p:cNvPr>
          <p:cNvSpPr txBox="1"/>
          <p:nvPr/>
        </p:nvSpPr>
        <p:spPr>
          <a:xfrm>
            <a:off x="6578578" y="2823600"/>
            <a:ext cx="421233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Potential temperature: </a:t>
            </a:r>
            <a:r>
              <a:rPr lang="en-US" sz="1600" b="1" dirty="0" err="1"/>
              <a:t>UNICON</a:t>
            </a:r>
            <a:r>
              <a:rPr lang="en-US" sz="1600" b="1" dirty="0"/>
              <a:t> run </a:t>
            </a:r>
          </a:p>
        </p:txBody>
      </p:sp>
    </p:spTree>
    <p:extLst>
      <p:ext uri="{BB962C8B-B14F-4D97-AF65-F5344CB8AC3E}">
        <p14:creationId xmlns:p14="http://schemas.microsoft.com/office/powerpoint/2010/main" val="66894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24144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potential issues in the representation of </a:t>
            </a:r>
          </a:p>
          <a:p>
            <a:pPr algn="ctr"/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subgrid</a:t>
            </a:r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convection in the </a:t>
            </a:r>
            <a:r>
              <a:rPr lang="en-US" sz="4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UFS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19753" y="1988612"/>
            <a:ext cx="9152493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theoretical ambiguity in making conventional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subgrid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convection parameterization schemes scale aware for applications at the so-called gray-zone resolutions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 hoc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separation of vertical scales of parameterization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subgrid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convection into, e.g., deep/shallow and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2BFFD-1316-4A88-9FD2-75000D02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01" y="6477001"/>
            <a:ext cx="2057400" cy="365125"/>
          </a:xfrm>
          <a:prstGeom prst="rect">
            <a:avLst/>
          </a:prstGeom>
        </p:spPr>
        <p:txBody>
          <a:bodyPr/>
          <a:lstStyle/>
          <a:p>
            <a:fld id="{135AF046-74BB-4711-99C2-4AC75EDB43A7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317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B2F1D4A-5DA4-4423-BB99-469DACE834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697" y="649109"/>
            <a:ext cx="4876800" cy="4876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FD0543F-E9D7-4DBF-AB61-0CCC641F12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548" y="563218"/>
            <a:ext cx="4876800" cy="48768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A6498FB-8527-491D-A56D-527912D29489}"/>
              </a:ext>
            </a:extLst>
          </p:cNvPr>
          <p:cNvSpPr txBox="1"/>
          <p:nvPr/>
        </p:nvSpPr>
        <p:spPr>
          <a:xfrm>
            <a:off x="1018732" y="600343"/>
            <a:ext cx="509277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Specific humidity: </a:t>
            </a:r>
            <a:r>
              <a:rPr lang="en-US" sz="1600" b="1" dirty="0" err="1"/>
              <a:t>GFSv17P8</a:t>
            </a:r>
            <a:r>
              <a:rPr lang="en-US" sz="1600" b="1" dirty="0"/>
              <a:t> run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246A633-6F81-4F17-BC71-C32AFF92E2A6}"/>
              </a:ext>
            </a:extLst>
          </p:cNvPr>
          <p:cNvSpPr txBox="1"/>
          <p:nvPr/>
        </p:nvSpPr>
        <p:spPr>
          <a:xfrm>
            <a:off x="6339343" y="479729"/>
            <a:ext cx="573521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Specific humidity: </a:t>
            </a:r>
            <a:r>
              <a:rPr lang="en-US" sz="1600" b="1" dirty="0" err="1"/>
              <a:t>GFSv17P8</a:t>
            </a:r>
            <a:r>
              <a:rPr lang="en-US" sz="1600" b="1" dirty="0"/>
              <a:t> run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919D19-19A3-4073-95E0-F8A4EF84F980}"/>
              </a:ext>
            </a:extLst>
          </p:cNvPr>
          <p:cNvSpPr txBox="1"/>
          <p:nvPr/>
        </p:nvSpPr>
        <p:spPr>
          <a:xfrm>
            <a:off x="6676845" y="2748955"/>
            <a:ext cx="49685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  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CBB03D-B790-426B-BE14-D111A3105D94}"/>
              </a:ext>
            </a:extLst>
          </p:cNvPr>
          <p:cNvSpPr txBox="1"/>
          <p:nvPr/>
        </p:nvSpPr>
        <p:spPr>
          <a:xfrm>
            <a:off x="1172689" y="2838604"/>
            <a:ext cx="48768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Specific humidity: </a:t>
            </a:r>
            <a:r>
              <a:rPr lang="en-US" sz="1600" b="1" dirty="0" err="1"/>
              <a:t>UNICON</a:t>
            </a:r>
            <a:r>
              <a:rPr lang="en-US" sz="1600" b="1" dirty="0"/>
              <a:t> run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3D6A5DC-1EA9-4D3E-8061-AB8C648C5B4A}"/>
              </a:ext>
            </a:extLst>
          </p:cNvPr>
          <p:cNvSpPr txBox="1"/>
          <p:nvPr/>
        </p:nvSpPr>
        <p:spPr>
          <a:xfrm>
            <a:off x="6630994" y="2733712"/>
            <a:ext cx="4690107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Specific humidity: </a:t>
            </a:r>
            <a:r>
              <a:rPr lang="en-US" sz="1600" b="1" dirty="0" err="1"/>
              <a:t>UNICON</a:t>
            </a:r>
            <a:r>
              <a:rPr lang="en-US" sz="1600" b="1" dirty="0"/>
              <a:t> run </a:t>
            </a:r>
          </a:p>
        </p:txBody>
      </p:sp>
    </p:spTree>
    <p:extLst>
      <p:ext uri="{BB962C8B-B14F-4D97-AF65-F5344CB8AC3E}">
        <p14:creationId xmlns:p14="http://schemas.microsoft.com/office/powerpoint/2010/main" val="24405997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5A5C328-9E26-4A1B-A468-6884DEE1BA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6" t="-992" r="20166" b="34325"/>
          <a:stretch/>
        </p:blipFill>
        <p:spPr>
          <a:xfrm>
            <a:off x="734399" y="-96394"/>
            <a:ext cx="5889853" cy="67940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3C312E7-0297-4C90-9074-06A03F201A16}"/>
              </a:ext>
            </a:extLst>
          </p:cNvPr>
          <p:cNvSpPr txBox="1"/>
          <p:nvPr/>
        </p:nvSpPr>
        <p:spPr>
          <a:xfrm>
            <a:off x="1432685" y="4863"/>
            <a:ext cx="4493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GFSv17P8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9B7BBB-69ED-4B04-BFF8-F3A0D2919D7B}"/>
              </a:ext>
            </a:extLst>
          </p:cNvPr>
          <p:cNvSpPr txBox="1"/>
          <p:nvPr/>
        </p:nvSpPr>
        <p:spPr>
          <a:xfrm>
            <a:off x="416762" y="3374136"/>
            <a:ext cx="60568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611CB4-0F2E-408A-8D1E-BFD2D5A6BD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31"/>
          <a:stretch/>
        </p:blipFill>
        <p:spPr>
          <a:xfrm>
            <a:off x="6177419" y="2214879"/>
            <a:ext cx="5874903" cy="425434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0880B0E-5307-43A8-BE72-1588A5BA4ED8}"/>
              </a:ext>
            </a:extLst>
          </p:cNvPr>
          <p:cNvSpPr txBox="1"/>
          <p:nvPr/>
        </p:nvSpPr>
        <p:spPr>
          <a:xfrm>
            <a:off x="6029093" y="1851810"/>
            <a:ext cx="60568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UNICON Run: Cold Pool Fraction</a:t>
            </a:r>
          </a:p>
        </p:txBody>
      </p:sp>
    </p:spTree>
    <p:extLst>
      <p:ext uri="{BB962C8B-B14F-4D97-AF65-F5344CB8AC3E}">
        <p14:creationId xmlns:p14="http://schemas.microsoft.com/office/powerpoint/2010/main" val="32011229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57A6323E-CB28-41ED-9A4B-99A839C772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8" t="-938" r="18324" b="33666"/>
          <a:stretch/>
        </p:blipFill>
        <p:spPr>
          <a:xfrm>
            <a:off x="712192" y="-87682"/>
            <a:ext cx="6012872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18E0FD-090C-45B9-A669-36B1C2B36CD3}"/>
              </a:ext>
            </a:extLst>
          </p:cNvPr>
          <p:cNvSpPr txBox="1"/>
          <p:nvPr/>
        </p:nvSpPr>
        <p:spPr>
          <a:xfrm>
            <a:off x="1405080" y="0"/>
            <a:ext cx="449327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GFSv17P8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FE0B0D-A8CD-4A0A-B487-6E7139E98F22}"/>
              </a:ext>
            </a:extLst>
          </p:cNvPr>
          <p:cNvSpPr txBox="1"/>
          <p:nvPr/>
        </p:nvSpPr>
        <p:spPr>
          <a:xfrm>
            <a:off x="623274" y="3429000"/>
            <a:ext cx="60568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UNICON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7F9CD3-437C-4C0E-9D25-45AE346F337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4379" r="-2746" b="18236"/>
          <a:stretch/>
        </p:blipFill>
        <p:spPr>
          <a:xfrm>
            <a:off x="6162908" y="2089619"/>
            <a:ext cx="6012872" cy="33582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C85B1A-BD08-4A7A-BFDD-1FDC5DE4CC16}"/>
              </a:ext>
            </a:extLst>
          </p:cNvPr>
          <p:cNvSpPr txBox="1"/>
          <p:nvPr/>
        </p:nvSpPr>
        <p:spPr>
          <a:xfrm>
            <a:off x="6029093" y="1851810"/>
            <a:ext cx="605689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UNICON Run: Cold Pool Fraction</a:t>
            </a:r>
          </a:p>
        </p:txBody>
      </p:sp>
    </p:spTree>
    <p:extLst>
      <p:ext uri="{BB962C8B-B14F-4D97-AF65-F5344CB8AC3E}">
        <p14:creationId xmlns:p14="http://schemas.microsoft.com/office/powerpoint/2010/main" val="13636559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9995B2-E30A-4F34-93BD-85256508909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72" r="-10720" b="19738"/>
          <a:stretch/>
        </p:blipFill>
        <p:spPr>
          <a:xfrm>
            <a:off x="-90284" y="-53179"/>
            <a:ext cx="6479487" cy="356333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346B06F-BC00-4F92-B0F2-7A8B9C174A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074" r="-699" b="22035"/>
          <a:stretch/>
        </p:blipFill>
        <p:spPr>
          <a:xfrm>
            <a:off x="3149460" y="3353139"/>
            <a:ext cx="5893080" cy="350486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5AA891-8A60-48F5-A372-8EE6A519B3B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0410" r="-7558" b="20467"/>
          <a:stretch/>
        </p:blipFill>
        <p:spPr>
          <a:xfrm>
            <a:off x="6161080" y="20709"/>
            <a:ext cx="6294525" cy="3459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3875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D3EF332-6EE6-4FA3-A3A9-56EDEFD6859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0209" r="-5440" b="16283"/>
          <a:stretch/>
        </p:blipFill>
        <p:spPr>
          <a:xfrm>
            <a:off x="157489" y="331839"/>
            <a:ext cx="5142098" cy="309716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0247236-3DB1-40D7-850D-B2F245AF4E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8" r="-3021" b="14671"/>
          <a:stretch/>
        </p:blipFill>
        <p:spPr>
          <a:xfrm>
            <a:off x="6479632" y="331839"/>
            <a:ext cx="5024110" cy="311682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F48405-6044-4D48-A62E-ABDDBB301FA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8797" r="-5796" b="14671"/>
          <a:stretch/>
        </p:blipFill>
        <p:spPr>
          <a:xfrm>
            <a:off x="3333308" y="3613355"/>
            <a:ext cx="5159475" cy="3244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9276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13FC47-8F31-4C57-89DC-D5D72671BC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7" r="-5341" b="19407"/>
          <a:stretch/>
        </p:blipFill>
        <p:spPr>
          <a:xfrm>
            <a:off x="3527351" y="3696930"/>
            <a:ext cx="5137297" cy="302833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58B2A1E-A184-492C-B8D4-B14C93DE932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960" r="-5342" b="17943"/>
          <a:stretch/>
        </p:blipFill>
        <p:spPr>
          <a:xfrm>
            <a:off x="700548" y="560440"/>
            <a:ext cx="5137297" cy="30283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AB69DB7-8575-4C2B-A0D1-155A7669DD5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19153" r="-11644" b="18750"/>
          <a:stretch/>
        </p:blipFill>
        <p:spPr>
          <a:xfrm>
            <a:off x="6046838" y="560439"/>
            <a:ext cx="5444614" cy="302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455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19D6-3F64-4242-8EE7-D4B4CF2C3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463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F390B-0FB1-8345-99F7-FE6571FAA9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8933" y="1105732"/>
            <a:ext cx="10647680" cy="4953740"/>
          </a:xfrm>
        </p:spPr>
        <p:txBody>
          <a:bodyPr>
            <a:noAutofit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theoretical ambiguity in the approach for implementing scale-awareness in the SAS scheme (and in any similarly-scaling convection schemes using the conventional parameterization formulation).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ambiguous to separately represent deep, shallow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PBL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convection in the SAS scheme. 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pathway forward to circumvent the ambiguity and unify the representation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subgrid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convection in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to use the unified scale-adaptive approach developed by Park (2014) based on a unified plume model.</a:t>
            </a:r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experiment using the unified approach in the UFS shows its promising potential as a research and development direction.</a:t>
            </a:r>
          </a:p>
        </p:txBody>
      </p:sp>
    </p:spTree>
    <p:extLst>
      <p:ext uri="{BB962C8B-B14F-4D97-AF65-F5344CB8AC3E}">
        <p14:creationId xmlns:p14="http://schemas.microsoft.com/office/powerpoint/2010/main" val="2131857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968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Outline of this presentation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05000" y="1053543"/>
            <a:ext cx="8381999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Ambiguity (physical inconsistency) in scale-aware convection schemes in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prognostic system for the mass-flux parameterization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Conventional parameterization as an asymptotic limit: steady plume model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pathway for avoiding the ambiguity: A unified scale-adaptive plume perspective</a:t>
            </a: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Preliminary numerical examples in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UFS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Aft>
                <a:spcPts val="3000"/>
              </a:spcAft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2BFFD-1316-4A88-9FD2-75000D02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01" y="6477001"/>
            <a:ext cx="2057400" cy="365125"/>
          </a:xfrm>
          <a:prstGeom prst="rect">
            <a:avLst/>
          </a:prstGeom>
        </p:spPr>
        <p:txBody>
          <a:bodyPr/>
          <a:lstStyle/>
          <a:p>
            <a:fld id="{135AF046-74BB-4711-99C2-4AC75EDB43A7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291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3CE9BE42-3402-45CE-B6E0-B40328384798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66476" y="853899"/>
                <a:ext cx="11720482" cy="5840353"/>
              </a:xfrm>
            </p:spPr>
            <p:txBody>
              <a:bodyPr>
                <a:noAutofit/>
              </a:bodyPr>
              <a:lstStyle/>
              <a:p>
                <a:pPr algn="l" defTabSz="461963">
                  <a:lnSpc>
                    <a:spcPct val="100000"/>
                  </a:lnSpc>
                </a:pPr>
                <a:r>
                  <a:rPr lang="en-US" sz="3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the case of a top-hat PDF, we can show that 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>
                    <a:cs typeface="Times New Roman" panose="02020603050405020304" pitchFamily="18" charset="0"/>
                  </a:rPr>
                  <a:t>				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(1−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𝑤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𝜓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						(1)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  )</m:t>
                        </m:r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  )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</m:e>
                    </m:d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l-GR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Δ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≡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</m:t>
                            </m:r>
                          </m:e>
                        </m:d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en-US" sz="1800" b="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   </m:t>
                            </m:r>
                          </m:e>
                        </m:acc>
                      </m:e>
                    </m:d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				(2)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σ is the fractional area covered by the updraft, an overbar denotes a domain mean, the subscript </a:t>
                </a:r>
                <a:r>
                  <a:rPr lang="en-US" sz="18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denotes a cloud value, and a tilde denotes an environmental value.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Define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as the flux required to maintain quasi-equilibrium. The closure assumption used to determine σ is 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				      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1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σ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m:rPr>
                                <m:sty m:val="p"/>
                              </m:rP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Δ</m:t>
                            </m:r>
                            <m:r>
                              <a:rPr lang="el-GR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acc>
                              <m:accPr>
                                <m:chr m:val="̅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𝑤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𝜓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sz="1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b>
                            <m:r>
                              <a:rPr lang="en-US" sz="1800" i="1" dirty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𝐸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						(3)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quantities on the right-hand side of (3) are expected to be independent of σ . Eq. (3) is guaranteed to give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b="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              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𝜎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≤1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. 						(4)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By combining (3) and (1), we obtain 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>
                    <a:cs typeface="Times New Roman" panose="02020603050405020304" pitchFamily="18" charset="0"/>
                  </a:rPr>
                  <a:t>			                        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1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(1−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𝜎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b>
                      <m:sSubPr>
                        <m:ctrlPr>
                          <a:rPr lang="en-US" sz="1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1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US" sz="1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sz="1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.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 (5)</a:t>
                </a:r>
              </a:p>
              <a:p>
                <a:pPr algn="l">
                  <a:lnSpc>
                    <a:spcPct val="100000"/>
                  </a:lnSpc>
                </a:pP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 SAS scheme,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1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𝜓</m:t>
                                </m:r>
                              </m:e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b>
                        <m:r>
                          <a:rPr lang="en-US" sz="1800" i="1" dirty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  <m:r>
                      <a:rPr lang="en-US" sz="1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specified by a conventional parameterization formulation with a steady/diagnostic cloud model.</a:t>
                </a: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3CE9BE42-3402-45CE-B6E0-B403283847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66476" y="853899"/>
                <a:ext cx="11720482" cy="5840353"/>
              </a:xfrm>
              <a:blipFill>
                <a:blip r:embed="rId2"/>
                <a:stretch>
                  <a:fillRect l="-468" r="-884" b="-9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tangle 1">
            <a:extLst>
              <a:ext uri="{FF2B5EF4-FFF2-40B4-BE49-F238E27FC236}">
                <a16:creationId xmlns:a16="http://schemas.microsoft.com/office/drawing/2014/main" id="{2E8C2AE5-BD19-4694-9847-537AE86C6BD0}"/>
              </a:ext>
            </a:extLst>
          </p:cNvPr>
          <p:cNvSpPr/>
          <p:nvPr/>
        </p:nvSpPr>
        <p:spPr>
          <a:xfrm>
            <a:off x="61436" y="0"/>
            <a:ext cx="12130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widely-used approach for implementing scale-aware convection schemes (Arakawa et al., 2011)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C204D8-5DF0-44C4-B3BE-2C03429FC60D}"/>
              </a:ext>
            </a:extLst>
          </p:cNvPr>
          <p:cNvSpPr txBox="1"/>
          <p:nvPr/>
        </p:nvSpPr>
        <p:spPr>
          <a:xfrm>
            <a:off x="9513171" y="6601897"/>
            <a:ext cx="268855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a class note of Prof. Dave Randall</a:t>
            </a:r>
          </a:p>
        </p:txBody>
      </p:sp>
    </p:spTree>
    <p:extLst>
      <p:ext uri="{BB962C8B-B14F-4D97-AF65-F5344CB8AC3E}">
        <p14:creationId xmlns:p14="http://schemas.microsoft.com/office/powerpoint/2010/main" val="189871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84919-5A6E-DF10-7279-ED8835900E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0867"/>
          <a:stretch/>
        </p:blipFill>
        <p:spPr>
          <a:xfrm>
            <a:off x="7369066" y="2179990"/>
            <a:ext cx="4684573" cy="313572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E1F1A-6068-A8F8-8D2D-6D42DB1F027B}"/>
              </a:ext>
            </a:extLst>
          </p:cNvPr>
          <p:cNvSpPr txBox="1"/>
          <p:nvPr/>
        </p:nvSpPr>
        <p:spPr>
          <a:xfrm>
            <a:off x="9728" y="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Ambiguity in implementing scale-aware convection schemes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70A017-A5FC-8F48-6699-99364EF64CFC}"/>
                  </a:ext>
                </a:extLst>
              </p:cNvPr>
              <p:cNvSpPr txBox="1"/>
              <p:nvPr/>
            </p:nvSpPr>
            <p:spPr>
              <a:xfrm>
                <a:off x="961812" y="923648"/>
                <a:ext cx="6340029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theoretical explanation for the observed smallness of the fractional area covered by cumulus updrafts was provided by </a:t>
                </a:r>
                <a:r>
                  <a:rPr lang="en-US" sz="24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Bjerknes</a:t>
                </a:r>
                <a:r>
                  <a:rPr lang="en-US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(1938, </a:t>
                </a:r>
                <a:r>
                  <a:rPr lang="en-US" sz="2400" dirty="0" err="1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QJRMS</a:t>
                </a:r>
                <a:r>
                  <a:rPr lang="en-US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64, 325-330).   </a:t>
                </a:r>
                <a:endParaRPr lang="en-US" sz="1200" b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Convection takes place physically by rapid rising motion in the cloudy region, and slow sinking motion in the clear region.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endParaRPr lang="en-US" sz="2400" dirty="0">
                  <a:solidFill>
                    <a:srgbClr val="333333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a grid box, mass conservation dictates that rapid rising motion and slow sinking motion can only be achieved physically, for a given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acc>
                      <m:accPr>
                        <m:chr m:val="̃"/>
                        <m:ctrlP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𝑤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by making the updraft narrow, and the downdraft broad, i.e.,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70A017-A5FC-8F48-6699-99364EF64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1812" y="923648"/>
                <a:ext cx="6340029" cy="5262979"/>
              </a:xfrm>
              <a:prstGeom prst="rect">
                <a:avLst/>
              </a:prstGeom>
              <a:blipFill>
                <a:blip r:embed="rId3"/>
                <a:stretch>
                  <a:fillRect l="-1346" t="-927" b="-17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334C8C-4B03-BC62-962B-88B09C0D7F65}"/>
              </a:ext>
            </a:extLst>
          </p:cNvPr>
          <p:cNvSpPr txBox="1"/>
          <p:nvPr/>
        </p:nvSpPr>
        <p:spPr>
          <a:xfrm>
            <a:off x="8137056" y="5446846"/>
            <a:ext cx="3253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Arakawa et al.  (2011,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14856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F84919-5A6E-DF10-7279-ED8835900E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6049" y="3648184"/>
            <a:ext cx="9555934" cy="31427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FE1F1A-6068-A8F8-8D2D-6D42DB1F027B}"/>
              </a:ext>
            </a:extLst>
          </p:cNvPr>
          <p:cNvSpPr txBox="1"/>
          <p:nvPr/>
        </p:nvSpPr>
        <p:spPr>
          <a:xfrm>
            <a:off x="9728" y="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Ambiguity in implementing scale-aware convection schemes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70A017-A5FC-8F48-6699-99364EF64CFC}"/>
                  </a:ext>
                </a:extLst>
              </p:cNvPr>
              <p:cNvSpPr txBox="1"/>
              <p:nvPr/>
            </p:nvSpPr>
            <p:spPr>
              <a:xfrm>
                <a:off x="1072707" y="698096"/>
                <a:ext cx="10278363" cy="28950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b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conventional convection parameterization using a steady cloud model for full adjustment to maintain quasi-equilibrium in the gray-zone resolution: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(a) inconsistent with the assumption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σ</m:t>
                    </m:r>
                    <m:r>
                      <a:rPr lang="en-US" sz="240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≪1</m:t>
                    </m:r>
                  </m:oMath>
                </a14:m>
                <a:r>
                  <a:rPr lang="en-US" sz="2400" b="0" dirty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(b) coarse-graining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statistics only relevant to </a:t>
                </a:r>
                <a:r>
                  <a:rPr lang="en-US" sz="240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deep convection</a:t>
                </a:r>
                <a:r>
                  <a:rPr lang="en-US" sz="2400" b="0">
                    <a:solidFill>
                      <a:srgbClr val="C00000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b="0" dirty="0">
                  <a:solidFill>
                    <a:srgbClr val="C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 algn="l">
                  <a:buFont typeface="Arial" panose="020B0604020202020204" pitchFamily="34" charset="0"/>
                  <a:buChar char="•"/>
                </a:pPr>
                <a:endParaRPr lang="en-US" sz="1200" b="0" dirty="0">
                  <a:solidFill>
                    <a:srgbClr val="333333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400" b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good cloud model to determine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4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solidFill>
                              <a:srgbClr val="333333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𝜓</m:t>
                        </m:r>
                      </m:e>
                    </m:acc>
                    <m:r>
                      <a:rPr lang="en-US" sz="2400" b="0" i="1" smtClean="0">
                        <a:solidFill>
                          <a:srgbClr val="333333"/>
                        </a:solidFill>
                        <a:effectLst/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400" b="0" dirty="0">
                    <a:solidFill>
                      <a:srgbClr val="333333"/>
                    </a:solidFill>
                    <a:effectLst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solidFill>
                      <a:srgbClr val="333333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a reasonable closure to determine the magnitude of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acc>
                          <m:accPr>
                            <m:chr m:val="̅"/>
                            <m:ctrlPr>
                              <a:rPr lang="en-US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accPr>
                          <m:e>
                            <m:r>
                              <a:rPr lang="en-US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𝑤</m:t>
                            </m:r>
                            <m:r>
                              <a:rPr lang="en-US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  <m:r>
                              <a:rPr lang="en-US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𝜓</m:t>
                            </m:r>
                            <m:r>
                              <a:rPr lang="en-US" sz="2400" i="1">
                                <a:solidFill>
                                  <a:srgbClr val="333333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acc>
                        <m:r>
                          <a:rPr lang="en-US" sz="2400" i="1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333333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4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What are practical metrics for being “good“ and “reasonable”</a:t>
                </a:r>
                <a:r>
                  <a:rPr lang="en-US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E70A017-A5FC-8F48-6699-99364EF64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707" y="698096"/>
                <a:ext cx="10278363" cy="2895088"/>
              </a:xfrm>
              <a:prstGeom prst="rect">
                <a:avLst/>
              </a:prstGeom>
              <a:blipFill>
                <a:blip r:embed="rId3"/>
                <a:stretch>
                  <a:fillRect l="-830" t="-1688" b="-42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8334C8C-4B03-BC62-962B-88B09C0D7F65}"/>
              </a:ext>
            </a:extLst>
          </p:cNvPr>
          <p:cNvSpPr txBox="1"/>
          <p:nvPr/>
        </p:nvSpPr>
        <p:spPr>
          <a:xfrm>
            <a:off x="8947824" y="6550222"/>
            <a:ext cx="32539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Adapted from Arakawa et al.  (2011,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ACP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36050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728" y="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prognostic system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9873" y="748113"/>
                <a:ext cx="10992254" cy="58610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All the prognostic equations of atmospheric motion can be summarized into the following form:</a:t>
                </a: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∇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r>
                        <a:rPr lang="en-US" sz="28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𝒖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𝜌</m:t>
                          </m:r>
                        </m:den>
                      </m:f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den>
                      </m:f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𝜌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𝑤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𝜑</m:t>
                      </m:r>
                      <m:r>
                        <a:rPr lang="en-US" sz="280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𝐹</m:t>
                      </m:r>
                    </m:oMath>
                  </m:oMathPara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an arbitrary prognostic variable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>
                  <a:spcAft>
                    <a:spcPts val="1800"/>
                  </a:spcAft>
                </a:pPr>
                <a:endParaRPr lang="en-US" sz="1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spcAft>
                    <a:spcPts val="1800"/>
                  </a:spcAft>
                </a:pPr>
                <a:r>
                  <a:rPr lang="en-US" sz="28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Parameterization: Statement of the problem</a:t>
                </a:r>
              </a:p>
              <a:p>
                <a:pPr algn="ctr">
                  <a:spcAft>
                    <a:spcPts val="1800"/>
                  </a:spcAft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𝒖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acc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den>
                    </m:f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𝜕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𝜌</m:t>
                    </m:r>
                    <m:acc>
                      <m:accPr>
                        <m:chr m:val="̅"/>
                        <m:ctrlP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𝑤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</m:e>
                    </m:acc>
                    <m:r>
                      <a:rPr lang="en-US" sz="28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spcAft>
                    <a:spcPts val="1800"/>
                  </a:spcAft>
                </a:pP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where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the so-called apparent source defined in terms of the sub-scale variables and resolved forcing as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𝑄</m:t>
                    </m:r>
                    <m:r>
                      <a:rPr lang="en-US" sz="28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∇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𝒖</m:t>
                            </m:r>
                          </m:e>
                          <m:sup>
                            <m:r>
                              <a:rPr lang="en-US" sz="28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sSup>
                          <m:sSupPr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𝜑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𝜌</m:t>
                        </m:r>
                      </m:den>
                    </m:f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f>
                          <m:fPr>
                            <m:ctrlP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𝜕𝜌</m:t>
                            </m:r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𝑤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US" sz="28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𝜑</m:t>
                                </m:r>
                              </m:e>
                              <m:sup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𝜕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𝑧</m:t>
                            </m:r>
                          </m:den>
                        </m:f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acc>
                      <m:accPr>
                        <m:chr m:val="̅"/>
                        <m:ctrl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𝐹</m:t>
                        </m:r>
                      </m:e>
                    </m:acc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873" y="748113"/>
                <a:ext cx="10992254" cy="5861028"/>
              </a:xfrm>
              <a:prstGeom prst="rect">
                <a:avLst/>
              </a:prstGeom>
              <a:blipFill>
                <a:blip r:embed="rId3"/>
                <a:stretch>
                  <a:fillRect l="-1109" t="-1145" r="-1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72BFFD-1316-4A88-9FD2-75000D02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6901" y="6477001"/>
            <a:ext cx="2057400" cy="365125"/>
          </a:xfrm>
          <a:prstGeom prst="rect">
            <a:avLst/>
          </a:prstGeom>
        </p:spPr>
        <p:txBody>
          <a:bodyPr/>
          <a:lstStyle/>
          <a:p>
            <a:fld id="{135AF046-74BB-4711-99C2-4AC75EDB43A7}" type="slidenum"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fld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801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7C6DA7-545F-4048-AD03-5DEC058A3AE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21"/>
          <a:stretch/>
        </p:blipFill>
        <p:spPr>
          <a:xfrm>
            <a:off x="0" y="2163229"/>
            <a:ext cx="3386051" cy="278264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71F9D9D-147B-4DA5-99DE-6DFEE6C8FD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401"/>
          <a:stretch/>
        </p:blipFill>
        <p:spPr>
          <a:xfrm>
            <a:off x="3468624" y="1248493"/>
            <a:ext cx="8588905" cy="532035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08603-42B1-45DC-BE05-72E62FE05605}"/>
              </a:ext>
            </a:extLst>
          </p:cNvPr>
          <p:cNvSpPr txBox="1"/>
          <p:nvPr/>
        </p:nvSpPr>
        <p:spPr>
          <a:xfrm>
            <a:off x="10186323" y="6550223"/>
            <a:ext cx="20056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Weller et al. (2020)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D6B14F-811A-416B-A3E3-F4E23B2CBE72}"/>
              </a:ext>
            </a:extLst>
          </p:cNvPr>
          <p:cNvSpPr txBox="1"/>
          <p:nvPr/>
        </p:nvSpPr>
        <p:spPr>
          <a:xfrm>
            <a:off x="810768" y="5003596"/>
            <a:ext cx="1884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Yano (2014)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911B98-DA23-474B-B435-BFBB3E6D5589}"/>
              </a:ext>
            </a:extLst>
          </p:cNvPr>
          <p:cNvSpPr txBox="1"/>
          <p:nvPr/>
        </p:nvSpPr>
        <p:spPr>
          <a:xfrm>
            <a:off x="9728" y="1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Segmentally-constant approximation: </a:t>
            </a:r>
          </a:p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Multi-fluid system</a:t>
            </a:r>
          </a:p>
        </p:txBody>
      </p:sp>
    </p:spTree>
    <p:extLst>
      <p:ext uri="{BB962C8B-B14F-4D97-AF65-F5344CB8AC3E}">
        <p14:creationId xmlns:p14="http://schemas.microsoft.com/office/powerpoint/2010/main" val="739482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3C366C3-D0B1-4948-B628-FE95F3C104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93" b="8505"/>
          <a:stretch/>
        </p:blipFill>
        <p:spPr>
          <a:xfrm>
            <a:off x="51634" y="1126308"/>
            <a:ext cx="3633216" cy="25754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8450056-F63C-42C7-8B48-9A97D6860CD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27" r="49466" b="58139"/>
          <a:stretch/>
        </p:blipFill>
        <p:spPr>
          <a:xfrm>
            <a:off x="361395" y="4304940"/>
            <a:ext cx="3344973" cy="1955652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BA0BD8-F2A0-4772-9E82-DD296EA2CF76}"/>
              </a:ext>
            </a:extLst>
          </p:cNvPr>
          <p:cNvSpPr txBox="1"/>
          <p:nvPr/>
        </p:nvSpPr>
        <p:spPr>
          <a:xfrm>
            <a:off x="7784319" y="6550223"/>
            <a:ext cx="44076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Yano (2014, 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Dynamics of Atmospheres and Oceans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AA85D6-B83C-4D63-9C44-7F3FB20B2473}"/>
              </a:ext>
            </a:extLst>
          </p:cNvPr>
          <p:cNvSpPr txBox="1"/>
          <p:nvPr/>
        </p:nvSpPr>
        <p:spPr>
          <a:xfrm>
            <a:off x="9728" y="1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flux and separation of convection and environment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4D106AB-94CA-D3EF-7EED-EF96F22EB31C}"/>
              </a:ext>
            </a:extLst>
          </p:cNvPr>
          <p:cNvGrpSpPr/>
          <p:nvPr/>
        </p:nvGrpSpPr>
        <p:grpSpPr>
          <a:xfrm>
            <a:off x="3871319" y="707887"/>
            <a:ext cx="8129192" cy="5936885"/>
            <a:chOff x="3898213" y="707135"/>
            <a:chExt cx="8129192" cy="59368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140CAC1-F735-48A9-AF56-C91CE3A183C1}"/>
                </a:ext>
              </a:extLst>
            </p:cNvPr>
            <p:cNvGrpSpPr/>
            <p:nvPr/>
          </p:nvGrpSpPr>
          <p:grpSpPr>
            <a:xfrm>
              <a:off x="3898213" y="707135"/>
              <a:ext cx="8129192" cy="5936885"/>
              <a:chOff x="3165325" y="136208"/>
              <a:chExt cx="8824754" cy="6354230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F92F1E8B-04B2-4A63-956A-9DCFAAAD2ED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4270"/>
              <a:stretch/>
            </p:blipFill>
            <p:spPr>
              <a:xfrm>
                <a:off x="3165325" y="2956663"/>
                <a:ext cx="8771813" cy="3533775"/>
              </a:xfrm>
              <a:prstGeom prst="rect">
                <a:avLst/>
              </a:prstGeom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3256EC94-F6DB-49FC-A07F-90BD035A25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r="2416"/>
              <a:stretch/>
            </p:blipFill>
            <p:spPr>
              <a:xfrm>
                <a:off x="3218266" y="136208"/>
                <a:ext cx="8771813" cy="2820455"/>
              </a:xfrm>
              <a:prstGeom prst="rect">
                <a:avLst/>
              </a:prstGeom>
            </p:spPr>
          </p:pic>
        </p:grp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D47996F-C88B-1698-C825-EF27674DA501}"/>
                </a:ext>
              </a:extLst>
            </p:cNvPr>
            <p:cNvSpPr/>
            <p:nvPr/>
          </p:nvSpPr>
          <p:spPr>
            <a:xfrm>
              <a:off x="4388873" y="3867288"/>
              <a:ext cx="4485306" cy="70788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BEB291-2AB5-B5FD-F8A0-3117B296C079}"/>
                </a:ext>
              </a:extLst>
            </p:cNvPr>
            <p:cNvSpPr/>
            <p:nvPr/>
          </p:nvSpPr>
          <p:spPr>
            <a:xfrm>
              <a:off x="4388873" y="4928823"/>
              <a:ext cx="3539170" cy="1407420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8EF9DE4-9E38-06E0-0796-D3F58B696BCD}"/>
                </a:ext>
              </a:extLst>
            </p:cNvPr>
            <p:cNvSpPr/>
            <p:nvPr/>
          </p:nvSpPr>
          <p:spPr>
            <a:xfrm>
              <a:off x="4388873" y="2773406"/>
              <a:ext cx="3646747" cy="520226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D29E6B56-E890-AB8F-FC0A-AD689B003EC1}"/>
              </a:ext>
            </a:extLst>
          </p:cNvPr>
          <p:cNvSpPr/>
          <p:nvPr/>
        </p:nvSpPr>
        <p:spPr>
          <a:xfrm>
            <a:off x="4361979" y="1209997"/>
            <a:ext cx="1034774" cy="31867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6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19063</TotalTime>
  <Words>1189</Words>
  <Application>Microsoft Office PowerPoint</Application>
  <PresentationFormat>Widescreen</PresentationFormat>
  <Paragraphs>134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Arial</vt:lpstr>
      <vt:lpstr>Calibri</vt:lpstr>
      <vt:lpstr>Calibri Light</vt:lpstr>
      <vt:lpstr>Cambria Math</vt:lpstr>
      <vt:lpstr>Times New Roman</vt:lpstr>
      <vt:lpstr>Office Theme</vt:lpstr>
      <vt:lpstr>A Unified Representation of  Convective Mixing on Subgrid Scales in the UFS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Contrast to the Conventional Formulation</vt:lpstr>
      <vt:lpstr>A Unified Plume Model for Process-Dependent Parameterization</vt:lpstr>
      <vt:lpstr>Governing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Jian-Wen Bao</dc:creator>
  <cp:lastModifiedBy>Jian-Wen Bao</cp:lastModifiedBy>
  <cp:revision>243</cp:revision>
  <cp:lastPrinted>2023-03-31T22:02:00Z</cp:lastPrinted>
  <dcterms:created xsi:type="dcterms:W3CDTF">2023-03-31T21:52:58Z</dcterms:created>
  <dcterms:modified xsi:type="dcterms:W3CDTF">2024-07-24T18:39:11Z</dcterms:modified>
</cp:coreProperties>
</file>