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309" r:id="rId2"/>
    <p:sldId id="352" r:id="rId3"/>
    <p:sldId id="354" r:id="rId4"/>
    <p:sldId id="330" r:id="rId5"/>
    <p:sldId id="347" r:id="rId6"/>
    <p:sldId id="346" r:id="rId7"/>
    <p:sldId id="311" r:id="rId8"/>
    <p:sldId id="329" r:id="rId9"/>
    <p:sldId id="356" r:id="rId10"/>
    <p:sldId id="357" r:id="rId11"/>
    <p:sldId id="342" r:id="rId12"/>
    <p:sldId id="350" r:id="rId13"/>
    <p:sldId id="348" r:id="rId14"/>
    <p:sldId id="343" r:id="rId15"/>
    <p:sldId id="353" r:id="rId16"/>
    <p:sldId id="322" r:id="rId17"/>
    <p:sldId id="344" r:id="rId18"/>
    <p:sldId id="355" r:id="rId19"/>
    <p:sldId id="345" r:id="rId20"/>
    <p:sldId id="34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46"/>
    <p:restoredTop sz="94678"/>
  </p:normalViewPr>
  <p:slideViewPr>
    <p:cSldViewPr snapToGrid="0">
      <p:cViewPr>
        <p:scale>
          <a:sx n="74" d="100"/>
          <a:sy n="74" d="100"/>
        </p:scale>
        <p:origin x="576" y="101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5CF69-A9DA-E94F-891E-19713F28EEF7}" type="datetimeFigureOut">
              <a:rPr lang="en-US" smtClean="0"/>
              <a:t>7/12/24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D7876A-EE54-2C4B-8EB2-2B107C337FC0}" type="slidenum">
              <a:rPr lang="en-US" smtClean="0"/>
              <a:t>‹#›</a:t>
            </a:fld>
            <a:endParaRPr lang="en-US"/>
          </a:p>
        </p:txBody>
      </p:sp>
    </p:spTree>
    <p:extLst>
      <p:ext uri="{BB962C8B-B14F-4D97-AF65-F5344CB8AC3E}">
        <p14:creationId xmlns:p14="http://schemas.microsoft.com/office/powerpoint/2010/main" val="4016419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D7876A-EE54-2C4B-8EB2-2B107C337FC0}" type="slidenum">
              <a:rPr lang="en-US" smtClean="0"/>
              <a:t>1</a:t>
            </a:fld>
            <a:endParaRPr lang="en-US"/>
          </a:p>
        </p:txBody>
      </p:sp>
    </p:spTree>
    <p:extLst>
      <p:ext uri="{BB962C8B-B14F-4D97-AF65-F5344CB8AC3E}">
        <p14:creationId xmlns:p14="http://schemas.microsoft.com/office/powerpoint/2010/main" val="408609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10</a:t>
            </a:fld>
            <a:endParaRPr lang="en-US"/>
          </a:p>
        </p:txBody>
      </p:sp>
    </p:spTree>
    <p:extLst>
      <p:ext uri="{BB962C8B-B14F-4D97-AF65-F5344CB8AC3E}">
        <p14:creationId xmlns:p14="http://schemas.microsoft.com/office/powerpoint/2010/main" val="630062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11</a:t>
            </a:fld>
            <a:endParaRPr lang="en-US"/>
          </a:p>
        </p:txBody>
      </p:sp>
    </p:spTree>
    <p:extLst>
      <p:ext uri="{BB962C8B-B14F-4D97-AF65-F5344CB8AC3E}">
        <p14:creationId xmlns:p14="http://schemas.microsoft.com/office/powerpoint/2010/main" val="215092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12</a:t>
            </a:fld>
            <a:endParaRPr lang="en-US"/>
          </a:p>
        </p:txBody>
      </p:sp>
    </p:spTree>
    <p:extLst>
      <p:ext uri="{BB962C8B-B14F-4D97-AF65-F5344CB8AC3E}">
        <p14:creationId xmlns:p14="http://schemas.microsoft.com/office/powerpoint/2010/main" val="2321929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13</a:t>
            </a:fld>
            <a:endParaRPr lang="en-US"/>
          </a:p>
        </p:txBody>
      </p:sp>
    </p:spTree>
    <p:extLst>
      <p:ext uri="{BB962C8B-B14F-4D97-AF65-F5344CB8AC3E}">
        <p14:creationId xmlns:p14="http://schemas.microsoft.com/office/powerpoint/2010/main" val="2874625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14</a:t>
            </a:fld>
            <a:endParaRPr lang="en-US"/>
          </a:p>
        </p:txBody>
      </p:sp>
    </p:spTree>
    <p:extLst>
      <p:ext uri="{BB962C8B-B14F-4D97-AF65-F5344CB8AC3E}">
        <p14:creationId xmlns:p14="http://schemas.microsoft.com/office/powerpoint/2010/main" val="2451775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15</a:t>
            </a:fld>
            <a:endParaRPr lang="en-US"/>
          </a:p>
        </p:txBody>
      </p:sp>
    </p:spTree>
    <p:extLst>
      <p:ext uri="{BB962C8B-B14F-4D97-AF65-F5344CB8AC3E}">
        <p14:creationId xmlns:p14="http://schemas.microsoft.com/office/powerpoint/2010/main" val="764525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16</a:t>
            </a:fld>
            <a:endParaRPr lang="en-US"/>
          </a:p>
        </p:txBody>
      </p:sp>
    </p:spTree>
    <p:extLst>
      <p:ext uri="{BB962C8B-B14F-4D97-AF65-F5344CB8AC3E}">
        <p14:creationId xmlns:p14="http://schemas.microsoft.com/office/powerpoint/2010/main" val="4088450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17</a:t>
            </a:fld>
            <a:endParaRPr lang="en-US"/>
          </a:p>
        </p:txBody>
      </p:sp>
    </p:spTree>
    <p:extLst>
      <p:ext uri="{BB962C8B-B14F-4D97-AF65-F5344CB8AC3E}">
        <p14:creationId xmlns:p14="http://schemas.microsoft.com/office/powerpoint/2010/main" val="3044602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18</a:t>
            </a:fld>
            <a:endParaRPr lang="en-US"/>
          </a:p>
        </p:txBody>
      </p:sp>
    </p:spTree>
    <p:extLst>
      <p:ext uri="{BB962C8B-B14F-4D97-AF65-F5344CB8AC3E}">
        <p14:creationId xmlns:p14="http://schemas.microsoft.com/office/powerpoint/2010/main" val="1178122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19</a:t>
            </a:fld>
            <a:endParaRPr lang="en-US"/>
          </a:p>
        </p:txBody>
      </p:sp>
    </p:spTree>
    <p:extLst>
      <p:ext uri="{BB962C8B-B14F-4D97-AF65-F5344CB8AC3E}">
        <p14:creationId xmlns:p14="http://schemas.microsoft.com/office/powerpoint/2010/main" val="275856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2</a:t>
            </a:fld>
            <a:endParaRPr lang="en-US"/>
          </a:p>
        </p:txBody>
      </p:sp>
    </p:spTree>
    <p:extLst>
      <p:ext uri="{BB962C8B-B14F-4D97-AF65-F5344CB8AC3E}">
        <p14:creationId xmlns:p14="http://schemas.microsoft.com/office/powerpoint/2010/main" val="37491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20</a:t>
            </a:fld>
            <a:endParaRPr lang="en-US"/>
          </a:p>
        </p:txBody>
      </p:sp>
    </p:spTree>
    <p:extLst>
      <p:ext uri="{BB962C8B-B14F-4D97-AF65-F5344CB8AC3E}">
        <p14:creationId xmlns:p14="http://schemas.microsoft.com/office/powerpoint/2010/main" val="166002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3</a:t>
            </a:fld>
            <a:endParaRPr lang="en-US"/>
          </a:p>
        </p:txBody>
      </p:sp>
    </p:spTree>
    <p:extLst>
      <p:ext uri="{BB962C8B-B14F-4D97-AF65-F5344CB8AC3E}">
        <p14:creationId xmlns:p14="http://schemas.microsoft.com/office/powerpoint/2010/main" val="2744036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4</a:t>
            </a:fld>
            <a:endParaRPr lang="en-US"/>
          </a:p>
        </p:txBody>
      </p:sp>
    </p:spTree>
    <p:extLst>
      <p:ext uri="{BB962C8B-B14F-4D97-AF65-F5344CB8AC3E}">
        <p14:creationId xmlns:p14="http://schemas.microsoft.com/office/powerpoint/2010/main" val="421518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5</a:t>
            </a:fld>
            <a:endParaRPr lang="en-US"/>
          </a:p>
        </p:txBody>
      </p:sp>
    </p:spTree>
    <p:extLst>
      <p:ext uri="{BB962C8B-B14F-4D97-AF65-F5344CB8AC3E}">
        <p14:creationId xmlns:p14="http://schemas.microsoft.com/office/powerpoint/2010/main" val="3296753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6</a:t>
            </a:fld>
            <a:endParaRPr lang="en-US"/>
          </a:p>
        </p:txBody>
      </p:sp>
    </p:spTree>
    <p:extLst>
      <p:ext uri="{BB962C8B-B14F-4D97-AF65-F5344CB8AC3E}">
        <p14:creationId xmlns:p14="http://schemas.microsoft.com/office/powerpoint/2010/main" val="241678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7</a:t>
            </a:fld>
            <a:endParaRPr lang="en-US"/>
          </a:p>
        </p:txBody>
      </p:sp>
    </p:spTree>
    <p:extLst>
      <p:ext uri="{BB962C8B-B14F-4D97-AF65-F5344CB8AC3E}">
        <p14:creationId xmlns:p14="http://schemas.microsoft.com/office/powerpoint/2010/main" val="3303002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8</a:t>
            </a:fld>
            <a:endParaRPr lang="en-US"/>
          </a:p>
        </p:txBody>
      </p:sp>
    </p:spTree>
    <p:extLst>
      <p:ext uri="{BB962C8B-B14F-4D97-AF65-F5344CB8AC3E}">
        <p14:creationId xmlns:p14="http://schemas.microsoft.com/office/powerpoint/2010/main" val="3046490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7876A-EE54-2C4B-8EB2-2B107C337FC0}" type="slidenum">
              <a:rPr lang="en-US" smtClean="0"/>
              <a:t>9</a:t>
            </a:fld>
            <a:endParaRPr lang="en-US"/>
          </a:p>
        </p:txBody>
      </p:sp>
    </p:spTree>
    <p:extLst>
      <p:ext uri="{BB962C8B-B14F-4D97-AF65-F5344CB8AC3E}">
        <p14:creationId xmlns:p14="http://schemas.microsoft.com/office/powerpoint/2010/main" val="1964504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1E04A-AA09-CE9E-B02A-2E3A42142E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EAD7D5-C001-C4EE-30E2-51C49290D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0D7AE1-DB6D-1C2A-443F-DC92E281240B}"/>
              </a:ext>
            </a:extLst>
          </p:cNvPr>
          <p:cNvSpPr>
            <a:spLocks noGrp="1"/>
          </p:cNvSpPr>
          <p:nvPr>
            <p:ph type="dt" sz="half" idx="10"/>
          </p:nvPr>
        </p:nvSpPr>
        <p:spPr/>
        <p:txBody>
          <a:bodyPr/>
          <a:lstStyle/>
          <a:p>
            <a:fld id="{03D69A2F-BC8E-9D47-8194-FDFEF0EF8A8A}" type="datetimeFigureOut">
              <a:rPr lang="en-US" smtClean="0"/>
              <a:t>7/12/24</a:t>
            </a:fld>
            <a:endParaRPr lang="en-US"/>
          </a:p>
        </p:txBody>
      </p:sp>
      <p:sp>
        <p:nvSpPr>
          <p:cNvPr id="5" name="Footer Placeholder 4">
            <a:extLst>
              <a:ext uri="{FF2B5EF4-FFF2-40B4-BE49-F238E27FC236}">
                <a16:creationId xmlns:a16="http://schemas.microsoft.com/office/drawing/2014/main" id="{7F47D1C3-7A99-E76D-956C-3964805A75DD}"/>
              </a:ext>
            </a:extLst>
          </p:cNvPr>
          <p:cNvSpPr>
            <a:spLocks noGrp="1"/>
          </p:cNvSpPr>
          <p:nvPr>
            <p:ph type="ftr" sz="quarter" idx="11"/>
          </p:nvPr>
        </p:nvSpPr>
        <p:spPr/>
        <p:txBody>
          <a:bodyPr/>
          <a:lstStyle/>
          <a:p>
            <a:endParaRPr lang="en-US"/>
          </a:p>
        </p:txBody>
      </p:sp>
      <p:sp>
        <p:nvSpPr>
          <p:cNvPr id="7" name="Google Shape;13;p3">
            <a:extLst>
              <a:ext uri="{FF2B5EF4-FFF2-40B4-BE49-F238E27FC236}">
                <a16:creationId xmlns:a16="http://schemas.microsoft.com/office/drawing/2014/main" id="{2A136389-1A59-D7D7-A8B1-02C7A2031EF4}"/>
              </a:ext>
            </a:extLst>
          </p:cNvPr>
          <p:cNvSpPr txBox="1">
            <a:spLocks/>
          </p:cNvSpPr>
          <p:nvPr userDrawn="1"/>
        </p:nvSpPr>
        <p:spPr>
          <a:xfrm>
            <a:off x="11484370" y="6141372"/>
            <a:ext cx="548700" cy="393600"/>
          </a:xfrm>
          <a:prstGeom prst="rect">
            <a:avLst/>
          </a:prstGeom>
          <a:noFill/>
          <a:ln>
            <a:noFill/>
          </a:ln>
        </p:spPr>
        <p:txBody>
          <a:bodyPr spcFirstLastPara="1" vert="horz" wrap="square" lIns="91425" tIns="91425" rIns="91425" bIns="91425" rtlCol="0" anchor="ctr" anchorCtr="0">
            <a:norm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accent1"/>
                </a:solidFill>
                <a:latin typeface="Lato"/>
                <a:ea typeface="Lato"/>
                <a:cs typeface="Lato"/>
                <a:sym typeface="Lato"/>
              </a:defRPr>
            </a:lvl1pPr>
            <a:lvl2pPr marL="0" marR="0" lvl="1"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accent1"/>
                </a:solidFill>
                <a:latin typeface="Lato"/>
                <a:ea typeface="Lato"/>
                <a:cs typeface="Lato"/>
                <a:sym typeface="Lato"/>
              </a:defRPr>
            </a:lvl2pPr>
            <a:lvl3pPr marL="0" marR="0" lvl="2"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accent1"/>
                </a:solidFill>
                <a:latin typeface="Lato"/>
                <a:ea typeface="Lato"/>
                <a:cs typeface="Lato"/>
                <a:sym typeface="Lato"/>
              </a:defRPr>
            </a:lvl3pPr>
            <a:lvl4pPr marL="0" marR="0" lvl="3"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accent1"/>
                </a:solidFill>
                <a:latin typeface="Lato"/>
                <a:ea typeface="Lato"/>
                <a:cs typeface="Lato"/>
                <a:sym typeface="Lato"/>
              </a:defRPr>
            </a:lvl4pPr>
            <a:lvl5pPr marL="0" marR="0" lvl="4"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accent1"/>
                </a:solidFill>
                <a:latin typeface="Lato"/>
                <a:ea typeface="Lato"/>
                <a:cs typeface="Lato"/>
                <a:sym typeface="Lato"/>
              </a:defRPr>
            </a:lvl5pPr>
            <a:lvl6pPr marL="0" marR="0" lvl="5"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accent1"/>
                </a:solidFill>
                <a:latin typeface="Lato"/>
                <a:ea typeface="Lato"/>
                <a:cs typeface="Lato"/>
                <a:sym typeface="Lato"/>
              </a:defRPr>
            </a:lvl6pPr>
            <a:lvl7pPr marL="0" marR="0" lvl="6"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accent1"/>
                </a:solidFill>
                <a:latin typeface="Lato"/>
                <a:ea typeface="Lato"/>
                <a:cs typeface="Lato"/>
                <a:sym typeface="Lato"/>
              </a:defRPr>
            </a:lvl7pPr>
            <a:lvl8pPr marL="0" marR="0" lvl="7"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accent1"/>
                </a:solidFill>
                <a:latin typeface="Lato"/>
                <a:ea typeface="Lato"/>
                <a:cs typeface="Lato"/>
                <a:sym typeface="Lato"/>
              </a:defRPr>
            </a:lvl8pPr>
            <a:lvl9pPr marL="0" marR="0" lvl="8"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accent1"/>
                </a:solidFill>
                <a:latin typeface="Lato"/>
                <a:ea typeface="Lato"/>
                <a:cs typeface="Lato"/>
                <a:sym typeface="Lato"/>
              </a:defRPr>
            </a:lvl9pPr>
          </a:lstStyle>
          <a:p>
            <a:fld id="{00000000-1234-1234-1234-123412341234}" type="slidenum">
              <a:rPr lang="en" smtClean="0"/>
              <a:pPr/>
              <a:t>‹#›</a:t>
            </a:fld>
            <a:endParaRPr lang="en" dirty="0"/>
          </a:p>
        </p:txBody>
      </p:sp>
      <p:pic>
        <p:nvPicPr>
          <p:cNvPr id="8" name="Google Shape;17;p3">
            <a:extLst>
              <a:ext uri="{FF2B5EF4-FFF2-40B4-BE49-F238E27FC236}">
                <a16:creationId xmlns:a16="http://schemas.microsoft.com/office/drawing/2014/main" id="{2C6D3807-03C1-F54F-3054-5CEAA7EC1DA9}"/>
              </a:ext>
            </a:extLst>
          </p:cNvPr>
          <p:cNvPicPr preferRelativeResize="0"/>
          <p:nvPr userDrawn="1"/>
        </p:nvPicPr>
        <p:blipFill rotWithShape="1">
          <a:blip r:embed="rId2">
            <a:alphaModFix/>
          </a:blip>
          <a:srcRect/>
          <a:stretch/>
        </p:blipFill>
        <p:spPr>
          <a:xfrm>
            <a:off x="10770255" y="5222608"/>
            <a:ext cx="1167089" cy="798462"/>
          </a:xfrm>
          <a:prstGeom prst="rect">
            <a:avLst/>
          </a:prstGeom>
          <a:noFill/>
          <a:ln>
            <a:noFill/>
          </a:ln>
        </p:spPr>
      </p:pic>
      <p:sp>
        <p:nvSpPr>
          <p:cNvPr id="9" name="Google Shape;18;p3">
            <a:extLst>
              <a:ext uri="{FF2B5EF4-FFF2-40B4-BE49-F238E27FC236}">
                <a16:creationId xmlns:a16="http://schemas.microsoft.com/office/drawing/2014/main" id="{5291009E-C997-6CEF-38D3-765E834C775C}"/>
              </a:ext>
            </a:extLst>
          </p:cNvPr>
          <p:cNvSpPr txBox="1"/>
          <p:nvPr userDrawn="1"/>
        </p:nvSpPr>
        <p:spPr>
          <a:xfrm>
            <a:off x="10090493" y="6065171"/>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264196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0DCA-3082-9E33-B2C3-61CC2E39A3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A60B67-1D31-C220-1575-073D8E7E53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3427D-3384-3ABB-1CE2-DF5357C82AA4}"/>
              </a:ext>
            </a:extLst>
          </p:cNvPr>
          <p:cNvSpPr>
            <a:spLocks noGrp="1"/>
          </p:cNvSpPr>
          <p:nvPr>
            <p:ph type="dt" sz="half" idx="10"/>
          </p:nvPr>
        </p:nvSpPr>
        <p:spPr/>
        <p:txBody>
          <a:bodyPr/>
          <a:lstStyle/>
          <a:p>
            <a:fld id="{03D69A2F-BC8E-9D47-8194-FDFEF0EF8A8A}" type="datetimeFigureOut">
              <a:rPr lang="en-US" smtClean="0"/>
              <a:t>7/12/24</a:t>
            </a:fld>
            <a:endParaRPr lang="en-US"/>
          </a:p>
        </p:txBody>
      </p:sp>
      <p:sp>
        <p:nvSpPr>
          <p:cNvPr id="5" name="Footer Placeholder 4">
            <a:extLst>
              <a:ext uri="{FF2B5EF4-FFF2-40B4-BE49-F238E27FC236}">
                <a16:creationId xmlns:a16="http://schemas.microsoft.com/office/drawing/2014/main" id="{A4BC8251-3AEB-9C86-7E4C-969682DED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4BEBF-A182-6B17-9E60-36F437F112C8}"/>
              </a:ext>
            </a:extLst>
          </p:cNvPr>
          <p:cNvSpPr>
            <a:spLocks noGrp="1"/>
          </p:cNvSpPr>
          <p:nvPr>
            <p:ph type="sldNum" sz="quarter" idx="12"/>
          </p:nvPr>
        </p:nvSpPr>
        <p:spPr/>
        <p:txBody>
          <a:bodyPr/>
          <a:lstStyle/>
          <a:p>
            <a:fld id="{BEC15884-D424-2446-A0F8-A1FC2CC12014}" type="slidenum">
              <a:rPr lang="en-US" smtClean="0"/>
              <a:t>‹#›</a:t>
            </a:fld>
            <a:endParaRPr lang="en-US"/>
          </a:p>
        </p:txBody>
      </p:sp>
    </p:spTree>
    <p:extLst>
      <p:ext uri="{BB962C8B-B14F-4D97-AF65-F5344CB8AC3E}">
        <p14:creationId xmlns:p14="http://schemas.microsoft.com/office/powerpoint/2010/main" val="167612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4EC55D-FFD8-BE27-69DF-6BC38CFDFD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2783F-60DD-A066-F093-24E8F02F1B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39D4C-CE86-1FD5-32E0-244CDE00D2AC}"/>
              </a:ext>
            </a:extLst>
          </p:cNvPr>
          <p:cNvSpPr>
            <a:spLocks noGrp="1"/>
          </p:cNvSpPr>
          <p:nvPr>
            <p:ph type="dt" sz="half" idx="10"/>
          </p:nvPr>
        </p:nvSpPr>
        <p:spPr/>
        <p:txBody>
          <a:bodyPr/>
          <a:lstStyle/>
          <a:p>
            <a:fld id="{03D69A2F-BC8E-9D47-8194-FDFEF0EF8A8A}" type="datetimeFigureOut">
              <a:rPr lang="en-US" smtClean="0"/>
              <a:t>7/12/24</a:t>
            </a:fld>
            <a:endParaRPr lang="en-US"/>
          </a:p>
        </p:txBody>
      </p:sp>
      <p:sp>
        <p:nvSpPr>
          <p:cNvPr id="5" name="Footer Placeholder 4">
            <a:extLst>
              <a:ext uri="{FF2B5EF4-FFF2-40B4-BE49-F238E27FC236}">
                <a16:creationId xmlns:a16="http://schemas.microsoft.com/office/drawing/2014/main" id="{B9994DF4-195E-56B8-7180-3C4BA02BC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30AAA-D2A6-8A89-1DE9-9C3104CB87B1}"/>
              </a:ext>
            </a:extLst>
          </p:cNvPr>
          <p:cNvSpPr>
            <a:spLocks noGrp="1"/>
          </p:cNvSpPr>
          <p:nvPr>
            <p:ph type="sldNum" sz="quarter" idx="12"/>
          </p:nvPr>
        </p:nvSpPr>
        <p:spPr/>
        <p:txBody>
          <a:bodyPr/>
          <a:lstStyle/>
          <a:p>
            <a:fld id="{BEC15884-D424-2446-A0F8-A1FC2CC12014}" type="slidenum">
              <a:rPr lang="en-US" smtClean="0"/>
              <a:t>‹#›</a:t>
            </a:fld>
            <a:endParaRPr lang="en-US"/>
          </a:p>
        </p:txBody>
      </p:sp>
    </p:spTree>
    <p:extLst>
      <p:ext uri="{BB962C8B-B14F-4D97-AF65-F5344CB8AC3E}">
        <p14:creationId xmlns:p14="http://schemas.microsoft.com/office/powerpoint/2010/main" val="2582235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EF94-DC6F-656A-D284-5CE696381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32E3D-95FB-95E8-C4E3-E94972CB7C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CEE8A-9893-E21F-1876-2BA10708E69B}"/>
              </a:ext>
            </a:extLst>
          </p:cNvPr>
          <p:cNvSpPr>
            <a:spLocks noGrp="1"/>
          </p:cNvSpPr>
          <p:nvPr>
            <p:ph type="dt" sz="half" idx="10"/>
          </p:nvPr>
        </p:nvSpPr>
        <p:spPr/>
        <p:txBody>
          <a:bodyPr/>
          <a:lstStyle/>
          <a:p>
            <a:fld id="{03D69A2F-BC8E-9D47-8194-FDFEF0EF8A8A}" type="datetimeFigureOut">
              <a:rPr lang="en-US" smtClean="0"/>
              <a:t>7/12/24</a:t>
            </a:fld>
            <a:endParaRPr lang="en-US"/>
          </a:p>
        </p:txBody>
      </p:sp>
      <p:sp>
        <p:nvSpPr>
          <p:cNvPr id="5" name="Footer Placeholder 4">
            <a:extLst>
              <a:ext uri="{FF2B5EF4-FFF2-40B4-BE49-F238E27FC236}">
                <a16:creationId xmlns:a16="http://schemas.microsoft.com/office/drawing/2014/main" id="{1703D1EF-9B79-8A17-C017-D1AAD079E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99D4E-890D-645E-BC1E-3859D6C5684D}"/>
              </a:ext>
            </a:extLst>
          </p:cNvPr>
          <p:cNvSpPr>
            <a:spLocks noGrp="1"/>
          </p:cNvSpPr>
          <p:nvPr>
            <p:ph type="sldNum" sz="quarter" idx="12"/>
          </p:nvPr>
        </p:nvSpPr>
        <p:spPr/>
        <p:txBody>
          <a:bodyPr/>
          <a:lstStyle/>
          <a:p>
            <a:fld id="{BEC15884-D424-2446-A0F8-A1FC2CC12014}" type="slidenum">
              <a:rPr lang="en-US" smtClean="0"/>
              <a:t>‹#›</a:t>
            </a:fld>
            <a:endParaRPr lang="en-US"/>
          </a:p>
        </p:txBody>
      </p:sp>
    </p:spTree>
    <p:extLst>
      <p:ext uri="{BB962C8B-B14F-4D97-AF65-F5344CB8AC3E}">
        <p14:creationId xmlns:p14="http://schemas.microsoft.com/office/powerpoint/2010/main" val="4258991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881E6-D691-5EA1-ECCE-4D61C72C33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848838-D48B-8793-158C-70199C47E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A1441B-F6CB-6565-9436-14D1497DD1EE}"/>
              </a:ext>
            </a:extLst>
          </p:cNvPr>
          <p:cNvSpPr>
            <a:spLocks noGrp="1"/>
          </p:cNvSpPr>
          <p:nvPr>
            <p:ph type="dt" sz="half" idx="10"/>
          </p:nvPr>
        </p:nvSpPr>
        <p:spPr/>
        <p:txBody>
          <a:bodyPr/>
          <a:lstStyle/>
          <a:p>
            <a:fld id="{03D69A2F-BC8E-9D47-8194-FDFEF0EF8A8A}" type="datetimeFigureOut">
              <a:rPr lang="en-US" smtClean="0"/>
              <a:t>7/12/24</a:t>
            </a:fld>
            <a:endParaRPr lang="en-US"/>
          </a:p>
        </p:txBody>
      </p:sp>
      <p:sp>
        <p:nvSpPr>
          <p:cNvPr id="5" name="Footer Placeholder 4">
            <a:extLst>
              <a:ext uri="{FF2B5EF4-FFF2-40B4-BE49-F238E27FC236}">
                <a16:creationId xmlns:a16="http://schemas.microsoft.com/office/drawing/2014/main" id="{A7EEAD75-7D7F-CAD2-AEDB-8FDD0C4F1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9C3E3-D10F-F104-8B53-A55B03AE2A97}"/>
              </a:ext>
            </a:extLst>
          </p:cNvPr>
          <p:cNvSpPr>
            <a:spLocks noGrp="1"/>
          </p:cNvSpPr>
          <p:nvPr>
            <p:ph type="sldNum" sz="quarter" idx="12"/>
          </p:nvPr>
        </p:nvSpPr>
        <p:spPr/>
        <p:txBody>
          <a:bodyPr/>
          <a:lstStyle/>
          <a:p>
            <a:fld id="{BEC15884-D424-2446-A0F8-A1FC2CC12014}" type="slidenum">
              <a:rPr lang="en-US" smtClean="0"/>
              <a:t>‹#›</a:t>
            </a:fld>
            <a:endParaRPr lang="en-US"/>
          </a:p>
        </p:txBody>
      </p:sp>
    </p:spTree>
    <p:extLst>
      <p:ext uri="{BB962C8B-B14F-4D97-AF65-F5344CB8AC3E}">
        <p14:creationId xmlns:p14="http://schemas.microsoft.com/office/powerpoint/2010/main" val="124871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3A17-855C-843C-D5F6-62551C46E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2ED95-B2F7-6862-C583-408935EA56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F886D2-271A-373B-01FB-0380DD1A4B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2FEE5-19F9-6D38-20EB-7F13A1238657}"/>
              </a:ext>
            </a:extLst>
          </p:cNvPr>
          <p:cNvSpPr>
            <a:spLocks noGrp="1"/>
          </p:cNvSpPr>
          <p:nvPr>
            <p:ph type="dt" sz="half" idx="10"/>
          </p:nvPr>
        </p:nvSpPr>
        <p:spPr/>
        <p:txBody>
          <a:bodyPr/>
          <a:lstStyle/>
          <a:p>
            <a:fld id="{03D69A2F-BC8E-9D47-8194-FDFEF0EF8A8A}" type="datetimeFigureOut">
              <a:rPr lang="en-US" smtClean="0"/>
              <a:t>7/12/24</a:t>
            </a:fld>
            <a:endParaRPr lang="en-US"/>
          </a:p>
        </p:txBody>
      </p:sp>
      <p:sp>
        <p:nvSpPr>
          <p:cNvPr id="6" name="Footer Placeholder 5">
            <a:extLst>
              <a:ext uri="{FF2B5EF4-FFF2-40B4-BE49-F238E27FC236}">
                <a16:creationId xmlns:a16="http://schemas.microsoft.com/office/drawing/2014/main" id="{584B84DA-A920-806C-7708-DD3B4CA2E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7EC5D6-812C-D7A1-5A47-7FF981BC65F4}"/>
              </a:ext>
            </a:extLst>
          </p:cNvPr>
          <p:cNvSpPr>
            <a:spLocks noGrp="1"/>
          </p:cNvSpPr>
          <p:nvPr>
            <p:ph type="sldNum" sz="quarter" idx="12"/>
          </p:nvPr>
        </p:nvSpPr>
        <p:spPr/>
        <p:txBody>
          <a:bodyPr/>
          <a:lstStyle/>
          <a:p>
            <a:fld id="{BEC15884-D424-2446-A0F8-A1FC2CC12014}" type="slidenum">
              <a:rPr lang="en-US" smtClean="0"/>
              <a:t>‹#›</a:t>
            </a:fld>
            <a:endParaRPr lang="en-US"/>
          </a:p>
        </p:txBody>
      </p:sp>
    </p:spTree>
    <p:extLst>
      <p:ext uri="{BB962C8B-B14F-4D97-AF65-F5344CB8AC3E}">
        <p14:creationId xmlns:p14="http://schemas.microsoft.com/office/powerpoint/2010/main" val="293204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4899-B5DD-7F78-1572-63CFA1DB56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1DE84E-2DF3-0D43-37E3-55B8D436F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A01A1C-840C-2A80-6050-D514C68B8F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054FB-E129-F2B1-3EC5-CA17B79BED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98F5DF-0751-8005-0618-8A7526A084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CF7F7B-11FD-C91F-3252-024685F3E8ED}"/>
              </a:ext>
            </a:extLst>
          </p:cNvPr>
          <p:cNvSpPr>
            <a:spLocks noGrp="1"/>
          </p:cNvSpPr>
          <p:nvPr>
            <p:ph type="dt" sz="half" idx="10"/>
          </p:nvPr>
        </p:nvSpPr>
        <p:spPr/>
        <p:txBody>
          <a:bodyPr/>
          <a:lstStyle/>
          <a:p>
            <a:fld id="{03D69A2F-BC8E-9D47-8194-FDFEF0EF8A8A}" type="datetimeFigureOut">
              <a:rPr lang="en-US" smtClean="0"/>
              <a:t>7/12/24</a:t>
            </a:fld>
            <a:endParaRPr lang="en-US"/>
          </a:p>
        </p:txBody>
      </p:sp>
      <p:sp>
        <p:nvSpPr>
          <p:cNvPr id="8" name="Footer Placeholder 7">
            <a:extLst>
              <a:ext uri="{FF2B5EF4-FFF2-40B4-BE49-F238E27FC236}">
                <a16:creationId xmlns:a16="http://schemas.microsoft.com/office/drawing/2014/main" id="{65F946B1-7FA1-844E-8E49-F15EE47FD0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63917F-D2E5-21D4-5021-068694C5F285}"/>
              </a:ext>
            </a:extLst>
          </p:cNvPr>
          <p:cNvSpPr>
            <a:spLocks noGrp="1"/>
          </p:cNvSpPr>
          <p:nvPr>
            <p:ph type="sldNum" sz="quarter" idx="12"/>
          </p:nvPr>
        </p:nvSpPr>
        <p:spPr/>
        <p:txBody>
          <a:bodyPr/>
          <a:lstStyle/>
          <a:p>
            <a:fld id="{BEC15884-D424-2446-A0F8-A1FC2CC12014}" type="slidenum">
              <a:rPr lang="en-US" smtClean="0"/>
              <a:t>‹#›</a:t>
            </a:fld>
            <a:endParaRPr lang="en-US"/>
          </a:p>
        </p:txBody>
      </p:sp>
    </p:spTree>
    <p:extLst>
      <p:ext uri="{BB962C8B-B14F-4D97-AF65-F5344CB8AC3E}">
        <p14:creationId xmlns:p14="http://schemas.microsoft.com/office/powerpoint/2010/main" val="45871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0C405-4382-382C-0255-96383E23D1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C41B11-AE5F-E499-7A1D-E654FDF0A5BE}"/>
              </a:ext>
            </a:extLst>
          </p:cNvPr>
          <p:cNvSpPr>
            <a:spLocks noGrp="1"/>
          </p:cNvSpPr>
          <p:nvPr>
            <p:ph type="dt" sz="half" idx="10"/>
          </p:nvPr>
        </p:nvSpPr>
        <p:spPr/>
        <p:txBody>
          <a:bodyPr/>
          <a:lstStyle/>
          <a:p>
            <a:fld id="{03D69A2F-BC8E-9D47-8194-FDFEF0EF8A8A}" type="datetimeFigureOut">
              <a:rPr lang="en-US" smtClean="0"/>
              <a:t>7/12/24</a:t>
            </a:fld>
            <a:endParaRPr lang="en-US"/>
          </a:p>
        </p:txBody>
      </p:sp>
      <p:sp>
        <p:nvSpPr>
          <p:cNvPr id="4" name="Footer Placeholder 3">
            <a:extLst>
              <a:ext uri="{FF2B5EF4-FFF2-40B4-BE49-F238E27FC236}">
                <a16:creationId xmlns:a16="http://schemas.microsoft.com/office/drawing/2014/main" id="{49EB3D7F-9286-7B03-7870-B22F33CE83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B4403-870E-DCDF-7429-01AFA2785115}"/>
              </a:ext>
            </a:extLst>
          </p:cNvPr>
          <p:cNvSpPr>
            <a:spLocks noGrp="1"/>
          </p:cNvSpPr>
          <p:nvPr>
            <p:ph type="sldNum" sz="quarter" idx="12"/>
          </p:nvPr>
        </p:nvSpPr>
        <p:spPr/>
        <p:txBody>
          <a:bodyPr/>
          <a:lstStyle/>
          <a:p>
            <a:fld id="{BEC15884-D424-2446-A0F8-A1FC2CC12014}" type="slidenum">
              <a:rPr lang="en-US" smtClean="0"/>
              <a:t>‹#›</a:t>
            </a:fld>
            <a:endParaRPr lang="en-US"/>
          </a:p>
        </p:txBody>
      </p:sp>
    </p:spTree>
    <p:extLst>
      <p:ext uri="{BB962C8B-B14F-4D97-AF65-F5344CB8AC3E}">
        <p14:creationId xmlns:p14="http://schemas.microsoft.com/office/powerpoint/2010/main" val="133250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34B09B-D089-C928-46F8-6980FC77F13A}"/>
              </a:ext>
            </a:extLst>
          </p:cNvPr>
          <p:cNvSpPr>
            <a:spLocks noGrp="1"/>
          </p:cNvSpPr>
          <p:nvPr>
            <p:ph type="dt" sz="half" idx="10"/>
          </p:nvPr>
        </p:nvSpPr>
        <p:spPr/>
        <p:txBody>
          <a:bodyPr/>
          <a:lstStyle/>
          <a:p>
            <a:fld id="{03D69A2F-BC8E-9D47-8194-FDFEF0EF8A8A}" type="datetimeFigureOut">
              <a:rPr lang="en-US" smtClean="0"/>
              <a:t>7/12/24</a:t>
            </a:fld>
            <a:endParaRPr lang="en-US"/>
          </a:p>
        </p:txBody>
      </p:sp>
      <p:sp>
        <p:nvSpPr>
          <p:cNvPr id="3" name="Footer Placeholder 2">
            <a:extLst>
              <a:ext uri="{FF2B5EF4-FFF2-40B4-BE49-F238E27FC236}">
                <a16:creationId xmlns:a16="http://schemas.microsoft.com/office/drawing/2014/main" id="{C94F6DC5-38E0-65FA-865E-6B94546795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6E8E0F-966E-2212-7816-BE29861E47B9}"/>
              </a:ext>
            </a:extLst>
          </p:cNvPr>
          <p:cNvSpPr>
            <a:spLocks noGrp="1"/>
          </p:cNvSpPr>
          <p:nvPr>
            <p:ph type="sldNum" sz="quarter" idx="12"/>
          </p:nvPr>
        </p:nvSpPr>
        <p:spPr/>
        <p:txBody>
          <a:bodyPr/>
          <a:lstStyle/>
          <a:p>
            <a:fld id="{BEC15884-D424-2446-A0F8-A1FC2CC12014}" type="slidenum">
              <a:rPr lang="en-US" smtClean="0"/>
              <a:t>‹#›</a:t>
            </a:fld>
            <a:endParaRPr lang="en-US"/>
          </a:p>
        </p:txBody>
      </p:sp>
    </p:spTree>
    <p:extLst>
      <p:ext uri="{BB962C8B-B14F-4D97-AF65-F5344CB8AC3E}">
        <p14:creationId xmlns:p14="http://schemas.microsoft.com/office/powerpoint/2010/main" val="201181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C5EF9-4BD2-04DA-60BC-4F6106B936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84270F-7EB8-2B18-6736-2CCCF9C202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A5E18D-DBFE-22A5-1B49-1FD6E41E54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B5A3F-2EB8-13EF-CA5E-507ACA74A686}"/>
              </a:ext>
            </a:extLst>
          </p:cNvPr>
          <p:cNvSpPr>
            <a:spLocks noGrp="1"/>
          </p:cNvSpPr>
          <p:nvPr>
            <p:ph type="dt" sz="half" idx="10"/>
          </p:nvPr>
        </p:nvSpPr>
        <p:spPr/>
        <p:txBody>
          <a:bodyPr/>
          <a:lstStyle/>
          <a:p>
            <a:fld id="{03D69A2F-BC8E-9D47-8194-FDFEF0EF8A8A}" type="datetimeFigureOut">
              <a:rPr lang="en-US" smtClean="0"/>
              <a:t>7/12/24</a:t>
            </a:fld>
            <a:endParaRPr lang="en-US"/>
          </a:p>
        </p:txBody>
      </p:sp>
      <p:sp>
        <p:nvSpPr>
          <p:cNvPr id="6" name="Footer Placeholder 5">
            <a:extLst>
              <a:ext uri="{FF2B5EF4-FFF2-40B4-BE49-F238E27FC236}">
                <a16:creationId xmlns:a16="http://schemas.microsoft.com/office/drawing/2014/main" id="{784E8529-0AB1-4DB8-2926-A659CF1C6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D13E5-608B-7F5F-DB7B-47D9D3C36536}"/>
              </a:ext>
            </a:extLst>
          </p:cNvPr>
          <p:cNvSpPr>
            <a:spLocks noGrp="1"/>
          </p:cNvSpPr>
          <p:nvPr>
            <p:ph type="sldNum" sz="quarter" idx="12"/>
          </p:nvPr>
        </p:nvSpPr>
        <p:spPr/>
        <p:txBody>
          <a:bodyPr/>
          <a:lstStyle/>
          <a:p>
            <a:fld id="{BEC15884-D424-2446-A0F8-A1FC2CC12014}" type="slidenum">
              <a:rPr lang="en-US" smtClean="0"/>
              <a:t>‹#›</a:t>
            </a:fld>
            <a:endParaRPr lang="en-US"/>
          </a:p>
        </p:txBody>
      </p:sp>
    </p:spTree>
    <p:extLst>
      <p:ext uri="{BB962C8B-B14F-4D97-AF65-F5344CB8AC3E}">
        <p14:creationId xmlns:p14="http://schemas.microsoft.com/office/powerpoint/2010/main" val="208790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FC03-A03A-8B12-61E7-84183A6C2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4733B2-DB28-9655-DF8A-84A300CD51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4C5DF-08F0-D547-35B5-ADB3CD66E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C4AF2-EB65-86AF-B8DD-4E450085EF9E}"/>
              </a:ext>
            </a:extLst>
          </p:cNvPr>
          <p:cNvSpPr>
            <a:spLocks noGrp="1"/>
          </p:cNvSpPr>
          <p:nvPr>
            <p:ph type="dt" sz="half" idx="10"/>
          </p:nvPr>
        </p:nvSpPr>
        <p:spPr/>
        <p:txBody>
          <a:bodyPr/>
          <a:lstStyle/>
          <a:p>
            <a:fld id="{03D69A2F-BC8E-9D47-8194-FDFEF0EF8A8A}" type="datetimeFigureOut">
              <a:rPr lang="en-US" smtClean="0"/>
              <a:t>7/12/24</a:t>
            </a:fld>
            <a:endParaRPr lang="en-US"/>
          </a:p>
        </p:txBody>
      </p:sp>
      <p:sp>
        <p:nvSpPr>
          <p:cNvPr id="6" name="Footer Placeholder 5">
            <a:extLst>
              <a:ext uri="{FF2B5EF4-FFF2-40B4-BE49-F238E27FC236}">
                <a16:creationId xmlns:a16="http://schemas.microsoft.com/office/drawing/2014/main" id="{E430072D-8949-3FFF-B310-D51D18C2D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B4CA7-B813-9FCB-6356-52957DB2EFE8}"/>
              </a:ext>
            </a:extLst>
          </p:cNvPr>
          <p:cNvSpPr>
            <a:spLocks noGrp="1"/>
          </p:cNvSpPr>
          <p:nvPr>
            <p:ph type="sldNum" sz="quarter" idx="12"/>
          </p:nvPr>
        </p:nvSpPr>
        <p:spPr/>
        <p:txBody>
          <a:bodyPr/>
          <a:lstStyle/>
          <a:p>
            <a:fld id="{BEC15884-D424-2446-A0F8-A1FC2CC12014}" type="slidenum">
              <a:rPr lang="en-US" smtClean="0"/>
              <a:t>‹#›</a:t>
            </a:fld>
            <a:endParaRPr lang="en-US"/>
          </a:p>
        </p:txBody>
      </p:sp>
    </p:spTree>
    <p:extLst>
      <p:ext uri="{BB962C8B-B14F-4D97-AF65-F5344CB8AC3E}">
        <p14:creationId xmlns:p14="http://schemas.microsoft.com/office/powerpoint/2010/main" val="211667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120E43-90CC-C89C-473D-A89D0C544E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C6FE30-61FE-CFBD-D0F6-E6461475A5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D27C5-6DA7-F8C8-E0EE-265767766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69A2F-BC8E-9D47-8194-FDFEF0EF8A8A}" type="datetimeFigureOut">
              <a:rPr lang="en-US" smtClean="0"/>
              <a:t>7/12/24</a:t>
            </a:fld>
            <a:endParaRPr lang="en-US"/>
          </a:p>
        </p:txBody>
      </p:sp>
      <p:sp>
        <p:nvSpPr>
          <p:cNvPr id="5" name="Footer Placeholder 4">
            <a:extLst>
              <a:ext uri="{FF2B5EF4-FFF2-40B4-BE49-F238E27FC236}">
                <a16:creationId xmlns:a16="http://schemas.microsoft.com/office/drawing/2014/main" id="{9EA89A7E-515D-CC4B-8FE6-4C585FC750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C1AA3E-F42B-0E55-0005-848338BED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15884-D424-2446-A0F8-A1FC2CC12014}" type="slidenum">
              <a:rPr lang="en-US" smtClean="0"/>
              <a:t>‹#›</a:t>
            </a:fld>
            <a:endParaRPr lang="en-US"/>
          </a:p>
        </p:txBody>
      </p:sp>
    </p:spTree>
    <p:extLst>
      <p:ext uri="{BB962C8B-B14F-4D97-AF65-F5344CB8AC3E}">
        <p14:creationId xmlns:p14="http://schemas.microsoft.com/office/powerpoint/2010/main" val="1788037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C5F9A14-0247-6628-6909-144AEAC16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3860934"/>
            <a:ext cx="12192004" cy="150794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 y="154280"/>
            <a:ext cx="12192003" cy="1754326"/>
          </a:xfrm>
          <a:prstGeom prst="rect">
            <a:avLst/>
          </a:prstGeom>
          <a:solidFill>
            <a:schemeClr val="accent5">
              <a:lumMod val="50000"/>
            </a:schemeClr>
          </a:solidFill>
          <a:ln w="19050">
            <a:solidFill>
              <a:schemeClr val="tx1"/>
            </a:solidFill>
          </a:ln>
        </p:spPr>
        <p:txBody>
          <a:bodyPr wrap="square" rtlCol="0">
            <a:spAutoFit/>
          </a:bodyPr>
          <a:lstStyle/>
          <a:p>
            <a:pPr algn="ctr"/>
            <a:r>
              <a:rPr lang="en-US" sz="3600" b="1" dirty="0">
                <a:solidFill>
                  <a:schemeClr val="bg1"/>
                </a:solidFill>
                <a:effectLst/>
                <a:latin typeface="Calibri" panose="020F0502020204030204" pitchFamily="34" charset="0"/>
                <a:cs typeface="Calibri" panose="020F0502020204030204" pitchFamily="34" charset="0"/>
              </a:rPr>
              <a:t>Evaluation of Hurricane Analysis and Forecast System (HAFS) Error Statistics Stratified by Internal Structure and Environmental Metrics</a:t>
            </a:r>
          </a:p>
        </p:txBody>
      </p:sp>
      <p:sp>
        <p:nvSpPr>
          <p:cNvPr id="12" name="TextBox 11"/>
          <p:cNvSpPr txBox="1"/>
          <p:nvPr/>
        </p:nvSpPr>
        <p:spPr>
          <a:xfrm>
            <a:off x="-4" y="4847094"/>
            <a:ext cx="12192003" cy="1620957"/>
          </a:xfrm>
          <a:prstGeom prst="rect">
            <a:avLst/>
          </a:prstGeom>
          <a:solidFill>
            <a:schemeClr val="accent5">
              <a:lumMod val="50000"/>
            </a:schemeClr>
          </a:solidFill>
          <a:ln w="19050">
            <a:solidFill>
              <a:schemeClr val="tx1"/>
            </a:solidFill>
          </a:ln>
        </p:spPr>
        <p:txBody>
          <a:bodyPr wrap="square" rtlCol="0">
            <a:spAutoFit/>
          </a:bodyPr>
          <a:lstStyle/>
          <a:p>
            <a:pPr algn="ctr"/>
            <a:r>
              <a:rPr lang="en-US" sz="3800" b="1" dirty="0">
                <a:solidFill>
                  <a:schemeClr val="bg1"/>
                </a:solidFill>
              </a:rPr>
              <a:t>(Trey) George Alvey</a:t>
            </a:r>
            <a:endParaRPr lang="en-US" sz="3800" b="1" baseline="30000" dirty="0">
              <a:solidFill>
                <a:schemeClr val="bg1"/>
              </a:solidFill>
            </a:endParaRPr>
          </a:p>
          <a:p>
            <a:pPr algn="ctr"/>
            <a:r>
              <a:rPr lang="en-US" sz="2000" b="1" dirty="0">
                <a:solidFill>
                  <a:schemeClr val="bg1"/>
                </a:solidFill>
              </a:rPr>
              <a:t>CIMAS / University of Miami</a:t>
            </a:r>
          </a:p>
          <a:p>
            <a:pPr algn="ctr"/>
            <a:r>
              <a:rPr lang="en-US" sz="3200" b="1" baseline="30000" dirty="0">
                <a:solidFill>
                  <a:schemeClr val="bg1"/>
                </a:solidFill>
              </a:rPr>
              <a:t> </a:t>
            </a:r>
            <a:r>
              <a:rPr lang="en-US" sz="2000" b="1" dirty="0">
                <a:solidFill>
                  <a:schemeClr val="bg1"/>
                </a:solidFill>
              </a:rPr>
              <a:t>NOAA / AOML Hurricane Research Division</a:t>
            </a:r>
          </a:p>
          <a:p>
            <a:pPr algn="ctr"/>
            <a:r>
              <a:rPr lang="en-US" sz="2000" b="1" dirty="0">
                <a:solidFill>
                  <a:schemeClr val="bg1"/>
                </a:solidFill>
              </a:rPr>
              <a:t>Ghassan </a:t>
            </a:r>
            <a:r>
              <a:rPr lang="en-US" sz="2000" b="1" dirty="0" err="1">
                <a:solidFill>
                  <a:schemeClr val="bg1"/>
                </a:solidFill>
              </a:rPr>
              <a:t>Alaka</a:t>
            </a:r>
            <a:r>
              <a:rPr lang="en-US" sz="2000" b="1" dirty="0">
                <a:solidFill>
                  <a:schemeClr val="bg1"/>
                </a:solidFill>
              </a:rPr>
              <a:t>, Lew </a:t>
            </a:r>
            <a:r>
              <a:rPr lang="en-US" sz="2000" b="1" dirty="0" err="1">
                <a:solidFill>
                  <a:schemeClr val="bg1"/>
                </a:solidFill>
              </a:rPr>
              <a:t>Gramer</a:t>
            </a:r>
            <a:r>
              <a:rPr lang="en-US" sz="2000" b="1" dirty="0">
                <a:solidFill>
                  <a:schemeClr val="bg1"/>
                </a:solidFill>
              </a:rPr>
              <a:t>, Andrew Hazelton</a:t>
            </a:r>
          </a:p>
        </p:txBody>
      </p:sp>
      <p:pic>
        <p:nvPicPr>
          <p:cNvPr id="4" name="Google Shape;35;p5">
            <a:extLst>
              <a:ext uri="{FF2B5EF4-FFF2-40B4-BE49-F238E27FC236}">
                <a16:creationId xmlns:a16="http://schemas.microsoft.com/office/drawing/2014/main" id="{3A6FD9DB-4A83-546A-82EA-59217094F830}"/>
              </a:ext>
            </a:extLst>
          </p:cNvPr>
          <p:cNvPicPr preferRelativeResize="0"/>
          <p:nvPr/>
        </p:nvPicPr>
        <p:blipFill rotWithShape="1">
          <a:blip r:embed="rId4">
            <a:alphaModFix/>
          </a:blip>
          <a:srcRect/>
          <a:stretch/>
        </p:blipFill>
        <p:spPr>
          <a:xfrm>
            <a:off x="10003565" y="5048383"/>
            <a:ext cx="1578500" cy="1079125"/>
          </a:xfrm>
          <a:prstGeom prst="rect">
            <a:avLst/>
          </a:prstGeom>
          <a:noFill/>
          <a:ln>
            <a:noFill/>
          </a:ln>
        </p:spPr>
      </p:pic>
    </p:spTree>
    <p:extLst>
      <p:ext uri="{BB962C8B-B14F-4D97-AF65-F5344CB8AC3E}">
        <p14:creationId xmlns:p14="http://schemas.microsoft.com/office/powerpoint/2010/main" val="562923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temperature&#10;&#10;Description automatically generated with medium confidence">
            <a:extLst>
              <a:ext uri="{FF2B5EF4-FFF2-40B4-BE49-F238E27FC236}">
                <a16:creationId xmlns:a16="http://schemas.microsoft.com/office/drawing/2014/main" id="{3E1782B0-FADF-A67A-5377-28F4F1C3817D}"/>
              </a:ext>
            </a:extLst>
          </p:cNvPr>
          <p:cNvPicPr>
            <a:picLocks noChangeAspect="1"/>
          </p:cNvPicPr>
          <p:nvPr/>
        </p:nvPicPr>
        <p:blipFill>
          <a:blip r:embed="rId3"/>
          <a:stretch>
            <a:fillRect/>
          </a:stretch>
        </p:blipFill>
        <p:spPr>
          <a:xfrm>
            <a:off x="-6177" y="397068"/>
            <a:ext cx="9230868" cy="6153912"/>
          </a:xfrm>
          <a:prstGeom prst="rect">
            <a:avLst/>
          </a:prstGeom>
        </p:spPr>
      </p:pic>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5"/>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6">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59B0802-961B-CDE3-9629-392CAA118C68}"/>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20" name="TextBox 19" descr=" 22">
            <a:extLst>
              <a:ext uri="{FF2B5EF4-FFF2-40B4-BE49-F238E27FC236}">
                <a16:creationId xmlns:a16="http://schemas.microsoft.com/office/drawing/2014/main" id="{A5E4EEDC-D224-3569-719B-BD25A02234B6}"/>
              </a:ext>
            </a:extLst>
          </p:cNvPr>
          <p:cNvSpPr txBox="1"/>
          <p:nvPr/>
        </p:nvSpPr>
        <p:spPr>
          <a:xfrm>
            <a:off x="5689889" y="6270845"/>
            <a:ext cx="3487289"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TILT</a:t>
            </a:r>
          </a:p>
        </p:txBody>
      </p:sp>
      <p:sp>
        <p:nvSpPr>
          <p:cNvPr id="22" name="TextBox 21" descr=" 24">
            <a:extLst>
              <a:ext uri="{FF2B5EF4-FFF2-40B4-BE49-F238E27FC236}">
                <a16:creationId xmlns:a16="http://schemas.microsoft.com/office/drawing/2014/main" id="{0E9C983D-E07D-6649-6286-7DB3DBC312A7}"/>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23" name="TextBox 22" descr=" 26">
            <a:extLst>
              <a:ext uri="{FF2B5EF4-FFF2-40B4-BE49-F238E27FC236}">
                <a16:creationId xmlns:a16="http://schemas.microsoft.com/office/drawing/2014/main" id="{678EA3AD-B703-8376-29C3-904EF4FFFE01}"/>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24" name="Triangle 23" descr=" 37">
            <a:extLst>
              <a:ext uri="{FF2B5EF4-FFF2-40B4-BE49-F238E27FC236}">
                <a16:creationId xmlns:a16="http://schemas.microsoft.com/office/drawing/2014/main" id="{49394E09-896F-A9B7-739F-4C7C03076E0C}"/>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Triangle 24" descr=" 39">
            <a:extLst>
              <a:ext uri="{FF2B5EF4-FFF2-40B4-BE49-F238E27FC236}">
                <a16:creationId xmlns:a16="http://schemas.microsoft.com/office/drawing/2014/main" id="{5254C053-E171-8614-5540-30720D7EAD49}"/>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TextBox 27" descr=" 22">
            <a:extLst>
              <a:ext uri="{FF2B5EF4-FFF2-40B4-BE49-F238E27FC236}">
                <a16:creationId xmlns:a16="http://schemas.microsoft.com/office/drawing/2014/main" id="{8D577AC2-0D80-6791-CF86-0B56C18D62B7}"/>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29" name="Triangle 28" descr=" 37">
            <a:extLst>
              <a:ext uri="{FF2B5EF4-FFF2-40B4-BE49-F238E27FC236}">
                <a16:creationId xmlns:a16="http://schemas.microsoft.com/office/drawing/2014/main" id="{E06525EA-74E1-EA0D-0581-7596D0EF1ADB}"/>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D5AAAB00-8AC1-AEF8-CE2C-B18FAECE3AB5}"/>
              </a:ext>
            </a:extLst>
          </p:cNvPr>
          <p:cNvSpPr/>
          <p:nvPr/>
        </p:nvSpPr>
        <p:spPr>
          <a:xfrm>
            <a:off x="6684846" y="627932"/>
            <a:ext cx="2096951" cy="5323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778D385-BD16-D633-8683-1C7B46D9FDE6}"/>
              </a:ext>
            </a:extLst>
          </p:cNvPr>
          <p:cNvSpPr/>
          <p:nvPr/>
        </p:nvSpPr>
        <p:spPr>
          <a:xfrm>
            <a:off x="3883789" y="1199926"/>
            <a:ext cx="482138" cy="903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3749C93F-31E4-E34D-4A06-DBA888B761AA}"/>
              </a:ext>
            </a:extLst>
          </p:cNvPr>
          <p:cNvSpPr txBox="1"/>
          <p:nvPr/>
        </p:nvSpPr>
        <p:spPr>
          <a:xfrm>
            <a:off x="3758286" y="1258702"/>
            <a:ext cx="482138" cy="369332"/>
          </a:xfrm>
          <a:prstGeom prst="rect">
            <a:avLst/>
          </a:prstGeom>
          <a:noFill/>
        </p:spPr>
        <p:txBody>
          <a:bodyPr wrap="square" rtlCol="0">
            <a:spAutoFit/>
          </a:bodyPr>
          <a:lstStyle/>
          <a:p>
            <a:r>
              <a:rPr lang="en-US" dirty="0">
                <a:latin typeface="+mj-lt"/>
              </a:rPr>
              <a:t>km</a:t>
            </a:r>
          </a:p>
        </p:txBody>
      </p:sp>
      <p:sp>
        <p:nvSpPr>
          <p:cNvPr id="26" name="TextBox 25">
            <a:extLst>
              <a:ext uri="{FF2B5EF4-FFF2-40B4-BE49-F238E27FC236}">
                <a16:creationId xmlns:a16="http://schemas.microsoft.com/office/drawing/2014/main" id="{1688A232-339F-6718-B517-AD7EDB53298A}"/>
              </a:ext>
            </a:extLst>
          </p:cNvPr>
          <p:cNvSpPr txBox="1"/>
          <p:nvPr/>
        </p:nvSpPr>
        <p:spPr>
          <a:xfrm>
            <a:off x="3661307" y="1693731"/>
            <a:ext cx="482138" cy="369332"/>
          </a:xfrm>
          <a:prstGeom prst="rect">
            <a:avLst/>
          </a:prstGeom>
          <a:noFill/>
        </p:spPr>
        <p:txBody>
          <a:bodyPr wrap="square" rtlCol="0">
            <a:spAutoFit/>
          </a:bodyPr>
          <a:lstStyle/>
          <a:p>
            <a:r>
              <a:rPr lang="en-US" dirty="0">
                <a:latin typeface="+mj-lt"/>
              </a:rPr>
              <a:t>km</a:t>
            </a:r>
          </a:p>
        </p:txBody>
      </p:sp>
      <p:sp>
        <p:nvSpPr>
          <p:cNvPr id="2" name="Triangle 1">
            <a:extLst>
              <a:ext uri="{FF2B5EF4-FFF2-40B4-BE49-F238E27FC236}">
                <a16:creationId xmlns:a16="http://schemas.microsoft.com/office/drawing/2014/main" id="{F71513EE-18D9-7EF8-0000-F53EADA27940}"/>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 name="Straight Connector 2">
            <a:extLst>
              <a:ext uri="{FF2B5EF4-FFF2-40B4-BE49-F238E27FC236}">
                <a16:creationId xmlns:a16="http://schemas.microsoft.com/office/drawing/2014/main" id="{48080749-30BF-4396-31BE-5A4875A5693D}"/>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02C412-7A29-4D8A-41AC-198716C6CEB5}"/>
              </a:ext>
            </a:extLst>
          </p:cNvPr>
          <p:cNvSpPr txBox="1"/>
          <p:nvPr/>
        </p:nvSpPr>
        <p:spPr>
          <a:xfrm>
            <a:off x="7897824" y="1038782"/>
            <a:ext cx="2983359" cy="3970318"/>
          </a:xfrm>
          <a:prstGeom prst="rect">
            <a:avLst/>
          </a:prstGeom>
          <a:solidFill>
            <a:schemeClr val="accent1">
              <a:lumMod val="75000"/>
            </a:schemeClr>
          </a:solidFill>
          <a:ln w="50800">
            <a:solidFill>
              <a:schemeClr val="tx1"/>
            </a:solidFill>
          </a:ln>
        </p:spPr>
        <p:txBody>
          <a:bodyPr wrap="square" rtlCol="0">
            <a:spAutoFit/>
          </a:bodyPr>
          <a:lstStyle/>
          <a:p>
            <a:pPr algn="ctr"/>
            <a:r>
              <a:rPr lang="en-US" sz="3600" dirty="0">
                <a:solidFill>
                  <a:schemeClr val="bg1"/>
                </a:solidFill>
              </a:rPr>
              <a:t>On average TCs with smaller initial tilt changes have larger intensity forecast errors</a:t>
            </a:r>
          </a:p>
        </p:txBody>
      </p:sp>
      <p:sp>
        <p:nvSpPr>
          <p:cNvPr id="30" name="TextBox 29" descr=" 24">
            <a:extLst>
              <a:ext uri="{FF2B5EF4-FFF2-40B4-BE49-F238E27FC236}">
                <a16:creationId xmlns:a16="http://schemas.microsoft.com/office/drawing/2014/main" id="{3CA0088D-DBAD-D019-5EEA-911029BC7A13}"/>
              </a:ext>
            </a:extLst>
          </p:cNvPr>
          <p:cNvSpPr txBox="1"/>
          <p:nvPr/>
        </p:nvSpPr>
        <p:spPr>
          <a:xfrm>
            <a:off x="84525" y="108186"/>
            <a:ext cx="3056623" cy="369332"/>
          </a:xfrm>
          <a:prstGeom prst="rect">
            <a:avLst/>
          </a:prstGeom>
          <a:noFill/>
        </p:spPr>
        <p:txBody>
          <a:bodyPr wrap="square" rtlCol="0">
            <a:spAutoFit/>
          </a:bodyPr>
          <a:lstStyle/>
          <a:p>
            <a:pPr algn="ctr"/>
            <a:r>
              <a:rPr lang="el-GR" i="0" dirty="0">
                <a:solidFill>
                  <a:srgbClr val="E8E8E8"/>
                </a:solidFill>
                <a:effectLst/>
                <a:latin typeface="Google Sans"/>
              </a:rPr>
              <a:t>Δ </a:t>
            </a:r>
            <a:r>
              <a:rPr lang="en-US" b="1" cap="all" dirty="0" err="1">
                <a:solidFill>
                  <a:schemeClr val="bg1"/>
                </a:solidFill>
                <a:latin typeface="Futura Medium" charset="0"/>
                <a:ea typeface="Futura Medium" charset="0"/>
                <a:cs typeface="Futura Medium" charset="0"/>
              </a:rPr>
              <a:t>tILT</a:t>
            </a:r>
            <a:r>
              <a:rPr lang="en-US" b="1" cap="all" dirty="0">
                <a:solidFill>
                  <a:schemeClr val="bg1"/>
                </a:solidFill>
                <a:latin typeface="Futura Medium" charset="0"/>
                <a:ea typeface="Futura Medium" charset="0"/>
                <a:cs typeface="Futura Medium" charset="0"/>
              </a:rPr>
              <a:t> errors - Track</a:t>
            </a:r>
          </a:p>
        </p:txBody>
      </p:sp>
    </p:spTree>
    <p:extLst>
      <p:ext uri="{BB962C8B-B14F-4D97-AF65-F5344CB8AC3E}">
        <p14:creationId xmlns:p14="http://schemas.microsoft.com/office/powerpoint/2010/main" val="425418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screenshot of a graph&#10;&#10;Description automatically generated">
            <a:extLst>
              <a:ext uri="{FF2B5EF4-FFF2-40B4-BE49-F238E27FC236}">
                <a16:creationId xmlns:a16="http://schemas.microsoft.com/office/drawing/2014/main" id="{7098DD5C-1B80-E05E-3D05-1F081E2E73C6}"/>
              </a:ext>
            </a:extLst>
          </p:cNvPr>
          <p:cNvPicPr>
            <a:picLocks noChangeAspect="1"/>
          </p:cNvPicPr>
          <p:nvPr/>
        </p:nvPicPr>
        <p:blipFill>
          <a:blip r:embed="rId3"/>
          <a:stretch>
            <a:fillRect/>
          </a:stretch>
        </p:blipFill>
        <p:spPr>
          <a:xfrm>
            <a:off x="-134764" y="-3436045"/>
            <a:ext cx="12192000" cy="12065565"/>
          </a:xfrm>
          <a:prstGeom prst="rect">
            <a:avLst/>
          </a:prstGeom>
        </p:spPr>
      </p:pic>
      <p:sp>
        <p:nvSpPr>
          <p:cNvPr id="39" name="Rectangle 38">
            <a:extLst>
              <a:ext uri="{FF2B5EF4-FFF2-40B4-BE49-F238E27FC236}">
                <a16:creationId xmlns:a16="http://schemas.microsoft.com/office/drawing/2014/main" id="{169FBBC4-C70E-152D-0581-411F065D1E2F}"/>
              </a:ext>
            </a:extLst>
          </p:cNvPr>
          <p:cNvSpPr/>
          <p:nvPr/>
        </p:nvSpPr>
        <p:spPr>
          <a:xfrm>
            <a:off x="-324234" y="-561580"/>
            <a:ext cx="12516234" cy="120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5"/>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6">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F07B8A0-8CC2-23A2-14DF-B1F135CA94FE}"/>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21" name="TextBox 20" descr=" 24">
            <a:extLst>
              <a:ext uri="{FF2B5EF4-FFF2-40B4-BE49-F238E27FC236}">
                <a16:creationId xmlns:a16="http://schemas.microsoft.com/office/drawing/2014/main" id="{59581571-1160-B2CC-B028-C1C63FE3D665}"/>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22" name="TextBox 21" descr=" 26">
            <a:extLst>
              <a:ext uri="{FF2B5EF4-FFF2-40B4-BE49-F238E27FC236}">
                <a16:creationId xmlns:a16="http://schemas.microsoft.com/office/drawing/2014/main" id="{2CDA10C9-2327-706B-C201-CEDE1C795A70}"/>
              </a:ext>
            </a:extLst>
          </p:cNvPr>
          <p:cNvSpPr txBox="1"/>
          <p:nvPr/>
        </p:nvSpPr>
        <p:spPr>
          <a:xfrm>
            <a:off x="8808358" y="6264673"/>
            <a:ext cx="2611005"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SPATIAL TILT</a:t>
            </a:r>
          </a:p>
        </p:txBody>
      </p:sp>
      <p:sp>
        <p:nvSpPr>
          <p:cNvPr id="23" name="Triangle 22" descr=" 37">
            <a:extLst>
              <a:ext uri="{FF2B5EF4-FFF2-40B4-BE49-F238E27FC236}">
                <a16:creationId xmlns:a16="http://schemas.microsoft.com/office/drawing/2014/main" id="{746A2CD5-E192-3983-B393-482138C9BD63}"/>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riangle 23" descr=" 39">
            <a:extLst>
              <a:ext uri="{FF2B5EF4-FFF2-40B4-BE49-F238E27FC236}">
                <a16:creationId xmlns:a16="http://schemas.microsoft.com/office/drawing/2014/main" id="{B1CA7276-10B2-8B9B-155D-62B8E9836A16}"/>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TextBox 24" descr=" 22">
            <a:extLst>
              <a:ext uri="{FF2B5EF4-FFF2-40B4-BE49-F238E27FC236}">
                <a16:creationId xmlns:a16="http://schemas.microsoft.com/office/drawing/2014/main" id="{2229B3D5-6EAA-19BC-FAF3-2A5B0FDAB6E8}"/>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29" name="Triangle 28" descr=" 37">
            <a:extLst>
              <a:ext uri="{FF2B5EF4-FFF2-40B4-BE49-F238E27FC236}">
                <a16:creationId xmlns:a16="http://schemas.microsoft.com/office/drawing/2014/main" id="{FA2DB8B4-592E-322C-BAC3-BBF088036ACA}"/>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TextBox 30" descr=" 22">
            <a:extLst>
              <a:ext uri="{FF2B5EF4-FFF2-40B4-BE49-F238E27FC236}">
                <a16:creationId xmlns:a16="http://schemas.microsoft.com/office/drawing/2014/main" id="{37A12F5B-E892-CCA9-DD77-F896827524B6}"/>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32" name="TextBox 31" descr=" 24">
            <a:extLst>
              <a:ext uri="{FF2B5EF4-FFF2-40B4-BE49-F238E27FC236}">
                <a16:creationId xmlns:a16="http://schemas.microsoft.com/office/drawing/2014/main" id="{4D59EB63-FD69-AEE3-02F0-71E51B07C995}"/>
              </a:ext>
            </a:extLst>
          </p:cNvPr>
          <p:cNvSpPr txBox="1"/>
          <p:nvPr/>
        </p:nvSpPr>
        <p:spPr>
          <a:xfrm>
            <a:off x="84525" y="108186"/>
            <a:ext cx="3056623" cy="369332"/>
          </a:xfrm>
          <a:prstGeom prst="rect">
            <a:avLst/>
          </a:prstGeom>
          <a:noFill/>
        </p:spPr>
        <p:txBody>
          <a:bodyPr wrap="square" rtlCol="0">
            <a:spAutoFit/>
          </a:bodyPr>
          <a:lstStyle/>
          <a:p>
            <a:pPr algn="ctr"/>
            <a:r>
              <a:rPr lang="en-US" b="1" cap="all" dirty="0" err="1">
                <a:solidFill>
                  <a:schemeClr val="bg1"/>
                </a:solidFill>
                <a:latin typeface="Futura Medium" charset="0"/>
                <a:ea typeface="Futura Medium" charset="0"/>
                <a:cs typeface="Futura Medium" charset="0"/>
              </a:rPr>
              <a:t>sPATIAL</a:t>
            </a:r>
            <a:r>
              <a:rPr lang="en-US" b="1" cap="all" dirty="0">
                <a:solidFill>
                  <a:schemeClr val="bg1"/>
                </a:solidFill>
                <a:latin typeface="Futura Medium" charset="0"/>
                <a:ea typeface="Futura Medium" charset="0"/>
                <a:cs typeface="Futura Medium" charset="0"/>
              </a:rPr>
              <a:t> </a:t>
            </a:r>
            <a:r>
              <a:rPr lang="en-US" b="1" cap="all" dirty="0" err="1">
                <a:solidFill>
                  <a:schemeClr val="bg1"/>
                </a:solidFill>
                <a:latin typeface="Futura Medium" charset="0"/>
                <a:ea typeface="Futura Medium" charset="0"/>
                <a:cs typeface="Futura Medium" charset="0"/>
              </a:rPr>
              <a:t>tILT</a:t>
            </a:r>
            <a:r>
              <a:rPr lang="en-US" b="1" cap="all" dirty="0">
                <a:solidFill>
                  <a:schemeClr val="bg1"/>
                </a:solidFill>
                <a:latin typeface="Futura Medium" charset="0"/>
                <a:ea typeface="Futura Medium" charset="0"/>
                <a:cs typeface="Futura Medium" charset="0"/>
              </a:rPr>
              <a:t> errors</a:t>
            </a:r>
          </a:p>
        </p:txBody>
      </p:sp>
      <p:sp>
        <p:nvSpPr>
          <p:cNvPr id="40" name="Rectangle 39">
            <a:extLst>
              <a:ext uri="{FF2B5EF4-FFF2-40B4-BE49-F238E27FC236}">
                <a16:creationId xmlns:a16="http://schemas.microsoft.com/office/drawing/2014/main" id="{F0ECE507-03C7-E32B-6A79-18EBEE1945B9}"/>
              </a:ext>
            </a:extLst>
          </p:cNvPr>
          <p:cNvSpPr/>
          <p:nvPr/>
        </p:nvSpPr>
        <p:spPr>
          <a:xfrm>
            <a:off x="-222956" y="4672711"/>
            <a:ext cx="12516234" cy="1560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3D442ABC-A1B0-34CE-2ED2-50C7CAE9C081}"/>
              </a:ext>
            </a:extLst>
          </p:cNvPr>
          <p:cNvSpPr txBox="1"/>
          <p:nvPr/>
        </p:nvSpPr>
        <p:spPr>
          <a:xfrm>
            <a:off x="86379" y="4592967"/>
            <a:ext cx="4775163" cy="1200329"/>
          </a:xfrm>
          <a:prstGeom prst="rect">
            <a:avLst/>
          </a:prstGeom>
          <a:solidFill>
            <a:schemeClr val="accent1">
              <a:lumMod val="75000"/>
            </a:schemeClr>
          </a:solidFill>
          <a:ln w="50800">
            <a:solidFill>
              <a:schemeClr val="tx1"/>
            </a:solidFill>
          </a:ln>
        </p:spPr>
        <p:txBody>
          <a:bodyPr wrap="square" rtlCol="0">
            <a:spAutoFit/>
          </a:bodyPr>
          <a:lstStyle/>
          <a:p>
            <a:pPr algn="ctr"/>
            <a:r>
              <a:rPr lang="en-US" sz="3600" dirty="0">
                <a:solidFill>
                  <a:schemeClr val="bg1"/>
                </a:solidFill>
              </a:rPr>
              <a:t> HAFS-A = Blue	</a:t>
            </a:r>
          </a:p>
          <a:p>
            <a:pPr algn="ctr"/>
            <a:r>
              <a:rPr lang="en-US" sz="3600" dirty="0">
                <a:solidFill>
                  <a:schemeClr val="bg1"/>
                </a:solidFill>
              </a:rPr>
              <a:t>HAFS-B = Red</a:t>
            </a:r>
          </a:p>
        </p:txBody>
      </p:sp>
      <p:sp>
        <p:nvSpPr>
          <p:cNvPr id="44" name="TextBox 43">
            <a:extLst>
              <a:ext uri="{FF2B5EF4-FFF2-40B4-BE49-F238E27FC236}">
                <a16:creationId xmlns:a16="http://schemas.microsoft.com/office/drawing/2014/main" id="{3555327D-9DFA-3645-00CC-DE400B44CE7C}"/>
              </a:ext>
            </a:extLst>
          </p:cNvPr>
          <p:cNvSpPr txBox="1"/>
          <p:nvPr/>
        </p:nvSpPr>
        <p:spPr>
          <a:xfrm>
            <a:off x="5178841" y="4846401"/>
            <a:ext cx="5355372" cy="923330"/>
          </a:xfrm>
          <a:prstGeom prst="rect">
            <a:avLst/>
          </a:prstGeom>
          <a:solidFill>
            <a:schemeClr val="accent1">
              <a:lumMod val="75000"/>
            </a:schemeClr>
          </a:solidFill>
          <a:ln w="50800">
            <a:solidFill>
              <a:schemeClr val="tx1"/>
            </a:solidFill>
          </a:ln>
        </p:spPr>
        <p:txBody>
          <a:bodyPr wrap="square" rtlCol="0">
            <a:spAutoFit/>
          </a:bodyPr>
          <a:lstStyle/>
          <a:p>
            <a:pPr algn="just"/>
            <a:r>
              <a:rPr lang="en-US"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Points are the forecasted position relative to the official track position rotated with respect to the shear or tilt direction (pointing up). </a:t>
            </a:r>
            <a:endParaRPr lang="en-US" dirty="0">
              <a:solidFill>
                <a:schemeClr val="bg1"/>
              </a:solidFill>
              <a:latin typeface="Calibri" panose="020F0502020204030204" pitchFamily="34" charset="0"/>
              <a:cs typeface="Calibri" panose="020F0502020204030204" pitchFamily="34" charset="0"/>
            </a:endParaRPr>
          </a:p>
        </p:txBody>
      </p:sp>
      <p:sp>
        <p:nvSpPr>
          <p:cNvPr id="2" name="Triangle 1">
            <a:extLst>
              <a:ext uri="{FF2B5EF4-FFF2-40B4-BE49-F238E27FC236}">
                <a16:creationId xmlns:a16="http://schemas.microsoft.com/office/drawing/2014/main" id="{7F1935E3-763A-BCF9-625D-4945DE79279D}"/>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 name="Straight Connector 2">
            <a:extLst>
              <a:ext uri="{FF2B5EF4-FFF2-40B4-BE49-F238E27FC236}">
                <a16:creationId xmlns:a16="http://schemas.microsoft.com/office/drawing/2014/main" id="{2C3A5678-E06A-A2E0-83F9-1C0C9E49CCFE}"/>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Google Shape;17;p3">
            <a:extLst>
              <a:ext uri="{FF2B5EF4-FFF2-40B4-BE49-F238E27FC236}">
                <a16:creationId xmlns:a16="http://schemas.microsoft.com/office/drawing/2014/main" id="{B8ED52A7-9C36-2217-737E-33C191027199}"/>
              </a:ext>
            </a:extLst>
          </p:cNvPr>
          <p:cNvPicPr preferRelativeResize="0"/>
          <p:nvPr/>
        </p:nvPicPr>
        <p:blipFill rotWithShape="1">
          <a:blip r:embed="rId8">
            <a:alphaModFix/>
          </a:blip>
          <a:srcRect/>
          <a:stretch/>
        </p:blipFill>
        <p:spPr>
          <a:xfrm>
            <a:off x="10770255" y="5222608"/>
            <a:ext cx="1167089" cy="798462"/>
          </a:xfrm>
          <a:prstGeom prst="rect">
            <a:avLst/>
          </a:prstGeom>
          <a:noFill/>
          <a:ln>
            <a:noFill/>
          </a:ln>
        </p:spPr>
      </p:pic>
      <p:sp>
        <p:nvSpPr>
          <p:cNvPr id="5" name="Google Shape;18;p3">
            <a:extLst>
              <a:ext uri="{FF2B5EF4-FFF2-40B4-BE49-F238E27FC236}">
                <a16:creationId xmlns:a16="http://schemas.microsoft.com/office/drawing/2014/main" id="{E44560C5-C99E-2179-F893-5958E6D52947}"/>
              </a:ext>
            </a:extLst>
          </p:cNvPr>
          <p:cNvSpPr txBox="1"/>
          <p:nvPr/>
        </p:nvSpPr>
        <p:spPr>
          <a:xfrm>
            <a:off x="10090493" y="6065171"/>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3010302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screenshot of a graph&#10;&#10;Description automatically generated">
            <a:extLst>
              <a:ext uri="{FF2B5EF4-FFF2-40B4-BE49-F238E27FC236}">
                <a16:creationId xmlns:a16="http://schemas.microsoft.com/office/drawing/2014/main" id="{73C82C52-7817-36B3-C726-8D370D5CD7F6}"/>
              </a:ext>
            </a:extLst>
          </p:cNvPr>
          <p:cNvPicPr>
            <a:picLocks noChangeAspect="1"/>
          </p:cNvPicPr>
          <p:nvPr/>
        </p:nvPicPr>
        <p:blipFill>
          <a:blip r:embed="rId3"/>
          <a:stretch>
            <a:fillRect/>
          </a:stretch>
        </p:blipFill>
        <p:spPr>
          <a:xfrm>
            <a:off x="-125746" y="-3292682"/>
            <a:ext cx="12196562" cy="12070080"/>
          </a:xfrm>
          <a:prstGeom prst="rect">
            <a:avLst/>
          </a:prstGeom>
        </p:spPr>
      </p:pic>
      <p:sp>
        <p:nvSpPr>
          <p:cNvPr id="2" name="Rectangle 1">
            <a:extLst>
              <a:ext uri="{FF2B5EF4-FFF2-40B4-BE49-F238E27FC236}">
                <a16:creationId xmlns:a16="http://schemas.microsoft.com/office/drawing/2014/main" id="{B76D0E40-CBE2-DDED-4205-DA047B7E4E2D}"/>
              </a:ext>
            </a:extLst>
          </p:cNvPr>
          <p:cNvSpPr/>
          <p:nvPr/>
        </p:nvSpPr>
        <p:spPr>
          <a:xfrm>
            <a:off x="-222956" y="-913888"/>
            <a:ext cx="12516234" cy="1568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5"/>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6">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F07B8A0-8CC2-23A2-14DF-B1F135CA94FE}"/>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21" name="TextBox 20" descr=" 24">
            <a:extLst>
              <a:ext uri="{FF2B5EF4-FFF2-40B4-BE49-F238E27FC236}">
                <a16:creationId xmlns:a16="http://schemas.microsoft.com/office/drawing/2014/main" id="{59581571-1160-B2CC-B028-C1C63FE3D665}"/>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22" name="TextBox 21" descr=" 26">
            <a:extLst>
              <a:ext uri="{FF2B5EF4-FFF2-40B4-BE49-F238E27FC236}">
                <a16:creationId xmlns:a16="http://schemas.microsoft.com/office/drawing/2014/main" id="{2CDA10C9-2327-706B-C201-CEDE1C795A70}"/>
              </a:ext>
            </a:extLst>
          </p:cNvPr>
          <p:cNvSpPr txBox="1"/>
          <p:nvPr/>
        </p:nvSpPr>
        <p:spPr>
          <a:xfrm>
            <a:off x="8808358" y="6264673"/>
            <a:ext cx="2611005"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SPATIAL TILT</a:t>
            </a:r>
          </a:p>
        </p:txBody>
      </p:sp>
      <p:sp>
        <p:nvSpPr>
          <p:cNvPr id="23" name="Triangle 22" descr=" 37">
            <a:extLst>
              <a:ext uri="{FF2B5EF4-FFF2-40B4-BE49-F238E27FC236}">
                <a16:creationId xmlns:a16="http://schemas.microsoft.com/office/drawing/2014/main" id="{746A2CD5-E192-3983-B393-482138C9BD63}"/>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riangle 23" descr=" 39">
            <a:extLst>
              <a:ext uri="{FF2B5EF4-FFF2-40B4-BE49-F238E27FC236}">
                <a16:creationId xmlns:a16="http://schemas.microsoft.com/office/drawing/2014/main" id="{B1CA7276-10B2-8B9B-155D-62B8E9836A16}"/>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TextBox 24" descr=" 22">
            <a:extLst>
              <a:ext uri="{FF2B5EF4-FFF2-40B4-BE49-F238E27FC236}">
                <a16:creationId xmlns:a16="http://schemas.microsoft.com/office/drawing/2014/main" id="{2229B3D5-6EAA-19BC-FAF3-2A5B0FDAB6E8}"/>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29" name="Triangle 28" descr=" 37">
            <a:extLst>
              <a:ext uri="{FF2B5EF4-FFF2-40B4-BE49-F238E27FC236}">
                <a16:creationId xmlns:a16="http://schemas.microsoft.com/office/drawing/2014/main" id="{FA2DB8B4-592E-322C-BAC3-BBF088036ACA}"/>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TextBox 30" descr=" 22">
            <a:extLst>
              <a:ext uri="{FF2B5EF4-FFF2-40B4-BE49-F238E27FC236}">
                <a16:creationId xmlns:a16="http://schemas.microsoft.com/office/drawing/2014/main" id="{37A12F5B-E892-CCA9-DD77-F896827524B6}"/>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32" name="TextBox 31" descr=" 24">
            <a:extLst>
              <a:ext uri="{FF2B5EF4-FFF2-40B4-BE49-F238E27FC236}">
                <a16:creationId xmlns:a16="http://schemas.microsoft.com/office/drawing/2014/main" id="{4D59EB63-FD69-AEE3-02F0-71E51B07C995}"/>
              </a:ext>
            </a:extLst>
          </p:cNvPr>
          <p:cNvSpPr txBox="1"/>
          <p:nvPr/>
        </p:nvSpPr>
        <p:spPr>
          <a:xfrm>
            <a:off x="84525" y="108186"/>
            <a:ext cx="3056623" cy="369332"/>
          </a:xfrm>
          <a:prstGeom prst="rect">
            <a:avLst/>
          </a:prstGeom>
          <a:noFill/>
        </p:spPr>
        <p:txBody>
          <a:bodyPr wrap="square" rtlCol="0">
            <a:spAutoFit/>
          </a:bodyPr>
          <a:lstStyle/>
          <a:p>
            <a:pPr algn="ctr"/>
            <a:r>
              <a:rPr lang="en-US" b="1" cap="all" dirty="0" err="1">
                <a:solidFill>
                  <a:schemeClr val="bg1"/>
                </a:solidFill>
                <a:latin typeface="Futura Medium" charset="0"/>
                <a:ea typeface="Futura Medium" charset="0"/>
                <a:cs typeface="Futura Medium" charset="0"/>
              </a:rPr>
              <a:t>sPATIAL</a:t>
            </a:r>
            <a:r>
              <a:rPr lang="en-US" b="1" cap="all" dirty="0">
                <a:solidFill>
                  <a:schemeClr val="bg1"/>
                </a:solidFill>
                <a:latin typeface="Futura Medium" charset="0"/>
                <a:ea typeface="Futura Medium" charset="0"/>
                <a:cs typeface="Futura Medium" charset="0"/>
              </a:rPr>
              <a:t> </a:t>
            </a:r>
            <a:r>
              <a:rPr lang="en-US" b="1" cap="all" dirty="0" err="1">
                <a:solidFill>
                  <a:schemeClr val="bg1"/>
                </a:solidFill>
                <a:latin typeface="Futura Medium" charset="0"/>
                <a:ea typeface="Futura Medium" charset="0"/>
                <a:cs typeface="Futura Medium" charset="0"/>
              </a:rPr>
              <a:t>tILT</a:t>
            </a:r>
            <a:r>
              <a:rPr lang="en-US" b="1" cap="all" dirty="0">
                <a:solidFill>
                  <a:schemeClr val="bg1"/>
                </a:solidFill>
                <a:latin typeface="Futura Medium" charset="0"/>
                <a:ea typeface="Futura Medium" charset="0"/>
                <a:cs typeface="Futura Medium" charset="0"/>
              </a:rPr>
              <a:t> errors</a:t>
            </a:r>
          </a:p>
        </p:txBody>
      </p:sp>
      <p:sp>
        <p:nvSpPr>
          <p:cNvPr id="3" name="Rectangle 2">
            <a:extLst>
              <a:ext uri="{FF2B5EF4-FFF2-40B4-BE49-F238E27FC236}">
                <a16:creationId xmlns:a16="http://schemas.microsoft.com/office/drawing/2014/main" id="{A202D622-026D-8089-ED84-E8C836476739}"/>
              </a:ext>
            </a:extLst>
          </p:cNvPr>
          <p:cNvSpPr/>
          <p:nvPr/>
        </p:nvSpPr>
        <p:spPr>
          <a:xfrm>
            <a:off x="-222956" y="4795181"/>
            <a:ext cx="12516234" cy="14418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15685F3-E4DD-671E-8C1A-E0662FAD31BE}"/>
              </a:ext>
            </a:extLst>
          </p:cNvPr>
          <p:cNvSpPr txBox="1"/>
          <p:nvPr/>
        </p:nvSpPr>
        <p:spPr>
          <a:xfrm>
            <a:off x="53328" y="4709028"/>
            <a:ext cx="4775163" cy="1200329"/>
          </a:xfrm>
          <a:prstGeom prst="rect">
            <a:avLst/>
          </a:prstGeom>
          <a:solidFill>
            <a:schemeClr val="accent1">
              <a:lumMod val="75000"/>
            </a:schemeClr>
          </a:solidFill>
          <a:ln w="50800">
            <a:solidFill>
              <a:schemeClr val="tx1"/>
            </a:solidFill>
          </a:ln>
        </p:spPr>
        <p:txBody>
          <a:bodyPr wrap="square" rtlCol="0">
            <a:spAutoFit/>
          </a:bodyPr>
          <a:lstStyle/>
          <a:p>
            <a:pPr algn="ctr"/>
            <a:r>
              <a:rPr lang="en-US" sz="3600" dirty="0">
                <a:solidFill>
                  <a:schemeClr val="bg1"/>
                </a:solidFill>
              </a:rPr>
              <a:t> HAFS-A = Blue	</a:t>
            </a:r>
          </a:p>
          <a:p>
            <a:pPr algn="ctr"/>
            <a:r>
              <a:rPr lang="en-US" sz="3600" dirty="0">
                <a:solidFill>
                  <a:schemeClr val="bg1"/>
                </a:solidFill>
              </a:rPr>
              <a:t>HAFS-B = Red</a:t>
            </a:r>
          </a:p>
        </p:txBody>
      </p:sp>
      <p:sp>
        <p:nvSpPr>
          <p:cNvPr id="16" name="TextBox 15">
            <a:extLst>
              <a:ext uri="{FF2B5EF4-FFF2-40B4-BE49-F238E27FC236}">
                <a16:creationId xmlns:a16="http://schemas.microsoft.com/office/drawing/2014/main" id="{3AA11759-E205-4948-2AF4-30D9F6FF59DE}"/>
              </a:ext>
            </a:extLst>
          </p:cNvPr>
          <p:cNvSpPr txBox="1"/>
          <p:nvPr/>
        </p:nvSpPr>
        <p:spPr>
          <a:xfrm>
            <a:off x="5143284" y="4795181"/>
            <a:ext cx="5663304" cy="923330"/>
          </a:xfrm>
          <a:prstGeom prst="rect">
            <a:avLst/>
          </a:prstGeom>
          <a:solidFill>
            <a:schemeClr val="accent1">
              <a:lumMod val="75000"/>
            </a:schemeClr>
          </a:solidFill>
          <a:ln w="50800">
            <a:solidFill>
              <a:schemeClr val="tx1"/>
            </a:solidFill>
          </a:ln>
        </p:spPr>
        <p:txBody>
          <a:bodyPr wrap="square" rtlCol="0">
            <a:spAutoFit/>
          </a:bodyPr>
          <a:lstStyle/>
          <a:p>
            <a:pPr algn="just"/>
            <a:r>
              <a:rPr lang="en-US"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Points are the forecasted position relative to the official track position rotated with respect to the shear or tilt direction (pointing up). </a:t>
            </a:r>
            <a:endParaRPr lang="en-US" dirty="0">
              <a:solidFill>
                <a:schemeClr val="bg1"/>
              </a:solidFill>
              <a:latin typeface="Calibri" panose="020F0502020204030204" pitchFamily="34" charset="0"/>
              <a:cs typeface="Calibri" panose="020F0502020204030204" pitchFamily="34" charset="0"/>
            </a:endParaRPr>
          </a:p>
        </p:txBody>
      </p:sp>
      <p:sp>
        <p:nvSpPr>
          <p:cNvPr id="4" name="Triangle 3">
            <a:extLst>
              <a:ext uri="{FF2B5EF4-FFF2-40B4-BE49-F238E27FC236}">
                <a16:creationId xmlns:a16="http://schemas.microsoft.com/office/drawing/2014/main" id="{76CA432D-4DD1-F1B8-DE1E-2A9F3B799AF4}"/>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Connector 4">
            <a:extLst>
              <a:ext uri="{FF2B5EF4-FFF2-40B4-BE49-F238E27FC236}">
                <a16:creationId xmlns:a16="http://schemas.microsoft.com/office/drawing/2014/main" id="{78F8826F-1D18-8825-62C4-BCC7C584BF25}"/>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Google Shape;17;p3">
            <a:extLst>
              <a:ext uri="{FF2B5EF4-FFF2-40B4-BE49-F238E27FC236}">
                <a16:creationId xmlns:a16="http://schemas.microsoft.com/office/drawing/2014/main" id="{6FAC0337-4732-A512-4C06-3C5FB4BF3067}"/>
              </a:ext>
            </a:extLst>
          </p:cNvPr>
          <p:cNvPicPr preferRelativeResize="0"/>
          <p:nvPr/>
        </p:nvPicPr>
        <p:blipFill rotWithShape="1">
          <a:blip r:embed="rId8">
            <a:alphaModFix/>
          </a:blip>
          <a:srcRect/>
          <a:stretch/>
        </p:blipFill>
        <p:spPr>
          <a:xfrm>
            <a:off x="10770255" y="5222608"/>
            <a:ext cx="1167089" cy="798462"/>
          </a:xfrm>
          <a:prstGeom prst="rect">
            <a:avLst/>
          </a:prstGeom>
          <a:noFill/>
          <a:ln>
            <a:noFill/>
          </a:ln>
        </p:spPr>
      </p:pic>
      <p:sp>
        <p:nvSpPr>
          <p:cNvPr id="18" name="Google Shape;18;p3">
            <a:extLst>
              <a:ext uri="{FF2B5EF4-FFF2-40B4-BE49-F238E27FC236}">
                <a16:creationId xmlns:a16="http://schemas.microsoft.com/office/drawing/2014/main" id="{55A5BDC0-A673-D421-2576-541D33604EAA}"/>
              </a:ext>
            </a:extLst>
          </p:cNvPr>
          <p:cNvSpPr txBox="1"/>
          <p:nvPr/>
        </p:nvSpPr>
        <p:spPr>
          <a:xfrm>
            <a:off x="10090493" y="6065171"/>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1101004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8D5528-7FA1-9E4B-686E-F7D484450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53" y="866234"/>
            <a:ext cx="12225453" cy="3636288"/>
          </a:xfrm>
          <a:prstGeom prst="rect">
            <a:avLst/>
          </a:prstGeom>
        </p:spPr>
      </p:pic>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5"/>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6">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F07B8A0-8CC2-23A2-14DF-B1F135CA94FE}"/>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21" name="TextBox 20" descr=" 24">
            <a:extLst>
              <a:ext uri="{FF2B5EF4-FFF2-40B4-BE49-F238E27FC236}">
                <a16:creationId xmlns:a16="http://schemas.microsoft.com/office/drawing/2014/main" id="{59581571-1160-B2CC-B028-C1C63FE3D665}"/>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22" name="TextBox 21" descr=" 26">
            <a:extLst>
              <a:ext uri="{FF2B5EF4-FFF2-40B4-BE49-F238E27FC236}">
                <a16:creationId xmlns:a16="http://schemas.microsoft.com/office/drawing/2014/main" id="{2CDA10C9-2327-706B-C201-CEDE1C795A70}"/>
              </a:ext>
            </a:extLst>
          </p:cNvPr>
          <p:cNvSpPr txBox="1"/>
          <p:nvPr/>
        </p:nvSpPr>
        <p:spPr>
          <a:xfrm>
            <a:off x="8808358" y="6264673"/>
            <a:ext cx="2611005"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SPATIAL TILT</a:t>
            </a:r>
          </a:p>
        </p:txBody>
      </p:sp>
      <p:sp>
        <p:nvSpPr>
          <p:cNvPr id="23" name="Triangle 22" descr=" 37">
            <a:extLst>
              <a:ext uri="{FF2B5EF4-FFF2-40B4-BE49-F238E27FC236}">
                <a16:creationId xmlns:a16="http://schemas.microsoft.com/office/drawing/2014/main" id="{746A2CD5-E192-3983-B393-482138C9BD63}"/>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riangle 23" descr=" 39">
            <a:extLst>
              <a:ext uri="{FF2B5EF4-FFF2-40B4-BE49-F238E27FC236}">
                <a16:creationId xmlns:a16="http://schemas.microsoft.com/office/drawing/2014/main" id="{B1CA7276-10B2-8B9B-155D-62B8E9836A16}"/>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TextBox 24" descr=" 22">
            <a:extLst>
              <a:ext uri="{FF2B5EF4-FFF2-40B4-BE49-F238E27FC236}">
                <a16:creationId xmlns:a16="http://schemas.microsoft.com/office/drawing/2014/main" id="{2229B3D5-6EAA-19BC-FAF3-2A5B0FDAB6E8}"/>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29" name="Triangle 28" descr=" 37">
            <a:extLst>
              <a:ext uri="{FF2B5EF4-FFF2-40B4-BE49-F238E27FC236}">
                <a16:creationId xmlns:a16="http://schemas.microsoft.com/office/drawing/2014/main" id="{FA2DB8B4-592E-322C-BAC3-BBF088036ACA}"/>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TextBox 30" descr=" 22">
            <a:extLst>
              <a:ext uri="{FF2B5EF4-FFF2-40B4-BE49-F238E27FC236}">
                <a16:creationId xmlns:a16="http://schemas.microsoft.com/office/drawing/2014/main" id="{37A12F5B-E892-CCA9-DD77-F896827524B6}"/>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32" name="TextBox 31" descr=" 24">
            <a:extLst>
              <a:ext uri="{FF2B5EF4-FFF2-40B4-BE49-F238E27FC236}">
                <a16:creationId xmlns:a16="http://schemas.microsoft.com/office/drawing/2014/main" id="{4D59EB63-FD69-AEE3-02F0-71E51B07C995}"/>
              </a:ext>
            </a:extLst>
          </p:cNvPr>
          <p:cNvSpPr txBox="1"/>
          <p:nvPr/>
        </p:nvSpPr>
        <p:spPr>
          <a:xfrm>
            <a:off x="84525" y="108186"/>
            <a:ext cx="3056623" cy="369332"/>
          </a:xfrm>
          <a:prstGeom prst="rect">
            <a:avLst/>
          </a:prstGeom>
          <a:noFill/>
        </p:spPr>
        <p:txBody>
          <a:bodyPr wrap="square" rtlCol="0">
            <a:spAutoFit/>
          </a:bodyPr>
          <a:lstStyle/>
          <a:p>
            <a:pPr algn="ctr"/>
            <a:r>
              <a:rPr lang="en-US" b="1" cap="all" dirty="0" err="1">
                <a:solidFill>
                  <a:schemeClr val="bg1"/>
                </a:solidFill>
                <a:latin typeface="Futura Medium" charset="0"/>
                <a:ea typeface="Futura Medium" charset="0"/>
                <a:cs typeface="Futura Medium" charset="0"/>
              </a:rPr>
              <a:t>sPATIAL</a:t>
            </a:r>
            <a:r>
              <a:rPr lang="en-US" b="1" cap="all" dirty="0">
                <a:solidFill>
                  <a:schemeClr val="bg1"/>
                </a:solidFill>
                <a:latin typeface="Futura Medium" charset="0"/>
                <a:ea typeface="Futura Medium" charset="0"/>
                <a:cs typeface="Futura Medium" charset="0"/>
              </a:rPr>
              <a:t> </a:t>
            </a:r>
            <a:r>
              <a:rPr lang="en-US" b="1" cap="all" dirty="0" err="1">
                <a:solidFill>
                  <a:schemeClr val="bg1"/>
                </a:solidFill>
                <a:latin typeface="Futura Medium" charset="0"/>
                <a:ea typeface="Futura Medium" charset="0"/>
                <a:cs typeface="Futura Medium" charset="0"/>
              </a:rPr>
              <a:t>tILT</a:t>
            </a:r>
            <a:r>
              <a:rPr lang="en-US" b="1" cap="all" dirty="0">
                <a:solidFill>
                  <a:schemeClr val="bg1"/>
                </a:solidFill>
                <a:latin typeface="Futura Medium" charset="0"/>
                <a:ea typeface="Futura Medium" charset="0"/>
                <a:cs typeface="Futura Medium" charset="0"/>
              </a:rPr>
              <a:t> errors</a:t>
            </a:r>
          </a:p>
        </p:txBody>
      </p:sp>
      <p:sp>
        <p:nvSpPr>
          <p:cNvPr id="4" name="TextBox 3">
            <a:extLst>
              <a:ext uri="{FF2B5EF4-FFF2-40B4-BE49-F238E27FC236}">
                <a16:creationId xmlns:a16="http://schemas.microsoft.com/office/drawing/2014/main" id="{B3687987-7A6E-6219-9370-9DCE42A98B91}"/>
              </a:ext>
            </a:extLst>
          </p:cNvPr>
          <p:cNvSpPr txBox="1"/>
          <p:nvPr/>
        </p:nvSpPr>
        <p:spPr>
          <a:xfrm>
            <a:off x="437526" y="4678454"/>
            <a:ext cx="9965932" cy="1246495"/>
          </a:xfrm>
          <a:prstGeom prst="rect">
            <a:avLst/>
          </a:prstGeom>
          <a:solidFill>
            <a:schemeClr val="accent1">
              <a:lumMod val="75000"/>
            </a:schemeClr>
          </a:solidFill>
          <a:ln w="50800">
            <a:solidFill>
              <a:schemeClr val="tx1"/>
            </a:solidFill>
          </a:ln>
        </p:spPr>
        <p:txBody>
          <a:bodyPr wrap="square" rtlCol="0">
            <a:spAutoFit/>
          </a:bodyPr>
          <a:lstStyle/>
          <a:p>
            <a:r>
              <a:rPr lang="en-US" sz="2500" dirty="0">
                <a:solidFill>
                  <a:schemeClr val="bg1"/>
                </a:solidFill>
                <a:latin typeface="Calibri" panose="020F0502020204030204" pitchFamily="34" charset="0"/>
                <a:ea typeface="Times New Roman" panose="02020603050405020304" pitchFamily="18" charset="0"/>
                <a:cs typeface="Calibri" panose="020F0502020204030204" pitchFamily="34" charset="0"/>
              </a:rPr>
              <a:t>-N</a:t>
            </a:r>
            <a:r>
              <a:rPr lang="en-US" sz="2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egative intensity biases dominate the </a:t>
            </a:r>
            <a:r>
              <a:rPr lang="en-US" sz="25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upshear</a:t>
            </a:r>
            <a:r>
              <a:rPr lang="en-US" sz="2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quadrants &amp; smaller track errors</a:t>
            </a:r>
          </a:p>
          <a:p>
            <a:r>
              <a:rPr lang="en-US" sz="2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en-US" sz="25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Downshear</a:t>
            </a:r>
            <a:r>
              <a:rPr lang="en-US" sz="2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positional biases tend to skew towards positive intensity biases</a:t>
            </a:r>
            <a:endParaRPr lang="en-US" sz="2500" dirty="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DFE36DA-4053-0ACC-1968-09FBE3C332DB}"/>
              </a:ext>
            </a:extLst>
          </p:cNvPr>
          <p:cNvSpPr txBox="1"/>
          <p:nvPr/>
        </p:nvSpPr>
        <p:spPr>
          <a:xfrm>
            <a:off x="437526" y="1956782"/>
            <a:ext cx="11122532" cy="1292662"/>
          </a:xfrm>
          <a:prstGeom prst="rect">
            <a:avLst/>
          </a:prstGeom>
          <a:solidFill>
            <a:schemeClr val="accent1">
              <a:lumMod val="75000"/>
            </a:schemeClr>
          </a:solidFill>
          <a:ln w="50800">
            <a:solidFill>
              <a:schemeClr val="tx1"/>
            </a:solidFill>
          </a:ln>
        </p:spPr>
        <p:txBody>
          <a:bodyPr wrap="square" rtlCol="0">
            <a:spAutoFit/>
          </a:bodyPr>
          <a:lstStyle/>
          <a:p>
            <a:pPr algn="ctr"/>
            <a:r>
              <a:rPr lang="en-US" sz="2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Hypothesis: The TC simulations with DSL track errors and positive intensity biases likely also have more convection (than model avg), which results in more center reformation and alignments than observed.</a:t>
            </a:r>
          </a:p>
        </p:txBody>
      </p:sp>
      <p:sp>
        <p:nvSpPr>
          <p:cNvPr id="15" name="TextBox 14">
            <a:extLst>
              <a:ext uri="{FF2B5EF4-FFF2-40B4-BE49-F238E27FC236}">
                <a16:creationId xmlns:a16="http://schemas.microsoft.com/office/drawing/2014/main" id="{D5C47800-DFC4-CFE5-3BB2-74120E080F0F}"/>
              </a:ext>
            </a:extLst>
          </p:cNvPr>
          <p:cNvSpPr txBox="1"/>
          <p:nvPr/>
        </p:nvSpPr>
        <p:spPr>
          <a:xfrm>
            <a:off x="2357441" y="8053709"/>
            <a:ext cx="9993949" cy="307777"/>
          </a:xfrm>
          <a:prstGeom prst="rect">
            <a:avLst/>
          </a:prstGeom>
          <a:solidFill>
            <a:schemeClr val="accent1">
              <a:lumMod val="75000"/>
            </a:schemeClr>
          </a:solidFill>
          <a:ln w="50800">
            <a:solidFill>
              <a:schemeClr val="tx1"/>
            </a:solidFill>
          </a:ln>
        </p:spPr>
        <p:txBody>
          <a:bodyPr wrap="square" rtlCol="0">
            <a:spAutoFit/>
          </a:bodyPr>
          <a:lstStyle/>
          <a:p>
            <a:pPr algn="just"/>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Points are the forecasted position relative to the official track position rotated with respect to the shear or tilt direction (pointing up). </a:t>
            </a:r>
            <a:endParaRPr lang="en-US" sz="1400" dirty="0">
              <a:solidFill>
                <a:schemeClr val="bg1"/>
              </a:solidFill>
              <a:latin typeface="Calibri" panose="020F0502020204030204" pitchFamily="34" charset="0"/>
              <a:cs typeface="Calibri" panose="020F0502020204030204" pitchFamily="34" charset="0"/>
            </a:endParaRPr>
          </a:p>
        </p:txBody>
      </p:sp>
      <p:sp>
        <p:nvSpPr>
          <p:cNvPr id="3" name="Triangle 2">
            <a:extLst>
              <a:ext uri="{FF2B5EF4-FFF2-40B4-BE49-F238E27FC236}">
                <a16:creationId xmlns:a16="http://schemas.microsoft.com/office/drawing/2014/main" id="{0CD41244-93FD-8E64-8751-DC6345294571}"/>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B47F38FE-9860-F91A-EA14-E9301F874C4F}"/>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37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4"/>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5">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E747731-8DAC-0D62-8D45-E2E6E4946CB8}"/>
              </a:ext>
            </a:extLst>
          </p:cNvPr>
          <p:cNvSpPr/>
          <p:nvPr/>
        </p:nvSpPr>
        <p:spPr>
          <a:xfrm>
            <a:off x="0" y="5200650"/>
            <a:ext cx="11921490" cy="10680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487DA60-F5B4-804A-51BE-57A6FBF4F83C}"/>
              </a:ext>
            </a:extLst>
          </p:cNvPr>
          <p:cNvSpPr/>
          <p:nvPr/>
        </p:nvSpPr>
        <p:spPr>
          <a:xfrm>
            <a:off x="152400" y="5353050"/>
            <a:ext cx="11921490" cy="10680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D62C18B-0A74-F94C-C0CA-98C4D3B9436D}"/>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4" name="TextBox 3" descr=" 24">
            <a:extLst>
              <a:ext uri="{FF2B5EF4-FFF2-40B4-BE49-F238E27FC236}">
                <a16:creationId xmlns:a16="http://schemas.microsoft.com/office/drawing/2014/main" id="{BCEB0121-E3CB-EBAE-B230-38148B2F2364}"/>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18" name="TextBox 17" descr=" 26">
            <a:extLst>
              <a:ext uri="{FF2B5EF4-FFF2-40B4-BE49-F238E27FC236}">
                <a16:creationId xmlns:a16="http://schemas.microsoft.com/office/drawing/2014/main" id="{D11474B7-5234-3AD1-AA13-780A97BC8ACD}"/>
              </a:ext>
            </a:extLst>
          </p:cNvPr>
          <p:cNvSpPr txBox="1"/>
          <p:nvPr/>
        </p:nvSpPr>
        <p:spPr>
          <a:xfrm>
            <a:off x="8808358" y="6264673"/>
            <a:ext cx="2611005"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SPATIAL TILT</a:t>
            </a:r>
          </a:p>
        </p:txBody>
      </p:sp>
      <p:sp>
        <p:nvSpPr>
          <p:cNvPr id="26" name="Triangle 25" descr=" 37">
            <a:extLst>
              <a:ext uri="{FF2B5EF4-FFF2-40B4-BE49-F238E27FC236}">
                <a16:creationId xmlns:a16="http://schemas.microsoft.com/office/drawing/2014/main" id="{82890D09-BCB4-BDEF-71F7-640D9FDB1F52}"/>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riangle 26" descr=" 39">
            <a:extLst>
              <a:ext uri="{FF2B5EF4-FFF2-40B4-BE49-F238E27FC236}">
                <a16:creationId xmlns:a16="http://schemas.microsoft.com/office/drawing/2014/main" id="{BD7CEB00-5DA2-5E03-4FF7-C4FF8C01E36F}"/>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TextBox 27" descr=" 22">
            <a:extLst>
              <a:ext uri="{FF2B5EF4-FFF2-40B4-BE49-F238E27FC236}">
                <a16:creationId xmlns:a16="http://schemas.microsoft.com/office/drawing/2014/main" id="{7CFF921E-3469-401D-D314-A385A4C25008}"/>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30" name="Triangle 29" descr=" 37">
            <a:extLst>
              <a:ext uri="{FF2B5EF4-FFF2-40B4-BE49-F238E27FC236}">
                <a16:creationId xmlns:a16="http://schemas.microsoft.com/office/drawing/2014/main" id="{EA110F34-F404-9D76-B2C3-19662A0566D1}"/>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descr=" 22">
            <a:extLst>
              <a:ext uri="{FF2B5EF4-FFF2-40B4-BE49-F238E27FC236}">
                <a16:creationId xmlns:a16="http://schemas.microsoft.com/office/drawing/2014/main" id="{F8141A7C-E0E5-D496-7FBC-F81E8C9A081F}"/>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33" name="TextBox 32" descr=" 24">
            <a:extLst>
              <a:ext uri="{FF2B5EF4-FFF2-40B4-BE49-F238E27FC236}">
                <a16:creationId xmlns:a16="http://schemas.microsoft.com/office/drawing/2014/main" id="{9C9A4EB4-ABC4-3C7D-C7BE-D7381865FA44}"/>
              </a:ext>
            </a:extLst>
          </p:cNvPr>
          <p:cNvSpPr txBox="1"/>
          <p:nvPr/>
        </p:nvSpPr>
        <p:spPr>
          <a:xfrm>
            <a:off x="84525" y="108186"/>
            <a:ext cx="3056623" cy="369332"/>
          </a:xfrm>
          <a:prstGeom prst="rect">
            <a:avLst/>
          </a:prstGeom>
          <a:noFill/>
        </p:spPr>
        <p:txBody>
          <a:bodyPr wrap="square" rtlCol="0">
            <a:spAutoFit/>
          </a:bodyPr>
          <a:lstStyle/>
          <a:p>
            <a:pPr algn="ctr"/>
            <a:r>
              <a:rPr lang="en-US" b="1" cap="all" dirty="0">
                <a:solidFill>
                  <a:schemeClr val="bg1"/>
                </a:solidFill>
                <a:latin typeface="Futura Medium" charset="0"/>
                <a:ea typeface="Futura Medium" charset="0"/>
                <a:cs typeface="Futura Medium" charset="0"/>
              </a:rPr>
              <a:t>SPATIAL </a:t>
            </a:r>
            <a:r>
              <a:rPr lang="en-US" b="1" cap="all" dirty="0" err="1">
                <a:solidFill>
                  <a:schemeClr val="bg1"/>
                </a:solidFill>
                <a:latin typeface="Futura Medium" charset="0"/>
                <a:ea typeface="Futura Medium" charset="0"/>
                <a:cs typeface="Futura Medium" charset="0"/>
              </a:rPr>
              <a:t>tILT</a:t>
            </a:r>
            <a:r>
              <a:rPr lang="en-US" b="1" cap="all" dirty="0">
                <a:solidFill>
                  <a:schemeClr val="bg1"/>
                </a:solidFill>
                <a:latin typeface="Futura Medium" charset="0"/>
                <a:ea typeface="Futura Medium" charset="0"/>
                <a:cs typeface="Futura Medium" charset="0"/>
              </a:rPr>
              <a:t> errors</a:t>
            </a:r>
          </a:p>
        </p:txBody>
      </p:sp>
      <p:sp>
        <p:nvSpPr>
          <p:cNvPr id="39" name="TextBox 38">
            <a:extLst>
              <a:ext uri="{FF2B5EF4-FFF2-40B4-BE49-F238E27FC236}">
                <a16:creationId xmlns:a16="http://schemas.microsoft.com/office/drawing/2014/main" id="{AF371E13-50D6-0AE4-0887-C4C4AA997A8F}"/>
              </a:ext>
            </a:extLst>
          </p:cNvPr>
          <p:cNvSpPr txBox="1"/>
          <p:nvPr/>
        </p:nvSpPr>
        <p:spPr>
          <a:xfrm>
            <a:off x="209005" y="4855915"/>
            <a:ext cx="8599353" cy="830997"/>
          </a:xfrm>
          <a:prstGeom prst="rect">
            <a:avLst/>
          </a:prstGeom>
          <a:solidFill>
            <a:schemeClr val="accent1">
              <a:lumMod val="75000"/>
            </a:schemeClr>
          </a:solidFill>
          <a:ln w="50800">
            <a:solidFill>
              <a:schemeClr val="tx1"/>
            </a:solidFill>
          </a:ln>
        </p:spPr>
        <p:txBody>
          <a:bodyPr wrap="square" rtlCol="0">
            <a:spAutoFit/>
          </a:bodyPr>
          <a:lstStyle/>
          <a:p>
            <a:r>
              <a:rPr lang="en-US" sz="24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Downshear</a:t>
            </a:r>
            <a:r>
              <a:rPr lang="en-US"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 track biases also have more convection (and speculate that it’s overactive) on average than errors in other quadrants</a:t>
            </a:r>
            <a:r>
              <a:rPr lang="en-US" sz="2400" dirty="0">
                <a:solidFill>
                  <a:schemeClr val="bg1"/>
                </a:solidFill>
                <a:latin typeface="Calibri" panose="020F0502020204030204" pitchFamily="34" charset="0"/>
                <a:cs typeface="Calibri" panose="020F0502020204030204" pitchFamily="34" charset="0"/>
              </a:rPr>
              <a:t> </a:t>
            </a:r>
          </a:p>
        </p:txBody>
      </p:sp>
      <p:pic>
        <p:nvPicPr>
          <p:cNvPr id="5" name="Picture 4" descr="A graph of shear shears&#10;&#10;Description automatically generated with medium confidence">
            <a:extLst>
              <a:ext uri="{FF2B5EF4-FFF2-40B4-BE49-F238E27FC236}">
                <a16:creationId xmlns:a16="http://schemas.microsoft.com/office/drawing/2014/main" id="{016337C0-C31B-0666-0D8D-6EE7AC8D3B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91206"/>
            <a:ext cx="12170019" cy="3920150"/>
          </a:xfrm>
          <a:prstGeom prst="rect">
            <a:avLst/>
          </a:prstGeom>
        </p:spPr>
      </p:pic>
      <p:sp>
        <p:nvSpPr>
          <p:cNvPr id="2" name="Triangle 1">
            <a:extLst>
              <a:ext uri="{FF2B5EF4-FFF2-40B4-BE49-F238E27FC236}">
                <a16:creationId xmlns:a16="http://schemas.microsoft.com/office/drawing/2014/main" id="{004F1701-D9AD-9A89-3727-6A30FFBD0C52}"/>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660397C6-7B8F-DFA8-5944-527771F7F8AE}"/>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oogle Shape;17;p3">
            <a:extLst>
              <a:ext uri="{FF2B5EF4-FFF2-40B4-BE49-F238E27FC236}">
                <a16:creationId xmlns:a16="http://schemas.microsoft.com/office/drawing/2014/main" id="{88463929-55ED-2FD1-01E3-94586893C33B}"/>
              </a:ext>
            </a:extLst>
          </p:cNvPr>
          <p:cNvPicPr preferRelativeResize="0"/>
          <p:nvPr/>
        </p:nvPicPr>
        <p:blipFill rotWithShape="1">
          <a:blip r:embed="rId8">
            <a:alphaModFix/>
          </a:blip>
          <a:srcRect/>
          <a:stretch/>
        </p:blipFill>
        <p:spPr>
          <a:xfrm>
            <a:off x="10770255" y="5222608"/>
            <a:ext cx="1167089" cy="798462"/>
          </a:xfrm>
          <a:prstGeom prst="rect">
            <a:avLst/>
          </a:prstGeom>
          <a:noFill/>
          <a:ln>
            <a:noFill/>
          </a:ln>
        </p:spPr>
      </p:pic>
      <p:sp>
        <p:nvSpPr>
          <p:cNvPr id="20" name="Google Shape;18;p3">
            <a:extLst>
              <a:ext uri="{FF2B5EF4-FFF2-40B4-BE49-F238E27FC236}">
                <a16:creationId xmlns:a16="http://schemas.microsoft.com/office/drawing/2014/main" id="{ECE4F367-3F1A-7BC7-F713-A38FCD4F6D7C}"/>
              </a:ext>
            </a:extLst>
          </p:cNvPr>
          <p:cNvSpPr txBox="1"/>
          <p:nvPr/>
        </p:nvSpPr>
        <p:spPr>
          <a:xfrm>
            <a:off x="10090493" y="6065171"/>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12441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279C59C2-DFC9-E460-E0EA-F7791A07AFCA}"/>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4"/>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5">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E747731-8DAC-0D62-8D45-E2E6E4946CB8}"/>
              </a:ext>
            </a:extLst>
          </p:cNvPr>
          <p:cNvSpPr/>
          <p:nvPr/>
        </p:nvSpPr>
        <p:spPr>
          <a:xfrm>
            <a:off x="0" y="5200650"/>
            <a:ext cx="11921490" cy="10680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487DA60-F5B4-804A-51BE-57A6FBF4F83C}"/>
              </a:ext>
            </a:extLst>
          </p:cNvPr>
          <p:cNvSpPr/>
          <p:nvPr/>
        </p:nvSpPr>
        <p:spPr>
          <a:xfrm>
            <a:off x="152400" y="5353050"/>
            <a:ext cx="11921490" cy="10680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D62C18B-0A74-F94C-C0CA-98C4D3B9436D}"/>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4" name="TextBox 3" descr=" 24">
            <a:extLst>
              <a:ext uri="{FF2B5EF4-FFF2-40B4-BE49-F238E27FC236}">
                <a16:creationId xmlns:a16="http://schemas.microsoft.com/office/drawing/2014/main" id="{BCEB0121-E3CB-EBAE-B230-38148B2F2364}"/>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18" name="TextBox 17" descr=" 26">
            <a:extLst>
              <a:ext uri="{FF2B5EF4-FFF2-40B4-BE49-F238E27FC236}">
                <a16:creationId xmlns:a16="http://schemas.microsoft.com/office/drawing/2014/main" id="{D11474B7-5234-3AD1-AA13-780A97BC8ACD}"/>
              </a:ext>
            </a:extLst>
          </p:cNvPr>
          <p:cNvSpPr txBox="1"/>
          <p:nvPr/>
        </p:nvSpPr>
        <p:spPr>
          <a:xfrm>
            <a:off x="8808358" y="6264673"/>
            <a:ext cx="2611005"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SPATIAL TILT</a:t>
            </a:r>
          </a:p>
        </p:txBody>
      </p:sp>
      <p:sp>
        <p:nvSpPr>
          <p:cNvPr id="26" name="Triangle 25" descr=" 37">
            <a:extLst>
              <a:ext uri="{FF2B5EF4-FFF2-40B4-BE49-F238E27FC236}">
                <a16:creationId xmlns:a16="http://schemas.microsoft.com/office/drawing/2014/main" id="{82890D09-BCB4-BDEF-71F7-640D9FDB1F52}"/>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riangle 26" descr=" 39">
            <a:extLst>
              <a:ext uri="{FF2B5EF4-FFF2-40B4-BE49-F238E27FC236}">
                <a16:creationId xmlns:a16="http://schemas.microsoft.com/office/drawing/2014/main" id="{BD7CEB00-5DA2-5E03-4FF7-C4FF8C01E36F}"/>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TextBox 27" descr=" 22">
            <a:extLst>
              <a:ext uri="{FF2B5EF4-FFF2-40B4-BE49-F238E27FC236}">
                <a16:creationId xmlns:a16="http://schemas.microsoft.com/office/drawing/2014/main" id="{7CFF921E-3469-401D-D314-A385A4C25008}"/>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30" name="Triangle 29" descr=" 37">
            <a:extLst>
              <a:ext uri="{FF2B5EF4-FFF2-40B4-BE49-F238E27FC236}">
                <a16:creationId xmlns:a16="http://schemas.microsoft.com/office/drawing/2014/main" id="{EA110F34-F404-9D76-B2C3-19662A0566D1}"/>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descr=" 22">
            <a:extLst>
              <a:ext uri="{FF2B5EF4-FFF2-40B4-BE49-F238E27FC236}">
                <a16:creationId xmlns:a16="http://schemas.microsoft.com/office/drawing/2014/main" id="{F8141A7C-E0E5-D496-7FBC-F81E8C9A081F}"/>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33" name="TextBox 32" descr=" 24">
            <a:extLst>
              <a:ext uri="{FF2B5EF4-FFF2-40B4-BE49-F238E27FC236}">
                <a16:creationId xmlns:a16="http://schemas.microsoft.com/office/drawing/2014/main" id="{9C9A4EB4-ABC4-3C7D-C7BE-D7381865FA44}"/>
              </a:ext>
            </a:extLst>
          </p:cNvPr>
          <p:cNvSpPr txBox="1"/>
          <p:nvPr/>
        </p:nvSpPr>
        <p:spPr>
          <a:xfrm>
            <a:off x="84525" y="108186"/>
            <a:ext cx="3056623" cy="369332"/>
          </a:xfrm>
          <a:prstGeom prst="rect">
            <a:avLst/>
          </a:prstGeom>
          <a:noFill/>
        </p:spPr>
        <p:txBody>
          <a:bodyPr wrap="square" rtlCol="0">
            <a:spAutoFit/>
          </a:bodyPr>
          <a:lstStyle/>
          <a:p>
            <a:pPr algn="ctr"/>
            <a:r>
              <a:rPr lang="en-US" b="1" cap="all" dirty="0">
                <a:solidFill>
                  <a:schemeClr val="bg1"/>
                </a:solidFill>
                <a:latin typeface="Futura Medium" charset="0"/>
                <a:ea typeface="Futura Medium" charset="0"/>
                <a:cs typeface="Futura Medium" charset="0"/>
              </a:rPr>
              <a:t>Recommendations</a:t>
            </a:r>
          </a:p>
        </p:txBody>
      </p:sp>
      <p:sp>
        <p:nvSpPr>
          <p:cNvPr id="15" name="TextBox 14">
            <a:extLst>
              <a:ext uri="{FF2B5EF4-FFF2-40B4-BE49-F238E27FC236}">
                <a16:creationId xmlns:a16="http://schemas.microsoft.com/office/drawing/2014/main" id="{AF68F054-4D64-02CD-66CC-B59E0AE6683F}"/>
              </a:ext>
            </a:extLst>
          </p:cNvPr>
          <p:cNvSpPr txBox="1"/>
          <p:nvPr/>
        </p:nvSpPr>
        <p:spPr>
          <a:xfrm>
            <a:off x="170037" y="473362"/>
            <a:ext cx="11921490" cy="5067221"/>
          </a:xfrm>
          <a:prstGeom prst="rect">
            <a:avLst/>
          </a:prstGeom>
          <a:noFill/>
        </p:spPr>
        <p:txBody>
          <a:bodyPr wrap="square">
            <a:spAutoFit/>
          </a:bodyPr>
          <a:lstStyle/>
          <a:p>
            <a:pPr marL="342900" marR="0" lvl="0" indent="-342900" algn="just">
              <a:lnSpc>
                <a:spcPct val="150000"/>
              </a:lnSpc>
              <a:spcBef>
                <a:spcPts val="0"/>
              </a:spcBef>
              <a:spcAft>
                <a:spcPts val="0"/>
              </a:spcAft>
              <a:buFont typeface="Symbol" pitchFamily="2" charset="2"/>
              <a:buChar char=""/>
            </a:pPr>
            <a:r>
              <a:rPr lang="en-US" sz="2600" b="1" dirty="0">
                <a:effectLst/>
                <a:latin typeface="Calibri" panose="020F0502020204030204" pitchFamily="34" charset="0"/>
                <a:ea typeface="Arial" panose="020B0604020202020204" pitchFamily="34" charset="0"/>
                <a:cs typeface="Calibri" panose="020F0502020204030204" pitchFamily="34" charset="0"/>
              </a:rPr>
              <a:t>Predictive value of Internal storm dynamic metrics like vortex tilt:</a:t>
            </a:r>
          </a:p>
          <a:p>
            <a:pPr marL="800100" lvl="1" indent="-342900" algn="just">
              <a:lnSpc>
                <a:spcPct val="150000"/>
              </a:lnSpc>
              <a:buFont typeface="Symbol" pitchFamily="2" charset="2"/>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Larger track forecast errors are associated with larger vortex mis-alignment </a:t>
            </a:r>
          </a:p>
          <a:p>
            <a:pPr marL="800100" lvl="1" indent="-342900" algn="just">
              <a:lnSpc>
                <a:spcPct val="150000"/>
              </a:lnSpc>
              <a:buFont typeface="Symbol" pitchFamily="2" charset="2"/>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TCs with a tilted vortex are shown to have directionally oriented positional track biases with respect to both the shear and tilt vectors. On average the model position forecasts are too far left of shear (and maximize DSL). </a:t>
            </a:r>
            <a:endParaRPr lang="en-US" sz="2400" dirty="0">
              <a:effectLst/>
              <a:latin typeface="Calibri" panose="020F0502020204030204" pitchFamily="34" charset="0"/>
              <a:ea typeface="Arial" panose="020B0604020202020204" pitchFamily="34" charset="0"/>
              <a:cs typeface="Calibri" panose="020F0502020204030204" pitchFamily="34" charset="0"/>
            </a:endParaRPr>
          </a:p>
          <a:p>
            <a:pPr marL="800100" lvl="1" indent="-342900" algn="just">
              <a:lnSpc>
                <a:spcPct val="150000"/>
              </a:lnSpc>
              <a:buFont typeface="Symbol" pitchFamily="2" charset="2"/>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If a HAFS simulation is producing more convection (than the model average), it is more likely to over intensify the TC and have a position error too far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downshear</a:t>
            </a:r>
            <a:r>
              <a:rPr lang="en-US" sz="2400" dirty="0">
                <a:effectLst/>
                <a:latin typeface="Calibri" panose="020F0502020204030204" pitchFamily="34" charset="0"/>
                <a:ea typeface="Times New Roman" panose="02020603050405020304" pitchFamily="18" charset="0"/>
                <a:cs typeface="Calibri" panose="020F0502020204030204" pitchFamily="34" charset="0"/>
              </a:rPr>
              <a:t>.</a:t>
            </a:r>
          </a:p>
          <a:p>
            <a:pPr marL="342900" indent="-342900" algn="just">
              <a:lnSpc>
                <a:spcPct val="150000"/>
              </a:lnSpc>
              <a:buFont typeface="Symbol" pitchFamily="2" charset="2"/>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Future model improvements should focus on better capturing the [vertical] structure of the vortex (e.g., through DA improvements, physics, high-res ensemble, etc.)</a:t>
            </a:r>
            <a:endParaRPr lang="en-US" sz="24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367EF1E5-1CDB-5CDC-9724-F8F02BB2BC62}"/>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oogle Shape;17;p3">
            <a:extLst>
              <a:ext uri="{FF2B5EF4-FFF2-40B4-BE49-F238E27FC236}">
                <a16:creationId xmlns:a16="http://schemas.microsoft.com/office/drawing/2014/main" id="{80277C61-B38C-C57F-FD42-193A155A47B0}"/>
              </a:ext>
            </a:extLst>
          </p:cNvPr>
          <p:cNvPicPr preferRelativeResize="0"/>
          <p:nvPr/>
        </p:nvPicPr>
        <p:blipFill rotWithShape="1">
          <a:blip r:embed="rId7">
            <a:alphaModFix/>
          </a:blip>
          <a:srcRect/>
          <a:stretch/>
        </p:blipFill>
        <p:spPr>
          <a:xfrm>
            <a:off x="10770255" y="5222608"/>
            <a:ext cx="1167089" cy="798462"/>
          </a:xfrm>
          <a:prstGeom prst="rect">
            <a:avLst/>
          </a:prstGeom>
          <a:noFill/>
          <a:ln>
            <a:noFill/>
          </a:ln>
        </p:spPr>
      </p:pic>
      <p:sp>
        <p:nvSpPr>
          <p:cNvPr id="20" name="Google Shape;18;p3">
            <a:extLst>
              <a:ext uri="{FF2B5EF4-FFF2-40B4-BE49-F238E27FC236}">
                <a16:creationId xmlns:a16="http://schemas.microsoft.com/office/drawing/2014/main" id="{BA4EA5A0-C85B-F275-AEF8-66FAE51BF0A3}"/>
              </a:ext>
            </a:extLst>
          </p:cNvPr>
          <p:cNvSpPr txBox="1"/>
          <p:nvPr/>
        </p:nvSpPr>
        <p:spPr>
          <a:xfrm>
            <a:off x="10090493" y="6065171"/>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3958902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4"/>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5">
            <a:alphaModFix/>
          </a:blip>
          <a:srcRect/>
          <a:stretch/>
        </p:blipFill>
        <p:spPr>
          <a:xfrm>
            <a:off x="9485361" y="10228"/>
            <a:ext cx="566928" cy="566928"/>
          </a:xfrm>
          <a:prstGeom prst="rect">
            <a:avLst/>
          </a:prstGeom>
          <a:noFill/>
          <a:ln>
            <a:noFill/>
          </a:ln>
        </p:spPr>
      </p:pic>
      <p:sp>
        <p:nvSpPr>
          <p:cNvPr id="15" name="TextBox 14" descr=" 24">
            <a:extLst>
              <a:ext uri="{FF2B5EF4-FFF2-40B4-BE49-F238E27FC236}">
                <a16:creationId xmlns:a16="http://schemas.microsoft.com/office/drawing/2014/main" id="{F08F7C84-080B-8F33-D06E-C2F2150CA18E}"/>
              </a:ext>
            </a:extLst>
          </p:cNvPr>
          <p:cNvSpPr txBox="1"/>
          <p:nvPr/>
        </p:nvSpPr>
        <p:spPr>
          <a:xfrm>
            <a:off x="84525" y="108186"/>
            <a:ext cx="3056623" cy="369332"/>
          </a:xfrm>
          <a:prstGeom prst="rect">
            <a:avLst/>
          </a:prstGeom>
          <a:noFill/>
        </p:spPr>
        <p:txBody>
          <a:bodyPr wrap="square" rtlCol="0">
            <a:spAutoFit/>
          </a:bodyPr>
          <a:lstStyle/>
          <a:p>
            <a:pPr algn="ctr"/>
            <a:r>
              <a:rPr lang="en-US" b="1" cap="all" dirty="0">
                <a:solidFill>
                  <a:schemeClr val="bg1"/>
                </a:solidFill>
                <a:latin typeface="Futura Medium" charset="0"/>
                <a:ea typeface="Futura Medium" charset="0"/>
                <a:cs typeface="Futura Medium" charset="0"/>
              </a:rPr>
              <a:t>Questions?</a:t>
            </a:r>
          </a:p>
        </p:txBody>
      </p:sp>
      <p:pic>
        <p:nvPicPr>
          <p:cNvPr id="17" name="Picture 2" descr="Multimedia Gallery - NSF logo | NSF - National Science ...">
            <a:extLst>
              <a:ext uri="{FF2B5EF4-FFF2-40B4-BE49-F238E27FC236}">
                <a16:creationId xmlns:a16="http://schemas.microsoft.com/office/drawing/2014/main" id="{C90E8C7A-0DB6-1A49-7139-9AD54C22B4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1658D94-C90C-2576-E404-9D5F9343D6BC}"/>
              </a:ext>
            </a:extLst>
          </p:cNvPr>
          <p:cNvSpPr txBox="1"/>
          <p:nvPr/>
        </p:nvSpPr>
        <p:spPr>
          <a:xfrm>
            <a:off x="4247686" y="658438"/>
            <a:ext cx="2419213" cy="584775"/>
          </a:xfrm>
          <a:prstGeom prst="rect">
            <a:avLst/>
          </a:prstGeom>
          <a:solidFill>
            <a:schemeClr val="accent1">
              <a:lumMod val="75000"/>
            </a:schemeClr>
          </a:solidFill>
          <a:ln w="50800">
            <a:solidFill>
              <a:schemeClr val="tx1"/>
            </a:solidFill>
          </a:ln>
        </p:spPr>
        <p:txBody>
          <a:bodyPr wrap="square" rtlCol="0">
            <a:spAutoFit/>
          </a:bodyPr>
          <a:lstStyle/>
          <a:p>
            <a:pPr algn="just"/>
            <a:r>
              <a:rPr lang="en-US" sz="3200" dirty="0">
                <a:solidFill>
                  <a:schemeClr val="bg1"/>
                </a:solidFill>
              </a:rPr>
              <a:t>QUESTIONS?</a:t>
            </a:r>
          </a:p>
        </p:txBody>
      </p:sp>
      <p:sp>
        <p:nvSpPr>
          <p:cNvPr id="3" name="TextBox 2">
            <a:extLst>
              <a:ext uri="{FF2B5EF4-FFF2-40B4-BE49-F238E27FC236}">
                <a16:creationId xmlns:a16="http://schemas.microsoft.com/office/drawing/2014/main" id="{F19D7F3B-F94D-3322-E151-480F97DBA529}"/>
              </a:ext>
            </a:extLst>
          </p:cNvPr>
          <p:cNvSpPr txBox="1"/>
          <p:nvPr/>
        </p:nvSpPr>
        <p:spPr>
          <a:xfrm>
            <a:off x="67382" y="1970908"/>
            <a:ext cx="12057236" cy="2362185"/>
          </a:xfrm>
          <a:prstGeom prst="rect">
            <a:avLst/>
          </a:prstGeom>
          <a:solidFill>
            <a:schemeClr val="accent1">
              <a:lumMod val="75000"/>
            </a:schemeClr>
          </a:solidFill>
          <a:ln w="50800">
            <a:solidFill>
              <a:schemeClr val="tx1"/>
            </a:solidFill>
          </a:ln>
        </p:spPr>
        <p:txBody>
          <a:bodyPr wrap="square" rtlCol="0">
            <a:spAutoFit/>
          </a:bodyPr>
          <a:lstStyle/>
          <a:p>
            <a:r>
              <a:rPr lang="en-US" sz="2600" dirty="0">
                <a:solidFill>
                  <a:schemeClr val="bg1"/>
                </a:solidFill>
                <a:latin typeface="Calibri" panose="020F0502020204030204" pitchFamily="34" charset="0"/>
                <a:cs typeface="Calibri" panose="020F0502020204030204" pitchFamily="34" charset="0"/>
              </a:rPr>
              <a:t>Alvey III, G. R., </a:t>
            </a:r>
            <a:r>
              <a:rPr lang="en-US" sz="2600" dirty="0" err="1">
                <a:solidFill>
                  <a:schemeClr val="bg1"/>
                </a:solidFill>
                <a:latin typeface="Calibri" panose="020F0502020204030204" pitchFamily="34" charset="0"/>
                <a:cs typeface="Calibri" panose="020F0502020204030204" pitchFamily="34" charset="0"/>
              </a:rPr>
              <a:t>Alaka</a:t>
            </a:r>
            <a:r>
              <a:rPr lang="en-US" sz="2600" dirty="0">
                <a:solidFill>
                  <a:schemeClr val="bg1"/>
                </a:solidFill>
                <a:latin typeface="Calibri" panose="020F0502020204030204" pitchFamily="34" charset="0"/>
                <a:cs typeface="Calibri" panose="020F0502020204030204" pitchFamily="34" charset="0"/>
              </a:rPr>
              <a:t> Jr., G. J., </a:t>
            </a:r>
            <a:r>
              <a:rPr lang="en-US" sz="2600" dirty="0" err="1">
                <a:solidFill>
                  <a:schemeClr val="bg1"/>
                </a:solidFill>
                <a:latin typeface="Calibri" panose="020F0502020204030204" pitchFamily="34" charset="0"/>
                <a:cs typeface="Calibri" panose="020F0502020204030204" pitchFamily="34" charset="0"/>
              </a:rPr>
              <a:t>Gramer</a:t>
            </a:r>
            <a:r>
              <a:rPr lang="en-US" sz="2600" dirty="0">
                <a:solidFill>
                  <a:schemeClr val="bg1"/>
                </a:solidFill>
                <a:latin typeface="Calibri" panose="020F0502020204030204" pitchFamily="34" charset="0"/>
                <a:cs typeface="Calibri" panose="020F0502020204030204" pitchFamily="34" charset="0"/>
              </a:rPr>
              <a:t>, L., Hazelton, A., 2024. Evaluation of Hurricane Analysis and Forecast System (HAFS) Error Statistics Stratified by Internal Structure and Environmental Metrics. Weather and Forecasting, in review.</a:t>
            </a:r>
          </a:p>
          <a:p>
            <a:endParaRPr lang="en-US" sz="3600" dirty="0">
              <a:solidFill>
                <a:schemeClr val="bg1"/>
              </a:solidFill>
              <a:latin typeface="Calibri" panose="020F0502020204030204" pitchFamily="34" charset="0"/>
              <a:cs typeface="Calibri" panose="020F0502020204030204" pitchFamily="34" charset="0"/>
            </a:endParaRPr>
          </a:p>
          <a:p>
            <a:pPr>
              <a:spcBef>
                <a:spcPts val="900"/>
              </a:spcBef>
            </a:pPr>
            <a:r>
              <a:rPr lang="en-US" sz="2600" i="1" dirty="0">
                <a:solidFill>
                  <a:schemeClr val="bg1"/>
                </a:solidFill>
                <a:latin typeface="Calibri" panose="020F0502020204030204" pitchFamily="34" charset="0"/>
                <a:cs typeface="Calibri" panose="020F0502020204030204" pitchFamily="34" charset="0"/>
              </a:rPr>
              <a:t>This research was supported by National Science Foundation Grant AGS-2241605.</a:t>
            </a:r>
          </a:p>
        </p:txBody>
      </p:sp>
      <p:sp>
        <p:nvSpPr>
          <p:cNvPr id="4" name="Rectangle 3">
            <a:extLst>
              <a:ext uri="{FF2B5EF4-FFF2-40B4-BE49-F238E27FC236}">
                <a16:creationId xmlns:a16="http://schemas.microsoft.com/office/drawing/2014/main" id="{6C511F68-5857-490B-8E4D-779BBA899595}"/>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5" name="TextBox 4" descr=" 24">
            <a:extLst>
              <a:ext uri="{FF2B5EF4-FFF2-40B4-BE49-F238E27FC236}">
                <a16:creationId xmlns:a16="http://schemas.microsoft.com/office/drawing/2014/main" id="{874CCF77-4141-A578-86D3-4D35854CBD2A}"/>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6" name="TextBox 5" descr=" 26">
            <a:extLst>
              <a:ext uri="{FF2B5EF4-FFF2-40B4-BE49-F238E27FC236}">
                <a16:creationId xmlns:a16="http://schemas.microsoft.com/office/drawing/2014/main" id="{7F3C8CD7-FE3C-456B-4E4A-67B4E2513E9A}"/>
              </a:ext>
            </a:extLst>
          </p:cNvPr>
          <p:cNvSpPr txBox="1"/>
          <p:nvPr/>
        </p:nvSpPr>
        <p:spPr>
          <a:xfrm>
            <a:off x="8808358" y="6264673"/>
            <a:ext cx="2611005"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SPATIAL TILT</a:t>
            </a:r>
          </a:p>
        </p:txBody>
      </p:sp>
      <p:sp>
        <p:nvSpPr>
          <p:cNvPr id="16" name="Triangle 15" descr=" 37">
            <a:extLst>
              <a:ext uri="{FF2B5EF4-FFF2-40B4-BE49-F238E27FC236}">
                <a16:creationId xmlns:a16="http://schemas.microsoft.com/office/drawing/2014/main" id="{14F1A48D-CE80-AEF1-1C13-ACB1AB2C72C4}"/>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riangle 17" descr=" 39">
            <a:extLst>
              <a:ext uri="{FF2B5EF4-FFF2-40B4-BE49-F238E27FC236}">
                <a16:creationId xmlns:a16="http://schemas.microsoft.com/office/drawing/2014/main" id="{A6EF5FCD-B268-BB2D-D3F2-E9CFE0B0EC23}"/>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TextBox 18" descr=" 22">
            <a:extLst>
              <a:ext uri="{FF2B5EF4-FFF2-40B4-BE49-F238E27FC236}">
                <a16:creationId xmlns:a16="http://schemas.microsoft.com/office/drawing/2014/main" id="{B52B558E-E38B-8660-4190-541FFBFD1C76}"/>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20" name="Triangle 19" descr=" 37">
            <a:extLst>
              <a:ext uri="{FF2B5EF4-FFF2-40B4-BE49-F238E27FC236}">
                <a16:creationId xmlns:a16="http://schemas.microsoft.com/office/drawing/2014/main" id="{58B257A5-64B9-7E57-7AFC-45A01BD6A156}"/>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TextBox 21" descr=" 22">
            <a:extLst>
              <a:ext uri="{FF2B5EF4-FFF2-40B4-BE49-F238E27FC236}">
                <a16:creationId xmlns:a16="http://schemas.microsoft.com/office/drawing/2014/main" id="{F562D2BA-92EC-027B-1545-44F333A15F45}"/>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2" name="Triangle 1">
            <a:extLst>
              <a:ext uri="{FF2B5EF4-FFF2-40B4-BE49-F238E27FC236}">
                <a16:creationId xmlns:a16="http://schemas.microsoft.com/office/drawing/2014/main" id="{5F512532-4BF1-C375-8A7F-22FB37D43456}"/>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Connector 22">
            <a:extLst>
              <a:ext uri="{FF2B5EF4-FFF2-40B4-BE49-F238E27FC236}">
                <a16:creationId xmlns:a16="http://schemas.microsoft.com/office/drawing/2014/main" id="{4B310D7D-6411-1E5E-7AD0-1B5183002CB9}"/>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6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C0A51-E079-7D39-DC1E-0EBC06FC9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1" y="1240656"/>
            <a:ext cx="10424160" cy="5110765"/>
          </a:xfrm>
          <a:prstGeom prst="rect">
            <a:avLst/>
          </a:prstGeom>
        </p:spPr>
      </p:pic>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625E0B48-0AE0-C362-3B27-A27611920F66}"/>
              </a:ext>
            </a:extLst>
          </p:cNvPr>
          <p:cNvCxnSpPr/>
          <p:nvPr/>
        </p:nvCxnSpPr>
        <p:spPr>
          <a:xfrm>
            <a:off x="2367347" y="97405"/>
            <a:ext cx="5878669" cy="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5"/>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13" name="Triangle 12">
            <a:extLst>
              <a:ext uri="{FF2B5EF4-FFF2-40B4-BE49-F238E27FC236}">
                <a16:creationId xmlns:a16="http://schemas.microsoft.com/office/drawing/2014/main" id="{DA6CEA53-283E-97A8-3689-315AE8060E5E}"/>
              </a:ext>
            </a:extLst>
          </p:cNvPr>
          <p:cNvSpPr/>
          <p:nvPr/>
        </p:nvSpPr>
        <p:spPr>
          <a:xfrm rot="10800000">
            <a:off x="2726879"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6">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1B99594-E8F8-8D46-9E07-044A5B686BBF}"/>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20" name="TextBox 19" descr=" 22">
            <a:extLst>
              <a:ext uri="{FF2B5EF4-FFF2-40B4-BE49-F238E27FC236}">
                <a16:creationId xmlns:a16="http://schemas.microsoft.com/office/drawing/2014/main" id="{09F6399E-0E6A-9E22-8AB3-C3A6746D51DE}"/>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21" name="TextBox 20" descr=" 24">
            <a:extLst>
              <a:ext uri="{FF2B5EF4-FFF2-40B4-BE49-F238E27FC236}">
                <a16:creationId xmlns:a16="http://schemas.microsoft.com/office/drawing/2014/main" id="{80010918-EEC7-98F6-11E0-CB434B41B45B}"/>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22" name="TextBox 21" descr=" 26">
            <a:extLst>
              <a:ext uri="{FF2B5EF4-FFF2-40B4-BE49-F238E27FC236}">
                <a16:creationId xmlns:a16="http://schemas.microsoft.com/office/drawing/2014/main" id="{E613F567-24F2-5863-EF87-3610D1997753}"/>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23" name="Triangle 22" descr=" 37">
            <a:extLst>
              <a:ext uri="{FF2B5EF4-FFF2-40B4-BE49-F238E27FC236}">
                <a16:creationId xmlns:a16="http://schemas.microsoft.com/office/drawing/2014/main" id="{3E6BDEFF-7EEA-403C-318C-6DD52D608C6A}"/>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riangle 23" descr=" 39">
            <a:extLst>
              <a:ext uri="{FF2B5EF4-FFF2-40B4-BE49-F238E27FC236}">
                <a16:creationId xmlns:a16="http://schemas.microsoft.com/office/drawing/2014/main" id="{654672F4-0632-0774-488A-1EC7A5A401BA}"/>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TextBox 24" descr=" 22">
            <a:extLst>
              <a:ext uri="{FF2B5EF4-FFF2-40B4-BE49-F238E27FC236}">
                <a16:creationId xmlns:a16="http://schemas.microsoft.com/office/drawing/2014/main" id="{A462C5FF-C0B3-F834-66E3-C6D6B71B120F}"/>
              </a:ext>
            </a:extLst>
          </p:cNvPr>
          <p:cNvSpPr txBox="1"/>
          <p:nvPr/>
        </p:nvSpPr>
        <p:spPr>
          <a:xfrm>
            <a:off x="3169830" y="6276730"/>
            <a:ext cx="2675974"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environment</a:t>
            </a:r>
          </a:p>
        </p:txBody>
      </p:sp>
      <p:sp>
        <p:nvSpPr>
          <p:cNvPr id="29" name="Triangle 28" descr=" 37">
            <a:extLst>
              <a:ext uri="{FF2B5EF4-FFF2-40B4-BE49-F238E27FC236}">
                <a16:creationId xmlns:a16="http://schemas.microsoft.com/office/drawing/2014/main" id="{BDE08BE8-069E-23E9-A49B-8318F0D33B61}"/>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TextBox 29">
            <a:extLst>
              <a:ext uri="{FF2B5EF4-FFF2-40B4-BE49-F238E27FC236}">
                <a16:creationId xmlns:a16="http://schemas.microsoft.com/office/drawing/2014/main" id="{C3EFDA9C-E300-5D73-B76D-60103A12E2E9}"/>
              </a:ext>
            </a:extLst>
          </p:cNvPr>
          <p:cNvSpPr txBox="1"/>
          <p:nvPr/>
        </p:nvSpPr>
        <p:spPr>
          <a:xfrm>
            <a:off x="897630" y="691503"/>
            <a:ext cx="9482949" cy="646331"/>
          </a:xfrm>
          <a:prstGeom prst="rect">
            <a:avLst/>
          </a:prstGeom>
          <a:solidFill>
            <a:schemeClr val="accent1">
              <a:lumMod val="75000"/>
            </a:schemeClr>
          </a:solidFill>
          <a:ln w="50800">
            <a:solidFill>
              <a:schemeClr val="tx1"/>
            </a:solidFill>
          </a:ln>
        </p:spPr>
        <p:txBody>
          <a:bodyPr wrap="square" rtlCol="0">
            <a:spAutoFit/>
          </a:bodyPr>
          <a:lstStyle/>
          <a:p>
            <a:pPr algn="ctr"/>
            <a:r>
              <a:rPr lang="en-US" sz="3600" dirty="0">
                <a:solidFill>
                  <a:schemeClr val="bg1"/>
                </a:solidFill>
              </a:rPr>
              <a:t>700–500 </a:t>
            </a:r>
            <a:r>
              <a:rPr lang="en-US" sz="3600" dirty="0" err="1">
                <a:solidFill>
                  <a:schemeClr val="bg1"/>
                </a:solidFill>
              </a:rPr>
              <a:t>hPa</a:t>
            </a:r>
            <a:r>
              <a:rPr lang="en-US" sz="3600" dirty="0">
                <a:solidFill>
                  <a:schemeClr val="bg1"/>
                </a:solidFill>
              </a:rPr>
              <a:t> Relative Humidity [200-800 km]</a:t>
            </a:r>
          </a:p>
        </p:txBody>
      </p:sp>
      <p:sp>
        <p:nvSpPr>
          <p:cNvPr id="31" name="TextBox 30" descr=" 24">
            <a:extLst>
              <a:ext uri="{FF2B5EF4-FFF2-40B4-BE49-F238E27FC236}">
                <a16:creationId xmlns:a16="http://schemas.microsoft.com/office/drawing/2014/main" id="{9C0721DF-176D-7456-5D8C-CD6BB14288FC}"/>
              </a:ext>
            </a:extLst>
          </p:cNvPr>
          <p:cNvSpPr txBox="1"/>
          <p:nvPr/>
        </p:nvSpPr>
        <p:spPr>
          <a:xfrm>
            <a:off x="84525" y="108186"/>
            <a:ext cx="3056623" cy="369332"/>
          </a:xfrm>
          <a:prstGeom prst="rect">
            <a:avLst/>
          </a:prstGeom>
          <a:noFill/>
        </p:spPr>
        <p:txBody>
          <a:bodyPr wrap="square" rtlCol="0">
            <a:spAutoFit/>
          </a:bodyPr>
          <a:lstStyle/>
          <a:p>
            <a:pPr algn="ctr"/>
            <a:r>
              <a:rPr lang="en-US" b="1" cap="all" dirty="0">
                <a:solidFill>
                  <a:schemeClr val="bg1"/>
                </a:solidFill>
                <a:latin typeface="Futura Medium" charset="0"/>
                <a:ea typeface="Futura Medium" charset="0"/>
                <a:cs typeface="Futura Medium" charset="0"/>
              </a:rPr>
              <a:t>RH + shear errors</a:t>
            </a:r>
          </a:p>
        </p:txBody>
      </p:sp>
      <p:sp>
        <p:nvSpPr>
          <p:cNvPr id="32" name="Rectangle 31">
            <a:extLst>
              <a:ext uri="{FF2B5EF4-FFF2-40B4-BE49-F238E27FC236}">
                <a16:creationId xmlns:a16="http://schemas.microsoft.com/office/drawing/2014/main" id="{40BD30BD-F8D6-927C-A327-85871830129F}"/>
              </a:ext>
            </a:extLst>
          </p:cNvPr>
          <p:cNvSpPr/>
          <p:nvPr/>
        </p:nvSpPr>
        <p:spPr>
          <a:xfrm>
            <a:off x="1087401" y="4556113"/>
            <a:ext cx="3728440" cy="956986"/>
          </a:xfrm>
          <a:prstGeom prst="rect">
            <a:avLst/>
          </a:prstGeom>
          <a:noFill/>
          <a:ln w="1016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2DA4A80-F6CE-65EB-DF8B-CA39CC9BF704}"/>
              </a:ext>
            </a:extLst>
          </p:cNvPr>
          <p:cNvSpPr/>
          <p:nvPr/>
        </p:nvSpPr>
        <p:spPr>
          <a:xfrm>
            <a:off x="1087402" y="1706880"/>
            <a:ext cx="3728440" cy="956986"/>
          </a:xfrm>
          <a:prstGeom prst="rect">
            <a:avLst/>
          </a:prstGeom>
          <a:noFill/>
          <a:ln w="1016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760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P spid="3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weather forecasting&#10;&#10;Description automatically generated with medium confidence">
            <a:extLst>
              <a:ext uri="{FF2B5EF4-FFF2-40B4-BE49-F238E27FC236}">
                <a16:creationId xmlns:a16="http://schemas.microsoft.com/office/drawing/2014/main" id="{A62B284A-7831-E8B6-1657-F68B06A26A4D}"/>
              </a:ext>
            </a:extLst>
          </p:cNvPr>
          <p:cNvPicPr>
            <a:picLocks noChangeAspect="1"/>
          </p:cNvPicPr>
          <p:nvPr/>
        </p:nvPicPr>
        <p:blipFill>
          <a:blip r:embed="rId3"/>
          <a:stretch>
            <a:fillRect/>
          </a:stretch>
        </p:blipFill>
        <p:spPr>
          <a:xfrm>
            <a:off x="0" y="402087"/>
            <a:ext cx="9230868" cy="6153912"/>
          </a:xfrm>
          <a:prstGeom prst="rect">
            <a:avLst/>
          </a:prstGeom>
        </p:spPr>
      </p:pic>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625E0B48-0AE0-C362-3B27-A27611920F66}"/>
              </a:ext>
            </a:extLst>
          </p:cNvPr>
          <p:cNvCxnSpPr/>
          <p:nvPr/>
        </p:nvCxnSpPr>
        <p:spPr>
          <a:xfrm>
            <a:off x="2367347" y="97405"/>
            <a:ext cx="5878669" cy="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5"/>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13" name="Triangle 12">
            <a:extLst>
              <a:ext uri="{FF2B5EF4-FFF2-40B4-BE49-F238E27FC236}">
                <a16:creationId xmlns:a16="http://schemas.microsoft.com/office/drawing/2014/main" id="{DA6CEA53-283E-97A8-3689-315AE8060E5E}"/>
              </a:ext>
            </a:extLst>
          </p:cNvPr>
          <p:cNvSpPr/>
          <p:nvPr/>
        </p:nvSpPr>
        <p:spPr>
          <a:xfrm rot="10800000">
            <a:off x="2726879"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6">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59B0802-961B-CDE3-9629-392CAA118C68}"/>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20" name="TextBox 19" descr=" 22">
            <a:extLst>
              <a:ext uri="{FF2B5EF4-FFF2-40B4-BE49-F238E27FC236}">
                <a16:creationId xmlns:a16="http://schemas.microsoft.com/office/drawing/2014/main" id="{A5E4EEDC-D224-3569-719B-BD25A02234B6}"/>
              </a:ext>
            </a:extLst>
          </p:cNvPr>
          <p:cNvSpPr txBox="1"/>
          <p:nvPr/>
        </p:nvSpPr>
        <p:spPr>
          <a:xfrm>
            <a:off x="5689889" y="6270845"/>
            <a:ext cx="3487289"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TILT</a:t>
            </a:r>
          </a:p>
        </p:txBody>
      </p:sp>
      <p:sp>
        <p:nvSpPr>
          <p:cNvPr id="22" name="TextBox 21" descr=" 24">
            <a:extLst>
              <a:ext uri="{FF2B5EF4-FFF2-40B4-BE49-F238E27FC236}">
                <a16:creationId xmlns:a16="http://schemas.microsoft.com/office/drawing/2014/main" id="{0E9C983D-E07D-6649-6286-7DB3DBC312A7}"/>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23" name="TextBox 22" descr=" 26">
            <a:extLst>
              <a:ext uri="{FF2B5EF4-FFF2-40B4-BE49-F238E27FC236}">
                <a16:creationId xmlns:a16="http://schemas.microsoft.com/office/drawing/2014/main" id="{678EA3AD-B703-8376-29C3-904EF4FFFE01}"/>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24" name="Triangle 23" descr=" 37">
            <a:extLst>
              <a:ext uri="{FF2B5EF4-FFF2-40B4-BE49-F238E27FC236}">
                <a16:creationId xmlns:a16="http://schemas.microsoft.com/office/drawing/2014/main" id="{49394E09-896F-A9B7-739F-4C7C03076E0C}"/>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Triangle 24" descr=" 39">
            <a:extLst>
              <a:ext uri="{FF2B5EF4-FFF2-40B4-BE49-F238E27FC236}">
                <a16:creationId xmlns:a16="http://schemas.microsoft.com/office/drawing/2014/main" id="{5254C053-E171-8614-5540-30720D7EAD49}"/>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TextBox 27" descr=" 22">
            <a:extLst>
              <a:ext uri="{FF2B5EF4-FFF2-40B4-BE49-F238E27FC236}">
                <a16:creationId xmlns:a16="http://schemas.microsoft.com/office/drawing/2014/main" id="{8D577AC2-0D80-6791-CF86-0B56C18D62B7}"/>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29" name="Triangle 28" descr=" 37">
            <a:extLst>
              <a:ext uri="{FF2B5EF4-FFF2-40B4-BE49-F238E27FC236}">
                <a16:creationId xmlns:a16="http://schemas.microsoft.com/office/drawing/2014/main" id="{E06525EA-74E1-EA0D-0581-7596D0EF1ADB}"/>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TextBox 29" descr=" 24">
            <a:extLst>
              <a:ext uri="{FF2B5EF4-FFF2-40B4-BE49-F238E27FC236}">
                <a16:creationId xmlns:a16="http://schemas.microsoft.com/office/drawing/2014/main" id="{3CA0088D-DBAD-D019-5EEA-911029BC7A13}"/>
              </a:ext>
            </a:extLst>
          </p:cNvPr>
          <p:cNvSpPr txBox="1"/>
          <p:nvPr/>
        </p:nvSpPr>
        <p:spPr>
          <a:xfrm>
            <a:off x="84525" y="108186"/>
            <a:ext cx="3056623" cy="369332"/>
          </a:xfrm>
          <a:prstGeom prst="rect">
            <a:avLst/>
          </a:prstGeom>
          <a:noFill/>
        </p:spPr>
        <p:txBody>
          <a:bodyPr wrap="square" rtlCol="0">
            <a:spAutoFit/>
          </a:bodyPr>
          <a:lstStyle/>
          <a:p>
            <a:pPr algn="ctr"/>
            <a:r>
              <a:rPr lang="en-US" b="1" cap="all" dirty="0" err="1">
                <a:solidFill>
                  <a:schemeClr val="bg1"/>
                </a:solidFill>
                <a:latin typeface="Futura Medium" charset="0"/>
                <a:ea typeface="Futura Medium" charset="0"/>
                <a:cs typeface="Futura Medium" charset="0"/>
              </a:rPr>
              <a:t>tILT</a:t>
            </a:r>
            <a:r>
              <a:rPr lang="en-US" b="1" cap="all" dirty="0">
                <a:solidFill>
                  <a:schemeClr val="bg1"/>
                </a:solidFill>
                <a:latin typeface="Futura Medium" charset="0"/>
                <a:ea typeface="Futura Medium" charset="0"/>
                <a:cs typeface="Futura Medium" charset="0"/>
              </a:rPr>
              <a:t> errors - Track</a:t>
            </a:r>
          </a:p>
        </p:txBody>
      </p:sp>
      <p:sp>
        <p:nvSpPr>
          <p:cNvPr id="4" name="TextBox 3">
            <a:extLst>
              <a:ext uri="{FF2B5EF4-FFF2-40B4-BE49-F238E27FC236}">
                <a16:creationId xmlns:a16="http://schemas.microsoft.com/office/drawing/2014/main" id="{0DFFE88A-9EB4-8921-7691-2DD20E887672}"/>
              </a:ext>
            </a:extLst>
          </p:cNvPr>
          <p:cNvSpPr txBox="1"/>
          <p:nvPr/>
        </p:nvSpPr>
        <p:spPr>
          <a:xfrm>
            <a:off x="8908863" y="1304657"/>
            <a:ext cx="3230870" cy="3970318"/>
          </a:xfrm>
          <a:prstGeom prst="rect">
            <a:avLst/>
          </a:prstGeom>
          <a:solidFill>
            <a:schemeClr val="accent1">
              <a:lumMod val="75000"/>
            </a:schemeClr>
          </a:solidFill>
          <a:ln w="50800">
            <a:solidFill>
              <a:schemeClr val="tx1"/>
            </a:solidFill>
          </a:ln>
        </p:spPr>
        <p:txBody>
          <a:bodyPr wrap="square" rtlCol="0">
            <a:spAutoFit/>
          </a:bodyPr>
          <a:lstStyle/>
          <a:p>
            <a:pPr algn="ctr"/>
            <a:r>
              <a:rPr lang="en-US" sz="3600" dirty="0">
                <a:solidFill>
                  <a:schemeClr val="bg1"/>
                </a:solidFill>
              </a:rPr>
              <a:t>On average TCs with smaller initial tilt magnitudes have larger short range intensity errors</a:t>
            </a:r>
          </a:p>
        </p:txBody>
      </p:sp>
    </p:spTree>
    <p:extLst>
      <p:ext uri="{BB962C8B-B14F-4D97-AF65-F5344CB8AC3E}">
        <p14:creationId xmlns:p14="http://schemas.microsoft.com/office/powerpoint/2010/main" val="190548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graph of a number of hours&#10;&#10;Description automatically generated with medium confidence">
            <a:extLst>
              <a:ext uri="{FF2B5EF4-FFF2-40B4-BE49-F238E27FC236}">
                <a16:creationId xmlns:a16="http://schemas.microsoft.com/office/drawing/2014/main" id="{95B0DB08-9C0C-A927-7C71-EC2A714AC135}"/>
              </a:ext>
            </a:extLst>
          </p:cNvPr>
          <p:cNvPicPr>
            <a:picLocks noChangeAspect="1"/>
          </p:cNvPicPr>
          <p:nvPr/>
        </p:nvPicPr>
        <p:blipFill>
          <a:blip r:embed="rId3"/>
          <a:stretch>
            <a:fillRect/>
          </a:stretch>
        </p:blipFill>
        <p:spPr>
          <a:xfrm>
            <a:off x="-2" y="407336"/>
            <a:ext cx="9230868" cy="6153912"/>
          </a:xfrm>
          <a:prstGeom prst="rect">
            <a:avLst/>
          </a:prstGeom>
        </p:spPr>
      </p:pic>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625E0B48-0AE0-C362-3B27-A27611920F66}"/>
              </a:ext>
            </a:extLst>
          </p:cNvPr>
          <p:cNvCxnSpPr/>
          <p:nvPr/>
        </p:nvCxnSpPr>
        <p:spPr>
          <a:xfrm>
            <a:off x="2367347" y="97405"/>
            <a:ext cx="5878669" cy="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5"/>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13" name="Triangle 12">
            <a:extLst>
              <a:ext uri="{FF2B5EF4-FFF2-40B4-BE49-F238E27FC236}">
                <a16:creationId xmlns:a16="http://schemas.microsoft.com/office/drawing/2014/main" id="{DA6CEA53-283E-97A8-3689-315AE8060E5E}"/>
              </a:ext>
            </a:extLst>
          </p:cNvPr>
          <p:cNvSpPr/>
          <p:nvPr/>
        </p:nvSpPr>
        <p:spPr>
          <a:xfrm rot="10800000">
            <a:off x="2726879"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6">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5D1CD8F-A6A0-A3FC-01BA-E8F3DFC89CB3}"/>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24" name="TextBox 23" descr=" 22">
            <a:extLst>
              <a:ext uri="{FF2B5EF4-FFF2-40B4-BE49-F238E27FC236}">
                <a16:creationId xmlns:a16="http://schemas.microsoft.com/office/drawing/2014/main" id="{64249F7B-F538-27CC-117D-9116831AC2D8}"/>
              </a:ext>
            </a:extLst>
          </p:cNvPr>
          <p:cNvSpPr txBox="1"/>
          <p:nvPr/>
        </p:nvSpPr>
        <p:spPr>
          <a:xfrm>
            <a:off x="5689889" y="6270845"/>
            <a:ext cx="3487289"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TILT</a:t>
            </a:r>
          </a:p>
        </p:txBody>
      </p:sp>
      <p:sp>
        <p:nvSpPr>
          <p:cNvPr id="25" name="TextBox 24" descr=" 24">
            <a:extLst>
              <a:ext uri="{FF2B5EF4-FFF2-40B4-BE49-F238E27FC236}">
                <a16:creationId xmlns:a16="http://schemas.microsoft.com/office/drawing/2014/main" id="{8D16D064-11CC-7E4C-B99B-6512C3CB7863}"/>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28" name="TextBox 27" descr=" 26">
            <a:extLst>
              <a:ext uri="{FF2B5EF4-FFF2-40B4-BE49-F238E27FC236}">
                <a16:creationId xmlns:a16="http://schemas.microsoft.com/office/drawing/2014/main" id="{D29721C2-898E-50DA-3FDE-5CA757E5FFD3}"/>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29" name="Triangle 28" descr=" 37">
            <a:extLst>
              <a:ext uri="{FF2B5EF4-FFF2-40B4-BE49-F238E27FC236}">
                <a16:creationId xmlns:a16="http://schemas.microsoft.com/office/drawing/2014/main" id="{86EBEFFD-EFEA-3BAD-5351-C48F2DE1D8FB}"/>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Triangle 29" descr=" 39">
            <a:extLst>
              <a:ext uri="{FF2B5EF4-FFF2-40B4-BE49-F238E27FC236}">
                <a16:creationId xmlns:a16="http://schemas.microsoft.com/office/drawing/2014/main" id="{8B967E99-AE3D-8499-4881-BDB6186214AB}"/>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1" name="TextBox 30" descr=" 22">
            <a:extLst>
              <a:ext uri="{FF2B5EF4-FFF2-40B4-BE49-F238E27FC236}">
                <a16:creationId xmlns:a16="http://schemas.microsoft.com/office/drawing/2014/main" id="{838C8A4A-B44C-4593-7FD2-1B279943E3E8}"/>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32" name="Triangle 31" descr=" 37">
            <a:extLst>
              <a:ext uri="{FF2B5EF4-FFF2-40B4-BE49-F238E27FC236}">
                <a16:creationId xmlns:a16="http://schemas.microsoft.com/office/drawing/2014/main" id="{C7C4CA90-8703-CACE-3F33-6F590FB571A5}"/>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TextBox 33" descr=" 24">
            <a:extLst>
              <a:ext uri="{FF2B5EF4-FFF2-40B4-BE49-F238E27FC236}">
                <a16:creationId xmlns:a16="http://schemas.microsoft.com/office/drawing/2014/main" id="{9C731076-860D-0970-2CF2-637A8A6774CE}"/>
              </a:ext>
            </a:extLst>
          </p:cNvPr>
          <p:cNvSpPr txBox="1"/>
          <p:nvPr/>
        </p:nvSpPr>
        <p:spPr>
          <a:xfrm>
            <a:off x="84525" y="108186"/>
            <a:ext cx="3056623" cy="369332"/>
          </a:xfrm>
          <a:prstGeom prst="rect">
            <a:avLst/>
          </a:prstGeom>
          <a:noFill/>
        </p:spPr>
        <p:txBody>
          <a:bodyPr wrap="square" rtlCol="0">
            <a:spAutoFit/>
          </a:bodyPr>
          <a:lstStyle/>
          <a:p>
            <a:pPr algn="ctr"/>
            <a:r>
              <a:rPr lang="en-US" b="1" cap="all" dirty="0" err="1">
                <a:solidFill>
                  <a:schemeClr val="bg1"/>
                </a:solidFill>
                <a:latin typeface="Futura Medium" charset="0"/>
                <a:ea typeface="Futura Medium" charset="0"/>
                <a:cs typeface="Futura Medium" charset="0"/>
              </a:rPr>
              <a:t>tILT</a:t>
            </a:r>
            <a:r>
              <a:rPr lang="en-US" b="1" cap="all" dirty="0">
                <a:solidFill>
                  <a:schemeClr val="bg1"/>
                </a:solidFill>
                <a:latin typeface="Futura Medium" charset="0"/>
                <a:ea typeface="Futura Medium" charset="0"/>
                <a:cs typeface="Futura Medium" charset="0"/>
              </a:rPr>
              <a:t> errors - Intensity</a:t>
            </a:r>
          </a:p>
        </p:txBody>
      </p:sp>
    </p:spTree>
    <p:extLst>
      <p:ext uri="{BB962C8B-B14F-4D97-AF65-F5344CB8AC3E}">
        <p14:creationId xmlns:p14="http://schemas.microsoft.com/office/powerpoint/2010/main" val="539390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4"/>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5">
            <a:alphaModFix/>
          </a:blip>
          <a:srcRect/>
          <a:stretch/>
        </p:blipFill>
        <p:spPr>
          <a:xfrm>
            <a:off x="9485361" y="10228"/>
            <a:ext cx="566928" cy="566928"/>
          </a:xfrm>
          <a:prstGeom prst="rect">
            <a:avLst/>
          </a:prstGeom>
          <a:noFill/>
          <a:ln>
            <a:noFill/>
          </a:ln>
        </p:spPr>
      </p:pic>
      <p:sp>
        <p:nvSpPr>
          <p:cNvPr id="15" name="TextBox 14" descr=" 24">
            <a:extLst>
              <a:ext uri="{FF2B5EF4-FFF2-40B4-BE49-F238E27FC236}">
                <a16:creationId xmlns:a16="http://schemas.microsoft.com/office/drawing/2014/main" id="{F08F7C84-080B-8F33-D06E-C2F2150CA18E}"/>
              </a:ext>
            </a:extLst>
          </p:cNvPr>
          <p:cNvSpPr txBox="1"/>
          <p:nvPr/>
        </p:nvSpPr>
        <p:spPr>
          <a:xfrm>
            <a:off x="84525" y="108186"/>
            <a:ext cx="3056623" cy="369332"/>
          </a:xfrm>
          <a:prstGeom prst="rect">
            <a:avLst/>
          </a:prstGeom>
          <a:noFill/>
        </p:spPr>
        <p:txBody>
          <a:bodyPr wrap="square" rtlCol="0">
            <a:spAutoFit/>
          </a:bodyPr>
          <a:lstStyle/>
          <a:p>
            <a:pPr algn="ctr"/>
            <a:r>
              <a:rPr lang="en-US" b="1" cap="all" dirty="0">
                <a:solidFill>
                  <a:schemeClr val="bg1"/>
                </a:solidFill>
                <a:latin typeface="Futura Medium" charset="0"/>
                <a:ea typeface="Futura Medium" charset="0"/>
                <a:cs typeface="Futura Medium" charset="0"/>
              </a:rPr>
              <a:t>Introduction</a:t>
            </a:r>
          </a:p>
        </p:txBody>
      </p:sp>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847DF82-FE85-B763-6ECA-F7ED42E1D33B}"/>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3" name="TextBox 2" descr=" 22">
            <a:extLst>
              <a:ext uri="{FF2B5EF4-FFF2-40B4-BE49-F238E27FC236}">
                <a16:creationId xmlns:a16="http://schemas.microsoft.com/office/drawing/2014/main" id="{9B21D3F9-FC2B-2BC6-8103-DCA62F1DD058}"/>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4" name="TextBox 3" descr=" 24">
            <a:extLst>
              <a:ext uri="{FF2B5EF4-FFF2-40B4-BE49-F238E27FC236}">
                <a16:creationId xmlns:a16="http://schemas.microsoft.com/office/drawing/2014/main" id="{15F680AA-1C97-45CD-F076-4A1C0B8B6266}"/>
              </a:ext>
            </a:extLst>
          </p:cNvPr>
          <p:cNvSpPr txBox="1"/>
          <p:nvPr/>
        </p:nvSpPr>
        <p:spPr>
          <a:xfrm>
            <a:off x="134764" y="6313035"/>
            <a:ext cx="2611005"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Background</a:t>
            </a:r>
          </a:p>
        </p:txBody>
      </p:sp>
      <p:sp>
        <p:nvSpPr>
          <p:cNvPr id="5" name="TextBox 4" descr=" 26">
            <a:extLst>
              <a:ext uri="{FF2B5EF4-FFF2-40B4-BE49-F238E27FC236}">
                <a16:creationId xmlns:a16="http://schemas.microsoft.com/office/drawing/2014/main" id="{890F63B9-AE69-C579-5128-FC57DB1ECBE8}"/>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6" name="Triangle 5" descr=" 37">
            <a:extLst>
              <a:ext uri="{FF2B5EF4-FFF2-40B4-BE49-F238E27FC236}">
                <a16:creationId xmlns:a16="http://schemas.microsoft.com/office/drawing/2014/main" id="{5B5D0C6C-CA63-50EF-E649-66F2BC9ACFC7}"/>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riangle 25" descr=" 39">
            <a:extLst>
              <a:ext uri="{FF2B5EF4-FFF2-40B4-BE49-F238E27FC236}">
                <a16:creationId xmlns:a16="http://schemas.microsoft.com/office/drawing/2014/main" id="{643FF2BA-11E3-5D57-A286-404F376F0CF1}"/>
              </a:ext>
            </a:extLst>
          </p:cNvPr>
          <p:cNvSpPr/>
          <p:nvPr/>
        </p:nvSpPr>
        <p:spPr>
          <a:xfrm rot="5400000">
            <a:off x="2860620"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TextBox 26" descr=" 22">
            <a:extLst>
              <a:ext uri="{FF2B5EF4-FFF2-40B4-BE49-F238E27FC236}">
                <a16:creationId xmlns:a16="http://schemas.microsoft.com/office/drawing/2014/main" id="{C14990B3-5D2E-6365-DB84-6AE29E84094C}"/>
              </a:ext>
            </a:extLst>
          </p:cNvPr>
          <p:cNvSpPr txBox="1"/>
          <p:nvPr/>
        </p:nvSpPr>
        <p:spPr>
          <a:xfrm>
            <a:off x="3169830" y="6326158"/>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28" name="Triangle 27" descr=" 37">
            <a:extLst>
              <a:ext uri="{FF2B5EF4-FFF2-40B4-BE49-F238E27FC236}">
                <a16:creationId xmlns:a16="http://schemas.microsoft.com/office/drawing/2014/main" id="{8F07446D-2FBC-96AB-3AE9-86A304DD4E21}"/>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A9102C5D-F66F-A418-05C8-50E8FB168486}"/>
              </a:ext>
            </a:extLst>
          </p:cNvPr>
          <p:cNvSpPr/>
          <p:nvPr/>
        </p:nvSpPr>
        <p:spPr>
          <a:xfrm>
            <a:off x="492926" y="1012221"/>
            <a:ext cx="10680237" cy="837723"/>
          </a:xfrm>
          <a:prstGeom prst="rect">
            <a:avLst/>
          </a:prstGeom>
          <a:solidFill>
            <a:srgbClr val="1D4E7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largest error distributions with rapid intensification (RI) occur in favorable environments (</a:t>
            </a:r>
            <a:r>
              <a:rPr lang="en-US" sz="2800" dirty="0" err="1"/>
              <a:t>Trabing</a:t>
            </a:r>
            <a:r>
              <a:rPr lang="en-US" sz="2800" dirty="0"/>
              <a:t> and Bell 2020)</a:t>
            </a:r>
          </a:p>
        </p:txBody>
      </p:sp>
      <p:sp>
        <p:nvSpPr>
          <p:cNvPr id="18" name="Rectangle 17">
            <a:extLst>
              <a:ext uri="{FF2B5EF4-FFF2-40B4-BE49-F238E27FC236}">
                <a16:creationId xmlns:a16="http://schemas.microsoft.com/office/drawing/2014/main" id="{F09D84A6-6EDF-5B12-FCF6-85D323C0DA32}"/>
              </a:ext>
            </a:extLst>
          </p:cNvPr>
          <p:cNvSpPr/>
          <p:nvPr/>
        </p:nvSpPr>
        <p:spPr>
          <a:xfrm>
            <a:off x="492924" y="2435724"/>
            <a:ext cx="10680237" cy="837723"/>
          </a:xfrm>
          <a:prstGeom prst="rect">
            <a:avLst/>
          </a:prstGeom>
          <a:solidFill>
            <a:srgbClr val="1D4E7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Therefore, a better understanding of inner core dynamics is necessary for improvement of intensity forecast, and in particular, RI</a:t>
            </a:r>
          </a:p>
        </p:txBody>
      </p:sp>
      <p:sp>
        <p:nvSpPr>
          <p:cNvPr id="20" name="Rectangle 19">
            <a:extLst>
              <a:ext uri="{FF2B5EF4-FFF2-40B4-BE49-F238E27FC236}">
                <a16:creationId xmlns:a16="http://schemas.microsoft.com/office/drawing/2014/main" id="{17284BB9-4AF9-6201-848E-C55F11983B2D}"/>
              </a:ext>
            </a:extLst>
          </p:cNvPr>
          <p:cNvSpPr/>
          <p:nvPr/>
        </p:nvSpPr>
        <p:spPr>
          <a:xfrm>
            <a:off x="492925" y="3859228"/>
            <a:ext cx="10680237" cy="1270111"/>
          </a:xfrm>
          <a:prstGeom prst="rect">
            <a:avLst/>
          </a:prstGeom>
          <a:solidFill>
            <a:srgbClr val="1D4E7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No known study has examined forecast error distributions for large multi—year sample in association with both environmental and internal storm dynamics.</a:t>
            </a:r>
          </a:p>
        </p:txBody>
      </p:sp>
      <p:sp>
        <p:nvSpPr>
          <p:cNvPr id="22" name="Triangle 21">
            <a:extLst>
              <a:ext uri="{FF2B5EF4-FFF2-40B4-BE49-F238E27FC236}">
                <a16:creationId xmlns:a16="http://schemas.microsoft.com/office/drawing/2014/main" id="{B0F6E59A-B90A-7657-393D-AC20BB398D06}"/>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Connector 22">
            <a:extLst>
              <a:ext uri="{FF2B5EF4-FFF2-40B4-BE49-F238E27FC236}">
                <a16:creationId xmlns:a16="http://schemas.microsoft.com/office/drawing/2014/main" id="{0C83890E-1C64-8812-77AE-1A6572FD4961}"/>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37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graph of a weather forecast&#10;&#10;Description automatically generated with medium confidence">
            <a:extLst>
              <a:ext uri="{FF2B5EF4-FFF2-40B4-BE49-F238E27FC236}">
                <a16:creationId xmlns:a16="http://schemas.microsoft.com/office/drawing/2014/main" id="{60F78747-295E-BBC4-7809-56B8FF295F22}"/>
              </a:ext>
            </a:extLst>
          </p:cNvPr>
          <p:cNvPicPr>
            <a:picLocks noChangeAspect="1"/>
          </p:cNvPicPr>
          <p:nvPr/>
        </p:nvPicPr>
        <p:blipFill>
          <a:blip r:embed="rId3"/>
          <a:stretch>
            <a:fillRect/>
          </a:stretch>
        </p:blipFill>
        <p:spPr>
          <a:xfrm>
            <a:off x="0" y="57122"/>
            <a:ext cx="9230868" cy="6153912"/>
          </a:xfrm>
          <a:prstGeom prst="rect">
            <a:avLst/>
          </a:prstGeom>
        </p:spPr>
      </p:pic>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625E0B48-0AE0-C362-3B27-A27611920F66}"/>
              </a:ext>
            </a:extLst>
          </p:cNvPr>
          <p:cNvCxnSpPr/>
          <p:nvPr/>
        </p:nvCxnSpPr>
        <p:spPr>
          <a:xfrm>
            <a:off x="2367347" y="97405"/>
            <a:ext cx="5878669" cy="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5"/>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13" name="Triangle 12">
            <a:extLst>
              <a:ext uri="{FF2B5EF4-FFF2-40B4-BE49-F238E27FC236}">
                <a16:creationId xmlns:a16="http://schemas.microsoft.com/office/drawing/2014/main" id="{DA6CEA53-283E-97A8-3689-315AE8060E5E}"/>
              </a:ext>
            </a:extLst>
          </p:cNvPr>
          <p:cNvSpPr/>
          <p:nvPr/>
        </p:nvSpPr>
        <p:spPr>
          <a:xfrm rot="10800000">
            <a:off x="2726879"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6">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5D1CD8F-A6A0-A3FC-01BA-E8F3DFC89CB3}"/>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24" name="TextBox 23" descr=" 22">
            <a:extLst>
              <a:ext uri="{FF2B5EF4-FFF2-40B4-BE49-F238E27FC236}">
                <a16:creationId xmlns:a16="http://schemas.microsoft.com/office/drawing/2014/main" id="{64249F7B-F538-27CC-117D-9116831AC2D8}"/>
              </a:ext>
            </a:extLst>
          </p:cNvPr>
          <p:cNvSpPr txBox="1"/>
          <p:nvPr/>
        </p:nvSpPr>
        <p:spPr>
          <a:xfrm>
            <a:off x="5689889" y="6270845"/>
            <a:ext cx="3487289"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TILT</a:t>
            </a:r>
          </a:p>
        </p:txBody>
      </p:sp>
      <p:sp>
        <p:nvSpPr>
          <p:cNvPr id="25" name="TextBox 24" descr=" 24">
            <a:extLst>
              <a:ext uri="{FF2B5EF4-FFF2-40B4-BE49-F238E27FC236}">
                <a16:creationId xmlns:a16="http://schemas.microsoft.com/office/drawing/2014/main" id="{8D16D064-11CC-7E4C-B99B-6512C3CB7863}"/>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28" name="TextBox 27" descr=" 26">
            <a:extLst>
              <a:ext uri="{FF2B5EF4-FFF2-40B4-BE49-F238E27FC236}">
                <a16:creationId xmlns:a16="http://schemas.microsoft.com/office/drawing/2014/main" id="{D29721C2-898E-50DA-3FDE-5CA757E5FFD3}"/>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29" name="Triangle 28" descr=" 37">
            <a:extLst>
              <a:ext uri="{FF2B5EF4-FFF2-40B4-BE49-F238E27FC236}">
                <a16:creationId xmlns:a16="http://schemas.microsoft.com/office/drawing/2014/main" id="{86EBEFFD-EFEA-3BAD-5351-C48F2DE1D8FB}"/>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Triangle 29" descr=" 39">
            <a:extLst>
              <a:ext uri="{FF2B5EF4-FFF2-40B4-BE49-F238E27FC236}">
                <a16:creationId xmlns:a16="http://schemas.microsoft.com/office/drawing/2014/main" id="{8B967E99-AE3D-8499-4881-BDB6186214AB}"/>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1" name="TextBox 30" descr=" 22">
            <a:extLst>
              <a:ext uri="{FF2B5EF4-FFF2-40B4-BE49-F238E27FC236}">
                <a16:creationId xmlns:a16="http://schemas.microsoft.com/office/drawing/2014/main" id="{838C8A4A-B44C-4593-7FD2-1B279943E3E8}"/>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32" name="Triangle 31" descr=" 37">
            <a:extLst>
              <a:ext uri="{FF2B5EF4-FFF2-40B4-BE49-F238E27FC236}">
                <a16:creationId xmlns:a16="http://schemas.microsoft.com/office/drawing/2014/main" id="{C7C4CA90-8703-CACE-3F33-6F590FB571A5}"/>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TextBox 33" descr=" 24">
            <a:extLst>
              <a:ext uri="{FF2B5EF4-FFF2-40B4-BE49-F238E27FC236}">
                <a16:creationId xmlns:a16="http://schemas.microsoft.com/office/drawing/2014/main" id="{9C731076-860D-0970-2CF2-637A8A6774CE}"/>
              </a:ext>
            </a:extLst>
          </p:cNvPr>
          <p:cNvSpPr txBox="1"/>
          <p:nvPr/>
        </p:nvSpPr>
        <p:spPr>
          <a:xfrm>
            <a:off x="84525" y="108186"/>
            <a:ext cx="3056623" cy="369332"/>
          </a:xfrm>
          <a:prstGeom prst="rect">
            <a:avLst/>
          </a:prstGeom>
          <a:noFill/>
        </p:spPr>
        <p:txBody>
          <a:bodyPr wrap="square" rtlCol="0">
            <a:spAutoFit/>
          </a:bodyPr>
          <a:lstStyle/>
          <a:p>
            <a:pPr algn="ctr"/>
            <a:r>
              <a:rPr lang="en-US" b="1" cap="all" dirty="0" err="1">
                <a:solidFill>
                  <a:schemeClr val="bg1"/>
                </a:solidFill>
                <a:latin typeface="Futura Medium" charset="0"/>
                <a:ea typeface="Futura Medium" charset="0"/>
                <a:cs typeface="Futura Medium" charset="0"/>
              </a:rPr>
              <a:t>tILT</a:t>
            </a:r>
            <a:r>
              <a:rPr lang="en-US" b="1" cap="all" dirty="0">
                <a:solidFill>
                  <a:schemeClr val="bg1"/>
                </a:solidFill>
                <a:latin typeface="Futura Medium" charset="0"/>
                <a:ea typeface="Futura Medium" charset="0"/>
                <a:cs typeface="Futura Medium" charset="0"/>
              </a:rPr>
              <a:t> errors - Intensity</a:t>
            </a:r>
          </a:p>
        </p:txBody>
      </p:sp>
    </p:spTree>
    <p:extLst>
      <p:ext uri="{BB962C8B-B14F-4D97-AF65-F5344CB8AC3E}">
        <p14:creationId xmlns:p14="http://schemas.microsoft.com/office/powerpoint/2010/main" val="415594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4"/>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13" name="Triangle 12">
            <a:extLst>
              <a:ext uri="{FF2B5EF4-FFF2-40B4-BE49-F238E27FC236}">
                <a16:creationId xmlns:a16="http://schemas.microsoft.com/office/drawing/2014/main" id="{DA6CEA53-283E-97A8-3689-315AE8060E5E}"/>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5">
            <a:alphaModFix/>
          </a:blip>
          <a:srcRect/>
          <a:stretch/>
        </p:blipFill>
        <p:spPr>
          <a:xfrm>
            <a:off x="9485361" y="10228"/>
            <a:ext cx="566928" cy="566928"/>
          </a:xfrm>
          <a:prstGeom prst="rect">
            <a:avLst/>
          </a:prstGeom>
          <a:noFill/>
          <a:ln>
            <a:noFill/>
          </a:ln>
        </p:spPr>
      </p:pic>
      <p:sp>
        <p:nvSpPr>
          <p:cNvPr id="15" name="TextBox 14" descr=" 24">
            <a:extLst>
              <a:ext uri="{FF2B5EF4-FFF2-40B4-BE49-F238E27FC236}">
                <a16:creationId xmlns:a16="http://schemas.microsoft.com/office/drawing/2014/main" id="{F08F7C84-080B-8F33-D06E-C2F2150CA18E}"/>
              </a:ext>
            </a:extLst>
          </p:cNvPr>
          <p:cNvSpPr txBox="1"/>
          <p:nvPr/>
        </p:nvSpPr>
        <p:spPr>
          <a:xfrm>
            <a:off x="84525" y="108186"/>
            <a:ext cx="3056623" cy="369332"/>
          </a:xfrm>
          <a:prstGeom prst="rect">
            <a:avLst/>
          </a:prstGeom>
          <a:noFill/>
        </p:spPr>
        <p:txBody>
          <a:bodyPr wrap="square" rtlCol="0">
            <a:spAutoFit/>
          </a:bodyPr>
          <a:lstStyle/>
          <a:p>
            <a:pPr algn="ctr"/>
            <a:r>
              <a:rPr lang="en-US" b="1" cap="all" dirty="0">
                <a:solidFill>
                  <a:schemeClr val="bg1"/>
                </a:solidFill>
                <a:latin typeface="Futura Medium" charset="0"/>
                <a:ea typeface="Futura Medium" charset="0"/>
                <a:cs typeface="Futura Medium" charset="0"/>
              </a:rPr>
              <a:t>Introduction</a:t>
            </a:r>
          </a:p>
        </p:txBody>
      </p:sp>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847DF82-FE85-B763-6ECA-F7ED42E1D33B}"/>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3" name="TextBox 2" descr=" 22">
            <a:extLst>
              <a:ext uri="{FF2B5EF4-FFF2-40B4-BE49-F238E27FC236}">
                <a16:creationId xmlns:a16="http://schemas.microsoft.com/office/drawing/2014/main" id="{9B21D3F9-FC2B-2BC6-8103-DCA62F1DD058}"/>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4" name="TextBox 3" descr=" 24">
            <a:extLst>
              <a:ext uri="{FF2B5EF4-FFF2-40B4-BE49-F238E27FC236}">
                <a16:creationId xmlns:a16="http://schemas.microsoft.com/office/drawing/2014/main" id="{15F680AA-1C97-45CD-F076-4A1C0B8B6266}"/>
              </a:ext>
            </a:extLst>
          </p:cNvPr>
          <p:cNvSpPr txBox="1"/>
          <p:nvPr/>
        </p:nvSpPr>
        <p:spPr>
          <a:xfrm>
            <a:off x="134764" y="6313035"/>
            <a:ext cx="2611005"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Background</a:t>
            </a:r>
          </a:p>
        </p:txBody>
      </p:sp>
      <p:sp>
        <p:nvSpPr>
          <p:cNvPr id="5" name="TextBox 4" descr=" 26">
            <a:extLst>
              <a:ext uri="{FF2B5EF4-FFF2-40B4-BE49-F238E27FC236}">
                <a16:creationId xmlns:a16="http://schemas.microsoft.com/office/drawing/2014/main" id="{890F63B9-AE69-C579-5128-FC57DB1ECBE8}"/>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6" name="Triangle 5" descr=" 37">
            <a:extLst>
              <a:ext uri="{FF2B5EF4-FFF2-40B4-BE49-F238E27FC236}">
                <a16:creationId xmlns:a16="http://schemas.microsoft.com/office/drawing/2014/main" id="{5B5D0C6C-CA63-50EF-E649-66F2BC9ACFC7}"/>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riangle 25" descr=" 39">
            <a:extLst>
              <a:ext uri="{FF2B5EF4-FFF2-40B4-BE49-F238E27FC236}">
                <a16:creationId xmlns:a16="http://schemas.microsoft.com/office/drawing/2014/main" id="{643FF2BA-11E3-5D57-A286-404F376F0CF1}"/>
              </a:ext>
            </a:extLst>
          </p:cNvPr>
          <p:cNvSpPr/>
          <p:nvPr/>
        </p:nvSpPr>
        <p:spPr>
          <a:xfrm rot="5400000">
            <a:off x="2860620"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TextBox 26" descr=" 22">
            <a:extLst>
              <a:ext uri="{FF2B5EF4-FFF2-40B4-BE49-F238E27FC236}">
                <a16:creationId xmlns:a16="http://schemas.microsoft.com/office/drawing/2014/main" id="{C14990B3-5D2E-6365-DB84-6AE29E84094C}"/>
              </a:ext>
            </a:extLst>
          </p:cNvPr>
          <p:cNvSpPr txBox="1"/>
          <p:nvPr/>
        </p:nvSpPr>
        <p:spPr>
          <a:xfrm>
            <a:off x="3169830" y="6326158"/>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28" name="Triangle 27" descr=" 37">
            <a:extLst>
              <a:ext uri="{FF2B5EF4-FFF2-40B4-BE49-F238E27FC236}">
                <a16:creationId xmlns:a16="http://schemas.microsoft.com/office/drawing/2014/main" id="{8F07446D-2FBC-96AB-3AE9-86A304DD4E21}"/>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8" descr="A map of the world&#10;&#10;Description automatically generated with low confidence">
            <a:extLst>
              <a:ext uri="{FF2B5EF4-FFF2-40B4-BE49-F238E27FC236}">
                <a16:creationId xmlns:a16="http://schemas.microsoft.com/office/drawing/2014/main" id="{570DCA1C-B8DC-843C-53C7-201946FEC2F6}"/>
              </a:ext>
            </a:extLst>
          </p:cNvPr>
          <p:cNvPicPr>
            <a:picLocks noChangeAspect="1"/>
          </p:cNvPicPr>
          <p:nvPr/>
        </p:nvPicPr>
        <p:blipFill>
          <a:blip r:embed="rId7"/>
          <a:stretch>
            <a:fillRect/>
          </a:stretch>
        </p:blipFill>
        <p:spPr>
          <a:xfrm>
            <a:off x="3798031" y="1299418"/>
            <a:ext cx="6984002" cy="4361438"/>
          </a:xfrm>
          <a:prstGeom prst="rect">
            <a:avLst/>
          </a:prstGeom>
        </p:spPr>
      </p:pic>
      <p:sp>
        <p:nvSpPr>
          <p:cNvPr id="21" name="Rectangle 20">
            <a:extLst>
              <a:ext uri="{FF2B5EF4-FFF2-40B4-BE49-F238E27FC236}">
                <a16:creationId xmlns:a16="http://schemas.microsoft.com/office/drawing/2014/main" id="{CBEB8632-4626-16F4-D12B-5C0B07CEB8AA}"/>
              </a:ext>
            </a:extLst>
          </p:cNvPr>
          <p:cNvSpPr/>
          <p:nvPr/>
        </p:nvSpPr>
        <p:spPr>
          <a:xfrm>
            <a:off x="336514" y="1281107"/>
            <a:ext cx="3152642" cy="4361436"/>
          </a:xfrm>
          <a:prstGeom prst="rect">
            <a:avLst/>
          </a:prstGeom>
          <a:solidFill>
            <a:srgbClr val="1D4E7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HAFS-B (“AOML” version) and HAFS-A</a:t>
            </a:r>
          </a:p>
          <a:p>
            <a:pPr algn="ctr"/>
            <a:endParaRPr lang="en-US" sz="2800" dirty="0"/>
          </a:p>
          <a:p>
            <a:pPr algn="ctr"/>
            <a:r>
              <a:rPr lang="en-US" sz="2800" dirty="0"/>
              <a:t>Thompson &amp; GFDL microphysics</a:t>
            </a:r>
          </a:p>
          <a:p>
            <a:pPr algn="ctr"/>
            <a:endParaRPr lang="en-US" sz="2800" dirty="0"/>
          </a:p>
          <a:p>
            <a:pPr algn="ctr"/>
            <a:r>
              <a:rPr lang="en-US" sz="2800" dirty="0"/>
              <a:t>3 Year retrospective – All Atlantic TCs 2020–2022 </a:t>
            </a:r>
          </a:p>
        </p:txBody>
      </p:sp>
      <p:cxnSp>
        <p:nvCxnSpPr>
          <p:cNvPr id="16" name="Straight Connector 15">
            <a:extLst>
              <a:ext uri="{FF2B5EF4-FFF2-40B4-BE49-F238E27FC236}">
                <a16:creationId xmlns:a16="http://schemas.microsoft.com/office/drawing/2014/main" id="{7CCC773E-461D-BA32-D6A2-375B748EF230}"/>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401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4"/>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5">
            <a:alphaModFix/>
          </a:blip>
          <a:srcRect/>
          <a:stretch/>
        </p:blipFill>
        <p:spPr>
          <a:xfrm>
            <a:off x="9485361" y="10228"/>
            <a:ext cx="566928" cy="566928"/>
          </a:xfrm>
          <a:prstGeom prst="rect">
            <a:avLst/>
          </a:prstGeom>
          <a:noFill/>
          <a:ln>
            <a:noFill/>
          </a:ln>
        </p:spPr>
      </p:pic>
      <p:sp>
        <p:nvSpPr>
          <p:cNvPr id="15" name="TextBox 14" descr=" 24">
            <a:extLst>
              <a:ext uri="{FF2B5EF4-FFF2-40B4-BE49-F238E27FC236}">
                <a16:creationId xmlns:a16="http://schemas.microsoft.com/office/drawing/2014/main" id="{F08F7C84-080B-8F33-D06E-C2F2150CA18E}"/>
              </a:ext>
            </a:extLst>
          </p:cNvPr>
          <p:cNvSpPr txBox="1"/>
          <p:nvPr/>
        </p:nvSpPr>
        <p:spPr>
          <a:xfrm>
            <a:off x="84525" y="108186"/>
            <a:ext cx="3056623" cy="369332"/>
          </a:xfrm>
          <a:prstGeom prst="rect">
            <a:avLst/>
          </a:prstGeom>
          <a:noFill/>
        </p:spPr>
        <p:txBody>
          <a:bodyPr wrap="square" rtlCol="0">
            <a:spAutoFit/>
          </a:bodyPr>
          <a:lstStyle/>
          <a:p>
            <a:pPr algn="ctr"/>
            <a:r>
              <a:rPr lang="en-US" b="1" cap="all" dirty="0">
                <a:solidFill>
                  <a:schemeClr val="bg1"/>
                </a:solidFill>
                <a:latin typeface="Futura Medium" charset="0"/>
                <a:ea typeface="Futura Medium" charset="0"/>
                <a:cs typeface="Futura Medium" charset="0"/>
              </a:rPr>
              <a:t>Wind shear errors</a:t>
            </a:r>
          </a:p>
        </p:txBody>
      </p:sp>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847DF82-FE85-B763-6ECA-F7ED42E1D33B}"/>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3" name="TextBox 2" descr=" 22">
            <a:extLst>
              <a:ext uri="{FF2B5EF4-FFF2-40B4-BE49-F238E27FC236}">
                <a16:creationId xmlns:a16="http://schemas.microsoft.com/office/drawing/2014/main" id="{9B21D3F9-FC2B-2BC6-8103-DCA62F1DD058}"/>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4" name="TextBox 3" descr=" 24">
            <a:extLst>
              <a:ext uri="{FF2B5EF4-FFF2-40B4-BE49-F238E27FC236}">
                <a16:creationId xmlns:a16="http://schemas.microsoft.com/office/drawing/2014/main" id="{15F680AA-1C97-45CD-F076-4A1C0B8B6266}"/>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5" name="TextBox 4" descr=" 26">
            <a:extLst>
              <a:ext uri="{FF2B5EF4-FFF2-40B4-BE49-F238E27FC236}">
                <a16:creationId xmlns:a16="http://schemas.microsoft.com/office/drawing/2014/main" id="{890F63B9-AE69-C579-5128-FC57DB1ECBE8}"/>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6" name="Triangle 5" descr=" 37">
            <a:extLst>
              <a:ext uri="{FF2B5EF4-FFF2-40B4-BE49-F238E27FC236}">
                <a16:creationId xmlns:a16="http://schemas.microsoft.com/office/drawing/2014/main" id="{5B5D0C6C-CA63-50EF-E649-66F2BC9ACFC7}"/>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riangle 25" descr=" 39">
            <a:extLst>
              <a:ext uri="{FF2B5EF4-FFF2-40B4-BE49-F238E27FC236}">
                <a16:creationId xmlns:a16="http://schemas.microsoft.com/office/drawing/2014/main" id="{643FF2BA-11E3-5D57-A286-404F376F0CF1}"/>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TextBox 26" descr=" 22">
            <a:extLst>
              <a:ext uri="{FF2B5EF4-FFF2-40B4-BE49-F238E27FC236}">
                <a16:creationId xmlns:a16="http://schemas.microsoft.com/office/drawing/2014/main" id="{C14990B3-5D2E-6365-DB84-6AE29E84094C}"/>
              </a:ext>
            </a:extLst>
          </p:cNvPr>
          <p:cNvSpPr txBox="1"/>
          <p:nvPr/>
        </p:nvSpPr>
        <p:spPr>
          <a:xfrm>
            <a:off x="3169830" y="6276730"/>
            <a:ext cx="2675974"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environment</a:t>
            </a:r>
          </a:p>
        </p:txBody>
      </p:sp>
      <p:sp>
        <p:nvSpPr>
          <p:cNvPr id="28" name="Triangle 27" descr=" 37">
            <a:extLst>
              <a:ext uri="{FF2B5EF4-FFF2-40B4-BE49-F238E27FC236}">
                <a16:creationId xmlns:a16="http://schemas.microsoft.com/office/drawing/2014/main" id="{8F07446D-2FBC-96AB-3AE9-86A304DD4E21}"/>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8" descr="A diagram of a shear versus intensity bias&#10;&#10;Description automatically generated with medium confidence">
            <a:extLst>
              <a:ext uri="{FF2B5EF4-FFF2-40B4-BE49-F238E27FC236}">
                <a16:creationId xmlns:a16="http://schemas.microsoft.com/office/drawing/2014/main" id="{DBBCEAFA-70AB-4864-A0C2-F1ECB482EC79}"/>
              </a:ext>
            </a:extLst>
          </p:cNvPr>
          <p:cNvPicPr>
            <a:picLocks noChangeAspect="1"/>
          </p:cNvPicPr>
          <p:nvPr/>
        </p:nvPicPr>
        <p:blipFill>
          <a:blip r:embed="rId7"/>
          <a:stretch>
            <a:fillRect/>
          </a:stretch>
        </p:blipFill>
        <p:spPr>
          <a:xfrm>
            <a:off x="288789" y="1128587"/>
            <a:ext cx="17751946" cy="4878560"/>
          </a:xfrm>
          <a:prstGeom prst="rect">
            <a:avLst/>
          </a:prstGeom>
        </p:spPr>
      </p:pic>
      <p:sp>
        <p:nvSpPr>
          <p:cNvPr id="22" name="Rectangle 21">
            <a:extLst>
              <a:ext uri="{FF2B5EF4-FFF2-40B4-BE49-F238E27FC236}">
                <a16:creationId xmlns:a16="http://schemas.microsoft.com/office/drawing/2014/main" id="{42CD2FE8-FA02-BCFE-4DE4-801160A99E65}"/>
              </a:ext>
            </a:extLst>
          </p:cNvPr>
          <p:cNvSpPr/>
          <p:nvPr/>
        </p:nvSpPr>
        <p:spPr>
          <a:xfrm>
            <a:off x="6096000" y="914400"/>
            <a:ext cx="6384789" cy="5163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712B813-DD78-6217-426F-53246073A4D7}"/>
              </a:ext>
            </a:extLst>
          </p:cNvPr>
          <p:cNvSpPr/>
          <p:nvPr/>
        </p:nvSpPr>
        <p:spPr>
          <a:xfrm>
            <a:off x="1188720" y="1828800"/>
            <a:ext cx="2442754" cy="1776549"/>
          </a:xfrm>
          <a:prstGeom prst="rect">
            <a:avLst/>
          </a:prstGeom>
          <a:noFill/>
          <a:ln w="1016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820FCD4-D42F-49D5-A682-E1A1CE68AA96}"/>
              </a:ext>
            </a:extLst>
          </p:cNvPr>
          <p:cNvSpPr txBox="1"/>
          <p:nvPr/>
        </p:nvSpPr>
        <p:spPr>
          <a:xfrm>
            <a:off x="6975616" y="1794210"/>
            <a:ext cx="3866491" cy="2862322"/>
          </a:xfrm>
          <a:prstGeom prst="rect">
            <a:avLst/>
          </a:prstGeom>
          <a:solidFill>
            <a:schemeClr val="accent1">
              <a:lumMod val="75000"/>
            </a:schemeClr>
          </a:solidFill>
          <a:ln w="50800">
            <a:solidFill>
              <a:schemeClr val="tx1"/>
            </a:solidFill>
          </a:ln>
        </p:spPr>
        <p:txBody>
          <a:bodyPr wrap="square" rtlCol="0">
            <a:spAutoFit/>
          </a:bodyPr>
          <a:lstStyle/>
          <a:p>
            <a:pPr algn="ctr"/>
            <a:r>
              <a:rPr lang="en-US" sz="3600" dirty="0">
                <a:solidFill>
                  <a:schemeClr val="bg1"/>
                </a:solidFill>
              </a:rPr>
              <a:t>Largest intensity errors occur in favorable or moderate vertical wind shear</a:t>
            </a:r>
          </a:p>
        </p:txBody>
      </p:sp>
      <p:sp>
        <p:nvSpPr>
          <p:cNvPr id="16" name="Triangle 15">
            <a:extLst>
              <a:ext uri="{FF2B5EF4-FFF2-40B4-BE49-F238E27FC236}">
                <a16:creationId xmlns:a16="http://schemas.microsoft.com/office/drawing/2014/main" id="{9C00EE32-8B5F-91F3-49D4-50A2F0A49ED6}"/>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 name="Straight Connector 17">
            <a:extLst>
              <a:ext uri="{FF2B5EF4-FFF2-40B4-BE49-F238E27FC236}">
                <a16:creationId xmlns:a16="http://schemas.microsoft.com/office/drawing/2014/main" id="{F9C280C9-FA0D-6906-9367-95B7CE92790B}"/>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0" name="Google Shape;17;p3">
            <a:extLst>
              <a:ext uri="{FF2B5EF4-FFF2-40B4-BE49-F238E27FC236}">
                <a16:creationId xmlns:a16="http://schemas.microsoft.com/office/drawing/2014/main" id="{2DC62C7C-6CB7-8863-BE41-5132391DFC50}"/>
              </a:ext>
            </a:extLst>
          </p:cNvPr>
          <p:cNvPicPr preferRelativeResize="0"/>
          <p:nvPr/>
        </p:nvPicPr>
        <p:blipFill rotWithShape="1">
          <a:blip r:embed="rId8">
            <a:alphaModFix/>
          </a:blip>
          <a:srcRect/>
          <a:stretch/>
        </p:blipFill>
        <p:spPr>
          <a:xfrm>
            <a:off x="10770255" y="5222608"/>
            <a:ext cx="1167089" cy="798462"/>
          </a:xfrm>
          <a:prstGeom prst="rect">
            <a:avLst/>
          </a:prstGeom>
          <a:noFill/>
          <a:ln>
            <a:noFill/>
          </a:ln>
        </p:spPr>
      </p:pic>
      <p:sp>
        <p:nvSpPr>
          <p:cNvPr id="21" name="Google Shape;18;p3">
            <a:extLst>
              <a:ext uri="{FF2B5EF4-FFF2-40B4-BE49-F238E27FC236}">
                <a16:creationId xmlns:a16="http://schemas.microsoft.com/office/drawing/2014/main" id="{BE66F579-EFCD-FE0A-E760-EB45F32CE0F4}"/>
              </a:ext>
            </a:extLst>
          </p:cNvPr>
          <p:cNvSpPr txBox="1"/>
          <p:nvPr/>
        </p:nvSpPr>
        <p:spPr>
          <a:xfrm>
            <a:off x="10090493" y="6065171"/>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337492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iangle 14">
            <a:extLst>
              <a:ext uri="{FF2B5EF4-FFF2-40B4-BE49-F238E27FC236}">
                <a16:creationId xmlns:a16="http://schemas.microsoft.com/office/drawing/2014/main" id="{E5B60845-EBA3-0148-789D-B85E0871A1EE}"/>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4"/>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5">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847DF82-FE85-B763-6ECA-F7ED42E1D33B}"/>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3" name="TextBox 2" descr=" 22">
            <a:extLst>
              <a:ext uri="{FF2B5EF4-FFF2-40B4-BE49-F238E27FC236}">
                <a16:creationId xmlns:a16="http://schemas.microsoft.com/office/drawing/2014/main" id="{9B21D3F9-FC2B-2BC6-8103-DCA62F1DD058}"/>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4" name="TextBox 3" descr=" 24">
            <a:extLst>
              <a:ext uri="{FF2B5EF4-FFF2-40B4-BE49-F238E27FC236}">
                <a16:creationId xmlns:a16="http://schemas.microsoft.com/office/drawing/2014/main" id="{15F680AA-1C97-45CD-F076-4A1C0B8B6266}"/>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5" name="TextBox 4" descr=" 26">
            <a:extLst>
              <a:ext uri="{FF2B5EF4-FFF2-40B4-BE49-F238E27FC236}">
                <a16:creationId xmlns:a16="http://schemas.microsoft.com/office/drawing/2014/main" id="{890F63B9-AE69-C579-5128-FC57DB1ECBE8}"/>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6" name="Triangle 5" descr=" 37">
            <a:extLst>
              <a:ext uri="{FF2B5EF4-FFF2-40B4-BE49-F238E27FC236}">
                <a16:creationId xmlns:a16="http://schemas.microsoft.com/office/drawing/2014/main" id="{5B5D0C6C-CA63-50EF-E649-66F2BC9ACFC7}"/>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riangle 25" descr=" 39">
            <a:extLst>
              <a:ext uri="{FF2B5EF4-FFF2-40B4-BE49-F238E27FC236}">
                <a16:creationId xmlns:a16="http://schemas.microsoft.com/office/drawing/2014/main" id="{643FF2BA-11E3-5D57-A286-404F376F0CF1}"/>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TextBox 26" descr=" 22">
            <a:extLst>
              <a:ext uri="{FF2B5EF4-FFF2-40B4-BE49-F238E27FC236}">
                <a16:creationId xmlns:a16="http://schemas.microsoft.com/office/drawing/2014/main" id="{C14990B3-5D2E-6365-DB84-6AE29E84094C}"/>
              </a:ext>
            </a:extLst>
          </p:cNvPr>
          <p:cNvSpPr txBox="1"/>
          <p:nvPr/>
        </p:nvSpPr>
        <p:spPr>
          <a:xfrm>
            <a:off x="3169830" y="6276730"/>
            <a:ext cx="2675974"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environment</a:t>
            </a:r>
          </a:p>
        </p:txBody>
      </p:sp>
      <p:sp>
        <p:nvSpPr>
          <p:cNvPr id="28" name="Triangle 27" descr=" 37">
            <a:extLst>
              <a:ext uri="{FF2B5EF4-FFF2-40B4-BE49-F238E27FC236}">
                <a16:creationId xmlns:a16="http://schemas.microsoft.com/office/drawing/2014/main" id="{8F07446D-2FBC-96AB-3AE9-86A304DD4E21}"/>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8" descr="A diagram of a shear versus intensity bias&#10;&#10;Description automatically generated with medium confidence">
            <a:extLst>
              <a:ext uri="{FF2B5EF4-FFF2-40B4-BE49-F238E27FC236}">
                <a16:creationId xmlns:a16="http://schemas.microsoft.com/office/drawing/2014/main" id="{DBBCEAFA-70AB-4864-A0C2-F1ECB482EC79}"/>
              </a:ext>
            </a:extLst>
          </p:cNvPr>
          <p:cNvPicPr>
            <a:picLocks noChangeAspect="1"/>
          </p:cNvPicPr>
          <p:nvPr/>
        </p:nvPicPr>
        <p:blipFill>
          <a:blip r:embed="rId7"/>
          <a:stretch>
            <a:fillRect/>
          </a:stretch>
        </p:blipFill>
        <p:spPr>
          <a:xfrm>
            <a:off x="288789" y="852539"/>
            <a:ext cx="17751946" cy="4878560"/>
          </a:xfrm>
          <a:prstGeom prst="rect">
            <a:avLst/>
          </a:prstGeom>
        </p:spPr>
      </p:pic>
      <p:sp>
        <p:nvSpPr>
          <p:cNvPr id="18" name="TextBox 17" descr=" 24">
            <a:extLst>
              <a:ext uri="{FF2B5EF4-FFF2-40B4-BE49-F238E27FC236}">
                <a16:creationId xmlns:a16="http://schemas.microsoft.com/office/drawing/2014/main" id="{5D119C7A-57A0-47B5-ECCA-3F00935BC481}"/>
              </a:ext>
            </a:extLst>
          </p:cNvPr>
          <p:cNvSpPr txBox="1"/>
          <p:nvPr/>
        </p:nvSpPr>
        <p:spPr>
          <a:xfrm>
            <a:off x="84525" y="108186"/>
            <a:ext cx="3056623" cy="369332"/>
          </a:xfrm>
          <a:prstGeom prst="rect">
            <a:avLst/>
          </a:prstGeom>
          <a:noFill/>
        </p:spPr>
        <p:txBody>
          <a:bodyPr wrap="square" rtlCol="0">
            <a:spAutoFit/>
          </a:bodyPr>
          <a:lstStyle/>
          <a:p>
            <a:pPr algn="ctr"/>
            <a:r>
              <a:rPr lang="en-US" b="1" cap="all" dirty="0">
                <a:solidFill>
                  <a:schemeClr val="bg1"/>
                </a:solidFill>
                <a:latin typeface="Futura Medium" charset="0"/>
                <a:ea typeface="Futura Medium" charset="0"/>
                <a:cs typeface="Futura Medium" charset="0"/>
              </a:rPr>
              <a:t>Wind shear errors</a:t>
            </a:r>
          </a:p>
        </p:txBody>
      </p:sp>
      <p:cxnSp>
        <p:nvCxnSpPr>
          <p:cNvPr id="16" name="Straight Connector 15">
            <a:extLst>
              <a:ext uri="{FF2B5EF4-FFF2-40B4-BE49-F238E27FC236}">
                <a16:creationId xmlns:a16="http://schemas.microsoft.com/office/drawing/2014/main" id="{D2DAB53F-4873-82C4-644A-0FF88B940F84}"/>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0" name="Google Shape;17;p3">
            <a:extLst>
              <a:ext uri="{FF2B5EF4-FFF2-40B4-BE49-F238E27FC236}">
                <a16:creationId xmlns:a16="http://schemas.microsoft.com/office/drawing/2014/main" id="{103216FE-483D-F5EB-2295-652C2C1A27F7}"/>
              </a:ext>
            </a:extLst>
          </p:cNvPr>
          <p:cNvPicPr preferRelativeResize="0"/>
          <p:nvPr/>
        </p:nvPicPr>
        <p:blipFill rotWithShape="1">
          <a:blip r:embed="rId8">
            <a:alphaModFix/>
          </a:blip>
          <a:srcRect/>
          <a:stretch/>
        </p:blipFill>
        <p:spPr>
          <a:xfrm>
            <a:off x="10770255" y="5222608"/>
            <a:ext cx="1167089" cy="798462"/>
          </a:xfrm>
          <a:prstGeom prst="rect">
            <a:avLst/>
          </a:prstGeom>
          <a:noFill/>
          <a:ln>
            <a:noFill/>
          </a:ln>
        </p:spPr>
      </p:pic>
      <p:sp>
        <p:nvSpPr>
          <p:cNvPr id="21" name="Google Shape;18;p3">
            <a:extLst>
              <a:ext uri="{FF2B5EF4-FFF2-40B4-BE49-F238E27FC236}">
                <a16:creationId xmlns:a16="http://schemas.microsoft.com/office/drawing/2014/main" id="{7BBCD8B3-B687-FFA4-3FCE-DD08E5A1D699}"/>
              </a:ext>
            </a:extLst>
          </p:cNvPr>
          <p:cNvSpPr txBox="1"/>
          <p:nvPr/>
        </p:nvSpPr>
        <p:spPr>
          <a:xfrm>
            <a:off x="10090493" y="6065171"/>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746583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iangle 14">
            <a:extLst>
              <a:ext uri="{FF2B5EF4-FFF2-40B4-BE49-F238E27FC236}">
                <a16:creationId xmlns:a16="http://schemas.microsoft.com/office/drawing/2014/main" id="{BA49FA1B-A49B-766A-7ADF-65EF4675D303}"/>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4"/>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5">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847DF82-FE85-B763-6ECA-F7ED42E1D33B}"/>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3" name="TextBox 2" descr=" 22">
            <a:extLst>
              <a:ext uri="{FF2B5EF4-FFF2-40B4-BE49-F238E27FC236}">
                <a16:creationId xmlns:a16="http://schemas.microsoft.com/office/drawing/2014/main" id="{9B21D3F9-FC2B-2BC6-8103-DCA62F1DD058}"/>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4" name="TextBox 3" descr=" 24">
            <a:extLst>
              <a:ext uri="{FF2B5EF4-FFF2-40B4-BE49-F238E27FC236}">
                <a16:creationId xmlns:a16="http://schemas.microsoft.com/office/drawing/2014/main" id="{15F680AA-1C97-45CD-F076-4A1C0B8B6266}"/>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5" name="TextBox 4" descr=" 26">
            <a:extLst>
              <a:ext uri="{FF2B5EF4-FFF2-40B4-BE49-F238E27FC236}">
                <a16:creationId xmlns:a16="http://schemas.microsoft.com/office/drawing/2014/main" id="{890F63B9-AE69-C579-5128-FC57DB1ECBE8}"/>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6" name="Triangle 5" descr=" 37">
            <a:extLst>
              <a:ext uri="{FF2B5EF4-FFF2-40B4-BE49-F238E27FC236}">
                <a16:creationId xmlns:a16="http://schemas.microsoft.com/office/drawing/2014/main" id="{5B5D0C6C-CA63-50EF-E649-66F2BC9ACFC7}"/>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riangle 25" descr=" 39">
            <a:extLst>
              <a:ext uri="{FF2B5EF4-FFF2-40B4-BE49-F238E27FC236}">
                <a16:creationId xmlns:a16="http://schemas.microsoft.com/office/drawing/2014/main" id="{643FF2BA-11E3-5D57-A286-404F376F0CF1}"/>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TextBox 26" descr=" 22">
            <a:extLst>
              <a:ext uri="{FF2B5EF4-FFF2-40B4-BE49-F238E27FC236}">
                <a16:creationId xmlns:a16="http://schemas.microsoft.com/office/drawing/2014/main" id="{C14990B3-5D2E-6365-DB84-6AE29E84094C}"/>
              </a:ext>
            </a:extLst>
          </p:cNvPr>
          <p:cNvSpPr txBox="1"/>
          <p:nvPr/>
        </p:nvSpPr>
        <p:spPr>
          <a:xfrm>
            <a:off x="3169830" y="6276730"/>
            <a:ext cx="2675974"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environment</a:t>
            </a:r>
          </a:p>
        </p:txBody>
      </p:sp>
      <p:sp>
        <p:nvSpPr>
          <p:cNvPr id="28" name="Triangle 27" descr=" 37">
            <a:extLst>
              <a:ext uri="{FF2B5EF4-FFF2-40B4-BE49-F238E27FC236}">
                <a16:creationId xmlns:a16="http://schemas.microsoft.com/office/drawing/2014/main" id="{8F07446D-2FBC-96AB-3AE9-86A304DD4E21}"/>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Picture 17" descr="A diagram of numbers and letters&#10;&#10;Description automatically generated with medium confidence">
            <a:extLst>
              <a:ext uri="{FF2B5EF4-FFF2-40B4-BE49-F238E27FC236}">
                <a16:creationId xmlns:a16="http://schemas.microsoft.com/office/drawing/2014/main" id="{313DD0A9-C38D-D625-1CE8-35028630AC27}"/>
              </a:ext>
            </a:extLst>
          </p:cNvPr>
          <p:cNvPicPr>
            <a:picLocks noChangeAspect="1"/>
          </p:cNvPicPr>
          <p:nvPr/>
        </p:nvPicPr>
        <p:blipFill>
          <a:blip r:embed="rId7"/>
          <a:stretch>
            <a:fillRect/>
          </a:stretch>
        </p:blipFill>
        <p:spPr>
          <a:xfrm>
            <a:off x="379021" y="1012207"/>
            <a:ext cx="6135067" cy="5206166"/>
          </a:xfrm>
          <a:prstGeom prst="rect">
            <a:avLst/>
          </a:prstGeom>
        </p:spPr>
      </p:pic>
      <p:sp>
        <p:nvSpPr>
          <p:cNvPr id="20" name="TextBox 19" descr=" 24">
            <a:extLst>
              <a:ext uri="{FF2B5EF4-FFF2-40B4-BE49-F238E27FC236}">
                <a16:creationId xmlns:a16="http://schemas.microsoft.com/office/drawing/2014/main" id="{F9C488D6-885C-62FF-AEEB-5201AD5F66F0}"/>
              </a:ext>
            </a:extLst>
          </p:cNvPr>
          <p:cNvSpPr txBox="1"/>
          <p:nvPr/>
        </p:nvSpPr>
        <p:spPr>
          <a:xfrm>
            <a:off x="84525" y="108186"/>
            <a:ext cx="3056623" cy="369332"/>
          </a:xfrm>
          <a:prstGeom prst="rect">
            <a:avLst/>
          </a:prstGeom>
          <a:noFill/>
        </p:spPr>
        <p:txBody>
          <a:bodyPr wrap="square" rtlCol="0">
            <a:spAutoFit/>
          </a:bodyPr>
          <a:lstStyle/>
          <a:p>
            <a:pPr algn="ctr"/>
            <a:r>
              <a:rPr lang="en-US" b="1" cap="all" dirty="0">
                <a:solidFill>
                  <a:schemeClr val="bg1"/>
                </a:solidFill>
                <a:latin typeface="Futura Medium" charset="0"/>
                <a:ea typeface="Futura Medium" charset="0"/>
                <a:cs typeface="Futura Medium" charset="0"/>
              </a:rPr>
              <a:t>Wind shear errors</a:t>
            </a:r>
          </a:p>
        </p:txBody>
      </p:sp>
      <p:sp>
        <p:nvSpPr>
          <p:cNvPr id="21" name="TextBox 20">
            <a:extLst>
              <a:ext uri="{FF2B5EF4-FFF2-40B4-BE49-F238E27FC236}">
                <a16:creationId xmlns:a16="http://schemas.microsoft.com/office/drawing/2014/main" id="{88DABAB6-F7FC-5885-B462-7AB454E368F4}"/>
              </a:ext>
            </a:extLst>
          </p:cNvPr>
          <p:cNvSpPr txBox="1"/>
          <p:nvPr/>
        </p:nvSpPr>
        <p:spPr>
          <a:xfrm>
            <a:off x="6975616" y="1993776"/>
            <a:ext cx="4443747" cy="2308324"/>
          </a:xfrm>
          <a:prstGeom prst="rect">
            <a:avLst/>
          </a:prstGeom>
          <a:solidFill>
            <a:schemeClr val="accent1">
              <a:lumMod val="75000"/>
            </a:schemeClr>
          </a:solidFill>
          <a:ln w="50800">
            <a:solidFill>
              <a:schemeClr val="tx1"/>
            </a:solidFill>
          </a:ln>
        </p:spPr>
        <p:txBody>
          <a:bodyPr wrap="square" rtlCol="0">
            <a:spAutoFit/>
          </a:bodyPr>
          <a:lstStyle/>
          <a:p>
            <a:pPr algn="ctr"/>
            <a:r>
              <a:rPr lang="en-US" sz="3600" dirty="0">
                <a:solidFill>
                  <a:schemeClr val="bg1"/>
                </a:solidFill>
              </a:rPr>
              <a:t>Very little correlation between track error and vertical wind shear magnitude  </a:t>
            </a:r>
          </a:p>
        </p:txBody>
      </p:sp>
      <p:sp>
        <p:nvSpPr>
          <p:cNvPr id="23" name="TextBox 22">
            <a:extLst>
              <a:ext uri="{FF2B5EF4-FFF2-40B4-BE49-F238E27FC236}">
                <a16:creationId xmlns:a16="http://schemas.microsoft.com/office/drawing/2014/main" id="{537F7FAD-24C9-72A8-8ECA-964D9F8B6EE3}"/>
              </a:ext>
            </a:extLst>
          </p:cNvPr>
          <p:cNvSpPr txBox="1"/>
          <p:nvPr/>
        </p:nvSpPr>
        <p:spPr>
          <a:xfrm rot="16200000">
            <a:off x="-776902" y="3129394"/>
            <a:ext cx="2192663" cy="369332"/>
          </a:xfrm>
          <a:prstGeom prst="rect">
            <a:avLst/>
          </a:prstGeom>
          <a:noFill/>
        </p:spPr>
        <p:txBody>
          <a:bodyPr wrap="square" rtlCol="0">
            <a:spAutoFit/>
          </a:bodyPr>
          <a:lstStyle/>
          <a:p>
            <a:r>
              <a:rPr lang="en-US" dirty="0"/>
              <a:t>36 h Track error [km]</a:t>
            </a:r>
          </a:p>
        </p:txBody>
      </p:sp>
      <p:cxnSp>
        <p:nvCxnSpPr>
          <p:cNvPr id="16" name="Straight Connector 15">
            <a:extLst>
              <a:ext uri="{FF2B5EF4-FFF2-40B4-BE49-F238E27FC236}">
                <a16:creationId xmlns:a16="http://schemas.microsoft.com/office/drawing/2014/main" id="{40855248-D002-0908-2755-BC3027FDB664}"/>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49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aph of different shapes&#10;&#10;Description automatically generated with medium confidence">
            <a:extLst>
              <a:ext uri="{FF2B5EF4-FFF2-40B4-BE49-F238E27FC236}">
                <a16:creationId xmlns:a16="http://schemas.microsoft.com/office/drawing/2014/main" id="{6AB18F75-8546-E6CB-27EA-E84F3EDEA76D}"/>
              </a:ext>
            </a:extLst>
          </p:cNvPr>
          <p:cNvPicPr>
            <a:picLocks noChangeAspect="1"/>
          </p:cNvPicPr>
          <p:nvPr/>
        </p:nvPicPr>
        <p:blipFill>
          <a:blip r:embed="rId3"/>
          <a:stretch>
            <a:fillRect/>
          </a:stretch>
        </p:blipFill>
        <p:spPr>
          <a:xfrm>
            <a:off x="16355" y="359657"/>
            <a:ext cx="9233871" cy="6155914"/>
          </a:xfrm>
          <a:prstGeom prst="rect">
            <a:avLst/>
          </a:prstGeom>
        </p:spPr>
      </p:pic>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625E0B48-0AE0-C362-3B27-A27611920F66}"/>
              </a:ext>
            </a:extLst>
          </p:cNvPr>
          <p:cNvCxnSpPr>
            <a:cxnSpLocks/>
          </p:cNvCxnSpPr>
          <p:nvPr/>
        </p:nvCxnSpPr>
        <p:spPr>
          <a:xfrm>
            <a:off x="3259416" y="101315"/>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5"/>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13" name="Triangle 12">
            <a:extLst>
              <a:ext uri="{FF2B5EF4-FFF2-40B4-BE49-F238E27FC236}">
                <a16:creationId xmlns:a16="http://schemas.microsoft.com/office/drawing/2014/main" id="{DA6CEA53-283E-97A8-3689-315AE8060E5E}"/>
              </a:ext>
            </a:extLst>
          </p:cNvPr>
          <p:cNvSpPr/>
          <p:nvPr/>
        </p:nvSpPr>
        <p:spPr>
          <a:xfrm rot="10800000">
            <a:off x="2726879"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6">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31175FA0-201D-25FC-AB05-B50EAB19D99D}"/>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34" name="TextBox 33" descr=" 22">
            <a:extLst>
              <a:ext uri="{FF2B5EF4-FFF2-40B4-BE49-F238E27FC236}">
                <a16:creationId xmlns:a16="http://schemas.microsoft.com/office/drawing/2014/main" id="{41341BD5-B514-8532-C020-9F56E4FC82EA}"/>
              </a:ext>
            </a:extLst>
          </p:cNvPr>
          <p:cNvSpPr txBox="1"/>
          <p:nvPr/>
        </p:nvSpPr>
        <p:spPr>
          <a:xfrm>
            <a:off x="5689889" y="6302375"/>
            <a:ext cx="3487289"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TILT</a:t>
            </a:r>
          </a:p>
        </p:txBody>
      </p:sp>
      <p:sp>
        <p:nvSpPr>
          <p:cNvPr id="35" name="TextBox 34" descr=" 24">
            <a:extLst>
              <a:ext uri="{FF2B5EF4-FFF2-40B4-BE49-F238E27FC236}">
                <a16:creationId xmlns:a16="http://schemas.microsoft.com/office/drawing/2014/main" id="{EE6F5F44-0D70-6155-8D04-D4F749941090}"/>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36" name="TextBox 35" descr=" 26">
            <a:extLst>
              <a:ext uri="{FF2B5EF4-FFF2-40B4-BE49-F238E27FC236}">
                <a16:creationId xmlns:a16="http://schemas.microsoft.com/office/drawing/2014/main" id="{92ADF55D-A6AA-F74A-2311-4DA057CD110C}"/>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37" name="Triangle 36" descr=" 37">
            <a:extLst>
              <a:ext uri="{FF2B5EF4-FFF2-40B4-BE49-F238E27FC236}">
                <a16:creationId xmlns:a16="http://schemas.microsoft.com/office/drawing/2014/main" id="{48B887B8-18E0-B505-3277-55E942D6F382}"/>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riangle 37" descr=" 39">
            <a:extLst>
              <a:ext uri="{FF2B5EF4-FFF2-40B4-BE49-F238E27FC236}">
                <a16:creationId xmlns:a16="http://schemas.microsoft.com/office/drawing/2014/main" id="{6ECFA118-2F7A-C4DA-8FB8-D9763AB19A1D}"/>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9" name="TextBox 38" descr=" 22">
            <a:extLst>
              <a:ext uri="{FF2B5EF4-FFF2-40B4-BE49-F238E27FC236}">
                <a16:creationId xmlns:a16="http://schemas.microsoft.com/office/drawing/2014/main" id="{BB7E1248-164F-443C-E464-92D558176284}"/>
              </a:ext>
            </a:extLst>
          </p:cNvPr>
          <p:cNvSpPr txBox="1"/>
          <p:nvPr/>
        </p:nvSpPr>
        <p:spPr>
          <a:xfrm>
            <a:off x="3169830" y="6276730"/>
            <a:ext cx="2675974"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Environment</a:t>
            </a:r>
          </a:p>
        </p:txBody>
      </p:sp>
      <p:sp>
        <p:nvSpPr>
          <p:cNvPr id="40" name="Triangle 39" descr=" 37">
            <a:extLst>
              <a:ext uri="{FF2B5EF4-FFF2-40B4-BE49-F238E27FC236}">
                <a16:creationId xmlns:a16="http://schemas.microsoft.com/office/drawing/2014/main" id="{08E11C8B-FFB6-2B16-1F0F-87EDCD317A0F}"/>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TextBox 41" descr=" 24">
            <a:extLst>
              <a:ext uri="{FF2B5EF4-FFF2-40B4-BE49-F238E27FC236}">
                <a16:creationId xmlns:a16="http://schemas.microsoft.com/office/drawing/2014/main" id="{642576FB-37B8-A283-57A8-B258E4435999}"/>
              </a:ext>
            </a:extLst>
          </p:cNvPr>
          <p:cNvSpPr txBox="1"/>
          <p:nvPr/>
        </p:nvSpPr>
        <p:spPr>
          <a:xfrm>
            <a:off x="84525" y="108186"/>
            <a:ext cx="3056623" cy="369332"/>
          </a:xfrm>
          <a:prstGeom prst="rect">
            <a:avLst/>
          </a:prstGeom>
          <a:noFill/>
        </p:spPr>
        <p:txBody>
          <a:bodyPr wrap="square" rtlCol="0">
            <a:spAutoFit/>
          </a:bodyPr>
          <a:lstStyle/>
          <a:p>
            <a:pPr algn="ctr"/>
            <a:r>
              <a:rPr lang="en-US" b="1" cap="all" dirty="0">
                <a:solidFill>
                  <a:schemeClr val="bg1"/>
                </a:solidFill>
                <a:latin typeface="Futura Medium" charset="0"/>
                <a:ea typeface="Futura Medium" charset="0"/>
                <a:cs typeface="Futura Medium" charset="0"/>
              </a:rPr>
              <a:t>Wind shear errors</a:t>
            </a:r>
          </a:p>
        </p:txBody>
      </p:sp>
      <p:sp>
        <p:nvSpPr>
          <p:cNvPr id="43" name="TextBox 42">
            <a:extLst>
              <a:ext uri="{FF2B5EF4-FFF2-40B4-BE49-F238E27FC236}">
                <a16:creationId xmlns:a16="http://schemas.microsoft.com/office/drawing/2014/main" id="{4607021A-5F88-ED6D-22BA-54D347059693}"/>
              </a:ext>
            </a:extLst>
          </p:cNvPr>
          <p:cNvSpPr txBox="1"/>
          <p:nvPr/>
        </p:nvSpPr>
        <p:spPr>
          <a:xfrm>
            <a:off x="8858609" y="931556"/>
            <a:ext cx="3098929" cy="3970318"/>
          </a:xfrm>
          <a:prstGeom prst="rect">
            <a:avLst/>
          </a:prstGeom>
          <a:solidFill>
            <a:schemeClr val="accent1">
              <a:lumMod val="75000"/>
            </a:schemeClr>
          </a:solidFill>
          <a:ln w="50800">
            <a:solidFill>
              <a:schemeClr val="tx1"/>
            </a:solidFill>
          </a:ln>
        </p:spPr>
        <p:txBody>
          <a:bodyPr wrap="square" rtlCol="0">
            <a:spAutoFit/>
          </a:bodyPr>
          <a:lstStyle/>
          <a:p>
            <a:pPr algn="ctr"/>
            <a:r>
              <a:rPr lang="en-US" sz="3600" dirty="0">
                <a:solidFill>
                  <a:schemeClr val="bg1"/>
                </a:solidFill>
              </a:rPr>
              <a:t>850-200 </a:t>
            </a:r>
            <a:r>
              <a:rPr lang="en-US" sz="3600" dirty="0" err="1">
                <a:solidFill>
                  <a:schemeClr val="bg1"/>
                </a:solidFill>
              </a:rPr>
              <a:t>hPa</a:t>
            </a:r>
            <a:r>
              <a:rPr lang="en-US" sz="3600" dirty="0">
                <a:solidFill>
                  <a:schemeClr val="bg1"/>
                </a:solidFill>
              </a:rPr>
              <a:t> Vertical wind shear stratified by lowest (25</a:t>
            </a:r>
            <a:r>
              <a:rPr lang="en-US" sz="3600" baseline="30000" dirty="0">
                <a:solidFill>
                  <a:schemeClr val="bg1"/>
                </a:solidFill>
              </a:rPr>
              <a:t>th</a:t>
            </a:r>
            <a:r>
              <a:rPr lang="en-US" sz="3600" dirty="0">
                <a:solidFill>
                  <a:schemeClr val="bg1"/>
                </a:solidFill>
              </a:rPr>
              <a:t>%) and highest (75</a:t>
            </a:r>
            <a:r>
              <a:rPr lang="en-US" sz="3600" baseline="30000" dirty="0">
                <a:solidFill>
                  <a:schemeClr val="bg1"/>
                </a:solidFill>
              </a:rPr>
              <a:t>th</a:t>
            </a:r>
            <a:r>
              <a:rPr lang="en-US" sz="3600" dirty="0">
                <a:solidFill>
                  <a:schemeClr val="bg1"/>
                </a:solidFill>
              </a:rPr>
              <a:t>%) quartiles </a:t>
            </a:r>
          </a:p>
        </p:txBody>
      </p:sp>
    </p:spTree>
    <p:extLst>
      <p:ext uri="{BB962C8B-B14F-4D97-AF65-F5344CB8AC3E}">
        <p14:creationId xmlns:p14="http://schemas.microsoft.com/office/powerpoint/2010/main" val="38825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graph of a weather forecast&#10;&#10;Description automatically generated with medium confidence">
            <a:extLst>
              <a:ext uri="{FF2B5EF4-FFF2-40B4-BE49-F238E27FC236}">
                <a16:creationId xmlns:a16="http://schemas.microsoft.com/office/drawing/2014/main" id="{1B83540D-4C07-825C-4ED3-38AB8EE00490}"/>
              </a:ext>
            </a:extLst>
          </p:cNvPr>
          <p:cNvPicPr>
            <a:picLocks noChangeAspect="1"/>
          </p:cNvPicPr>
          <p:nvPr/>
        </p:nvPicPr>
        <p:blipFill>
          <a:blip r:embed="rId3"/>
          <a:stretch>
            <a:fillRect/>
          </a:stretch>
        </p:blipFill>
        <p:spPr>
          <a:xfrm>
            <a:off x="8707" y="356630"/>
            <a:ext cx="9230868" cy="6153912"/>
          </a:xfrm>
          <a:prstGeom prst="rect">
            <a:avLst/>
          </a:prstGeom>
        </p:spPr>
      </p:pic>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5"/>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6">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59B0802-961B-CDE3-9629-392CAA118C68}"/>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20" name="TextBox 19" descr=" 22">
            <a:extLst>
              <a:ext uri="{FF2B5EF4-FFF2-40B4-BE49-F238E27FC236}">
                <a16:creationId xmlns:a16="http://schemas.microsoft.com/office/drawing/2014/main" id="{A5E4EEDC-D224-3569-719B-BD25A02234B6}"/>
              </a:ext>
            </a:extLst>
          </p:cNvPr>
          <p:cNvSpPr txBox="1"/>
          <p:nvPr/>
        </p:nvSpPr>
        <p:spPr>
          <a:xfrm>
            <a:off x="5689889" y="6270845"/>
            <a:ext cx="3487289"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TILT</a:t>
            </a:r>
          </a:p>
        </p:txBody>
      </p:sp>
      <p:sp>
        <p:nvSpPr>
          <p:cNvPr id="22" name="TextBox 21" descr=" 24">
            <a:extLst>
              <a:ext uri="{FF2B5EF4-FFF2-40B4-BE49-F238E27FC236}">
                <a16:creationId xmlns:a16="http://schemas.microsoft.com/office/drawing/2014/main" id="{0E9C983D-E07D-6649-6286-7DB3DBC312A7}"/>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23" name="TextBox 22" descr=" 26">
            <a:extLst>
              <a:ext uri="{FF2B5EF4-FFF2-40B4-BE49-F238E27FC236}">
                <a16:creationId xmlns:a16="http://schemas.microsoft.com/office/drawing/2014/main" id="{678EA3AD-B703-8376-29C3-904EF4FFFE01}"/>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24" name="Triangle 23" descr=" 37">
            <a:extLst>
              <a:ext uri="{FF2B5EF4-FFF2-40B4-BE49-F238E27FC236}">
                <a16:creationId xmlns:a16="http://schemas.microsoft.com/office/drawing/2014/main" id="{49394E09-896F-A9B7-739F-4C7C03076E0C}"/>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Triangle 24" descr=" 39">
            <a:extLst>
              <a:ext uri="{FF2B5EF4-FFF2-40B4-BE49-F238E27FC236}">
                <a16:creationId xmlns:a16="http://schemas.microsoft.com/office/drawing/2014/main" id="{5254C053-E171-8614-5540-30720D7EAD49}"/>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TextBox 27" descr=" 22">
            <a:extLst>
              <a:ext uri="{FF2B5EF4-FFF2-40B4-BE49-F238E27FC236}">
                <a16:creationId xmlns:a16="http://schemas.microsoft.com/office/drawing/2014/main" id="{8D577AC2-0D80-6791-CF86-0B56C18D62B7}"/>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29" name="Triangle 28" descr=" 37">
            <a:extLst>
              <a:ext uri="{FF2B5EF4-FFF2-40B4-BE49-F238E27FC236}">
                <a16:creationId xmlns:a16="http://schemas.microsoft.com/office/drawing/2014/main" id="{E06525EA-74E1-EA0D-0581-7596D0EF1ADB}"/>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TextBox 29" descr=" 24">
            <a:extLst>
              <a:ext uri="{FF2B5EF4-FFF2-40B4-BE49-F238E27FC236}">
                <a16:creationId xmlns:a16="http://schemas.microsoft.com/office/drawing/2014/main" id="{3CA0088D-DBAD-D019-5EEA-911029BC7A13}"/>
              </a:ext>
            </a:extLst>
          </p:cNvPr>
          <p:cNvSpPr txBox="1"/>
          <p:nvPr/>
        </p:nvSpPr>
        <p:spPr>
          <a:xfrm>
            <a:off x="84525" y="108186"/>
            <a:ext cx="3056623" cy="369332"/>
          </a:xfrm>
          <a:prstGeom prst="rect">
            <a:avLst/>
          </a:prstGeom>
          <a:noFill/>
        </p:spPr>
        <p:txBody>
          <a:bodyPr wrap="square" rtlCol="0">
            <a:spAutoFit/>
          </a:bodyPr>
          <a:lstStyle/>
          <a:p>
            <a:pPr algn="ctr"/>
            <a:r>
              <a:rPr lang="en-US" b="1" cap="all" dirty="0" err="1">
                <a:solidFill>
                  <a:schemeClr val="bg1"/>
                </a:solidFill>
                <a:latin typeface="Futura Medium" charset="0"/>
                <a:ea typeface="Futura Medium" charset="0"/>
                <a:cs typeface="Futura Medium" charset="0"/>
              </a:rPr>
              <a:t>tILT</a:t>
            </a:r>
            <a:r>
              <a:rPr lang="en-US" b="1" cap="all" dirty="0">
                <a:solidFill>
                  <a:schemeClr val="bg1"/>
                </a:solidFill>
                <a:latin typeface="Futura Medium" charset="0"/>
                <a:ea typeface="Futura Medium" charset="0"/>
                <a:cs typeface="Futura Medium" charset="0"/>
              </a:rPr>
              <a:t> errors - Track</a:t>
            </a:r>
          </a:p>
        </p:txBody>
      </p:sp>
      <p:sp>
        <p:nvSpPr>
          <p:cNvPr id="33" name="TextBox 32">
            <a:extLst>
              <a:ext uri="{FF2B5EF4-FFF2-40B4-BE49-F238E27FC236}">
                <a16:creationId xmlns:a16="http://schemas.microsoft.com/office/drawing/2014/main" id="{F5199748-012B-571D-CE67-3D15861F9F4C}"/>
              </a:ext>
            </a:extLst>
          </p:cNvPr>
          <p:cNvSpPr txBox="1"/>
          <p:nvPr/>
        </p:nvSpPr>
        <p:spPr>
          <a:xfrm>
            <a:off x="9208641" y="1166633"/>
            <a:ext cx="2510501" cy="3970318"/>
          </a:xfrm>
          <a:prstGeom prst="rect">
            <a:avLst/>
          </a:prstGeom>
          <a:solidFill>
            <a:schemeClr val="accent1">
              <a:lumMod val="75000"/>
            </a:schemeClr>
          </a:solidFill>
          <a:ln w="50800">
            <a:solidFill>
              <a:schemeClr val="tx1"/>
            </a:solidFill>
          </a:ln>
        </p:spPr>
        <p:txBody>
          <a:bodyPr wrap="square" rtlCol="0">
            <a:spAutoFit/>
          </a:bodyPr>
          <a:lstStyle/>
          <a:p>
            <a:pPr algn="ctr"/>
            <a:r>
              <a:rPr lang="en-US" sz="3600" dirty="0">
                <a:solidFill>
                  <a:schemeClr val="bg1"/>
                </a:solidFill>
              </a:rPr>
              <a:t>On average TCs with larger initial tilt magnitudes have larger track errors</a:t>
            </a:r>
          </a:p>
        </p:txBody>
      </p:sp>
      <p:sp>
        <p:nvSpPr>
          <p:cNvPr id="4" name="Rectangle 3">
            <a:extLst>
              <a:ext uri="{FF2B5EF4-FFF2-40B4-BE49-F238E27FC236}">
                <a16:creationId xmlns:a16="http://schemas.microsoft.com/office/drawing/2014/main" id="{3C05F4C4-B805-AA1D-E324-A14E58FFE039}"/>
              </a:ext>
            </a:extLst>
          </p:cNvPr>
          <p:cNvSpPr/>
          <p:nvPr/>
        </p:nvSpPr>
        <p:spPr>
          <a:xfrm>
            <a:off x="3151344" y="1162756"/>
            <a:ext cx="482138" cy="903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E34F7CF-8963-1C67-7BBE-89CC131EEBEE}"/>
              </a:ext>
            </a:extLst>
          </p:cNvPr>
          <p:cNvSpPr txBox="1"/>
          <p:nvPr/>
        </p:nvSpPr>
        <p:spPr>
          <a:xfrm>
            <a:off x="3025841" y="1221532"/>
            <a:ext cx="482138" cy="369332"/>
          </a:xfrm>
          <a:prstGeom prst="rect">
            <a:avLst/>
          </a:prstGeom>
          <a:noFill/>
        </p:spPr>
        <p:txBody>
          <a:bodyPr wrap="square" rtlCol="0">
            <a:spAutoFit/>
          </a:bodyPr>
          <a:lstStyle/>
          <a:p>
            <a:r>
              <a:rPr lang="en-US" dirty="0">
                <a:latin typeface="+mj-lt"/>
              </a:rPr>
              <a:t>km</a:t>
            </a:r>
          </a:p>
        </p:txBody>
      </p:sp>
      <p:sp>
        <p:nvSpPr>
          <p:cNvPr id="3" name="TextBox 2">
            <a:extLst>
              <a:ext uri="{FF2B5EF4-FFF2-40B4-BE49-F238E27FC236}">
                <a16:creationId xmlns:a16="http://schemas.microsoft.com/office/drawing/2014/main" id="{7931CEDF-1DC3-15C0-6388-875BC0A0E884}"/>
              </a:ext>
            </a:extLst>
          </p:cNvPr>
          <p:cNvSpPr txBox="1"/>
          <p:nvPr/>
        </p:nvSpPr>
        <p:spPr>
          <a:xfrm>
            <a:off x="2928862" y="1656561"/>
            <a:ext cx="482138" cy="369332"/>
          </a:xfrm>
          <a:prstGeom prst="rect">
            <a:avLst/>
          </a:prstGeom>
          <a:noFill/>
        </p:spPr>
        <p:txBody>
          <a:bodyPr wrap="square" rtlCol="0">
            <a:spAutoFit/>
          </a:bodyPr>
          <a:lstStyle/>
          <a:p>
            <a:r>
              <a:rPr lang="en-US" dirty="0">
                <a:latin typeface="+mj-lt"/>
              </a:rPr>
              <a:t>km</a:t>
            </a:r>
          </a:p>
        </p:txBody>
      </p:sp>
      <p:sp>
        <p:nvSpPr>
          <p:cNvPr id="5" name="Triangle 4">
            <a:extLst>
              <a:ext uri="{FF2B5EF4-FFF2-40B4-BE49-F238E27FC236}">
                <a16:creationId xmlns:a16="http://schemas.microsoft.com/office/drawing/2014/main" id="{9AF94453-7F4B-CA5C-8404-BD621D411133}"/>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FEBE8101-39EA-645C-8DBB-366368B7D8A6}"/>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3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s&#10;&#10;Description automatically generated with medium confidence">
            <a:extLst>
              <a:ext uri="{FF2B5EF4-FFF2-40B4-BE49-F238E27FC236}">
                <a16:creationId xmlns:a16="http://schemas.microsoft.com/office/drawing/2014/main" id="{E90BEC35-C0F3-B341-46E0-C558EB941B3E}"/>
              </a:ext>
            </a:extLst>
          </p:cNvPr>
          <p:cNvPicPr>
            <a:picLocks noChangeAspect="1"/>
          </p:cNvPicPr>
          <p:nvPr/>
        </p:nvPicPr>
        <p:blipFill>
          <a:blip r:embed="rId3"/>
          <a:stretch>
            <a:fillRect/>
          </a:stretch>
        </p:blipFill>
        <p:spPr>
          <a:xfrm>
            <a:off x="27068" y="469631"/>
            <a:ext cx="9230868" cy="6153912"/>
          </a:xfrm>
          <a:prstGeom prst="rect">
            <a:avLst/>
          </a:prstGeom>
        </p:spPr>
      </p:pic>
      <p:sp>
        <p:nvSpPr>
          <p:cNvPr id="7" name="Rectangle 6">
            <a:extLst>
              <a:ext uri="{FF2B5EF4-FFF2-40B4-BE49-F238E27FC236}">
                <a16:creationId xmlns:a16="http://schemas.microsoft.com/office/drawing/2014/main" id="{8D4AEF88-7BB8-922D-9BB5-D62F71DDF4BE}"/>
              </a:ext>
            </a:extLst>
          </p:cNvPr>
          <p:cNvSpPr/>
          <p:nvPr/>
        </p:nvSpPr>
        <p:spPr>
          <a:xfrm>
            <a:off x="-39426" y="97407"/>
            <a:ext cx="2406770"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8" name="Triangle 7">
            <a:extLst>
              <a:ext uri="{FF2B5EF4-FFF2-40B4-BE49-F238E27FC236}">
                <a16:creationId xmlns:a16="http://schemas.microsoft.com/office/drawing/2014/main" id="{DEB123AA-0AE2-B128-29CE-28E5E84B911D}"/>
              </a:ext>
            </a:extLst>
          </p:cNvPr>
          <p:cNvSpPr/>
          <p:nvPr/>
        </p:nvSpPr>
        <p:spPr>
          <a:xfrm rot="10800000">
            <a:off x="2096255"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mage result for noaa emblem vector">
            <a:extLst>
              <a:ext uri="{FF2B5EF4-FFF2-40B4-BE49-F238E27FC236}">
                <a16:creationId xmlns:a16="http://schemas.microsoft.com/office/drawing/2014/main" id="{DD4017F4-8ACF-790F-5AC0-A5AB7E4A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016" y="13450"/>
            <a:ext cx="564779" cy="56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0953BC-BB19-D028-31A4-02364F50F28A}"/>
              </a:ext>
            </a:extLst>
          </p:cNvPr>
          <p:cNvPicPr>
            <a:picLocks noChangeAspect="1"/>
          </p:cNvPicPr>
          <p:nvPr/>
        </p:nvPicPr>
        <p:blipFill>
          <a:blip r:embed="rId5"/>
          <a:stretch>
            <a:fillRect/>
          </a:stretch>
        </p:blipFill>
        <p:spPr>
          <a:xfrm>
            <a:off x="8908862" y="32854"/>
            <a:ext cx="512345" cy="529424"/>
          </a:xfrm>
          <a:prstGeom prst="rect">
            <a:avLst/>
          </a:prstGeom>
        </p:spPr>
      </p:pic>
      <p:sp>
        <p:nvSpPr>
          <p:cNvPr id="12" name="Rectangle 11">
            <a:extLst>
              <a:ext uri="{FF2B5EF4-FFF2-40B4-BE49-F238E27FC236}">
                <a16:creationId xmlns:a16="http://schemas.microsoft.com/office/drawing/2014/main" id="{FA8135C9-F278-9E5A-9296-715FF0DA69DD}"/>
              </a:ext>
            </a:extLst>
          </p:cNvPr>
          <p:cNvSpPr/>
          <p:nvPr/>
        </p:nvSpPr>
        <p:spPr>
          <a:xfrm>
            <a:off x="-39427" y="97407"/>
            <a:ext cx="3041093" cy="530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pic>
        <p:nvPicPr>
          <p:cNvPr id="14" name="Google Shape;175;p25" descr="mage result for aoml logo vector">
            <a:extLst>
              <a:ext uri="{FF2B5EF4-FFF2-40B4-BE49-F238E27FC236}">
                <a16:creationId xmlns:a16="http://schemas.microsoft.com/office/drawing/2014/main" id="{7CDFF2EC-C347-C987-9B83-239860C402F0}"/>
              </a:ext>
            </a:extLst>
          </p:cNvPr>
          <p:cNvPicPr preferRelativeResize="0"/>
          <p:nvPr/>
        </p:nvPicPr>
        <p:blipFill rotWithShape="1">
          <a:blip r:embed="rId6">
            <a:alphaModFix/>
          </a:blip>
          <a:srcRect/>
          <a:stretch/>
        </p:blipFill>
        <p:spPr>
          <a:xfrm>
            <a:off x="9485361" y="10228"/>
            <a:ext cx="566928" cy="566928"/>
          </a:xfrm>
          <a:prstGeom prst="rect">
            <a:avLst/>
          </a:prstGeom>
          <a:noFill/>
          <a:ln>
            <a:noFill/>
          </a:ln>
        </p:spPr>
      </p:pic>
      <p:pic>
        <p:nvPicPr>
          <p:cNvPr id="17" name="Picture 2" descr="Multimedia Gallery - NSF logo | NSF - National Science ...">
            <a:extLst>
              <a:ext uri="{FF2B5EF4-FFF2-40B4-BE49-F238E27FC236}">
                <a16:creationId xmlns:a16="http://schemas.microsoft.com/office/drawing/2014/main" id="{92D88EBD-3F86-8267-F00D-9484211C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9614" y="-19640"/>
            <a:ext cx="901931" cy="56692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59B0802-961B-CDE3-9629-392CAA118C68}"/>
              </a:ext>
            </a:extLst>
          </p:cNvPr>
          <p:cNvSpPr/>
          <p:nvPr/>
        </p:nvSpPr>
        <p:spPr>
          <a:xfrm>
            <a:off x="0" y="6223001"/>
            <a:ext cx="12192000" cy="63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utura Medium" charset="0"/>
              <a:ea typeface="Futura Medium" charset="0"/>
              <a:cs typeface="Futura Medium" charset="0"/>
            </a:endParaRPr>
          </a:p>
        </p:txBody>
      </p:sp>
      <p:sp>
        <p:nvSpPr>
          <p:cNvPr id="20" name="TextBox 19" descr=" 22">
            <a:extLst>
              <a:ext uri="{FF2B5EF4-FFF2-40B4-BE49-F238E27FC236}">
                <a16:creationId xmlns:a16="http://schemas.microsoft.com/office/drawing/2014/main" id="{A5E4EEDC-D224-3569-719B-BD25A02234B6}"/>
              </a:ext>
            </a:extLst>
          </p:cNvPr>
          <p:cNvSpPr txBox="1"/>
          <p:nvPr/>
        </p:nvSpPr>
        <p:spPr>
          <a:xfrm>
            <a:off x="5689889" y="6270845"/>
            <a:ext cx="3487289" cy="477054"/>
          </a:xfrm>
          <a:prstGeom prst="rect">
            <a:avLst/>
          </a:prstGeom>
          <a:noFill/>
        </p:spPr>
        <p:txBody>
          <a:bodyPr wrap="square" rtlCol="0">
            <a:spAutoFit/>
          </a:bodyPr>
          <a:lstStyle/>
          <a:p>
            <a:pPr algn="ctr"/>
            <a:r>
              <a:rPr lang="en-US" sz="2500" b="1" cap="all" dirty="0">
                <a:solidFill>
                  <a:schemeClr val="bg1"/>
                </a:solidFill>
                <a:latin typeface="Futura Medium" charset="0"/>
                <a:ea typeface="Futura Medium" charset="0"/>
                <a:cs typeface="Futura Medium" charset="0"/>
              </a:rPr>
              <a:t>TILT</a:t>
            </a:r>
          </a:p>
        </p:txBody>
      </p:sp>
      <p:sp>
        <p:nvSpPr>
          <p:cNvPr id="22" name="TextBox 21" descr=" 24">
            <a:extLst>
              <a:ext uri="{FF2B5EF4-FFF2-40B4-BE49-F238E27FC236}">
                <a16:creationId xmlns:a16="http://schemas.microsoft.com/office/drawing/2014/main" id="{0E9C983D-E07D-6649-6286-7DB3DBC312A7}"/>
              </a:ext>
            </a:extLst>
          </p:cNvPr>
          <p:cNvSpPr txBox="1"/>
          <p:nvPr/>
        </p:nvSpPr>
        <p:spPr>
          <a:xfrm>
            <a:off x="134764" y="6313035"/>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Background</a:t>
            </a:r>
          </a:p>
        </p:txBody>
      </p:sp>
      <p:sp>
        <p:nvSpPr>
          <p:cNvPr id="23" name="TextBox 22" descr=" 26">
            <a:extLst>
              <a:ext uri="{FF2B5EF4-FFF2-40B4-BE49-F238E27FC236}">
                <a16:creationId xmlns:a16="http://schemas.microsoft.com/office/drawing/2014/main" id="{678EA3AD-B703-8376-29C3-904EF4FFFE01}"/>
              </a:ext>
            </a:extLst>
          </p:cNvPr>
          <p:cNvSpPr txBox="1"/>
          <p:nvPr/>
        </p:nvSpPr>
        <p:spPr>
          <a:xfrm>
            <a:off x="8808358" y="6306713"/>
            <a:ext cx="2611005"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SPATIAL TILT</a:t>
            </a:r>
          </a:p>
        </p:txBody>
      </p:sp>
      <p:sp>
        <p:nvSpPr>
          <p:cNvPr id="24" name="Triangle 23" descr=" 37">
            <a:extLst>
              <a:ext uri="{FF2B5EF4-FFF2-40B4-BE49-F238E27FC236}">
                <a16:creationId xmlns:a16="http://schemas.microsoft.com/office/drawing/2014/main" id="{49394E09-896F-A9B7-739F-4C7C03076E0C}"/>
              </a:ext>
            </a:extLst>
          </p:cNvPr>
          <p:cNvSpPr/>
          <p:nvPr/>
        </p:nvSpPr>
        <p:spPr>
          <a:xfrm rot="5400000">
            <a:off x="8447099" y="637561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Triangle 24" descr=" 39">
            <a:extLst>
              <a:ext uri="{FF2B5EF4-FFF2-40B4-BE49-F238E27FC236}">
                <a16:creationId xmlns:a16="http://schemas.microsoft.com/office/drawing/2014/main" id="{5254C053-E171-8614-5540-30720D7EAD49}"/>
              </a:ext>
            </a:extLst>
          </p:cNvPr>
          <p:cNvSpPr/>
          <p:nvPr/>
        </p:nvSpPr>
        <p:spPr>
          <a:xfrm rot="5400000">
            <a:off x="2705343" y="6361759"/>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TextBox 27" descr=" 22">
            <a:extLst>
              <a:ext uri="{FF2B5EF4-FFF2-40B4-BE49-F238E27FC236}">
                <a16:creationId xmlns:a16="http://schemas.microsoft.com/office/drawing/2014/main" id="{8D577AC2-0D80-6791-CF86-0B56C18D62B7}"/>
              </a:ext>
            </a:extLst>
          </p:cNvPr>
          <p:cNvSpPr txBox="1"/>
          <p:nvPr/>
        </p:nvSpPr>
        <p:spPr>
          <a:xfrm>
            <a:off x="3169830" y="6308260"/>
            <a:ext cx="2675974" cy="400110"/>
          </a:xfrm>
          <a:prstGeom prst="rect">
            <a:avLst/>
          </a:prstGeom>
          <a:noFill/>
        </p:spPr>
        <p:txBody>
          <a:bodyPr wrap="square" rtlCol="0">
            <a:spAutoFit/>
          </a:bodyPr>
          <a:lstStyle/>
          <a:p>
            <a:pPr algn="ctr"/>
            <a:r>
              <a:rPr lang="en-US" sz="2000" cap="all" dirty="0">
                <a:solidFill>
                  <a:schemeClr val="bg2">
                    <a:lumMod val="90000"/>
                  </a:schemeClr>
                </a:solidFill>
                <a:latin typeface="Futura Medium" charset="0"/>
                <a:ea typeface="Futura Medium" charset="0"/>
                <a:cs typeface="Futura Medium" charset="0"/>
              </a:rPr>
              <a:t>environment</a:t>
            </a:r>
          </a:p>
        </p:txBody>
      </p:sp>
      <p:sp>
        <p:nvSpPr>
          <p:cNvPr id="29" name="Triangle 28" descr=" 37">
            <a:extLst>
              <a:ext uri="{FF2B5EF4-FFF2-40B4-BE49-F238E27FC236}">
                <a16:creationId xmlns:a16="http://schemas.microsoft.com/office/drawing/2014/main" id="{E06525EA-74E1-EA0D-0581-7596D0EF1ADB}"/>
              </a:ext>
            </a:extLst>
          </p:cNvPr>
          <p:cNvSpPr/>
          <p:nvPr/>
        </p:nvSpPr>
        <p:spPr>
          <a:xfrm rot="5400000">
            <a:off x="6212640" y="6369575"/>
            <a:ext cx="323491" cy="27940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a:extLst>
              <a:ext uri="{FF2B5EF4-FFF2-40B4-BE49-F238E27FC236}">
                <a16:creationId xmlns:a16="http://schemas.microsoft.com/office/drawing/2014/main" id="{F8EDBC1E-53A8-D085-FC7A-AC8EE93337AB}"/>
              </a:ext>
            </a:extLst>
          </p:cNvPr>
          <p:cNvSpPr/>
          <p:nvPr/>
        </p:nvSpPr>
        <p:spPr>
          <a:xfrm>
            <a:off x="6749935" y="627932"/>
            <a:ext cx="1998612" cy="5323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778C766-86F9-61D6-FBDC-16A2EC67A514}"/>
              </a:ext>
            </a:extLst>
          </p:cNvPr>
          <p:cNvSpPr/>
          <p:nvPr/>
        </p:nvSpPr>
        <p:spPr>
          <a:xfrm>
            <a:off x="3965261" y="1283505"/>
            <a:ext cx="482138" cy="8908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C4CA421-2F0F-182D-4B7E-CD1F492F4E6B}"/>
              </a:ext>
            </a:extLst>
          </p:cNvPr>
          <p:cNvSpPr txBox="1"/>
          <p:nvPr/>
        </p:nvSpPr>
        <p:spPr>
          <a:xfrm>
            <a:off x="3839758" y="1328426"/>
            <a:ext cx="482138" cy="369332"/>
          </a:xfrm>
          <a:prstGeom prst="rect">
            <a:avLst/>
          </a:prstGeom>
          <a:noFill/>
        </p:spPr>
        <p:txBody>
          <a:bodyPr wrap="square" rtlCol="0">
            <a:spAutoFit/>
          </a:bodyPr>
          <a:lstStyle/>
          <a:p>
            <a:r>
              <a:rPr lang="en-US" dirty="0">
                <a:latin typeface="+mj-lt"/>
              </a:rPr>
              <a:t>km</a:t>
            </a:r>
          </a:p>
        </p:txBody>
      </p:sp>
      <p:sp>
        <p:nvSpPr>
          <p:cNvPr id="18" name="TextBox 17">
            <a:extLst>
              <a:ext uri="{FF2B5EF4-FFF2-40B4-BE49-F238E27FC236}">
                <a16:creationId xmlns:a16="http://schemas.microsoft.com/office/drawing/2014/main" id="{F00CB388-0790-65F6-8D66-27B5C9A6FEB7}"/>
              </a:ext>
            </a:extLst>
          </p:cNvPr>
          <p:cNvSpPr txBox="1"/>
          <p:nvPr/>
        </p:nvSpPr>
        <p:spPr>
          <a:xfrm>
            <a:off x="3742779" y="1763455"/>
            <a:ext cx="482138" cy="369332"/>
          </a:xfrm>
          <a:prstGeom prst="rect">
            <a:avLst/>
          </a:prstGeom>
          <a:noFill/>
        </p:spPr>
        <p:txBody>
          <a:bodyPr wrap="square" rtlCol="0">
            <a:spAutoFit/>
          </a:bodyPr>
          <a:lstStyle/>
          <a:p>
            <a:r>
              <a:rPr lang="en-US" dirty="0">
                <a:latin typeface="+mj-lt"/>
              </a:rPr>
              <a:t>km</a:t>
            </a:r>
          </a:p>
        </p:txBody>
      </p:sp>
      <p:sp>
        <p:nvSpPr>
          <p:cNvPr id="2" name="Triangle 1">
            <a:extLst>
              <a:ext uri="{FF2B5EF4-FFF2-40B4-BE49-F238E27FC236}">
                <a16:creationId xmlns:a16="http://schemas.microsoft.com/office/drawing/2014/main" id="{CABA6F7C-4A28-766D-194D-9A58D20F4B76}"/>
              </a:ext>
            </a:extLst>
          </p:cNvPr>
          <p:cNvSpPr/>
          <p:nvPr/>
        </p:nvSpPr>
        <p:spPr>
          <a:xfrm rot="10800000">
            <a:off x="2730787" y="97407"/>
            <a:ext cx="540353" cy="530525"/>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 name="Straight Connector 3">
            <a:extLst>
              <a:ext uri="{FF2B5EF4-FFF2-40B4-BE49-F238E27FC236}">
                <a16:creationId xmlns:a16="http://schemas.microsoft.com/office/drawing/2014/main" id="{ADCBE1A7-2231-74E6-B72D-845F2B3F4CCC}"/>
              </a:ext>
            </a:extLst>
          </p:cNvPr>
          <p:cNvCxnSpPr>
            <a:cxnSpLocks/>
          </p:cNvCxnSpPr>
          <p:nvPr/>
        </p:nvCxnSpPr>
        <p:spPr>
          <a:xfrm>
            <a:off x="2992716" y="102284"/>
            <a:ext cx="497878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5199748-012B-571D-CE67-3D15861F9F4C}"/>
              </a:ext>
            </a:extLst>
          </p:cNvPr>
          <p:cNvSpPr txBox="1"/>
          <p:nvPr/>
        </p:nvSpPr>
        <p:spPr>
          <a:xfrm>
            <a:off x="8142488" y="978113"/>
            <a:ext cx="2848595" cy="3970318"/>
          </a:xfrm>
          <a:prstGeom prst="rect">
            <a:avLst/>
          </a:prstGeom>
          <a:solidFill>
            <a:schemeClr val="accent1">
              <a:lumMod val="75000"/>
            </a:schemeClr>
          </a:solidFill>
          <a:ln w="50800">
            <a:solidFill>
              <a:schemeClr val="tx1"/>
            </a:solidFill>
          </a:ln>
        </p:spPr>
        <p:txBody>
          <a:bodyPr wrap="square" rtlCol="0">
            <a:spAutoFit/>
          </a:bodyPr>
          <a:lstStyle/>
          <a:p>
            <a:pPr algn="ctr"/>
            <a:r>
              <a:rPr lang="en-US" sz="3600" dirty="0">
                <a:solidFill>
                  <a:schemeClr val="bg1"/>
                </a:solidFill>
              </a:rPr>
              <a:t>On average TCs with larger initial tilt changes have larger track forecast errors</a:t>
            </a:r>
          </a:p>
        </p:txBody>
      </p:sp>
      <p:sp>
        <p:nvSpPr>
          <p:cNvPr id="30" name="TextBox 29" descr=" 24">
            <a:extLst>
              <a:ext uri="{FF2B5EF4-FFF2-40B4-BE49-F238E27FC236}">
                <a16:creationId xmlns:a16="http://schemas.microsoft.com/office/drawing/2014/main" id="{3CA0088D-DBAD-D019-5EEA-911029BC7A13}"/>
              </a:ext>
            </a:extLst>
          </p:cNvPr>
          <p:cNvSpPr txBox="1"/>
          <p:nvPr/>
        </p:nvSpPr>
        <p:spPr>
          <a:xfrm>
            <a:off x="84525" y="108186"/>
            <a:ext cx="3056623" cy="369332"/>
          </a:xfrm>
          <a:prstGeom prst="rect">
            <a:avLst/>
          </a:prstGeom>
          <a:noFill/>
        </p:spPr>
        <p:txBody>
          <a:bodyPr wrap="square" rtlCol="0">
            <a:spAutoFit/>
          </a:bodyPr>
          <a:lstStyle/>
          <a:p>
            <a:pPr algn="ctr"/>
            <a:r>
              <a:rPr lang="el-GR" i="0" dirty="0">
                <a:solidFill>
                  <a:srgbClr val="E8E8E8"/>
                </a:solidFill>
                <a:effectLst/>
                <a:latin typeface="Google Sans"/>
              </a:rPr>
              <a:t>Δ</a:t>
            </a:r>
            <a:r>
              <a:rPr lang="en-US" i="0" dirty="0">
                <a:solidFill>
                  <a:srgbClr val="E8E8E8"/>
                </a:solidFill>
                <a:effectLst/>
                <a:latin typeface="Google Sans"/>
              </a:rPr>
              <a:t> </a:t>
            </a:r>
            <a:r>
              <a:rPr lang="en-US" b="1" cap="all" dirty="0" err="1">
                <a:solidFill>
                  <a:schemeClr val="bg1"/>
                </a:solidFill>
                <a:latin typeface="Futura Medium" charset="0"/>
                <a:ea typeface="Futura Medium" charset="0"/>
                <a:cs typeface="Futura Medium" charset="0"/>
              </a:rPr>
              <a:t>tILT</a:t>
            </a:r>
            <a:r>
              <a:rPr lang="en-US" b="1" cap="all" dirty="0">
                <a:solidFill>
                  <a:schemeClr val="bg1"/>
                </a:solidFill>
                <a:latin typeface="Futura Medium" charset="0"/>
                <a:ea typeface="Futura Medium" charset="0"/>
                <a:cs typeface="Futura Medium" charset="0"/>
              </a:rPr>
              <a:t> errors - Track</a:t>
            </a:r>
          </a:p>
        </p:txBody>
      </p:sp>
    </p:spTree>
    <p:extLst>
      <p:ext uri="{BB962C8B-B14F-4D97-AF65-F5344CB8AC3E}">
        <p14:creationId xmlns:p14="http://schemas.microsoft.com/office/powerpoint/2010/main" val="414821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5676</TotalTime>
  <Words>808</Words>
  <Application>Microsoft Macintosh PowerPoint</Application>
  <PresentationFormat>Widescreen</PresentationFormat>
  <Paragraphs>169</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Futura Medium</vt:lpstr>
      <vt:lpstr>Google Sans</vt:lpstr>
      <vt:lpstr>Open Sans</vt:lpstr>
      <vt:lpstr>Raleway SemiBold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Alvey, George Robert</dc:creator>
  <cp:lastModifiedBy>Alvey, George Robert</cp:lastModifiedBy>
  <cp:revision>168</cp:revision>
  <dcterms:created xsi:type="dcterms:W3CDTF">2023-02-21T13:03:45Z</dcterms:created>
  <dcterms:modified xsi:type="dcterms:W3CDTF">2024-07-12T19:15:16Z</dcterms:modified>
</cp:coreProperties>
</file>