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</p:sldIdLst>
  <p:sldSz cy="5143500" cx="9144000"/>
  <p:notesSz cx="6858000" cy="9144000"/>
  <p:embeddedFontLst>
    <p:embeddedFont>
      <p:font typeface="Raleway SemiBold"/>
      <p:regular r:id="rId102"/>
      <p:bold r:id="rId103"/>
      <p:italic r:id="rId104"/>
      <p:boldItalic r:id="rId105"/>
    </p:embeddedFont>
    <p:embeddedFont>
      <p:font typeface="Lato"/>
      <p:regular r:id="rId106"/>
      <p:bold r:id="rId107"/>
      <p:italic r:id="rId108"/>
      <p:boldItalic r:id="rId109"/>
    </p:embeddedFont>
    <p:embeddedFont>
      <p:font typeface="Open Sans"/>
      <p:regular r:id="rId110"/>
      <p:bold r:id="rId111"/>
      <p:italic r:id="rId112"/>
      <p:boldItalic r:id="rId1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14" roundtripDataSignature="AMtx7mjw+QAs1WA7qSH1iIN9b+sqc/TM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F19C6C-A618-4945-A73A-4F221ED7B377}">
  <a:tblStyle styleId="{41F19C6C-A618-4945-A73A-4F221ED7B37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F0"/>
          </a:solidFill>
        </a:fill>
      </a:tcStyle>
    </a:wholeTbl>
    <a:band1H>
      <a:tcTxStyle/>
      <a:tcStyle>
        <a:fill>
          <a:solidFill>
            <a:srgbClr val="CAD1E0"/>
          </a:solidFill>
        </a:fill>
      </a:tcStyle>
    </a:band1H>
    <a:band2H>
      <a:tcTxStyle/>
    </a:band2H>
    <a:band1V>
      <a:tcTxStyle/>
      <a:tcStyle>
        <a:fill>
          <a:solidFill>
            <a:srgbClr val="CAD1E0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font" Target="fonts/Lato-bold.fntdata"/><Relationship Id="rId106" Type="http://schemas.openxmlformats.org/officeDocument/2006/relationships/font" Target="fonts/Lato-regular.fntdata"/><Relationship Id="rId105" Type="http://schemas.openxmlformats.org/officeDocument/2006/relationships/font" Target="fonts/RalewaySemiBold-boldItalic.fntdata"/><Relationship Id="rId104" Type="http://schemas.openxmlformats.org/officeDocument/2006/relationships/font" Target="fonts/RalewaySemiBold-italic.fntdata"/><Relationship Id="rId109" Type="http://schemas.openxmlformats.org/officeDocument/2006/relationships/font" Target="fonts/Lato-boldItalic.fntdata"/><Relationship Id="rId108" Type="http://schemas.openxmlformats.org/officeDocument/2006/relationships/font" Target="fonts/Lato-italic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font" Target="fonts/RalewaySemiBold-bold.fntdata"/><Relationship Id="rId102" Type="http://schemas.openxmlformats.org/officeDocument/2006/relationships/font" Target="fonts/RalewaySemiBold-regular.fntdata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10" Type="http://schemas.openxmlformats.org/officeDocument/2006/relationships/font" Target="fonts/OpenSans-regular.fntdata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customschemas.google.com/relationships/presentationmetadata" Target="metadata"/><Relationship Id="rId18" Type="http://schemas.openxmlformats.org/officeDocument/2006/relationships/slide" Target="slides/slide12.xml"/><Relationship Id="rId113" Type="http://schemas.openxmlformats.org/officeDocument/2006/relationships/font" Target="fonts/OpenSans-boldItalic.fntdata"/><Relationship Id="rId112" Type="http://schemas.openxmlformats.org/officeDocument/2006/relationships/font" Target="fonts/OpenSans-italic.fntdata"/><Relationship Id="rId111" Type="http://schemas.openxmlformats.org/officeDocument/2006/relationships/font" Target="fonts/OpenSans-bold.fntdata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4" name="Google Shape;80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9" name="Google Shape;85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8" name="Google Shape;89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3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3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4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4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4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4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4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2ec3e1268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g2ec3e1268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4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4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4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4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5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5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5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5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5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p5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5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8" name="Google Shape;1558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5" name="Google Shape;158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3" name="Google Shape;1613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3" name="Google Shape;1643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p6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p6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9" name="Google Shape;1729;p6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2" name="Google Shape;1762;p6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p6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0" name="Google Shape;1830;p6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5" name="Google Shape;1865;p6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9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p6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7" name="Google Shape;1937;p6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2" name="Google Shape;1972;p7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2ec3e1264d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9" name="Google Shape;1999;g2ec3e1264d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0" name="Google Shape;2030;p7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2" name="Google Shape;2062;p7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7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7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3" name="Google Shape;2173;p7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8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0" name="Google Shape;2200;p7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9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1" name="Google Shape;2231;p7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6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8" name="Google Shape;2258;p7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0" name="Google Shape;2290;p7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5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7" name="Google Shape;2317;p8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3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5" name="Google Shape;2345;p8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3" name="Google Shape;2373;p8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9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1" name="Google Shape;2401;p8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7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9" name="Google Shape;2429;p8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6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8" name="Google Shape;2458;p8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4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6" name="Google Shape;2486;p8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2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Google Shape;2513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4" name="Google Shape;2514;p8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0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2" name="Google Shape;2542;p8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8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0" name="Google Shape;2570;p8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6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8" name="Google Shape;2598;p9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5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7" name="Google Shape;2627;p9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4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6" name="Google Shape;2656;p9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6" name="Google Shape;2686;p9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6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8" name="Google Shape;2718;p9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p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3" name="Google Shape;2723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p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0" name="Google Shape;2730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5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7" name="Google Shape;2737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2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3" name="Google Shape;2743;p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4" name="Google Shape;2744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2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4" name="Google Shape;2754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2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p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4" name="Google Shape;2764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2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p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4" name="Google Shape;2774;p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3" name="Shape 2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4" name="Google Shape;2784;p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5" name="Google Shape;2785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3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Google Shape;2794;p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5" name="Google Shape;2795;p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3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p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5" name="Google Shape;2805;p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2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p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4" name="Google Shape;2814;p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3" name="Google Shape;2823;p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0" name="Google Shape;70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8" name="Google Shape;78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" name="Google Shape;50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2"/>
          <p:cNvGrpSpPr/>
          <p:nvPr/>
        </p:nvGrpSpPr>
        <p:grpSpPr>
          <a:xfrm>
            <a:off x="423992" y="1191256"/>
            <a:ext cx="745763" cy="45826"/>
            <a:chOff x="4580561" y="2589004"/>
            <a:chExt cx="1064464" cy="25200"/>
          </a:xfrm>
        </p:grpSpPr>
        <p:sp>
          <p:nvSpPr>
            <p:cNvPr id="8" name="Google Shape;8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" name="Google Shape;10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22633" y="4153210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7242871" y="4995773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9.xml"/><Relationship Id="rId22" Type="http://schemas.openxmlformats.org/officeDocument/2006/relationships/slide" Target="/ppt/slides/slide64.xml"/><Relationship Id="rId21" Type="http://schemas.openxmlformats.org/officeDocument/2006/relationships/slide" Target="/ppt/slides/slide58.xml"/><Relationship Id="rId24" Type="http://schemas.openxmlformats.org/officeDocument/2006/relationships/slide" Target="/ppt/slides/slide68.xml"/><Relationship Id="rId23" Type="http://schemas.openxmlformats.org/officeDocument/2006/relationships/slide" Target="/ppt/slides/slide6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2.png"/><Relationship Id="rId9" Type="http://schemas.openxmlformats.org/officeDocument/2006/relationships/slide" Target="/ppt/slides/slide7.xml"/><Relationship Id="rId26" Type="http://schemas.openxmlformats.org/officeDocument/2006/relationships/slide" Target="/ppt/slides/slide74.xml"/><Relationship Id="rId25" Type="http://schemas.openxmlformats.org/officeDocument/2006/relationships/slide" Target="/ppt/slides/slide68.xml"/><Relationship Id="rId27" Type="http://schemas.openxmlformats.org/officeDocument/2006/relationships/slide" Target="/ppt/slides/slide78.xml"/><Relationship Id="rId5" Type="http://schemas.openxmlformats.org/officeDocument/2006/relationships/image" Target="../media/image24.png"/><Relationship Id="rId6" Type="http://schemas.openxmlformats.org/officeDocument/2006/relationships/image" Target="../media/image8.png"/><Relationship Id="rId7" Type="http://schemas.openxmlformats.org/officeDocument/2006/relationships/slide" Target="/ppt/slides/slide2.xml"/><Relationship Id="rId8" Type="http://schemas.openxmlformats.org/officeDocument/2006/relationships/slide" Target="/ppt/slides/slide2.xml"/><Relationship Id="rId11" Type="http://schemas.openxmlformats.org/officeDocument/2006/relationships/slide" Target="/ppt/slides/slide18.xml"/><Relationship Id="rId10" Type="http://schemas.openxmlformats.org/officeDocument/2006/relationships/slide" Target="/ppt/slides/slide11.xml"/><Relationship Id="rId13" Type="http://schemas.openxmlformats.org/officeDocument/2006/relationships/slide" Target="/ppt/slides/slide21.xml"/><Relationship Id="rId12" Type="http://schemas.openxmlformats.org/officeDocument/2006/relationships/slide" Target="/ppt/slides/slide21.xml"/><Relationship Id="rId15" Type="http://schemas.openxmlformats.org/officeDocument/2006/relationships/slide" Target="/ppt/slides/slide31.xml"/><Relationship Id="rId14" Type="http://schemas.openxmlformats.org/officeDocument/2006/relationships/slide" Target="/ppt/slides/slide25.xml"/><Relationship Id="rId17" Type="http://schemas.openxmlformats.org/officeDocument/2006/relationships/slide" Target="/ppt/slides/slide41.xml"/><Relationship Id="rId16" Type="http://schemas.openxmlformats.org/officeDocument/2006/relationships/slide" Target="/ppt/slides/slide37.xml"/><Relationship Id="rId19" Type="http://schemas.openxmlformats.org/officeDocument/2006/relationships/slide" Target="/ppt/slides/slide45.xml"/><Relationship Id="rId18" Type="http://schemas.openxmlformats.org/officeDocument/2006/relationships/slide" Target="/ppt/slides/slide45.xml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6.xml"/><Relationship Id="rId22" Type="http://schemas.openxmlformats.org/officeDocument/2006/relationships/slide" Target="/ppt/slides/slide68.xml"/><Relationship Id="rId21" Type="http://schemas.openxmlformats.org/officeDocument/2006/relationships/slide" Target="/ppt/slides/slide68.xml"/><Relationship Id="rId24" Type="http://schemas.openxmlformats.org/officeDocument/2006/relationships/slide" Target="/ppt/slides/slide78.xml"/><Relationship Id="rId23" Type="http://schemas.openxmlformats.org/officeDocument/2006/relationships/slide" Target="/ppt/slides/slide7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2.xml"/><Relationship Id="rId6" Type="http://schemas.openxmlformats.org/officeDocument/2006/relationships/slide" Target="/ppt/slides/slide7.xml"/><Relationship Id="rId7" Type="http://schemas.openxmlformats.org/officeDocument/2006/relationships/slide" Target="/ppt/slides/slide11.xml"/><Relationship Id="rId8" Type="http://schemas.openxmlformats.org/officeDocument/2006/relationships/slide" Target="/ppt/slides/slide18.xml"/><Relationship Id="rId11" Type="http://schemas.openxmlformats.org/officeDocument/2006/relationships/slide" Target="/ppt/slides/slide25.xml"/><Relationship Id="rId10" Type="http://schemas.openxmlformats.org/officeDocument/2006/relationships/slide" Target="/ppt/slides/slide21.xml"/><Relationship Id="rId13" Type="http://schemas.openxmlformats.org/officeDocument/2006/relationships/slide" Target="/ppt/slides/slide37.xml"/><Relationship Id="rId12" Type="http://schemas.openxmlformats.org/officeDocument/2006/relationships/slide" Target="/ppt/slides/slide31.xml"/><Relationship Id="rId15" Type="http://schemas.openxmlformats.org/officeDocument/2006/relationships/slide" Target="/ppt/slides/slide45.xml"/><Relationship Id="rId14" Type="http://schemas.openxmlformats.org/officeDocument/2006/relationships/slide" Target="/ppt/slides/slide41.xml"/><Relationship Id="rId17" Type="http://schemas.openxmlformats.org/officeDocument/2006/relationships/slide" Target="/ppt/slides/slide49.xml"/><Relationship Id="rId16" Type="http://schemas.openxmlformats.org/officeDocument/2006/relationships/slide" Target="/ppt/slides/slide45.xml"/><Relationship Id="rId19" Type="http://schemas.openxmlformats.org/officeDocument/2006/relationships/slide" Target="/ppt/slides/slide64.xml"/><Relationship Id="rId18" Type="http://schemas.openxmlformats.org/officeDocument/2006/relationships/slide" Target="/ppt/slides/slide58.xml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5.xml"/><Relationship Id="rId22" Type="http://schemas.openxmlformats.org/officeDocument/2006/relationships/slide" Target="/ppt/slides/slide58.xml"/><Relationship Id="rId21" Type="http://schemas.openxmlformats.org/officeDocument/2006/relationships/slide" Target="/ppt/slides/slide49.xml"/><Relationship Id="rId24" Type="http://schemas.openxmlformats.org/officeDocument/2006/relationships/slide" Target="/ppt/slides/slide66.xml"/><Relationship Id="rId23" Type="http://schemas.openxmlformats.org/officeDocument/2006/relationships/slide" Target="/ppt/slides/slide6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slide" Target="/ppt/slides/slide2.xml"/><Relationship Id="rId26" Type="http://schemas.openxmlformats.org/officeDocument/2006/relationships/slide" Target="/ppt/slides/slide68.xml"/><Relationship Id="rId25" Type="http://schemas.openxmlformats.org/officeDocument/2006/relationships/slide" Target="/ppt/slides/slide68.xml"/><Relationship Id="rId28" Type="http://schemas.openxmlformats.org/officeDocument/2006/relationships/slide" Target="/ppt/slides/slide78.xml"/><Relationship Id="rId27" Type="http://schemas.openxmlformats.org/officeDocument/2006/relationships/slide" Target="/ppt/slides/slide74.xml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slide" Target="/ppt/slides/slide2.xml"/><Relationship Id="rId11" Type="http://schemas.openxmlformats.org/officeDocument/2006/relationships/slide" Target="/ppt/slides/slide11.xml"/><Relationship Id="rId10" Type="http://schemas.openxmlformats.org/officeDocument/2006/relationships/slide" Target="/ppt/slides/slide7.xml"/><Relationship Id="rId13" Type="http://schemas.openxmlformats.org/officeDocument/2006/relationships/slide" Target="/ppt/slides/slide21.xml"/><Relationship Id="rId12" Type="http://schemas.openxmlformats.org/officeDocument/2006/relationships/slide" Target="/ppt/slides/slide18.xml"/><Relationship Id="rId15" Type="http://schemas.openxmlformats.org/officeDocument/2006/relationships/slide" Target="/ppt/slides/slide25.xml"/><Relationship Id="rId14" Type="http://schemas.openxmlformats.org/officeDocument/2006/relationships/slide" Target="/ppt/slides/slide21.xml"/><Relationship Id="rId17" Type="http://schemas.openxmlformats.org/officeDocument/2006/relationships/slide" Target="/ppt/slides/slide37.xml"/><Relationship Id="rId16" Type="http://schemas.openxmlformats.org/officeDocument/2006/relationships/slide" Target="/ppt/slides/slide31.xml"/><Relationship Id="rId19" Type="http://schemas.openxmlformats.org/officeDocument/2006/relationships/slide" Target="/ppt/slides/slide45.xml"/><Relationship Id="rId18" Type="http://schemas.openxmlformats.org/officeDocument/2006/relationships/slide" Target="/ppt/slides/slide41.xml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5.xml"/><Relationship Id="rId22" Type="http://schemas.openxmlformats.org/officeDocument/2006/relationships/slide" Target="/ppt/slides/slide58.xml"/><Relationship Id="rId21" Type="http://schemas.openxmlformats.org/officeDocument/2006/relationships/slide" Target="/ppt/slides/slide49.xml"/><Relationship Id="rId24" Type="http://schemas.openxmlformats.org/officeDocument/2006/relationships/slide" Target="/ppt/slides/slide66.xml"/><Relationship Id="rId23" Type="http://schemas.openxmlformats.org/officeDocument/2006/relationships/slide" Target="/ppt/slides/slide6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slide" Target="/ppt/slides/slide2.xml"/><Relationship Id="rId26" Type="http://schemas.openxmlformats.org/officeDocument/2006/relationships/slide" Target="/ppt/slides/slide68.xml"/><Relationship Id="rId25" Type="http://schemas.openxmlformats.org/officeDocument/2006/relationships/slide" Target="/ppt/slides/slide68.xml"/><Relationship Id="rId28" Type="http://schemas.openxmlformats.org/officeDocument/2006/relationships/slide" Target="/ppt/slides/slide78.xml"/><Relationship Id="rId27" Type="http://schemas.openxmlformats.org/officeDocument/2006/relationships/slide" Target="/ppt/slides/slide74.xml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slide" Target="/ppt/slides/slide2.xml"/><Relationship Id="rId11" Type="http://schemas.openxmlformats.org/officeDocument/2006/relationships/slide" Target="/ppt/slides/slide11.xml"/><Relationship Id="rId10" Type="http://schemas.openxmlformats.org/officeDocument/2006/relationships/slide" Target="/ppt/slides/slide7.xml"/><Relationship Id="rId13" Type="http://schemas.openxmlformats.org/officeDocument/2006/relationships/slide" Target="/ppt/slides/slide21.xml"/><Relationship Id="rId12" Type="http://schemas.openxmlformats.org/officeDocument/2006/relationships/slide" Target="/ppt/slides/slide18.xml"/><Relationship Id="rId15" Type="http://schemas.openxmlformats.org/officeDocument/2006/relationships/slide" Target="/ppt/slides/slide25.xml"/><Relationship Id="rId14" Type="http://schemas.openxmlformats.org/officeDocument/2006/relationships/slide" Target="/ppt/slides/slide21.xml"/><Relationship Id="rId17" Type="http://schemas.openxmlformats.org/officeDocument/2006/relationships/slide" Target="/ppt/slides/slide37.xml"/><Relationship Id="rId16" Type="http://schemas.openxmlformats.org/officeDocument/2006/relationships/slide" Target="/ppt/slides/slide31.xml"/><Relationship Id="rId19" Type="http://schemas.openxmlformats.org/officeDocument/2006/relationships/slide" Target="/ppt/slides/slide45.xml"/><Relationship Id="rId18" Type="http://schemas.openxmlformats.org/officeDocument/2006/relationships/slide" Target="/ppt/slides/slide41.xml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5.xml"/><Relationship Id="rId22" Type="http://schemas.openxmlformats.org/officeDocument/2006/relationships/slide" Target="/ppt/slides/slide58.xml"/><Relationship Id="rId21" Type="http://schemas.openxmlformats.org/officeDocument/2006/relationships/slide" Target="/ppt/slides/slide49.xml"/><Relationship Id="rId24" Type="http://schemas.openxmlformats.org/officeDocument/2006/relationships/slide" Target="/ppt/slides/slide66.xml"/><Relationship Id="rId23" Type="http://schemas.openxmlformats.org/officeDocument/2006/relationships/slide" Target="/ppt/slides/slide6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slide" Target="/ppt/slides/slide2.xml"/><Relationship Id="rId26" Type="http://schemas.openxmlformats.org/officeDocument/2006/relationships/slide" Target="/ppt/slides/slide68.xml"/><Relationship Id="rId25" Type="http://schemas.openxmlformats.org/officeDocument/2006/relationships/slide" Target="/ppt/slides/slide68.xml"/><Relationship Id="rId28" Type="http://schemas.openxmlformats.org/officeDocument/2006/relationships/slide" Target="/ppt/slides/slide78.xml"/><Relationship Id="rId27" Type="http://schemas.openxmlformats.org/officeDocument/2006/relationships/slide" Target="/ppt/slides/slide74.xml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slide" Target="/ppt/slides/slide2.xml"/><Relationship Id="rId11" Type="http://schemas.openxmlformats.org/officeDocument/2006/relationships/slide" Target="/ppt/slides/slide11.xml"/><Relationship Id="rId10" Type="http://schemas.openxmlformats.org/officeDocument/2006/relationships/slide" Target="/ppt/slides/slide7.xml"/><Relationship Id="rId13" Type="http://schemas.openxmlformats.org/officeDocument/2006/relationships/slide" Target="/ppt/slides/slide21.xml"/><Relationship Id="rId12" Type="http://schemas.openxmlformats.org/officeDocument/2006/relationships/slide" Target="/ppt/slides/slide18.xml"/><Relationship Id="rId15" Type="http://schemas.openxmlformats.org/officeDocument/2006/relationships/slide" Target="/ppt/slides/slide25.xml"/><Relationship Id="rId14" Type="http://schemas.openxmlformats.org/officeDocument/2006/relationships/slide" Target="/ppt/slides/slide21.xml"/><Relationship Id="rId17" Type="http://schemas.openxmlformats.org/officeDocument/2006/relationships/slide" Target="/ppt/slides/slide37.xml"/><Relationship Id="rId16" Type="http://schemas.openxmlformats.org/officeDocument/2006/relationships/slide" Target="/ppt/slides/slide31.xml"/><Relationship Id="rId19" Type="http://schemas.openxmlformats.org/officeDocument/2006/relationships/slide" Target="/ppt/slides/slide45.xml"/><Relationship Id="rId18" Type="http://schemas.openxmlformats.org/officeDocument/2006/relationships/slide" Target="/ppt/slides/slide41.xml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5.xml"/><Relationship Id="rId22" Type="http://schemas.openxmlformats.org/officeDocument/2006/relationships/slide" Target="/ppt/slides/slide58.xml"/><Relationship Id="rId21" Type="http://schemas.openxmlformats.org/officeDocument/2006/relationships/slide" Target="/ppt/slides/slide49.xml"/><Relationship Id="rId24" Type="http://schemas.openxmlformats.org/officeDocument/2006/relationships/slide" Target="/ppt/slides/slide66.xml"/><Relationship Id="rId23" Type="http://schemas.openxmlformats.org/officeDocument/2006/relationships/slide" Target="/ppt/slides/slide6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slide" Target="/ppt/slides/slide2.xml"/><Relationship Id="rId26" Type="http://schemas.openxmlformats.org/officeDocument/2006/relationships/slide" Target="/ppt/slides/slide68.xml"/><Relationship Id="rId25" Type="http://schemas.openxmlformats.org/officeDocument/2006/relationships/slide" Target="/ppt/slides/slide68.xml"/><Relationship Id="rId28" Type="http://schemas.openxmlformats.org/officeDocument/2006/relationships/slide" Target="/ppt/slides/slide78.xml"/><Relationship Id="rId27" Type="http://schemas.openxmlformats.org/officeDocument/2006/relationships/slide" Target="/ppt/slides/slide74.xml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slide" Target="/ppt/slides/slide2.xml"/><Relationship Id="rId11" Type="http://schemas.openxmlformats.org/officeDocument/2006/relationships/slide" Target="/ppt/slides/slide11.xml"/><Relationship Id="rId10" Type="http://schemas.openxmlformats.org/officeDocument/2006/relationships/slide" Target="/ppt/slides/slide7.xml"/><Relationship Id="rId13" Type="http://schemas.openxmlformats.org/officeDocument/2006/relationships/slide" Target="/ppt/slides/slide21.xml"/><Relationship Id="rId12" Type="http://schemas.openxmlformats.org/officeDocument/2006/relationships/slide" Target="/ppt/slides/slide18.xml"/><Relationship Id="rId15" Type="http://schemas.openxmlformats.org/officeDocument/2006/relationships/slide" Target="/ppt/slides/slide25.xml"/><Relationship Id="rId14" Type="http://schemas.openxmlformats.org/officeDocument/2006/relationships/slide" Target="/ppt/slides/slide21.xml"/><Relationship Id="rId17" Type="http://schemas.openxmlformats.org/officeDocument/2006/relationships/slide" Target="/ppt/slides/slide37.xml"/><Relationship Id="rId16" Type="http://schemas.openxmlformats.org/officeDocument/2006/relationships/slide" Target="/ppt/slides/slide31.xml"/><Relationship Id="rId19" Type="http://schemas.openxmlformats.org/officeDocument/2006/relationships/slide" Target="/ppt/slides/slide45.xml"/><Relationship Id="rId18" Type="http://schemas.openxmlformats.org/officeDocument/2006/relationships/slide" Target="/ppt/slides/slide41.xml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5.xml"/><Relationship Id="rId22" Type="http://schemas.openxmlformats.org/officeDocument/2006/relationships/slide" Target="/ppt/slides/slide58.xml"/><Relationship Id="rId21" Type="http://schemas.openxmlformats.org/officeDocument/2006/relationships/slide" Target="/ppt/slides/slide49.xml"/><Relationship Id="rId24" Type="http://schemas.openxmlformats.org/officeDocument/2006/relationships/slide" Target="/ppt/slides/slide66.xml"/><Relationship Id="rId23" Type="http://schemas.openxmlformats.org/officeDocument/2006/relationships/slide" Target="/ppt/slides/slide6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slide" Target="/ppt/slides/slide2.xml"/><Relationship Id="rId26" Type="http://schemas.openxmlformats.org/officeDocument/2006/relationships/slide" Target="/ppt/slides/slide68.xml"/><Relationship Id="rId25" Type="http://schemas.openxmlformats.org/officeDocument/2006/relationships/slide" Target="/ppt/slides/slide68.xml"/><Relationship Id="rId28" Type="http://schemas.openxmlformats.org/officeDocument/2006/relationships/slide" Target="/ppt/slides/slide78.xml"/><Relationship Id="rId27" Type="http://schemas.openxmlformats.org/officeDocument/2006/relationships/slide" Target="/ppt/slides/slide74.xml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slide" Target="/ppt/slides/slide2.xml"/><Relationship Id="rId11" Type="http://schemas.openxmlformats.org/officeDocument/2006/relationships/slide" Target="/ppt/slides/slide11.xml"/><Relationship Id="rId10" Type="http://schemas.openxmlformats.org/officeDocument/2006/relationships/slide" Target="/ppt/slides/slide7.xml"/><Relationship Id="rId13" Type="http://schemas.openxmlformats.org/officeDocument/2006/relationships/slide" Target="/ppt/slides/slide21.xml"/><Relationship Id="rId12" Type="http://schemas.openxmlformats.org/officeDocument/2006/relationships/slide" Target="/ppt/slides/slide18.xml"/><Relationship Id="rId15" Type="http://schemas.openxmlformats.org/officeDocument/2006/relationships/slide" Target="/ppt/slides/slide25.xml"/><Relationship Id="rId14" Type="http://schemas.openxmlformats.org/officeDocument/2006/relationships/slide" Target="/ppt/slides/slide21.xml"/><Relationship Id="rId17" Type="http://schemas.openxmlformats.org/officeDocument/2006/relationships/slide" Target="/ppt/slides/slide37.xml"/><Relationship Id="rId16" Type="http://schemas.openxmlformats.org/officeDocument/2006/relationships/slide" Target="/ppt/slides/slide31.xml"/><Relationship Id="rId19" Type="http://schemas.openxmlformats.org/officeDocument/2006/relationships/slide" Target="/ppt/slides/slide45.xml"/><Relationship Id="rId18" Type="http://schemas.openxmlformats.org/officeDocument/2006/relationships/slide" Target="/ppt/slides/slide41.xml"/></Relationships>
</file>

<file path=ppt/slides/_rels/slide1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5.xml"/><Relationship Id="rId22" Type="http://schemas.openxmlformats.org/officeDocument/2006/relationships/slide" Target="/ppt/slides/slide58.xml"/><Relationship Id="rId21" Type="http://schemas.openxmlformats.org/officeDocument/2006/relationships/slide" Target="/ppt/slides/slide49.xml"/><Relationship Id="rId24" Type="http://schemas.openxmlformats.org/officeDocument/2006/relationships/slide" Target="/ppt/slides/slide66.xml"/><Relationship Id="rId23" Type="http://schemas.openxmlformats.org/officeDocument/2006/relationships/slide" Target="/ppt/slides/slide6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slide" Target="/ppt/slides/slide2.xml"/><Relationship Id="rId26" Type="http://schemas.openxmlformats.org/officeDocument/2006/relationships/slide" Target="/ppt/slides/slide68.xml"/><Relationship Id="rId25" Type="http://schemas.openxmlformats.org/officeDocument/2006/relationships/slide" Target="/ppt/slides/slide68.xml"/><Relationship Id="rId28" Type="http://schemas.openxmlformats.org/officeDocument/2006/relationships/slide" Target="/ppt/slides/slide78.xml"/><Relationship Id="rId27" Type="http://schemas.openxmlformats.org/officeDocument/2006/relationships/slide" Target="/ppt/slides/slide74.xml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slide" Target="/ppt/slides/slide2.xml"/><Relationship Id="rId11" Type="http://schemas.openxmlformats.org/officeDocument/2006/relationships/slide" Target="/ppt/slides/slide11.xml"/><Relationship Id="rId10" Type="http://schemas.openxmlformats.org/officeDocument/2006/relationships/slide" Target="/ppt/slides/slide7.xml"/><Relationship Id="rId13" Type="http://schemas.openxmlformats.org/officeDocument/2006/relationships/slide" Target="/ppt/slides/slide21.xml"/><Relationship Id="rId12" Type="http://schemas.openxmlformats.org/officeDocument/2006/relationships/slide" Target="/ppt/slides/slide18.xml"/><Relationship Id="rId15" Type="http://schemas.openxmlformats.org/officeDocument/2006/relationships/slide" Target="/ppt/slides/slide25.xml"/><Relationship Id="rId14" Type="http://schemas.openxmlformats.org/officeDocument/2006/relationships/slide" Target="/ppt/slides/slide21.xml"/><Relationship Id="rId17" Type="http://schemas.openxmlformats.org/officeDocument/2006/relationships/slide" Target="/ppt/slides/slide37.xml"/><Relationship Id="rId16" Type="http://schemas.openxmlformats.org/officeDocument/2006/relationships/slide" Target="/ppt/slides/slide31.xml"/><Relationship Id="rId19" Type="http://schemas.openxmlformats.org/officeDocument/2006/relationships/slide" Target="/ppt/slides/slide45.xml"/><Relationship Id="rId18" Type="http://schemas.openxmlformats.org/officeDocument/2006/relationships/slide" Target="/ppt/slides/slide41.xml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6.xml"/><Relationship Id="rId22" Type="http://schemas.openxmlformats.org/officeDocument/2006/relationships/slide" Target="/ppt/slides/slide68.xml"/><Relationship Id="rId21" Type="http://schemas.openxmlformats.org/officeDocument/2006/relationships/slide" Target="/ppt/slides/slide68.xml"/><Relationship Id="rId24" Type="http://schemas.openxmlformats.org/officeDocument/2006/relationships/slide" Target="/ppt/slides/slide78.xml"/><Relationship Id="rId23" Type="http://schemas.openxmlformats.org/officeDocument/2006/relationships/slide" Target="/ppt/slides/slide7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2.xml"/><Relationship Id="rId6" Type="http://schemas.openxmlformats.org/officeDocument/2006/relationships/slide" Target="/ppt/slides/slide7.xml"/><Relationship Id="rId7" Type="http://schemas.openxmlformats.org/officeDocument/2006/relationships/slide" Target="/ppt/slides/slide11.xml"/><Relationship Id="rId8" Type="http://schemas.openxmlformats.org/officeDocument/2006/relationships/slide" Target="/ppt/slides/slide18.xml"/><Relationship Id="rId11" Type="http://schemas.openxmlformats.org/officeDocument/2006/relationships/slide" Target="/ppt/slides/slide25.xml"/><Relationship Id="rId10" Type="http://schemas.openxmlformats.org/officeDocument/2006/relationships/slide" Target="/ppt/slides/slide21.xml"/><Relationship Id="rId13" Type="http://schemas.openxmlformats.org/officeDocument/2006/relationships/slide" Target="/ppt/slides/slide37.xml"/><Relationship Id="rId12" Type="http://schemas.openxmlformats.org/officeDocument/2006/relationships/slide" Target="/ppt/slides/slide31.xml"/><Relationship Id="rId15" Type="http://schemas.openxmlformats.org/officeDocument/2006/relationships/slide" Target="/ppt/slides/slide45.xml"/><Relationship Id="rId14" Type="http://schemas.openxmlformats.org/officeDocument/2006/relationships/slide" Target="/ppt/slides/slide41.xml"/><Relationship Id="rId17" Type="http://schemas.openxmlformats.org/officeDocument/2006/relationships/slide" Target="/ppt/slides/slide49.xml"/><Relationship Id="rId16" Type="http://schemas.openxmlformats.org/officeDocument/2006/relationships/slide" Target="/ppt/slides/slide45.xml"/><Relationship Id="rId19" Type="http://schemas.openxmlformats.org/officeDocument/2006/relationships/slide" Target="/ppt/slides/slide64.xml"/><Relationship Id="rId18" Type="http://schemas.openxmlformats.org/officeDocument/2006/relationships/slide" Target="/ppt/slides/slide58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6.xml"/><Relationship Id="rId22" Type="http://schemas.openxmlformats.org/officeDocument/2006/relationships/slide" Target="/ppt/slides/slide68.xml"/><Relationship Id="rId21" Type="http://schemas.openxmlformats.org/officeDocument/2006/relationships/slide" Target="/ppt/slides/slide68.xml"/><Relationship Id="rId24" Type="http://schemas.openxmlformats.org/officeDocument/2006/relationships/slide" Target="/ppt/slides/slide78.xml"/><Relationship Id="rId23" Type="http://schemas.openxmlformats.org/officeDocument/2006/relationships/slide" Target="/ppt/slides/slide7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2.xml"/><Relationship Id="rId6" Type="http://schemas.openxmlformats.org/officeDocument/2006/relationships/slide" Target="/ppt/slides/slide7.xml"/><Relationship Id="rId7" Type="http://schemas.openxmlformats.org/officeDocument/2006/relationships/slide" Target="/ppt/slides/slide11.xml"/><Relationship Id="rId8" Type="http://schemas.openxmlformats.org/officeDocument/2006/relationships/slide" Target="/ppt/slides/slide18.xml"/><Relationship Id="rId11" Type="http://schemas.openxmlformats.org/officeDocument/2006/relationships/slide" Target="/ppt/slides/slide25.xml"/><Relationship Id="rId10" Type="http://schemas.openxmlformats.org/officeDocument/2006/relationships/slide" Target="/ppt/slides/slide21.xml"/><Relationship Id="rId13" Type="http://schemas.openxmlformats.org/officeDocument/2006/relationships/slide" Target="/ppt/slides/slide37.xml"/><Relationship Id="rId12" Type="http://schemas.openxmlformats.org/officeDocument/2006/relationships/slide" Target="/ppt/slides/slide31.xml"/><Relationship Id="rId15" Type="http://schemas.openxmlformats.org/officeDocument/2006/relationships/slide" Target="/ppt/slides/slide45.xml"/><Relationship Id="rId14" Type="http://schemas.openxmlformats.org/officeDocument/2006/relationships/slide" Target="/ppt/slides/slide41.xml"/><Relationship Id="rId17" Type="http://schemas.openxmlformats.org/officeDocument/2006/relationships/slide" Target="/ppt/slides/slide49.xml"/><Relationship Id="rId16" Type="http://schemas.openxmlformats.org/officeDocument/2006/relationships/slide" Target="/ppt/slides/slide45.xml"/><Relationship Id="rId19" Type="http://schemas.openxmlformats.org/officeDocument/2006/relationships/slide" Target="/ppt/slides/slide64.xml"/><Relationship Id="rId18" Type="http://schemas.openxmlformats.org/officeDocument/2006/relationships/slide" Target="/ppt/slides/slide58.xml"/></Relationships>
</file>

<file path=ppt/slides/_rels/slide2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2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2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2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2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2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8.xml"/><Relationship Id="rId22" Type="http://schemas.openxmlformats.org/officeDocument/2006/relationships/slide" Target="/ppt/slides/slide66.xml"/><Relationship Id="rId21" Type="http://schemas.openxmlformats.org/officeDocument/2006/relationships/slide" Target="/ppt/slides/slide64.xml"/><Relationship Id="rId24" Type="http://schemas.openxmlformats.org/officeDocument/2006/relationships/slide" Target="/ppt/slides/slide68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Relationship Id="rId4" Type="http://schemas.openxmlformats.org/officeDocument/2006/relationships/image" Target="../media/image32.png"/><Relationship Id="rId9" Type="http://schemas.openxmlformats.org/officeDocument/2006/relationships/slide" Target="/ppt/slides/slide11.xml"/><Relationship Id="rId26" Type="http://schemas.openxmlformats.org/officeDocument/2006/relationships/slide" Target="/ppt/slides/slide78.xml"/><Relationship Id="rId25" Type="http://schemas.openxmlformats.org/officeDocument/2006/relationships/slide" Target="/ppt/slides/slide74.xml"/><Relationship Id="rId5" Type="http://schemas.openxmlformats.org/officeDocument/2006/relationships/image" Target="../media/image25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Relationship Id="rId11" Type="http://schemas.openxmlformats.org/officeDocument/2006/relationships/slide" Target="/ppt/slides/slide21.xml"/><Relationship Id="rId10" Type="http://schemas.openxmlformats.org/officeDocument/2006/relationships/slide" Target="/ppt/slides/slide18.xml"/><Relationship Id="rId13" Type="http://schemas.openxmlformats.org/officeDocument/2006/relationships/slide" Target="/ppt/slides/slide25.xml"/><Relationship Id="rId12" Type="http://schemas.openxmlformats.org/officeDocument/2006/relationships/slide" Target="/ppt/slides/slide21.xml"/><Relationship Id="rId15" Type="http://schemas.openxmlformats.org/officeDocument/2006/relationships/slide" Target="/ppt/slides/slide37.xml"/><Relationship Id="rId14" Type="http://schemas.openxmlformats.org/officeDocument/2006/relationships/slide" Target="/ppt/slides/slide31.xml"/><Relationship Id="rId17" Type="http://schemas.openxmlformats.org/officeDocument/2006/relationships/slide" Target="/ppt/slides/slide45.xml"/><Relationship Id="rId16" Type="http://schemas.openxmlformats.org/officeDocument/2006/relationships/slide" Target="/ppt/slides/slide41.xml"/><Relationship Id="rId19" Type="http://schemas.openxmlformats.org/officeDocument/2006/relationships/slide" Target="/ppt/slides/slide49.xml"/><Relationship Id="rId18" Type="http://schemas.openxmlformats.org/officeDocument/2006/relationships/slide" Target="/ppt/slides/slide45.xml"/></Relationships>
</file>

<file path=ppt/slides/_rels/slide2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8.xml"/><Relationship Id="rId22" Type="http://schemas.openxmlformats.org/officeDocument/2006/relationships/slide" Target="/ppt/slides/slide66.xml"/><Relationship Id="rId21" Type="http://schemas.openxmlformats.org/officeDocument/2006/relationships/slide" Target="/ppt/slides/slide64.xml"/><Relationship Id="rId24" Type="http://schemas.openxmlformats.org/officeDocument/2006/relationships/slide" Target="/ppt/slides/slide68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Relationship Id="rId4" Type="http://schemas.openxmlformats.org/officeDocument/2006/relationships/image" Target="../media/image32.png"/><Relationship Id="rId9" Type="http://schemas.openxmlformats.org/officeDocument/2006/relationships/slide" Target="/ppt/slides/slide11.xml"/><Relationship Id="rId26" Type="http://schemas.openxmlformats.org/officeDocument/2006/relationships/slide" Target="/ppt/slides/slide78.xml"/><Relationship Id="rId25" Type="http://schemas.openxmlformats.org/officeDocument/2006/relationships/slide" Target="/ppt/slides/slide74.xml"/><Relationship Id="rId5" Type="http://schemas.openxmlformats.org/officeDocument/2006/relationships/image" Target="../media/image25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Relationship Id="rId11" Type="http://schemas.openxmlformats.org/officeDocument/2006/relationships/slide" Target="/ppt/slides/slide21.xml"/><Relationship Id="rId10" Type="http://schemas.openxmlformats.org/officeDocument/2006/relationships/slide" Target="/ppt/slides/slide18.xml"/><Relationship Id="rId13" Type="http://schemas.openxmlformats.org/officeDocument/2006/relationships/slide" Target="/ppt/slides/slide25.xml"/><Relationship Id="rId12" Type="http://schemas.openxmlformats.org/officeDocument/2006/relationships/slide" Target="/ppt/slides/slide21.xml"/><Relationship Id="rId15" Type="http://schemas.openxmlformats.org/officeDocument/2006/relationships/slide" Target="/ppt/slides/slide37.xml"/><Relationship Id="rId14" Type="http://schemas.openxmlformats.org/officeDocument/2006/relationships/slide" Target="/ppt/slides/slide31.xml"/><Relationship Id="rId17" Type="http://schemas.openxmlformats.org/officeDocument/2006/relationships/slide" Target="/ppt/slides/slide45.xml"/><Relationship Id="rId16" Type="http://schemas.openxmlformats.org/officeDocument/2006/relationships/slide" Target="/ppt/slides/slide41.xml"/><Relationship Id="rId19" Type="http://schemas.openxmlformats.org/officeDocument/2006/relationships/slide" Target="/ppt/slides/slide49.xml"/><Relationship Id="rId18" Type="http://schemas.openxmlformats.org/officeDocument/2006/relationships/slide" Target="/ppt/slides/slide45.xml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8.xml"/><Relationship Id="rId22" Type="http://schemas.openxmlformats.org/officeDocument/2006/relationships/slide" Target="/ppt/slides/slide66.xml"/><Relationship Id="rId21" Type="http://schemas.openxmlformats.org/officeDocument/2006/relationships/slide" Target="/ppt/slides/slide64.xml"/><Relationship Id="rId24" Type="http://schemas.openxmlformats.org/officeDocument/2006/relationships/slide" Target="/ppt/slides/slide68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Relationship Id="rId4" Type="http://schemas.openxmlformats.org/officeDocument/2006/relationships/image" Target="../media/image32.png"/><Relationship Id="rId9" Type="http://schemas.openxmlformats.org/officeDocument/2006/relationships/slide" Target="/ppt/slides/slide11.xml"/><Relationship Id="rId26" Type="http://schemas.openxmlformats.org/officeDocument/2006/relationships/slide" Target="/ppt/slides/slide78.xml"/><Relationship Id="rId25" Type="http://schemas.openxmlformats.org/officeDocument/2006/relationships/slide" Target="/ppt/slides/slide74.xml"/><Relationship Id="rId5" Type="http://schemas.openxmlformats.org/officeDocument/2006/relationships/image" Target="../media/image25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Relationship Id="rId11" Type="http://schemas.openxmlformats.org/officeDocument/2006/relationships/slide" Target="/ppt/slides/slide21.xml"/><Relationship Id="rId10" Type="http://schemas.openxmlformats.org/officeDocument/2006/relationships/slide" Target="/ppt/slides/slide18.xml"/><Relationship Id="rId13" Type="http://schemas.openxmlformats.org/officeDocument/2006/relationships/slide" Target="/ppt/slides/slide25.xml"/><Relationship Id="rId12" Type="http://schemas.openxmlformats.org/officeDocument/2006/relationships/slide" Target="/ppt/slides/slide21.xml"/><Relationship Id="rId15" Type="http://schemas.openxmlformats.org/officeDocument/2006/relationships/slide" Target="/ppt/slides/slide37.xml"/><Relationship Id="rId14" Type="http://schemas.openxmlformats.org/officeDocument/2006/relationships/slide" Target="/ppt/slides/slide31.xml"/><Relationship Id="rId17" Type="http://schemas.openxmlformats.org/officeDocument/2006/relationships/slide" Target="/ppt/slides/slide45.xml"/><Relationship Id="rId16" Type="http://schemas.openxmlformats.org/officeDocument/2006/relationships/slide" Target="/ppt/slides/slide41.xml"/><Relationship Id="rId19" Type="http://schemas.openxmlformats.org/officeDocument/2006/relationships/slide" Target="/ppt/slides/slide49.xml"/><Relationship Id="rId18" Type="http://schemas.openxmlformats.org/officeDocument/2006/relationships/slide" Target="/ppt/slides/slide45.xml"/></Relationships>
</file>

<file path=ppt/slides/_rels/slide2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8.xml"/><Relationship Id="rId22" Type="http://schemas.openxmlformats.org/officeDocument/2006/relationships/slide" Target="/ppt/slides/slide66.xml"/><Relationship Id="rId21" Type="http://schemas.openxmlformats.org/officeDocument/2006/relationships/slide" Target="/ppt/slides/slide64.xml"/><Relationship Id="rId24" Type="http://schemas.openxmlformats.org/officeDocument/2006/relationships/slide" Target="/ppt/slides/slide68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Relationship Id="rId4" Type="http://schemas.openxmlformats.org/officeDocument/2006/relationships/image" Target="../media/image32.png"/><Relationship Id="rId9" Type="http://schemas.openxmlformats.org/officeDocument/2006/relationships/slide" Target="/ppt/slides/slide11.xml"/><Relationship Id="rId26" Type="http://schemas.openxmlformats.org/officeDocument/2006/relationships/slide" Target="/ppt/slides/slide78.xml"/><Relationship Id="rId25" Type="http://schemas.openxmlformats.org/officeDocument/2006/relationships/slide" Target="/ppt/slides/slide74.xml"/><Relationship Id="rId5" Type="http://schemas.openxmlformats.org/officeDocument/2006/relationships/image" Target="../media/image25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Relationship Id="rId11" Type="http://schemas.openxmlformats.org/officeDocument/2006/relationships/slide" Target="/ppt/slides/slide21.xml"/><Relationship Id="rId10" Type="http://schemas.openxmlformats.org/officeDocument/2006/relationships/slide" Target="/ppt/slides/slide18.xml"/><Relationship Id="rId13" Type="http://schemas.openxmlformats.org/officeDocument/2006/relationships/slide" Target="/ppt/slides/slide25.xml"/><Relationship Id="rId12" Type="http://schemas.openxmlformats.org/officeDocument/2006/relationships/slide" Target="/ppt/slides/slide21.xml"/><Relationship Id="rId15" Type="http://schemas.openxmlformats.org/officeDocument/2006/relationships/slide" Target="/ppt/slides/slide37.xml"/><Relationship Id="rId14" Type="http://schemas.openxmlformats.org/officeDocument/2006/relationships/slide" Target="/ppt/slides/slide31.xml"/><Relationship Id="rId17" Type="http://schemas.openxmlformats.org/officeDocument/2006/relationships/slide" Target="/ppt/slides/slide45.xml"/><Relationship Id="rId16" Type="http://schemas.openxmlformats.org/officeDocument/2006/relationships/slide" Target="/ppt/slides/slide41.xml"/><Relationship Id="rId19" Type="http://schemas.openxmlformats.org/officeDocument/2006/relationships/slide" Target="/ppt/slides/slide49.xml"/><Relationship Id="rId18" Type="http://schemas.openxmlformats.org/officeDocument/2006/relationships/slide" Target="/ppt/slides/slide45.xml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3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8.xml"/><Relationship Id="rId22" Type="http://schemas.openxmlformats.org/officeDocument/2006/relationships/slide" Target="/ppt/slides/slide66.xml"/><Relationship Id="rId21" Type="http://schemas.openxmlformats.org/officeDocument/2006/relationships/slide" Target="/ppt/slides/slide64.xml"/><Relationship Id="rId24" Type="http://schemas.openxmlformats.org/officeDocument/2006/relationships/slide" Target="/ppt/slides/slide68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Relationship Id="rId4" Type="http://schemas.openxmlformats.org/officeDocument/2006/relationships/image" Target="../media/image32.png"/><Relationship Id="rId9" Type="http://schemas.openxmlformats.org/officeDocument/2006/relationships/slide" Target="/ppt/slides/slide11.xml"/><Relationship Id="rId26" Type="http://schemas.openxmlformats.org/officeDocument/2006/relationships/slide" Target="/ppt/slides/slide78.xml"/><Relationship Id="rId25" Type="http://schemas.openxmlformats.org/officeDocument/2006/relationships/slide" Target="/ppt/slides/slide74.xml"/><Relationship Id="rId5" Type="http://schemas.openxmlformats.org/officeDocument/2006/relationships/image" Target="../media/image25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Relationship Id="rId11" Type="http://schemas.openxmlformats.org/officeDocument/2006/relationships/slide" Target="/ppt/slides/slide21.xml"/><Relationship Id="rId10" Type="http://schemas.openxmlformats.org/officeDocument/2006/relationships/slide" Target="/ppt/slides/slide18.xml"/><Relationship Id="rId13" Type="http://schemas.openxmlformats.org/officeDocument/2006/relationships/slide" Target="/ppt/slides/slide25.xml"/><Relationship Id="rId12" Type="http://schemas.openxmlformats.org/officeDocument/2006/relationships/slide" Target="/ppt/slides/slide21.xml"/><Relationship Id="rId15" Type="http://schemas.openxmlformats.org/officeDocument/2006/relationships/slide" Target="/ppt/slides/slide37.xml"/><Relationship Id="rId14" Type="http://schemas.openxmlformats.org/officeDocument/2006/relationships/slide" Target="/ppt/slides/slide31.xml"/><Relationship Id="rId17" Type="http://schemas.openxmlformats.org/officeDocument/2006/relationships/slide" Target="/ppt/slides/slide45.xml"/><Relationship Id="rId16" Type="http://schemas.openxmlformats.org/officeDocument/2006/relationships/slide" Target="/ppt/slides/slide41.xml"/><Relationship Id="rId19" Type="http://schemas.openxmlformats.org/officeDocument/2006/relationships/slide" Target="/ppt/slides/slide49.xml"/><Relationship Id="rId18" Type="http://schemas.openxmlformats.org/officeDocument/2006/relationships/slide" Target="/ppt/slides/slide45.xml"/></Relationships>
</file>

<file path=ppt/slides/_rels/slide3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3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6.xml"/><Relationship Id="rId22" Type="http://schemas.openxmlformats.org/officeDocument/2006/relationships/slide" Target="/ppt/slides/slide68.xml"/><Relationship Id="rId21" Type="http://schemas.openxmlformats.org/officeDocument/2006/relationships/slide" Target="/ppt/slides/slide68.xml"/><Relationship Id="rId24" Type="http://schemas.openxmlformats.org/officeDocument/2006/relationships/slide" Target="/ppt/slides/slide78.xml"/><Relationship Id="rId23" Type="http://schemas.openxmlformats.org/officeDocument/2006/relationships/slide" Target="/ppt/slides/slide7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2.xml"/><Relationship Id="rId6" Type="http://schemas.openxmlformats.org/officeDocument/2006/relationships/slide" Target="/ppt/slides/slide7.xml"/><Relationship Id="rId7" Type="http://schemas.openxmlformats.org/officeDocument/2006/relationships/slide" Target="/ppt/slides/slide11.xml"/><Relationship Id="rId8" Type="http://schemas.openxmlformats.org/officeDocument/2006/relationships/slide" Target="/ppt/slides/slide18.xml"/><Relationship Id="rId11" Type="http://schemas.openxmlformats.org/officeDocument/2006/relationships/slide" Target="/ppt/slides/slide25.xml"/><Relationship Id="rId10" Type="http://schemas.openxmlformats.org/officeDocument/2006/relationships/slide" Target="/ppt/slides/slide21.xml"/><Relationship Id="rId13" Type="http://schemas.openxmlformats.org/officeDocument/2006/relationships/slide" Target="/ppt/slides/slide37.xml"/><Relationship Id="rId12" Type="http://schemas.openxmlformats.org/officeDocument/2006/relationships/slide" Target="/ppt/slides/slide31.xml"/><Relationship Id="rId15" Type="http://schemas.openxmlformats.org/officeDocument/2006/relationships/slide" Target="/ppt/slides/slide45.xml"/><Relationship Id="rId14" Type="http://schemas.openxmlformats.org/officeDocument/2006/relationships/slide" Target="/ppt/slides/slide41.xml"/><Relationship Id="rId17" Type="http://schemas.openxmlformats.org/officeDocument/2006/relationships/slide" Target="/ppt/slides/slide49.xml"/><Relationship Id="rId16" Type="http://schemas.openxmlformats.org/officeDocument/2006/relationships/slide" Target="/ppt/slides/slide45.xml"/><Relationship Id="rId19" Type="http://schemas.openxmlformats.org/officeDocument/2006/relationships/slide" Target="/ppt/slides/slide64.xml"/><Relationship Id="rId18" Type="http://schemas.openxmlformats.org/officeDocument/2006/relationships/slide" Target="/ppt/slides/slide58.xml"/></Relationships>
</file>

<file path=ppt/slides/_rels/slide3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3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3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3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3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3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8.xml"/><Relationship Id="rId22" Type="http://schemas.openxmlformats.org/officeDocument/2006/relationships/slide" Target="/ppt/slides/slide66.xml"/><Relationship Id="rId21" Type="http://schemas.openxmlformats.org/officeDocument/2006/relationships/slide" Target="/ppt/slides/slide64.xml"/><Relationship Id="rId24" Type="http://schemas.openxmlformats.org/officeDocument/2006/relationships/slide" Target="/ppt/slides/slide68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slide" Target="/ppt/slides/slide11.xml"/><Relationship Id="rId26" Type="http://schemas.openxmlformats.org/officeDocument/2006/relationships/slide" Target="/ppt/slides/slide78.xml"/><Relationship Id="rId25" Type="http://schemas.openxmlformats.org/officeDocument/2006/relationships/slide" Target="/ppt/slides/slide74.xml"/><Relationship Id="rId5" Type="http://schemas.openxmlformats.org/officeDocument/2006/relationships/image" Target="../media/image50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Relationship Id="rId11" Type="http://schemas.openxmlformats.org/officeDocument/2006/relationships/slide" Target="/ppt/slides/slide21.xml"/><Relationship Id="rId10" Type="http://schemas.openxmlformats.org/officeDocument/2006/relationships/slide" Target="/ppt/slides/slide18.xml"/><Relationship Id="rId13" Type="http://schemas.openxmlformats.org/officeDocument/2006/relationships/slide" Target="/ppt/slides/slide25.xml"/><Relationship Id="rId12" Type="http://schemas.openxmlformats.org/officeDocument/2006/relationships/slide" Target="/ppt/slides/slide21.xml"/><Relationship Id="rId15" Type="http://schemas.openxmlformats.org/officeDocument/2006/relationships/slide" Target="/ppt/slides/slide37.xml"/><Relationship Id="rId14" Type="http://schemas.openxmlformats.org/officeDocument/2006/relationships/slide" Target="/ppt/slides/slide31.xml"/><Relationship Id="rId17" Type="http://schemas.openxmlformats.org/officeDocument/2006/relationships/slide" Target="/ppt/slides/slide45.xml"/><Relationship Id="rId16" Type="http://schemas.openxmlformats.org/officeDocument/2006/relationships/slide" Target="/ppt/slides/slide41.xml"/><Relationship Id="rId19" Type="http://schemas.openxmlformats.org/officeDocument/2006/relationships/slide" Target="/ppt/slides/slide49.xml"/><Relationship Id="rId18" Type="http://schemas.openxmlformats.org/officeDocument/2006/relationships/slide" Target="/ppt/slides/slide45.xml"/></Relationships>
</file>

<file path=ppt/slides/_rels/slide3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8.xml"/><Relationship Id="rId22" Type="http://schemas.openxmlformats.org/officeDocument/2006/relationships/slide" Target="/ppt/slides/slide66.xml"/><Relationship Id="rId21" Type="http://schemas.openxmlformats.org/officeDocument/2006/relationships/slide" Target="/ppt/slides/slide64.xml"/><Relationship Id="rId24" Type="http://schemas.openxmlformats.org/officeDocument/2006/relationships/slide" Target="/ppt/slides/slide68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slide" Target="/ppt/slides/slide11.xml"/><Relationship Id="rId26" Type="http://schemas.openxmlformats.org/officeDocument/2006/relationships/slide" Target="/ppt/slides/slide78.xml"/><Relationship Id="rId25" Type="http://schemas.openxmlformats.org/officeDocument/2006/relationships/slide" Target="/ppt/slides/slide74.xml"/><Relationship Id="rId5" Type="http://schemas.openxmlformats.org/officeDocument/2006/relationships/image" Target="../media/image50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Relationship Id="rId11" Type="http://schemas.openxmlformats.org/officeDocument/2006/relationships/slide" Target="/ppt/slides/slide21.xml"/><Relationship Id="rId10" Type="http://schemas.openxmlformats.org/officeDocument/2006/relationships/slide" Target="/ppt/slides/slide18.xml"/><Relationship Id="rId13" Type="http://schemas.openxmlformats.org/officeDocument/2006/relationships/slide" Target="/ppt/slides/slide25.xml"/><Relationship Id="rId12" Type="http://schemas.openxmlformats.org/officeDocument/2006/relationships/slide" Target="/ppt/slides/slide21.xml"/><Relationship Id="rId15" Type="http://schemas.openxmlformats.org/officeDocument/2006/relationships/slide" Target="/ppt/slides/slide37.xml"/><Relationship Id="rId14" Type="http://schemas.openxmlformats.org/officeDocument/2006/relationships/slide" Target="/ppt/slides/slide31.xml"/><Relationship Id="rId17" Type="http://schemas.openxmlformats.org/officeDocument/2006/relationships/slide" Target="/ppt/slides/slide45.xml"/><Relationship Id="rId16" Type="http://schemas.openxmlformats.org/officeDocument/2006/relationships/slide" Target="/ppt/slides/slide41.xml"/><Relationship Id="rId19" Type="http://schemas.openxmlformats.org/officeDocument/2006/relationships/slide" Target="/ppt/slides/slide49.xml"/><Relationship Id="rId18" Type="http://schemas.openxmlformats.org/officeDocument/2006/relationships/slide" Target="/ppt/slides/slide45.xm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1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4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8.xml"/><Relationship Id="rId22" Type="http://schemas.openxmlformats.org/officeDocument/2006/relationships/slide" Target="/ppt/slides/slide66.xml"/><Relationship Id="rId21" Type="http://schemas.openxmlformats.org/officeDocument/2006/relationships/slide" Target="/ppt/slides/slide64.xml"/><Relationship Id="rId24" Type="http://schemas.openxmlformats.org/officeDocument/2006/relationships/slide" Target="/ppt/slides/slide68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slide" Target="/ppt/slides/slide11.xml"/><Relationship Id="rId26" Type="http://schemas.openxmlformats.org/officeDocument/2006/relationships/slide" Target="/ppt/slides/slide78.xml"/><Relationship Id="rId25" Type="http://schemas.openxmlformats.org/officeDocument/2006/relationships/slide" Target="/ppt/slides/slide74.xml"/><Relationship Id="rId5" Type="http://schemas.openxmlformats.org/officeDocument/2006/relationships/image" Target="../media/image50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Relationship Id="rId11" Type="http://schemas.openxmlformats.org/officeDocument/2006/relationships/slide" Target="/ppt/slides/slide21.xml"/><Relationship Id="rId10" Type="http://schemas.openxmlformats.org/officeDocument/2006/relationships/slide" Target="/ppt/slides/slide18.xml"/><Relationship Id="rId13" Type="http://schemas.openxmlformats.org/officeDocument/2006/relationships/slide" Target="/ppt/slides/slide25.xml"/><Relationship Id="rId12" Type="http://schemas.openxmlformats.org/officeDocument/2006/relationships/slide" Target="/ppt/slides/slide21.xml"/><Relationship Id="rId15" Type="http://schemas.openxmlformats.org/officeDocument/2006/relationships/slide" Target="/ppt/slides/slide37.xml"/><Relationship Id="rId14" Type="http://schemas.openxmlformats.org/officeDocument/2006/relationships/slide" Target="/ppt/slides/slide31.xml"/><Relationship Id="rId17" Type="http://schemas.openxmlformats.org/officeDocument/2006/relationships/slide" Target="/ppt/slides/slide45.xml"/><Relationship Id="rId16" Type="http://schemas.openxmlformats.org/officeDocument/2006/relationships/slide" Target="/ppt/slides/slide41.xml"/><Relationship Id="rId19" Type="http://schemas.openxmlformats.org/officeDocument/2006/relationships/slide" Target="/ppt/slides/slide49.xml"/><Relationship Id="rId18" Type="http://schemas.openxmlformats.org/officeDocument/2006/relationships/slide" Target="/ppt/slides/slide45.xml"/></Relationships>
</file>

<file path=ppt/slides/_rels/slide4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4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4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Relationship Id="rId4" Type="http://schemas.openxmlformats.org/officeDocument/2006/relationships/image" Target="../media/image38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4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png"/><Relationship Id="rId4" Type="http://schemas.openxmlformats.org/officeDocument/2006/relationships/image" Target="../media/image38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4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4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4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6.xml"/><Relationship Id="rId22" Type="http://schemas.openxmlformats.org/officeDocument/2006/relationships/slide" Target="/ppt/slides/slide68.xml"/><Relationship Id="rId21" Type="http://schemas.openxmlformats.org/officeDocument/2006/relationships/slide" Target="/ppt/slides/slide68.xml"/><Relationship Id="rId24" Type="http://schemas.openxmlformats.org/officeDocument/2006/relationships/slide" Target="/ppt/slides/slide78.xml"/><Relationship Id="rId23" Type="http://schemas.openxmlformats.org/officeDocument/2006/relationships/slide" Target="/ppt/slides/slide7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0.png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2.xml"/><Relationship Id="rId6" Type="http://schemas.openxmlformats.org/officeDocument/2006/relationships/slide" Target="/ppt/slides/slide7.xml"/><Relationship Id="rId7" Type="http://schemas.openxmlformats.org/officeDocument/2006/relationships/slide" Target="/ppt/slides/slide11.xml"/><Relationship Id="rId8" Type="http://schemas.openxmlformats.org/officeDocument/2006/relationships/slide" Target="/ppt/slides/slide18.xml"/><Relationship Id="rId11" Type="http://schemas.openxmlformats.org/officeDocument/2006/relationships/slide" Target="/ppt/slides/slide25.xml"/><Relationship Id="rId10" Type="http://schemas.openxmlformats.org/officeDocument/2006/relationships/slide" Target="/ppt/slides/slide21.xml"/><Relationship Id="rId13" Type="http://schemas.openxmlformats.org/officeDocument/2006/relationships/slide" Target="/ppt/slides/slide37.xml"/><Relationship Id="rId12" Type="http://schemas.openxmlformats.org/officeDocument/2006/relationships/slide" Target="/ppt/slides/slide31.xml"/><Relationship Id="rId15" Type="http://schemas.openxmlformats.org/officeDocument/2006/relationships/slide" Target="/ppt/slides/slide45.xml"/><Relationship Id="rId14" Type="http://schemas.openxmlformats.org/officeDocument/2006/relationships/slide" Target="/ppt/slides/slide41.xml"/><Relationship Id="rId17" Type="http://schemas.openxmlformats.org/officeDocument/2006/relationships/slide" Target="/ppt/slides/slide49.xml"/><Relationship Id="rId16" Type="http://schemas.openxmlformats.org/officeDocument/2006/relationships/slide" Target="/ppt/slides/slide45.xml"/><Relationship Id="rId19" Type="http://schemas.openxmlformats.org/officeDocument/2006/relationships/slide" Target="/ppt/slides/slide64.xml"/><Relationship Id="rId18" Type="http://schemas.openxmlformats.org/officeDocument/2006/relationships/slide" Target="/ppt/slides/slide58.xml"/></Relationships>
</file>

<file path=ppt/slides/_rels/slide4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Relationship Id="rId4" Type="http://schemas.openxmlformats.org/officeDocument/2006/relationships/image" Target="../media/image47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4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8.xml"/><Relationship Id="rId22" Type="http://schemas.openxmlformats.org/officeDocument/2006/relationships/slide" Target="/ppt/slides/slide66.xml"/><Relationship Id="rId21" Type="http://schemas.openxmlformats.org/officeDocument/2006/relationships/slide" Target="/ppt/slides/slide64.xml"/><Relationship Id="rId24" Type="http://schemas.openxmlformats.org/officeDocument/2006/relationships/slide" Target="/ppt/slides/slide68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/ppt/slides/slide11.xml"/><Relationship Id="rId26" Type="http://schemas.openxmlformats.org/officeDocument/2006/relationships/slide" Target="/ppt/slides/slide78.xml"/><Relationship Id="rId25" Type="http://schemas.openxmlformats.org/officeDocument/2006/relationships/slide" Target="/ppt/slides/slide74.xml"/><Relationship Id="rId5" Type="http://schemas.openxmlformats.org/officeDocument/2006/relationships/image" Target="../media/image31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Relationship Id="rId11" Type="http://schemas.openxmlformats.org/officeDocument/2006/relationships/slide" Target="/ppt/slides/slide21.xml"/><Relationship Id="rId10" Type="http://schemas.openxmlformats.org/officeDocument/2006/relationships/slide" Target="/ppt/slides/slide18.xml"/><Relationship Id="rId13" Type="http://schemas.openxmlformats.org/officeDocument/2006/relationships/slide" Target="/ppt/slides/slide25.xml"/><Relationship Id="rId12" Type="http://schemas.openxmlformats.org/officeDocument/2006/relationships/slide" Target="/ppt/slides/slide21.xml"/><Relationship Id="rId15" Type="http://schemas.openxmlformats.org/officeDocument/2006/relationships/slide" Target="/ppt/slides/slide37.xml"/><Relationship Id="rId14" Type="http://schemas.openxmlformats.org/officeDocument/2006/relationships/slide" Target="/ppt/slides/slide31.xml"/><Relationship Id="rId17" Type="http://schemas.openxmlformats.org/officeDocument/2006/relationships/slide" Target="/ppt/slides/slide45.xml"/><Relationship Id="rId16" Type="http://schemas.openxmlformats.org/officeDocument/2006/relationships/slide" Target="/ppt/slides/slide41.xml"/><Relationship Id="rId19" Type="http://schemas.openxmlformats.org/officeDocument/2006/relationships/slide" Target="/ppt/slides/slide49.xml"/><Relationship Id="rId18" Type="http://schemas.openxmlformats.org/officeDocument/2006/relationships/slide" Target="/ppt/slides/slide45.xml"/></Relationships>
</file>

<file path=ppt/slides/_rels/slide5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5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png"/><Relationship Id="rId4" Type="http://schemas.openxmlformats.org/officeDocument/2006/relationships/image" Target="../media/image41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5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5.png"/><Relationship Id="rId4" Type="http://schemas.openxmlformats.org/officeDocument/2006/relationships/image" Target="../media/image41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5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5.png"/><Relationship Id="rId4" Type="http://schemas.openxmlformats.org/officeDocument/2006/relationships/image" Target="../media/image41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5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5.png"/><Relationship Id="rId4" Type="http://schemas.openxmlformats.org/officeDocument/2006/relationships/image" Target="../media/image41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5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5.png"/><Relationship Id="rId4" Type="http://schemas.openxmlformats.org/officeDocument/2006/relationships/image" Target="../media/image41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5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5.png"/><Relationship Id="rId4" Type="http://schemas.openxmlformats.org/officeDocument/2006/relationships/image" Target="../media/image41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5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5.png"/><Relationship Id="rId4" Type="http://schemas.openxmlformats.org/officeDocument/2006/relationships/image" Target="../media/image41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5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5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9.xml"/><Relationship Id="rId22" Type="http://schemas.openxmlformats.org/officeDocument/2006/relationships/slide" Target="/ppt/slides/slide66.xml"/><Relationship Id="rId21" Type="http://schemas.openxmlformats.org/officeDocument/2006/relationships/slide" Target="/ppt/slides/slide64.xml"/><Relationship Id="rId24" Type="http://schemas.openxmlformats.org/officeDocument/2006/relationships/slide" Target="/ppt/slides/slide68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5.png"/><Relationship Id="rId4" Type="http://schemas.openxmlformats.org/officeDocument/2006/relationships/image" Target="../media/image43.png"/><Relationship Id="rId9" Type="http://schemas.openxmlformats.org/officeDocument/2006/relationships/slide" Target="/ppt/slides/slide11.xml"/><Relationship Id="rId26" Type="http://schemas.openxmlformats.org/officeDocument/2006/relationships/slide" Target="/ppt/slides/slide78.xml"/><Relationship Id="rId25" Type="http://schemas.openxmlformats.org/officeDocument/2006/relationships/slide" Target="/ppt/slides/slide74.xml"/><Relationship Id="rId5" Type="http://schemas.openxmlformats.org/officeDocument/2006/relationships/image" Target="../media/image49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Relationship Id="rId11" Type="http://schemas.openxmlformats.org/officeDocument/2006/relationships/slide" Target="/ppt/slides/slide21.xml"/><Relationship Id="rId10" Type="http://schemas.openxmlformats.org/officeDocument/2006/relationships/slide" Target="/ppt/slides/slide18.xml"/><Relationship Id="rId13" Type="http://schemas.openxmlformats.org/officeDocument/2006/relationships/slide" Target="/ppt/slides/slide25.xml"/><Relationship Id="rId12" Type="http://schemas.openxmlformats.org/officeDocument/2006/relationships/slide" Target="/ppt/slides/slide21.xml"/><Relationship Id="rId15" Type="http://schemas.openxmlformats.org/officeDocument/2006/relationships/slide" Target="/ppt/slides/slide37.xml"/><Relationship Id="rId14" Type="http://schemas.openxmlformats.org/officeDocument/2006/relationships/slide" Target="/ppt/slides/slide31.xml"/><Relationship Id="rId17" Type="http://schemas.openxmlformats.org/officeDocument/2006/relationships/slide" Target="/ppt/slides/slide45.xml"/><Relationship Id="rId16" Type="http://schemas.openxmlformats.org/officeDocument/2006/relationships/slide" Target="/ppt/slides/slide41.xml"/><Relationship Id="rId19" Type="http://schemas.openxmlformats.org/officeDocument/2006/relationships/slide" Target="/ppt/slides/slide49.xml"/><Relationship Id="rId18" Type="http://schemas.openxmlformats.org/officeDocument/2006/relationships/slide" Target="/ppt/slides/slide45.xm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8.xml"/><Relationship Id="rId22" Type="http://schemas.openxmlformats.org/officeDocument/2006/relationships/slide" Target="/ppt/slides/slide66.xml"/><Relationship Id="rId21" Type="http://schemas.openxmlformats.org/officeDocument/2006/relationships/slide" Target="/ppt/slides/slide64.xml"/><Relationship Id="rId24" Type="http://schemas.openxmlformats.org/officeDocument/2006/relationships/slide" Target="/ppt/slides/slide68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/ppt/slides/slide11.xml"/><Relationship Id="rId26" Type="http://schemas.openxmlformats.org/officeDocument/2006/relationships/slide" Target="/ppt/slides/slide78.xml"/><Relationship Id="rId25" Type="http://schemas.openxmlformats.org/officeDocument/2006/relationships/slide" Target="/ppt/slides/slide74.xml"/><Relationship Id="rId5" Type="http://schemas.openxmlformats.org/officeDocument/2006/relationships/image" Target="../media/image31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Relationship Id="rId11" Type="http://schemas.openxmlformats.org/officeDocument/2006/relationships/slide" Target="/ppt/slides/slide21.xml"/><Relationship Id="rId10" Type="http://schemas.openxmlformats.org/officeDocument/2006/relationships/slide" Target="/ppt/slides/slide18.xml"/><Relationship Id="rId13" Type="http://schemas.openxmlformats.org/officeDocument/2006/relationships/slide" Target="/ppt/slides/slide25.xml"/><Relationship Id="rId12" Type="http://schemas.openxmlformats.org/officeDocument/2006/relationships/slide" Target="/ppt/slides/slide21.xml"/><Relationship Id="rId15" Type="http://schemas.openxmlformats.org/officeDocument/2006/relationships/slide" Target="/ppt/slides/slide37.xml"/><Relationship Id="rId14" Type="http://schemas.openxmlformats.org/officeDocument/2006/relationships/slide" Target="/ppt/slides/slide31.xml"/><Relationship Id="rId17" Type="http://schemas.openxmlformats.org/officeDocument/2006/relationships/slide" Target="/ppt/slides/slide45.xml"/><Relationship Id="rId16" Type="http://schemas.openxmlformats.org/officeDocument/2006/relationships/slide" Target="/ppt/slides/slide41.xml"/><Relationship Id="rId19" Type="http://schemas.openxmlformats.org/officeDocument/2006/relationships/slide" Target="/ppt/slides/slide49.xml"/><Relationship Id="rId18" Type="http://schemas.openxmlformats.org/officeDocument/2006/relationships/slide" Target="/ppt/slides/slide45.xml"/></Relationships>
</file>

<file path=ppt/slides/_rels/slide6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8.xml"/><Relationship Id="rId22" Type="http://schemas.openxmlformats.org/officeDocument/2006/relationships/slide" Target="/ppt/slides/slide66.xml"/><Relationship Id="rId21" Type="http://schemas.openxmlformats.org/officeDocument/2006/relationships/slide" Target="/ppt/slides/slide64.xml"/><Relationship Id="rId24" Type="http://schemas.openxmlformats.org/officeDocument/2006/relationships/slide" Target="/ppt/slides/slide68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5.png"/><Relationship Id="rId4" Type="http://schemas.openxmlformats.org/officeDocument/2006/relationships/image" Target="../media/image43.png"/><Relationship Id="rId9" Type="http://schemas.openxmlformats.org/officeDocument/2006/relationships/slide" Target="/ppt/slides/slide11.xml"/><Relationship Id="rId26" Type="http://schemas.openxmlformats.org/officeDocument/2006/relationships/slide" Target="/ppt/slides/slide78.xml"/><Relationship Id="rId25" Type="http://schemas.openxmlformats.org/officeDocument/2006/relationships/slide" Target="/ppt/slides/slide74.xml"/><Relationship Id="rId5" Type="http://schemas.openxmlformats.org/officeDocument/2006/relationships/image" Target="../media/image49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Relationship Id="rId11" Type="http://schemas.openxmlformats.org/officeDocument/2006/relationships/slide" Target="/ppt/slides/slide21.xml"/><Relationship Id="rId10" Type="http://schemas.openxmlformats.org/officeDocument/2006/relationships/slide" Target="/ppt/slides/slide18.xml"/><Relationship Id="rId13" Type="http://schemas.openxmlformats.org/officeDocument/2006/relationships/slide" Target="/ppt/slides/slide25.xml"/><Relationship Id="rId12" Type="http://schemas.openxmlformats.org/officeDocument/2006/relationships/slide" Target="/ppt/slides/slide21.xml"/><Relationship Id="rId15" Type="http://schemas.openxmlformats.org/officeDocument/2006/relationships/slide" Target="/ppt/slides/slide37.xml"/><Relationship Id="rId14" Type="http://schemas.openxmlformats.org/officeDocument/2006/relationships/slide" Target="/ppt/slides/slide31.xml"/><Relationship Id="rId17" Type="http://schemas.openxmlformats.org/officeDocument/2006/relationships/slide" Target="/ppt/slides/slide45.xml"/><Relationship Id="rId16" Type="http://schemas.openxmlformats.org/officeDocument/2006/relationships/slide" Target="/ppt/slides/slide41.xml"/><Relationship Id="rId19" Type="http://schemas.openxmlformats.org/officeDocument/2006/relationships/slide" Target="/ppt/slides/slide49.xml"/><Relationship Id="rId18" Type="http://schemas.openxmlformats.org/officeDocument/2006/relationships/slide" Target="/ppt/slides/slide45.xml"/></Relationships>
</file>

<file path=ppt/slides/_rels/slide6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5.xml"/><Relationship Id="rId22" Type="http://schemas.openxmlformats.org/officeDocument/2006/relationships/slide" Target="/ppt/slides/slide58.xml"/><Relationship Id="rId21" Type="http://schemas.openxmlformats.org/officeDocument/2006/relationships/slide" Target="/ppt/slides/slide49.xml"/><Relationship Id="rId24" Type="http://schemas.openxmlformats.org/officeDocument/2006/relationships/slide" Target="/ppt/slides/slide66.xml"/><Relationship Id="rId23" Type="http://schemas.openxmlformats.org/officeDocument/2006/relationships/slide" Target="/ppt/slides/slide6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5.png"/><Relationship Id="rId4" Type="http://schemas.openxmlformats.org/officeDocument/2006/relationships/image" Target="../media/image43.png"/><Relationship Id="rId9" Type="http://schemas.openxmlformats.org/officeDocument/2006/relationships/slide" Target="/ppt/slides/slide2.xml"/><Relationship Id="rId26" Type="http://schemas.openxmlformats.org/officeDocument/2006/relationships/slide" Target="/ppt/slides/slide68.xml"/><Relationship Id="rId25" Type="http://schemas.openxmlformats.org/officeDocument/2006/relationships/slide" Target="/ppt/slides/slide68.xml"/><Relationship Id="rId28" Type="http://schemas.openxmlformats.org/officeDocument/2006/relationships/slide" Target="/ppt/slides/slide78.xml"/><Relationship Id="rId27" Type="http://schemas.openxmlformats.org/officeDocument/2006/relationships/slide" Target="/ppt/slides/slide74.xml"/><Relationship Id="rId5" Type="http://schemas.openxmlformats.org/officeDocument/2006/relationships/image" Target="../media/image49.png"/><Relationship Id="rId6" Type="http://schemas.openxmlformats.org/officeDocument/2006/relationships/image" Target="../media/image52.png"/><Relationship Id="rId7" Type="http://schemas.openxmlformats.org/officeDocument/2006/relationships/image" Target="../media/image44.png"/><Relationship Id="rId8" Type="http://schemas.openxmlformats.org/officeDocument/2006/relationships/slide" Target="/ppt/slides/slide2.xml"/><Relationship Id="rId11" Type="http://schemas.openxmlformats.org/officeDocument/2006/relationships/slide" Target="/ppt/slides/slide11.xml"/><Relationship Id="rId10" Type="http://schemas.openxmlformats.org/officeDocument/2006/relationships/slide" Target="/ppt/slides/slide7.xml"/><Relationship Id="rId13" Type="http://schemas.openxmlformats.org/officeDocument/2006/relationships/slide" Target="/ppt/slides/slide21.xml"/><Relationship Id="rId12" Type="http://schemas.openxmlformats.org/officeDocument/2006/relationships/slide" Target="/ppt/slides/slide18.xml"/><Relationship Id="rId15" Type="http://schemas.openxmlformats.org/officeDocument/2006/relationships/slide" Target="/ppt/slides/slide25.xml"/><Relationship Id="rId14" Type="http://schemas.openxmlformats.org/officeDocument/2006/relationships/slide" Target="/ppt/slides/slide21.xml"/><Relationship Id="rId17" Type="http://schemas.openxmlformats.org/officeDocument/2006/relationships/slide" Target="/ppt/slides/slide37.xml"/><Relationship Id="rId16" Type="http://schemas.openxmlformats.org/officeDocument/2006/relationships/slide" Target="/ppt/slides/slide31.xml"/><Relationship Id="rId19" Type="http://schemas.openxmlformats.org/officeDocument/2006/relationships/slide" Target="/ppt/slides/slide45.xml"/><Relationship Id="rId18" Type="http://schemas.openxmlformats.org/officeDocument/2006/relationships/slide" Target="/ppt/slides/slide41.xml"/></Relationships>
</file>

<file path=ppt/slides/_rels/slide6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5.xml"/><Relationship Id="rId22" Type="http://schemas.openxmlformats.org/officeDocument/2006/relationships/slide" Target="/ppt/slides/slide49.xml"/><Relationship Id="rId21" Type="http://schemas.openxmlformats.org/officeDocument/2006/relationships/slide" Target="/ppt/slides/slide45.xml"/><Relationship Id="rId24" Type="http://schemas.openxmlformats.org/officeDocument/2006/relationships/slide" Target="/ppt/slides/slide64.xml"/><Relationship Id="rId23" Type="http://schemas.openxmlformats.org/officeDocument/2006/relationships/slide" Target="/ppt/slides/slide5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5.png"/><Relationship Id="rId4" Type="http://schemas.openxmlformats.org/officeDocument/2006/relationships/image" Target="../media/image43.png"/><Relationship Id="rId9" Type="http://schemas.openxmlformats.org/officeDocument/2006/relationships/slide" Target="/ppt/slides/slide2.xml"/><Relationship Id="rId26" Type="http://schemas.openxmlformats.org/officeDocument/2006/relationships/slide" Target="/ppt/slides/slide68.xml"/><Relationship Id="rId25" Type="http://schemas.openxmlformats.org/officeDocument/2006/relationships/slide" Target="/ppt/slides/slide66.xml"/><Relationship Id="rId28" Type="http://schemas.openxmlformats.org/officeDocument/2006/relationships/slide" Target="/ppt/slides/slide74.xml"/><Relationship Id="rId27" Type="http://schemas.openxmlformats.org/officeDocument/2006/relationships/slide" Target="/ppt/slides/slide68.xml"/><Relationship Id="rId5" Type="http://schemas.openxmlformats.org/officeDocument/2006/relationships/image" Target="../media/image49.png"/><Relationship Id="rId6" Type="http://schemas.openxmlformats.org/officeDocument/2006/relationships/image" Target="../media/image52.png"/><Relationship Id="rId29" Type="http://schemas.openxmlformats.org/officeDocument/2006/relationships/slide" Target="/ppt/slides/slide78.xml"/><Relationship Id="rId7" Type="http://schemas.openxmlformats.org/officeDocument/2006/relationships/image" Target="../media/image44.png"/><Relationship Id="rId8" Type="http://schemas.openxmlformats.org/officeDocument/2006/relationships/image" Target="../media/image58.png"/><Relationship Id="rId11" Type="http://schemas.openxmlformats.org/officeDocument/2006/relationships/slide" Target="/ppt/slides/slide7.xml"/><Relationship Id="rId10" Type="http://schemas.openxmlformats.org/officeDocument/2006/relationships/slide" Target="/ppt/slides/slide2.xml"/><Relationship Id="rId13" Type="http://schemas.openxmlformats.org/officeDocument/2006/relationships/slide" Target="/ppt/slides/slide18.xml"/><Relationship Id="rId12" Type="http://schemas.openxmlformats.org/officeDocument/2006/relationships/slide" Target="/ppt/slides/slide11.xml"/><Relationship Id="rId15" Type="http://schemas.openxmlformats.org/officeDocument/2006/relationships/slide" Target="/ppt/slides/slide21.xml"/><Relationship Id="rId14" Type="http://schemas.openxmlformats.org/officeDocument/2006/relationships/slide" Target="/ppt/slides/slide21.xml"/><Relationship Id="rId17" Type="http://schemas.openxmlformats.org/officeDocument/2006/relationships/slide" Target="/ppt/slides/slide31.xml"/><Relationship Id="rId16" Type="http://schemas.openxmlformats.org/officeDocument/2006/relationships/slide" Target="/ppt/slides/slide25.xml"/><Relationship Id="rId19" Type="http://schemas.openxmlformats.org/officeDocument/2006/relationships/slide" Target="/ppt/slides/slide41.xml"/><Relationship Id="rId18" Type="http://schemas.openxmlformats.org/officeDocument/2006/relationships/slide" Target="/ppt/slides/slide37.xml"/></Relationships>
</file>

<file path=ppt/slides/_rels/slide6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45.xml"/><Relationship Id="rId22" Type="http://schemas.openxmlformats.org/officeDocument/2006/relationships/slide" Target="/ppt/slides/slide49.xml"/><Relationship Id="rId21" Type="http://schemas.openxmlformats.org/officeDocument/2006/relationships/slide" Target="/ppt/slides/slide45.xml"/><Relationship Id="rId24" Type="http://schemas.openxmlformats.org/officeDocument/2006/relationships/slide" Target="/ppt/slides/slide64.xml"/><Relationship Id="rId23" Type="http://schemas.openxmlformats.org/officeDocument/2006/relationships/slide" Target="/ppt/slides/slide5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5.png"/><Relationship Id="rId4" Type="http://schemas.openxmlformats.org/officeDocument/2006/relationships/image" Target="../media/image43.png"/><Relationship Id="rId9" Type="http://schemas.openxmlformats.org/officeDocument/2006/relationships/slide" Target="/ppt/slides/slide2.xml"/><Relationship Id="rId26" Type="http://schemas.openxmlformats.org/officeDocument/2006/relationships/slide" Target="/ppt/slides/slide68.xml"/><Relationship Id="rId25" Type="http://schemas.openxmlformats.org/officeDocument/2006/relationships/slide" Target="/ppt/slides/slide66.xml"/><Relationship Id="rId28" Type="http://schemas.openxmlformats.org/officeDocument/2006/relationships/slide" Target="/ppt/slides/slide74.xml"/><Relationship Id="rId27" Type="http://schemas.openxmlformats.org/officeDocument/2006/relationships/slide" Target="/ppt/slides/slide68.xml"/><Relationship Id="rId5" Type="http://schemas.openxmlformats.org/officeDocument/2006/relationships/image" Target="../media/image49.png"/><Relationship Id="rId6" Type="http://schemas.openxmlformats.org/officeDocument/2006/relationships/image" Target="../media/image52.png"/><Relationship Id="rId29" Type="http://schemas.openxmlformats.org/officeDocument/2006/relationships/slide" Target="/ppt/slides/slide78.xml"/><Relationship Id="rId7" Type="http://schemas.openxmlformats.org/officeDocument/2006/relationships/image" Target="../media/image44.png"/><Relationship Id="rId8" Type="http://schemas.openxmlformats.org/officeDocument/2006/relationships/image" Target="../media/image58.png"/><Relationship Id="rId11" Type="http://schemas.openxmlformats.org/officeDocument/2006/relationships/slide" Target="/ppt/slides/slide7.xml"/><Relationship Id="rId10" Type="http://schemas.openxmlformats.org/officeDocument/2006/relationships/slide" Target="/ppt/slides/slide2.xml"/><Relationship Id="rId13" Type="http://schemas.openxmlformats.org/officeDocument/2006/relationships/slide" Target="/ppt/slides/slide18.xml"/><Relationship Id="rId12" Type="http://schemas.openxmlformats.org/officeDocument/2006/relationships/slide" Target="/ppt/slides/slide11.xml"/><Relationship Id="rId15" Type="http://schemas.openxmlformats.org/officeDocument/2006/relationships/slide" Target="/ppt/slides/slide21.xml"/><Relationship Id="rId14" Type="http://schemas.openxmlformats.org/officeDocument/2006/relationships/slide" Target="/ppt/slides/slide21.xml"/><Relationship Id="rId17" Type="http://schemas.openxmlformats.org/officeDocument/2006/relationships/slide" Target="/ppt/slides/slide31.xml"/><Relationship Id="rId16" Type="http://schemas.openxmlformats.org/officeDocument/2006/relationships/slide" Target="/ppt/slides/slide25.xml"/><Relationship Id="rId19" Type="http://schemas.openxmlformats.org/officeDocument/2006/relationships/slide" Target="/ppt/slides/slide41.xml"/><Relationship Id="rId18" Type="http://schemas.openxmlformats.org/officeDocument/2006/relationships/slide" Target="/ppt/slides/slide37.xml"/></Relationships>
</file>

<file path=ppt/slides/_rels/slide6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6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58.xml"/><Relationship Id="rId22" Type="http://schemas.openxmlformats.org/officeDocument/2006/relationships/slide" Target="/ppt/slides/slide66.xml"/><Relationship Id="rId21" Type="http://schemas.openxmlformats.org/officeDocument/2006/relationships/slide" Target="/ppt/slides/slide64.xml"/><Relationship Id="rId24" Type="http://schemas.openxmlformats.org/officeDocument/2006/relationships/slide" Target="/ppt/slides/slide68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5.png"/><Relationship Id="rId4" Type="http://schemas.openxmlformats.org/officeDocument/2006/relationships/image" Target="../media/image43.png"/><Relationship Id="rId9" Type="http://schemas.openxmlformats.org/officeDocument/2006/relationships/slide" Target="/ppt/slides/slide11.xml"/><Relationship Id="rId26" Type="http://schemas.openxmlformats.org/officeDocument/2006/relationships/slide" Target="/ppt/slides/slide78.xml"/><Relationship Id="rId25" Type="http://schemas.openxmlformats.org/officeDocument/2006/relationships/slide" Target="/ppt/slides/slide74.xml"/><Relationship Id="rId5" Type="http://schemas.openxmlformats.org/officeDocument/2006/relationships/image" Target="../media/image66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Relationship Id="rId11" Type="http://schemas.openxmlformats.org/officeDocument/2006/relationships/slide" Target="/ppt/slides/slide21.xml"/><Relationship Id="rId10" Type="http://schemas.openxmlformats.org/officeDocument/2006/relationships/slide" Target="/ppt/slides/slide18.xml"/><Relationship Id="rId13" Type="http://schemas.openxmlformats.org/officeDocument/2006/relationships/slide" Target="/ppt/slides/slide25.xml"/><Relationship Id="rId12" Type="http://schemas.openxmlformats.org/officeDocument/2006/relationships/slide" Target="/ppt/slides/slide21.xml"/><Relationship Id="rId15" Type="http://schemas.openxmlformats.org/officeDocument/2006/relationships/slide" Target="/ppt/slides/slide37.xml"/><Relationship Id="rId14" Type="http://schemas.openxmlformats.org/officeDocument/2006/relationships/slide" Target="/ppt/slides/slide31.xml"/><Relationship Id="rId17" Type="http://schemas.openxmlformats.org/officeDocument/2006/relationships/slide" Target="/ppt/slides/slide45.xml"/><Relationship Id="rId16" Type="http://schemas.openxmlformats.org/officeDocument/2006/relationships/slide" Target="/ppt/slides/slide41.xml"/><Relationship Id="rId19" Type="http://schemas.openxmlformats.org/officeDocument/2006/relationships/slide" Target="/ppt/slides/slide49.xml"/><Relationship Id="rId18" Type="http://schemas.openxmlformats.org/officeDocument/2006/relationships/slide" Target="/ppt/slides/slide45.xml"/></Relationships>
</file>

<file path=ppt/slides/_rels/slide6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6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3.png"/><Relationship Id="rId4" Type="http://schemas.openxmlformats.org/officeDocument/2006/relationships/image" Target="../media/image53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6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6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7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7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7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7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7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75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76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77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7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7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6.xml"/><Relationship Id="rId22" Type="http://schemas.openxmlformats.org/officeDocument/2006/relationships/slide" Target="/ppt/slides/slide68.xml"/><Relationship Id="rId21" Type="http://schemas.openxmlformats.org/officeDocument/2006/relationships/slide" Target="/ppt/slides/slide68.xml"/><Relationship Id="rId24" Type="http://schemas.openxmlformats.org/officeDocument/2006/relationships/slide" Target="/ppt/slides/slide78.xml"/><Relationship Id="rId23" Type="http://schemas.openxmlformats.org/officeDocument/2006/relationships/slide" Target="/ppt/slides/slide7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2.xml"/><Relationship Id="rId6" Type="http://schemas.openxmlformats.org/officeDocument/2006/relationships/slide" Target="/ppt/slides/slide7.xml"/><Relationship Id="rId7" Type="http://schemas.openxmlformats.org/officeDocument/2006/relationships/slide" Target="/ppt/slides/slide11.xml"/><Relationship Id="rId8" Type="http://schemas.openxmlformats.org/officeDocument/2006/relationships/slide" Target="/ppt/slides/slide18.xml"/><Relationship Id="rId11" Type="http://schemas.openxmlformats.org/officeDocument/2006/relationships/slide" Target="/ppt/slides/slide25.xml"/><Relationship Id="rId10" Type="http://schemas.openxmlformats.org/officeDocument/2006/relationships/slide" Target="/ppt/slides/slide21.xml"/><Relationship Id="rId13" Type="http://schemas.openxmlformats.org/officeDocument/2006/relationships/slide" Target="/ppt/slides/slide37.xml"/><Relationship Id="rId12" Type="http://schemas.openxmlformats.org/officeDocument/2006/relationships/slide" Target="/ppt/slides/slide31.xml"/><Relationship Id="rId15" Type="http://schemas.openxmlformats.org/officeDocument/2006/relationships/slide" Target="/ppt/slides/slide45.xml"/><Relationship Id="rId14" Type="http://schemas.openxmlformats.org/officeDocument/2006/relationships/slide" Target="/ppt/slides/slide41.xml"/><Relationship Id="rId17" Type="http://schemas.openxmlformats.org/officeDocument/2006/relationships/slide" Target="/ppt/slides/slide49.xml"/><Relationship Id="rId16" Type="http://schemas.openxmlformats.org/officeDocument/2006/relationships/slide" Target="/ppt/slides/slide45.xml"/><Relationship Id="rId19" Type="http://schemas.openxmlformats.org/officeDocument/2006/relationships/slide" Target="/ppt/slides/slide64.xml"/><Relationship Id="rId18" Type="http://schemas.openxmlformats.org/officeDocument/2006/relationships/slide" Target="/ppt/slides/slide58.xml"/></Relationships>
</file>

<file path=ppt/slides/_rels/slide8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8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8.xml"/><Relationship Id="rId22" Type="http://schemas.openxmlformats.org/officeDocument/2006/relationships/slide" Target="/ppt/slides/slide74.xml"/><Relationship Id="rId21" Type="http://schemas.openxmlformats.org/officeDocument/2006/relationships/slide" Target="/ppt/slides/slide68.xml"/><Relationship Id="rId23" Type="http://schemas.openxmlformats.org/officeDocument/2006/relationships/slide" Target="/ppt/slides/slide7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8.xml"/><Relationship Id="rId8" Type="http://schemas.openxmlformats.org/officeDocument/2006/relationships/slide" Target="/ppt/slides/slide2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5.xml"/><Relationship Id="rId13" Type="http://schemas.openxmlformats.org/officeDocument/2006/relationships/slide" Target="/ppt/slides/slide41.xml"/><Relationship Id="rId12" Type="http://schemas.openxmlformats.org/officeDocument/2006/relationships/slide" Target="/ppt/slides/slide37.xml"/><Relationship Id="rId15" Type="http://schemas.openxmlformats.org/officeDocument/2006/relationships/slide" Target="/ppt/slides/slide45.xml"/><Relationship Id="rId14" Type="http://schemas.openxmlformats.org/officeDocument/2006/relationships/slide" Target="/ppt/slides/slide45.xml"/><Relationship Id="rId17" Type="http://schemas.openxmlformats.org/officeDocument/2006/relationships/slide" Target="/ppt/slides/slide58.xml"/><Relationship Id="rId16" Type="http://schemas.openxmlformats.org/officeDocument/2006/relationships/slide" Target="/ppt/slides/slide49.xml"/><Relationship Id="rId19" Type="http://schemas.openxmlformats.org/officeDocument/2006/relationships/slide" Target="/ppt/slides/slide66.xml"/><Relationship Id="rId18" Type="http://schemas.openxmlformats.org/officeDocument/2006/relationships/slide" Target="/ppt/slides/slide64.xml"/></Relationships>
</file>

<file path=ppt/slides/_rels/slide8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4.xml"/><Relationship Id="rId22" Type="http://schemas.openxmlformats.org/officeDocument/2006/relationships/slide" Target="/ppt/slides/slide68.xml"/><Relationship Id="rId21" Type="http://schemas.openxmlformats.org/officeDocument/2006/relationships/slide" Target="/ppt/slides/slide66.xml"/><Relationship Id="rId24" Type="http://schemas.openxmlformats.org/officeDocument/2006/relationships/slide" Target="/ppt/slides/slide74.xml"/><Relationship Id="rId23" Type="http://schemas.openxmlformats.org/officeDocument/2006/relationships/slide" Target="/ppt/slides/slide6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60.jpg"/><Relationship Id="rId4" Type="http://schemas.openxmlformats.org/officeDocument/2006/relationships/image" Target="../media/image57.png"/><Relationship Id="rId9" Type="http://schemas.openxmlformats.org/officeDocument/2006/relationships/slide" Target="/ppt/slides/slide18.xml"/><Relationship Id="rId25" Type="http://schemas.openxmlformats.org/officeDocument/2006/relationships/slide" Target="/ppt/slides/slide78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1.xml"/><Relationship Id="rId10" Type="http://schemas.openxmlformats.org/officeDocument/2006/relationships/slide" Target="/ppt/slides/slide21.xml"/><Relationship Id="rId13" Type="http://schemas.openxmlformats.org/officeDocument/2006/relationships/slide" Target="/ppt/slides/slide31.xml"/><Relationship Id="rId12" Type="http://schemas.openxmlformats.org/officeDocument/2006/relationships/slide" Target="/ppt/slides/slide25.xml"/><Relationship Id="rId15" Type="http://schemas.openxmlformats.org/officeDocument/2006/relationships/slide" Target="/ppt/slides/slide41.xml"/><Relationship Id="rId14" Type="http://schemas.openxmlformats.org/officeDocument/2006/relationships/slide" Target="/ppt/slides/slide37.xml"/><Relationship Id="rId17" Type="http://schemas.openxmlformats.org/officeDocument/2006/relationships/slide" Target="/ppt/slides/slide45.xml"/><Relationship Id="rId16" Type="http://schemas.openxmlformats.org/officeDocument/2006/relationships/slide" Target="/ppt/slides/slide45.xml"/><Relationship Id="rId19" Type="http://schemas.openxmlformats.org/officeDocument/2006/relationships/slide" Target="/ppt/slides/slide58.xml"/><Relationship Id="rId18" Type="http://schemas.openxmlformats.org/officeDocument/2006/relationships/slide" Target="/ppt/slides/slide49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67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61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9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65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5.png"/><Relationship Id="rId4" Type="http://schemas.openxmlformats.org/officeDocument/2006/relationships/image" Target="../media/image54.png"/><Relationship Id="rId5" Type="http://schemas.openxmlformats.org/officeDocument/2006/relationships/image" Target="../media/image73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5.png"/><Relationship Id="rId4" Type="http://schemas.openxmlformats.org/officeDocument/2006/relationships/image" Target="../media/image54.png"/><Relationship Id="rId5" Type="http://schemas.openxmlformats.org/officeDocument/2006/relationships/image" Target="../media/image64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66.xml"/><Relationship Id="rId22" Type="http://schemas.openxmlformats.org/officeDocument/2006/relationships/slide" Target="/ppt/slides/slide68.xml"/><Relationship Id="rId21" Type="http://schemas.openxmlformats.org/officeDocument/2006/relationships/slide" Target="/ppt/slides/slide68.xml"/><Relationship Id="rId24" Type="http://schemas.openxmlformats.org/officeDocument/2006/relationships/slide" Target="/ppt/slides/slide78.xml"/><Relationship Id="rId23" Type="http://schemas.openxmlformats.org/officeDocument/2006/relationships/slide" Target="/ppt/slides/slide7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21.xml"/><Relationship Id="rId5" Type="http://schemas.openxmlformats.org/officeDocument/2006/relationships/slide" Target="/ppt/slides/slide2.xml"/><Relationship Id="rId6" Type="http://schemas.openxmlformats.org/officeDocument/2006/relationships/slide" Target="/ppt/slides/slide7.xml"/><Relationship Id="rId7" Type="http://schemas.openxmlformats.org/officeDocument/2006/relationships/slide" Target="/ppt/slides/slide11.xml"/><Relationship Id="rId8" Type="http://schemas.openxmlformats.org/officeDocument/2006/relationships/slide" Target="/ppt/slides/slide18.xml"/><Relationship Id="rId11" Type="http://schemas.openxmlformats.org/officeDocument/2006/relationships/slide" Target="/ppt/slides/slide25.xml"/><Relationship Id="rId10" Type="http://schemas.openxmlformats.org/officeDocument/2006/relationships/slide" Target="/ppt/slides/slide21.xml"/><Relationship Id="rId13" Type="http://schemas.openxmlformats.org/officeDocument/2006/relationships/slide" Target="/ppt/slides/slide37.xml"/><Relationship Id="rId12" Type="http://schemas.openxmlformats.org/officeDocument/2006/relationships/slide" Target="/ppt/slides/slide31.xml"/><Relationship Id="rId15" Type="http://schemas.openxmlformats.org/officeDocument/2006/relationships/slide" Target="/ppt/slides/slide45.xml"/><Relationship Id="rId14" Type="http://schemas.openxmlformats.org/officeDocument/2006/relationships/slide" Target="/ppt/slides/slide41.xml"/><Relationship Id="rId17" Type="http://schemas.openxmlformats.org/officeDocument/2006/relationships/slide" Target="/ppt/slides/slide49.xml"/><Relationship Id="rId16" Type="http://schemas.openxmlformats.org/officeDocument/2006/relationships/slide" Target="/ppt/slides/slide45.xml"/><Relationship Id="rId19" Type="http://schemas.openxmlformats.org/officeDocument/2006/relationships/slide" Target="/ppt/slides/slide64.xml"/><Relationship Id="rId18" Type="http://schemas.openxmlformats.org/officeDocument/2006/relationships/slide" Target="/ppt/slides/slide58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69.png"/><Relationship Id="rId4" Type="http://schemas.openxmlformats.org/officeDocument/2006/relationships/image" Target="../media/image68.png"/><Relationship Id="rId5" Type="http://schemas.openxmlformats.org/officeDocument/2006/relationships/image" Target="../media/image71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5.png"/><Relationship Id="rId4" Type="http://schemas.openxmlformats.org/officeDocument/2006/relationships/image" Target="../media/image43.png"/><Relationship Id="rId5" Type="http://schemas.openxmlformats.org/officeDocument/2006/relationships/image" Target="../media/image75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5.png"/><Relationship Id="rId4" Type="http://schemas.openxmlformats.org/officeDocument/2006/relationships/image" Target="../media/image43.png"/><Relationship Id="rId5" Type="http://schemas.openxmlformats.org/officeDocument/2006/relationships/image" Target="../media/image72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5.png"/><Relationship Id="rId4" Type="http://schemas.openxmlformats.org/officeDocument/2006/relationships/image" Target="../media/image63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5.png"/><Relationship Id="rId4" Type="http://schemas.openxmlformats.org/officeDocument/2006/relationships/image" Target="../media/image70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74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420724" y="1349624"/>
            <a:ext cx="8302549" cy="149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22"/>
              <a:buNone/>
            </a:pPr>
            <a:r>
              <a:rPr b="1" lang="en" sz="3800"/>
              <a:t>The Sensitivity of the Impact of </a:t>
            </a:r>
            <a:br>
              <a:rPr b="1" lang="en" sz="3800"/>
            </a:br>
            <a:r>
              <a:rPr b="1" lang="en" sz="3800"/>
              <a:t>G-IV Reconnaissance Data to </a:t>
            </a:r>
            <a:br>
              <a:rPr b="1" lang="en" sz="3800"/>
            </a:br>
            <a:r>
              <a:rPr b="1" lang="en" sz="3800"/>
              <a:t>HAFSv1 Version</a:t>
            </a:r>
            <a:endParaRPr b="1" sz="3800"/>
          </a:p>
        </p:txBody>
      </p:sp>
      <p:sp>
        <p:nvSpPr>
          <p:cNvPr id="90" name="Google Shape;90;p1"/>
          <p:cNvSpPr txBox="1"/>
          <p:nvPr>
            <p:ph idx="1" type="body"/>
          </p:nvPr>
        </p:nvSpPr>
        <p:spPr>
          <a:xfrm>
            <a:off x="420725" y="2832914"/>
            <a:ext cx="8302550" cy="1491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Sarah Ditchek</a:t>
            </a:r>
            <a:r>
              <a:rPr b="1" baseline="30000" lang="en" sz="1800">
                <a:latin typeface="Lato"/>
                <a:ea typeface="Lato"/>
                <a:cs typeface="Lato"/>
                <a:sym typeface="Lato"/>
              </a:rPr>
              <a:t>1,2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, Jason Sippel</a:t>
            </a:r>
            <a:r>
              <a:rPr b="1" baseline="30000" lang="en" sz="1800">
                <a:latin typeface="Lato"/>
                <a:ea typeface="Lato"/>
                <a:cs typeface="Lato"/>
                <a:sym typeface="Lato"/>
              </a:rPr>
              <a:t>2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, Ryan Torn</a:t>
            </a:r>
            <a:r>
              <a:rPr b="1" baseline="30000" lang="en" sz="1800">
                <a:latin typeface="Lato"/>
                <a:ea typeface="Lato"/>
                <a:cs typeface="Lato"/>
                <a:sym typeface="Lato"/>
              </a:rPr>
              <a:t>3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, Lisa Bucci</a:t>
            </a:r>
            <a:r>
              <a:rPr b="1" baseline="30000" lang="en" sz="1800">
                <a:latin typeface="Lato"/>
                <a:ea typeface="Lato"/>
                <a:cs typeface="Lato"/>
                <a:sym typeface="Lato"/>
              </a:rPr>
              <a:t>4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, &amp; Wallace Hogsett</a:t>
            </a:r>
            <a:r>
              <a:rPr b="1" baseline="30000" lang="en" sz="1800">
                <a:latin typeface="Lato"/>
                <a:ea typeface="Lato"/>
                <a:cs typeface="Lato"/>
                <a:sym typeface="Lato"/>
              </a:rPr>
              <a:t>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aseline="30000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aseline="30000" lang="en" sz="120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Cooperative Institute for Marine and Atmospheric Studies (CIMAS) | University of Miami (UM)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aseline="30000" lang="en" sz="1200"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Hurricane Research Division (HRD) | Atlantic Oceanographic and Meteorological Laboratory (AOML)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aseline="30000" lang="en" sz="1200"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Department of Atmospheric and Environmental Sciences | University at Albany, SUNY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aseline="30000" lang="en" sz="1200"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National Hurricane Center (NHC)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2324100" y="4893171"/>
            <a:ext cx="45056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Funding: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NOAA Award NA22OAR4590534</a:t>
            </a:r>
            <a:endParaRPr/>
          </a:p>
        </p:txBody>
      </p:sp>
      <p:grpSp>
        <p:nvGrpSpPr>
          <p:cNvPr id="92" name="Google Shape;92;p1"/>
          <p:cNvGrpSpPr/>
          <p:nvPr/>
        </p:nvGrpSpPr>
        <p:grpSpPr>
          <a:xfrm>
            <a:off x="87680" y="4540250"/>
            <a:ext cx="2194510" cy="603250"/>
            <a:chOff x="100937" y="4297126"/>
            <a:chExt cx="3175969" cy="873044"/>
          </a:xfrm>
        </p:grpSpPr>
        <p:pic>
          <p:nvPicPr>
            <p:cNvPr id="93" name="Google Shape;9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937" y="4378920"/>
              <a:ext cx="710106" cy="710105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4">
              <a:alphaModFix/>
            </a:blip>
            <a:srcRect b="0" l="9387" r="11065" t="0"/>
            <a:stretch/>
          </p:blipFill>
          <p:spPr>
            <a:xfrm>
              <a:off x="873541" y="4397988"/>
              <a:ext cx="685518" cy="662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&#10;&#10;Description generated with very high confidence"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24778" y="4314090"/>
              <a:ext cx="852128" cy="851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4.googleusercontent.com/utFwPPI8YAMltzrZGilJQqTcb1Vz5fjZkJ_zRmsE0w5pI9QAQDLGYP-g_U-FmHt-O-HfyfP46T18H2vQQbNl-zg=w1280" id="96" name="Google Shape;96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03267" y="4297126"/>
              <a:ext cx="873044" cy="8730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oogle Shape;97;p1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98" name="Google Shape;98;p1">
              <a:hlinkClick action="ppaction://hlinksldjump" r:id="rId7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99" name="Google Shape;99;p1">
              <a:hlinkClick action="ppaction://hlinksldjump" r:id="rId8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>
              <a:hlinkClick action="ppaction://hlinksldjump" r:id="rId9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>
              <a:hlinkClick action="ppaction://hlinksldjump" r:id="rId10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>
              <a:hlinkClick action="ppaction://hlinksldjump" r:id="rId11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>
              <a:hlinkClick action="ppaction://hlinksldjump" r:id="rId12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04" name="Google Shape;104;p1">
              <a:hlinkClick action="ppaction://hlinksldjump" r:id="rId13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>
              <a:hlinkClick action="ppaction://hlinksldjump" r:id="rId14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>
              <a:hlinkClick action="ppaction://hlinksldjump" r:id="rId15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>
              <a:hlinkClick action="ppaction://hlinksldjump" r:id="rId16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>
              <a:hlinkClick action="ppaction://hlinksldjump" r:id="rId17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>
              <a:hlinkClick action="ppaction://hlinksldjump" r:id="rId18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10" name="Google Shape;110;p1">
              <a:hlinkClick action="ppaction://hlinksldjump" r:id="rId19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>
              <a:hlinkClick action="ppaction://hlinksldjump" r:id="rId20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>
              <a:hlinkClick action="ppaction://hlinksldjump" r:id="rId21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>
              <a:hlinkClick action="ppaction://hlinksldjump" r:id="rId22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>
              <a:hlinkClick action="ppaction://hlinksldjump" r:id="rId23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>
              <a:hlinkClick action="ppaction://hlinksldjump" r:id="rId24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16" name="Google Shape;116;p1">
              <a:hlinkClick action="ppaction://hlinksldjump" r:id="rId25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>
              <a:hlinkClick action="ppaction://hlinksldjump" r:id="rId26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>
              <a:hlinkClick action="ppaction://hlinksldjump" r:id="rId27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Original</a:t>
            </a: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Project Plan Snapshot</a:t>
            </a:r>
            <a:endParaRPr/>
          </a:p>
        </p:txBody>
      </p:sp>
      <p:sp>
        <p:nvSpPr>
          <p:cNvPr id="366" name="Google Shape;366;p23"/>
          <p:cNvSpPr/>
          <p:nvPr/>
        </p:nvSpPr>
        <p:spPr>
          <a:xfrm>
            <a:off x="5891749" y="433100"/>
            <a:ext cx="333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*GFS input data does not exist for Eta, which had G-IV flights</a:t>
            </a:r>
            <a:endParaRPr/>
          </a:p>
        </p:txBody>
      </p:sp>
      <p:sp>
        <p:nvSpPr>
          <p:cNvPr id="367" name="Google Shape;367;p23"/>
          <p:cNvSpPr/>
          <p:nvPr/>
        </p:nvSpPr>
        <p:spPr>
          <a:xfrm>
            <a:off x="400404" y="1316742"/>
            <a:ext cx="8327036" cy="468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OBJECTIVE: To quantify the overall impact of G-IV reconnaissance on </a:t>
            </a:r>
            <a:endParaRPr/>
          </a:p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TC forecasts of track, intensity, and size, using HAFSv1A</a:t>
            </a:r>
            <a:endParaRPr/>
          </a:p>
        </p:txBody>
      </p:sp>
      <p:sp>
        <p:nvSpPr>
          <p:cNvPr id="368" name="Google Shape;368;p23"/>
          <p:cNvSpPr/>
          <p:nvPr/>
        </p:nvSpPr>
        <p:spPr>
          <a:xfrm rot="-5400000">
            <a:off x="436188" y="2421935"/>
            <a:ext cx="1683441" cy="581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3"/>
          <p:cNvSpPr/>
          <p:nvPr/>
        </p:nvSpPr>
        <p:spPr>
          <a:xfrm>
            <a:off x="4242818" y="1994245"/>
            <a:ext cx="3973634" cy="71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ASSIMILATED RECON DATA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9800"/>
                </a:solidFill>
                <a:latin typeface="Arial"/>
                <a:ea typeface="Arial"/>
                <a:cs typeface="Arial"/>
                <a:sym typeface="Arial"/>
              </a:rPr>
              <a:t>ALL-R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(i.e., C-130, P-3, &amp; G-IV)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NOG4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C-130 &amp; P-3 (i.e., no G-IV)</a:t>
            </a:r>
            <a:endParaRPr/>
          </a:p>
        </p:txBody>
      </p:sp>
      <p:sp>
        <p:nvSpPr>
          <p:cNvPr id="370" name="Google Shape;370;p23"/>
          <p:cNvSpPr/>
          <p:nvPr/>
        </p:nvSpPr>
        <p:spPr>
          <a:xfrm rot="-5400000">
            <a:off x="1326475" y="4171505"/>
            <a:ext cx="1430200" cy="51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1" name="Google Shape;371;p23"/>
          <p:cNvGraphicFramePr/>
          <p:nvPr/>
        </p:nvGraphicFramePr>
        <p:xfrm>
          <a:off x="2233237" y="37125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465125"/>
                <a:gridCol w="2395525"/>
                <a:gridCol w="660400"/>
                <a:gridCol w="1146175"/>
              </a:tblGrid>
              <a:tr h="157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YEAR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TCS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(w/ </a:t>
                      </a:r>
                      <a:r>
                        <a:rPr b="1" i="1" lang="en" sz="1200" u="none" cap="none" strike="noStrike">
                          <a:solidFill>
                            <a:schemeClr val="lt1"/>
                          </a:solidFill>
                        </a:rPr>
                        <a:t>tasked</a:t>
                      </a:r>
                      <a:r>
                        <a:rPr b="1" i="0" lang="en" sz="1200" u="none" cap="none" strike="noStrike">
                          <a:solidFill>
                            <a:schemeClr val="lt1"/>
                          </a:solidFill>
                        </a:rPr>
                        <a:t> G-IV missions)</a:t>
                      </a:r>
                      <a:endParaRPr b="1"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CYCLES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G-IV MISSIONS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2020*</a:t>
                      </a:r>
                      <a:endParaRPr/>
                    </a:p>
                  </a:txBody>
                  <a:tcPr marT="0" marB="0" marR="0" marL="0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Isaias, Laura, Marco, Delta, &amp; Zeta</a:t>
                      </a:r>
                      <a:endParaRPr b="0"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129</a:t>
                      </a:r>
                      <a:endParaRPr/>
                    </a:p>
                  </a:txBody>
                  <a:tcPr marT="0" marB="0" marR="0" marL="0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19</a:t>
                      </a:r>
                      <a:endParaRPr/>
                    </a:p>
                  </a:txBody>
                  <a:tcPr marT="0" marB="0" marR="0" marL="0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BE7E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2021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Elsa, Henri, Ida, &amp; Sam</a:t>
                      </a:r>
                      <a:endParaRPr b="0"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141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2022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Fiona, Ian, Nicole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85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13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2023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Franklin, Idalia, Lee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114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14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 cap="none" strike="noStrike">
                          <a:solidFill>
                            <a:schemeClr val="dk2"/>
                          </a:solidFill>
                        </a:rPr>
                        <a:t>4</a:t>
                      </a:r>
                      <a:endParaRPr/>
                    </a:p>
                  </a:txBody>
                  <a:tcPr marT="0" marB="0" marR="0" marL="0" anchor="ctr">
                    <a:solidFill>
                      <a:srgbClr val="C2CF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 cap="none" strike="noStrike">
                          <a:solidFill>
                            <a:schemeClr val="dk2"/>
                          </a:solidFill>
                        </a:rPr>
                        <a:t>15</a:t>
                      </a:r>
                      <a:endParaRPr b="0" sz="1200" u="sng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C2CF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 cap="none" strike="noStrike">
                          <a:solidFill>
                            <a:schemeClr val="dk2"/>
                          </a:solidFill>
                        </a:rPr>
                        <a:t>469 </a:t>
                      </a:r>
                      <a:endParaRPr/>
                    </a:p>
                  </a:txBody>
                  <a:tcPr marT="0" marB="0" marR="0" marL="0" anchor="ctr">
                    <a:solidFill>
                      <a:srgbClr val="C2CF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 cap="none" strike="noStrike">
                          <a:solidFill>
                            <a:schemeClr val="dk2"/>
                          </a:solidFill>
                        </a:rPr>
                        <a:t>56</a:t>
                      </a:r>
                      <a:endParaRPr/>
                    </a:p>
                  </a:txBody>
                  <a:tcPr marT="0" marB="0" marR="0" marL="0" anchor="ctr">
                    <a:solidFill>
                      <a:srgbClr val="C2CFF2"/>
                    </a:solidFill>
                  </a:tcPr>
                </a:tc>
              </a:tr>
            </a:tbl>
          </a:graphicData>
        </a:graphic>
      </p:graphicFrame>
      <p:sp>
        <p:nvSpPr>
          <p:cNvPr id="372" name="Google Shape;372;p23"/>
          <p:cNvSpPr/>
          <p:nvPr/>
        </p:nvSpPr>
        <p:spPr>
          <a:xfrm>
            <a:off x="4763817" y="2814055"/>
            <a:ext cx="2931636" cy="71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ASSIMILATED DATA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operationally assimilated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conventional &amp; radiance data</a:t>
            </a:r>
            <a:endParaRPr/>
          </a:p>
        </p:txBody>
      </p:sp>
      <p:pic>
        <p:nvPicPr>
          <p:cNvPr id="373" name="Google Shape;37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927" y="1825398"/>
            <a:ext cx="2927832" cy="17866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23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375" name="Google Shape;375;p23">
              <a:hlinkClick action="ppaction://hlinksldjump" r:id="rId4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376" name="Google Shape;376;p23">
              <a:hlinkClick action="ppaction://hlinksldjump" r:id="rId5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3">
              <a:hlinkClick action="ppaction://hlinksldjump" r:id="rId6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3">
              <a:hlinkClick action="ppaction://hlinksldjump" r:id="rId7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3">
              <a:hlinkClick action="ppaction://hlinksldjump" r:id="rId8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3">
              <a:hlinkClick action="ppaction://hlinksldjump" r:id="rId9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381" name="Google Shape;381;p23">
              <a:hlinkClick action="ppaction://hlinksldjump" r:id="rId10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3">
              <a:hlinkClick action="ppaction://hlinksldjump" r:id="rId11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3">
              <a:hlinkClick action="ppaction://hlinksldjump" r:id="rId12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3">
              <a:hlinkClick action="ppaction://hlinksldjump" r:id="rId13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3">
              <a:hlinkClick action="ppaction://hlinksldjump" r:id="rId14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3">
              <a:hlinkClick action="ppaction://hlinksldjump" r:id="rId15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387" name="Google Shape;387;p23">
              <a:hlinkClick action="ppaction://hlinksldjump" r:id="rId16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3">
              <a:hlinkClick action="ppaction://hlinksldjump" r:id="rId17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3">
              <a:hlinkClick action="ppaction://hlinksldjump" r:id="rId18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3">
              <a:hlinkClick action="ppaction://hlinksldjump" r:id="rId19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3">
              <a:hlinkClick action="ppaction://hlinksldjump" r:id="rId20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3">
              <a:hlinkClick action="ppaction://hlinksldjump" r:id="rId21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393" name="Google Shape;393;p23">
              <a:hlinkClick action="ppaction://hlinksldjump" r:id="rId22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3">
              <a:hlinkClick action="ppaction://hlinksldjump" r:id="rId23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3">
              <a:hlinkClick action="ppaction://hlinksldjump" r:id="rId24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G-IV Impact</a:t>
            </a:r>
            <a:endParaRPr/>
          </a:p>
        </p:txBody>
      </p:sp>
      <p:sp>
        <p:nvSpPr>
          <p:cNvPr id="401" name="Google Shape;401;p24"/>
          <p:cNvSpPr/>
          <p:nvPr/>
        </p:nvSpPr>
        <p:spPr>
          <a:xfrm>
            <a:off x="1676400" y="1324362"/>
            <a:ext cx="5801360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Track/Intensity: TS forecast </a:t>
            </a:r>
            <a:r>
              <a:rPr b="1" i="0" lang="en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HU forecast </a:t>
            </a: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" name="Google Shape;402;p24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403" name="Google Shape;403;p24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404" name="Google Shape;404;p24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409" name="Google Shape;409;p24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415" name="Google Shape;415;p24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421" name="Google Shape;421;p24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5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G-IV Impact</a:t>
            </a:r>
            <a:endParaRPr/>
          </a:p>
        </p:txBody>
      </p:sp>
      <p:sp>
        <p:nvSpPr>
          <p:cNvPr id="429" name="Google Shape;429;p25"/>
          <p:cNvSpPr/>
          <p:nvPr/>
        </p:nvSpPr>
        <p:spPr>
          <a:xfrm>
            <a:off x="1676400" y="1324362"/>
            <a:ext cx="5801360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Track/Intensity: TS forecast </a:t>
            </a:r>
            <a:r>
              <a:rPr b="1" i="0" lang="en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HU forecast </a:t>
            </a: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5"/>
          <p:cNvSpPr txBox="1"/>
          <p:nvPr/>
        </p:nvSpPr>
        <p:spPr>
          <a:xfrm>
            <a:off x="0" y="181865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INITIAL CLASSIFICATION</a:t>
            </a:r>
            <a:endParaRPr/>
          </a:p>
        </p:txBody>
      </p:sp>
      <p:pic>
        <p:nvPicPr>
          <p:cNvPr id="431" name="Google Shape;4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166" y="2422152"/>
            <a:ext cx="3392424" cy="79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5427" y="2421342"/>
            <a:ext cx="3392424" cy="795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25"/>
          <p:cNvGrpSpPr/>
          <p:nvPr/>
        </p:nvGrpSpPr>
        <p:grpSpPr>
          <a:xfrm>
            <a:off x="436927" y="2383050"/>
            <a:ext cx="776175" cy="869228"/>
            <a:chOff x="9501" y="2410990"/>
            <a:chExt cx="776175" cy="869228"/>
          </a:xfrm>
        </p:grpSpPr>
        <p:sp>
          <p:nvSpPr>
            <p:cNvPr id="434" name="Google Shape;434;p25"/>
            <p:cNvSpPr/>
            <p:nvPr/>
          </p:nvSpPr>
          <p:spPr>
            <a:xfrm>
              <a:off x="181022" y="2410990"/>
              <a:ext cx="60465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TRK</a:t>
              </a: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9501" y="2676327"/>
              <a:ext cx="776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VMAX</a:t>
              </a: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88048" y="2941664"/>
              <a:ext cx="6976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PMIN</a:t>
              </a:r>
              <a:endParaRPr/>
            </a:p>
          </p:txBody>
        </p:sp>
      </p:grpSp>
      <p:sp>
        <p:nvSpPr>
          <p:cNvPr id="437" name="Google Shape;437;p25"/>
          <p:cNvSpPr/>
          <p:nvPr/>
        </p:nvSpPr>
        <p:spPr>
          <a:xfrm>
            <a:off x="2552560" y="2135706"/>
            <a:ext cx="44595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endParaRPr/>
          </a:p>
        </p:txBody>
      </p:sp>
      <p:sp>
        <p:nvSpPr>
          <p:cNvPr id="438" name="Google Shape;438;p25"/>
          <p:cNvSpPr/>
          <p:nvPr/>
        </p:nvSpPr>
        <p:spPr>
          <a:xfrm>
            <a:off x="6046428" y="2135706"/>
            <a:ext cx="4796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</a:t>
            </a:r>
            <a:endParaRPr/>
          </a:p>
        </p:txBody>
      </p:sp>
      <p:pic>
        <p:nvPicPr>
          <p:cNvPr id="439" name="Google Shape;439;p25"/>
          <p:cNvPicPr preferRelativeResize="0"/>
          <p:nvPr/>
        </p:nvPicPr>
        <p:blipFill rotWithShape="1">
          <a:blip r:embed="rId5">
            <a:alphaModFix/>
          </a:blip>
          <a:srcRect b="1227" l="0" r="0" t="0"/>
          <a:stretch/>
        </p:blipFill>
        <p:spPr>
          <a:xfrm>
            <a:off x="4620098" y="3191315"/>
            <a:ext cx="3488621" cy="30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5"/>
          <p:cNvPicPr preferRelativeResize="0"/>
          <p:nvPr/>
        </p:nvPicPr>
        <p:blipFill rotWithShape="1">
          <a:blip r:embed="rId5">
            <a:alphaModFix/>
          </a:blip>
          <a:srcRect b="1227" l="0" r="0" t="0"/>
          <a:stretch/>
        </p:blipFill>
        <p:spPr>
          <a:xfrm>
            <a:off x="1119024" y="3191315"/>
            <a:ext cx="3488621" cy="305977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5"/>
          <p:cNvSpPr/>
          <p:nvPr/>
        </p:nvSpPr>
        <p:spPr>
          <a:xfrm>
            <a:off x="7663489" y="448590"/>
            <a:ext cx="1548822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SS: W/ TS (42) | W/ H (64)</a:t>
            </a:r>
            <a:endParaRPr/>
          </a:p>
        </p:txBody>
      </p:sp>
      <p:pic>
        <p:nvPicPr>
          <p:cNvPr id="442" name="Google Shape;442;p25"/>
          <p:cNvPicPr preferRelativeResize="0"/>
          <p:nvPr/>
        </p:nvPicPr>
        <p:blipFill rotWithShape="1">
          <a:blip r:embed="rId6">
            <a:alphaModFix/>
          </a:blip>
          <a:srcRect b="0" l="0" r="71829" t="0"/>
          <a:stretch/>
        </p:blipFill>
        <p:spPr>
          <a:xfrm>
            <a:off x="3766866" y="3391272"/>
            <a:ext cx="1622854" cy="54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775" y="4418817"/>
            <a:ext cx="670425" cy="686236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4" name="Google Shape;444;p25"/>
          <p:cNvSpPr/>
          <p:nvPr/>
        </p:nvSpPr>
        <p:spPr>
          <a:xfrm>
            <a:off x="-28932" y="4161912"/>
            <a:ext cx="809837" cy="29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Ditchek et al.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(2023b)</a:t>
            </a:r>
            <a:endParaRPr/>
          </a:p>
        </p:txBody>
      </p:sp>
      <p:grpSp>
        <p:nvGrpSpPr>
          <p:cNvPr id="445" name="Google Shape;445;p25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446" name="Google Shape;446;p25">
              <a:hlinkClick action="ppaction://hlinksldjump" r:id="rId8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447" name="Google Shape;447;p25">
              <a:hlinkClick action="ppaction://hlinksldjump" r:id="rId9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5">
              <a:hlinkClick action="ppaction://hlinksldjump" r:id="rId10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5">
              <a:hlinkClick action="ppaction://hlinksldjump" r:id="rId11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5">
              <a:hlinkClick action="ppaction://hlinksldjump" r:id="rId12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5">
              <a:hlinkClick action="ppaction://hlinksldjump" r:id="rId13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452" name="Google Shape;452;p25">
              <a:hlinkClick action="ppaction://hlinksldjump" r:id="rId14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5">
              <a:hlinkClick action="ppaction://hlinksldjump" r:id="rId15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5">
              <a:hlinkClick action="ppaction://hlinksldjump" r:id="rId16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5">
              <a:hlinkClick action="ppaction://hlinksldjump" r:id="rId17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5">
              <a:hlinkClick action="ppaction://hlinksldjump" r:id="rId18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5">
              <a:hlinkClick action="ppaction://hlinksldjump" r:id="rId19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458" name="Google Shape;458;p25">
              <a:hlinkClick action="ppaction://hlinksldjump" r:id="rId20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5">
              <a:hlinkClick action="ppaction://hlinksldjump" r:id="rId21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5">
              <a:hlinkClick action="ppaction://hlinksldjump" r:id="rId22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5">
              <a:hlinkClick action="ppaction://hlinksldjump" r:id="rId23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5">
              <a:hlinkClick action="ppaction://hlinksldjump" r:id="rId24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5">
              <a:hlinkClick action="ppaction://hlinksldjump" r:id="rId25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464" name="Google Shape;464;p25">
              <a:hlinkClick action="ppaction://hlinksldjump" r:id="rId26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5">
              <a:hlinkClick action="ppaction://hlinksldjump" r:id="rId27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5">
              <a:hlinkClick action="ppaction://hlinksldjump" r:id="rId28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6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G-IV Impact</a:t>
            </a:r>
            <a:endParaRPr/>
          </a:p>
        </p:txBody>
      </p:sp>
      <p:sp>
        <p:nvSpPr>
          <p:cNvPr id="472" name="Google Shape;472;p26"/>
          <p:cNvSpPr/>
          <p:nvPr/>
        </p:nvSpPr>
        <p:spPr>
          <a:xfrm>
            <a:off x="1676400" y="1324362"/>
            <a:ext cx="5801360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Track/Intensity: TS forecast </a:t>
            </a:r>
            <a:r>
              <a:rPr b="1" i="0" lang="en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HU forecast </a:t>
            </a: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6"/>
          <p:cNvSpPr txBox="1"/>
          <p:nvPr/>
        </p:nvSpPr>
        <p:spPr>
          <a:xfrm>
            <a:off x="0" y="181865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INITIAL CLASSIFICATION</a:t>
            </a:r>
            <a:endParaRPr/>
          </a:p>
        </p:txBody>
      </p:sp>
      <p:pic>
        <p:nvPicPr>
          <p:cNvPr id="474" name="Google Shape;47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166" y="2422152"/>
            <a:ext cx="3392424" cy="79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5427" y="2421342"/>
            <a:ext cx="3392424" cy="795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26"/>
          <p:cNvGrpSpPr/>
          <p:nvPr/>
        </p:nvGrpSpPr>
        <p:grpSpPr>
          <a:xfrm>
            <a:off x="436927" y="2383050"/>
            <a:ext cx="776175" cy="869228"/>
            <a:chOff x="9501" y="2410990"/>
            <a:chExt cx="776175" cy="869228"/>
          </a:xfrm>
        </p:grpSpPr>
        <p:sp>
          <p:nvSpPr>
            <p:cNvPr id="477" name="Google Shape;477;p26"/>
            <p:cNvSpPr/>
            <p:nvPr/>
          </p:nvSpPr>
          <p:spPr>
            <a:xfrm>
              <a:off x="181022" y="2410990"/>
              <a:ext cx="60465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TRK</a:t>
              </a: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9501" y="2676327"/>
              <a:ext cx="776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VMAX</a:t>
              </a: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88048" y="2941664"/>
              <a:ext cx="6976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PMIN</a:t>
              </a:r>
              <a:endParaRPr/>
            </a:p>
          </p:txBody>
        </p:sp>
      </p:grpSp>
      <p:sp>
        <p:nvSpPr>
          <p:cNvPr id="480" name="Google Shape;480;p26"/>
          <p:cNvSpPr/>
          <p:nvPr/>
        </p:nvSpPr>
        <p:spPr>
          <a:xfrm>
            <a:off x="2552560" y="2135706"/>
            <a:ext cx="44595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endParaRPr/>
          </a:p>
        </p:txBody>
      </p:sp>
      <p:sp>
        <p:nvSpPr>
          <p:cNvPr id="481" name="Google Shape;481;p26"/>
          <p:cNvSpPr/>
          <p:nvPr/>
        </p:nvSpPr>
        <p:spPr>
          <a:xfrm>
            <a:off x="6046428" y="2135706"/>
            <a:ext cx="4796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</a:t>
            </a:r>
            <a:endParaRPr/>
          </a:p>
        </p:txBody>
      </p:sp>
      <p:pic>
        <p:nvPicPr>
          <p:cNvPr id="482" name="Google Shape;482;p26"/>
          <p:cNvPicPr preferRelativeResize="0"/>
          <p:nvPr/>
        </p:nvPicPr>
        <p:blipFill rotWithShape="1">
          <a:blip r:embed="rId5">
            <a:alphaModFix/>
          </a:blip>
          <a:srcRect b="1227" l="0" r="0" t="0"/>
          <a:stretch/>
        </p:blipFill>
        <p:spPr>
          <a:xfrm>
            <a:off x="4620098" y="3191315"/>
            <a:ext cx="3488621" cy="30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6"/>
          <p:cNvPicPr preferRelativeResize="0"/>
          <p:nvPr/>
        </p:nvPicPr>
        <p:blipFill rotWithShape="1">
          <a:blip r:embed="rId5">
            <a:alphaModFix/>
          </a:blip>
          <a:srcRect b="1227" l="0" r="0" t="0"/>
          <a:stretch/>
        </p:blipFill>
        <p:spPr>
          <a:xfrm>
            <a:off x="1119024" y="3191315"/>
            <a:ext cx="3488621" cy="305977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6"/>
          <p:cNvSpPr/>
          <p:nvPr/>
        </p:nvSpPr>
        <p:spPr>
          <a:xfrm>
            <a:off x="7663489" y="448590"/>
            <a:ext cx="1548822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SS: W/ TS (42) | W/ H (64)</a:t>
            </a:r>
            <a:endParaRPr/>
          </a:p>
        </p:txBody>
      </p:sp>
      <p:sp>
        <p:nvSpPr>
          <p:cNvPr id="485" name="Google Shape;485;p26"/>
          <p:cNvSpPr/>
          <p:nvPr/>
        </p:nvSpPr>
        <p:spPr>
          <a:xfrm rot="3471899">
            <a:off x="1180944" y="3389360"/>
            <a:ext cx="417583" cy="56151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6"/>
          <p:cNvSpPr/>
          <p:nvPr/>
        </p:nvSpPr>
        <p:spPr>
          <a:xfrm>
            <a:off x="111751" y="3733225"/>
            <a:ext cx="999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endParaRPr b="0" i="0" sz="2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6"/>
          <p:cNvSpPr/>
          <p:nvPr/>
        </p:nvSpPr>
        <p:spPr>
          <a:xfrm flipH="1" rot="-3471899">
            <a:off x="7655746" y="3389360"/>
            <a:ext cx="417583" cy="56151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6"/>
          <p:cNvSpPr/>
          <p:nvPr/>
        </p:nvSpPr>
        <p:spPr>
          <a:xfrm>
            <a:off x="8098900" y="3733225"/>
            <a:ext cx="999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26"/>
          <p:cNvPicPr preferRelativeResize="0"/>
          <p:nvPr/>
        </p:nvPicPr>
        <p:blipFill rotWithShape="1">
          <a:blip r:embed="rId6">
            <a:alphaModFix/>
          </a:blip>
          <a:srcRect b="0" l="0" r="71829" t="0"/>
          <a:stretch/>
        </p:blipFill>
        <p:spPr>
          <a:xfrm>
            <a:off x="3766866" y="3391272"/>
            <a:ext cx="1622854" cy="54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775" y="4418817"/>
            <a:ext cx="670425" cy="686236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91" name="Google Shape;491;p26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492" name="Google Shape;492;p26">
              <a:hlinkClick action="ppaction://hlinksldjump" r:id="rId8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493" name="Google Shape;493;p26">
              <a:hlinkClick action="ppaction://hlinksldjump" r:id="rId9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6">
              <a:hlinkClick action="ppaction://hlinksldjump" r:id="rId10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6">
              <a:hlinkClick action="ppaction://hlinksldjump" r:id="rId11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>
              <a:hlinkClick action="ppaction://hlinksldjump" r:id="rId12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6">
              <a:hlinkClick action="ppaction://hlinksldjump" r:id="rId13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498" name="Google Shape;498;p26">
              <a:hlinkClick action="ppaction://hlinksldjump" r:id="rId14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>
              <a:hlinkClick action="ppaction://hlinksldjump" r:id="rId15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6">
              <a:hlinkClick action="ppaction://hlinksldjump" r:id="rId16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6">
              <a:hlinkClick action="ppaction://hlinksldjump" r:id="rId17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>
              <a:hlinkClick action="ppaction://hlinksldjump" r:id="rId18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>
              <a:hlinkClick action="ppaction://hlinksldjump" r:id="rId19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504" name="Google Shape;504;p26">
              <a:hlinkClick action="ppaction://hlinksldjump" r:id="rId20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6">
              <a:hlinkClick action="ppaction://hlinksldjump" r:id="rId21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6">
              <a:hlinkClick action="ppaction://hlinksldjump" r:id="rId22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6">
              <a:hlinkClick action="ppaction://hlinksldjump" r:id="rId23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6">
              <a:hlinkClick action="ppaction://hlinksldjump" r:id="rId24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6">
              <a:hlinkClick action="ppaction://hlinksldjump" r:id="rId25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510" name="Google Shape;510;p26">
              <a:hlinkClick action="ppaction://hlinksldjump" r:id="rId26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6">
              <a:hlinkClick action="ppaction://hlinksldjump" r:id="rId27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6">
              <a:hlinkClick action="ppaction://hlinksldjump" r:id="rId28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3" name="Google Shape;513;p26"/>
          <p:cNvSpPr/>
          <p:nvPr/>
        </p:nvSpPr>
        <p:spPr>
          <a:xfrm>
            <a:off x="-28932" y="4161912"/>
            <a:ext cx="8097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Ditchek et al.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(2023b)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7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G-IV Impact</a:t>
            </a:r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1676400" y="1324362"/>
            <a:ext cx="5801360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Track/Intensity: TS forecast </a:t>
            </a:r>
            <a:r>
              <a:rPr b="1" i="0" lang="en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HU forecast </a:t>
            </a: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7"/>
          <p:cNvSpPr txBox="1"/>
          <p:nvPr/>
        </p:nvSpPr>
        <p:spPr>
          <a:xfrm>
            <a:off x="0" y="181865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INITIAL CLASSIFICATION</a:t>
            </a:r>
            <a:endParaRPr/>
          </a:p>
        </p:txBody>
      </p:sp>
      <p:pic>
        <p:nvPicPr>
          <p:cNvPr id="521" name="Google Shape;5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166" y="2422152"/>
            <a:ext cx="3392424" cy="79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5427" y="2421342"/>
            <a:ext cx="3392424" cy="795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27"/>
          <p:cNvGrpSpPr/>
          <p:nvPr/>
        </p:nvGrpSpPr>
        <p:grpSpPr>
          <a:xfrm>
            <a:off x="436927" y="2383050"/>
            <a:ext cx="776175" cy="869228"/>
            <a:chOff x="9501" y="2410990"/>
            <a:chExt cx="776175" cy="869228"/>
          </a:xfrm>
        </p:grpSpPr>
        <p:sp>
          <p:nvSpPr>
            <p:cNvPr id="524" name="Google Shape;524;p27"/>
            <p:cNvSpPr/>
            <p:nvPr/>
          </p:nvSpPr>
          <p:spPr>
            <a:xfrm>
              <a:off x="181022" y="2410990"/>
              <a:ext cx="60465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TRK</a:t>
              </a: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9501" y="2676327"/>
              <a:ext cx="776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VMAX</a:t>
              </a: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88048" y="2941664"/>
              <a:ext cx="6976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PMIN</a:t>
              </a:r>
              <a:endParaRPr/>
            </a:p>
          </p:txBody>
        </p:sp>
      </p:grpSp>
      <p:sp>
        <p:nvSpPr>
          <p:cNvPr id="527" name="Google Shape;527;p27"/>
          <p:cNvSpPr/>
          <p:nvPr/>
        </p:nvSpPr>
        <p:spPr>
          <a:xfrm>
            <a:off x="2552560" y="2135706"/>
            <a:ext cx="44595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endParaRPr/>
          </a:p>
        </p:txBody>
      </p:sp>
      <p:sp>
        <p:nvSpPr>
          <p:cNvPr id="528" name="Google Shape;528;p27"/>
          <p:cNvSpPr/>
          <p:nvPr/>
        </p:nvSpPr>
        <p:spPr>
          <a:xfrm>
            <a:off x="6046428" y="2135706"/>
            <a:ext cx="4796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</a:t>
            </a:r>
            <a:endParaRPr/>
          </a:p>
        </p:txBody>
      </p:sp>
      <p:pic>
        <p:nvPicPr>
          <p:cNvPr id="529" name="Google Shape;529;p27"/>
          <p:cNvPicPr preferRelativeResize="0"/>
          <p:nvPr/>
        </p:nvPicPr>
        <p:blipFill rotWithShape="1">
          <a:blip r:embed="rId5">
            <a:alphaModFix/>
          </a:blip>
          <a:srcRect b="1227" l="0" r="0" t="0"/>
          <a:stretch/>
        </p:blipFill>
        <p:spPr>
          <a:xfrm>
            <a:off x="4620098" y="3191315"/>
            <a:ext cx="3488621" cy="30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7"/>
          <p:cNvPicPr preferRelativeResize="0"/>
          <p:nvPr/>
        </p:nvPicPr>
        <p:blipFill rotWithShape="1">
          <a:blip r:embed="rId5">
            <a:alphaModFix/>
          </a:blip>
          <a:srcRect b="1227" l="0" r="0" t="0"/>
          <a:stretch/>
        </p:blipFill>
        <p:spPr>
          <a:xfrm>
            <a:off x="1119024" y="3191315"/>
            <a:ext cx="3488621" cy="305977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7"/>
          <p:cNvSpPr/>
          <p:nvPr/>
        </p:nvSpPr>
        <p:spPr>
          <a:xfrm>
            <a:off x="7663489" y="448590"/>
            <a:ext cx="1548822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SS: W/ TS (42) | W/ H (64)</a:t>
            </a:r>
            <a:endParaRPr/>
          </a:p>
        </p:txBody>
      </p:sp>
      <p:sp>
        <p:nvSpPr>
          <p:cNvPr id="532" name="Google Shape;532;p27"/>
          <p:cNvSpPr/>
          <p:nvPr/>
        </p:nvSpPr>
        <p:spPr>
          <a:xfrm>
            <a:off x="0" y="3990947"/>
            <a:ext cx="9144000" cy="273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EXPLANATIONS FOR HU </a:t>
            </a:r>
            <a:r>
              <a:rPr b="1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/>
          </a:p>
        </p:txBody>
      </p:sp>
      <p:sp>
        <p:nvSpPr>
          <p:cNvPr id="533" name="Google Shape;533;p27"/>
          <p:cNvSpPr/>
          <p:nvPr/>
        </p:nvSpPr>
        <p:spPr>
          <a:xfrm rot="3471899">
            <a:off x="1180944" y="3389360"/>
            <a:ext cx="417583" cy="56151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7"/>
          <p:cNvSpPr/>
          <p:nvPr/>
        </p:nvSpPr>
        <p:spPr>
          <a:xfrm flipH="1" rot="-3471899">
            <a:off x="7655746" y="3389360"/>
            <a:ext cx="417583" cy="56151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27"/>
          <p:cNvPicPr preferRelativeResize="0"/>
          <p:nvPr/>
        </p:nvPicPr>
        <p:blipFill rotWithShape="1">
          <a:blip r:embed="rId6">
            <a:alphaModFix/>
          </a:blip>
          <a:srcRect b="0" l="0" r="71829" t="0"/>
          <a:stretch/>
        </p:blipFill>
        <p:spPr>
          <a:xfrm>
            <a:off x="3766866" y="3391272"/>
            <a:ext cx="1622854" cy="54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775" y="4418817"/>
            <a:ext cx="670425" cy="686236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37" name="Google Shape;537;p27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538" name="Google Shape;538;p27">
              <a:hlinkClick action="ppaction://hlinksldjump" r:id="rId8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539" name="Google Shape;539;p27">
              <a:hlinkClick action="ppaction://hlinksldjump" r:id="rId9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7">
              <a:hlinkClick action="ppaction://hlinksldjump" r:id="rId10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7">
              <a:hlinkClick action="ppaction://hlinksldjump" r:id="rId11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7">
              <a:hlinkClick action="ppaction://hlinksldjump" r:id="rId12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7">
              <a:hlinkClick action="ppaction://hlinksldjump" r:id="rId13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544" name="Google Shape;544;p27">
              <a:hlinkClick action="ppaction://hlinksldjump" r:id="rId14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7">
              <a:hlinkClick action="ppaction://hlinksldjump" r:id="rId15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7">
              <a:hlinkClick action="ppaction://hlinksldjump" r:id="rId16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7">
              <a:hlinkClick action="ppaction://hlinksldjump" r:id="rId17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7">
              <a:hlinkClick action="ppaction://hlinksldjump" r:id="rId18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7">
              <a:hlinkClick action="ppaction://hlinksldjump" r:id="rId19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550" name="Google Shape;550;p27">
              <a:hlinkClick action="ppaction://hlinksldjump" r:id="rId20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7">
              <a:hlinkClick action="ppaction://hlinksldjump" r:id="rId21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7">
              <a:hlinkClick action="ppaction://hlinksldjump" r:id="rId22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7">
              <a:hlinkClick action="ppaction://hlinksldjump" r:id="rId23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7">
              <a:hlinkClick action="ppaction://hlinksldjump" r:id="rId24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7">
              <a:hlinkClick action="ppaction://hlinksldjump" r:id="rId25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556" name="Google Shape;556;p27">
              <a:hlinkClick action="ppaction://hlinksldjump" r:id="rId26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7">
              <a:hlinkClick action="ppaction://hlinksldjump" r:id="rId27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7">
              <a:hlinkClick action="ppaction://hlinksldjump" r:id="rId28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9" name="Google Shape;559;p27"/>
          <p:cNvSpPr/>
          <p:nvPr/>
        </p:nvSpPr>
        <p:spPr>
          <a:xfrm>
            <a:off x="111751" y="3733225"/>
            <a:ext cx="999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endParaRPr b="0" i="0" sz="2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7"/>
          <p:cNvSpPr/>
          <p:nvPr/>
        </p:nvSpPr>
        <p:spPr>
          <a:xfrm>
            <a:off x="8098900" y="3733225"/>
            <a:ext cx="999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7"/>
          <p:cNvSpPr/>
          <p:nvPr/>
        </p:nvSpPr>
        <p:spPr>
          <a:xfrm>
            <a:off x="-28932" y="4161912"/>
            <a:ext cx="8097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Ditchek et al.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(2023b)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8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G-IV Impact</a:t>
            </a:r>
            <a:endParaRPr/>
          </a:p>
        </p:txBody>
      </p:sp>
      <p:sp>
        <p:nvSpPr>
          <p:cNvPr id="567" name="Google Shape;567;p28"/>
          <p:cNvSpPr/>
          <p:nvPr/>
        </p:nvSpPr>
        <p:spPr>
          <a:xfrm>
            <a:off x="1676400" y="1324362"/>
            <a:ext cx="5801360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Track/Intensity: TS forecast </a:t>
            </a:r>
            <a:r>
              <a:rPr b="1" i="0" lang="en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HU forecast </a:t>
            </a: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8"/>
          <p:cNvSpPr txBox="1"/>
          <p:nvPr/>
        </p:nvSpPr>
        <p:spPr>
          <a:xfrm>
            <a:off x="0" y="181865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INITIAL CLASSIFICATION</a:t>
            </a:r>
            <a:endParaRPr/>
          </a:p>
        </p:txBody>
      </p:sp>
      <p:pic>
        <p:nvPicPr>
          <p:cNvPr id="569" name="Google Shape;5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166" y="2422152"/>
            <a:ext cx="3392424" cy="79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5427" y="2421342"/>
            <a:ext cx="3392424" cy="795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1" name="Google Shape;571;p28"/>
          <p:cNvGrpSpPr/>
          <p:nvPr/>
        </p:nvGrpSpPr>
        <p:grpSpPr>
          <a:xfrm>
            <a:off x="436927" y="2383050"/>
            <a:ext cx="776175" cy="869228"/>
            <a:chOff x="9501" y="2410990"/>
            <a:chExt cx="776175" cy="869228"/>
          </a:xfrm>
        </p:grpSpPr>
        <p:sp>
          <p:nvSpPr>
            <p:cNvPr id="572" name="Google Shape;572;p28"/>
            <p:cNvSpPr/>
            <p:nvPr/>
          </p:nvSpPr>
          <p:spPr>
            <a:xfrm>
              <a:off x="181022" y="2410990"/>
              <a:ext cx="60465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TRK</a:t>
              </a: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>
              <a:off x="9501" y="2676327"/>
              <a:ext cx="776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VMAX</a:t>
              </a: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>
              <a:off x="88048" y="2941664"/>
              <a:ext cx="6976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PMIN</a:t>
              </a:r>
              <a:endParaRPr/>
            </a:p>
          </p:txBody>
        </p:sp>
      </p:grpSp>
      <p:sp>
        <p:nvSpPr>
          <p:cNvPr id="575" name="Google Shape;575;p28"/>
          <p:cNvSpPr/>
          <p:nvPr/>
        </p:nvSpPr>
        <p:spPr>
          <a:xfrm>
            <a:off x="2552560" y="2135706"/>
            <a:ext cx="44595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endParaRPr/>
          </a:p>
        </p:txBody>
      </p:sp>
      <p:sp>
        <p:nvSpPr>
          <p:cNvPr id="576" name="Google Shape;576;p28"/>
          <p:cNvSpPr/>
          <p:nvPr/>
        </p:nvSpPr>
        <p:spPr>
          <a:xfrm>
            <a:off x="6046428" y="2135706"/>
            <a:ext cx="4796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</a:t>
            </a:r>
            <a:endParaRPr/>
          </a:p>
        </p:txBody>
      </p:sp>
      <p:pic>
        <p:nvPicPr>
          <p:cNvPr id="577" name="Google Shape;577;p28"/>
          <p:cNvPicPr preferRelativeResize="0"/>
          <p:nvPr/>
        </p:nvPicPr>
        <p:blipFill rotWithShape="1">
          <a:blip r:embed="rId5">
            <a:alphaModFix/>
          </a:blip>
          <a:srcRect b="1227" l="0" r="0" t="0"/>
          <a:stretch/>
        </p:blipFill>
        <p:spPr>
          <a:xfrm>
            <a:off x="4620098" y="3191315"/>
            <a:ext cx="3488621" cy="30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8"/>
          <p:cNvPicPr preferRelativeResize="0"/>
          <p:nvPr/>
        </p:nvPicPr>
        <p:blipFill rotWithShape="1">
          <a:blip r:embed="rId5">
            <a:alphaModFix/>
          </a:blip>
          <a:srcRect b="1227" l="0" r="0" t="0"/>
          <a:stretch/>
        </p:blipFill>
        <p:spPr>
          <a:xfrm>
            <a:off x="1119024" y="3191315"/>
            <a:ext cx="3488621" cy="305977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8"/>
          <p:cNvSpPr/>
          <p:nvPr/>
        </p:nvSpPr>
        <p:spPr>
          <a:xfrm>
            <a:off x="7663489" y="448590"/>
            <a:ext cx="1548822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SS: W/ TS (42) | W/ H (64)</a:t>
            </a:r>
            <a:endParaRPr/>
          </a:p>
        </p:txBody>
      </p:sp>
      <p:sp>
        <p:nvSpPr>
          <p:cNvPr id="580" name="Google Shape;580;p28"/>
          <p:cNvSpPr/>
          <p:nvPr/>
        </p:nvSpPr>
        <p:spPr>
          <a:xfrm>
            <a:off x="0" y="3990947"/>
            <a:ext cx="9144000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EXPLANATIONS FOR HU </a:t>
            </a:r>
            <a:r>
              <a:rPr b="1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DA Sophistication in HAFS</a:t>
            </a:r>
            <a:endParaRPr/>
          </a:p>
        </p:txBody>
      </p:sp>
      <p:sp>
        <p:nvSpPr>
          <p:cNvPr id="581" name="Google Shape;581;p28"/>
          <p:cNvSpPr/>
          <p:nvPr/>
        </p:nvSpPr>
        <p:spPr>
          <a:xfrm rot="3471899">
            <a:off x="1180944" y="3389360"/>
            <a:ext cx="417583" cy="56151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8"/>
          <p:cNvSpPr/>
          <p:nvPr/>
        </p:nvSpPr>
        <p:spPr>
          <a:xfrm flipH="1" rot="-3471899">
            <a:off x="7655746" y="3389360"/>
            <a:ext cx="417583" cy="56151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3" name="Google Shape;583;p28"/>
          <p:cNvPicPr preferRelativeResize="0"/>
          <p:nvPr/>
        </p:nvPicPr>
        <p:blipFill rotWithShape="1">
          <a:blip r:embed="rId6">
            <a:alphaModFix/>
          </a:blip>
          <a:srcRect b="0" l="0" r="71829" t="0"/>
          <a:stretch/>
        </p:blipFill>
        <p:spPr>
          <a:xfrm>
            <a:off x="3766866" y="3391272"/>
            <a:ext cx="1622854" cy="54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775" y="4418817"/>
            <a:ext cx="670425" cy="686236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85" name="Google Shape;585;p28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586" name="Google Shape;586;p28">
              <a:hlinkClick action="ppaction://hlinksldjump" r:id="rId8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587" name="Google Shape;587;p28">
              <a:hlinkClick action="ppaction://hlinksldjump" r:id="rId9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8">
              <a:hlinkClick action="ppaction://hlinksldjump" r:id="rId10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8">
              <a:hlinkClick action="ppaction://hlinksldjump" r:id="rId11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8">
              <a:hlinkClick action="ppaction://hlinksldjump" r:id="rId12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8">
              <a:hlinkClick action="ppaction://hlinksldjump" r:id="rId13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592" name="Google Shape;592;p28">
              <a:hlinkClick action="ppaction://hlinksldjump" r:id="rId14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8">
              <a:hlinkClick action="ppaction://hlinksldjump" r:id="rId15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8">
              <a:hlinkClick action="ppaction://hlinksldjump" r:id="rId16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8">
              <a:hlinkClick action="ppaction://hlinksldjump" r:id="rId17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8">
              <a:hlinkClick action="ppaction://hlinksldjump" r:id="rId18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8">
              <a:hlinkClick action="ppaction://hlinksldjump" r:id="rId19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598" name="Google Shape;598;p28">
              <a:hlinkClick action="ppaction://hlinksldjump" r:id="rId20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8">
              <a:hlinkClick action="ppaction://hlinksldjump" r:id="rId21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8">
              <a:hlinkClick action="ppaction://hlinksldjump" r:id="rId22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8">
              <a:hlinkClick action="ppaction://hlinksldjump" r:id="rId23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8">
              <a:hlinkClick action="ppaction://hlinksldjump" r:id="rId24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8">
              <a:hlinkClick action="ppaction://hlinksldjump" r:id="rId25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604" name="Google Shape;604;p28">
              <a:hlinkClick action="ppaction://hlinksldjump" r:id="rId26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8">
              <a:hlinkClick action="ppaction://hlinksldjump" r:id="rId27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8">
              <a:hlinkClick action="ppaction://hlinksldjump" r:id="rId28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7" name="Google Shape;607;p28"/>
          <p:cNvSpPr/>
          <p:nvPr/>
        </p:nvSpPr>
        <p:spPr>
          <a:xfrm>
            <a:off x="111751" y="3733225"/>
            <a:ext cx="999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endParaRPr b="0" i="0" sz="2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8"/>
          <p:cNvSpPr/>
          <p:nvPr/>
        </p:nvSpPr>
        <p:spPr>
          <a:xfrm>
            <a:off x="8098900" y="3733225"/>
            <a:ext cx="999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8"/>
          <p:cNvSpPr/>
          <p:nvPr/>
        </p:nvSpPr>
        <p:spPr>
          <a:xfrm>
            <a:off x="-28932" y="4161912"/>
            <a:ext cx="8097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Ditchek et al.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(2023b)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9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G-IV Impact</a:t>
            </a:r>
            <a:endParaRPr/>
          </a:p>
        </p:txBody>
      </p:sp>
      <p:sp>
        <p:nvSpPr>
          <p:cNvPr id="615" name="Google Shape;615;p29"/>
          <p:cNvSpPr/>
          <p:nvPr/>
        </p:nvSpPr>
        <p:spPr>
          <a:xfrm>
            <a:off x="1676400" y="1324362"/>
            <a:ext cx="5801360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Track/Intensity: TS forecast </a:t>
            </a:r>
            <a:r>
              <a:rPr b="1" i="0" lang="en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HU forecast </a:t>
            </a: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9"/>
          <p:cNvSpPr txBox="1"/>
          <p:nvPr/>
        </p:nvSpPr>
        <p:spPr>
          <a:xfrm>
            <a:off x="0" y="181865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INITIAL CLASSIFICATION</a:t>
            </a:r>
            <a:endParaRPr/>
          </a:p>
        </p:txBody>
      </p:sp>
      <p:pic>
        <p:nvPicPr>
          <p:cNvPr id="617" name="Google Shape;61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166" y="2422152"/>
            <a:ext cx="3392424" cy="79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5427" y="2421342"/>
            <a:ext cx="3392424" cy="795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9" name="Google Shape;619;p29"/>
          <p:cNvGrpSpPr/>
          <p:nvPr/>
        </p:nvGrpSpPr>
        <p:grpSpPr>
          <a:xfrm>
            <a:off x="436927" y="2383050"/>
            <a:ext cx="776175" cy="869228"/>
            <a:chOff x="9501" y="2410990"/>
            <a:chExt cx="776175" cy="869228"/>
          </a:xfrm>
        </p:grpSpPr>
        <p:sp>
          <p:nvSpPr>
            <p:cNvPr id="620" name="Google Shape;620;p29"/>
            <p:cNvSpPr/>
            <p:nvPr/>
          </p:nvSpPr>
          <p:spPr>
            <a:xfrm>
              <a:off x="181022" y="2410990"/>
              <a:ext cx="60465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TRK</a:t>
              </a: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9501" y="2676327"/>
              <a:ext cx="776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VMAX</a:t>
              </a: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88048" y="2941664"/>
              <a:ext cx="6976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PMIN</a:t>
              </a:r>
              <a:endParaRPr/>
            </a:p>
          </p:txBody>
        </p:sp>
      </p:grpSp>
      <p:sp>
        <p:nvSpPr>
          <p:cNvPr id="623" name="Google Shape;623;p29"/>
          <p:cNvSpPr/>
          <p:nvPr/>
        </p:nvSpPr>
        <p:spPr>
          <a:xfrm>
            <a:off x="2552560" y="2135706"/>
            <a:ext cx="44595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endParaRPr/>
          </a:p>
        </p:txBody>
      </p:sp>
      <p:sp>
        <p:nvSpPr>
          <p:cNvPr id="624" name="Google Shape;624;p29"/>
          <p:cNvSpPr/>
          <p:nvPr/>
        </p:nvSpPr>
        <p:spPr>
          <a:xfrm>
            <a:off x="6046428" y="2135706"/>
            <a:ext cx="4796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</a:t>
            </a:r>
            <a:endParaRPr/>
          </a:p>
        </p:txBody>
      </p:sp>
      <p:pic>
        <p:nvPicPr>
          <p:cNvPr id="625" name="Google Shape;625;p29"/>
          <p:cNvPicPr preferRelativeResize="0"/>
          <p:nvPr/>
        </p:nvPicPr>
        <p:blipFill rotWithShape="1">
          <a:blip r:embed="rId5">
            <a:alphaModFix/>
          </a:blip>
          <a:srcRect b="1227" l="0" r="0" t="0"/>
          <a:stretch/>
        </p:blipFill>
        <p:spPr>
          <a:xfrm>
            <a:off x="4620098" y="3191315"/>
            <a:ext cx="3488621" cy="30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9"/>
          <p:cNvPicPr preferRelativeResize="0"/>
          <p:nvPr/>
        </p:nvPicPr>
        <p:blipFill rotWithShape="1">
          <a:blip r:embed="rId5">
            <a:alphaModFix/>
          </a:blip>
          <a:srcRect b="1227" l="0" r="0" t="0"/>
          <a:stretch/>
        </p:blipFill>
        <p:spPr>
          <a:xfrm>
            <a:off x="1119024" y="3191315"/>
            <a:ext cx="3488621" cy="305977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29"/>
          <p:cNvSpPr/>
          <p:nvPr/>
        </p:nvSpPr>
        <p:spPr>
          <a:xfrm>
            <a:off x="7663489" y="448590"/>
            <a:ext cx="1548822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SS: W/ TS (42) | W/ H (64)</a:t>
            </a:r>
            <a:endParaRPr/>
          </a:p>
        </p:txBody>
      </p:sp>
      <p:sp>
        <p:nvSpPr>
          <p:cNvPr id="628" name="Google Shape;628;p29"/>
          <p:cNvSpPr/>
          <p:nvPr/>
        </p:nvSpPr>
        <p:spPr>
          <a:xfrm>
            <a:off x="0" y="3990947"/>
            <a:ext cx="91440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EXPLANATIONS FOR HU </a:t>
            </a:r>
            <a:r>
              <a:rPr b="1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DA Sophistication in HAFS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HAFS Version Used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9"/>
          <p:cNvSpPr/>
          <p:nvPr/>
        </p:nvSpPr>
        <p:spPr>
          <a:xfrm rot="3471899">
            <a:off x="1180944" y="3389360"/>
            <a:ext cx="417583" cy="56151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9"/>
          <p:cNvSpPr/>
          <p:nvPr/>
        </p:nvSpPr>
        <p:spPr>
          <a:xfrm flipH="1" rot="-3471899">
            <a:off x="7655746" y="3389360"/>
            <a:ext cx="417583" cy="56151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1" name="Google Shape;631;p29"/>
          <p:cNvPicPr preferRelativeResize="0"/>
          <p:nvPr/>
        </p:nvPicPr>
        <p:blipFill rotWithShape="1">
          <a:blip r:embed="rId6">
            <a:alphaModFix/>
          </a:blip>
          <a:srcRect b="0" l="0" r="71829" t="0"/>
          <a:stretch/>
        </p:blipFill>
        <p:spPr>
          <a:xfrm>
            <a:off x="3766866" y="3391272"/>
            <a:ext cx="1622854" cy="54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775" y="4418817"/>
            <a:ext cx="670425" cy="686236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33" name="Google Shape;633;p29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634" name="Google Shape;634;p29">
              <a:hlinkClick action="ppaction://hlinksldjump" r:id="rId8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635" name="Google Shape;635;p29">
              <a:hlinkClick action="ppaction://hlinksldjump" r:id="rId9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9">
              <a:hlinkClick action="ppaction://hlinksldjump" r:id="rId10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9">
              <a:hlinkClick action="ppaction://hlinksldjump" r:id="rId11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9">
              <a:hlinkClick action="ppaction://hlinksldjump" r:id="rId12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9">
              <a:hlinkClick action="ppaction://hlinksldjump" r:id="rId13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640" name="Google Shape;640;p29">
              <a:hlinkClick action="ppaction://hlinksldjump" r:id="rId14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9">
              <a:hlinkClick action="ppaction://hlinksldjump" r:id="rId15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9">
              <a:hlinkClick action="ppaction://hlinksldjump" r:id="rId16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9">
              <a:hlinkClick action="ppaction://hlinksldjump" r:id="rId17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9">
              <a:hlinkClick action="ppaction://hlinksldjump" r:id="rId18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9">
              <a:hlinkClick action="ppaction://hlinksldjump" r:id="rId19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646" name="Google Shape;646;p29">
              <a:hlinkClick action="ppaction://hlinksldjump" r:id="rId20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9">
              <a:hlinkClick action="ppaction://hlinksldjump" r:id="rId21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9">
              <a:hlinkClick action="ppaction://hlinksldjump" r:id="rId22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9">
              <a:hlinkClick action="ppaction://hlinksldjump" r:id="rId23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9">
              <a:hlinkClick action="ppaction://hlinksldjump" r:id="rId24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9">
              <a:hlinkClick action="ppaction://hlinksldjump" r:id="rId25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652" name="Google Shape;652;p29">
              <a:hlinkClick action="ppaction://hlinksldjump" r:id="rId26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9">
              <a:hlinkClick action="ppaction://hlinksldjump" r:id="rId27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9">
              <a:hlinkClick action="ppaction://hlinksldjump" r:id="rId28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29"/>
          <p:cNvSpPr/>
          <p:nvPr/>
        </p:nvSpPr>
        <p:spPr>
          <a:xfrm>
            <a:off x="111751" y="3733225"/>
            <a:ext cx="999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endParaRPr b="0" i="0" sz="2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9"/>
          <p:cNvSpPr/>
          <p:nvPr/>
        </p:nvSpPr>
        <p:spPr>
          <a:xfrm>
            <a:off x="8098900" y="3733225"/>
            <a:ext cx="999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9"/>
          <p:cNvSpPr/>
          <p:nvPr/>
        </p:nvSpPr>
        <p:spPr>
          <a:xfrm>
            <a:off x="-28932" y="4161912"/>
            <a:ext cx="8097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Ditchek et al.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(2023b)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0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G-IV Impact</a:t>
            </a:r>
            <a:endParaRPr/>
          </a:p>
        </p:txBody>
      </p:sp>
      <p:sp>
        <p:nvSpPr>
          <p:cNvPr id="663" name="Google Shape;663;p30"/>
          <p:cNvSpPr/>
          <p:nvPr/>
        </p:nvSpPr>
        <p:spPr>
          <a:xfrm>
            <a:off x="1676400" y="1324362"/>
            <a:ext cx="5801360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Track/Intensity: TS forecast </a:t>
            </a:r>
            <a:r>
              <a:rPr b="1" i="0" lang="en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HU forecast </a:t>
            </a: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0"/>
          <p:cNvSpPr txBox="1"/>
          <p:nvPr/>
        </p:nvSpPr>
        <p:spPr>
          <a:xfrm>
            <a:off x="0" y="181865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INITIAL CLASSIFICATION</a:t>
            </a:r>
            <a:endParaRPr/>
          </a:p>
        </p:txBody>
      </p:sp>
      <p:pic>
        <p:nvPicPr>
          <p:cNvPr id="665" name="Google Shape;6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166" y="2422152"/>
            <a:ext cx="3392424" cy="79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5427" y="2421342"/>
            <a:ext cx="3392424" cy="795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7" name="Google Shape;667;p30"/>
          <p:cNvGrpSpPr/>
          <p:nvPr/>
        </p:nvGrpSpPr>
        <p:grpSpPr>
          <a:xfrm>
            <a:off x="436927" y="2383050"/>
            <a:ext cx="776175" cy="869228"/>
            <a:chOff x="9501" y="2410990"/>
            <a:chExt cx="776175" cy="869228"/>
          </a:xfrm>
        </p:grpSpPr>
        <p:sp>
          <p:nvSpPr>
            <p:cNvPr id="668" name="Google Shape;668;p30"/>
            <p:cNvSpPr/>
            <p:nvPr/>
          </p:nvSpPr>
          <p:spPr>
            <a:xfrm>
              <a:off x="181022" y="2410990"/>
              <a:ext cx="60465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TRK</a:t>
              </a:r>
              <a:endParaRPr/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9501" y="2676327"/>
              <a:ext cx="776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VMAX</a:t>
              </a:r>
              <a:endParaRPr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88048" y="2941664"/>
              <a:ext cx="6976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PMIN</a:t>
              </a:r>
              <a:endParaRPr/>
            </a:p>
          </p:txBody>
        </p:sp>
      </p:grpSp>
      <p:sp>
        <p:nvSpPr>
          <p:cNvPr id="671" name="Google Shape;671;p30"/>
          <p:cNvSpPr/>
          <p:nvPr/>
        </p:nvSpPr>
        <p:spPr>
          <a:xfrm>
            <a:off x="2552560" y="2135706"/>
            <a:ext cx="44595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endParaRPr/>
          </a:p>
        </p:txBody>
      </p:sp>
      <p:sp>
        <p:nvSpPr>
          <p:cNvPr id="672" name="Google Shape;672;p30"/>
          <p:cNvSpPr/>
          <p:nvPr/>
        </p:nvSpPr>
        <p:spPr>
          <a:xfrm>
            <a:off x="6046428" y="2135706"/>
            <a:ext cx="47961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</a:t>
            </a:r>
            <a:endParaRPr/>
          </a:p>
        </p:txBody>
      </p:sp>
      <p:pic>
        <p:nvPicPr>
          <p:cNvPr id="673" name="Google Shape;673;p30"/>
          <p:cNvPicPr preferRelativeResize="0"/>
          <p:nvPr/>
        </p:nvPicPr>
        <p:blipFill rotWithShape="1">
          <a:blip r:embed="rId5">
            <a:alphaModFix/>
          </a:blip>
          <a:srcRect b="1227" l="0" r="0" t="0"/>
          <a:stretch/>
        </p:blipFill>
        <p:spPr>
          <a:xfrm>
            <a:off x="4620098" y="3191315"/>
            <a:ext cx="3488621" cy="30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0"/>
          <p:cNvPicPr preferRelativeResize="0"/>
          <p:nvPr/>
        </p:nvPicPr>
        <p:blipFill rotWithShape="1">
          <a:blip r:embed="rId5">
            <a:alphaModFix/>
          </a:blip>
          <a:srcRect b="1227" l="0" r="0" t="0"/>
          <a:stretch/>
        </p:blipFill>
        <p:spPr>
          <a:xfrm>
            <a:off x="1119024" y="3191315"/>
            <a:ext cx="3488621" cy="305977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0"/>
          <p:cNvSpPr/>
          <p:nvPr/>
        </p:nvSpPr>
        <p:spPr>
          <a:xfrm>
            <a:off x="7663489" y="448590"/>
            <a:ext cx="1548822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SS: W/ TS (42) | W/ H (64)</a:t>
            </a:r>
            <a:endParaRPr/>
          </a:p>
        </p:txBody>
      </p:sp>
      <p:sp>
        <p:nvSpPr>
          <p:cNvPr id="676" name="Google Shape;676;p30"/>
          <p:cNvSpPr/>
          <p:nvPr/>
        </p:nvSpPr>
        <p:spPr>
          <a:xfrm>
            <a:off x="0" y="3990947"/>
            <a:ext cx="914400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EXPLANATIONS FOR HU </a:t>
            </a:r>
            <a:r>
              <a:rPr b="1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DA Sophistication in HAFS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HAFS Version Used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0"/>
          <p:cNvSpPr/>
          <p:nvPr/>
        </p:nvSpPr>
        <p:spPr>
          <a:xfrm rot="3471899">
            <a:off x="1180944" y="3389360"/>
            <a:ext cx="417583" cy="56151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0"/>
          <p:cNvSpPr/>
          <p:nvPr/>
        </p:nvSpPr>
        <p:spPr>
          <a:xfrm flipH="1" rot="-3471899">
            <a:off x="7655746" y="3389360"/>
            <a:ext cx="417583" cy="56151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0"/>
          <p:cNvSpPr/>
          <p:nvPr/>
        </p:nvSpPr>
        <p:spPr>
          <a:xfrm>
            <a:off x="0" y="4656263"/>
            <a:ext cx="9131300" cy="45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ACTIONABLE PATH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Rerun experiments with HAFS-B</a:t>
            </a:r>
            <a:endParaRPr/>
          </a:p>
        </p:txBody>
      </p:sp>
      <p:pic>
        <p:nvPicPr>
          <p:cNvPr id="680" name="Google Shape;680;p30"/>
          <p:cNvPicPr preferRelativeResize="0"/>
          <p:nvPr/>
        </p:nvPicPr>
        <p:blipFill rotWithShape="1">
          <a:blip r:embed="rId6">
            <a:alphaModFix/>
          </a:blip>
          <a:srcRect b="0" l="0" r="71829" t="0"/>
          <a:stretch/>
        </p:blipFill>
        <p:spPr>
          <a:xfrm>
            <a:off x="3766866" y="3391272"/>
            <a:ext cx="1622854" cy="54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775" y="4418817"/>
            <a:ext cx="670425" cy="686236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82" name="Google Shape;682;p30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683" name="Google Shape;683;p30">
              <a:hlinkClick action="ppaction://hlinksldjump" r:id="rId8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684" name="Google Shape;684;p30">
              <a:hlinkClick action="ppaction://hlinksldjump" r:id="rId9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0">
              <a:hlinkClick action="ppaction://hlinksldjump" r:id="rId10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0">
              <a:hlinkClick action="ppaction://hlinksldjump" r:id="rId11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0">
              <a:hlinkClick action="ppaction://hlinksldjump" r:id="rId12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0">
              <a:hlinkClick action="ppaction://hlinksldjump" r:id="rId13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689" name="Google Shape;689;p30">
              <a:hlinkClick action="ppaction://hlinksldjump" r:id="rId14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0">
              <a:hlinkClick action="ppaction://hlinksldjump" r:id="rId15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0">
              <a:hlinkClick action="ppaction://hlinksldjump" r:id="rId16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0">
              <a:hlinkClick action="ppaction://hlinksldjump" r:id="rId17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0">
              <a:hlinkClick action="ppaction://hlinksldjump" r:id="rId18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0">
              <a:hlinkClick action="ppaction://hlinksldjump" r:id="rId19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695" name="Google Shape;695;p30">
              <a:hlinkClick action="ppaction://hlinksldjump" r:id="rId20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0">
              <a:hlinkClick action="ppaction://hlinksldjump" r:id="rId21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0">
              <a:hlinkClick action="ppaction://hlinksldjump" r:id="rId22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0">
              <a:hlinkClick action="ppaction://hlinksldjump" r:id="rId23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0">
              <a:hlinkClick action="ppaction://hlinksldjump" r:id="rId24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0">
              <a:hlinkClick action="ppaction://hlinksldjump" r:id="rId25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701" name="Google Shape;701;p30">
              <a:hlinkClick action="ppaction://hlinksldjump" r:id="rId26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0">
              <a:hlinkClick action="ppaction://hlinksldjump" r:id="rId27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0">
              <a:hlinkClick action="ppaction://hlinksldjump" r:id="rId28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4" name="Google Shape;704;p30"/>
          <p:cNvSpPr/>
          <p:nvPr/>
        </p:nvSpPr>
        <p:spPr>
          <a:xfrm>
            <a:off x="111751" y="3733225"/>
            <a:ext cx="999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endParaRPr b="0" i="0" sz="2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0"/>
          <p:cNvSpPr/>
          <p:nvPr/>
        </p:nvSpPr>
        <p:spPr>
          <a:xfrm>
            <a:off x="8098900" y="3733225"/>
            <a:ext cx="999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0"/>
          <p:cNvSpPr/>
          <p:nvPr/>
        </p:nvSpPr>
        <p:spPr>
          <a:xfrm>
            <a:off x="-28932" y="4161912"/>
            <a:ext cx="8097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Ditchek et al.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(2023b)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1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Project Plan Snapshot</a:t>
            </a:r>
            <a:endParaRPr/>
          </a:p>
        </p:txBody>
      </p:sp>
      <p:sp>
        <p:nvSpPr>
          <p:cNvPr id="712" name="Google Shape;712;p31"/>
          <p:cNvSpPr/>
          <p:nvPr/>
        </p:nvSpPr>
        <p:spPr>
          <a:xfrm>
            <a:off x="400404" y="1316742"/>
            <a:ext cx="8327036" cy="468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OBJECTIVE:</a:t>
            </a: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quantify the sensitivity of the impact of G-IV recon </a:t>
            </a:r>
            <a:endParaRPr/>
          </a:p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HAFSv1 version - A or B</a:t>
            </a:r>
            <a:endParaRPr/>
          </a:p>
        </p:txBody>
      </p:sp>
      <p:grpSp>
        <p:nvGrpSpPr>
          <p:cNvPr id="713" name="Google Shape;713;p31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714" name="Google Shape;714;p31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715" name="Google Shape;715;p31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1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1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1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1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720" name="Google Shape;720;p31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1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1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1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1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1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726" name="Google Shape;726;p31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1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1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1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1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1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732" name="Google Shape;732;p31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1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1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2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Project Plan Snapshot</a:t>
            </a:r>
            <a:endParaRPr/>
          </a:p>
        </p:txBody>
      </p:sp>
      <p:sp>
        <p:nvSpPr>
          <p:cNvPr id="740" name="Google Shape;740;p32"/>
          <p:cNvSpPr/>
          <p:nvPr/>
        </p:nvSpPr>
        <p:spPr>
          <a:xfrm>
            <a:off x="400404" y="1316742"/>
            <a:ext cx="8327036" cy="468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OBJECTIVE:</a:t>
            </a: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quantify the sensitivity of the impact of G-IV recon </a:t>
            </a:r>
            <a:endParaRPr/>
          </a:p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HAFSv1 version - A or B</a:t>
            </a:r>
            <a:endParaRPr/>
          </a:p>
        </p:txBody>
      </p:sp>
      <p:sp>
        <p:nvSpPr>
          <p:cNvPr id="741" name="Google Shape;741;p32"/>
          <p:cNvSpPr/>
          <p:nvPr/>
        </p:nvSpPr>
        <p:spPr>
          <a:xfrm rot="-5400000">
            <a:off x="436188" y="2421935"/>
            <a:ext cx="1683441" cy="581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2"/>
          <p:cNvSpPr/>
          <p:nvPr/>
        </p:nvSpPr>
        <p:spPr>
          <a:xfrm>
            <a:off x="4242818" y="1994245"/>
            <a:ext cx="3973634" cy="71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ASSIMILATED RECON DATA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9800"/>
                </a:solidFill>
                <a:latin typeface="Arial"/>
                <a:ea typeface="Arial"/>
                <a:cs typeface="Arial"/>
                <a:sym typeface="Arial"/>
              </a:rPr>
              <a:t>ALL-R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(i.e., C-130, P-3, &amp; G-IV)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NOG4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C-130 &amp; P-3 (i.e., no G-IV)</a:t>
            </a:r>
            <a:endParaRPr/>
          </a:p>
        </p:txBody>
      </p:sp>
      <p:sp>
        <p:nvSpPr>
          <p:cNvPr id="743" name="Google Shape;743;p32"/>
          <p:cNvSpPr/>
          <p:nvPr/>
        </p:nvSpPr>
        <p:spPr>
          <a:xfrm>
            <a:off x="4763817" y="2814055"/>
            <a:ext cx="2931636" cy="71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ASSIMILATED DATA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operationally assimilated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conventional &amp; radiance data</a:t>
            </a:r>
            <a:endParaRPr/>
          </a:p>
        </p:txBody>
      </p:sp>
      <p:pic>
        <p:nvPicPr>
          <p:cNvPr id="744" name="Google Shape;7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927" y="1825398"/>
            <a:ext cx="2927832" cy="17866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5" name="Google Shape;745;p32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746" name="Google Shape;746;p32">
              <a:hlinkClick action="ppaction://hlinksldjump" r:id="rId4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747" name="Google Shape;747;p32">
              <a:hlinkClick action="ppaction://hlinksldjump" r:id="rId5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2">
              <a:hlinkClick action="ppaction://hlinksldjump" r:id="rId6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2">
              <a:hlinkClick action="ppaction://hlinksldjump" r:id="rId7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2">
              <a:hlinkClick action="ppaction://hlinksldjump" r:id="rId8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2">
              <a:hlinkClick action="ppaction://hlinksldjump" r:id="rId9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752" name="Google Shape;752;p32">
              <a:hlinkClick action="ppaction://hlinksldjump" r:id="rId10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2">
              <a:hlinkClick action="ppaction://hlinksldjump" r:id="rId11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2">
              <a:hlinkClick action="ppaction://hlinksldjump" r:id="rId12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2">
              <a:hlinkClick action="ppaction://hlinksldjump" r:id="rId13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2">
              <a:hlinkClick action="ppaction://hlinksldjump" r:id="rId14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2">
              <a:hlinkClick action="ppaction://hlinksldjump" r:id="rId15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758" name="Google Shape;758;p32">
              <a:hlinkClick action="ppaction://hlinksldjump" r:id="rId16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2">
              <a:hlinkClick action="ppaction://hlinksldjump" r:id="rId17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2">
              <a:hlinkClick action="ppaction://hlinksldjump" r:id="rId18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2">
              <a:hlinkClick action="ppaction://hlinksldjump" r:id="rId19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2">
              <a:hlinkClick action="ppaction://hlinksldjump" r:id="rId20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2">
              <a:hlinkClick action="ppaction://hlinksldjump" r:id="rId21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764" name="Google Shape;764;p32">
              <a:hlinkClick action="ppaction://hlinksldjump" r:id="rId22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2">
              <a:hlinkClick action="ppaction://hlinksldjump" r:id="rId23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2">
              <a:hlinkClick action="ppaction://hlinksldjump" r:id="rId24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type="title"/>
          </p:nvPr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3556"/>
              <a:buNone/>
            </a:pPr>
            <a:r>
              <a:rPr b="1" lang="en" sz="3200"/>
              <a:t>Motivation</a:t>
            </a:r>
            <a:endParaRPr b="1" sz="3200"/>
          </a:p>
        </p:txBody>
      </p:sp>
      <p:grpSp>
        <p:nvGrpSpPr>
          <p:cNvPr id="124" name="Google Shape;124;p15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25" name="Google Shape;125;p15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26" name="Google Shape;126;p15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5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5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5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5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31" name="Google Shape;131;p15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5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5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5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5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5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37" name="Google Shape;137;p15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5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5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5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5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5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43" name="Google Shape;143;p15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5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5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3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Project Plan Snapshot</a:t>
            </a:r>
            <a:endParaRPr/>
          </a:p>
        </p:txBody>
      </p:sp>
      <p:sp>
        <p:nvSpPr>
          <p:cNvPr id="772" name="Google Shape;772;p33"/>
          <p:cNvSpPr/>
          <p:nvPr/>
        </p:nvSpPr>
        <p:spPr>
          <a:xfrm>
            <a:off x="400404" y="1316742"/>
            <a:ext cx="8327036" cy="468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OBJECTIVE:</a:t>
            </a: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quantify the sensitivity of the impact of G-IV recon </a:t>
            </a:r>
            <a:endParaRPr/>
          </a:p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HAFSv1 version - A or B</a:t>
            </a:r>
            <a:endParaRPr/>
          </a:p>
        </p:txBody>
      </p:sp>
      <p:sp>
        <p:nvSpPr>
          <p:cNvPr id="773" name="Google Shape;773;p33"/>
          <p:cNvSpPr/>
          <p:nvPr/>
        </p:nvSpPr>
        <p:spPr>
          <a:xfrm rot="-5400000">
            <a:off x="436188" y="2421935"/>
            <a:ext cx="1683441" cy="581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3"/>
          <p:cNvSpPr/>
          <p:nvPr/>
        </p:nvSpPr>
        <p:spPr>
          <a:xfrm>
            <a:off x="4242818" y="1994245"/>
            <a:ext cx="3973634" cy="71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ASSIMILATED RECON DATA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9800"/>
                </a:solidFill>
                <a:latin typeface="Arial"/>
                <a:ea typeface="Arial"/>
                <a:cs typeface="Arial"/>
                <a:sym typeface="Arial"/>
              </a:rPr>
              <a:t>ALL-R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(i.e., C-130, P-3, &amp; G-IV)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NOG4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C-130 &amp; P-3 (i.e., no G-IV)</a:t>
            </a:r>
            <a:endParaRPr/>
          </a:p>
        </p:txBody>
      </p:sp>
      <p:sp>
        <p:nvSpPr>
          <p:cNvPr id="775" name="Google Shape;775;p33"/>
          <p:cNvSpPr/>
          <p:nvPr/>
        </p:nvSpPr>
        <p:spPr>
          <a:xfrm rot="-5400000">
            <a:off x="1330285" y="4171505"/>
            <a:ext cx="1430200" cy="51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76" name="Google Shape;776;p33"/>
          <p:cNvGraphicFramePr/>
          <p:nvPr/>
        </p:nvGraphicFramePr>
        <p:xfrm>
          <a:off x="2237047" y="37125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465125"/>
                <a:gridCol w="2395525"/>
                <a:gridCol w="660400"/>
                <a:gridCol w="1146175"/>
              </a:tblGrid>
              <a:tr h="157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YEAR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TCS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(w/ </a:t>
                      </a:r>
                      <a:r>
                        <a:rPr b="1" i="1" lang="en" sz="1200" u="none" cap="none" strike="noStrike">
                          <a:solidFill>
                            <a:schemeClr val="lt1"/>
                          </a:solidFill>
                        </a:rPr>
                        <a:t>tasked</a:t>
                      </a:r>
                      <a:r>
                        <a:rPr b="1" i="0" lang="en" sz="1200" u="none" cap="none" strike="noStrike">
                          <a:solidFill>
                            <a:schemeClr val="lt1"/>
                          </a:solidFill>
                        </a:rPr>
                        <a:t> G-IV missions)</a:t>
                      </a:r>
                      <a:endParaRPr b="1"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/>
                        <a:t>CYCLES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none" cap="none" strike="noStrike">
                          <a:solidFill>
                            <a:schemeClr val="lt1"/>
                          </a:solidFill>
                        </a:rPr>
                        <a:t>G-IV MISSIONS</a:t>
                      </a:r>
                      <a:endParaRPr b="1" i="0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2020*</a:t>
                      </a:r>
                      <a:endParaRPr/>
                    </a:p>
                  </a:txBody>
                  <a:tcPr marT="0" marB="0" marR="0" marL="0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sngStrike">
                          <a:solidFill>
                            <a:schemeClr val="dk1"/>
                          </a:solidFill>
                        </a:rPr>
                        <a:t>Isaias,</a:t>
                      </a: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Laura, Marco, Delta, &amp; Zeta</a:t>
                      </a:r>
                      <a:endParaRPr b="0"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</a:rPr>
                        <a:t>98</a:t>
                      </a:r>
                      <a:endParaRPr/>
                    </a:p>
                  </a:txBody>
                  <a:tcPr marT="0" marB="0" marR="0" marL="0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1"/>
                          </a:solidFill>
                        </a:rPr>
                        <a:t>16</a:t>
                      </a:r>
                      <a:endParaRPr/>
                    </a:p>
                  </a:txBody>
                  <a:tcPr marT="0" marB="0" marR="0" marL="0" anchor="ctr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BE7E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2021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Elsa, Henri, Ida, &amp; Sam</a:t>
                      </a:r>
                      <a:endParaRPr b="0" sz="12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141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2022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Fiona, Ian, Nicole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85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13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2023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Franklin, Idalia, Lee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114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 sz="1200" u="none" cap="none" strike="noStrike">
                          <a:solidFill>
                            <a:schemeClr val="dk2"/>
                          </a:solidFill>
                        </a:rPr>
                        <a:t>14</a:t>
                      </a:r>
                      <a:endParaRPr/>
                    </a:p>
                  </a:txBody>
                  <a:tcPr marT="0" marB="0" marR="0" marL="0" anchor="ctr">
                    <a:solidFill>
                      <a:srgbClr val="EBE7E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 cap="none" strike="noStrike">
                          <a:solidFill>
                            <a:schemeClr val="dk2"/>
                          </a:solidFill>
                        </a:rPr>
                        <a:t>4</a:t>
                      </a:r>
                      <a:endParaRPr/>
                    </a:p>
                  </a:txBody>
                  <a:tcPr marT="0" marB="0" marR="0" marL="0" anchor="ctr">
                    <a:solidFill>
                      <a:srgbClr val="C2CF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 cap="none" strike="noStrike">
                          <a:solidFill>
                            <a:schemeClr val="dk1"/>
                          </a:solidFill>
                        </a:rPr>
                        <a:t>14</a:t>
                      </a:r>
                      <a:endParaRPr b="0" sz="1200" u="sng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C2CF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 cap="none" strike="noStrike">
                          <a:solidFill>
                            <a:schemeClr val="dk1"/>
                          </a:solidFill>
                        </a:rPr>
                        <a:t>438</a:t>
                      </a:r>
                      <a:endParaRPr/>
                    </a:p>
                  </a:txBody>
                  <a:tcPr marT="0" marB="0" marR="0" marL="0" anchor="ctr">
                    <a:solidFill>
                      <a:srgbClr val="C2CF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 cap="none" strike="noStrike">
                          <a:solidFill>
                            <a:schemeClr val="dk1"/>
                          </a:solidFill>
                        </a:rPr>
                        <a:t>53</a:t>
                      </a:r>
                      <a:endParaRPr/>
                    </a:p>
                  </a:txBody>
                  <a:tcPr marT="0" marB="0" marR="0" marL="0" anchor="ctr">
                    <a:solidFill>
                      <a:srgbClr val="C2CFF2"/>
                    </a:solidFill>
                  </a:tcPr>
                </a:tc>
              </a:tr>
            </a:tbl>
          </a:graphicData>
        </a:graphic>
      </p:graphicFrame>
      <p:sp>
        <p:nvSpPr>
          <p:cNvPr id="777" name="Google Shape;777;p33"/>
          <p:cNvSpPr/>
          <p:nvPr/>
        </p:nvSpPr>
        <p:spPr>
          <a:xfrm>
            <a:off x="4763817" y="2814055"/>
            <a:ext cx="2931636" cy="71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ASSIMILATED DATA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operationally assimilated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conventional &amp; radiance data</a:t>
            </a:r>
            <a:endParaRPr/>
          </a:p>
        </p:txBody>
      </p:sp>
      <p:pic>
        <p:nvPicPr>
          <p:cNvPr id="778" name="Google Shape;7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927" y="1825398"/>
            <a:ext cx="2927832" cy="1786632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33"/>
          <p:cNvSpPr/>
          <p:nvPr/>
        </p:nvSpPr>
        <p:spPr>
          <a:xfrm>
            <a:off x="2172525" y="433100"/>
            <a:ext cx="7056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*Orion’s Rocky9 transition occurred before Isaias with HAFSv1-B finished | GFS input data does not exist for Eta, which had G-IV flights</a:t>
            </a:r>
            <a:endParaRPr/>
          </a:p>
        </p:txBody>
      </p:sp>
      <p:grpSp>
        <p:nvGrpSpPr>
          <p:cNvPr id="780" name="Google Shape;780;p33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781" name="Google Shape;781;p33">
              <a:hlinkClick action="ppaction://hlinksldjump" r:id="rId4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782" name="Google Shape;782;p33">
              <a:hlinkClick action="ppaction://hlinksldjump" r:id="rId5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3">
              <a:hlinkClick action="ppaction://hlinksldjump" r:id="rId6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3">
              <a:hlinkClick action="ppaction://hlinksldjump" r:id="rId7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3">
              <a:hlinkClick action="ppaction://hlinksldjump" r:id="rId8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3">
              <a:hlinkClick action="ppaction://hlinksldjump" r:id="rId9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787" name="Google Shape;787;p33">
              <a:hlinkClick action="ppaction://hlinksldjump" r:id="rId10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3">
              <a:hlinkClick action="ppaction://hlinksldjump" r:id="rId11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3">
              <a:hlinkClick action="ppaction://hlinksldjump" r:id="rId12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3">
              <a:hlinkClick action="ppaction://hlinksldjump" r:id="rId13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3">
              <a:hlinkClick action="ppaction://hlinksldjump" r:id="rId14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3">
              <a:hlinkClick action="ppaction://hlinksldjump" r:id="rId15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793" name="Google Shape;793;p33">
              <a:hlinkClick action="ppaction://hlinksldjump" r:id="rId16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3">
              <a:hlinkClick action="ppaction://hlinksldjump" r:id="rId17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3">
              <a:hlinkClick action="ppaction://hlinksldjump" r:id="rId18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3">
              <a:hlinkClick action="ppaction://hlinksldjump" r:id="rId19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3">
              <a:hlinkClick action="ppaction://hlinksldjump" r:id="rId20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3">
              <a:hlinkClick action="ppaction://hlinksldjump" r:id="rId21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799" name="Google Shape;799;p33">
              <a:hlinkClick action="ppaction://hlinksldjump" r:id="rId22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3">
              <a:hlinkClick action="ppaction://hlinksldjump" r:id="rId23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3">
              <a:hlinkClick action="ppaction://hlinksldjump" r:id="rId24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4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Assimilated Recon Observations</a:t>
            </a:r>
            <a:endParaRPr/>
          </a:p>
        </p:txBody>
      </p:sp>
      <p:grpSp>
        <p:nvGrpSpPr>
          <p:cNvPr id="807" name="Google Shape;807;p34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808" name="Google Shape;808;p34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809" name="Google Shape;809;p34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4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4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4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4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814" name="Google Shape;814;p34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4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4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4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4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4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820" name="Google Shape;820;p34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4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4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4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4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4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826" name="Google Shape;826;p34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4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4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5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Assimilated Recon Observations</a:t>
            </a:r>
            <a:endParaRPr/>
          </a:p>
        </p:txBody>
      </p:sp>
      <p:sp>
        <p:nvSpPr>
          <p:cNvPr id="834" name="Google Shape;834;p35"/>
          <p:cNvSpPr/>
          <p:nvPr/>
        </p:nvSpPr>
        <p:spPr>
          <a:xfrm>
            <a:off x="1233524" y="1316742"/>
            <a:ext cx="6691276" cy="344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RECON: 25% of total assimilated recon observations</a:t>
            </a:r>
            <a:endParaRPr/>
          </a:p>
        </p:txBody>
      </p:sp>
      <p:grpSp>
        <p:nvGrpSpPr>
          <p:cNvPr id="835" name="Google Shape;835;p35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836" name="Google Shape;836;p35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837" name="Google Shape;837;p35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5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5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5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5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842" name="Google Shape;842;p35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5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5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5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5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5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848" name="Google Shape;848;p35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5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5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5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5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5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854" name="Google Shape;854;p35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5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5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6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Assimilated* Recon Observations</a:t>
            </a:r>
            <a:endParaRPr/>
          </a:p>
        </p:txBody>
      </p:sp>
      <p:sp>
        <p:nvSpPr>
          <p:cNvPr id="862" name="Google Shape;862;p36"/>
          <p:cNvSpPr/>
          <p:nvPr/>
        </p:nvSpPr>
        <p:spPr>
          <a:xfrm>
            <a:off x="1233524" y="1316742"/>
            <a:ext cx="6691276" cy="344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RECON: 25% of total assimilated recon observations</a:t>
            </a:r>
            <a:endParaRPr/>
          </a:p>
        </p:txBody>
      </p:sp>
      <p:sp>
        <p:nvSpPr>
          <p:cNvPr id="863" name="Google Shape;863;p36"/>
          <p:cNvSpPr/>
          <p:nvPr/>
        </p:nvSpPr>
        <p:spPr>
          <a:xfrm>
            <a:off x="5643380" y="1673064"/>
            <a:ext cx="8386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NOG4</a:t>
            </a:r>
            <a:endParaRPr/>
          </a:p>
        </p:txBody>
      </p:sp>
      <p:sp>
        <p:nvSpPr>
          <p:cNvPr id="864" name="Google Shape;864;p36"/>
          <p:cNvSpPr/>
          <p:nvPr/>
        </p:nvSpPr>
        <p:spPr>
          <a:xfrm>
            <a:off x="2643836" y="1673064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38D02"/>
                </a:solidFill>
                <a:latin typeface="Arial"/>
                <a:ea typeface="Arial"/>
                <a:cs typeface="Arial"/>
                <a:sym typeface="Arial"/>
              </a:rPr>
              <a:t>ALL-R</a:t>
            </a:r>
            <a:endParaRPr/>
          </a:p>
        </p:txBody>
      </p:sp>
      <p:grpSp>
        <p:nvGrpSpPr>
          <p:cNvPr id="865" name="Google Shape;865;p36"/>
          <p:cNvGrpSpPr/>
          <p:nvPr/>
        </p:nvGrpSpPr>
        <p:grpSpPr>
          <a:xfrm>
            <a:off x="1735975" y="1954076"/>
            <a:ext cx="5708766" cy="2333208"/>
            <a:chOff x="633389" y="2040435"/>
            <a:chExt cx="8310319" cy="3396479"/>
          </a:xfrm>
        </p:grpSpPr>
        <p:pic>
          <p:nvPicPr>
            <p:cNvPr id="866" name="Google Shape;866;p36"/>
            <p:cNvPicPr preferRelativeResize="0"/>
            <p:nvPr/>
          </p:nvPicPr>
          <p:blipFill rotWithShape="1">
            <a:blip r:embed="rId3">
              <a:alphaModFix/>
            </a:blip>
            <a:srcRect b="0" l="10381" r="0" t="3106"/>
            <a:stretch/>
          </p:blipFill>
          <p:spPr>
            <a:xfrm>
              <a:off x="633389" y="2042160"/>
              <a:ext cx="4097389" cy="3394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7" name="Google Shape;867;p36"/>
            <p:cNvPicPr preferRelativeResize="0"/>
            <p:nvPr/>
          </p:nvPicPr>
          <p:blipFill rotWithShape="1">
            <a:blip r:embed="rId4">
              <a:alphaModFix/>
            </a:blip>
            <a:srcRect b="315" l="10381" r="0" t="3011"/>
            <a:stretch/>
          </p:blipFill>
          <p:spPr>
            <a:xfrm>
              <a:off x="4846319" y="2040435"/>
              <a:ext cx="4097389" cy="33837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8" name="Google Shape;868;p36"/>
            <p:cNvSpPr txBox="1"/>
            <p:nvPr/>
          </p:nvSpPr>
          <p:spPr>
            <a:xfrm>
              <a:off x="7731212" y="2153047"/>
              <a:ext cx="1033423" cy="19629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N=2,281,396</a:t>
              </a:r>
              <a:endParaRPr/>
            </a:p>
          </p:txBody>
        </p:sp>
        <p:sp>
          <p:nvSpPr>
            <p:cNvPr id="869" name="Google Shape;869;p36"/>
            <p:cNvSpPr txBox="1"/>
            <p:nvPr/>
          </p:nvSpPr>
          <p:spPr>
            <a:xfrm>
              <a:off x="3536344" y="2153047"/>
              <a:ext cx="1033423" cy="19629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049505"/>
                  </a:solidFill>
                  <a:latin typeface="Arial"/>
                  <a:ea typeface="Arial"/>
                  <a:cs typeface="Arial"/>
                  <a:sym typeface="Arial"/>
                </a:rPr>
                <a:t>N=3,062,942</a:t>
              </a:r>
              <a:endParaRPr/>
            </a:p>
          </p:txBody>
        </p:sp>
        <p:pic>
          <p:nvPicPr>
            <p:cNvPr id="870" name="Google Shape;870;p36"/>
            <p:cNvPicPr preferRelativeResize="0"/>
            <p:nvPr/>
          </p:nvPicPr>
          <p:blipFill rotWithShape="1">
            <a:blip r:embed="rId3">
              <a:alphaModFix/>
            </a:blip>
            <a:srcRect b="78198" l="83715" r="4722" t="6771"/>
            <a:stretch/>
          </p:blipFill>
          <p:spPr>
            <a:xfrm>
              <a:off x="3542118" y="2370872"/>
              <a:ext cx="1027655" cy="102367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871" name="Google Shape;871;p36"/>
            <p:cNvPicPr preferRelativeResize="0"/>
            <p:nvPr/>
          </p:nvPicPr>
          <p:blipFill rotWithShape="1">
            <a:blip r:embed="rId4">
              <a:alphaModFix/>
            </a:blip>
            <a:srcRect b="78302" l="83652" r="4722" t="6730"/>
            <a:stretch/>
          </p:blipFill>
          <p:spPr>
            <a:xfrm>
              <a:off x="7735975" y="2368491"/>
              <a:ext cx="1028661" cy="101387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872" name="Google Shape;872;p36"/>
          <p:cNvSpPr/>
          <p:nvPr/>
        </p:nvSpPr>
        <p:spPr>
          <a:xfrm>
            <a:off x="3550650" y="433100"/>
            <a:ext cx="5678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*Values represent HAFSv1-A. HAFSv1-B values are similar: </a:t>
            </a:r>
            <a:r>
              <a:rPr b="1" i="0" lang="en" sz="900" u="none" cap="none" strike="noStrike">
                <a:solidFill>
                  <a:srgbClr val="009800"/>
                </a:solidFill>
                <a:latin typeface="Arial"/>
                <a:ea typeface="Arial"/>
                <a:cs typeface="Arial"/>
                <a:sym typeface="Arial"/>
              </a:rPr>
              <a:t>ALL-R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had 1,126 more &amp; </a:t>
            </a:r>
            <a:r>
              <a:rPr b="1" i="0" lang="en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NOG4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had 874 fewer</a:t>
            </a:r>
            <a:endParaRPr/>
          </a:p>
        </p:txBody>
      </p:sp>
      <p:sp>
        <p:nvSpPr>
          <p:cNvPr id="873" name="Google Shape;873;p36"/>
          <p:cNvSpPr/>
          <p:nvPr/>
        </p:nvSpPr>
        <p:spPr>
          <a:xfrm>
            <a:off x="686613" y="1953123"/>
            <a:ext cx="115127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13L (LAURA)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14L (MARCO)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26L (DELTA)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28L (ZETA)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05L (ELSA)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08L (HENRI)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09L (IDA)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18L (SAM)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07l (FIONA)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09L (IAN)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17L (NICOLE)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08L (FRANKLIN)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10L (IDALIA)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13L (LEE)</a:t>
            </a:r>
            <a:endParaRPr/>
          </a:p>
        </p:txBody>
      </p:sp>
      <p:grpSp>
        <p:nvGrpSpPr>
          <p:cNvPr id="874" name="Google Shape;874;p36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875" name="Google Shape;875;p36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876" name="Google Shape;876;p36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6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6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6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6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881" name="Google Shape;881;p36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6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6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6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6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6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887" name="Google Shape;887;p36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6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6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6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6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6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893" name="Google Shape;893;p36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6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6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7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Assimilated* Recon Observations</a:t>
            </a:r>
            <a:endParaRPr/>
          </a:p>
        </p:txBody>
      </p:sp>
      <p:sp>
        <p:nvSpPr>
          <p:cNvPr id="901" name="Google Shape;901;p37"/>
          <p:cNvSpPr/>
          <p:nvPr/>
        </p:nvSpPr>
        <p:spPr>
          <a:xfrm>
            <a:off x="1233524" y="1316742"/>
            <a:ext cx="6691276" cy="344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RECON: 25% of total assimilated recon observations</a:t>
            </a:r>
            <a:endParaRPr/>
          </a:p>
        </p:txBody>
      </p:sp>
      <p:sp>
        <p:nvSpPr>
          <p:cNvPr id="902" name="Google Shape;902;p37"/>
          <p:cNvSpPr/>
          <p:nvPr/>
        </p:nvSpPr>
        <p:spPr>
          <a:xfrm>
            <a:off x="5643380" y="1673064"/>
            <a:ext cx="8386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NOG4</a:t>
            </a:r>
            <a:endParaRPr/>
          </a:p>
        </p:txBody>
      </p:sp>
      <p:sp>
        <p:nvSpPr>
          <p:cNvPr id="903" name="Google Shape;903;p37"/>
          <p:cNvSpPr/>
          <p:nvPr/>
        </p:nvSpPr>
        <p:spPr>
          <a:xfrm>
            <a:off x="2643836" y="1673064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38D02"/>
                </a:solidFill>
                <a:latin typeface="Arial"/>
                <a:ea typeface="Arial"/>
                <a:cs typeface="Arial"/>
                <a:sym typeface="Arial"/>
              </a:rPr>
              <a:t>ALL-R</a:t>
            </a:r>
            <a:endParaRPr/>
          </a:p>
        </p:txBody>
      </p:sp>
      <p:sp>
        <p:nvSpPr>
          <p:cNvPr id="904" name="Google Shape;904;p37"/>
          <p:cNvSpPr/>
          <p:nvPr/>
        </p:nvSpPr>
        <p:spPr>
          <a:xfrm>
            <a:off x="1986431" y="4635936"/>
            <a:ext cx="51700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&lt;75 km: 2.6%    |    75-250 km: 19.7%    |    &gt;250 km: 70.7%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37"/>
          <p:cNvSpPr/>
          <p:nvPr/>
        </p:nvSpPr>
        <p:spPr>
          <a:xfrm>
            <a:off x="2019464" y="4835508"/>
            <a:ext cx="141897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579,402 🡪 564,120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37"/>
          <p:cNvSpPr/>
          <p:nvPr/>
        </p:nvSpPr>
        <p:spPr>
          <a:xfrm>
            <a:off x="3539754" y="4835508"/>
            <a:ext cx="182507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1,939,816 🡪 1,558,144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37"/>
          <p:cNvSpPr/>
          <p:nvPr/>
        </p:nvSpPr>
        <p:spPr>
          <a:xfrm>
            <a:off x="5602213" y="4835508"/>
            <a:ext cx="141897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543,724 🡪 159,132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37"/>
          <p:cNvSpPr/>
          <p:nvPr/>
        </p:nvSpPr>
        <p:spPr>
          <a:xfrm>
            <a:off x="3256243" y="4389889"/>
            <a:ext cx="26340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REMOVED IN NOG4</a:t>
            </a:r>
            <a:endParaRPr/>
          </a:p>
        </p:txBody>
      </p:sp>
      <p:grpSp>
        <p:nvGrpSpPr>
          <p:cNvPr id="909" name="Google Shape;909;p37"/>
          <p:cNvGrpSpPr/>
          <p:nvPr/>
        </p:nvGrpSpPr>
        <p:grpSpPr>
          <a:xfrm>
            <a:off x="1735975" y="1954076"/>
            <a:ext cx="5708766" cy="2333208"/>
            <a:chOff x="633389" y="2040435"/>
            <a:chExt cx="8310319" cy="3396479"/>
          </a:xfrm>
        </p:grpSpPr>
        <p:pic>
          <p:nvPicPr>
            <p:cNvPr id="910" name="Google Shape;910;p37"/>
            <p:cNvPicPr preferRelativeResize="0"/>
            <p:nvPr/>
          </p:nvPicPr>
          <p:blipFill rotWithShape="1">
            <a:blip r:embed="rId3">
              <a:alphaModFix/>
            </a:blip>
            <a:srcRect b="0" l="10381" r="0" t="3106"/>
            <a:stretch/>
          </p:blipFill>
          <p:spPr>
            <a:xfrm>
              <a:off x="633389" y="2042160"/>
              <a:ext cx="4097389" cy="3394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Google Shape;911;p37"/>
            <p:cNvPicPr preferRelativeResize="0"/>
            <p:nvPr/>
          </p:nvPicPr>
          <p:blipFill rotWithShape="1">
            <a:blip r:embed="rId4">
              <a:alphaModFix/>
            </a:blip>
            <a:srcRect b="315" l="10381" r="0" t="3011"/>
            <a:stretch/>
          </p:blipFill>
          <p:spPr>
            <a:xfrm>
              <a:off x="4846319" y="2040435"/>
              <a:ext cx="4097389" cy="33837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2" name="Google Shape;912;p37"/>
            <p:cNvSpPr txBox="1"/>
            <p:nvPr/>
          </p:nvSpPr>
          <p:spPr>
            <a:xfrm>
              <a:off x="7731212" y="2153047"/>
              <a:ext cx="1033423" cy="19629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N=2,281,396</a:t>
              </a:r>
              <a:endParaRPr/>
            </a:p>
          </p:txBody>
        </p:sp>
        <p:sp>
          <p:nvSpPr>
            <p:cNvPr id="913" name="Google Shape;913;p37"/>
            <p:cNvSpPr txBox="1"/>
            <p:nvPr/>
          </p:nvSpPr>
          <p:spPr>
            <a:xfrm>
              <a:off x="3536344" y="2153047"/>
              <a:ext cx="1033423" cy="19629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049505"/>
                  </a:solidFill>
                  <a:latin typeface="Arial"/>
                  <a:ea typeface="Arial"/>
                  <a:cs typeface="Arial"/>
                  <a:sym typeface="Arial"/>
                </a:rPr>
                <a:t>N=3,062,942</a:t>
              </a:r>
              <a:endParaRPr/>
            </a:p>
          </p:txBody>
        </p:sp>
        <p:pic>
          <p:nvPicPr>
            <p:cNvPr id="914" name="Google Shape;914;p37"/>
            <p:cNvPicPr preferRelativeResize="0"/>
            <p:nvPr/>
          </p:nvPicPr>
          <p:blipFill rotWithShape="1">
            <a:blip r:embed="rId3">
              <a:alphaModFix/>
            </a:blip>
            <a:srcRect b="78198" l="83715" r="4722" t="6771"/>
            <a:stretch/>
          </p:blipFill>
          <p:spPr>
            <a:xfrm>
              <a:off x="3542118" y="2370872"/>
              <a:ext cx="1027655" cy="102367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915" name="Google Shape;915;p37"/>
            <p:cNvPicPr preferRelativeResize="0"/>
            <p:nvPr/>
          </p:nvPicPr>
          <p:blipFill rotWithShape="1">
            <a:blip r:embed="rId4">
              <a:alphaModFix/>
            </a:blip>
            <a:srcRect b="78302" l="83652" r="4722" t="6730"/>
            <a:stretch/>
          </p:blipFill>
          <p:spPr>
            <a:xfrm>
              <a:off x="7735975" y="2368491"/>
              <a:ext cx="1028661" cy="101387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916" name="Google Shape;916;p37"/>
          <p:cNvSpPr/>
          <p:nvPr/>
        </p:nvSpPr>
        <p:spPr>
          <a:xfrm>
            <a:off x="3487225" y="433100"/>
            <a:ext cx="5741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*Values represent HAFSv1-A. HAFSv1-B values are similar: </a:t>
            </a:r>
            <a:r>
              <a:rPr b="1" i="0" lang="en" sz="900" u="none" cap="none" strike="noStrike">
                <a:solidFill>
                  <a:srgbClr val="009800"/>
                </a:solidFill>
                <a:latin typeface="Arial"/>
                <a:ea typeface="Arial"/>
                <a:cs typeface="Arial"/>
                <a:sym typeface="Arial"/>
              </a:rPr>
              <a:t>ALL-R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had 1,126 more &amp; </a:t>
            </a:r>
            <a:r>
              <a:rPr b="1" i="0" lang="en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NOG4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had 874 fewer</a:t>
            </a:r>
            <a:endParaRPr/>
          </a:p>
        </p:txBody>
      </p:sp>
      <p:sp>
        <p:nvSpPr>
          <p:cNvPr id="917" name="Google Shape;917;p37"/>
          <p:cNvSpPr/>
          <p:nvPr/>
        </p:nvSpPr>
        <p:spPr>
          <a:xfrm>
            <a:off x="686613" y="1953123"/>
            <a:ext cx="115127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13L (LAURA)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14L (MARCO)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26L (DELTA)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28L (ZETA)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05L (ELSA)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08L (HENRI)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09L (IDA)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18L (SAM)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07l (FIONA)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09L (IAN)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17L (NICOLE)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08L (FRANKLIN)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10L (IDALIA)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13L (LEE)</a:t>
            </a:r>
            <a:endParaRPr/>
          </a:p>
        </p:txBody>
      </p:sp>
      <p:grpSp>
        <p:nvGrpSpPr>
          <p:cNvPr id="918" name="Google Shape;918;p37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919" name="Google Shape;919;p37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920" name="Google Shape;920;p37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7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7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7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7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925" name="Google Shape;925;p37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7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7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7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7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7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931" name="Google Shape;931;p37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7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7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7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7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7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937" name="Google Shape;937;p37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7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7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8"/>
          <p:cNvSpPr/>
          <p:nvPr/>
        </p:nvSpPr>
        <p:spPr>
          <a:xfrm>
            <a:off x="416560" y="709682"/>
            <a:ext cx="8635999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generally directly </a:t>
            </a:r>
            <a:r>
              <a:rPr b="1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HU in HAFS-A &amp;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HU in HAFS-B.</a:t>
            </a:r>
            <a:endParaRPr/>
          </a:p>
        </p:txBody>
      </p:sp>
      <p:grpSp>
        <p:nvGrpSpPr>
          <p:cNvPr id="945" name="Google Shape;945;p38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946" name="Google Shape;946;p38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947" name="Google Shape;947;p38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8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8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8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8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952" name="Google Shape;952;p38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8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8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8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8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8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958" name="Google Shape;958;p38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8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8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8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8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8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964" name="Google Shape;964;p38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8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8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9"/>
          <p:cNvSpPr txBox="1"/>
          <p:nvPr/>
        </p:nvSpPr>
        <p:spPr>
          <a:xfrm>
            <a:off x="0" y="136653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BY INITIAL CLASSIFICATION</a:t>
            </a:r>
            <a:endParaRPr/>
          </a:p>
        </p:txBody>
      </p:sp>
      <p:sp>
        <p:nvSpPr>
          <p:cNvPr id="972" name="Google Shape;972;p39"/>
          <p:cNvSpPr/>
          <p:nvPr/>
        </p:nvSpPr>
        <p:spPr>
          <a:xfrm>
            <a:off x="7663489" y="448590"/>
            <a:ext cx="1548822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SS: W/ TS (4</a:t>
            </a:r>
            <a:r>
              <a:rPr lang="en" sz="900"/>
              <a:t>0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| W/ H (6</a:t>
            </a:r>
            <a:r>
              <a:rPr lang="en" sz="900"/>
              <a:t>0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973" name="Google Shape;973;p39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39"/>
          <p:cNvSpPr/>
          <p:nvPr/>
        </p:nvSpPr>
        <p:spPr>
          <a:xfrm>
            <a:off x="416560" y="709682"/>
            <a:ext cx="8635999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generally directly </a:t>
            </a:r>
            <a:r>
              <a:rPr b="1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HU in HAFS-A &amp;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HU in HAFS-B.</a:t>
            </a:r>
            <a:endParaRPr/>
          </a:p>
        </p:txBody>
      </p:sp>
      <p:pic>
        <p:nvPicPr>
          <p:cNvPr id="975" name="Google Shape;97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57" y="1670306"/>
            <a:ext cx="7235172" cy="298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39"/>
          <p:cNvPicPr preferRelativeResize="0"/>
          <p:nvPr/>
        </p:nvPicPr>
        <p:blipFill rotWithShape="1">
          <a:blip r:embed="rId5">
            <a:alphaModFix/>
          </a:blip>
          <a:srcRect b="0" l="0" r="8053" t="0"/>
          <a:stretch/>
        </p:blipFill>
        <p:spPr>
          <a:xfrm>
            <a:off x="96252" y="4611649"/>
            <a:ext cx="986473" cy="2709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7" name="Google Shape;977;p39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978" name="Google Shape;978;p39">
              <a:hlinkClick action="ppaction://hlinksldjump" r:id="rId6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979" name="Google Shape;979;p39">
              <a:hlinkClick action="ppaction://hlinksldjump" r:id="rId7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9">
              <a:hlinkClick action="ppaction://hlinksldjump" r:id="rId8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9">
              <a:hlinkClick action="ppaction://hlinksldjump" r:id="rId9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9">
              <a:hlinkClick action="ppaction://hlinksldjump" r:id="rId10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9">
              <a:hlinkClick action="ppaction://hlinksldjump" r:id="rId11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984" name="Google Shape;984;p39">
              <a:hlinkClick action="ppaction://hlinksldjump" r:id="rId12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9">
              <a:hlinkClick action="ppaction://hlinksldjump" r:id="rId13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9">
              <a:hlinkClick action="ppaction://hlinksldjump" r:id="rId14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9">
              <a:hlinkClick action="ppaction://hlinksldjump" r:id="rId15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9">
              <a:hlinkClick action="ppaction://hlinksldjump" r:id="rId16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9">
              <a:hlinkClick action="ppaction://hlinksldjump" r:id="rId17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990" name="Google Shape;990;p39">
              <a:hlinkClick action="ppaction://hlinksldjump" r:id="rId18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9">
              <a:hlinkClick action="ppaction://hlinksldjump" r:id="rId19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9">
              <a:hlinkClick action="ppaction://hlinksldjump" r:id="rId20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9">
              <a:hlinkClick action="ppaction://hlinksldjump" r:id="rId21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9">
              <a:hlinkClick action="ppaction://hlinksldjump" r:id="rId22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9">
              <a:hlinkClick action="ppaction://hlinksldjump" r:id="rId23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996" name="Google Shape;996;p39">
              <a:hlinkClick action="ppaction://hlinksldjump" r:id="rId24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9">
              <a:hlinkClick action="ppaction://hlinksldjump" r:id="rId25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9">
              <a:hlinkClick action="ppaction://hlinksldjump" r:id="rId26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40"/>
          <p:cNvSpPr txBox="1"/>
          <p:nvPr/>
        </p:nvSpPr>
        <p:spPr>
          <a:xfrm>
            <a:off x="0" y="136653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BY INITIAL CLASSIFICATION</a:t>
            </a:r>
            <a:endParaRPr/>
          </a:p>
        </p:txBody>
      </p:sp>
      <p:pic>
        <p:nvPicPr>
          <p:cNvPr id="1004" name="Google Shape;1004;p40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40"/>
          <p:cNvSpPr/>
          <p:nvPr/>
        </p:nvSpPr>
        <p:spPr>
          <a:xfrm>
            <a:off x="416560" y="709682"/>
            <a:ext cx="8635999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generally directly </a:t>
            </a:r>
            <a:r>
              <a:rPr b="1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HU in HAFS-A &amp;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HU in HAFS-B.</a:t>
            </a:r>
            <a:endParaRPr/>
          </a:p>
        </p:txBody>
      </p:sp>
      <p:pic>
        <p:nvPicPr>
          <p:cNvPr id="1006" name="Google Shape;100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57" y="1670306"/>
            <a:ext cx="7235172" cy="298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40"/>
          <p:cNvPicPr preferRelativeResize="0"/>
          <p:nvPr/>
        </p:nvPicPr>
        <p:blipFill rotWithShape="1">
          <a:blip r:embed="rId5">
            <a:alphaModFix/>
          </a:blip>
          <a:srcRect b="0" l="0" r="8053" t="0"/>
          <a:stretch/>
        </p:blipFill>
        <p:spPr>
          <a:xfrm>
            <a:off x="96252" y="4611649"/>
            <a:ext cx="986473" cy="270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40"/>
          <p:cNvSpPr/>
          <p:nvPr/>
        </p:nvSpPr>
        <p:spPr>
          <a:xfrm>
            <a:off x="1718492" y="3230880"/>
            <a:ext cx="6165668" cy="518160"/>
          </a:xfrm>
          <a:prstGeom prst="rect">
            <a:avLst/>
          </a:prstGeom>
          <a:solidFill>
            <a:srgbClr val="DDDDDD">
              <a:alpha val="24705"/>
            </a:srgbClr>
          </a:solidFill>
          <a:ln cap="flat" cmpd="sng" w="57150">
            <a:solidFill>
              <a:srgbClr val="4EA0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9" name="Google Shape;1009;p40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010" name="Google Shape;1010;p40">
              <a:hlinkClick action="ppaction://hlinksldjump" r:id="rId6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011" name="Google Shape;1011;p40">
              <a:hlinkClick action="ppaction://hlinksldjump" r:id="rId7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0">
              <a:hlinkClick action="ppaction://hlinksldjump" r:id="rId8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0">
              <a:hlinkClick action="ppaction://hlinksldjump" r:id="rId9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0">
              <a:hlinkClick action="ppaction://hlinksldjump" r:id="rId10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0">
              <a:hlinkClick action="ppaction://hlinksldjump" r:id="rId11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016" name="Google Shape;1016;p40">
              <a:hlinkClick action="ppaction://hlinksldjump" r:id="rId12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0">
              <a:hlinkClick action="ppaction://hlinksldjump" r:id="rId13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0">
              <a:hlinkClick action="ppaction://hlinksldjump" r:id="rId14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0">
              <a:hlinkClick action="ppaction://hlinksldjump" r:id="rId15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0">
              <a:hlinkClick action="ppaction://hlinksldjump" r:id="rId16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0">
              <a:hlinkClick action="ppaction://hlinksldjump" r:id="rId17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022" name="Google Shape;1022;p40">
              <a:hlinkClick action="ppaction://hlinksldjump" r:id="rId18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0">
              <a:hlinkClick action="ppaction://hlinksldjump" r:id="rId19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0">
              <a:hlinkClick action="ppaction://hlinksldjump" r:id="rId20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0">
              <a:hlinkClick action="ppaction://hlinksldjump" r:id="rId21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0">
              <a:hlinkClick action="ppaction://hlinksldjump" r:id="rId22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0">
              <a:hlinkClick action="ppaction://hlinksldjump" r:id="rId23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028" name="Google Shape;1028;p40">
              <a:hlinkClick action="ppaction://hlinksldjump" r:id="rId24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0">
              <a:hlinkClick action="ppaction://hlinksldjump" r:id="rId25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0">
              <a:hlinkClick action="ppaction://hlinksldjump" r:id="rId26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1" name="Google Shape;1031;p40"/>
          <p:cNvSpPr/>
          <p:nvPr/>
        </p:nvSpPr>
        <p:spPr>
          <a:xfrm>
            <a:off x="7663489" y="448590"/>
            <a:ext cx="1548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SS: W/ TS (4</a:t>
            </a:r>
            <a:r>
              <a:rPr lang="en" sz="900"/>
              <a:t>0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| W/ H (6</a:t>
            </a:r>
            <a:r>
              <a:rPr lang="en" sz="900"/>
              <a:t>0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1"/>
          <p:cNvSpPr txBox="1"/>
          <p:nvPr/>
        </p:nvSpPr>
        <p:spPr>
          <a:xfrm>
            <a:off x="0" y="136653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BY INITIAL CLASSIFICATION</a:t>
            </a:r>
            <a:endParaRPr/>
          </a:p>
        </p:txBody>
      </p:sp>
      <p:pic>
        <p:nvPicPr>
          <p:cNvPr id="1037" name="Google Shape;1037;p41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41"/>
          <p:cNvSpPr/>
          <p:nvPr/>
        </p:nvSpPr>
        <p:spPr>
          <a:xfrm>
            <a:off x="416560" y="709682"/>
            <a:ext cx="8635999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generally directly </a:t>
            </a:r>
            <a:r>
              <a:rPr b="1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HU in HAFS-A &amp;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HU in HAFS-B.</a:t>
            </a:r>
            <a:endParaRPr/>
          </a:p>
        </p:txBody>
      </p:sp>
      <p:pic>
        <p:nvPicPr>
          <p:cNvPr id="1039" name="Google Shape;103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57" y="1670306"/>
            <a:ext cx="7235172" cy="298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41"/>
          <p:cNvPicPr preferRelativeResize="0"/>
          <p:nvPr/>
        </p:nvPicPr>
        <p:blipFill rotWithShape="1">
          <a:blip r:embed="rId5">
            <a:alphaModFix/>
          </a:blip>
          <a:srcRect b="0" l="0" r="8053" t="0"/>
          <a:stretch/>
        </p:blipFill>
        <p:spPr>
          <a:xfrm>
            <a:off x="96252" y="4611649"/>
            <a:ext cx="986473" cy="270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41"/>
          <p:cNvSpPr/>
          <p:nvPr/>
        </p:nvSpPr>
        <p:spPr>
          <a:xfrm>
            <a:off x="1718492" y="3718560"/>
            <a:ext cx="6165668" cy="381000"/>
          </a:xfrm>
          <a:prstGeom prst="rect">
            <a:avLst/>
          </a:prstGeom>
          <a:solidFill>
            <a:srgbClr val="DDDDDD">
              <a:alpha val="24705"/>
            </a:srgbClr>
          </a:solidFill>
          <a:ln cap="flat" cmpd="sng" w="57150">
            <a:solidFill>
              <a:srgbClr val="4EA0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2" name="Google Shape;1042;p41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043" name="Google Shape;1043;p41">
              <a:hlinkClick action="ppaction://hlinksldjump" r:id="rId6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044" name="Google Shape;1044;p41">
              <a:hlinkClick action="ppaction://hlinksldjump" r:id="rId7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1">
              <a:hlinkClick action="ppaction://hlinksldjump" r:id="rId8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1">
              <a:hlinkClick action="ppaction://hlinksldjump" r:id="rId9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1">
              <a:hlinkClick action="ppaction://hlinksldjump" r:id="rId10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1">
              <a:hlinkClick action="ppaction://hlinksldjump" r:id="rId11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049" name="Google Shape;1049;p41">
              <a:hlinkClick action="ppaction://hlinksldjump" r:id="rId12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1">
              <a:hlinkClick action="ppaction://hlinksldjump" r:id="rId13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1">
              <a:hlinkClick action="ppaction://hlinksldjump" r:id="rId14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1">
              <a:hlinkClick action="ppaction://hlinksldjump" r:id="rId15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1">
              <a:hlinkClick action="ppaction://hlinksldjump" r:id="rId16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1">
              <a:hlinkClick action="ppaction://hlinksldjump" r:id="rId17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055" name="Google Shape;1055;p41">
              <a:hlinkClick action="ppaction://hlinksldjump" r:id="rId18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1">
              <a:hlinkClick action="ppaction://hlinksldjump" r:id="rId19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1">
              <a:hlinkClick action="ppaction://hlinksldjump" r:id="rId20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1">
              <a:hlinkClick action="ppaction://hlinksldjump" r:id="rId21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1">
              <a:hlinkClick action="ppaction://hlinksldjump" r:id="rId22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1">
              <a:hlinkClick action="ppaction://hlinksldjump" r:id="rId23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061" name="Google Shape;1061;p41">
              <a:hlinkClick action="ppaction://hlinksldjump" r:id="rId24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1">
              <a:hlinkClick action="ppaction://hlinksldjump" r:id="rId25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1">
              <a:hlinkClick action="ppaction://hlinksldjump" r:id="rId26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4" name="Google Shape;1064;p41"/>
          <p:cNvSpPr/>
          <p:nvPr/>
        </p:nvSpPr>
        <p:spPr>
          <a:xfrm>
            <a:off x="7663489" y="448590"/>
            <a:ext cx="1548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SS: W/ TS (4</a:t>
            </a:r>
            <a:r>
              <a:rPr lang="en" sz="900"/>
              <a:t>0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| W/ H (6</a:t>
            </a:r>
            <a:r>
              <a:rPr lang="en" sz="900"/>
              <a:t>0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42"/>
          <p:cNvSpPr txBox="1"/>
          <p:nvPr/>
        </p:nvSpPr>
        <p:spPr>
          <a:xfrm>
            <a:off x="0" y="136653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BY INITIAL CLASSIFICATION</a:t>
            </a:r>
            <a:endParaRPr/>
          </a:p>
        </p:txBody>
      </p:sp>
      <p:pic>
        <p:nvPicPr>
          <p:cNvPr id="1070" name="Google Shape;1070;p42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42"/>
          <p:cNvSpPr/>
          <p:nvPr/>
        </p:nvSpPr>
        <p:spPr>
          <a:xfrm>
            <a:off x="416560" y="709682"/>
            <a:ext cx="8635999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generally directly </a:t>
            </a:r>
            <a:r>
              <a:rPr b="1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HU in HAFS-A &amp;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HU in HAFS-B.</a:t>
            </a:r>
            <a:endParaRPr/>
          </a:p>
        </p:txBody>
      </p:sp>
      <p:pic>
        <p:nvPicPr>
          <p:cNvPr id="1072" name="Google Shape;107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57" y="1670306"/>
            <a:ext cx="7235172" cy="298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42"/>
          <p:cNvPicPr preferRelativeResize="0"/>
          <p:nvPr/>
        </p:nvPicPr>
        <p:blipFill rotWithShape="1">
          <a:blip r:embed="rId5">
            <a:alphaModFix/>
          </a:blip>
          <a:srcRect b="0" l="0" r="8053" t="0"/>
          <a:stretch/>
        </p:blipFill>
        <p:spPr>
          <a:xfrm>
            <a:off x="96252" y="4611649"/>
            <a:ext cx="986473" cy="270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42"/>
          <p:cNvSpPr/>
          <p:nvPr/>
        </p:nvSpPr>
        <p:spPr>
          <a:xfrm>
            <a:off x="1718492" y="2006600"/>
            <a:ext cx="6165668" cy="1141978"/>
          </a:xfrm>
          <a:prstGeom prst="rect">
            <a:avLst/>
          </a:prstGeom>
          <a:solidFill>
            <a:srgbClr val="DDDDDD">
              <a:alpha val="24705"/>
            </a:srgbClr>
          </a:solidFill>
          <a:ln cap="flat" cmpd="sng" w="57150">
            <a:solidFill>
              <a:srgbClr val="4EA0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5" name="Google Shape;1075;p42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076" name="Google Shape;1076;p42">
              <a:hlinkClick action="ppaction://hlinksldjump" r:id="rId6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077" name="Google Shape;1077;p42">
              <a:hlinkClick action="ppaction://hlinksldjump" r:id="rId7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2">
              <a:hlinkClick action="ppaction://hlinksldjump" r:id="rId8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2">
              <a:hlinkClick action="ppaction://hlinksldjump" r:id="rId9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2">
              <a:hlinkClick action="ppaction://hlinksldjump" r:id="rId10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2">
              <a:hlinkClick action="ppaction://hlinksldjump" r:id="rId11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082" name="Google Shape;1082;p42">
              <a:hlinkClick action="ppaction://hlinksldjump" r:id="rId12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2">
              <a:hlinkClick action="ppaction://hlinksldjump" r:id="rId13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2">
              <a:hlinkClick action="ppaction://hlinksldjump" r:id="rId14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2">
              <a:hlinkClick action="ppaction://hlinksldjump" r:id="rId15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2">
              <a:hlinkClick action="ppaction://hlinksldjump" r:id="rId16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2">
              <a:hlinkClick action="ppaction://hlinksldjump" r:id="rId17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088" name="Google Shape;1088;p42">
              <a:hlinkClick action="ppaction://hlinksldjump" r:id="rId18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2">
              <a:hlinkClick action="ppaction://hlinksldjump" r:id="rId19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2">
              <a:hlinkClick action="ppaction://hlinksldjump" r:id="rId20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2">
              <a:hlinkClick action="ppaction://hlinksldjump" r:id="rId21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2">
              <a:hlinkClick action="ppaction://hlinksldjump" r:id="rId22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2">
              <a:hlinkClick action="ppaction://hlinksldjump" r:id="rId23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094" name="Google Shape;1094;p42">
              <a:hlinkClick action="ppaction://hlinksldjump" r:id="rId24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2">
              <a:hlinkClick action="ppaction://hlinksldjump" r:id="rId25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2">
              <a:hlinkClick action="ppaction://hlinksldjump" r:id="rId26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7" name="Google Shape;1097;p42"/>
          <p:cNvSpPr/>
          <p:nvPr/>
        </p:nvSpPr>
        <p:spPr>
          <a:xfrm>
            <a:off x="7663489" y="448590"/>
            <a:ext cx="1548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SS: W/ TS (4</a:t>
            </a:r>
            <a:r>
              <a:rPr lang="en" sz="900"/>
              <a:t>0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| W/ H (6</a:t>
            </a:r>
            <a:r>
              <a:rPr lang="en" sz="900"/>
              <a:t>0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3556"/>
              <a:buNone/>
            </a:pPr>
            <a:r>
              <a:rPr b="1" lang="en" sz="3200"/>
              <a:t>Motivation</a:t>
            </a:r>
            <a:endParaRPr b="1" sz="3200"/>
          </a:p>
        </p:txBody>
      </p:sp>
      <p:sp>
        <p:nvSpPr>
          <p:cNvPr id="151" name="Google Shape;151;p16"/>
          <p:cNvSpPr/>
          <p:nvPr/>
        </p:nvSpPr>
        <p:spPr>
          <a:xfrm>
            <a:off x="400404" y="1324362"/>
            <a:ext cx="8327036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NOAA’s Gulfstream IV-SP (G-IV) flight-track strategy was recently modified.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16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53" name="Google Shape;153;p16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54" name="Google Shape;154;p16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59" name="Google Shape;159;p16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65" name="Google Shape;165;p16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71" name="Google Shape;171;p16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3"/>
          <p:cNvSpPr txBox="1"/>
          <p:nvPr/>
        </p:nvSpPr>
        <p:spPr>
          <a:xfrm>
            <a:off x="0" y="136653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BY INITIAL CLASSIFICATION</a:t>
            </a:r>
            <a:endParaRPr/>
          </a:p>
        </p:txBody>
      </p:sp>
      <p:pic>
        <p:nvPicPr>
          <p:cNvPr id="1103" name="Google Shape;1103;p43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43"/>
          <p:cNvSpPr/>
          <p:nvPr/>
        </p:nvSpPr>
        <p:spPr>
          <a:xfrm>
            <a:off x="416560" y="709682"/>
            <a:ext cx="8635999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generally directly </a:t>
            </a:r>
            <a:r>
              <a:rPr b="1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HU in HAFS-A &amp;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HU in HAFS-B.</a:t>
            </a:r>
            <a:endParaRPr/>
          </a:p>
        </p:txBody>
      </p:sp>
      <p:pic>
        <p:nvPicPr>
          <p:cNvPr id="1105" name="Google Shape;110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57" y="1670306"/>
            <a:ext cx="7235172" cy="298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43"/>
          <p:cNvPicPr preferRelativeResize="0"/>
          <p:nvPr/>
        </p:nvPicPr>
        <p:blipFill rotWithShape="1">
          <a:blip r:embed="rId5">
            <a:alphaModFix/>
          </a:blip>
          <a:srcRect b="0" l="0" r="8053" t="0"/>
          <a:stretch/>
        </p:blipFill>
        <p:spPr>
          <a:xfrm>
            <a:off x="96252" y="4611649"/>
            <a:ext cx="986473" cy="270930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Google Shape;1107;p43"/>
          <p:cNvSpPr/>
          <p:nvPr/>
        </p:nvSpPr>
        <p:spPr>
          <a:xfrm>
            <a:off x="1718492" y="3230880"/>
            <a:ext cx="6165668" cy="1141978"/>
          </a:xfrm>
          <a:prstGeom prst="rect">
            <a:avLst/>
          </a:prstGeom>
          <a:solidFill>
            <a:srgbClr val="DDDDDD">
              <a:alpha val="24705"/>
            </a:srgbClr>
          </a:solidFill>
          <a:ln cap="flat" cmpd="sng" w="57150">
            <a:solidFill>
              <a:srgbClr val="4EA0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43"/>
          <p:cNvSpPr/>
          <p:nvPr/>
        </p:nvSpPr>
        <p:spPr>
          <a:xfrm>
            <a:off x="1568125" y="4697141"/>
            <a:ext cx="59907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driving </a:t>
            </a:r>
            <a:r>
              <a:rPr b="1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HAFS-A but </a:t>
            </a:r>
            <a:r>
              <a:rPr b="1" i="0" lang="en" sz="1600" u="none" cap="none" strike="noStrike">
                <a:solidFill>
                  <a:srgbClr val="00980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HAFS-B for HU?</a:t>
            </a:r>
            <a:endParaRPr/>
          </a:p>
        </p:txBody>
      </p:sp>
      <p:grpSp>
        <p:nvGrpSpPr>
          <p:cNvPr id="1109" name="Google Shape;1109;p43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110" name="Google Shape;1110;p43">
              <a:hlinkClick action="ppaction://hlinksldjump" r:id="rId6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111" name="Google Shape;1111;p43">
              <a:hlinkClick action="ppaction://hlinksldjump" r:id="rId7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3">
              <a:hlinkClick action="ppaction://hlinksldjump" r:id="rId8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3">
              <a:hlinkClick action="ppaction://hlinksldjump" r:id="rId9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3">
              <a:hlinkClick action="ppaction://hlinksldjump" r:id="rId10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3">
              <a:hlinkClick action="ppaction://hlinksldjump" r:id="rId11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116" name="Google Shape;1116;p43">
              <a:hlinkClick action="ppaction://hlinksldjump" r:id="rId12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3">
              <a:hlinkClick action="ppaction://hlinksldjump" r:id="rId13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3">
              <a:hlinkClick action="ppaction://hlinksldjump" r:id="rId14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3">
              <a:hlinkClick action="ppaction://hlinksldjump" r:id="rId15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3">
              <a:hlinkClick action="ppaction://hlinksldjump" r:id="rId16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3">
              <a:hlinkClick action="ppaction://hlinksldjump" r:id="rId17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122" name="Google Shape;1122;p43">
              <a:hlinkClick action="ppaction://hlinksldjump" r:id="rId18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3">
              <a:hlinkClick action="ppaction://hlinksldjump" r:id="rId19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3">
              <a:hlinkClick action="ppaction://hlinksldjump" r:id="rId20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3">
              <a:hlinkClick action="ppaction://hlinksldjump" r:id="rId21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3">
              <a:hlinkClick action="ppaction://hlinksldjump" r:id="rId22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3">
              <a:hlinkClick action="ppaction://hlinksldjump" r:id="rId23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128" name="Google Shape;1128;p43">
              <a:hlinkClick action="ppaction://hlinksldjump" r:id="rId24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3">
              <a:hlinkClick action="ppaction://hlinksldjump" r:id="rId25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3">
              <a:hlinkClick action="ppaction://hlinksldjump" r:id="rId26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1" name="Google Shape;1131;p43"/>
          <p:cNvSpPr/>
          <p:nvPr/>
        </p:nvSpPr>
        <p:spPr>
          <a:xfrm>
            <a:off x="7663489" y="448590"/>
            <a:ext cx="1548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SS: W/ TS (4</a:t>
            </a:r>
            <a:r>
              <a:rPr lang="en" sz="900"/>
              <a:t>0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| W/ H (6</a:t>
            </a:r>
            <a:r>
              <a:rPr lang="en" sz="900"/>
              <a:t>0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44"/>
          <p:cNvSpPr/>
          <p:nvPr/>
        </p:nvSpPr>
        <p:spPr>
          <a:xfrm>
            <a:off x="426720" y="674122"/>
            <a:ext cx="8539480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 Lee (2023) drove most of the disparities between HAFS versions!</a:t>
            </a:r>
            <a:endParaRPr/>
          </a:p>
        </p:txBody>
      </p:sp>
      <p:grpSp>
        <p:nvGrpSpPr>
          <p:cNvPr id="1137" name="Google Shape;1137;p44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138" name="Google Shape;1138;p44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139" name="Google Shape;1139;p44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4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4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4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4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144" name="Google Shape;1144;p44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4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4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44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4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4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150" name="Google Shape;1150;p44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4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4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4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4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4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156" name="Google Shape;1156;p44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4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4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5"/>
          <p:cNvSpPr/>
          <p:nvPr/>
        </p:nvSpPr>
        <p:spPr>
          <a:xfrm>
            <a:off x="426720" y="674122"/>
            <a:ext cx="8539480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 Lee (2023) drove most of the disparities between HAFS versions!</a:t>
            </a:r>
            <a:endParaRPr/>
          </a:p>
        </p:txBody>
      </p:sp>
      <p:sp>
        <p:nvSpPr>
          <p:cNvPr id="1164" name="Google Shape;1164;p45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REPRESENTATIVE EXAMPLE - VMAX</a:t>
            </a:r>
            <a:endParaRPr/>
          </a:p>
        </p:txBody>
      </p:sp>
      <p:pic>
        <p:nvPicPr>
          <p:cNvPr id="1165" name="Google Shape;116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64" y="1644125"/>
            <a:ext cx="4123869" cy="3125995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45"/>
          <p:cNvSpPr/>
          <p:nvPr/>
        </p:nvSpPr>
        <p:spPr>
          <a:xfrm>
            <a:off x="1915150" y="1735974"/>
            <a:ext cx="5094000" cy="30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45"/>
          <p:cNvSpPr/>
          <p:nvPr/>
        </p:nvSpPr>
        <p:spPr>
          <a:xfrm>
            <a:off x="4328160" y="1698176"/>
            <a:ext cx="653987" cy="31786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8" name="Google Shape;1168;p45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169" name="Google Shape;1169;p45">
              <a:hlinkClick action="ppaction://hlinksldjump" r:id="rId4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170" name="Google Shape;1170;p45">
              <a:hlinkClick action="ppaction://hlinksldjump" r:id="rId5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5">
              <a:hlinkClick action="ppaction://hlinksldjump" r:id="rId6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5">
              <a:hlinkClick action="ppaction://hlinksldjump" r:id="rId7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5">
              <a:hlinkClick action="ppaction://hlinksldjump" r:id="rId8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5">
              <a:hlinkClick action="ppaction://hlinksldjump" r:id="rId9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175" name="Google Shape;1175;p45">
              <a:hlinkClick action="ppaction://hlinksldjump" r:id="rId10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5">
              <a:hlinkClick action="ppaction://hlinksldjump" r:id="rId11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5">
              <a:hlinkClick action="ppaction://hlinksldjump" r:id="rId12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5">
              <a:hlinkClick action="ppaction://hlinksldjump" r:id="rId13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5">
              <a:hlinkClick action="ppaction://hlinksldjump" r:id="rId14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5">
              <a:hlinkClick action="ppaction://hlinksldjump" r:id="rId15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181" name="Google Shape;1181;p45">
              <a:hlinkClick action="ppaction://hlinksldjump" r:id="rId16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5">
              <a:hlinkClick action="ppaction://hlinksldjump" r:id="rId17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5">
              <a:hlinkClick action="ppaction://hlinksldjump" r:id="rId18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5">
              <a:hlinkClick action="ppaction://hlinksldjump" r:id="rId19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5">
              <a:hlinkClick action="ppaction://hlinksldjump" r:id="rId20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5">
              <a:hlinkClick action="ppaction://hlinksldjump" r:id="rId21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187" name="Google Shape;1187;p45">
              <a:hlinkClick action="ppaction://hlinksldjump" r:id="rId22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5">
              <a:hlinkClick action="ppaction://hlinksldjump" r:id="rId23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5">
              <a:hlinkClick action="ppaction://hlinksldjump" r:id="rId24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2ec3e1268c9_0_0"/>
          <p:cNvSpPr/>
          <p:nvPr/>
        </p:nvSpPr>
        <p:spPr>
          <a:xfrm>
            <a:off x="426720" y="674122"/>
            <a:ext cx="85395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 Lee (2023) drove most of the disparities between HAFS versions!</a:t>
            </a:r>
            <a:endParaRPr/>
          </a:p>
        </p:txBody>
      </p:sp>
      <p:sp>
        <p:nvSpPr>
          <p:cNvPr id="1195" name="Google Shape;1195;g2ec3e1268c9_0_0"/>
          <p:cNvSpPr txBox="1"/>
          <p:nvPr/>
        </p:nvSpPr>
        <p:spPr>
          <a:xfrm>
            <a:off x="6350" y="1347437"/>
            <a:ext cx="9131400" cy="3372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REPRESENTATIVE EXAMPLE - VMAX</a:t>
            </a:r>
            <a:endParaRPr/>
          </a:p>
        </p:txBody>
      </p:sp>
      <p:pic>
        <p:nvPicPr>
          <p:cNvPr id="1196" name="Google Shape;1196;g2ec3e1268c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64" y="1644125"/>
            <a:ext cx="4123870" cy="312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g2ec3e1268c9_0_0"/>
          <p:cNvPicPr preferRelativeResize="0"/>
          <p:nvPr/>
        </p:nvPicPr>
        <p:blipFill rotWithShape="1">
          <a:blip r:embed="rId4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sp>
        <p:nvSpPr>
          <p:cNvPr id="1198" name="Google Shape;1198;g2ec3e1268c9_0_0"/>
          <p:cNvSpPr/>
          <p:nvPr/>
        </p:nvSpPr>
        <p:spPr>
          <a:xfrm>
            <a:off x="1915160" y="2087880"/>
            <a:ext cx="5094000" cy="271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g2ec3e1268c9_0_0"/>
          <p:cNvSpPr/>
          <p:nvPr/>
        </p:nvSpPr>
        <p:spPr>
          <a:xfrm>
            <a:off x="4328160" y="1698176"/>
            <a:ext cx="654000" cy="317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0" name="Google Shape;1200;g2ec3e1268c9_0_0"/>
          <p:cNvGrpSpPr/>
          <p:nvPr/>
        </p:nvGrpSpPr>
        <p:grpSpPr>
          <a:xfrm>
            <a:off x="127000" y="76200"/>
            <a:ext cx="8889971" cy="304700"/>
            <a:chOff x="127000" y="76200"/>
            <a:chExt cx="8889971" cy="304700"/>
          </a:xfrm>
        </p:grpSpPr>
        <p:sp>
          <p:nvSpPr>
            <p:cNvPr id="1201" name="Google Shape;1201;g2ec3e1268c9_0_0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300" cy="153900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202" name="Google Shape;1202;g2ec3e1268c9_0_0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2ec3e1268c9_0_0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g2ec3e1268c9_0_0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g2ec3e1268c9_0_0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g2ec3e1268c9_0_0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00" cy="153900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207" name="Google Shape;1207;g2ec3e1268c9_0_0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g2ec3e1268c9_0_0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g2ec3e1268c9_0_0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800" cy="888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g2ec3e1268c9_0_0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g2ec3e1268c9_0_0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g2ec3e1268c9_0_0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00" cy="153900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213" name="Google Shape;1213;g2ec3e1268c9_0_0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g2ec3e1268c9_0_0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g2ec3e1268c9_0_0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g2ec3e1268c9_0_0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g2ec3e1268c9_0_0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g2ec3e1268c9_0_0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00" cy="153900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219" name="Google Shape;1219;g2ec3e1268c9_0_0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2ec3e1268c9_0_0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2ec3e1268c9_0_0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6"/>
          <p:cNvSpPr/>
          <p:nvPr/>
        </p:nvSpPr>
        <p:spPr>
          <a:xfrm>
            <a:off x="426720" y="674122"/>
            <a:ext cx="8539480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 Lee (2023) drove most of the disparities between HAFS versions!</a:t>
            </a:r>
            <a:endParaRPr/>
          </a:p>
        </p:txBody>
      </p:sp>
      <p:sp>
        <p:nvSpPr>
          <p:cNvPr id="1227" name="Google Shape;1227;p46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REPRESENTATIVE EXAMPLE - VMAX</a:t>
            </a:r>
            <a:endParaRPr/>
          </a:p>
        </p:txBody>
      </p:sp>
      <p:pic>
        <p:nvPicPr>
          <p:cNvPr id="1228" name="Google Shape;122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64" y="1644125"/>
            <a:ext cx="4123869" cy="312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46"/>
          <p:cNvPicPr preferRelativeResize="0"/>
          <p:nvPr/>
        </p:nvPicPr>
        <p:blipFill rotWithShape="1">
          <a:blip r:embed="rId4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sp>
        <p:nvSpPr>
          <p:cNvPr id="1230" name="Google Shape;1230;p46"/>
          <p:cNvSpPr/>
          <p:nvPr/>
        </p:nvSpPr>
        <p:spPr>
          <a:xfrm>
            <a:off x="4328160" y="1698176"/>
            <a:ext cx="653987" cy="31786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1" name="Google Shape;1231;p46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232" name="Google Shape;1232;p46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233" name="Google Shape;1233;p46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6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6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6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6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238" name="Google Shape;1238;p46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6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6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6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6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6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244" name="Google Shape;1244;p46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6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6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6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6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6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250" name="Google Shape;1250;p46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6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6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47"/>
          <p:cNvSpPr/>
          <p:nvPr/>
        </p:nvSpPr>
        <p:spPr>
          <a:xfrm>
            <a:off x="426720" y="674122"/>
            <a:ext cx="8539480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 Lee (2023) drove most of the disparities between HAFS versions!</a:t>
            </a:r>
            <a:endParaRPr/>
          </a:p>
        </p:txBody>
      </p:sp>
      <p:sp>
        <p:nvSpPr>
          <p:cNvPr id="1258" name="Google Shape;1258;p47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REPRESENTATIVE EXAMPLE - VMAX</a:t>
            </a:r>
            <a:endParaRPr/>
          </a:p>
        </p:txBody>
      </p:sp>
      <p:pic>
        <p:nvPicPr>
          <p:cNvPr id="1259" name="Google Shape;125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64" y="1644125"/>
            <a:ext cx="4123869" cy="312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47"/>
          <p:cNvPicPr preferRelativeResize="0"/>
          <p:nvPr/>
        </p:nvPicPr>
        <p:blipFill rotWithShape="1">
          <a:blip r:embed="rId4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1" name="Google Shape;1261;p47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262" name="Google Shape;1262;p47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263" name="Google Shape;1263;p47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7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7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7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7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268" name="Google Shape;1268;p47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7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7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7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7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7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274" name="Google Shape;1274;p47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7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7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7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7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7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280" name="Google Shape;1280;p47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7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7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48"/>
          <p:cNvSpPr/>
          <p:nvPr/>
        </p:nvSpPr>
        <p:spPr>
          <a:xfrm>
            <a:off x="426720" y="674122"/>
            <a:ext cx="8539480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 Lee (2023) drove most of the disparities between HAFS versions!</a:t>
            </a:r>
            <a:endParaRPr/>
          </a:p>
        </p:txBody>
      </p:sp>
      <p:sp>
        <p:nvSpPr>
          <p:cNvPr id="1288" name="Google Shape;1288;p48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REPRESENTATIVE EXAMPLE - VMAX</a:t>
            </a:r>
            <a:endParaRPr/>
          </a:p>
        </p:txBody>
      </p:sp>
      <p:pic>
        <p:nvPicPr>
          <p:cNvPr id="1289" name="Google Shape;128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64" y="1644125"/>
            <a:ext cx="4123869" cy="312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48"/>
          <p:cNvPicPr preferRelativeResize="0"/>
          <p:nvPr/>
        </p:nvPicPr>
        <p:blipFill rotWithShape="1">
          <a:blip r:embed="rId4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Google Shape;1291;p48"/>
          <p:cNvSpPr/>
          <p:nvPr/>
        </p:nvSpPr>
        <p:spPr>
          <a:xfrm>
            <a:off x="2127602" y="4783532"/>
            <a:ext cx="488146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if we stratified the sample a different way?</a:t>
            </a:r>
            <a:endParaRPr/>
          </a:p>
        </p:txBody>
      </p:sp>
      <p:grpSp>
        <p:nvGrpSpPr>
          <p:cNvPr id="1292" name="Google Shape;1292;p48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293" name="Google Shape;1293;p48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294" name="Google Shape;1294;p48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8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8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8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8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299" name="Google Shape;1299;p48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8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8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8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8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8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305" name="Google Shape;1305;p48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8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8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8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8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8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311" name="Google Shape;1311;p48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8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8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9"/>
          <p:cNvSpPr/>
          <p:nvPr/>
        </p:nvSpPr>
        <p:spPr>
          <a:xfrm>
            <a:off x="416560" y="709682"/>
            <a:ext cx="8635999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led to </a:t>
            </a:r>
            <a:r>
              <a:rPr b="1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SS TCs in HAFS-A, but not HAFS-B.</a:t>
            </a:r>
            <a:endParaRPr/>
          </a:p>
        </p:txBody>
      </p:sp>
      <p:grpSp>
        <p:nvGrpSpPr>
          <p:cNvPr id="1319" name="Google Shape;1319;p49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320" name="Google Shape;1320;p49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321" name="Google Shape;1321;p49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9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9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9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9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326" name="Google Shape;1326;p49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9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9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9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9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9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332" name="Google Shape;1332;p49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9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9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9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49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49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338" name="Google Shape;1338;p49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9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9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50"/>
          <p:cNvSpPr txBox="1"/>
          <p:nvPr/>
        </p:nvSpPr>
        <p:spPr>
          <a:xfrm>
            <a:off x="0" y="136653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BY ONGOING INTENSITY CHANGE</a:t>
            </a:r>
            <a:endParaRPr/>
          </a:p>
        </p:txBody>
      </p:sp>
      <p:sp>
        <p:nvSpPr>
          <p:cNvPr id="1346" name="Google Shape;1346;p50"/>
          <p:cNvSpPr/>
          <p:nvPr/>
        </p:nvSpPr>
        <p:spPr>
          <a:xfrm>
            <a:off x="7039250" y="448600"/>
            <a:ext cx="2172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SS – 0 h: IN (40) | SS (47) | WK (15)</a:t>
            </a:r>
            <a:endParaRPr sz="900"/>
          </a:p>
        </p:txBody>
      </p:sp>
      <p:pic>
        <p:nvPicPr>
          <p:cNvPr id="1347" name="Google Shape;1347;p50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50"/>
          <p:cNvSpPr/>
          <p:nvPr/>
        </p:nvSpPr>
        <p:spPr>
          <a:xfrm>
            <a:off x="416560" y="709682"/>
            <a:ext cx="8635999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led to </a:t>
            </a:r>
            <a:r>
              <a:rPr b="1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SS TCs in HAFS-A, but not HAFS-B.</a:t>
            </a:r>
            <a:endParaRPr/>
          </a:p>
        </p:txBody>
      </p:sp>
      <p:pic>
        <p:nvPicPr>
          <p:cNvPr id="1349" name="Google Shape;1349;p50"/>
          <p:cNvPicPr preferRelativeResize="0"/>
          <p:nvPr/>
        </p:nvPicPr>
        <p:blipFill rotWithShape="1">
          <a:blip r:embed="rId4">
            <a:alphaModFix/>
          </a:blip>
          <a:srcRect b="0" l="0" r="8053" t="0"/>
          <a:stretch/>
        </p:blipFill>
        <p:spPr>
          <a:xfrm>
            <a:off x="96252" y="4611649"/>
            <a:ext cx="986473" cy="27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2987" y="1655146"/>
            <a:ext cx="5385653" cy="31042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1" name="Google Shape;1351;p50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352" name="Google Shape;1352;p50">
              <a:hlinkClick action="ppaction://hlinksldjump" r:id="rId6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353" name="Google Shape;1353;p50">
              <a:hlinkClick action="ppaction://hlinksldjump" r:id="rId7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50">
              <a:hlinkClick action="ppaction://hlinksldjump" r:id="rId8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50">
              <a:hlinkClick action="ppaction://hlinksldjump" r:id="rId9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50">
              <a:hlinkClick action="ppaction://hlinksldjump" r:id="rId10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50">
              <a:hlinkClick action="ppaction://hlinksldjump" r:id="rId11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358" name="Google Shape;1358;p50">
              <a:hlinkClick action="ppaction://hlinksldjump" r:id="rId12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50">
              <a:hlinkClick action="ppaction://hlinksldjump" r:id="rId13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50">
              <a:hlinkClick action="ppaction://hlinksldjump" r:id="rId14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50">
              <a:hlinkClick action="ppaction://hlinksldjump" r:id="rId15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50">
              <a:hlinkClick action="ppaction://hlinksldjump" r:id="rId16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50">
              <a:hlinkClick action="ppaction://hlinksldjump" r:id="rId17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364" name="Google Shape;1364;p50">
              <a:hlinkClick action="ppaction://hlinksldjump" r:id="rId18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50">
              <a:hlinkClick action="ppaction://hlinksldjump" r:id="rId19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50">
              <a:hlinkClick action="ppaction://hlinksldjump" r:id="rId20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50">
              <a:hlinkClick action="ppaction://hlinksldjump" r:id="rId21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50">
              <a:hlinkClick action="ppaction://hlinksldjump" r:id="rId22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50">
              <a:hlinkClick action="ppaction://hlinksldjump" r:id="rId23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370" name="Google Shape;1370;p50">
              <a:hlinkClick action="ppaction://hlinksldjump" r:id="rId24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50">
              <a:hlinkClick action="ppaction://hlinksldjump" r:id="rId25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50">
              <a:hlinkClick action="ppaction://hlinksldjump" r:id="rId26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51"/>
          <p:cNvSpPr txBox="1"/>
          <p:nvPr/>
        </p:nvSpPr>
        <p:spPr>
          <a:xfrm>
            <a:off x="0" y="136653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BY ONGOING INTENSITY CHANGE</a:t>
            </a:r>
            <a:endParaRPr/>
          </a:p>
        </p:txBody>
      </p:sp>
      <p:pic>
        <p:nvPicPr>
          <p:cNvPr id="1378" name="Google Shape;1378;p51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51"/>
          <p:cNvSpPr/>
          <p:nvPr/>
        </p:nvSpPr>
        <p:spPr>
          <a:xfrm>
            <a:off x="416560" y="709682"/>
            <a:ext cx="8635999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led to </a:t>
            </a:r>
            <a:r>
              <a:rPr b="1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SS TCs in HAFS-A, but not HAFS-B.</a:t>
            </a:r>
            <a:endParaRPr/>
          </a:p>
        </p:txBody>
      </p:sp>
      <p:pic>
        <p:nvPicPr>
          <p:cNvPr id="1380" name="Google Shape;1380;p51"/>
          <p:cNvPicPr preferRelativeResize="0"/>
          <p:nvPr/>
        </p:nvPicPr>
        <p:blipFill rotWithShape="1">
          <a:blip r:embed="rId4">
            <a:alphaModFix/>
          </a:blip>
          <a:srcRect b="0" l="0" r="8053" t="0"/>
          <a:stretch/>
        </p:blipFill>
        <p:spPr>
          <a:xfrm>
            <a:off x="96252" y="4611649"/>
            <a:ext cx="986473" cy="27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2987" y="1655146"/>
            <a:ext cx="5385653" cy="3104261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51"/>
          <p:cNvSpPr/>
          <p:nvPr/>
        </p:nvSpPr>
        <p:spPr>
          <a:xfrm>
            <a:off x="2245360" y="2807208"/>
            <a:ext cx="4616571" cy="887984"/>
          </a:xfrm>
          <a:prstGeom prst="rect">
            <a:avLst/>
          </a:prstGeom>
          <a:solidFill>
            <a:srgbClr val="DDDDDD">
              <a:alpha val="24705"/>
            </a:srgbClr>
          </a:solidFill>
          <a:ln cap="flat" cmpd="sng" w="57150">
            <a:solidFill>
              <a:srgbClr val="4EA0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3" name="Google Shape;1383;p51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384" name="Google Shape;1384;p51">
              <a:hlinkClick action="ppaction://hlinksldjump" r:id="rId6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385" name="Google Shape;1385;p51">
              <a:hlinkClick action="ppaction://hlinksldjump" r:id="rId7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51">
              <a:hlinkClick action="ppaction://hlinksldjump" r:id="rId8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51">
              <a:hlinkClick action="ppaction://hlinksldjump" r:id="rId9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51">
              <a:hlinkClick action="ppaction://hlinksldjump" r:id="rId10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51">
              <a:hlinkClick action="ppaction://hlinksldjump" r:id="rId11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390" name="Google Shape;1390;p51">
              <a:hlinkClick action="ppaction://hlinksldjump" r:id="rId12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51">
              <a:hlinkClick action="ppaction://hlinksldjump" r:id="rId13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51">
              <a:hlinkClick action="ppaction://hlinksldjump" r:id="rId14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51">
              <a:hlinkClick action="ppaction://hlinksldjump" r:id="rId15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51">
              <a:hlinkClick action="ppaction://hlinksldjump" r:id="rId16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51">
              <a:hlinkClick action="ppaction://hlinksldjump" r:id="rId17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396" name="Google Shape;1396;p51">
              <a:hlinkClick action="ppaction://hlinksldjump" r:id="rId18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51">
              <a:hlinkClick action="ppaction://hlinksldjump" r:id="rId19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51">
              <a:hlinkClick action="ppaction://hlinksldjump" r:id="rId20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51">
              <a:hlinkClick action="ppaction://hlinksldjump" r:id="rId21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51">
              <a:hlinkClick action="ppaction://hlinksldjump" r:id="rId22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51">
              <a:hlinkClick action="ppaction://hlinksldjump" r:id="rId23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402" name="Google Shape;1402;p51">
              <a:hlinkClick action="ppaction://hlinksldjump" r:id="rId24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51">
              <a:hlinkClick action="ppaction://hlinksldjump" r:id="rId25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51">
              <a:hlinkClick action="ppaction://hlinksldjump" r:id="rId26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5" name="Google Shape;1405;p51"/>
          <p:cNvSpPr/>
          <p:nvPr/>
        </p:nvSpPr>
        <p:spPr>
          <a:xfrm>
            <a:off x="7039250" y="448600"/>
            <a:ext cx="2172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SS – 0 h: IN (40) | SS (47) | WK (15)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/>
          <p:nvPr>
            <p:ph type="title"/>
          </p:nvPr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3556"/>
              <a:buNone/>
            </a:pPr>
            <a:r>
              <a:rPr b="1" lang="en" sz="3200"/>
              <a:t>Motivation</a:t>
            </a:r>
            <a:endParaRPr b="1" sz="3200"/>
          </a:p>
        </p:txBody>
      </p:sp>
      <p:sp>
        <p:nvSpPr>
          <p:cNvPr id="179" name="Google Shape;179;p17"/>
          <p:cNvSpPr/>
          <p:nvPr/>
        </p:nvSpPr>
        <p:spPr>
          <a:xfrm>
            <a:off x="400404" y="1324362"/>
            <a:ext cx="8327036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NOAA’s Gulfstream IV-SP (G-IV) flight-track strategy was recently modified.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0" y="181865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TYPICAL G-IV SURVEILLANCE PATTERN</a:t>
            </a:r>
            <a:endParaRPr/>
          </a:p>
        </p:txBody>
      </p:sp>
      <p:pic>
        <p:nvPicPr>
          <p:cNvPr id="181" name="Google Shape;1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8657" y="2259174"/>
            <a:ext cx="2900953" cy="230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55" y="4942839"/>
            <a:ext cx="1486490" cy="241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17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84" name="Google Shape;184;p17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85" name="Google Shape;185;p17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7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7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7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7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90" name="Google Shape;190;p17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7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7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7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7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7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96" name="Google Shape;196;p17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7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7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7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7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7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02" name="Google Shape;202;p17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7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7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52"/>
          <p:cNvSpPr txBox="1"/>
          <p:nvPr/>
        </p:nvSpPr>
        <p:spPr>
          <a:xfrm>
            <a:off x="0" y="136653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 G-IV RECON &amp; BY ONGOING INTENSITY CHANGE</a:t>
            </a:r>
            <a:endParaRPr/>
          </a:p>
        </p:txBody>
      </p:sp>
      <p:pic>
        <p:nvPicPr>
          <p:cNvPr id="1411" name="Google Shape;1411;p52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52"/>
          <p:cNvSpPr/>
          <p:nvPr/>
        </p:nvSpPr>
        <p:spPr>
          <a:xfrm>
            <a:off x="416560" y="709682"/>
            <a:ext cx="8635999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led to </a:t>
            </a:r>
            <a:r>
              <a:rPr b="1" i="0" lang="en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SS TCs in HAFS-A, but not HAFS-B.</a:t>
            </a:r>
            <a:endParaRPr/>
          </a:p>
        </p:txBody>
      </p:sp>
      <p:pic>
        <p:nvPicPr>
          <p:cNvPr id="1413" name="Google Shape;1413;p52"/>
          <p:cNvPicPr preferRelativeResize="0"/>
          <p:nvPr/>
        </p:nvPicPr>
        <p:blipFill rotWithShape="1">
          <a:blip r:embed="rId4">
            <a:alphaModFix/>
          </a:blip>
          <a:srcRect b="0" l="0" r="8053" t="0"/>
          <a:stretch/>
        </p:blipFill>
        <p:spPr>
          <a:xfrm>
            <a:off x="96252" y="4611649"/>
            <a:ext cx="986473" cy="27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2987" y="1655146"/>
            <a:ext cx="5385653" cy="3104261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p52"/>
          <p:cNvSpPr/>
          <p:nvPr/>
        </p:nvSpPr>
        <p:spPr>
          <a:xfrm>
            <a:off x="1568125" y="4742861"/>
            <a:ext cx="59907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driving </a:t>
            </a:r>
            <a:r>
              <a:rPr b="1" i="0" lang="en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</a:t>
            </a: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HAFS-A but </a:t>
            </a:r>
            <a:r>
              <a:rPr b="1" i="0" lang="en" sz="1600" u="none" cap="none" strike="noStrike">
                <a:solidFill>
                  <a:srgbClr val="00980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HAFS-B for SS?</a:t>
            </a:r>
            <a:endParaRPr/>
          </a:p>
        </p:txBody>
      </p:sp>
      <p:sp>
        <p:nvSpPr>
          <p:cNvPr id="1416" name="Google Shape;1416;p52"/>
          <p:cNvSpPr/>
          <p:nvPr/>
        </p:nvSpPr>
        <p:spPr>
          <a:xfrm>
            <a:off x="2245360" y="2807208"/>
            <a:ext cx="4616571" cy="887984"/>
          </a:xfrm>
          <a:prstGeom prst="rect">
            <a:avLst/>
          </a:prstGeom>
          <a:solidFill>
            <a:srgbClr val="DDDDDD">
              <a:alpha val="24705"/>
            </a:srgbClr>
          </a:solidFill>
          <a:ln cap="flat" cmpd="sng" w="57150">
            <a:solidFill>
              <a:srgbClr val="4EA0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7" name="Google Shape;1417;p52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418" name="Google Shape;1418;p52">
              <a:hlinkClick action="ppaction://hlinksldjump" r:id="rId6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419" name="Google Shape;1419;p52">
              <a:hlinkClick action="ppaction://hlinksldjump" r:id="rId7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52">
              <a:hlinkClick action="ppaction://hlinksldjump" r:id="rId8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52">
              <a:hlinkClick action="ppaction://hlinksldjump" r:id="rId9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52">
              <a:hlinkClick action="ppaction://hlinksldjump" r:id="rId10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52">
              <a:hlinkClick action="ppaction://hlinksldjump" r:id="rId11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424" name="Google Shape;1424;p52">
              <a:hlinkClick action="ppaction://hlinksldjump" r:id="rId12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52">
              <a:hlinkClick action="ppaction://hlinksldjump" r:id="rId13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52">
              <a:hlinkClick action="ppaction://hlinksldjump" r:id="rId14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52">
              <a:hlinkClick action="ppaction://hlinksldjump" r:id="rId15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52">
              <a:hlinkClick action="ppaction://hlinksldjump" r:id="rId16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52">
              <a:hlinkClick action="ppaction://hlinksldjump" r:id="rId17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430" name="Google Shape;1430;p52">
              <a:hlinkClick action="ppaction://hlinksldjump" r:id="rId18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52">
              <a:hlinkClick action="ppaction://hlinksldjump" r:id="rId19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52">
              <a:hlinkClick action="ppaction://hlinksldjump" r:id="rId20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52">
              <a:hlinkClick action="ppaction://hlinksldjump" r:id="rId21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52">
              <a:hlinkClick action="ppaction://hlinksldjump" r:id="rId22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52">
              <a:hlinkClick action="ppaction://hlinksldjump" r:id="rId23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436" name="Google Shape;1436;p52">
              <a:hlinkClick action="ppaction://hlinksldjump" r:id="rId24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52">
              <a:hlinkClick action="ppaction://hlinksldjump" r:id="rId25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52">
              <a:hlinkClick action="ppaction://hlinksldjump" r:id="rId26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9" name="Google Shape;1439;p52"/>
          <p:cNvSpPr/>
          <p:nvPr/>
        </p:nvSpPr>
        <p:spPr>
          <a:xfrm>
            <a:off x="7039250" y="448600"/>
            <a:ext cx="2172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SS – 0 h: IN (40) | SS (47) | WK (15)</a:t>
            </a:r>
            <a:endParaRPr sz="9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53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445" name="Google Shape;1445;p53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446" name="Google Shape;1446;p53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53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53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53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53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451" name="Google Shape;1451;p53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53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53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53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53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53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457" name="Google Shape;1457;p53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53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53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53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53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53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463" name="Google Shape;1463;p53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53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53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6" name="Google Shape;1466;p53"/>
          <p:cNvSpPr/>
          <p:nvPr/>
        </p:nvSpPr>
        <p:spPr>
          <a:xfrm>
            <a:off x="426720" y="674122"/>
            <a:ext cx="85395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 Lee (2023) again drove most of the disparities between versions!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54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REPRESENTATIVE EXAMPLE - VMAX</a:t>
            </a:r>
            <a:endParaRPr/>
          </a:p>
        </p:txBody>
      </p:sp>
      <p:grpSp>
        <p:nvGrpSpPr>
          <p:cNvPr id="1472" name="Google Shape;1472;p54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473" name="Google Shape;1473;p54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474" name="Google Shape;1474;p54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54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54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54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54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479" name="Google Shape;1479;p54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54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54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54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54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54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485" name="Google Shape;1485;p54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54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54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54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54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54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491" name="Google Shape;1491;p54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54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54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4" name="Google Shape;1494;p54"/>
          <p:cNvSpPr/>
          <p:nvPr/>
        </p:nvSpPr>
        <p:spPr>
          <a:xfrm>
            <a:off x="426720" y="674122"/>
            <a:ext cx="85395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 Lee (2023) again drove most of the disparities between versions!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55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REPRESENTATIVE EXAMPLE - VMAX</a:t>
            </a:r>
            <a:endParaRPr/>
          </a:p>
        </p:txBody>
      </p:sp>
      <p:pic>
        <p:nvPicPr>
          <p:cNvPr id="1500" name="Google Shape;1500;p55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8422" y="1642287"/>
            <a:ext cx="4881465" cy="3061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2" name="Google Shape;1502;p55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503" name="Google Shape;1503;p55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504" name="Google Shape;1504;p55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55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55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55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55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509" name="Google Shape;1509;p55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55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55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55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55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55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515" name="Google Shape;1515;p55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55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55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5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5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5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521" name="Google Shape;1521;p55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5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5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4" name="Google Shape;1524;p55"/>
          <p:cNvSpPr/>
          <p:nvPr/>
        </p:nvSpPr>
        <p:spPr>
          <a:xfrm>
            <a:off x="426720" y="674122"/>
            <a:ext cx="85395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 Lee (2023) again drove most of the disparities between versions!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56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REPRESENTATIVE EXAMPLE - VMAX</a:t>
            </a:r>
            <a:endParaRPr/>
          </a:p>
        </p:txBody>
      </p:sp>
      <p:pic>
        <p:nvPicPr>
          <p:cNvPr id="1530" name="Google Shape;1530;p56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sp>
        <p:nvSpPr>
          <p:cNvPr id="1531" name="Google Shape;1531;p56"/>
          <p:cNvSpPr/>
          <p:nvPr/>
        </p:nvSpPr>
        <p:spPr>
          <a:xfrm>
            <a:off x="3095020" y="4783532"/>
            <a:ext cx="294664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dig into HU Lee (2023)!</a:t>
            </a:r>
            <a:endParaRPr/>
          </a:p>
        </p:txBody>
      </p:sp>
      <p:pic>
        <p:nvPicPr>
          <p:cNvPr id="1532" name="Google Shape;153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8422" y="1642287"/>
            <a:ext cx="4881465" cy="3061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3" name="Google Shape;1533;p56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534" name="Google Shape;1534;p56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535" name="Google Shape;1535;p56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6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6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6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6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540" name="Google Shape;1540;p56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56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56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56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56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56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546" name="Google Shape;1546;p56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56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56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56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56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56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552" name="Google Shape;1552;p56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56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56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5" name="Google Shape;1555;p56"/>
          <p:cNvSpPr/>
          <p:nvPr/>
        </p:nvSpPr>
        <p:spPr>
          <a:xfrm>
            <a:off x="426720" y="674122"/>
            <a:ext cx="85395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 Lee (2023) again drove most of the disparities between versions!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57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Assimilated Recon Observations</a:t>
            </a:r>
            <a:endParaRPr/>
          </a:p>
        </p:txBody>
      </p:sp>
      <p:grpSp>
        <p:nvGrpSpPr>
          <p:cNvPr id="1561" name="Google Shape;1561;p57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562" name="Google Shape;1562;p57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563" name="Google Shape;1563;p57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57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57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57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57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568" name="Google Shape;1568;p57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57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57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57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57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57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574" name="Google Shape;1574;p57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57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57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57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57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57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580" name="Google Shape;1580;p57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57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57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58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Assimilated Recon Observations</a:t>
            </a:r>
            <a:endParaRPr/>
          </a:p>
        </p:txBody>
      </p:sp>
      <p:sp>
        <p:nvSpPr>
          <p:cNvPr id="1588" name="Google Shape;1588;p58"/>
          <p:cNvSpPr/>
          <p:nvPr/>
        </p:nvSpPr>
        <p:spPr>
          <a:xfrm>
            <a:off x="202557" y="1316742"/>
            <a:ext cx="8738885" cy="344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CYCLES: 20/22 | G-IV RECON: 44% of total assimilated recon observations</a:t>
            </a:r>
            <a:endParaRPr/>
          </a:p>
        </p:txBody>
      </p:sp>
      <p:grpSp>
        <p:nvGrpSpPr>
          <p:cNvPr id="1589" name="Google Shape;1589;p58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590" name="Google Shape;1590;p58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591" name="Google Shape;1591;p58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58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58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58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58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596" name="Google Shape;1596;p58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58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58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58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58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58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602" name="Google Shape;1602;p58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58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58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58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58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58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608" name="Google Shape;1608;p58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58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58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59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Assimilated* Recon Observations</a:t>
            </a:r>
            <a:endParaRPr/>
          </a:p>
        </p:txBody>
      </p:sp>
      <p:sp>
        <p:nvSpPr>
          <p:cNvPr id="1616" name="Google Shape;1616;p59"/>
          <p:cNvSpPr/>
          <p:nvPr/>
        </p:nvSpPr>
        <p:spPr>
          <a:xfrm>
            <a:off x="202557" y="1316742"/>
            <a:ext cx="8738885" cy="344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CYCLES: 20/22 | G-IV RECON: 44% of total assimilated recon observations</a:t>
            </a:r>
            <a:endParaRPr/>
          </a:p>
        </p:txBody>
      </p:sp>
      <p:sp>
        <p:nvSpPr>
          <p:cNvPr id="1617" name="Google Shape;1617;p59"/>
          <p:cNvSpPr/>
          <p:nvPr/>
        </p:nvSpPr>
        <p:spPr>
          <a:xfrm>
            <a:off x="3645304" y="433095"/>
            <a:ext cx="558358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*Values represent HAFSv1-A. HAFSv1-B values are similar: </a:t>
            </a:r>
            <a:r>
              <a:rPr b="1" i="0" lang="en" sz="900" u="none" cap="none" strike="noStrike">
                <a:solidFill>
                  <a:srgbClr val="009800"/>
                </a:solidFill>
                <a:latin typeface="Arial"/>
                <a:ea typeface="Arial"/>
                <a:cs typeface="Arial"/>
                <a:sym typeface="Arial"/>
              </a:rPr>
              <a:t>ALL-R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had 887 more &amp; </a:t>
            </a:r>
            <a:r>
              <a:rPr b="1" i="0" lang="en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NOG4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had 522 more</a:t>
            </a:r>
            <a:endParaRPr/>
          </a:p>
        </p:txBody>
      </p:sp>
      <p:pic>
        <p:nvPicPr>
          <p:cNvPr id="1618" name="Google Shape;161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1304" y="1658719"/>
            <a:ext cx="4669373" cy="28675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9" name="Google Shape;1619;p59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620" name="Google Shape;1620;p59">
              <a:hlinkClick action="ppaction://hlinksldjump" r:id="rId4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621" name="Google Shape;1621;p59">
              <a:hlinkClick action="ppaction://hlinksldjump" r:id="rId5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59">
              <a:hlinkClick action="ppaction://hlinksldjump" r:id="rId6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59">
              <a:hlinkClick action="ppaction://hlinksldjump" r:id="rId7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59">
              <a:hlinkClick action="ppaction://hlinksldjump" r:id="rId8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59">
              <a:hlinkClick action="ppaction://hlinksldjump" r:id="rId9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626" name="Google Shape;1626;p59">
              <a:hlinkClick action="ppaction://hlinksldjump" r:id="rId10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59">
              <a:hlinkClick action="ppaction://hlinksldjump" r:id="rId11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59">
              <a:hlinkClick action="ppaction://hlinksldjump" r:id="rId12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59">
              <a:hlinkClick action="ppaction://hlinksldjump" r:id="rId13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59">
              <a:hlinkClick action="ppaction://hlinksldjump" r:id="rId14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59">
              <a:hlinkClick action="ppaction://hlinksldjump" r:id="rId15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632" name="Google Shape;1632;p59">
              <a:hlinkClick action="ppaction://hlinksldjump" r:id="rId16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59">
              <a:hlinkClick action="ppaction://hlinksldjump" r:id="rId17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59">
              <a:hlinkClick action="ppaction://hlinksldjump" r:id="rId18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59">
              <a:hlinkClick action="ppaction://hlinksldjump" r:id="rId19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59">
              <a:hlinkClick action="ppaction://hlinksldjump" r:id="rId20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59">
              <a:hlinkClick action="ppaction://hlinksldjump" r:id="rId21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638" name="Google Shape;1638;p59">
              <a:hlinkClick action="ppaction://hlinksldjump" r:id="rId22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59">
              <a:hlinkClick action="ppaction://hlinksldjump" r:id="rId23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59">
              <a:hlinkClick action="ppaction://hlinksldjump" r:id="rId24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60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Assimilated* Recon Observations</a:t>
            </a:r>
            <a:endParaRPr/>
          </a:p>
        </p:txBody>
      </p:sp>
      <p:sp>
        <p:nvSpPr>
          <p:cNvPr id="1646" name="Google Shape;1646;p60"/>
          <p:cNvSpPr/>
          <p:nvPr/>
        </p:nvSpPr>
        <p:spPr>
          <a:xfrm>
            <a:off x="202557" y="1316742"/>
            <a:ext cx="8738885" cy="344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CYCLES: 20/22 | G-IV RECON: 44% of total assimilated recon observations</a:t>
            </a:r>
            <a:endParaRPr/>
          </a:p>
        </p:txBody>
      </p:sp>
      <p:sp>
        <p:nvSpPr>
          <p:cNvPr id="1647" name="Google Shape;1647;p60"/>
          <p:cNvSpPr/>
          <p:nvPr/>
        </p:nvSpPr>
        <p:spPr>
          <a:xfrm>
            <a:off x="3645304" y="433095"/>
            <a:ext cx="558358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*Values represent HAFSv1-A. HAFSv1-B values are similar: </a:t>
            </a:r>
            <a:r>
              <a:rPr b="1" i="0" lang="en" sz="900" u="none" cap="none" strike="noStrike">
                <a:solidFill>
                  <a:srgbClr val="009800"/>
                </a:solidFill>
                <a:latin typeface="Arial"/>
                <a:ea typeface="Arial"/>
                <a:cs typeface="Arial"/>
                <a:sym typeface="Arial"/>
              </a:rPr>
              <a:t>ALL-R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had 887 more &amp; </a:t>
            </a:r>
            <a:r>
              <a:rPr b="1" i="0" lang="en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NOG4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had 522 more</a:t>
            </a:r>
            <a:endParaRPr/>
          </a:p>
        </p:txBody>
      </p:sp>
      <p:pic>
        <p:nvPicPr>
          <p:cNvPr id="1648" name="Google Shape;164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1304" y="1658719"/>
            <a:ext cx="4669373" cy="286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9" name="Google Shape;164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6667" y="4392437"/>
            <a:ext cx="4444520" cy="7752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0" name="Google Shape;1650;p60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651" name="Google Shape;1651;p60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652" name="Google Shape;1652;p60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60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60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60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60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657" name="Google Shape;1657;p60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60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60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60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60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60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663" name="Google Shape;1663;p60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60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60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60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60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60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669" name="Google Shape;1669;p60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60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60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61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Differences between HAFS versions are most pronounced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TRK, VMAX, and outer-wind radii.</a:t>
            </a:r>
            <a:endParaRPr/>
          </a:p>
        </p:txBody>
      </p:sp>
      <p:grpSp>
        <p:nvGrpSpPr>
          <p:cNvPr id="1677" name="Google Shape;1677;p61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678" name="Google Shape;1678;p61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679" name="Google Shape;1679;p61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61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61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61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61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684" name="Google Shape;1684;p61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61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61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61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61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61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690" name="Google Shape;1690;p61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61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61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61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61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61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696" name="Google Shape;1696;p61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61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61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>
            <p:ph type="title"/>
          </p:nvPr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3556"/>
              <a:buNone/>
            </a:pPr>
            <a:r>
              <a:rPr b="1" lang="en" sz="3200"/>
              <a:t>Motivation</a:t>
            </a:r>
            <a:endParaRPr b="1" sz="3200"/>
          </a:p>
        </p:txBody>
      </p:sp>
      <p:sp>
        <p:nvSpPr>
          <p:cNvPr id="210" name="Google Shape;210;p18"/>
          <p:cNvSpPr/>
          <p:nvPr/>
        </p:nvSpPr>
        <p:spPr>
          <a:xfrm>
            <a:off x="400404" y="1324362"/>
            <a:ext cx="8327036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NOAA’s Gulfstream IV-SP (G-IV) flight-track strategy was recently modified.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0" y="181865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TYPICAL G-IV SURVEILLANCE PATTERN</a:t>
            </a:r>
            <a:endParaRPr/>
          </a:p>
        </p:txBody>
      </p:sp>
      <p:pic>
        <p:nvPicPr>
          <p:cNvPr id="212" name="Google Shape;2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8657" y="2259174"/>
            <a:ext cx="2900953" cy="230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0582" y="2252651"/>
            <a:ext cx="2909651" cy="231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55" y="4942839"/>
            <a:ext cx="1486490" cy="241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18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16" name="Google Shape;216;p18">
              <a:hlinkClick action="ppaction://hlinksldjump" r:id="rId6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17" name="Google Shape;217;p18">
              <a:hlinkClick action="ppaction://hlinksldjump" r:id="rId7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8">
              <a:hlinkClick action="ppaction://hlinksldjump" r:id="rId8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8">
              <a:hlinkClick action="ppaction://hlinksldjump" r:id="rId9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8">
              <a:hlinkClick action="ppaction://hlinksldjump" r:id="rId10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8">
              <a:hlinkClick action="ppaction://hlinksldjump" r:id="rId11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22" name="Google Shape;222;p18">
              <a:hlinkClick action="ppaction://hlinksldjump" r:id="rId12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8">
              <a:hlinkClick action="ppaction://hlinksldjump" r:id="rId13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8">
              <a:hlinkClick action="ppaction://hlinksldjump" r:id="rId14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8">
              <a:hlinkClick action="ppaction://hlinksldjump" r:id="rId15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8">
              <a:hlinkClick action="ppaction://hlinksldjump" r:id="rId16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8">
              <a:hlinkClick action="ppaction://hlinksldjump" r:id="rId17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28" name="Google Shape;228;p18">
              <a:hlinkClick action="ppaction://hlinksldjump" r:id="rId18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8">
              <a:hlinkClick action="ppaction://hlinksldjump" r:id="rId19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8">
              <a:hlinkClick action="ppaction://hlinksldjump" r:id="rId20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>
              <a:hlinkClick action="ppaction://hlinksldjump" r:id="rId21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8">
              <a:hlinkClick action="ppaction://hlinksldjump" r:id="rId22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8">
              <a:hlinkClick action="ppaction://hlinksldjump" r:id="rId23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34" name="Google Shape;234;p18">
              <a:hlinkClick action="ppaction://hlinksldjump" r:id="rId24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8">
              <a:hlinkClick action="ppaction://hlinksldjump" r:id="rId25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8">
              <a:hlinkClick action="ppaction://hlinksldjump" r:id="rId26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62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Differences between HAFS versions are most pronounced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TRK, VMAX, and outer-wind radii.</a:t>
            </a:r>
            <a:endParaRPr/>
          </a:p>
        </p:txBody>
      </p:sp>
      <p:sp>
        <p:nvSpPr>
          <p:cNvPr id="1704" name="Google Shape;1704;p62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CONSISTENCY SCORECARDS</a:t>
            </a:r>
            <a:endParaRPr/>
          </a:p>
        </p:txBody>
      </p:sp>
      <p:grpSp>
        <p:nvGrpSpPr>
          <p:cNvPr id="1705" name="Google Shape;1705;p62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706" name="Google Shape;1706;p62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707" name="Google Shape;1707;p62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62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62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62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62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712" name="Google Shape;1712;p62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62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62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62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62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62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718" name="Google Shape;1718;p62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62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62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62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62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62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724" name="Google Shape;1724;p62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62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62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63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Differences between HAFS versions are most pronounced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TRK, VMAX, and outer-wind radii.</a:t>
            </a:r>
            <a:endParaRPr/>
          </a:p>
        </p:txBody>
      </p:sp>
      <p:sp>
        <p:nvSpPr>
          <p:cNvPr id="1732" name="Google Shape;1732;p63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CONSISTENCY SCORECARDS</a:t>
            </a:r>
            <a:endParaRPr/>
          </a:p>
        </p:txBody>
      </p:sp>
      <p:pic>
        <p:nvPicPr>
          <p:cNvPr id="1733" name="Google Shape;1733;p63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4" name="Google Shape;173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2262" y="1749587"/>
            <a:ext cx="5198842" cy="3317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35" name="Google Shape;1735;p63"/>
          <p:cNvSpPr/>
          <p:nvPr/>
        </p:nvSpPr>
        <p:spPr>
          <a:xfrm>
            <a:off x="1776670" y="2216944"/>
            <a:ext cx="5713651" cy="25113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63"/>
          <p:cNvSpPr/>
          <p:nvPr/>
        </p:nvSpPr>
        <p:spPr>
          <a:xfrm>
            <a:off x="6528123" y="1749587"/>
            <a:ext cx="944837" cy="2978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63"/>
          <p:cNvSpPr/>
          <p:nvPr/>
        </p:nvSpPr>
        <p:spPr>
          <a:xfrm rot="-5400000">
            <a:off x="6592014" y="1779302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8" name="Google Shape;1738;p63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739" name="Google Shape;1739;p63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740" name="Google Shape;1740;p63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63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63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63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63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745" name="Google Shape;1745;p63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63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63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63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63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63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751" name="Google Shape;1751;p63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63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63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63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63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63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757" name="Google Shape;1757;p63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63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63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64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Differences between HAFS versions are most pronounced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TRK, VMAX, and outer-wind radii.</a:t>
            </a:r>
            <a:endParaRPr/>
          </a:p>
        </p:txBody>
      </p:sp>
      <p:sp>
        <p:nvSpPr>
          <p:cNvPr id="1765" name="Google Shape;1765;p64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CONSISTENCY SCORECARDS</a:t>
            </a:r>
            <a:endParaRPr/>
          </a:p>
        </p:txBody>
      </p:sp>
      <p:pic>
        <p:nvPicPr>
          <p:cNvPr id="1766" name="Google Shape;1766;p64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7" name="Google Shape;176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2262" y="1749587"/>
            <a:ext cx="5198842" cy="3317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68" name="Google Shape;1768;p64"/>
          <p:cNvSpPr/>
          <p:nvPr/>
        </p:nvSpPr>
        <p:spPr>
          <a:xfrm>
            <a:off x="1776670" y="2571750"/>
            <a:ext cx="5713651" cy="21565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64"/>
          <p:cNvSpPr/>
          <p:nvPr/>
        </p:nvSpPr>
        <p:spPr>
          <a:xfrm>
            <a:off x="6528123" y="1749587"/>
            <a:ext cx="944837" cy="2978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64"/>
          <p:cNvSpPr/>
          <p:nvPr/>
        </p:nvSpPr>
        <p:spPr>
          <a:xfrm rot="-5400000">
            <a:off x="6592014" y="1779302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64"/>
          <p:cNvSpPr/>
          <p:nvPr/>
        </p:nvSpPr>
        <p:spPr>
          <a:xfrm rot="-5400000">
            <a:off x="6592014" y="2211570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2" name="Google Shape;1772;p64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773" name="Google Shape;1773;p64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774" name="Google Shape;1774;p64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64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64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64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64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779" name="Google Shape;1779;p64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64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64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64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64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64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785" name="Google Shape;1785;p64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64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64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64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64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64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791" name="Google Shape;1791;p64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64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64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65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Differences between HAFS versions are most pronounced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TRK, VMAX, and outer-wind radii.</a:t>
            </a:r>
            <a:endParaRPr/>
          </a:p>
        </p:txBody>
      </p:sp>
      <p:sp>
        <p:nvSpPr>
          <p:cNvPr id="1799" name="Google Shape;1799;p65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CONSISTENCY SCORECARDS</a:t>
            </a:r>
            <a:endParaRPr/>
          </a:p>
        </p:txBody>
      </p:sp>
      <p:pic>
        <p:nvPicPr>
          <p:cNvPr id="1800" name="Google Shape;1800;p65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1" name="Google Shape;1801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2262" y="1749587"/>
            <a:ext cx="5198842" cy="3317713"/>
          </a:xfrm>
          <a:prstGeom prst="rect">
            <a:avLst/>
          </a:prstGeom>
          <a:noFill/>
          <a:ln>
            <a:noFill/>
          </a:ln>
        </p:spPr>
      </p:pic>
      <p:sp>
        <p:nvSpPr>
          <p:cNvPr id="1802" name="Google Shape;1802;p65"/>
          <p:cNvSpPr/>
          <p:nvPr/>
        </p:nvSpPr>
        <p:spPr>
          <a:xfrm>
            <a:off x="1776670" y="3078865"/>
            <a:ext cx="5713651" cy="16493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65"/>
          <p:cNvSpPr/>
          <p:nvPr/>
        </p:nvSpPr>
        <p:spPr>
          <a:xfrm>
            <a:off x="6528123" y="1749587"/>
            <a:ext cx="944837" cy="2978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65"/>
          <p:cNvSpPr/>
          <p:nvPr/>
        </p:nvSpPr>
        <p:spPr>
          <a:xfrm rot="-5400000">
            <a:off x="6592014" y="1779302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65"/>
          <p:cNvSpPr/>
          <p:nvPr/>
        </p:nvSpPr>
        <p:spPr>
          <a:xfrm rot="-5400000">
            <a:off x="6592014" y="2211570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6" name="Google Shape;1806;p65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807" name="Google Shape;1807;p65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808" name="Google Shape;1808;p65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65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65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65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65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813" name="Google Shape;1813;p65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65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65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65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65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65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819" name="Google Shape;1819;p65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65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65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65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65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65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825" name="Google Shape;1825;p65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65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65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66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Differences between HAFS versions are most pronounced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TRK, VMAX, and outer-wind radii.</a:t>
            </a:r>
            <a:endParaRPr/>
          </a:p>
        </p:txBody>
      </p:sp>
      <p:sp>
        <p:nvSpPr>
          <p:cNvPr id="1833" name="Google Shape;1833;p66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CONSISTENCY SCORECARDS</a:t>
            </a:r>
            <a:endParaRPr/>
          </a:p>
        </p:txBody>
      </p:sp>
      <p:pic>
        <p:nvPicPr>
          <p:cNvPr id="1834" name="Google Shape;1834;p66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5" name="Google Shape;1835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2262" y="1749587"/>
            <a:ext cx="5198842" cy="3317713"/>
          </a:xfrm>
          <a:prstGeom prst="rect">
            <a:avLst/>
          </a:prstGeom>
          <a:noFill/>
          <a:ln>
            <a:noFill/>
          </a:ln>
        </p:spPr>
      </p:pic>
      <p:sp>
        <p:nvSpPr>
          <p:cNvPr id="1836" name="Google Shape;1836;p66"/>
          <p:cNvSpPr/>
          <p:nvPr/>
        </p:nvSpPr>
        <p:spPr>
          <a:xfrm>
            <a:off x="1776670" y="3458736"/>
            <a:ext cx="5713651" cy="12695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66"/>
          <p:cNvSpPr/>
          <p:nvPr/>
        </p:nvSpPr>
        <p:spPr>
          <a:xfrm>
            <a:off x="6528123" y="1749587"/>
            <a:ext cx="944837" cy="2978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66"/>
          <p:cNvSpPr/>
          <p:nvPr/>
        </p:nvSpPr>
        <p:spPr>
          <a:xfrm rot="-5400000">
            <a:off x="6592014" y="1779302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66"/>
          <p:cNvSpPr/>
          <p:nvPr/>
        </p:nvSpPr>
        <p:spPr>
          <a:xfrm rot="-5400000">
            <a:off x="6592014" y="2211570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66"/>
          <p:cNvSpPr/>
          <p:nvPr/>
        </p:nvSpPr>
        <p:spPr>
          <a:xfrm rot="-5400000">
            <a:off x="6592014" y="3073921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1" name="Google Shape;1841;p66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842" name="Google Shape;1842;p66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843" name="Google Shape;1843;p66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66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66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66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66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848" name="Google Shape;1848;p66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66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66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66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66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66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854" name="Google Shape;1854;p66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66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66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66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66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66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860" name="Google Shape;1860;p66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66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66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67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Differences between HAFS versions are most pronounced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TRK, VMAX, and outer-wind radii.</a:t>
            </a:r>
            <a:endParaRPr/>
          </a:p>
        </p:txBody>
      </p:sp>
      <p:sp>
        <p:nvSpPr>
          <p:cNvPr id="1868" name="Google Shape;1868;p67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CONSISTENCY SCORECARDS</a:t>
            </a:r>
            <a:endParaRPr/>
          </a:p>
        </p:txBody>
      </p:sp>
      <p:pic>
        <p:nvPicPr>
          <p:cNvPr id="1869" name="Google Shape;1869;p67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0" name="Google Shape;187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2262" y="1749587"/>
            <a:ext cx="5198842" cy="3317713"/>
          </a:xfrm>
          <a:prstGeom prst="rect">
            <a:avLst/>
          </a:prstGeom>
          <a:noFill/>
          <a:ln>
            <a:noFill/>
          </a:ln>
        </p:spPr>
      </p:pic>
      <p:sp>
        <p:nvSpPr>
          <p:cNvPr id="1871" name="Google Shape;1871;p67"/>
          <p:cNvSpPr/>
          <p:nvPr/>
        </p:nvSpPr>
        <p:spPr>
          <a:xfrm>
            <a:off x="1776670" y="3889094"/>
            <a:ext cx="5713651" cy="839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67"/>
          <p:cNvSpPr/>
          <p:nvPr/>
        </p:nvSpPr>
        <p:spPr>
          <a:xfrm>
            <a:off x="6528123" y="1749587"/>
            <a:ext cx="944837" cy="2978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67"/>
          <p:cNvSpPr/>
          <p:nvPr/>
        </p:nvSpPr>
        <p:spPr>
          <a:xfrm rot="-5400000">
            <a:off x="6592014" y="1779302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67"/>
          <p:cNvSpPr/>
          <p:nvPr/>
        </p:nvSpPr>
        <p:spPr>
          <a:xfrm rot="-5400000">
            <a:off x="6592014" y="2211570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67"/>
          <p:cNvSpPr/>
          <p:nvPr/>
        </p:nvSpPr>
        <p:spPr>
          <a:xfrm rot="-5400000">
            <a:off x="6592014" y="3073921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67"/>
          <p:cNvSpPr/>
          <p:nvPr/>
        </p:nvSpPr>
        <p:spPr>
          <a:xfrm rot="-5400000">
            <a:off x="6592014" y="3501956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7" name="Google Shape;1877;p67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878" name="Google Shape;1878;p67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879" name="Google Shape;1879;p67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67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67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67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67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884" name="Google Shape;1884;p67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67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67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67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67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67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890" name="Google Shape;1890;p67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67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67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67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67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67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896" name="Google Shape;1896;p67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67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67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2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68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Differences between HAFS versions are most pronounced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TRK, VMAX, and outer-wind radii.</a:t>
            </a:r>
            <a:endParaRPr/>
          </a:p>
        </p:txBody>
      </p:sp>
      <p:sp>
        <p:nvSpPr>
          <p:cNvPr id="1904" name="Google Shape;1904;p68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CONSISTENCY SCORECARDS</a:t>
            </a:r>
            <a:endParaRPr/>
          </a:p>
        </p:txBody>
      </p:sp>
      <p:pic>
        <p:nvPicPr>
          <p:cNvPr id="1905" name="Google Shape;1905;p68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6" name="Google Shape;190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2262" y="1749587"/>
            <a:ext cx="5198842" cy="3317713"/>
          </a:xfrm>
          <a:prstGeom prst="rect">
            <a:avLst/>
          </a:prstGeom>
          <a:noFill/>
          <a:ln>
            <a:noFill/>
          </a:ln>
        </p:spPr>
      </p:pic>
      <p:sp>
        <p:nvSpPr>
          <p:cNvPr id="1907" name="Google Shape;1907;p68"/>
          <p:cNvSpPr/>
          <p:nvPr/>
        </p:nvSpPr>
        <p:spPr>
          <a:xfrm>
            <a:off x="1776670" y="4390931"/>
            <a:ext cx="5713651" cy="3373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68"/>
          <p:cNvSpPr/>
          <p:nvPr/>
        </p:nvSpPr>
        <p:spPr>
          <a:xfrm>
            <a:off x="6528123" y="1749587"/>
            <a:ext cx="944837" cy="2978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68"/>
          <p:cNvSpPr/>
          <p:nvPr/>
        </p:nvSpPr>
        <p:spPr>
          <a:xfrm rot="-5400000">
            <a:off x="6592014" y="1779302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68"/>
          <p:cNvSpPr/>
          <p:nvPr/>
        </p:nvSpPr>
        <p:spPr>
          <a:xfrm rot="-5400000">
            <a:off x="6592014" y="2211570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68"/>
          <p:cNvSpPr/>
          <p:nvPr/>
        </p:nvSpPr>
        <p:spPr>
          <a:xfrm rot="-5400000">
            <a:off x="6592014" y="3073921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68"/>
          <p:cNvSpPr/>
          <p:nvPr/>
        </p:nvSpPr>
        <p:spPr>
          <a:xfrm rot="-5400000">
            <a:off x="6592014" y="3506189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3" name="Google Shape;1913;p68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914" name="Google Shape;1914;p68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915" name="Google Shape;1915;p68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68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68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68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68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920" name="Google Shape;1920;p68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68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68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68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68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68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926" name="Google Shape;1926;p68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68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68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68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68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68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932" name="Google Shape;1932;p68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68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68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69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Differences between HAFS versions are most pronounced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TRK, VMAX, and outer-wind radii.</a:t>
            </a:r>
            <a:endParaRPr/>
          </a:p>
        </p:txBody>
      </p:sp>
      <p:sp>
        <p:nvSpPr>
          <p:cNvPr id="1940" name="Google Shape;1940;p69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CONSISTENCY SCORECARDS</a:t>
            </a:r>
            <a:endParaRPr/>
          </a:p>
        </p:txBody>
      </p:sp>
      <p:pic>
        <p:nvPicPr>
          <p:cNvPr id="1941" name="Google Shape;1941;p69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2" name="Google Shape;194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2262" y="1749587"/>
            <a:ext cx="5198842" cy="3317713"/>
          </a:xfrm>
          <a:prstGeom prst="rect">
            <a:avLst/>
          </a:prstGeom>
          <a:noFill/>
          <a:ln>
            <a:noFill/>
          </a:ln>
        </p:spPr>
      </p:pic>
      <p:sp>
        <p:nvSpPr>
          <p:cNvPr id="1943" name="Google Shape;1943;p69"/>
          <p:cNvSpPr/>
          <p:nvPr/>
        </p:nvSpPr>
        <p:spPr>
          <a:xfrm>
            <a:off x="6528123" y="1749587"/>
            <a:ext cx="944837" cy="2978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69"/>
          <p:cNvSpPr/>
          <p:nvPr/>
        </p:nvSpPr>
        <p:spPr>
          <a:xfrm rot="-5400000">
            <a:off x="6592014" y="1779302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69"/>
          <p:cNvSpPr/>
          <p:nvPr/>
        </p:nvSpPr>
        <p:spPr>
          <a:xfrm rot="-5400000">
            <a:off x="6592014" y="2211570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69"/>
          <p:cNvSpPr/>
          <p:nvPr/>
        </p:nvSpPr>
        <p:spPr>
          <a:xfrm rot="-5400000">
            <a:off x="6592014" y="3073921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69"/>
          <p:cNvSpPr/>
          <p:nvPr/>
        </p:nvSpPr>
        <p:spPr>
          <a:xfrm rot="-5400000">
            <a:off x="6592014" y="3506189"/>
            <a:ext cx="339179" cy="38145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8" name="Google Shape;1948;p69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949" name="Google Shape;1949;p69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950" name="Google Shape;1950;p69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69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69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69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69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955" name="Google Shape;1955;p69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69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69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69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69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69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961" name="Google Shape;1961;p69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69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69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69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69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69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967" name="Google Shape;1967;p69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69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69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70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TRK forecasts in HAFS-B but not in HAFS-A,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likely due to a reduction in along-track bias. </a:t>
            </a:r>
            <a:endParaRPr/>
          </a:p>
        </p:txBody>
      </p:sp>
      <p:grpSp>
        <p:nvGrpSpPr>
          <p:cNvPr id="1975" name="Google Shape;1975;p70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1976" name="Google Shape;1976;p70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1977" name="Google Shape;1977;p70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70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70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70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70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1982" name="Google Shape;1982;p70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70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70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70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70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70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1988" name="Google Shape;1988;p70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70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70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70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70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70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1994" name="Google Shape;1994;p70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70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70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g2ec3e1264d0_0_13"/>
          <p:cNvSpPr/>
          <p:nvPr/>
        </p:nvSpPr>
        <p:spPr>
          <a:xfrm>
            <a:off x="426720" y="587313"/>
            <a:ext cx="8539500" cy="51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TRK forecasts in HAFS-B but not in HAFS-A,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likely due to a reduction in along-track bias. </a:t>
            </a:r>
            <a:endParaRPr/>
          </a:p>
        </p:txBody>
      </p:sp>
      <p:sp>
        <p:nvSpPr>
          <p:cNvPr id="2002" name="Google Shape;2002;g2ec3e1264d0_0_13"/>
          <p:cNvSpPr txBox="1"/>
          <p:nvPr/>
        </p:nvSpPr>
        <p:spPr>
          <a:xfrm>
            <a:off x="6350" y="1347437"/>
            <a:ext cx="9131400" cy="3372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MAE, MAE SKILL, &amp; CONSISTENCY METRIC | ATE PERFORMANCE</a:t>
            </a:r>
            <a:endParaRPr/>
          </a:p>
        </p:txBody>
      </p:sp>
      <p:pic>
        <p:nvPicPr>
          <p:cNvPr id="2003" name="Google Shape;2003;g2ec3e1264d0_0_13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4" name="Google Shape;2004;g2ec3e1264d0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4159" y="4851400"/>
            <a:ext cx="1493479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5" name="Google Shape;2005;g2ec3e1264d0_0_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7852" y="1762665"/>
            <a:ext cx="3029464" cy="3048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6" name="Google Shape;2006;g2ec3e1264d0_0_13"/>
          <p:cNvGrpSpPr/>
          <p:nvPr/>
        </p:nvGrpSpPr>
        <p:grpSpPr>
          <a:xfrm>
            <a:off x="127000" y="76200"/>
            <a:ext cx="8889971" cy="304700"/>
            <a:chOff x="127000" y="76200"/>
            <a:chExt cx="8889971" cy="304700"/>
          </a:xfrm>
        </p:grpSpPr>
        <p:sp>
          <p:nvSpPr>
            <p:cNvPr id="2007" name="Google Shape;2007;g2ec3e1264d0_0_13">
              <a:hlinkClick action="ppaction://hlinksldjump" r:id="rId6"/>
            </p:cNvPr>
            <p:cNvSpPr txBox="1"/>
            <p:nvPr/>
          </p:nvSpPr>
          <p:spPr>
            <a:xfrm>
              <a:off x="127000" y="76200"/>
              <a:ext cx="2043300" cy="153900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008" name="Google Shape;2008;g2ec3e1264d0_0_13">
              <a:hlinkClick action="ppaction://hlinksldjump" r:id="rId7"/>
            </p:cNvPr>
            <p:cNvSpPr/>
            <p:nvPr/>
          </p:nvSpPr>
          <p:spPr>
            <a:xfrm>
              <a:off x="491191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g2ec3e1264d0_0_13">
              <a:hlinkClick action="ppaction://hlinksldjump" r:id="rId8"/>
            </p:cNvPr>
            <p:cNvSpPr/>
            <p:nvPr/>
          </p:nvSpPr>
          <p:spPr>
            <a:xfrm>
              <a:off x="899832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g2ec3e1264d0_0_13">
              <a:hlinkClick action="ppaction://hlinksldjump" r:id="rId9"/>
            </p:cNvPr>
            <p:cNvSpPr/>
            <p:nvPr/>
          </p:nvSpPr>
          <p:spPr>
            <a:xfrm>
              <a:off x="1308474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ec3e1264d0_0_13">
              <a:hlinkClick action="ppaction://hlinksldjump" r:id="rId10"/>
            </p:cNvPr>
            <p:cNvSpPr/>
            <p:nvPr/>
          </p:nvSpPr>
          <p:spPr>
            <a:xfrm>
              <a:off x="1717115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ec3e1264d0_0_13">
              <a:hlinkClick action="ppaction://hlinksldjump" r:id="rId11"/>
            </p:cNvPr>
            <p:cNvSpPr txBox="1"/>
            <p:nvPr/>
          </p:nvSpPr>
          <p:spPr>
            <a:xfrm>
              <a:off x="2233706" y="76200"/>
              <a:ext cx="2569800" cy="153900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013" name="Google Shape;2013;g2ec3e1264d0_0_13">
              <a:hlinkClick action="ppaction://hlinksldjump" r:id="rId12"/>
            </p:cNvPr>
            <p:cNvSpPr/>
            <p:nvPr/>
          </p:nvSpPr>
          <p:spPr>
            <a:xfrm>
              <a:off x="2617570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g2ec3e1264d0_0_13">
              <a:hlinkClick action="ppaction://hlinksldjump" r:id="rId13"/>
            </p:cNvPr>
            <p:cNvSpPr/>
            <p:nvPr/>
          </p:nvSpPr>
          <p:spPr>
            <a:xfrm>
              <a:off x="3045883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g2ec3e1264d0_0_13">
              <a:hlinkClick action="ppaction://hlinksldjump" r:id="rId14"/>
            </p:cNvPr>
            <p:cNvSpPr/>
            <p:nvPr/>
          </p:nvSpPr>
          <p:spPr>
            <a:xfrm>
              <a:off x="3474197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g2ec3e1264d0_0_13">
              <a:hlinkClick action="ppaction://hlinksldjump" r:id="rId15"/>
            </p:cNvPr>
            <p:cNvSpPr/>
            <p:nvPr/>
          </p:nvSpPr>
          <p:spPr>
            <a:xfrm>
              <a:off x="3902511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g2ec3e1264d0_0_13">
              <a:hlinkClick action="ppaction://hlinksldjump" r:id="rId16"/>
            </p:cNvPr>
            <p:cNvSpPr/>
            <p:nvPr/>
          </p:nvSpPr>
          <p:spPr>
            <a:xfrm>
              <a:off x="4330825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g2ec3e1264d0_0_13">
              <a:hlinkClick action="ppaction://hlinksldjump" r:id="rId17"/>
            </p:cNvPr>
            <p:cNvSpPr txBox="1"/>
            <p:nvPr/>
          </p:nvSpPr>
          <p:spPr>
            <a:xfrm>
              <a:off x="4867088" y="76200"/>
              <a:ext cx="2569800" cy="153900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019" name="Google Shape;2019;g2ec3e1264d0_0_13">
              <a:hlinkClick action="ppaction://hlinksldjump" r:id="rId18"/>
            </p:cNvPr>
            <p:cNvSpPr/>
            <p:nvPr/>
          </p:nvSpPr>
          <p:spPr>
            <a:xfrm>
              <a:off x="5250952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g2ec3e1264d0_0_13">
              <a:hlinkClick action="ppaction://hlinksldjump" r:id="rId19"/>
            </p:cNvPr>
            <p:cNvSpPr/>
            <p:nvPr/>
          </p:nvSpPr>
          <p:spPr>
            <a:xfrm>
              <a:off x="5679266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g2ec3e1264d0_0_13">
              <a:hlinkClick action="ppaction://hlinksldjump" r:id="rId20"/>
            </p:cNvPr>
            <p:cNvSpPr/>
            <p:nvPr/>
          </p:nvSpPr>
          <p:spPr>
            <a:xfrm>
              <a:off x="6107580" y="292100"/>
              <a:ext cx="88800" cy="888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g2ec3e1264d0_0_13">
              <a:hlinkClick action="ppaction://hlinksldjump" r:id="rId21"/>
            </p:cNvPr>
            <p:cNvSpPr/>
            <p:nvPr/>
          </p:nvSpPr>
          <p:spPr>
            <a:xfrm>
              <a:off x="6535893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g2ec3e1264d0_0_13">
              <a:hlinkClick action="ppaction://hlinksldjump" r:id="rId22"/>
            </p:cNvPr>
            <p:cNvSpPr/>
            <p:nvPr/>
          </p:nvSpPr>
          <p:spPr>
            <a:xfrm>
              <a:off x="6964207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g2ec3e1264d0_0_13">
              <a:hlinkClick action="ppaction://hlinksldjump" r:id="rId23"/>
            </p:cNvPr>
            <p:cNvSpPr txBox="1"/>
            <p:nvPr/>
          </p:nvSpPr>
          <p:spPr>
            <a:xfrm>
              <a:off x="7500471" y="76200"/>
              <a:ext cx="1516500" cy="153900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025" name="Google Shape;2025;g2ec3e1264d0_0_13">
              <a:hlinkClick action="ppaction://hlinksldjump" r:id="rId24"/>
            </p:cNvPr>
            <p:cNvSpPr/>
            <p:nvPr/>
          </p:nvSpPr>
          <p:spPr>
            <a:xfrm>
              <a:off x="7835153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g2ec3e1264d0_0_13">
              <a:hlinkClick action="ppaction://hlinksldjump" r:id="rId25"/>
            </p:cNvPr>
            <p:cNvSpPr/>
            <p:nvPr/>
          </p:nvSpPr>
          <p:spPr>
            <a:xfrm>
              <a:off x="8214285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g2ec3e1264d0_0_13">
              <a:hlinkClick action="ppaction://hlinksldjump" r:id="rId26"/>
            </p:cNvPr>
            <p:cNvSpPr/>
            <p:nvPr/>
          </p:nvSpPr>
          <p:spPr>
            <a:xfrm>
              <a:off x="8593418" y="292100"/>
              <a:ext cx="88800" cy="888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/>
          <p:nvPr>
            <p:ph type="title"/>
          </p:nvPr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3556"/>
              <a:buNone/>
            </a:pPr>
            <a:r>
              <a:rPr b="1" lang="en" sz="3200"/>
              <a:t>Motivation</a:t>
            </a:r>
            <a:endParaRPr b="1" sz="3200"/>
          </a:p>
        </p:txBody>
      </p:sp>
      <p:sp>
        <p:nvSpPr>
          <p:cNvPr id="242" name="Google Shape;242;p19"/>
          <p:cNvSpPr/>
          <p:nvPr/>
        </p:nvSpPr>
        <p:spPr>
          <a:xfrm>
            <a:off x="400404" y="1324362"/>
            <a:ext cx="8327036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NOAA’s Gulfstream IV-SP (G-IV) flight-track strategy was recently modified.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0" y="1818653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TYPICAL G-IV SURVEILLANCE PATTERN</a:t>
            </a:r>
            <a:endParaRPr/>
          </a:p>
        </p:txBody>
      </p:sp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8657" y="2259174"/>
            <a:ext cx="2900953" cy="230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0582" y="2252651"/>
            <a:ext cx="2909651" cy="231380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/>
          <p:nvPr/>
        </p:nvSpPr>
        <p:spPr>
          <a:xfrm>
            <a:off x="0" y="4655505"/>
            <a:ext cx="9144000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impact of these changes on TC forecasts need to be quantified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ways to further optimize the strategy should be assessed!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55" y="4942839"/>
            <a:ext cx="1486490" cy="241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19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49" name="Google Shape;249;p19">
              <a:hlinkClick action="ppaction://hlinksldjump" r:id="rId6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50" name="Google Shape;250;p19">
              <a:hlinkClick action="ppaction://hlinksldjump" r:id="rId7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9">
              <a:hlinkClick action="ppaction://hlinksldjump" r:id="rId8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9">
              <a:hlinkClick action="ppaction://hlinksldjump" r:id="rId9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9">
              <a:hlinkClick action="ppaction://hlinksldjump" r:id="rId10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9">
              <a:hlinkClick action="ppaction://hlinksldjump" r:id="rId11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55" name="Google Shape;255;p19">
              <a:hlinkClick action="ppaction://hlinksldjump" r:id="rId12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9">
              <a:hlinkClick action="ppaction://hlinksldjump" r:id="rId13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9">
              <a:hlinkClick action="ppaction://hlinksldjump" r:id="rId14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9">
              <a:hlinkClick action="ppaction://hlinksldjump" r:id="rId15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9">
              <a:hlinkClick action="ppaction://hlinksldjump" r:id="rId16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9">
              <a:hlinkClick action="ppaction://hlinksldjump" r:id="rId17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61" name="Google Shape;261;p19">
              <a:hlinkClick action="ppaction://hlinksldjump" r:id="rId18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9">
              <a:hlinkClick action="ppaction://hlinksldjump" r:id="rId19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9">
              <a:hlinkClick action="ppaction://hlinksldjump" r:id="rId20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9">
              <a:hlinkClick action="ppaction://hlinksldjump" r:id="rId21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9">
              <a:hlinkClick action="ppaction://hlinksldjump" r:id="rId22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9">
              <a:hlinkClick action="ppaction://hlinksldjump" r:id="rId23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67" name="Google Shape;267;p19">
              <a:hlinkClick action="ppaction://hlinksldjump" r:id="rId24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9">
              <a:hlinkClick action="ppaction://hlinksldjump" r:id="rId25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9">
              <a:hlinkClick action="ppaction://hlinksldjump" r:id="rId26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71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TRK forecasts in HAFS-B but not in HAFS-A,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likely due to a reduction in along-track bias. </a:t>
            </a:r>
            <a:endParaRPr/>
          </a:p>
        </p:txBody>
      </p:sp>
      <p:sp>
        <p:nvSpPr>
          <p:cNvPr id="2033" name="Google Shape;2033;p71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MAE, MAE SKILL, &amp; CONSISTENCY METRIC | ATE PERFORMANCE</a:t>
            </a:r>
            <a:endParaRPr/>
          </a:p>
        </p:txBody>
      </p:sp>
      <p:pic>
        <p:nvPicPr>
          <p:cNvPr id="2034" name="Google Shape;2034;p71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5" name="Google Shape;2035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4159" y="4851400"/>
            <a:ext cx="1493479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7852" y="1762665"/>
            <a:ext cx="3029464" cy="3048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37" name="Google Shape;2037;p71"/>
          <p:cNvSpPr/>
          <p:nvPr/>
        </p:nvSpPr>
        <p:spPr>
          <a:xfrm>
            <a:off x="1858328" y="1855470"/>
            <a:ext cx="708660" cy="2476499"/>
          </a:xfrm>
          <a:prstGeom prst="rect">
            <a:avLst/>
          </a:prstGeom>
          <a:solidFill>
            <a:srgbClr val="DDDDDD">
              <a:alpha val="24705"/>
            </a:srgbClr>
          </a:solidFill>
          <a:ln cap="flat" cmpd="sng" w="28575">
            <a:solidFill>
              <a:srgbClr val="4EA0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8" name="Google Shape;2038;p71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039" name="Google Shape;2039;p71">
              <a:hlinkClick action="ppaction://hlinksldjump" r:id="rId6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040" name="Google Shape;2040;p71">
              <a:hlinkClick action="ppaction://hlinksldjump" r:id="rId7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71">
              <a:hlinkClick action="ppaction://hlinksldjump" r:id="rId8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71">
              <a:hlinkClick action="ppaction://hlinksldjump" r:id="rId9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71">
              <a:hlinkClick action="ppaction://hlinksldjump" r:id="rId10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71">
              <a:hlinkClick action="ppaction://hlinksldjump" r:id="rId11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045" name="Google Shape;2045;p71">
              <a:hlinkClick action="ppaction://hlinksldjump" r:id="rId12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71">
              <a:hlinkClick action="ppaction://hlinksldjump" r:id="rId13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71">
              <a:hlinkClick action="ppaction://hlinksldjump" r:id="rId14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71">
              <a:hlinkClick action="ppaction://hlinksldjump" r:id="rId15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71">
              <a:hlinkClick action="ppaction://hlinksldjump" r:id="rId16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71">
              <a:hlinkClick action="ppaction://hlinksldjump" r:id="rId17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051" name="Google Shape;2051;p71">
              <a:hlinkClick action="ppaction://hlinksldjump" r:id="rId18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71">
              <a:hlinkClick action="ppaction://hlinksldjump" r:id="rId19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71">
              <a:hlinkClick action="ppaction://hlinksldjump" r:id="rId20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71">
              <a:hlinkClick action="ppaction://hlinksldjump" r:id="rId21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71">
              <a:hlinkClick action="ppaction://hlinksldjump" r:id="rId22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71">
              <a:hlinkClick action="ppaction://hlinksldjump" r:id="rId23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057" name="Google Shape;2057;p71">
              <a:hlinkClick action="ppaction://hlinksldjump" r:id="rId24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71">
              <a:hlinkClick action="ppaction://hlinksldjump" r:id="rId25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71">
              <a:hlinkClick action="ppaction://hlinksldjump" r:id="rId26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72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TRK forecasts in HAFS-B but not in HAFS-A,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likely due to a reduction in along-track bias. </a:t>
            </a:r>
            <a:endParaRPr/>
          </a:p>
        </p:txBody>
      </p:sp>
      <p:sp>
        <p:nvSpPr>
          <p:cNvPr id="2065" name="Google Shape;2065;p72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MAE, MAE SKILL, &amp; CONSISTENCY METRIC | ATE PERFORMANCE</a:t>
            </a:r>
            <a:endParaRPr/>
          </a:p>
        </p:txBody>
      </p:sp>
      <p:pic>
        <p:nvPicPr>
          <p:cNvPr id="2066" name="Google Shape;2066;p72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7" name="Google Shape;206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4159" y="4851400"/>
            <a:ext cx="1493479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8" name="Google Shape;206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7852" y="1762665"/>
            <a:ext cx="3029464" cy="3048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69" name="Google Shape;2069;p72"/>
          <p:cNvSpPr/>
          <p:nvPr/>
        </p:nvSpPr>
        <p:spPr>
          <a:xfrm>
            <a:off x="1858328" y="1855470"/>
            <a:ext cx="708660" cy="2476499"/>
          </a:xfrm>
          <a:prstGeom prst="rect">
            <a:avLst/>
          </a:prstGeom>
          <a:solidFill>
            <a:srgbClr val="DDDDDD">
              <a:alpha val="24705"/>
            </a:srgbClr>
          </a:solidFill>
          <a:ln cap="flat" cmpd="sng" w="28575">
            <a:solidFill>
              <a:srgbClr val="4EA0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72"/>
          <p:cNvSpPr/>
          <p:nvPr/>
        </p:nvSpPr>
        <p:spPr>
          <a:xfrm rot="-1399797">
            <a:off x="2341765" y="3983113"/>
            <a:ext cx="197404" cy="16990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72"/>
          <p:cNvSpPr/>
          <p:nvPr/>
        </p:nvSpPr>
        <p:spPr>
          <a:xfrm rot="9159314">
            <a:off x="2020072" y="3435042"/>
            <a:ext cx="197403" cy="16990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72"/>
          <p:cNvSpPr/>
          <p:nvPr/>
        </p:nvSpPr>
        <p:spPr>
          <a:xfrm>
            <a:off x="1822363" y="3166501"/>
            <a:ext cx="1713931" cy="28379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27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73" name="Google Shape;2073;p72"/>
          <p:cNvSpPr/>
          <p:nvPr/>
        </p:nvSpPr>
        <p:spPr>
          <a:xfrm>
            <a:off x="1822363" y="4084074"/>
            <a:ext cx="1713931" cy="2837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765" l="0" r="0" t="-21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2074" name="Google Shape;2074;p72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075" name="Google Shape;2075;p72">
              <a:hlinkClick action="ppaction://hlinksldjump" r:id="rId8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076" name="Google Shape;2076;p72">
              <a:hlinkClick action="ppaction://hlinksldjump" r:id="rId9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72">
              <a:hlinkClick action="ppaction://hlinksldjump" r:id="rId10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72">
              <a:hlinkClick action="ppaction://hlinksldjump" r:id="rId11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72">
              <a:hlinkClick action="ppaction://hlinksldjump" r:id="rId12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72">
              <a:hlinkClick action="ppaction://hlinksldjump" r:id="rId13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081" name="Google Shape;2081;p72">
              <a:hlinkClick action="ppaction://hlinksldjump" r:id="rId14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72">
              <a:hlinkClick action="ppaction://hlinksldjump" r:id="rId15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72">
              <a:hlinkClick action="ppaction://hlinksldjump" r:id="rId16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72">
              <a:hlinkClick action="ppaction://hlinksldjump" r:id="rId17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72">
              <a:hlinkClick action="ppaction://hlinksldjump" r:id="rId18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72">
              <a:hlinkClick action="ppaction://hlinksldjump" r:id="rId19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087" name="Google Shape;2087;p72">
              <a:hlinkClick action="ppaction://hlinksldjump" r:id="rId20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72">
              <a:hlinkClick action="ppaction://hlinksldjump" r:id="rId21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72">
              <a:hlinkClick action="ppaction://hlinksldjump" r:id="rId22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72">
              <a:hlinkClick action="ppaction://hlinksldjump" r:id="rId23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72">
              <a:hlinkClick action="ppaction://hlinksldjump" r:id="rId24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72">
              <a:hlinkClick action="ppaction://hlinksldjump" r:id="rId25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093" name="Google Shape;2093;p72">
              <a:hlinkClick action="ppaction://hlinksldjump" r:id="rId26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72">
              <a:hlinkClick action="ppaction://hlinksldjump" r:id="rId27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72">
              <a:hlinkClick action="ppaction://hlinksldjump" r:id="rId28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73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TRK forecasts in HAFS-B but not in HAFS-A,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likely due to a reduction in along-track bias. </a:t>
            </a:r>
            <a:endParaRPr/>
          </a:p>
        </p:txBody>
      </p:sp>
      <p:sp>
        <p:nvSpPr>
          <p:cNvPr id="2101" name="Google Shape;2101;p73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MAE, MAE SKILL, &amp; CONSISTENCY METRIC | ATE PERFORMANCE</a:t>
            </a:r>
            <a:endParaRPr/>
          </a:p>
        </p:txBody>
      </p:sp>
      <p:pic>
        <p:nvPicPr>
          <p:cNvPr id="2102" name="Google Shape;2102;p73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3" name="Google Shape;210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4159" y="4851400"/>
            <a:ext cx="1493479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4" name="Google Shape;210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7852" y="1762665"/>
            <a:ext cx="3029464" cy="3048488"/>
          </a:xfrm>
          <a:prstGeom prst="rect">
            <a:avLst/>
          </a:prstGeom>
          <a:noFill/>
          <a:ln>
            <a:noFill/>
          </a:ln>
        </p:spPr>
      </p:pic>
      <p:sp>
        <p:nvSpPr>
          <p:cNvPr id="2105" name="Google Shape;2105;p73"/>
          <p:cNvSpPr/>
          <p:nvPr/>
        </p:nvSpPr>
        <p:spPr>
          <a:xfrm>
            <a:off x="1858328" y="1855470"/>
            <a:ext cx="708660" cy="2476499"/>
          </a:xfrm>
          <a:prstGeom prst="rect">
            <a:avLst/>
          </a:prstGeom>
          <a:solidFill>
            <a:srgbClr val="DDDDDD">
              <a:alpha val="24705"/>
            </a:srgbClr>
          </a:solidFill>
          <a:ln cap="flat" cmpd="sng" w="28575">
            <a:solidFill>
              <a:srgbClr val="4EA0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73"/>
          <p:cNvSpPr/>
          <p:nvPr/>
        </p:nvSpPr>
        <p:spPr>
          <a:xfrm rot="-1399797">
            <a:off x="2341765" y="3983113"/>
            <a:ext cx="197404" cy="16990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73"/>
          <p:cNvSpPr/>
          <p:nvPr/>
        </p:nvSpPr>
        <p:spPr>
          <a:xfrm rot="9159314">
            <a:off x="2020072" y="3435042"/>
            <a:ext cx="197403" cy="16990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73"/>
          <p:cNvSpPr/>
          <p:nvPr/>
        </p:nvSpPr>
        <p:spPr>
          <a:xfrm>
            <a:off x="1822363" y="3166501"/>
            <a:ext cx="1713931" cy="28379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27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09" name="Google Shape;2109;p73"/>
          <p:cNvSpPr/>
          <p:nvPr/>
        </p:nvSpPr>
        <p:spPr>
          <a:xfrm>
            <a:off x="1822363" y="4084074"/>
            <a:ext cx="1713931" cy="2837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765" l="0" r="0" t="-21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2110" name="Google Shape;2110;p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89972" y="1781502"/>
            <a:ext cx="2970948" cy="3032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1" name="Google Shape;2111;p73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112" name="Google Shape;2112;p73">
              <a:hlinkClick action="ppaction://hlinksldjump" r:id="rId9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113" name="Google Shape;2113;p73">
              <a:hlinkClick action="ppaction://hlinksldjump" r:id="rId10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73">
              <a:hlinkClick action="ppaction://hlinksldjump" r:id="rId11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73">
              <a:hlinkClick action="ppaction://hlinksldjump" r:id="rId12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73">
              <a:hlinkClick action="ppaction://hlinksldjump" r:id="rId13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73">
              <a:hlinkClick action="ppaction://hlinksldjump" r:id="rId14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118" name="Google Shape;2118;p73">
              <a:hlinkClick action="ppaction://hlinksldjump" r:id="rId15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73">
              <a:hlinkClick action="ppaction://hlinksldjump" r:id="rId16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73">
              <a:hlinkClick action="ppaction://hlinksldjump" r:id="rId17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73">
              <a:hlinkClick action="ppaction://hlinksldjump" r:id="rId18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73">
              <a:hlinkClick action="ppaction://hlinksldjump" r:id="rId19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73">
              <a:hlinkClick action="ppaction://hlinksldjump" r:id="rId20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124" name="Google Shape;2124;p73">
              <a:hlinkClick action="ppaction://hlinksldjump" r:id="rId21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73">
              <a:hlinkClick action="ppaction://hlinksldjump" r:id="rId22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73">
              <a:hlinkClick action="ppaction://hlinksldjump" r:id="rId23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73">
              <a:hlinkClick action="ppaction://hlinksldjump" r:id="rId24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73">
              <a:hlinkClick action="ppaction://hlinksldjump" r:id="rId25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73">
              <a:hlinkClick action="ppaction://hlinksldjump" r:id="rId26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130" name="Google Shape;2130;p73">
              <a:hlinkClick action="ppaction://hlinksldjump" r:id="rId27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73">
              <a:hlinkClick action="ppaction://hlinksldjump" r:id="rId28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73">
              <a:hlinkClick action="ppaction://hlinksldjump" r:id="rId29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74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TRK forecasts in HAFS-B but not in HAFS-A,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likely due to a reduction in along-track bias. </a:t>
            </a:r>
            <a:endParaRPr/>
          </a:p>
        </p:txBody>
      </p:sp>
      <p:sp>
        <p:nvSpPr>
          <p:cNvPr id="2138" name="Google Shape;2138;p74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MAE, MAE SKILL, &amp; CONSISTENCY METRIC | ATE PERFORMANCE</a:t>
            </a:r>
            <a:endParaRPr/>
          </a:p>
        </p:txBody>
      </p:sp>
      <p:pic>
        <p:nvPicPr>
          <p:cNvPr id="2139" name="Google Shape;2139;p74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4159" y="4851400"/>
            <a:ext cx="1493479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Google Shape;2141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7852" y="1762665"/>
            <a:ext cx="3029464" cy="3048488"/>
          </a:xfrm>
          <a:prstGeom prst="rect">
            <a:avLst/>
          </a:prstGeom>
          <a:noFill/>
          <a:ln>
            <a:noFill/>
          </a:ln>
        </p:spPr>
      </p:pic>
      <p:sp>
        <p:nvSpPr>
          <p:cNvPr id="2142" name="Google Shape;2142;p74"/>
          <p:cNvSpPr/>
          <p:nvPr/>
        </p:nvSpPr>
        <p:spPr>
          <a:xfrm>
            <a:off x="1858328" y="1855470"/>
            <a:ext cx="708660" cy="2476499"/>
          </a:xfrm>
          <a:prstGeom prst="rect">
            <a:avLst/>
          </a:prstGeom>
          <a:solidFill>
            <a:srgbClr val="DDDDDD">
              <a:alpha val="24705"/>
            </a:srgbClr>
          </a:solidFill>
          <a:ln cap="flat" cmpd="sng" w="28575">
            <a:solidFill>
              <a:srgbClr val="4EA0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74"/>
          <p:cNvSpPr/>
          <p:nvPr/>
        </p:nvSpPr>
        <p:spPr>
          <a:xfrm rot="-1399797">
            <a:off x="2341765" y="3983113"/>
            <a:ext cx="197404" cy="16990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74"/>
          <p:cNvSpPr/>
          <p:nvPr/>
        </p:nvSpPr>
        <p:spPr>
          <a:xfrm rot="9159314">
            <a:off x="2020072" y="3435042"/>
            <a:ext cx="197403" cy="16990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74"/>
          <p:cNvSpPr/>
          <p:nvPr/>
        </p:nvSpPr>
        <p:spPr>
          <a:xfrm>
            <a:off x="1822363" y="3166501"/>
            <a:ext cx="1713931" cy="28379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276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46" name="Google Shape;2146;p74"/>
          <p:cNvSpPr/>
          <p:nvPr/>
        </p:nvSpPr>
        <p:spPr>
          <a:xfrm>
            <a:off x="1822363" y="4084074"/>
            <a:ext cx="1713931" cy="28379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765" l="0" r="0" t="-21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2147" name="Google Shape;2147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89972" y="1781502"/>
            <a:ext cx="2970948" cy="3032351"/>
          </a:xfrm>
          <a:prstGeom prst="rect">
            <a:avLst/>
          </a:prstGeom>
          <a:noFill/>
          <a:ln>
            <a:noFill/>
          </a:ln>
        </p:spPr>
      </p:pic>
      <p:sp>
        <p:nvSpPr>
          <p:cNvPr id="2148" name="Google Shape;2148;p74"/>
          <p:cNvSpPr/>
          <p:nvPr/>
        </p:nvSpPr>
        <p:spPr>
          <a:xfrm>
            <a:off x="849958" y="2735086"/>
            <a:ext cx="7446771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also reduced the bias in HAFS-B for R34 &amp; R50.</a:t>
            </a:r>
            <a:endParaRPr/>
          </a:p>
        </p:txBody>
      </p:sp>
      <p:grpSp>
        <p:nvGrpSpPr>
          <p:cNvPr id="2149" name="Google Shape;2149;p74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150" name="Google Shape;2150;p74">
              <a:hlinkClick action="ppaction://hlinksldjump" r:id="rId9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151" name="Google Shape;2151;p74">
              <a:hlinkClick action="ppaction://hlinksldjump" r:id="rId10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74">
              <a:hlinkClick action="ppaction://hlinksldjump" r:id="rId11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74">
              <a:hlinkClick action="ppaction://hlinksldjump" r:id="rId12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74">
              <a:hlinkClick action="ppaction://hlinksldjump" r:id="rId13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74">
              <a:hlinkClick action="ppaction://hlinksldjump" r:id="rId14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156" name="Google Shape;2156;p74">
              <a:hlinkClick action="ppaction://hlinksldjump" r:id="rId15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74">
              <a:hlinkClick action="ppaction://hlinksldjump" r:id="rId16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74">
              <a:hlinkClick action="ppaction://hlinksldjump" r:id="rId17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74">
              <a:hlinkClick action="ppaction://hlinksldjump" r:id="rId18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74">
              <a:hlinkClick action="ppaction://hlinksldjump" r:id="rId19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74">
              <a:hlinkClick action="ppaction://hlinksldjump" r:id="rId20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162" name="Google Shape;2162;p74">
              <a:hlinkClick action="ppaction://hlinksldjump" r:id="rId21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74">
              <a:hlinkClick action="ppaction://hlinksldjump" r:id="rId22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74">
              <a:hlinkClick action="ppaction://hlinksldjump" r:id="rId23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74">
              <a:hlinkClick action="ppaction://hlinksldjump" r:id="rId24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74">
              <a:hlinkClick action="ppaction://hlinksldjump" r:id="rId25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74">
              <a:hlinkClick action="ppaction://hlinksldjump" r:id="rId26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168" name="Google Shape;2168;p74">
              <a:hlinkClick action="ppaction://hlinksldjump" r:id="rId27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74">
              <a:hlinkClick action="ppaction://hlinksldjump" r:id="rId28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74">
              <a:hlinkClick action="ppaction://hlinksldjump" r:id="rId29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4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75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VMAX MAE were low &amp; similar across HAFS versions,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but G-IV recon impacts were distinctly different.</a:t>
            </a:r>
            <a:endParaRPr/>
          </a:p>
        </p:txBody>
      </p:sp>
      <p:grpSp>
        <p:nvGrpSpPr>
          <p:cNvPr id="2176" name="Google Shape;2176;p75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177" name="Google Shape;2177;p75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178" name="Google Shape;2178;p75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75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75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75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75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183" name="Google Shape;2183;p75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75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75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75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75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75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189" name="Google Shape;2189;p75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75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75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75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75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75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195" name="Google Shape;2195;p75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75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75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76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VMAX MAE were low &amp; similar across HAFS versions,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but G-IV recon impacts were distinctly different.</a:t>
            </a:r>
            <a:endParaRPr/>
          </a:p>
        </p:txBody>
      </p:sp>
      <p:sp>
        <p:nvSpPr>
          <p:cNvPr id="2203" name="Google Shape;2203;p76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MAE, MAE SKILL, &amp; CONSISTENCY METRIC</a:t>
            </a:r>
            <a:endParaRPr/>
          </a:p>
        </p:txBody>
      </p:sp>
      <p:pic>
        <p:nvPicPr>
          <p:cNvPr id="2204" name="Google Shape;2204;p76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5" name="Google Shape;2205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4159" y="4851400"/>
            <a:ext cx="1493479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6" name="Google Shape;2206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7835" y="1730113"/>
            <a:ext cx="3126662" cy="31315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7" name="Google Shape;2207;p76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208" name="Google Shape;2208;p76">
              <a:hlinkClick action="ppaction://hlinksldjump" r:id="rId6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209" name="Google Shape;2209;p76">
              <a:hlinkClick action="ppaction://hlinksldjump" r:id="rId7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76">
              <a:hlinkClick action="ppaction://hlinksldjump" r:id="rId8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76">
              <a:hlinkClick action="ppaction://hlinksldjump" r:id="rId9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76">
              <a:hlinkClick action="ppaction://hlinksldjump" r:id="rId10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76">
              <a:hlinkClick action="ppaction://hlinksldjump" r:id="rId11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214" name="Google Shape;2214;p76">
              <a:hlinkClick action="ppaction://hlinksldjump" r:id="rId12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76">
              <a:hlinkClick action="ppaction://hlinksldjump" r:id="rId13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76">
              <a:hlinkClick action="ppaction://hlinksldjump" r:id="rId14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76">
              <a:hlinkClick action="ppaction://hlinksldjump" r:id="rId15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76">
              <a:hlinkClick action="ppaction://hlinksldjump" r:id="rId16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76">
              <a:hlinkClick action="ppaction://hlinksldjump" r:id="rId17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220" name="Google Shape;2220;p76">
              <a:hlinkClick action="ppaction://hlinksldjump" r:id="rId18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76">
              <a:hlinkClick action="ppaction://hlinksldjump" r:id="rId19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76">
              <a:hlinkClick action="ppaction://hlinksldjump" r:id="rId20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76">
              <a:hlinkClick action="ppaction://hlinksldjump" r:id="rId21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76">
              <a:hlinkClick action="ppaction://hlinksldjump" r:id="rId22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76">
              <a:hlinkClick action="ppaction://hlinksldjump" r:id="rId23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226" name="Google Shape;2226;p76">
              <a:hlinkClick action="ppaction://hlinksldjump" r:id="rId24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76">
              <a:hlinkClick action="ppaction://hlinksldjump" r:id="rId25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76">
              <a:hlinkClick action="ppaction://hlinksldjump" r:id="rId26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2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77"/>
          <p:cNvSpPr/>
          <p:nvPr/>
        </p:nvSpPr>
        <p:spPr>
          <a:xfrm>
            <a:off x="426720" y="652314"/>
            <a:ext cx="8539480" cy="412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reduced the VMAX bias in HAFS-B, but not in HAFS-A. </a:t>
            </a:r>
            <a:endParaRPr/>
          </a:p>
        </p:txBody>
      </p:sp>
      <p:grpSp>
        <p:nvGrpSpPr>
          <p:cNvPr id="2234" name="Google Shape;2234;p77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235" name="Google Shape;2235;p77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236" name="Google Shape;2236;p77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77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77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77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77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241" name="Google Shape;2241;p77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77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77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77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77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77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247" name="Google Shape;2247;p77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77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77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77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77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77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253" name="Google Shape;2253;p77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77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77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9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78"/>
          <p:cNvSpPr/>
          <p:nvPr/>
        </p:nvSpPr>
        <p:spPr>
          <a:xfrm>
            <a:off x="426720" y="652314"/>
            <a:ext cx="8539480" cy="412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reduced the VMAX bias in HAFS-B, but not in HAFS-A. </a:t>
            </a:r>
            <a:endParaRPr/>
          </a:p>
        </p:txBody>
      </p:sp>
      <p:sp>
        <p:nvSpPr>
          <p:cNvPr id="2261" name="Google Shape;2261;p78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BIAS PERFORMANCE</a:t>
            </a:r>
            <a:endParaRPr/>
          </a:p>
        </p:txBody>
      </p:sp>
      <p:pic>
        <p:nvPicPr>
          <p:cNvPr id="2262" name="Google Shape;226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4159" y="4851400"/>
            <a:ext cx="1493479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3" name="Google Shape;226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9467" y="1691934"/>
            <a:ext cx="5681009" cy="3153558"/>
          </a:xfrm>
          <a:prstGeom prst="rect">
            <a:avLst/>
          </a:prstGeom>
          <a:noFill/>
          <a:ln>
            <a:noFill/>
          </a:ln>
        </p:spPr>
      </p:pic>
      <p:sp>
        <p:nvSpPr>
          <p:cNvPr id="2264" name="Google Shape;2264;p78"/>
          <p:cNvSpPr/>
          <p:nvPr/>
        </p:nvSpPr>
        <p:spPr>
          <a:xfrm>
            <a:off x="1524749" y="1753565"/>
            <a:ext cx="81023" cy="3217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78"/>
          <p:cNvSpPr/>
          <p:nvPr/>
        </p:nvSpPr>
        <p:spPr>
          <a:xfrm rot="5400000">
            <a:off x="4406587" y="1984361"/>
            <a:ext cx="81023" cy="57946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6" name="Google Shape;2266;p78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267" name="Google Shape;2267;p78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268" name="Google Shape;2268;p78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78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78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78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78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273" name="Google Shape;2273;p78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78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78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78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78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78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279" name="Google Shape;2279;p78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78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78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78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78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78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285" name="Google Shape;2285;p78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78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78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79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Guidance Be Delivered?</a:t>
            </a:r>
            <a:endParaRPr/>
          </a:p>
        </p:txBody>
      </p:sp>
      <p:grpSp>
        <p:nvGrpSpPr>
          <p:cNvPr id="2293" name="Google Shape;2293;p79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294" name="Google Shape;2294;p79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295" name="Google Shape;2295;p79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79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79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79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79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300" name="Google Shape;2300;p79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79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79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79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79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79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306" name="Google Shape;2306;p79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79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79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79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79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79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312" name="Google Shape;2312;p79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79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79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8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80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Guidance Be Delivered?</a:t>
            </a:r>
            <a:endParaRPr/>
          </a:p>
        </p:txBody>
      </p:sp>
      <p:graphicFrame>
        <p:nvGraphicFramePr>
          <p:cNvPr id="2320" name="Google Shape;2320;p80"/>
          <p:cNvGraphicFramePr/>
          <p:nvPr/>
        </p:nvGraphicFramePr>
        <p:xfrm>
          <a:off x="1121860" y="14673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69231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SOME THOUGHTS</a:t>
                      </a:r>
                      <a:endParaRPr/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G-IV RECON IMPACT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Valuable in HAFS-B, but not so much in HAFS-A.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grpSp>
        <p:nvGrpSpPr>
          <p:cNvPr id="2321" name="Google Shape;2321;p80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322" name="Google Shape;2322;p80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323" name="Google Shape;2323;p80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80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80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80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80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328" name="Google Shape;2328;p80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80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80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80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80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80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334" name="Google Shape;2334;p80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80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80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80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80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80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340" name="Google Shape;2340;p80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80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80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Original</a:t>
            </a: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Project Plan Snapshot</a:t>
            </a: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400404" y="1316742"/>
            <a:ext cx="8327036" cy="468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OBJECTIVE: To quantify the overall impact of G-IV reconnaissance on </a:t>
            </a:r>
            <a:endParaRPr/>
          </a:p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TC forecasts of track, intensity, and size, using HAFSv1A</a:t>
            </a:r>
            <a:endParaRPr/>
          </a:p>
        </p:txBody>
      </p:sp>
      <p:grpSp>
        <p:nvGrpSpPr>
          <p:cNvPr id="276" name="Google Shape;276;p20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77" name="Google Shape;277;p20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78" name="Google Shape;278;p20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0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0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0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0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83" name="Google Shape;283;p20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0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0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0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0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0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89" name="Google Shape;289;p20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0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0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0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0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0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95" name="Google Shape;295;p20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0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0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6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81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Guidance Be Delivered?</a:t>
            </a:r>
            <a:endParaRPr/>
          </a:p>
        </p:txBody>
      </p:sp>
      <p:graphicFrame>
        <p:nvGraphicFramePr>
          <p:cNvPr id="2348" name="Google Shape;2348;p81"/>
          <p:cNvGraphicFramePr/>
          <p:nvPr/>
        </p:nvGraphicFramePr>
        <p:xfrm>
          <a:off x="1121860" y="14673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69231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SOME THOUGHTS</a:t>
                      </a:r>
                      <a:endParaRPr/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G-IV RECON IMPACT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Valuable in HAFS-B, but not so much in HAFS-A.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IS THAT FAIR?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No! Baseline MAE is larger in HAFS-B - better “fix” to “First Guess”?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grpSp>
        <p:nvGrpSpPr>
          <p:cNvPr id="2349" name="Google Shape;2349;p81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350" name="Google Shape;2350;p81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351" name="Google Shape;2351;p81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81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81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81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81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356" name="Google Shape;2356;p81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81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81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81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81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81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362" name="Google Shape;2362;p81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81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81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81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81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81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368" name="Google Shape;2368;p81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81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81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82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Guidance Be Delivered?</a:t>
            </a:r>
            <a:endParaRPr/>
          </a:p>
        </p:txBody>
      </p:sp>
      <p:graphicFrame>
        <p:nvGraphicFramePr>
          <p:cNvPr id="2376" name="Google Shape;2376;p82"/>
          <p:cNvGraphicFramePr/>
          <p:nvPr/>
        </p:nvGraphicFramePr>
        <p:xfrm>
          <a:off x="1121860" y="14673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69231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SOME THOUGHTS</a:t>
                      </a:r>
                      <a:endParaRPr/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G-IV RECON IMPACT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Valuable in HAFS-B, but not so much in HAFS-A.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IS THAT FAIR?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No! Baseline MAE is larger in HAFS-B - better “fix” to “First Guess”?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IMPLICATIONS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Results might still suggest a suboptimal DA system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grpSp>
        <p:nvGrpSpPr>
          <p:cNvPr id="2377" name="Google Shape;2377;p82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378" name="Google Shape;2378;p82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379" name="Google Shape;2379;p82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82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82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82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82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384" name="Google Shape;2384;p82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82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82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82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82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82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390" name="Google Shape;2390;p82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82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82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82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82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82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396" name="Google Shape;2396;p82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82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82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83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Guidance Be Delivered?</a:t>
            </a:r>
            <a:endParaRPr/>
          </a:p>
        </p:txBody>
      </p:sp>
      <p:graphicFrame>
        <p:nvGraphicFramePr>
          <p:cNvPr id="2404" name="Google Shape;2404;p83"/>
          <p:cNvGraphicFramePr/>
          <p:nvPr/>
        </p:nvGraphicFramePr>
        <p:xfrm>
          <a:off x="1121860" y="14673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69231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SOME THOUGHTS</a:t>
                      </a:r>
                      <a:endParaRPr/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G-IV RECON IMPACT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Valuable in HAFS-B, but not so much in HAFS-A.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IS THAT FAIR?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No! Baseline MAE is larger in HAFS-B - better “fix” to “First Guess”?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IMPLICATIONS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Results might still suggest a suboptimal DA system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FUTURE WORK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Vital to conduct OSEs with both HAFS versions!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grpSp>
        <p:nvGrpSpPr>
          <p:cNvPr id="2405" name="Google Shape;2405;p83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406" name="Google Shape;2406;p83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407" name="Google Shape;2407;p83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83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83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83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83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412" name="Google Shape;2412;p83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83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83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83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83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83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418" name="Google Shape;2418;p83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83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83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83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83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83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424" name="Google Shape;2424;p83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83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83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84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Guidance Be Delivered?</a:t>
            </a:r>
            <a:endParaRPr/>
          </a:p>
        </p:txBody>
      </p:sp>
      <p:graphicFrame>
        <p:nvGraphicFramePr>
          <p:cNvPr id="2432" name="Google Shape;2432;p84"/>
          <p:cNvGraphicFramePr/>
          <p:nvPr/>
        </p:nvGraphicFramePr>
        <p:xfrm>
          <a:off x="1121860" y="14673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69231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SOME THOUGHTS</a:t>
                      </a:r>
                      <a:endParaRPr/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G-IV RECON IMPACT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Valuable in HAFS-B, but not so much in HAFS-A.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IS THAT FAIR?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No! Baseline MAE is larger in HAFS-B - better “fix” to “First Guess”?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IMPLICATIONS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Results might still suggest a suboptimal DA system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FUTURE WORK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Vital to conduct OSEs with both HAFS versions!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id="2433" name="Google Shape;2433;p84"/>
          <p:cNvSpPr/>
          <p:nvPr/>
        </p:nvSpPr>
        <p:spPr>
          <a:xfrm>
            <a:off x="1900912" y="4354638"/>
            <a:ext cx="53238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last point has some broader impacts!</a:t>
            </a:r>
            <a:endParaRPr/>
          </a:p>
        </p:txBody>
      </p:sp>
      <p:grpSp>
        <p:nvGrpSpPr>
          <p:cNvPr id="2434" name="Google Shape;2434;p84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435" name="Google Shape;2435;p84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436" name="Google Shape;2436;p84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84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84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84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84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441" name="Google Shape;2441;p84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84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84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84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84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84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447" name="Google Shape;2447;p84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84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84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84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84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84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453" name="Google Shape;2453;p84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84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84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9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85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Broader Impacts</a:t>
            </a:r>
            <a:endParaRPr/>
          </a:p>
        </p:txBody>
      </p:sp>
      <p:grpSp>
        <p:nvGrpSpPr>
          <p:cNvPr id="2461" name="Google Shape;2461;p85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462" name="Google Shape;2462;p85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463" name="Google Shape;2463;p85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85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85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85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85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468" name="Google Shape;2468;p85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85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85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85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85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85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474" name="Google Shape;2474;p85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85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85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85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85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85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480" name="Google Shape;2480;p85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85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85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483" name="Google Shape;2483;p85"/>
          <p:cNvGraphicFramePr/>
          <p:nvPr/>
        </p:nvGraphicFramePr>
        <p:xfrm>
          <a:off x="636333" y="14394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787105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OSE IMPLICATIONS</a:t>
                      </a:r>
                      <a:endParaRPr b="1" sz="2400" u="none" cap="none" strike="noStrike"/>
                    </a:p>
                  </a:txBody>
                  <a:tcPr marT="9150" marB="9150" marR="45725" marL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p86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Broader Impacts</a:t>
            </a:r>
            <a:endParaRPr/>
          </a:p>
        </p:txBody>
      </p:sp>
      <p:graphicFrame>
        <p:nvGraphicFramePr>
          <p:cNvPr id="2489" name="Google Shape;2489;p86"/>
          <p:cNvGraphicFramePr/>
          <p:nvPr/>
        </p:nvGraphicFramePr>
        <p:xfrm>
          <a:off x="636333" y="14394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787105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OSE IMPLICATIONS</a:t>
                      </a:r>
                      <a:endParaRPr b="1" sz="2400" u="none" cap="none" strike="noStrike"/>
                    </a:p>
                  </a:txBody>
                  <a:tcPr marT="9150" marB="9150" marR="45725" marL="457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PRE-HAFS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HWRF was the only operational model to use all transmitted recon</a:t>
                      </a:r>
                      <a:endParaRPr b="0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50" marB="9150" marR="45725" marL="45725" anchor="ctr"/>
                </a:tc>
              </a:tr>
            </a:tbl>
          </a:graphicData>
        </a:graphic>
      </p:graphicFrame>
      <p:grpSp>
        <p:nvGrpSpPr>
          <p:cNvPr id="2490" name="Google Shape;2490;p86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491" name="Google Shape;2491;p86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492" name="Google Shape;2492;p86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86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86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86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86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497" name="Google Shape;2497;p86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86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86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86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86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86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503" name="Google Shape;2503;p86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86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86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86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86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86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509" name="Google Shape;2509;p86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86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86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5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p87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Broader Impacts</a:t>
            </a:r>
            <a:endParaRPr/>
          </a:p>
        </p:txBody>
      </p:sp>
      <p:graphicFrame>
        <p:nvGraphicFramePr>
          <p:cNvPr id="2517" name="Google Shape;2517;p87"/>
          <p:cNvGraphicFramePr/>
          <p:nvPr/>
        </p:nvGraphicFramePr>
        <p:xfrm>
          <a:off x="636333" y="14394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787105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OSE IMPLICATIONS</a:t>
                      </a:r>
                      <a:endParaRPr b="1" sz="2400" u="none" cap="none" strike="noStrike"/>
                    </a:p>
                  </a:txBody>
                  <a:tcPr marT="9150" marB="9150" marR="45725" marL="457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PRE-HAFS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HWRF was the only operational model to use all transmitted recon</a:t>
                      </a:r>
                      <a:endParaRPr b="0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50" marB="9150" marR="45725" marL="45725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CURRENTLY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Both HAFS versions assimilate recon, so OSEs should be conducted in both HAFS versions to provide an accurate understanding of their impact</a:t>
                      </a:r>
                      <a:endParaRPr/>
                    </a:p>
                  </a:txBody>
                  <a:tcPr marT="9150" marB="9150" marR="45725" marL="45725" anchor="ctr"/>
                </a:tc>
              </a:tr>
            </a:tbl>
          </a:graphicData>
        </a:graphic>
      </p:graphicFrame>
      <p:grpSp>
        <p:nvGrpSpPr>
          <p:cNvPr id="2518" name="Google Shape;2518;p87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519" name="Google Shape;2519;p87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520" name="Google Shape;2520;p87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87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87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87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87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525" name="Google Shape;2525;p87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87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87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87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87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87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531" name="Google Shape;2531;p87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87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87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87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87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87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537" name="Google Shape;2537;p87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87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87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3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88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Broader Impacts</a:t>
            </a:r>
            <a:endParaRPr/>
          </a:p>
        </p:txBody>
      </p:sp>
      <p:graphicFrame>
        <p:nvGraphicFramePr>
          <p:cNvPr id="2545" name="Google Shape;2545;p88"/>
          <p:cNvGraphicFramePr/>
          <p:nvPr/>
        </p:nvGraphicFramePr>
        <p:xfrm>
          <a:off x="636333" y="14394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787105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/>
                        <a:t>OSE IMPLICATIONS</a:t>
                      </a:r>
                      <a:endParaRPr b="1" sz="2400" u="none" cap="none" strike="noStrike"/>
                    </a:p>
                  </a:txBody>
                  <a:tcPr marT="9150" marB="9150" marR="45725" marL="457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PRE-HAFS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HWRF was the only operational model to use all transmitted recon</a:t>
                      </a:r>
                      <a:endParaRPr b="0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50" marB="9150" marR="45725" marL="45725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CURRENTLY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Both HAFS versions assimilate recon, so OSEs should be conducted in both HAFS versions to provide an accurate understanding of their impact</a:t>
                      </a:r>
                      <a:endParaRPr/>
                    </a:p>
                  </a:txBody>
                  <a:tcPr marT="9150" marB="9150" marR="45725" marL="45725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2"/>
                          </a:solidFill>
                        </a:rPr>
                        <a:t>RESOURCE DEMAND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2"/>
                          </a:solidFill>
                        </a:rPr>
                        <a:t>Large samples are vital for OSEs but are already expensive, both computationally (core hours and space) and temporally (actual hours). </a:t>
                      </a:r>
                      <a:endParaRPr b="0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50" marB="9150" marR="45725" marL="45725" anchor="ctr"/>
                </a:tc>
              </a:tr>
            </a:tbl>
          </a:graphicData>
        </a:graphic>
      </p:graphicFrame>
      <p:grpSp>
        <p:nvGrpSpPr>
          <p:cNvPr id="2546" name="Google Shape;2546;p88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547" name="Google Shape;2547;p88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548" name="Google Shape;2548;p88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88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88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88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88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553" name="Google Shape;2553;p88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88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88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88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88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88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559" name="Google Shape;2559;p88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88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88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88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88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88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565" name="Google Shape;2565;p88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88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88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p89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  <p:sp>
        <p:nvSpPr>
          <p:cNvPr id="2573" name="Google Shape;2573;p89"/>
          <p:cNvSpPr/>
          <p:nvPr/>
        </p:nvSpPr>
        <p:spPr>
          <a:xfrm>
            <a:off x="400403" y="1324362"/>
            <a:ext cx="8616595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OBJECTIVE: Quantify the sensitivity of G-IV recon impact to HAFSv1 version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4" name="Google Shape;2574;p89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575" name="Google Shape;2575;p89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576" name="Google Shape;2576;p89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89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89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89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89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581" name="Google Shape;2581;p89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89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89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89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89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89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587" name="Google Shape;2587;p89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89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89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89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89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89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593" name="Google Shape;2593;p89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89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89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9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p90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  <p:sp>
        <p:nvSpPr>
          <p:cNvPr id="2601" name="Google Shape;2601;p90"/>
          <p:cNvSpPr/>
          <p:nvPr/>
        </p:nvSpPr>
        <p:spPr>
          <a:xfrm>
            <a:off x="400403" y="1324362"/>
            <a:ext cx="8616595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OBJECTIVE: Quantify the sensitivity of G-IV recon impact to HAFSv1 version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2" name="Google Shape;2602;p90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603" name="Google Shape;2603;p90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604" name="Google Shape;2604;p90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90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90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90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90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609" name="Google Shape;2609;p90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90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90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90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90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90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615" name="Google Shape;2615;p90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90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90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90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90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90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621" name="Google Shape;2621;p90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90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90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624" name="Google Shape;2624;p90"/>
          <p:cNvGraphicFramePr/>
          <p:nvPr/>
        </p:nvGraphicFramePr>
        <p:xfrm>
          <a:off x="1141336" y="18970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685482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TAKEAWAYS</a:t>
                      </a:r>
                      <a:endParaRPr sz="2000" u="none" cap="none" strike="noStrike"/>
                    </a:p>
                  </a:txBody>
                  <a:tcPr marT="0" marB="0" marR="0" marL="0" anchor="ctr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</a:rPr>
                        <a:t>COMPOSITE IMPACT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solidFill>
                            <a:schemeClr val="dk2"/>
                          </a:solidFill>
                        </a:rPr>
                        <a:t>OVERALL: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G-IV recon generally </a:t>
                      </a: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</a:rPr>
                        <a:t>degr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HAFS-A forecasts, but </a:t>
                      </a:r>
                      <a:r>
                        <a:rPr lang="en" sz="1400" u="none" cap="none" strike="noStrike">
                          <a:solidFill>
                            <a:srgbClr val="00B050"/>
                          </a:solidFill>
                        </a:rPr>
                        <a:t>impr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HAFS-B forecasts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solidFill>
                            <a:schemeClr val="dk2"/>
                          </a:solidFill>
                        </a:rPr>
                        <a:t>STRATIFICATIONS:</a:t>
                      </a:r>
                      <a:r>
                        <a:rPr i="1" lang="en" sz="1400" u="none" cap="none" strike="noStrike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HU and SS forecasts were </a:t>
                      </a: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</a:rPr>
                        <a:t>degr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in HAFS-A but </a:t>
                      </a:r>
                      <a:r>
                        <a:rPr lang="en" sz="1400" u="none" cap="none" strike="noStrike">
                          <a:solidFill>
                            <a:srgbClr val="00B050"/>
                          </a:solidFill>
                        </a:rPr>
                        <a:t>impr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in HAFS-B</a:t>
                      </a:r>
                      <a:endParaRPr sz="1400" u="sng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solidFill>
                            <a:schemeClr val="dk2"/>
                          </a:solidFill>
                        </a:rPr>
                        <a:t>DRIVER: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HU Lee (2023) drove most disparities found</a:t>
                      </a:r>
                      <a:endParaRPr/>
                    </a:p>
                  </a:txBody>
                  <a:tcPr marT="0" marB="0" marR="0" marL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Original</a:t>
            </a: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Project Plan Snapshot</a:t>
            </a:r>
            <a:endParaRPr/>
          </a:p>
        </p:txBody>
      </p:sp>
      <p:sp>
        <p:nvSpPr>
          <p:cNvPr id="303" name="Google Shape;303;p21"/>
          <p:cNvSpPr/>
          <p:nvPr/>
        </p:nvSpPr>
        <p:spPr>
          <a:xfrm>
            <a:off x="400404" y="1316742"/>
            <a:ext cx="8327036" cy="468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OBJECTIVE: To quantify the overall impact of G-IV reconnaissance on </a:t>
            </a:r>
            <a:endParaRPr/>
          </a:p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TC forecasts of track, intensity, and size, using HAFSv1A</a:t>
            </a:r>
            <a:endParaRPr/>
          </a:p>
        </p:txBody>
      </p:sp>
      <p:sp>
        <p:nvSpPr>
          <p:cNvPr id="304" name="Google Shape;304;p21"/>
          <p:cNvSpPr/>
          <p:nvPr/>
        </p:nvSpPr>
        <p:spPr>
          <a:xfrm rot="-5400000">
            <a:off x="436188" y="2421935"/>
            <a:ext cx="1683441" cy="581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1"/>
          <p:cNvSpPr/>
          <p:nvPr/>
        </p:nvSpPr>
        <p:spPr>
          <a:xfrm>
            <a:off x="4242818" y="1994245"/>
            <a:ext cx="3973634" cy="71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ASSIMILATED RECON DATA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9800"/>
                </a:solidFill>
                <a:latin typeface="Arial"/>
                <a:ea typeface="Arial"/>
                <a:cs typeface="Arial"/>
                <a:sym typeface="Arial"/>
              </a:rPr>
              <a:t>ALL-R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(i.e., C-130, P-3, &amp; G-IV)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NOG4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C-130 &amp; P-3 (i.e., no G-IV)</a:t>
            </a:r>
            <a:endParaRPr/>
          </a:p>
        </p:txBody>
      </p:sp>
      <p:pic>
        <p:nvPicPr>
          <p:cNvPr id="306" name="Google Shape;30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927" y="1825398"/>
            <a:ext cx="2927832" cy="17866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21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308" name="Google Shape;308;p21">
              <a:hlinkClick action="ppaction://hlinksldjump" r:id="rId4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309" name="Google Shape;309;p21">
              <a:hlinkClick action="ppaction://hlinksldjump" r:id="rId5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1">
              <a:hlinkClick action="ppaction://hlinksldjump" r:id="rId6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1">
              <a:hlinkClick action="ppaction://hlinksldjump" r:id="rId7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1">
              <a:hlinkClick action="ppaction://hlinksldjump" r:id="rId8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1">
              <a:hlinkClick action="ppaction://hlinksldjump" r:id="rId9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314" name="Google Shape;314;p21">
              <a:hlinkClick action="ppaction://hlinksldjump" r:id="rId10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1">
              <a:hlinkClick action="ppaction://hlinksldjump" r:id="rId11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1">
              <a:hlinkClick action="ppaction://hlinksldjump" r:id="rId12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1">
              <a:hlinkClick action="ppaction://hlinksldjump" r:id="rId13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1">
              <a:hlinkClick action="ppaction://hlinksldjump" r:id="rId14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1">
              <a:hlinkClick action="ppaction://hlinksldjump" r:id="rId15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320" name="Google Shape;320;p21">
              <a:hlinkClick action="ppaction://hlinksldjump" r:id="rId16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1">
              <a:hlinkClick action="ppaction://hlinksldjump" r:id="rId17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1">
              <a:hlinkClick action="ppaction://hlinksldjump" r:id="rId18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1">
              <a:hlinkClick action="ppaction://hlinksldjump" r:id="rId19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1">
              <a:hlinkClick action="ppaction://hlinksldjump" r:id="rId20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1">
              <a:hlinkClick action="ppaction://hlinksldjump" r:id="rId21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326" name="Google Shape;326;p21">
              <a:hlinkClick action="ppaction://hlinksldjump" r:id="rId22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1">
              <a:hlinkClick action="ppaction://hlinksldjump" r:id="rId23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1">
              <a:hlinkClick action="ppaction://hlinksldjump" r:id="rId24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8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p91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  <p:sp>
        <p:nvSpPr>
          <p:cNvPr id="2630" name="Google Shape;2630;p91"/>
          <p:cNvSpPr/>
          <p:nvPr/>
        </p:nvSpPr>
        <p:spPr>
          <a:xfrm>
            <a:off x="400403" y="1324362"/>
            <a:ext cx="8616595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OBJECTIVE: Quantify the sensitivity of G-IV recon impact to HAFSv1 version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1" name="Google Shape;2631;p91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632" name="Google Shape;2632;p91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633" name="Google Shape;2633;p91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91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91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91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91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638" name="Google Shape;2638;p91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91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91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91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91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91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644" name="Google Shape;2644;p91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91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91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91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91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91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650" name="Google Shape;2650;p91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91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91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653" name="Google Shape;2653;p91"/>
          <p:cNvGraphicFramePr/>
          <p:nvPr/>
        </p:nvGraphicFramePr>
        <p:xfrm>
          <a:off x="1141336" y="18970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685482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TAKEAWAYS</a:t>
                      </a:r>
                      <a:endParaRPr sz="2000" u="none" cap="none" strike="noStrike"/>
                    </a:p>
                  </a:txBody>
                  <a:tcPr marT="0" marB="0" marR="0" marL="0" anchor="ctr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</a:rPr>
                        <a:t>COMPOSITE IMPACT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solidFill>
                            <a:schemeClr val="dk2"/>
                          </a:solidFill>
                        </a:rPr>
                        <a:t>OVERALL: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G-IV recon generally </a:t>
                      </a: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</a:rPr>
                        <a:t>degr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HAFS-A forecasts, but </a:t>
                      </a:r>
                      <a:r>
                        <a:rPr lang="en" sz="1400" u="none" cap="none" strike="noStrike">
                          <a:solidFill>
                            <a:srgbClr val="00B050"/>
                          </a:solidFill>
                        </a:rPr>
                        <a:t>impr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HAFS-B forecasts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solidFill>
                            <a:schemeClr val="dk2"/>
                          </a:solidFill>
                        </a:rPr>
                        <a:t>STRATIFICATIONS:</a:t>
                      </a:r>
                      <a:r>
                        <a:rPr i="1" lang="en" sz="1400" u="none" cap="none" strike="noStrike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HU and SS forecasts were </a:t>
                      </a: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</a:rPr>
                        <a:t>degr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in HAFS-A but </a:t>
                      </a:r>
                      <a:r>
                        <a:rPr lang="en" sz="1400" u="none" cap="none" strike="noStrike">
                          <a:solidFill>
                            <a:srgbClr val="00B050"/>
                          </a:solidFill>
                        </a:rPr>
                        <a:t>impr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in HAFS-B</a:t>
                      </a:r>
                      <a:endParaRPr sz="1400" u="sng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solidFill>
                            <a:schemeClr val="dk2"/>
                          </a:solidFill>
                        </a:rPr>
                        <a:t>DRIVER: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HU Lee (2023) drove most disparities found</a:t>
                      </a:r>
                      <a:endParaRPr/>
                    </a:p>
                  </a:txBody>
                  <a:tcPr marT="0" marB="0" marR="0" marL="0" anchor="ctr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</a:rPr>
                        <a:t>CASE STUDY IMPACT - HU LEE (2023)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solidFill>
                            <a:schemeClr val="dk2"/>
                          </a:solidFill>
                        </a:rPr>
                        <a:t>OVERALL: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G-IV recon </a:t>
                      </a:r>
                      <a:r>
                        <a:rPr lang="en" sz="1400" u="none" cap="none" strike="noStrike">
                          <a:solidFill>
                            <a:srgbClr val="00B050"/>
                          </a:solidFill>
                        </a:rPr>
                        <a:t>impr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TRK, VMAX, &amp; outer-wind radii forecasts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in HAFS-B by reducing the bias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solidFill>
                            <a:schemeClr val="dk2"/>
                          </a:solidFill>
                        </a:rPr>
                        <a:t>VMAX ODDITY: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G-IV recon decreased the bias in HAFS-B, but increased it in HAFS-A</a:t>
                      </a:r>
                      <a:endParaRPr b="0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7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92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  <p:sp>
        <p:nvSpPr>
          <p:cNvPr id="2659" name="Google Shape;2659;p92"/>
          <p:cNvSpPr/>
          <p:nvPr/>
        </p:nvSpPr>
        <p:spPr>
          <a:xfrm>
            <a:off x="400403" y="1324362"/>
            <a:ext cx="8616595" cy="38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OBJECTIVE: Quantify the sensitivity of G-IV recon impact to HAFSv1 version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60" name="Google Shape;2660;p92"/>
          <p:cNvGraphicFramePr/>
          <p:nvPr/>
        </p:nvGraphicFramePr>
        <p:xfrm>
          <a:off x="2276278" y="3759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458947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FUTURE WORK</a:t>
                      </a:r>
                      <a:endParaRPr sz="2000" u="none" cap="none" strike="noStrike"/>
                    </a:p>
                  </a:txBody>
                  <a:tcPr marT="0" marB="0" marR="0" marL="0" anchor="ctr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" sz="1400" u="none" cap="none" strike="noStrike">
                          <a:solidFill>
                            <a:schemeClr val="dk2"/>
                          </a:solidFill>
                        </a:rPr>
                        <a:t>1) Dig into other TCs where differences existed</a:t>
                      </a:r>
                      <a:endParaRPr/>
                    </a:p>
                  </a:txBody>
                  <a:tcPr marT="0" marB="0" marR="0" marL="0" anchor="ctr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" sz="1400" u="none" cap="none" strike="noStrike">
                          <a:solidFill>
                            <a:schemeClr val="dk2"/>
                          </a:solidFill>
                        </a:rPr>
                        <a:t>2) Investigate omg and omg differences between versions</a:t>
                      </a:r>
                      <a:endParaRPr/>
                    </a:p>
                  </a:txBody>
                  <a:tcPr marT="0" marB="0" marR="0" marL="0" anchor="ctr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" sz="1400" u="none" cap="none" strike="noStrike">
                          <a:solidFill>
                            <a:schemeClr val="dk2"/>
                          </a:solidFill>
                        </a:rPr>
                        <a:t>3) Asses “First Guess” differences (i.e., prior to DA)</a:t>
                      </a:r>
                      <a:endParaRPr/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grpSp>
        <p:nvGrpSpPr>
          <p:cNvPr id="2661" name="Google Shape;2661;p92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662" name="Google Shape;2662;p92">
              <a:hlinkClick action="ppaction://hlinksldjump" r:id="rId3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663" name="Google Shape;2663;p92">
              <a:hlinkClick action="ppaction://hlinksldjump" r:id="rId4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92">
              <a:hlinkClick action="ppaction://hlinksldjump" r:id="rId5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92">
              <a:hlinkClick action="ppaction://hlinksldjump" r:id="rId6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92">
              <a:hlinkClick action="ppaction://hlinksldjump" r:id="rId7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92">
              <a:hlinkClick action="ppaction://hlinksldjump" r:id="rId8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668" name="Google Shape;2668;p92">
              <a:hlinkClick action="ppaction://hlinksldjump" r:id="rId9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92">
              <a:hlinkClick action="ppaction://hlinksldjump" r:id="rId10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92">
              <a:hlinkClick action="ppaction://hlinksldjump" r:id="rId11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92">
              <a:hlinkClick action="ppaction://hlinksldjump" r:id="rId12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92">
              <a:hlinkClick action="ppaction://hlinksldjump" r:id="rId13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92">
              <a:hlinkClick action="ppaction://hlinksldjump" r:id="rId14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674" name="Google Shape;2674;p92">
              <a:hlinkClick action="ppaction://hlinksldjump" r:id="rId15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92">
              <a:hlinkClick action="ppaction://hlinksldjump" r:id="rId16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92">
              <a:hlinkClick action="ppaction://hlinksldjump" r:id="rId17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92">
              <a:hlinkClick action="ppaction://hlinksldjump" r:id="rId18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92">
              <a:hlinkClick action="ppaction://hlinksldjump" r:id="rId19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92">
              <a:hlinkClick action="ppaction://hlinksldjump" r:id="rId20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680" name="Google Shape;2680;p92">
              <a:hlinkClick action="ppaction://hlinksldjump" r:id="rId21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92">
              <a:hlinkClick action="ppaction://hlinksldjump" r:id="rId22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92">
              <a:hlinkClick action="ppaction://hlinksldjump" r:id="rId23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683" name="Google Shape;2683;p92"/>
          <p:cNvGraphicFramePr/>
          <p:nvPr/>
        </p:nvGraphicFramePr>
        <p:xfrm>
          <a:off x="1141336" y="18970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685482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TAKEAWAYS</a:t>
                      </a:r>
                      <a:endParaRPr sz="2000" u="none" cap="none" strike="noStrike"/>
                    </a:p>
                  </a:txBody>
                  <a:tcPr marT="0" marB="0" marR="0" marL="0" anchor="ctr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</a:rPr>
                        <a:t>COMPOSITE IMPACT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solidFill>
                            <a:schemeClr val="dk2"/>
                          </a:solidFill>
                        </a:rPr>
                        <a:t>OVERALL: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G-IV recon generally </a:t>
                      </a: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</a:rPr>
                        <a:t>degr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HAFS-A forecasts, but </a:t>
                      </a:r>
                      <a:r>
                        <a:rPr lang="en" sz="1400" u="none" cap="none" strike="noStrike">
                          <a:solidFill>
                            <a:srgbClr val="00B050"/>
                          </a:solidFill>
                        </a:rPr>
                        <a:t>impr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HAFS-B forecasts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solidFill>
                            <a:schemeClr val="dk2"/>
                          </a:solidFill>
                        </a:rPr>
                        <a:t>STRATIFICATIONS:</a:t>
                      </a:r>
                      <a:r>
                        <a:rPr i="1" lang="en" sz="1400" u="none" cap="none" strike="noStrike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HU and SS forecasts were </a:t>
                      </a: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</a:rPr>
                        <a:t>degr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in HAFS-A but </a:t>
                      </a:r>
                      <a:r>
                        <a:rPr lang="en" sz="1400" u="none" cap="none" strike="noStrike">
                          <a:solidFill>
                            <a:srgbClr val="00B050"/>
                          </a:solidFill>
                        </a:rPr>
                        <a:t>impr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in HAFS-B</a:t>
                      </a:r>
                      <a:endParaRPr sz="1400" u="sng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solidFill>
                            <a:schemeClr val="dk2"/>
                          </a:solidFill>
                        </a:rPr>
                        <a:t>DRIVER: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HU Lee (2023) drove most disparities found</a:t>
                      </a:r>
                      <a:endParaRPr/>
                    </a:p>
                  </a:txBody>
                  <a:tcPr marT="0" marB="0" marR="0" marL="0" anchor="ctr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</a:rPr>
                        <a:t>CASE STUDY IMPACT - HU LEE (2023)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solidFill>
                            <a:schemeClr val="dk2"/>
                          </a:solidFill>
                        </a:rPr>
                        <a:t>OVERALL: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G-IV recon </a:t>
                      </a:r>
                      <a:r>
                        <a:rPr lang="en" sz="1400" u="none" cap="none" strike="noStrike">
                          <a:solidFill>
                            <a:srgbClr val="00B050"/>
                          </a:solidFill>
                        </a:rPr>
                        <a:t>impr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TRK, VMAX, &amp; outer-wind radii forecasts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in HAFS-B by reducing the bias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solidFill>
                            <a:schemeClr val="dk2"/>
                          </a:solidFill>
                        </a:rPr>
                        <a:t>VMAX ODDITY: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</a:rPr>
                        <a:t> G-IV recon decreased the bias in HAFS-B, but increased it in HAFS-A</a:t>
                      </a:r>
                      <a:endParaRPr b="0"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7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93"/>
          <p:cNvSpPr/>
          <p:nvPr/>
        </p:nvSpPr>
        <p:spPr>
          <a:xfrm>
            <a:off x="263250" y="610476"/>
            <a:ext cx="8616600" cy="7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Sensitivity of the Impact of </a:t>
            </a:r>
            <a:endParaRPr/>
          </a:p>
          <a:p>
            <a:pPr indent="0" lvl="0" marL="0" marR="0" rtl="0" algn="ctr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Reconnaissance Data to HAFSv1 Version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93"/>
          <p:cNvSpPr/>
          <p:nvPr/>
        </p:nvSpPr>
        <p:spPr>
          <a:xfrm>
            <a:off x="1627094" y="4343542"/>
            <a:ext cx="5889812" cy="76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 YOU FOR LISTENING!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Sarah D. Ditchek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Email: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sarah.d.ditchek@noaa.gov</a:t>
            </a:r>
            <a:endParaRPr/>
          </a:p>
        </p:txBody>
      </p:sp>
      <p:pic>
        <p:nvPicPr>
          <p:cNvPr descr="E:\WWW\images\headshot.jpg" id="2690" name="Google Shape;2690;p93"/>
          <p:cNvPicPr preferRelativeResize="0"/>
          <p:nvPr/>
        </p:nvPicPr>
        <p:blipFill rotWithShape="1">
          <a:blip r:embed="rId3">
            <a:alphaModFix/>
          </a:blip>
          <a:srcRect b="25391" l="2010" r="547" t="1526"/>
          <a:stretch/>
        </p:blipFill>
        <p:spPr>
          <a:xfrm>
            <a:off x="1689644" y="4152900"/>
            <a:ext cx="914400" cy="914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Qr code&#10;&#10;Description generated with very high confidence" id="2691" name="Google Shape;2691;p93"/>
          <p:cNvPicPr preferRelativeResize="0"/>
          <p:nvPr/>
        </p:nvPicPr>
        <p:blipFill rotWithShape="1">
          <a:blip r:embed="rId4">
            <a:alphaModFix/>
          </a:blip>
          <a:srcRect b="7972" l="7308" r="8377" t="7712"/>
          <a:stretch/>
        </p:blipFill>
        <p:spPr>
          <a:xfrm>
            <a:off x="6509478" y="4152900"/>
            <a:ext cx="914400" cy="914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92" name="Google Shape;2692;p93"/>
          <p:cNvSpPr/>
          <p:nvPr/>
        </p:nvSpPr>
        <p:spPr>
          <a:xfrm rot="5400000">
            <a:off x="7075175" y="4529625"/>
            <a:ext cx="893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endParaRPr/>
          </a:p>
        </p:txBody>
      </p:sp>
      <p:grpSp>
        <p:nvGrpSpPr>
          <p:cNvPr id="2693" name="Google Shape;2693;p93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2694" name="Google Shape;2694;p93">
              <a:hlinkClick action="ppaction://hlinksldjump" r:id="rId5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2695" name="Google Shape;2695;p93">
              <a:hlinkClick action="ppaction://hlinksldjump" r:id="rId6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93">
              <a:hlinkClick action="ppaction://hlinksldjump" r:id="rId7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93">
              <a:hlinkClick action="ppaction://hlinksldjump" r:id="rId8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93">
              <a:hlinkClick action="ppaction://hlinksldjump" r:id="rId9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93">
              <a:hlinkClick action="ppaction://hlinksldjump" r:id="rId10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2700" name="Google Shape;2700;p93">
              <a:hlinkClick action="ppaction://hlinksldjump" r:id="rId11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93">
              <a:hlinkClick action="ppaction://hlinksldjump" r:id="rId12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93">
              <a:hlinkClick action="ppaction://hlinksldjump" r:id="rId13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93">
              <a:hlinkClick action="ppaction://hlinksldjump" r:id="rId14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93">
              <a:hlinkClick action="ppaction://hlinksldjump" r:id="rId15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93">
              <a:hlinkClick action="ppaction://hlinksldjump" r:id="rId16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2706" name="Google Shape;2706;p93">
              <a:hlinkClick action="ppaction://hlinksldjump" r:id="rId17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93">
              <a:hlinkClick action="ppaction://hlinksldjump" r:id="rId18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93">
              <a:hlinkClick action="ppaction://hlinksldjump" r:id="rId19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93">
              <a:hlinkClick action="ppaction://hlinksldjump" r:id="rId20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93">
              <a:hlinkClick action="ppaction://hlinksldjump" r:id="rId21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93">
              <a:hlinkClick action="ppaction://hlinksldjump" r:id="rId22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2712" name="Google Shape;2712;p93">
              <a:hlinkClick action="ppaction://hlinksldjump" r:id="rId23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93">
              <a:hlinkClick action="ppaction://hlinksldjump" r:id="rId24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93">
              <a:hlinkClick action="ppaction://hlinksldjump" r:id="rId25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715" name="Google Shape;2715;p93"/>
          <p:cNvGraphicFramePr/>
          <p:nvPr/>
        </p:nvGraphicFramePr>
        <p:xfrm>
          <a:off x="656391" y="1631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{41F19C6C-A618-4945-A73A-4F221ED7B377}</a:tableStyleId>
              </a:tblPr>
              <a:tblGrid>
                <a:gridCol w="7848600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/>
                        <a:t>TAKEAWAYS</a:t>
                      </a:r>
                      <a:endParaRPr sz="2400" u="none" cap="none" strike="noStrike"/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dk2"/>
                          </a:solidFill>
                        </a:rPr>
                        <a:t>COMPOSITE IMPACT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sng" cap="none" strike="noStrike">
                          <a:solidFill>
                            <a:schemeClr val="dk2"/>
                          </a:solidFill>
                        </a:rPr>
                        <a:t>OVERALL:</a:t>
                      </a:r>
                      <a:r>
                        <a:rPr lang="en" sz="1600" u="none" cap="none" strike="noStrike">
                          <a:solidFill>
                            <a:schemeClr val="dk2"/>
                          </a:solidFill>
                        </a:rPr>
                        <a:t> G-IV recon generally </a:t>
                      </a:r>
                      <a:r>
                        <a:rPr lang="en" sz="1600" u="none" cap="none" strike="noStrike">
                          <a:solidFill>
                            <a:srgbClr val="FF0000"/>
                          </a:solidFill>
                        </a:rPr>
                        <a:t>degr</a:t>
                      </a:r>
                      <a:r>
                        <a:rPr lang="en" sz="1600" u="none" cap="none" strike="noStrike">
                          <a:solidFill>
                            <a:schemeClr val="dk2"/>
                          </a:solidFill>
                        </a:rPr>
                        <a:t> HAFS-A forecasts, but </a:t>
                      </a:r>
                      <a:r>
                        <a:rPr lang="en" sz="1600" u="none" cap="none" strike="noStrike">
                          <a:solidFill>
                            <a:srgbClr val="00B050"/>
                          </a:solidFill>
                        </a:rPr>
                        <a:t>impr</a:t>
                      </a:r>
                      <a:r>
                        <a:rPr lang="en" sz="1600" u="none" cap="none" strike="noStrike">
                          <a:solidFill>
                            <a:schemeClr val="dk2"/>
                          </a:solidFill>
                        </a:rPr>
                        <a:t> HAFS-B forecasts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sng" cap="none" strike="noStrike">
                          <a:solidFill>
                            <a:schemeClr val="dk2"/>
                          </a:solidFill>
                        </a:rPr>
                        <a:t>STRATIFICATIONS:</a:t>
                      </a:r>
                      <a:r>
                        <a:rPr i="1" lang="en" sz="1600" u="none" cap="none" strike="noStrike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600" u="none" cap="none" strike="noStrike">
                          <a:solidFill>
                            <a:schemeClr val="dk2"/>
                          </a:solidFill>
                        </a:rPr>
                        <a:t>HU and SS forecasts were </a:t>
                      </a:r>
                      <a:r>
                        <a:rPr lang="en" sz="1600" u="none" cap="none" strike="noStrike">
                          <a:solidFill>
                            <a:srgbClr val="FF0000"/>
                          </a:solidFill>
                        </a:rPr>
                        <a:t>degr</a:t>
                      </a:r>
                      <a:r>
                        <a:rPr lang="en" sz="1600" u="none" cap="none" strike="noStrike">
                          <a:solidFill>
                            <a:schemeClr val="dk2"/>
                          </a:solidFill>
                        </a:rPr>
                        <a:t> in HAFS-A but </a:t>
                      </a:r>
                      <a:r>
                        <a:rPr lang="en" sz="1600" u="none" cap="none" strike="noStrike">
                          <a:solidFill>
                            <a:srgbClr val="00B050"/>
                          </a:solidFill>
                        </a:rPr>
                        <a:t>impr</a:t>
                      </a:r>
                      <a:r>
                        <a:rPr lang="en" sz="1600" u="none" cap="none" strike="noStrike">
                          <a:solidFill>
                            <a:schemeClr val="dk2"/>
                          </a:solidFill>
                        </a:rPr>
                        <a:t> in HAFS-B</a:t>
                      </a:r>
                      <a:endParaRPr sz="1600" u="sng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sng" cap="none" strike="noStrike">
                          <a:solidFill>
                            <a:schemeClr val="dk2"/>
                          </a:solidFill>
                        </a:rPr>
                        <a:t>DRIVER:</a:t>
                      </a:r>
                      <a:r>
                        <a:rPr lang="en" sz="1600" u="none" cap="none" strike="noStrike">
                          <a:solidFill>
                            <a:schemeClr val="dk2"/>
                          </a:solidFill>
                        </a:rPr>
                        <a:t> HU Lee (2023) drove most disparities found</a:t>
                      </a:r>
                      <a:endParaRPr/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dk2"/>
                          </a:solidFill>
                        </a:rPr>
                        <a:t>CASE STUDY IMPACT - HU LEE (2023)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sng" cap="none" strike="noStrike">
                          <a:solidFill>
                            <a:schemeClr val="dk2"/>
                          </a:solidFill>
                        </a:rPr>
                        <a:t>OVERALL:</a:t>
                      </a:r>
                      <a:r>
                        <a:rPr lang="en" sz="1600" u="none" cap="none" strike="noStrike">
                          <a:solidFill>
                            <a:schemeClr val="dk2"/>
                          </a:solidFill>
                        </a:rPr>
                        <a:t> G-IV recon </a:t>
                      </a:r>
                      <a:r>
                        <a:rPr lang="en" sz="1600" u="none" cap="none" strike="noStrike">
                          <a:solidFill>
                            <a:srgbClr val="00B050"/>
                          </a:solidFill>
                        </a:rPr>
                        <a:t>impr</a:t>
                      </a:r>
                      <a:r>
                        <a:rPr lang="en" sz="1600" u="none" cap="none" strike="noStrike">
                          <a:solidFill>
                            <a:schemeClr val="dk2"/>
                          </a:solidFill>
                        </a:rPr>
                        <a:t> TRK, VMAX, &amp; outer-wind radii forecasts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dk2"/>
                          </a:solidFill>
                        </a:rPr>
                        <a:t>in HAFS-B by reducing the bias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sng" cap="none" strike="noStrike">
                          <a:solidFill>
                            <a:schemeClr val="dk2"/>
                          </a:solidFill>
                        </a:rPr>
                        <a:t>VMAX ODDITY:</a:t>
                      </a:r>
                      <a:r>
                        <a:rPr lang="en" sz="1600" u="none" cap="none" strike="noStrike">
                          <a:solidFill>
                            <a:schemeClr val="dk2"/>
                          </a:solidFill>
                        </a:rPr>
                        <a:t> G-IV recon decreased the bias in HAFS-B, but increased it in HAFS-A</a:t>
                      </a:r>
                      <a:endParaRPr b="0" sz="16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9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0" name="Google Shape;2720;p94"/>
          <p:cNvSpPr/>
          <p:nvPr/>
        </p:nvSpPr>
        <p:spPr>
          <a:xfrm>
            <a:off x="0" y="200632"/>
            <a:ext cx="9144000" cy="4942867"/>
          </a:xfrm>
          <a:prstGeom prst="rect">
            <a:avLst/>
          </a:prstGeom>
          <a:solidFill>
            <a:srgbClr val="145FA6"/>
          </a:solidFill>
          <a:ln cap="flat" cmpd="sng" w="25400">
            <a:solidFill>
              <a:srgbClr val="145F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4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5" name="Google Shape;272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3301" y="1219045"/>
            <a:ext cx="6235436" cy="3877008"/>
          </a:xfrm>
          <a:prstGeom prst="rect">
            <a:avLst/>
          </a:prstGeom>
          <a:noFill/>
          <a:ln>
            <a:noFill/>
          </a:ln>
        </p:spPr>
      </p:pic>
      <p:sp>
        <p:nvSpPr>
          <p:cNvPr id="2726" name="Google Shape;2726;p95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HAFSv1 Model | Specs</a:t>
            </a:r>
            <a:endParaRPr/>
          </a:p>
        </p:txBody>
      </p:sp>
      <p:sp>
        <p:nvSpPr>
          <p:cNvPr id="2727" name="Google Shape;2727;p95"/>
          <p:cNvSpPr txBox="1"/>
          <p:nvPr/>
        </p:nvSpPr>
        <p:spPr>
          <a:xfrm>
            <a:off x="3818815" y="116840"/>
            <a:ext cx="1516529" cy="246221"/>
          </a:xfrm>
          <a:prstGeom prst="rect">
            <a:avLst/>
          </a:prstGeom>
          <a:solidFill>
            <a:srgbClr val="C4D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5FA6"/>
                </a:solidFill>
                <a:latin typeface="Calibri"/>
                <a:ea typeface="Calibri"/>
                <a:cs typeface="Calibri"/>
                <a:sym typeface="Calibri"/>
              </a:rPr>
              <a:t>BONUS SLIDES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p96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HAFSv1 Model | Differences Isolated</a:t>
            </a:r>
            <a:endParaRPr/>
          </a:p>
        </p:txBody>
      </p:sp>
      <p:pic>
        <p:nvPicPr>
          <p:cNvPr id="2733" name="Google Shape;2733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478" y="1391544"/>
            <a:ext cx="7886914" cy="2889680"/>
          </a:xfrm>
          <a:prstGeom prst="rect">
            <a:avLst/>
          </a:prstGeom>
          <a:noFill/>
          <a:ln>
            <a:noFill/>
          </a:ln>
        </p:spPr>
      </p:pic>
      <p:sp>
        <p:nvSpPr>
          <p:cNvPr id="2734" name="Google Shape;2734;p96"/>
          <p:cNvSpPr txBox="1"/>
          <p:nvPr/>
        </p:nvSpPr>
        <p:spPr>
          <a:xfrm>
            <a:off x="3818815" y="116840"/>
            <a:ext cx="1516529" cy="246221"/>
          </a:xfrm>
          <a:prstGeom prst="rect">
            <a:avLst/>
          </a:prstGeom>
          <a:solidFill>
            <a:srgbClr val="C4D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5FA6"/>
                </a:solidFill>
                <a:latin typeface="Calibri"/>
                <a:ea typeface="Calibri"/>
                <a:cs typeface="Calibri"/>
                <a:sym typeface="Calibri"/>
              </a:rPr>
              <a:t>BONUS SLIDES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p97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HAFSv1 Model | Domain</a:t>
            </a:r>
            <a:endParaRPr/>
          </a:p>
        </p:txBody>
      </p:sp>
      <p:pic>
        <p:nvPicPr>
          <p:cNvPr id="2740" name="Google Shape;274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6561" y="1305630"/>
            <a:ext cx="6348896" cy="3489890"/>
          </a:xfrm>
          <a:prstGeom prst="rect">
            <a:avLst/>
          </a:prstGeom>
          <a:noFill/>
          <a:ln>
            <a:noFill/>
          </a:ln>
        </p:spPr>
      </p:pic>
      <p:sp>
        <p:nvSpPr>
          <p:cNvPr id="2741" name="Google Shape;2741;p97"/>
          <p:cNvSpPr txBox="1"/>
          <p:nvPr/>
        </p:nvSpPr>
        <p:spPr>
          <a:xfrm>
            <a:off x="3818815" y="116840"/>
            <a:ext cx="1516529" cy="246221"/>
          </a:xfrm>
          <a:prstGeom prst="rect">
            <a:avLst/>
          </a:prstGeom>
          <a:solidFill>
            <a:srgbClr val="C4D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5FA6"/>
                </a:solidFill>
                <a:latin typeface="Calibri"/>
                <a:ea typeface="Calibri"/>
                <a:cs typeface="Calibri"/>
                <a:sym typeface="Calibri"/>
              </a:rPr>
              <a:t>BONUS SLIDES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5" name="Shape 2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" name="Google Shape;2746;p98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Partitioning G-IV Recon</a:t>
            </a:r>
            <a:endParaRPr/>
          </a:p>
        </p:txBody>
      </p:sp>
      <p:sp>
        <p:nvSpPr>
          <p:cNvPr id="2747" name="Google Shape;2747;p98"/>
          <p:cNvSpPr/>
          <p:nvPr/>
        </p:nvSpPr>
        <p:spPr>
          <a:xfrm>
            <a:off x="375920" y="1397000"/>
            <a:ext cx="8376920" cy="373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Needed to manually partition G-IV recon (dropsondes, HDOBs, TDR)</a:t>
            </a:r>
            <a:endParaRPr/>
          </a:p>
        </p:txBody>
      </p:sp>
      <p:sp>
        <p:nvSpPr>
          <p:cNvPr id="2748" name="Google Shape;2748;p98"/>
          <p:cNvSpPr/>
          <p:nvPr/>
        </p:nvSpPr>
        <p:spPr>
          <a:xfrm>
            <a:off x="361507" y="1799149"/>
            <a:ext cx="845288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Identified each cycle 1) with G-IV flights, 2) with G-IV flights that had </a:t>
            </a:r>
            <a:endParaRPr/>
          </a:p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patterns, and 3) with G-IV flights that had an inner-circs</a:t>
            </a:r>
            <a:endParaRPr/>
          </a:p>
        </p:txBody>
      </p:sp>
      <p:pic>
        <p:nvPicPr>
          <p:cNvPr id="2749" name="Google Shape;274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085" y="2305972"/>
            <a:ext cx="6163395" cy="2336514"/>
          </a:xfrm>
          <a:prstGeom prst="rect">
            <a:avLst/>
          </a:prstGeom>
          <a:noFill/>
          <a:ln>
            <a:noFill/>
          </a:ln>
        </p:spPr>
      </p:pic>
      <p:sp>
        <p:nvSpPr>
          <p:cNvPr id="2750" name="Google Shape;2750;p98"/>
          <p:cNvSpPr/>
          <p:nvPr/>
        </p:nvSpPr>
        <p:spPr>
          <a:xfrm>
            <a:off x="1989114" y="466215"/>
            <a:ext cx="722482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*HDOB bufr-modification scripts provided by Kathryn Sellwood (CIMAS/AOML)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1" name="Google Shape;2751;p98"/>
          <p:cNvSpPr txBox="1"/>
          <p:nvPr/>
        </p:nvSpPr>
        <p:spPr>
          <a:xfrm>
            <a:off x="3818815" y="116840"/>
            <a:ext cx="1516529" cy="246221"/>
          </a:xfrm>
          <a:prstGeom prst="rect">
            <a:avLst/>
          </a:prstGeom>
          <a:solidFill>
            <a:srgbClr val="C4D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5FA6"/>
                </a:solidFill>
                <a:latin typeface="Calibri"/>
                <a:ea typeface="Calibri"/>
                <a:cs typeface="Calibri"/>
                <a:sym typeface="Calibri"/>
              </a:rPr>
              <a:t>BONUS SLIDES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5" name="Shape 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6" name="Google Shape;2756;p99"/>
          <p:cNvSpPr/>
          <p:nvPr/>
        </p:nvSpPr>
        <p:spPr>
          <a:xfrm>
            <a:off x="426720" y="666454"/>
            <a:ext cx="8539480" cy="337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MAE characteristics btw HAFS versions differ for TRK, R34, &amp; R50.</a:t>
            </a:r>
            <a:endParaRPr/>
          </a:p>
        </p:txBody>
      </p:sp>
      <p:sp>
        <p:nvSpPr>
          <p:cNvPr id="2757" name="Google Shape;2757;p99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SAMPLE STRATIFIED BY HU W/ G-IV RECON</a:t>
            </a:r>
            <a:endParaRPr/>
          </a:p>
        </p:txBody>
      </p:sp>
      <p:pic>
        <p:nvPicPr>
          <p:cNvPr id="2758" name="Google Shape;2758;p99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9" name="Google Shape;2759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1272" y="4827270"/>
            <a:ext cx="1481456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0" name="Google Shape;2760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640" y="1843114"/>
            <a:ext cx="7848669" cy="269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761" name="Google Shape;2761;p99"/>
          <p:cNvSpPr txBox="1"/>
          <p:nvPr/>
        </p:nvSpPr>
        <p:spPr>
          <a:xfrm>
            <a:off x="3818815" y="116840"/>
            <a:ext cx="1516529" cy="246221"/>
          </a:xfrm>
          <a:prstGeom prst="rect">
            <a:avLst/>
          </a:prstGeom>
          <a:solidFill>
            <a:srgbClr val="C4D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5FA6"/>
                </a:solidFill>
                <a:latin typeface="Calibri"/>
                <a:ea typeface="Calibri"/>
                <a:cs typeface="Calibri"/>
                <a:sym typeface="Calibri"/>
              </a:rPr>
              <a:t>BONUS SLIDES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5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p100"/>
          <p:cNvSpPr/>
          <p:nvPr/>
        </p:nvSpPr>
        <p:spPr>
          <a:xfrm>
            <a:off x="426720" y="666454"/>
            <a:ext cx="8539480" cy="337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MAE characteristics btw HAFS versions are more similar for intensity.</a:t>
            </a:r>
            <a:endParaRPr/>
          </a:p>
        </p:txBody>
      </p:sp>
      <p:pic>
        <p:nvPicPr>
          <p:cNvPr id="2767" name="Google Shape;2767;p100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8" name="Google Shape;2768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1272" y="4827270"/>
            <a:ext cx="1481456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9" name="Google Shape;2769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12309" y="1823531"/>
            <a:ext cx="5719382" cy="29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0" name="Google Shape;2770;p100"/>
          <p:cNvSpPr txBox="1"/>
          <p:nvPr/>
        </p:nvSpPr>
        <p:spPr>
          <a:xfrm>
            <a:off x="3818815" y="116840"/>
            <a:ext cx="1516529" cy="246221"/>
          </a:xfrm>
          <a:prstGeom prst="rect">
            <a:avLst/>
          </a:prstGeom>
          <a:solidFill>
            <a:srgbClr val="C4D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5FA6"/>
                </a:solidFill>
                <a:latin typeface="Calibri"/>
                <a:ea typeface="Calibri"/>
                <a:cs typeface="Calibri"/>
                <a:sym typeface="Calibri"/>
              </a:rPr>
              <a:t>BONUS SLIDES</a:t>
            </a:r>
            <a:endParaRPr/>
          </a:p>
        </p:txBody>
      </p:sp>
      <p:sp>
        <p:nvSpPr>
          <p:cNvPr id="2771" name="Google Shape;2771;p100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SAMPLE STRATIFIED BY HU W/ G-IV RECON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Original</a:t>
            </a: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Project Plan Snapshot</a:t>
            </a: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400404" y="1316742"/>
            <a:ext cx="8327036" cy="468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OBJECTIVE: To quantify the overall impact of G-IV reconnaissance on </a:t>
            </a:r>
            <a:endParaRPr/>
          </a:p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TC forecasts of track, intensity, and size, using HAFSv1A</a:t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 rot="-5400000">
            <a:off x="436188" y="2421935"/>
            <a:ext cx="1683441" cy="581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2"/>
          <p:cNvSpPr/>
          <p:nvPr/>
        </p:nvSpPr>
        <p:spPr>
          <a:xfrm>
            <a:off x="4242818" y="1994245"/>
            <a:ext cx="3973634" cy="71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ASSIMILATED RECON DATA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9800"/>
                </a:solidFill>
                <a:latin typeface="Arial"/>
                <a:ea typeface="Arial"/>
                <a:cs typeface="Arial"/>
                <a:sym typeface="Arial"/>
              </a:rPr>
              <a:t>ALL-R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(i.e., C-130, P-3, &amp; G-IV)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NOG4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C-130 &amp; P-3 (i.e., no G-IV)</a:t>
            </a:r>
            <a:endParaRPr/>
          </a:p>
        </p:txBody>
      </p:sp>
      <p:sp>
        <p:nvSpPr>
          <p:cNvPr id="337" name="Google Shape;337;p22"/>
          <p:cNvSpPr/>
          <p:nvPr/>
        </p:nvSpPr>
        <p:spPr>
          <a:xfrm>
            <a:off x="4763817" y="2814055"/>
            <a:ext cx="2931636" cy="71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ASSIMILATED DATA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operationally assimilated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conventional &amp; radiance data</a:t>
            </a:r>
            <a:endParaRPr/>
          </a:p>
        </p:txBody>
      </p:sp>
      <p:pic>
        <p:nvPicPr>
          <p:cNvPr id="338" name="Google Shape;33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927" y="1825398"/>
            <a:ext cx="2927832" cy="17866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22"/>
          <p:cNvGrpSpPr/>
          <p:nvPr/>
        </p:nvGrpSpPr>
        <p:grpSpPr>
          <a:xfrm>
            <a:off x="127000" y="76200"/>
            <a:ext cx="8890000" cy="304800"/>
            <a:chOff x="127000" y="76200"/>
            <a:chExt cx="8890000" cy="304800"/>
          </a:xfrm>
        </p:grpSpPr>
        <p:sp>
          <p:nvSpPr>
            <p:cNvPr id="340" name="Google Shape;340;p22">
              <a:hlinkClick action="ppaction://hlinksldjump" r:id="rId4"/>
            </p:cNvPr>
            <p:cNvSpPr txBox="1"/>
            <p:nvPr/>
          </p:nvSpPr>
          <p:spPr>
            <a:xfrm>
              <a:off x="127000" y="76200"/>
              <a:ext cx="2043206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Background</a:t>
              </a:r>
              <a:endParaRPr/>
            </a:p>
          </p:txBody>
        </p:sp>
        <p:sp>
          <p:nvSpPr>
            <p:cNvPr id="341" name="Google Shape;341;p22">
              <a:hlinkClick action="ppaction://hlinksldjump" r:id="rId5"/>
            </p:cNvPr>
            <p:cNvSpPr/>
            <p:nvPr/>
          </p:nvSpPr>
          <p:spPr>
            <a:xfrm>
              <a:off x="49119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2">
              <a:hlinkClick action="ppaction://hlinksldjump" r:id="rId6"/>
            </p:cNvPr>
            <p:cNvSpPr/>
            <p:nvPr/>
          </p:nvSpPr>
          <p:spPr>
            <a:xfrm>
              <a:off x="899832" y="292100"/>
              <a:ext cx="88900" cy="889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2">
              <a:hlinkClick action="ppaction://hlinksldjump" r:id="rId7"/>
            </p:cNvPr>
            <p:cNvSpPr/>
            <p:nvPr/>
          </p:nvSpPr>
          <p:spPr>
            <a:xfrm>
              <a:off x="1308474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2">
              <a:hlinkClick action="ppaction://hlinksldjump" r:id="rId8"/>
            </p:cNvPr>
            <p:cNvSpPr/>
            <p:nvPr/>
          </p:nvSpPr>
          <p:spPr>
            <a:xfrm>
              <a:off x="171711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2">
              <a:hlinkClick action="ppaction://hlinksldjump" r:id="rId9"/>
            </p:cNvPr>
            <p:cNvSpPr txBox="1"/>
            <p:nvPr/>
          </p:nvSpPr>
          <p:spPr>
            <a:xfrm>
              <a:off x="2233706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Composite Results</a:t>
              </a:r>
              <a:endParaRPr/>
            </a:p>
          </p:txBody>
        </p:sp>
        <p:sp>
          <p:nvSpPr>
            <p:cNvPr id="346" name="Google Shape;346;p22">
              <a:hlinkClick action="ppaction://hlinksldjump" r:id="rId10"/>
            </p:cNvPr>
            <p:cNvSpPr/>
            <p:nvPr/>
          </p:nvSpPr>
          <p:spPr>
            <a:xfrm>
              <a:off x="261757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2">
              <a:hlinkClick action="ppaction://hlinksldjump" r:id="rId11"/>
            </p:cNvPr>
            <p:cNvSpPr/>
            <p:nvPr/>
          </p:nvSpPr>
          <p:spPr>
            <a:xfrm>
              <a:off x="304588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2">
              <a:hlinkClick action="ppaction://hlinksldjump" r:id="rId12"/>
            </p:cNvPr>
            <p:cNvSpPr/>
            <p:nvPr/>
          </p:nvSpPr>
          <p:spPr>
            <a:xfrm>
              <a:off x="347419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2">
              <a:hlinkClick action="ppaction://hlinksldjump" r:id="rId13"/>
            </p:cNvPr>
            <p:cNvSpPr/>
            <p:nvPr/>
          </p:nvSpPr>
          <p:spPr>
            <a:xfrm>
              <a:off x="3902511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2">
              <a:hlinkClick action="ppaction://hlinksldjump" r:id="rId14"/>
            </p:cNvPr>
            <p:cNvSpPr/>
            <p:nvPr/>
          </p:nvSpPr>
          <p:spPr>
            <a:xfrm>
              <a:off x="433082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2">
              <a:hlinkClick action="ppaction://hlinksldjump" r:id="rId15"/>
            </p:cNvPr>
            <p:cNvSpPr txBox="1"/>
            <p:nvPr/>
          </p:nvSpPr>
          <p:spPr>
            <a:xfrm>
              <a:off x="4867088" y="76200"/>
              <a:ext cx="2569882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HU Lee (2023)</a:t>
              </a:r>
              <a:endParaRPr/>
            </a:p>
          </p:txBody>
        </p:sp>
        <p:sp>
          <p:nvSpPr>
            <p:cNvPr id="352" name="Google Shape;352;p22">
              <a:hlinkClick action="ppaction://hlinksldjump" r:id="rId16"/>
            </p:cNvPr>
            <p:cNvSpPr/>
            <p:nvPr/>
          </p:nvSpPr>
          <p:spPr>
            <a:xfrm>
              <a:off x="5250952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2">
              <a:hlinkClick action="ppaction://hlinksldjump" r:id="rId17"/>
            </p:cNvPr>
            <p:cNvSpPr/>
            <p:nvPr/>
          </p:nvSpPr>
          <p:spPr>
            <a:xfrm>
              <a:off x="5679266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2">
              <a:hlinkClick action="ppaction://hlinksldjump" r:id="rId18"/>
            </p:cNvPr>
            <p:cNvSpPr/>
            <p:nvPr/>
          </p:nvSpPr>
          <p:spPr>
            <a:xfrm>
              <a:off x="6107580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2">
              <a:hlinkClick action="ppaction://hlinksldjump" r:id="rId19"/>
            </p:cNvPr>
            <p:cNvSpPr/>
            <p:nvPr/>
          </p:nvSpPr>
          <p:spPr>
            <a:xfrm>
              <a:off x="653589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2">
              <a:hlinkClick action="ppaction://hlinksldjump" r:id="rId20"/>
            </p:cNvPr>
            <p:cNvSpPr/>
            <p:nvPr/>
          </p:nvSpPr>
          <p:spPr>
            <a:xfrm>
              <a:off x="6964207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2">
              <a:hlinkClick action="ppaction://hlinksldjump" r:id="rId21"/>
            </p:cNvPr>
            <p:cNvSpPr txBox="1"/>
            <p:nvPr/>
          </p:nvSpPr>
          <p:spPr>
            <a:xfrm>
              <a:off x="7500471" y="76200"/>
              <a:ext cx="1516529" cy="153888"/>
            </a:xfrm>
            <a:prstGeom prst="rect">
              <a:avLst/>
            </a:prstGeom>
            <a:solidFill>
              <a:srgbClr val="C4D1F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145FA6"/>
                  </a:solidFill>
                  <a:latin typeface="Calibri"/>
                  <a:ea typeface="Calibri"/>
                  <a:cs typeface="Calibri"/>
                  <a:sym typeface="Calibri"/>
                </a:rPr>
                <a:t>Fin.</a:t>
              </a:r>
              <a:endParaRPr/>
            </a:p>
          </p:txBody>
        </p:sp>
        <p:sp>
          <p:nvSpPr>
            <p:cNvPr id="358" name="Google Shape;358;p22">
              <a:hlinkClick action="ppaction://hlinksldjump" r:id="rId22"/>
            </p:cNvPr>
            <p:cNvSpPr/>
            <p:nvPr/>
          </p:nvSpPr>
          <p:spPr>
            <a:xfrm>
              <a:off x="7835153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2">
              <a:hlinkClick action="ppaction://hlinksldjump" r:id="rId23"/>
            </p:cNvPr>
            <p:cNvSpPr/>
            <p:nvPr/>
          </p:nvSpPr>
          <p:spPr>
            <a:xfrm>
              <a:off x="8214285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2">
              <a:hlinkClick action="ppaction://hlinksldjump" r:id="rId24"/>
            </p:cNvPr>
            <p:cNvSpPr/>
            <p:nvPr/>
          </p:nvSpPr>
          <p:spPr>
            <a:xfrm>
              <a:off x="8593418" y="292100"/>
              <a:ext cx="88900" cy="889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5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Google Shape;2776;p101"/>
          <p:cNvSpPr txBox="1"/>
          <p:nvPr/>
        </p:nvSpPr>
        <p:spPr>
          <a:xfrm>
            <a:off x="400404" y="602224"/>
            <a:ext cx="8438796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Assimilated* Recon Obs | HU Lee (2023)</a:t>
            </a:r>
            <a:endParaRPr/>
          </a:p>
        </p:txBody>
      </p:sp>
      <p:sp>
        <p:nvSpPr>
          <p:cNvPr id="2777" name="Google Shape;2777;p101"/>
          <p:cNvSpPr/>
          <p:nvPr/>
        </p:nvSpPr>
        <p:spPr>
          <a:xfrm>
            <a:off x="202557" y="1316742"/>
            <a:ext cx="8738885" cy="3444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CYCLES: 20/22 | G-IV RECON: 44% of total assimilated recon observations</a:t>
            </a:r>
            <a:endParaRPr/>
          </a:p>
        </p:txBody>
      </p:sp>
      <p:sp>
        <p:nvSpPr>
          <p:cNvPr id="2778" name="Google Shape;2778;p101"/>
          <p:cNvSpPr/>
          <p:nvPr/>
        </p:nvSpPr>
        <p:spPr>
          <a:xfrm>
            <a:off x="3645304" y="433095"/>
            <a:ext cx="558358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*Values represent HAFSv1-A. HAFSv1-B values are similar: </a:t>
            </a:r>
            <a:r>
              <a:rPr b="1" i="0" lang="en" sz="900" u="none" cap="none" strike="noStrike">
                <a:solidFill>
                  <a:srgbClr val="009800"/>
                </a:solidFill>
                <a:latin typeface="Arial"/>
                <a:ea typeface="Arial"/>
                <a:cs typeface="Arial"/>
                <a:sym typeface="Arial"/>
              </a:rPr>
              <a:t>ALL-R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had 887 more &amp; </a:t>
            </a:r>
            <a:r>
              <a:rPr b="1" i="0" lang="en" sz="9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NOG4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had 522 more</a:t>
            </a:r>
            <a:endParaRPr/>
          </a:p>
        </p:txBody>
      </p:sp>
      <p:pic>
        <p:nvPicPr>
          <p:cNvPr id="2779" name="Google Shape;2779;p101"/>
          <p:cNvPicPr preferRelativeResize="0"/>
          <p:nvPr/>
        </p:nvPicPr>
        <p:blipFill rotWithShape="1">
          <a:blip r:embed="rId3">
            <a:alphaModFix/>
          </a:blip>
          <a:srcRect b="0" l="12456" r="0" t="0"/>
          <a:stretch/>
        </p:blipFill>
        <p:spPr>
          <a:xfrm>
            <a:off x="4646558" y="1795159"/>
            <a:ext cx="3361967" cy="280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0" name="Google Shape;2780;p101"/>
          <p:cNvPicPr preferRelativeResize="0"/>
          <p:nvPr/>
        </p:nvPicPr>
        <p:blipFill rotWithShape="1">
          <a:blip r:embed="rId4">
            <a:alphaModFix/>
          </a:blip>
          <a:srcRect b="383" l="0" r="0" t="0"/>
          <a:stretch/>
        </p:blipFill>
        <p:spPr>
          <a:xfrm>
            <a:off x="750517" y="1795159"/>
            <a:ext cx="3819607" cy="279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1" name="Google Shape;2781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39007" y="4706393"/>
            <a:ext cx="4639313" cy="491614"/>
          </a:xfrm>
          <a:prstGeom prst="rect">
            <a:avLst/>
          </a:prstGeom>
          <a:noFill/>
          <a:ln>
            <a:noFill/>
          </a:ln>
        </p:spPr>
      </p:pic>
      <p:sp>
        <p:nvSpPr>
          <p:cNvPr id="2782" name="Google Shape;2782;p101"/>
          <p:cNvSpPr txBox="1"/>
          <p:nvPr/>
        </p:nvSpPr>
        <p:spPr>
          <a:xfrm>
            <a:off x="3818815" y="116840"/>
            <a:ext cx="1516529" cy="246221"/>
          </a:xfrm>
          <a:prstGeom prst="rect">
            <a:avLst/>
          </a:prstGeom>
          <a:solidFill>
            <a:srgbClr val="C4D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5FA6"/>
                </a:solidFill>
                <a:latin typeface="Calibri"/>
                <a:ea typeface="Calibri"/>
                <a:cs typeface="Calibri"/>
                <a:sym typeface="Calibri"/>
              </a:rPr>
              <a:t>BONUS SLIDES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6" name="Shape 2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7" name="Google Shape;2787;p102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R34 forecasts in HU Lee (2023), likely by reducing the size bias. Both the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bias reduction was greater in HAFS-B.</a:t>
            </a:r>
            <a:endParaRPr/>
          </a:p>
        </p:txBody>
      </p:sp>
      <p:sp>
        <p:nvSpPr>
          <p:cNvPr id="2788" name="Google Shape;2788;p102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MAE, MAE SKILL, &amp; CONSISTENCY METRIC | BIAS PERFORMANCE</a:t>
            </a:r>
            <a:endParaRPr/>
          </a:p>
        </p:txBody>
      </p:sp>
      <p:pic>
        <p:nvPicPr>
          <p:cNvPr id="2789" name="Google Shape;2789;p102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0" name="Google Shape;2790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4159" y="4851400"/>
            <a:ext cx="1493479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1" name="Google Shape;2791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4049" y="1761552"/>
            <a:ext cx="6094165" cy="3120330"/>
          </a:xfrm>
          <a:prstGeom prst="rect">
            <a:avLst/>
          </a:prstGeom>
          <a:noFill/>
          <a:ln>
            <a:noFill/>
          </a:ln>
        </p:spPr>
      </p:pic>
      <p:sp>
        <p:nvSpPr>
          <p:cNvPr id="2792" name="Google Shape;2792;p102"/>
          <p:cNvSpPr txBox="1"/>
          <p:nvPr/>
        </p:nvSpPr>
        <p:spPr>
          <a:xfrm>
            <a:off x="3818815" y="116840"/>
            <a:ext cx="1516529" cy="246221"/>
          </a:xfrm>
          <a:prstGeom prst="rect">
            <a:avLst/>
          </a:prstGeom>
          <a:solidFill>
            <a:srgbClr val="C4D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5FA6"/>
                </a:solidFill>
                <a:latin typeface="Calibri"/>
                <a:ea typeface="Calibri"/>
                <a:cs typeface="Calibri"/>
                <a:sym typeface="Calibri"/>
              </a:rPr>
              <a:t>BONUS SLIDES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6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" name="Google Shape;2797;p103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G-IV recon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R50 HAFS-B forecasts at SLT in HU Lee (2023),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likely by reducing the size bias.</a:t>
            </a:r>
            <a:endParaRPr/>
          </a:p>
        </p:txBody>
      </p:sp>
      <p:sp>
        <p:nvSpPr>
          <p:cNvPr id="2798" name="Google Shape;2798;p103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MAE, MAE SKILL, &amp; CONSISTENCY METRIC | BIAS PERFORMANCE</a:t>
            </a:r>
            <a:endParaRPr/>
          </a:p>
        </p:txBody>
      </p:sp>
      <p:pic>
        <p:nvPicPr>
          <p:cNvPr id="2799" name="Google Shape;2799;p103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0" name="Google Shape;2800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4159" y="4851400"/>
            <a:ext cx="1493479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1" name="Google Shape;2801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1581" y="1755573"/>
            <a:ext cx="6094622" cy="3120329"/>
          </a:xfrm>
          <a:prstGeom prst="rect">
            <a:avLst/>
          </a:prstGeom>
          <a:noFill/>
          <a:ln>
            <a:noFill/>
          </a:ln>
        </p:spPr>
      </p:pic>
      <p:sp>
        <p:nvSpPr>
          <p:cNvPr id="2802" name="Google Shape;2802;p103"/>
          <p:cNvSpPr txBox="1"/>
          <p:nvPr/>
        </p:nvSpPr>
        <p:spPr>
          <a:xfrm>
            <a:off x="3818815" y="116840"/>
            <a:ext cx="1516529" cy="246221"/>
          </a:xfrm>
          <a:prstGeom prst="rect">
            <a:avLst/>
          </a:prstGeom>
          <a:solidFill>
            <a:srgbClr val="C4D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5FA6"/>
                </a:solidFill>
                <a:latin typeface="Calibri"/>
                <a:ea typeface="Calibri"/>
                <a:cs typeface="Calibri"/>
                <a:sym typeface="Calibri"/>
              </a:rPr>
              <a:t>BONUS SLIDES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104"/>
          <p:cNvSpPr/>
          <p:nvPr/>
        </p:nvSpPr>
        <p:spPr>
          <a:xfrm>
            <a:off x="426720" y="587313"/>
            <a:ext cx="8539480" cy="518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Relative to HAFS-A, HAFS-B had VMAX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nearly every cycle of HU Lee (2023).</a:t>
            </a:r>
            <a:endParaRPr/>
          </a:p>
        </p:txBody>
      </p:sp>
      <p:sp>
        <p:nvSpPr>
          <p:cNvPr id="2808" name="Google Shape;2808;p104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PPC GRAPHIC</a:t>
            </a:r>
            <a:endParaRPr/>
          </a:p>
        </p:txBody>
      </p:sp>
      <p:pic>
        <p:nvPicPr>
          <p:cNvPr id="2809" name="Google Shape;2809;p104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0" name="Google Shape;2810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8038" y="1718330"/>
            <a:ext cx="5302793" cy="3318490"/>
          </a:xfrm>
          <a:prstGeom prst="rect">
            <a:avLst/>
          </a:prstGeom>
          <a:noFill/>
          <a:ln>
            <a:noFill/>
          </a:ln>
        </p:spPr>
      </p:pic>
      <p:sp>
        <p:nvSpPr>
          <p:cNvPr id="2811" name="Google Shape;2811;p104"/>
          <p:cNvSpPr txBox="1"/>
          <p:nvPr/>
        </p:nvSpPr>
        <p:spPr>
          <a:xfrm>
            <a:off x="3818815" y="116840"/>
            <a:ext cx="1516529" cy="246221"/>
          </a:xfrm>
          <a:prstGeom prst="rect">
            <a:avLst/>
          </a:prstGeom>
          <a:solidFill>
            <a:srgbClr val="C4D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5FA6"/>
                </a:solidFill>
                <a:latin typeface="Calibri"/>
                <a:ea typeface="Calibri"/>
                <a:cs typeface="Calibri"/>
                <a:sym typeface="Calibri"/>
              </a:rPr>
              <a:t>BONUS SLIDES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5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p105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 WITH LARGEST 𝚫PPC</a:t>
            </a:r>
            <a:endParaRPr/>
          </a:p>
        </p:txBody>
      </p:sp>
      <p:pic>
        <p:nvPicPr>
          <p:cNvPr id="2817" name="Google Shape;2817;p105"/>
          <p:cNvPicPr preferRelativeResize="0"/>
          <p:nvPr/>
        </p:nvPicPr>
        <p:blipFill rotWithShape="1">
          <a:blip r:embed="rId3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8" name="Google Shape;2818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3555" y="1815544"/>
            <a:ext cx="3086668" cy="3327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19" name="Google Shape;2819;p105"/>
          <p:cNvSpPr txBox="1"/>
          <p:nvPr/>
        </p:nvSpPr>
        <p:spPr>
          <a:xfrm>
            <a:off x="400404" y="602224"/>
            <a:ext cx="7604325" cy="58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Font typeface="Arial"/>
              <a:buNone/>
            </a:pPr>
            <a:r>
              <a:rPr b="1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 Lee (2023) | VMAX Trace</a:t>
            </a:r>
            <a:endParaRPr/>
          </a:p>
        </p:txBody>
      </p:sp>
      <p:sp>
        <p:nvSpPr>
          <p:cNvPr id="2820" name="Google Shape;2820;p105"/>
          <p:cNvSpPr txBox="1"/>
          <p:nvPr/>
        </p:nvSpPr>
        <p:spPr>
          <a:xfrm>
            <a:off x="3818815" y="116840"/>
            <a:ext cx="1516529" cy="246221"/>
          </a:xfrm>
          <a:prstGeom prst="rect">
            <a:avLst/>
          </a:prstGeom>
          <a:solidFill>
            <a:srgbClr val="C4D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5FA6"/>
                </a:solidFill>
                <a:latin typeface="Calibri"/>
                <a:ea typeface="Calibri"/>
                <a:cs typeface="Calibri"/>
                <a:sym typeface="Calibri"/>
              </a:rPr>
              <a:t>BONUS SLIDES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4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Google Shape;2825;p106"/>
          <p:cNvSpPr/>
          <p:nvPr/>
        </p:nvSpPr>
        <p:spPr>
          <a:xfrm>
            <a:off x="426720" y="704153"/>
            <a:ext cx="8539480" cy="337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Overall, G-IV recon </a:t>
            </a:r>
            <a:r>
              <a:rPr b="1" i="0" lang="en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impr</a:t>
            </a:r>
            <a:r>
              <a:rPr b="1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TC forecasts if assimilated in HAFS-B.</a:t>
            </a:r>
            <a:endParaRPr/>
          </a:p>
        </p:txBody>
      </p:sp>
      <p:sp>
        <p:nvSpPr>
          <p:cNvPr id="2826" name="Google Shape;2826;p106"/>
          <p:cNvSpPr txBox="1"/>
          <p:nvPr/>
        </p:nvSpPr>
        <p:spPr>
          <a:xfrm>
            <a:off x="6350" y="1347437"/>
            <a:ext cx="9131300" cy="3373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SAMPLE &amp; BY G-IV RECON AVAIL</a:t>
            </a:r>
            <a:endParaRPr/>
          </a:p>
        </p:txBody>
      </p:sp>
      <p:pic>
        <p:nvPicPr>
          <p:cNvPr id="2827" name="Google Shape;2827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8657" y="1684765"/>
            <a:ext cx="5838263" cy="336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8" name="Google Shape;2828;p106"/>
          <p:cNvPicPr preferRelativeResize="0"/>
          <p:nvPr/>
        </p:nvPicPr>
        <p:blipFill rotWithShape="1">
          <a:blip r:embed="rId4">
            <a:alphaModFix/>
          </a:blip>
          <a:srcRect b="0" l="0" r="71829" t="0"/>
          <a:stretch/>
        </p:blipFill>
        <p:spPr>
          <a:xfrm>
            <a:off x="-14068" y="4775930"/>
            <a:ext cx="1207113" cy="4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9" name="Google Shape;2829;p106"/>
          <p:cNvPicPr preferRelativeResize="0"/>
          <p:nvPr/>
        </p:nvPicPr>
        <p:blipFill rotWithShape="1">
          <a:blip r:embed="rId5">
            <a:alphaModFix/>
          </a:blip>
          <a:srcRect b="0" l="0" r="8053" t="0"/>
          <a:stretch/>
        </p:blipFill>
        <p:spPr>
          <a:xfrm>
            <a:off x="96252" y="4611649"/>
            <a:ext cx="986473" cy="270930"/>
          </a:xfrm>
          <a:prstGeom prst="rect">
            <a:avLst/>
          </a:prstGeom>
          <a:noFill/>
          <a:ln>
            <a:noFill/>
          </a:ln>
        </p:spPr>
      </p:pic>
      <p:sp>
        <p:nvSpPr>
          <p:cNvPr id="2830" name="Google Shape;2830;p106"/>
          <p:cNvSpPr txBox="1"/>
          <p:nvPr/>
        </p:nvSpPr>
        <p:spPr>
          <a:xfrm>
            <a:off x="3818815" y="116840"/>
            <a:ext cx="1516529" cy="246221"/>
          </a:xfrm>
          <a:prstGeom prst="rect">
            <a:avLst/>
          </a:prstGeom>
          <a:solidFill>
            <a:srgbClr val="C4D1F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145FA6"/>
                </a:solidFill>
                <a:latin typeface="Calibri"/>
                <a:ea typeface="Calibri"/>
                <a:cs typeface="Calibri"/>
                <a:sym typeface="Calibri"/>
              </a:rPr>
              <a:t>BONUS SLIDES</a:t>
            </a:r>
            <a:endParaRPr/>
          </a:p>
        </p:txBody>
      </p:sp>
      <p:sp>
        <p:nvSpPr>
          <p:cNvPr id="2831" name="Google Shape;2831;p106"/>
          <p:cNvSpPr/>
          <p:nvPr/>
        </p:nvSpPr>
        <p:spPr>
          <a:xfrm>
            <a:off x="6647150" y="448600"/>
            <a:ext cx="2565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SS – 0 h: FULL (297) | W/ (102) | W/O (195)</a:t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