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77" r:id="rId5"/>
    <p:sldId id="262" r:id="rId6"/>
    <p:sldId id="261" r:id="rId7"/>
    <p:sldId id="275" r:id="rId8"/>
    <p:sldId id="276" r:id="rId9"/>
    <p:sldId id="265" r:id="rId10"/>
    <p:sldId id="270" r:id="rId11"/>
    <p:sldId id="273" r:id="rId12"/>
    <p:sldId id="271" r:id="rId13"/>
    <p:sldId id="274" r:id="rId14"/>
    <p:sldId id="272" r:id="rId15"/>
    <p:sldId id="268" r:id="rId16"/>
    <p:sldId id="278" r:id="rId17"/>
    <p:sldId id="279" r:id="rId18"/>
  </p:sldIdLst>
  <p:sldSz cx="9144000" cy="5143500" type="screen16x9"/>
  <p:notesSz cx="6858000" cy="9144000"/>
  <p:embeddedFontLst>
    <p:embeddedFont>
      <p:font typeface="Open Sans" charset="0"/>
      <p:regular r:id="rId20"/>
      <p:bold r:id="rId21"/>
      <p:italic r:id="rId22"/>
      <p:boldItalic r:id="rId23"/>
    </p:embeddedFont>
    <p:embeddedFont>
      <p:font typeface="Malgun Gothic" pitchFamily="34" charset="-127"/>
      <p:regular r:id="rId24"/>
      <p:bold r:id="rId25"/>
    </p:embeddedFont>
    <p:embeddedFont>
      <p:font typeface="Calibri" pitchFamily="34" charset="0"/>
      <p:regular r:id="rId26"/>
      <p:bold r:id="rId27"/>
      <p:italic r:id="rId28"/>
      <p:boldItalic r:id="rId29"/>
    </p:embeddedFont>
    <p:embeddedFont>
      <p:font typeface="Lato" charset="0"/>
      <p:regular r:id="rId30"/>
      <p:bold r:id="rId31"/>
      <p:italic r:id="rId32"/>
      <p:boldItalic r:id="rId33"/>
    </p:embeddedFont>
    <p:embeddedFont>
      <p:font typeface="Raleway" charset="0"/>
      <p:regular r:id="rId34"/>
      <p:bold r:id="rId35"/>
      <p:italic r:id="rId36"/>
      <p:boldItalic r:id="rId37"/>
    </p:embeddedFont>
    <p:embeddedFont>
      <p:font typeface="Raleway SemiBold"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j1JazjoOk8ORxLpb8Fjbf8LOKR1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98" y="-10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a:xfrm>
            <a:off x="3884613" y="8685213"/>
            <a:ext cx="2971800" cy="457200"/>
          </a:xfrm>
          <a:prstGeom prst="rect">
            <a:avLst/>
          </a:prstGeom>
        </p:spPr>
        <p:txBody>
          <a:bodyPr/>
          <a:lstStyle/>
          <a:p>
            <a:fld id="{40A27D1A-D2A5-437E-8D69-4F793855B52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a:xfrm>
            <a:off x="3884613" y="8685213"/>
            <a:ext cx="2971800" cy="457200"/>
          </a:xfrm>
          <a:prstGeom prst="rect">
            <a:avLst/>
          </a:prstGeom>
        </p:spPr>
        <p:txBody>
          <a:bodyPr/>
          <a:lstStyle/>
          <a:p>
            <a:fld id="{40A27D1A-D2A5-437E-8D69-4F793855B52F}"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782a06898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782a06898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145FA6"/>
              </a:highlight>
              <a:latin typeface="Arial"/>
              <a:ea typeface="Arial"/>
              <a:cs typeface="Arial"/>
              <a:sym typeface="Arial"/>
            </a:endParaRPr>
          </a:p>
        </p:txBody>
      </p:sp>
      <p:sp>
        <p:nvSpPr>
          <p:cNvPr id="11" name="Google Shape;11;p3"/>
          <p:cNvSpPr txBox="1">
            <a:spLocks noGrp="1"/>
          </p:cNvSpPr>
          <p:nvPr>
            <p:ph type="title"/>
          </p:nvPr>
        </p:nvSpPr>
        <p:spPr>
          <a:xfrm>
            <a:off x="729450" y="1318650"/>
            <a:ext cx="76887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12" name="Google Shape;12;p3"/>
          <p:cNvSpPr txBox="1">
            <a:spLocks noGrp="1"/>
          </p:cNvSpPr>
          <p:nvPr>
            <p:ph type="body" idx="1"/>
          </p:nvPr>
        </p:nvSpPr>
        <p:spPr>
          <a:xfrm>
            <a:off x="729450" y="2078875"/>
            <a:ext cx="76887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3" name="Google Shape;13;p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18" name="Google Shape;18;p3"/>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날짜 개체 틀 3"/>
          <p:cNvSpPr>
            <a:spLocks noGrp="1"/>
          </p:cNvSpPr>
          <p:nvPr>
            <p:ph type="dt" sz="half" idx="10"/>
          </p:nvPr>
        </p:nvSpPr>
        <p:spPr>
          <a:xfrm>
            <a:off x="457200" y="4767263"/>
            <a:ext cx="2133600" cy="273844"/>
          </a:xfrm>
          <a:prstGeom prst="rect">
            <a:avLst/>
          </a:prstGeom>
        </p:spPr>
        <p:txBody>
          <a:bodyPr/>
          <a:lstStyle/>
          <a:p>
            <a:fld id="{7D8EF125-9E11-473C-BD20-D0F9C63D93E5}" type="datetimeFigureOut">
              <a:rPr lang="en-US" smtClean="0"/>
              <a:pPr/>
              <a:t>7/17/2024</a:t>
            </a:fld>
            <a:endParaRPr lang="en-US"/>
          </a:p>
        </p:txBody>
      </p:sp>
      <p:sp>
        <p:nvSpPr>
          <p:cNvPr id="5" name="바닥글 개체 틀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슬라이드 번호 개체 틀 5"/>
          <p:cNvSpPr>
            <a:spLocks noGrp="1"/>
          </p:cNvSpPr>
          <p:nvPr>
            <p:ph type="sldNum" sz="quarter" idx="12"/>
          </p:nvPr>
        </p:nvSpPr>
        <p:spPr/>
        <p:txBody>
          <a:bodyPr/>
          <a:lstStyle/>
          <a:p>
            <a:fld id="{93991CC2-8844-43CF-AFC9-DE09CA27A5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6"/>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6"/>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40" name="Google Shape;40;p6"/>
          <p:cNvSpPr txBox="1">
            <a:spLocks noGrp="1"/>
          </p:cNvSpPr>
          <p:nvPr>
            <p:ph type="body" idx="1"/>
          </p:nvPr>
        </p:nvSpPr>
        <p:spPr>
          <a:xfrm>
            <a:off x="729325"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1" name="Google Shape;41;p6"/>
          <p:cNvSpPr txBox="1">
            <a:spLocks noGrp="1"/>
          </p:cNvSpPr>
          <p:nvPr>
            <p:ph type="body" idx="2"/>
          </p:nvPr>
        </p:nvSpPr>
        <p:spPr>
          <a:xfrm>
            <a:off x="4643604" y="2078875"/>
            <a:ext cx="3774300" cy="22611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2" name="Google Shape;42;p6"/>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43" name="Google Shape;43;p6"/>
          <p:cNvGrpSpPr/>
          <p:nvPr/>
        </p:nvGrpSpPr>
        <p:grpSpPr>
          <a:xfrm>
            <a:off x="830392" y="1191256"/>
            <a:ext cx="745763" cy="45826"/>
            <a:chOff x="4580561" y="2589004"/>
            <a:chExt cx="1064464" cy="25200"/>
          </a:xfrm>
        </p:grpSpPr>
        <p:sp>
          <p:nvSpPr>
            <p:cNvPr id="44" name="Google Shape;44;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6" name="Google Shape;46;p6"/>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47" name="Google Shape;47;p6"/>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1" name="Google Shape;51;p7"/>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no bar">
  <p:cSld name="TITLE_ONLY_1">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729450" y="1318650"/>
            <a:ext cx="7688400" cy="53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59" name="Google Shape;59;p8"/>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60" name="Google Shape;60;p8"/>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txBox="1">
            <a:spLocks noGrp="1"/>
          </p:cNvSpPr>
          <p:nvPr>
            <p:ph type="title"/>
          </p:nvPr>
        </p:nvSpPr>
        <p:spPr>
          <a:xfrm>
            <a:off x="730000" y="1318650"/>
            <a:ext cx="3300900" cy="1381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65" name="Google Shape;65;p9"/>
          <p:cNvSpPr txBox="1">
            <a:spLocks noGrp="1"/>
          </p:cNvSpPr>
          <p:nvPr>
            <p:ph type="body" idx="1"/>
          </p:nvPr>
        </p:nvSpPr>
        <p:spPr>
          <a:xfrm>
            <a:off x="721225" y="2781725"/>
            <a:ext cx="3300900" cy="159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6" name="Google Shape;66;p9"/>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 sz="600" b="0" i="0" u="none" strike="noStrike" cap="none">
                <a:solidFill>
                  <a:schemeClr val="dk2"/>
                </a:solidFill>
                <a:latin typeface="Raleway SemiBold"/>
                <a:ea typeface="Raleway SemiBold"/>
                <a:cs typeface="Raleway SemiBold"/>
                <a:sym typeface="Raleway SemiBold"/>
              </a:rPr>
              <a:t>A UFS Collaboration Powered by</a:t>
            </a:r>
            <a:r>
              <a:rPr lang="en" sz="600" b="1" i="0" u="none" strike="noStrike" cap="none">
                <a:solidFill>
                  <a:schemeClr val="dk2"/>
                </a:solidFill>
                <a:latin typeface="Open Sans"/>
                <a:ea typeface="Open Sans"/>
                <a:cs typeface="Open Sans"/>
                <a:sym typeface="Open Sans"/>
              </a:rPr>
              <a:t> </a:t>
            </a:r>
            <a:r>
              <a:rPr lang="en" sz="600" b="1" i="0" u="none" strike="noStrike" cap="none">
                <a:solidFill>
                  <a:srgbClr val="F68822"/>
                </a:solidFill>
                <a:latin typeface="Open Sans"/>
                <a:ea typeface="Open Sans"/>
                <a:cs typeface="Open Sans"/>
                <a:sym typeface="Open Sans"/>
              </a:rPr>
              <a:t>EPIC</a:t>
            </a:r>
            <a:endParaRPr sz="600" b="1" i="0" u="none" strike="noStrike" cap="non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10"/>
          <p:cNvSpPr txBox="1">
            <a:spLocks noGrp="1"/>
          </p:cNvSpPr>
          <p:nvPr>
            <p:ph type="title"/>
          </p:nvPr>
        </p:nvSpPr>
        <p:spPr>
          <a:xfrm>
            <a:off x="729450" y="864300"/>
            <a:ext cx="7021200" cy="2985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7" name="Google Shape;77;p10"/>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78" name="Google Shape;78;p10"/>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1"/>
          <p:cNvSpPr txBox="1">
            <a:spLocks noGrp="1"/>
          </p:cNvSpPr>
          <p:nvPr>
            <p:ph type="title"/>
          </p:nvPr>
        </p:nvSpPr>
        <p:spPr>
          <a:xfrm>
            <a:off x="730000" y="1318650"/>
            <a:ext cx="3300900" cy="1687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a:endParaRPr/>
          </a:p>
        </p:txBody>
      </p:sp>
      <p:sp>
        <p:nvSpPr>
          <p:cNvPr id="83" name="Google Shape;83;p11"/>
          <p:cNvSpPr txBox="1">
            <a:spLocks noGrp="1"/>
          </p:cNvSpPr>
          <p:nvPr>
            <p:ph type="subTitle" idx="1"/>
          </p:nvPr>
        </p:nvSpPr>
        <p:spPr>
          <a:xfrm>
            <a:off x="724950" y="3161525"/>
            <a:ext cx="3300900" cy="759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a:endParaRPr/>
          </a:p>
        </p:txBody>
      </p:sp>
      <p:sp>
        <p:nvSpPr>
          <p:cNvPr id="84" name="Google Shape;84;p11"/>
          <p:cNvSpPr txBox="1">
            <a:spLocks noGrp="1"/>
          </p:cNvSpPr>
          <p:nvPr>
            <p:ph type="body" idx="2"/>
          </p:nvPr>
        </p:nvSpPr>
        <p:spPr>
          <a:xfrm>
            <a:off x="5174225" y="1352625"/>
            <a:ext cx="3374400" cy="302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5" name="Google Shape;85;p1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2"/>
          <p:cNvSpPr txBox="1">
            <a:spLocks noGrp="1"/>
          </p:cNvSpPr>
          <p:nvPr>
            <p:ph type="body" idx="1"/>
          </p:nvPr>
        </p:nvSpPr>
        <p:spPr>
          <a:xfrm>
            <a:off x="724950" y="4372551"/>
            <a:ext cx="7697400" cy="4605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91" name="Google Shape;91;p1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92" name="Google Shape;92;p12"/>
          <p:cNvPicPr preferRelativeResize="0"/>
          <p:nvPr/>
        </p:nvPicPr>
        <p:blipFill rotWithShape="1">
          <a:blip r:embed="rId2">
            <a:alphaModFix/>
          </a:blip>
          <a:srcRect/>
          <a:stretch/>
        </p:blipFill>
        <p:spPr>
          <a:xfrm>
            <a:off x="7470226" y="97375"/>
            <a:ext cx="1519050" cy="10392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145FA6"/>
        </a:solidFill>
        <a:effectLst/>
      </p:bgPr>
    </p:bg>
    <p:spTree>
      <p:nvGrpSpPr>
        <p:cNvPr id="1"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7" name="Google Shape;97;p13"/>
          <p:cNvSpPr txBox="1">
            <a:spLocks noGrp="1"/>
          </p:cNvSpPr>
          <p:nvPr>
            <p:ph type="title" hasCustomPrompt="1"/>
          </p:nvPr>
        </p:nvSpPr>
        <p:spPr>
          <a:xfrm>
            <a:off x="729450" y="733950"/>
            <a:ext cx="7688400" cy="1244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a:spLocks noGrp="1"/>
          </p:cNvSpPr>
          <p:nvPr>
            <p:ph type="body" idx="1"/>
          </p:nvPr>
        </p:nvSpPr>
        <p:spPr>
          <a:xfrm>
            <a:off x="729450" y="2272888"/>
            <a:ext cx="7688400" cy="15804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lt1"/>
              </a:buClr>
              <a:buSzPts val="1300"/>
              <a:buChar char="●"/>
              <a:defRPr>
                <a:solidFill>
                  <a:schemeClr val="lt1"/>
                </a:solidFill>
              </a:defRPr>
            </a:lvl1pPr>
            <a:lvl2pPr marL="914400" lvl="1" indent="-298450" algn="l">
              <a:lnSpc>
                <a:spcPct val="115000"/>
              </a:lnSpc>
              <a:spcBef>
                <a:spcPts val="0"/>
              </a:spcBef>
              <a:spcAft>
                <a:spcPts val="0"/>
              </a:spcAft>
              <a:buClr>
                <a:schemeClr val="lt1"/>
              </a:buClr>
              <a:buSzPts val="1100"/>
              <a:buChar char="○"/>
              <a:defRPr>
                <a:solidFill>
                  <a:schemeClr val="lt1"/>
                </a:solidFill>
              </a:defRPr>
            </a:lvl2pPr>
            <a:lvl3pPr marL="1371600" lvl="2" indent="-298450" algn="l">
              <a:lnSpc>
                <a:spcPct val="115000"/>
              </a:lnSpc>
              <a:spcBef>
                <a:spcPts val="0"/>
              </a:spcBef>
              <a:spcAft>
                <a:spcPts val="0"/>
              </a:spcAft>
              <a:buClr>
                <a:schemeClr val="lt1"/>
              </a:buClr>
              <a:buSzPts val="1100"/>
              <a:buChar char="■"/>
              <a:defRPr>
                <a:solidFill>
                  <a:schemeClr val="lt1"/>
                </a:solidFill>
              </a:defRPr>
            </a:lvl3pPr>
            <a:lvl4pPr marL="1828800" lvl="3" indent="-298450" algn="l">
              <a:lnSpc>
                <a:spcPct val="115000"/>
              </a:lnSpc>
              <a:spcBef>
                <a:spcPts val="0"/>
              </a:spcBef>
              <a:spcAft>
                <a:spcPts val="0"/>
              </a:spcAft>
              <a:buClr>
                <a:schemeClr val="lt1"/>
              </a:buClr>
              <a:buSzPts val="1100"/>
              <a:buChar char="●"/>
              <a:defRPr>
                <a:solidFill>
                  <a:schemeClr val="lt1"/>
                </a:solidFill>
              </a:defRPr>
            </a:lvl4pPr>
            <a:lvl5pPr marL="2286000" lvl="4" indent="-298450" algn="l">
              <a:lnSpc>
                <a:spcPct val="115000"/>
              </a:lnSpc>
              <a:spcBef>
                <a:spcPts val="0"/>
              </a:spcBef>
              <a:spcAft>
                <a:spcPts val="0"/>
              </a:spcAft>
              <a:buClr>
                <a:schemeClr val="lt1"/>
              </a:buClr>
              <a:buSzPts val="1100"/>
              <a:buChar char="○"/>
              <a:defRPr>
                <a:solidFill>
                  <a:schemeClr val="lt1"/>
                </a:solidFill>
              </a:defRPr>
            </a:lvl5pPr>
            <a:lvl6pPr marL="2743200" lvl="5" indent="-298450" algn="l">
              <a:lnSpc>
                <a:spcPct val="115000"/>
              </a:lnSpc>
              <a:spcBef>
                <a:spcPts val="0"/>
              </a:spcBef>
              <a:spcAft>
                <a:spcPts val="0"/>
              </a:spcAft>
              <a:buClr>
                <a:schemeClr val="lt1"/>
              </a:buClr>
              <a:buSzPts val="1100"/>
              <a:buChar char="■"/>
              <a:defRPr>
                <a:solidFill>
                  <a:schemeClr val="lt1"/>
                </a:solidFill>
              </a:defRPr>
            </a:lvl6pPr>
            <a:lvl7pPr marL="3200400" lvl="6" indent="-298450" algn="l">
              <a:lnSpc>
                <a:spcPct val="115000"/>
              </a:lnSpc>
              <a:spcBef>
                <a:spcPts val="0"/>
              </a:spcBef>
              <a:spcAft>
                <a:spcPts val="0"/>
              </a:spcAft>
              <a:buClr>
                <a:schemeClr val="lt1"/>
              </a:buClr>
              <a:buSzPts val="1100"/>
              <a:buChar char="●"/>
              <a:defRPr>
                <a:solidFill>
                  <a:schemeClr val="lt1"/>
                </a:solidFill>
              </a:defRPr>
            </a:lvl7pPr>
            <a:lvl8pPr marL="3657600" lvl="7" indent="-298450" algn="l">
              <a:lnSpc>
                <a:spcPct val="115000"/>
              </a:lnSpc>
              <a:spcBef>
                <a:spcPts val="0"/>
              </a:spcBef>
              <a:spcAft>
                <a:spcPts val="0"/>
              </a:spcAft>
              <a:buClr>
                <a:schemeClr val="lt1"/>
              </a:buClr>
              <a:buSzPts val="1100"/>
              <a:buChar char="○"/>
              <a:defRPr>
                <a:solidFill>
                  <a:schemeClr val="lt1"/>
                </a:solidFill>
              </a:defRPr>
            </a:lvl8pPr>
            <a:lvl9pPr marL="4114800" lvl="8" indent="-298450" algn="l">
              <a:lnSpc>
                <a:spcPct val="115000"/>
              </a:lnSpc>
              <a:spcBef>
                <a:spcPts val="0"/>
              </a:spcBef>
              <a:spcAft>
                <a:spcPts val="0"/>
              </a:spcAft>
              <a:buClr>
                <a:schemeClr val="lt1"/>
              </a:buClr>
              <a:buSzPts val="1100"/>
              <a:buChar char="■"/>
              <a:defRPr>
                <a:solidFill>
                  <a:schemeClr val="lt1"/>
                </a:solidFill>
              </a:defRPr>
            </a:lvl9pPr>
          </a:lstStyle>
          <a:p>
            <a:endParaRPr/>
          </a:p>
        </p:txBody>
      </p:sp>
      <p:sp>
        <p:nvSpPr>
          <p:cNvPr id="99" name="Google Shape;99;p13"/>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pic>
        <p:nvPicPr>
          <p:cNvPr id="100" name="Google Shape;100;p13"/>
          <p:cNvPicPr preferRelativeResize="0"/>
          <p:nvPr/>
        </p:nvPicPr>
        <p:blipFill rotWithShape="1">
          <a:blip r:embed="rId2">
            <a:alphaModFix/>
          </a:blip>
          <a:srcRect/>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800"/>
              <a:buFont typeface="Arial"/>
              <a:buNone/>
            </a:pPr>
            <a:r>
              <a:rPr lang="en" sz="800" b="0" i="0" u="none" strike="noStrike" cap="none">
                <a:solidFill>
                  <a:srgbClr val="FFFFFF"/>
                </a:solidFill>
                <a:latin typeface="Raleway SemiBold"/>
                <a:ea typeface="Raleway SemiBold"/>
                <a:cs typeface="Raleway SemiBold"/>
                <a:sym typeface="Raleway SemiBold"/>
              </a:rPr>
              <a:t>A UFS Collaboration Powered by</a:t>
            </a:r>
            <a:r>
              <a:rPr lang="en" sz="800" b="1" i="0" u="none" strike="noStrike" cap="none">
                <a:solidFill>
                  <a:srgbClr val="FFFFFF"/>
                </a:solidFill>
                <a:latin typeface="Open Sans"/>
                <a:ea typeface="Open Sans"/>
                <a:cs typeface="Open Sans"/>
                <a:sym typeface="Open Sans"/>
              </a:rPr>
              <a:t> EPIC</a:t>
            </a:r>
            <a:endParaRPr sz="800" b="1" i="0" u="none" strike="noStrike" cap="none">
              <a:solidFill>
                <a:srgbClr val="FFFFFF"/>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2800"/>
              <a:buFont typeface="Open Sans"/>
              <a:buNone/>
              <a:defRPr sz="28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2800"/>
              <a:buFont typeface="Raleway"/>
              <a:buNone/>
              <a:defRPr sz="2800" b="1" i="0" u="none" strike="noStrike" cap="none">
                <a:solidFill>
                  <a:schemeClr val="dk2"/>
                </a:solidFill>
                <a:latin typeface="Raleway"/>
                <a:ea typeface="Raleway"/>
                <a:cs typeface="Raleway"/>
                <a:sym typeface="Raleway"/>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endParaRPr/>
          </a:p>
        </p:txBody>
      </p:sp>
      <p:sp>
        <p:nvSpPr>
          <p:cNvPr id="8" name="Google Shape;8;p2"/>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title"/>
          </p:nvPr>
        </p:nvSpPr>
        <p:spPr>
          <a:xfrm>
            <a:off x="729450" y="1318650"/>
            <a:ext cx="8033550" cy="872100"/>
          </a:xfrm>
          <a:prstGeom prst="rect">
            <a:avLst/>
          </a:prstGeom>
          <a:noFill/>
          <a:ln>
            <a:noFill/>
          </a:ln>
        </p:spPr>
        <p:txBody>
          <a:bodyPr spcFirstLastPara="1" wrap="square" lIns="91425" tIns="91425" rIns="91425" bIns="91425" anchor="t" anchorCtr="0">
            <a:normAutofit fontScale="90000"/>
          </a:bodyPr>
          <a:lstStyle/>
          <a:p>
            <a:pPr>
              <a:buSzPct val="111111"/>
            </a:pPr>
            <a:r>
              <a:rPr lang="en-US" dirty="0" smtClean="0"/>
              <a:t>Development of the Cloud and Vertical Velocity </a:t>
            </a:r>
            <a:br>
              <a:rPr lang="en-US" dirty="0" smtClean="0"/>
            </a:br>
            <a:r>
              <a:rPr lang="en-US" dirty="0" smtClean="0"/>
              <a:t>Initialization Process in the HAFS Vortex Initialization</a:t>
            </a:r>
            <a:endParaRPr dirty="0"/>
          </a:p>
        </p:txBody>
      </p:sp>
      <p:sp>
        <p:nvSpPr>
          <p:cNvPr id="4" name="부제목 5"/>
          <p:cNvSpPr txBox="1">
            <a:spLocks/>
          </p:cNvSpPr>
          <p:nvPr/>
        </p:nvSpPr>
        <p:spPr>
          <a:xfrm>
            <a:off x="304800" y="2647950"/>
            <a:ext cx="8458200" cy="1219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2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err="1" smtClean="0">
                <a:ln>
                  <a:noFill/>
                </a:ln>
                <a:solidFill>
                  <a:srgbClr val="000000"/>
                </a:solidFill>
                <a:effectLst/>
                <a:uLnTx/>
                <a:uFillTx/>
                <a:latin typeface="Times New Roman"/>
                <a:ea typeface="Times New Roman"/>
                <a:cs typeface="+mn-cs"/>
              </a:rPr>
              <a:t>JungHoon</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Shin</a:t>
            </a:r>
            <a:r>
              <a:rPr kumimoji="0" lang="en-US" sz="1200" b="0" i="0" u="none" strike="noStrike" kern="1200" cap="none" spc="0" normalizeH="0" baseline="30000" noProof="0" dirty="0" smtClean="0">
                <a:ln>
                  <a:noFill/>
                </a:ln>
                <a:solidFill>
                  <a:srgbClr val="000000"/>
                </a:solidFill>
                <a:effectLst/>
                <a:uLnTx/>
                <a:uFillTx/>
                <a:latin typeface="Times New Roman"/>
                <a:ea typeface="Times New Roman"/>
                <a:cs typeface="+mn-cs"/>
              </a:rPr>
              <a:t>1</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Zhan Zhang</a:t>
            </a:r>
            <a:r>
              <a:rPr kumimoji="0" lang="en-US" sz="1200" b="0" i="0" u="none" strike="noStrike" kern="1200" cap="none" spc="0" normalizeH="0" baseline="30000" noProof="0" dirty="0" smtClean="0">
                <a:ln>
                  <a:noFill/>
                </a:ln>
                <a:solidFill>
                  <a:srgbClr val="000000"/>
                </a:solidFill>
                <a:effectLst/>
                <a:uLnTx/>
                <a:uFillTx/>
                <a:latin typeface="Times New Roman"/>
                <a:ea typeface="Times New Roman"/>
                <a:cs typeface="+mn-cs"/>
              </a:rPr>
              <a:t>2</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Bin Liu</a:t>
            </a:r>
            <a:r>
              <a:rPr kumimoji="0" lang="en-US" sz="1200" b="0" i="0" u="none" strike="noStrike" kern="1200" cap="none" spc="0" normalizeH="0" baseline="30000" noProof="0" dirty="0" smtClean="0">
                <a:ln>
                  <a:noFill/>
                </a:ln>
                <a:solidFill>
                  <a:srgbClr val="000000"/>
                </a:solidFill>
                <a:effectLst/>
                <a:uLnTx/>
                <a:uFillTx/>
                <a:latin typeface="Times New Roman"/>
                <a:ea typeface="Times New Roman"/>
                <a:cs typeface="+mn-cs"/>
              </a:rPr>
              <a:t>1</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1200" b="0" i="0" u="none" strike="noStrike" kern="1200" cap="none" spc="0" normalizeH="0" baseline="0" noProof="0" dirty="0" err="1" smtClean="0">
                <a:ln>
                  <a:noFill/>
                </a:ln>
                <a:solidFill>
                  <a:sysClr val="windowText" lastClr="000000"/>
                </a:solidFill>
                <a:effectLst/>
                <a:uLnTx/>
                <a:uFillTx/>
                <a:latin typeface="Times New Roman"/>
                <a:ea typeface="Times New Roman"/>
                <a:cs typeface="+mn-cs"/>
              </a:rPr>
              <a:t>Yonghui</a:t>
            </a:r>
            <a:r>
              <a:rPr kumimoji="0" lang="en-US" sz="12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 Weng</a:t>
            </a:r>
            <a:r>
              <a:rPr kumimoji="0" lang="en-US" sz="1200" b="0" i="0" u="none" strike="noStrike" kern="1200" cap="none" spc="0" normalizeH="0" baseline="30000" noProof="0" dirty="0" smtClean="0">
                <a:ln>
                  <a:noFill/>
                </a:ln>
                <a:solidFill>
                  <a:sysClr val="windowText" lastClr="000000"/>
                </a:solidFill>
                <a:effectLst/>
                <a:uLnTx/>
                <a:uFillTx/>
                <a:latin typeface="Times New Roman"/>
                <a:ea typeface="Times New Roman"/>
                <a:cs typeface="+mn-cs"/>
              </a:rPr>
              <a:t>1</a:t>
            </a:r>
            <a:r>
              <a:rPr kumimoji="0" lang="en-US" sz="1200" b="0" i="0" u="none" strike="noStrike" kern="1200" cap="none" spc="0" normalizeH="0" baseline="0" noProof="0" dirty="0" smtClean="0">
                <a:ln>
                  <a:noFill/>
                </a:ln>
                <a:solidFill>
                  <a:sysClr val="windowText" lastClr="000000"/>
                </a:solidFill>
                <a:effectLst/>
                <a:uLnTx/>
                <a:uFillTx/>
                <a:latin typeface="Times New Roman"/>
                <a:ea typeface="Times New Roman"/>
                <a:cs typeface="+mn-cs"/>
              </a:rPr>
              <a:t>, Chuan-Kai Wang</a:t>
            </a:r>
            <a:r>
              <a:rPr kumimoji="0" lang="en-US" sz="1200" b="0" i="0" u="none" strike="noStrike" kern="1200" cap="none" spc="0" normalizeH="0" baseline="30000" noProof="0" dirty="0" smtClean="0">
                <a:ln>
                  <a:noFill/>
                </a:ln>
                <a:solidFill>
                  <a:sysClr val="windowText" lastClr="000000"/>
                </a:solidFill>
                <a:effectLst/>
                <a:uLnTx/>
                <a:uFillTx/>
                <a:latin typeface="Times New Roman"/>
                <a:ea typeface="Times New Roman"/>
                <a:cs typeface="+mn-cs"/>
              </a:rPr>
              <a:t>3</a:t>
            </a:r>
            <a:r>
              <a:rPr kumimoji="0" lang="en-US" sz="1200" b="0" i="0" u="none" strike="noStrike" kern="1200" cap="none" spc="0" normalizeH="0" baseline="0" noProof="0" dirty="0" smtClean="0">
                <a:ln>
                  <a:noFill/>
                </a:ln>
                <a:solidFill>
                  <a:sysClr val="windowText" lastClr="000000">
                    <a:tint val="75000"/>
                  </a:sysClr>
                </a:solidFill>
                <a:effectLst/>
                <a:uLnTx/>
                <a:uFillTx/>
                <a:latin typeface="Times New Roman"/>
                <a:ea typeface="Times New Roman"/>
                <a:cs typeface="+mn-cs"/>
              </a:rPr>
              <a:t>,</a:t>
            </a:r>
            <a:r>
              <a:rPr kumimoji="0" lang="en-US" sz="1200" b="0" i="0" u="none" strike="noStrike" kern="1200" cap="none" spc="0" normalizeH="0" noProof="0" dirty="0" smtClean="0">
                <a:ln>
                  <a:noFill/>
                </a:ln>
                <a:solidFill>
                  <a:sysClr val="windowText" lastClr="000000">
                    <a:tint val="75000"/>
                  </a:sysClr>
                </a:solidFill>
                <a:effectLst/>
                <a:uLnTx/>
                <a:uFillTx/>
                <a:latin typeface="Times New Roman"/>
                <a:ea typeface="Times New Roman"/>
                <a:cs typeface="+mn-cs"/>
              </a:rPr>
              <a:t> </a:t>
            </a:r>
            <a:r>
              <a:rPr kumimoji="0" lang="en-US" sz="1200" b="0" i="0" u="none" strike="noStrike" kern="1200" cap="none" spc="0" normalizeH="0" baseline="0" noProof="0" dirty="0" err="1" smtClean="0">
                <a:ln>
                  <a:noFill/>
                </a:ln>
                <a:solidFill>
                  <a:srgbClr val="000000"/>
                </a:solidFill>
                <a:effectLst/>
                <a:uLnTx/>
                <a:uFillTx/>
                <a:latin typeface="Times New Roman"/>
                <a:ea typeface="Times New Roman"/>
                <a:cs typeface="+mn-cs"/>
              </a:rPr>
              <a:t>Qingfu</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Liu</a:t>
            </a:r>
            <a:r>
              <a:rPr kumimoji="0" lang="en-US" sz="1200" b="0" i="0" u="none" strike="noStrike" kern="1200" cap="none" spc="0" normalizeH="0" baseline="30000" noProof="0" dirty="0" smtClean="0">
                <a:ln>
                  <a:noFill/>
                </a:ln>
                <a:solidFill>
                  <a:srgbClr val="000000"/>
                </a:solidFill>
                <a:effectLst/>
                <a:uLnTx/>
                <a:uFillTx/>
                <a:latin typeface="Times New Roman"/>
                <a:ea typeface="Times New Roman"/>
                <a:cs typeface="+mn-cs"/>
              </a:rPr>
              <a:t>2</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a:t>
            </a:r>
            <a:r>
              <a:rPr kumimoji="0" lang="en-US" sz="1200" b="0" i="0" u="none" strike="noStrike" kern="1200" cap="none" spc="0" normalizeH="0" baseline="0" noProof="0" dirty="0" err="1" smtClean="0">
                <a:ln>
                  <a:noFill/>
                </a:ln>
                <a:solidFill>
                  <a:srgbClr val="000000"/>
                </a:solidFill>
                <a:effectLst/>
                <a:uLnTx/>
                <a:uFillTx/>
                <a:latin typeface="Times New Roman"/>
                <a:ea typeface="Times New Roman"/>
                <a:cs typeface="+mn-cs"/>
              </a:rPr>
              <a:t>Avichal</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Mehra</a:t>
            </a:r>
            <a:r>
              <a:rPr kumimoji="0" lang="en-US" sz="1200" b="0" i="0" u="none" strike="noStrike" kern="1200" cap="none" spc="0" normalizeH="0" baseline="30000" noProof="0" dirty="0" smtClean="0">
                <a:ln>
                  <a:noFill/>
                </a:ln>
                <a:solidFill>
                  <a:srgbClr val="000000"/>
                </a:solidFill>
                <a:effectLst/>
                <a:uLnTx/>
                <a:uFillTx/>
                <a:latin typeface="Times New Roman"/>
                <a:ea typeface="Times New Roman"/>
                <a:cs typeface="+mn-cs"/>
              </a:rPr>
              <a:t>2</a:t>
            </a:r>
            <a:r>
              <a:rPr kumimoji="0" lang="en-US" sz="1200" b="0" i="0" u="none" strike="noStrike" kern="1200" cap="none" spc="0" normalizeH="0" baseline="0" noProof="0" dirty="0" smtClean="0">
                <a:ln>
                  <a:noFill/>
                </a:ln>
                <a:solidFill>
                  <a:srgbClr val="000000"/>
                </a:solidFill>
                <a:effectLst/>
                <a:uLnTx/>
                <a:uFillTx/>
                <a:latin typeface="Times New Roman"/>
                <a:ea typeface="Times New Roman"/>
                <a:cs typeface="+mn-cs"/>
              </a:rPr>
              <a:t>, Vijay Tallapgrada</a:t>
            </a:r>
            <a:r>
              <a:rPr kumimoji="0" lang="en-US" sz="1200" b="0" i="0" u="none" strike="noStrike" kern="1200" cap="none" spc="0" normalizeH="0" baseline="30000" noProof="0" dirty="0" smtClean="0">
                <a:ln>
                  <a:noFill/>
                </a:ln>
                <a:solidFill>
                  <a:srgbClr val="000000"/>
                </a:solidFill>
                <a:effectLst/>
                <a:uLnTx/>
                <a:uFillTx/>
                <a:latin typeface="Times New Roman"/>
                <a:ea typeface="Times New Roman"/>
                <a:cs typeface="+mn-cs"/>
              </a:rPr>
              <a:t>2</a:t>
            </a:r>
            <a:endParaRPr kumimoji="0" lang="ko-KR" altLang="en-US" sz="1200" b="0" i="0" u="none" strike="noStrike" kern="1200" cap="none" spc="0" normalizeH="0" baseline="0" noProof="0" dirty="0" smtClean="0">
              <a:ln>
                <a:noFill/>
              </a:ln>
              <a:solidFill>
                <a:sysClr val="windowText" lastClr="000000">
                  <a:tint val="75000"/>
                </a:sysClr>
              </a:solidFill>
              <a:effectLst/>
              <a:uLnTx/>
              <a:uFillTx/>
              <a:latin typeface="Malgun Gothic"/>
              <a:ea typeface="맑은 고딕"/>
              <a:cs typeface="Malgun Gothic"/>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1" i="0" u="none" strike="noStrike" kern="1200" cap="none" spc="0" normalizeH="0" baseline="30000" noProof="0" dirty="0" smtClean="0">
                <a:ln>
                  <a:noFill/>
                </a:ln>
                <a:solidFill>
                  <a:srgbClr val="000000"/>
                </a:solidFill>
                <a:effectLst/>
                <a:uLnTx/>
                <a:uFillTx/>
                <a:latin typeface="Times New Roman"/>
                <a:ea typeface="Times New Roman"/>
                <a:cs typeface="+mn-cs"/>
              </a:rPr>
              <a:t>1</a:t>
            </a:r>
            <a:r>
              <a:rPr kumimoji="0" lang="en-US" sz="1200" b="1" i="0" u="none" strike="noStrike" kern="1200" cap="none" spc="0" normalizeH="0" baseline="0" noProof="0" dirty="0" smtClean="0">
                <a:ln>
                  <a:noFill/>
                </a:ln>
                <a:solidFill>
                  <a:srgbClr val="000000"/>
                </a:solidFill>
                <a:effectLst/>
                <a:uLnTx/>
                <a:uFillTx/>
                <a:latin typeface="Times New Roman"/>
                <a:ea typeface="Times New Roman"/>
                <a:cs typeface="+mn-cs"/>
              </a:rPr>
              <a:t>Lynker at NOAA/NWS/NCEP/EMC; </a:t>
            </a:r>
            <a:r>
              <a:rPr kumimoji="0" lang="en-US" sz="1200" b="1" i="0" u="none" strike="noStrike" kern="1200" cap="none" spc="0" normalizeH="0" baseline="30000" noProof="0" dirty="0" smtClean="0">
                <a:ln>
                  <a:noFill/>
                </a:ln>
                <a:solidFill>
                  <a:srgbClr val="000000"/>
                </a:solidFill>
                <a:effectLst/>
                <a:uLnTx/>
                <a:uFillTx/>
                <a:latin typeface="Times New Roman"/>
                <a:ea typeface="Times New Roman"/>
                <a:cs typeface="+mn-cs"/>
              </a:rPr>
              <a:t>2</a:t>
            </a:r>
            <a:r>
              <a:rPr kumimoji="0" lang="en-US" sz="1200" b="1" i="0" u="none" strike="noStrike" kern="1200" cap="none" spc="0" normalizeH="0" baseline="0" noProof="0" dirty="0" smtClean="0">
                <a:ln>
                  <a:noFill/>
                </a:ln>
                <a:solidFill>
                  <a:srgbClr val="000000"/>
                </a:solidFill>
                <a:effectLst/>
                <a:uLnTx/>
                <a:uFillTx/>
                <a:latin typeface="Times New Roman"/>
                <a:ea typeface="Times New Roman"/>
                <a:cs typeface="+mn-cs"/>
              </a:rPr>
              <a:t>NOAA/NWS/NCEP/EMC; </a:t>
            </a:r>
            <a:r>
              <a:rPr kumimoji="0" lang="en-US" sz="1200" b="1" i="0" u="none" strike="noStrike" kern="1200" cap="none" spc="0" normalizeH="0" baseline="30000" noProof="0" dirty="0" smtClean="0">
                <a:ln>
                  <a:noFill/>
                </a:ln>
                <a:solidFill>
                  <a:srgbClr val="000000"/>
                </a:solidFill>
                <a:effectLst/>
                <a:uLnTx/>
                <a:uFillTx/>
                <a:latin typeface="Times New Roman"/>
                <a:ea typeface="Times New Roman"/>
                <a:cs typeface="+mn-cs"/>
              </a:rPr>
              <a:t>3</a:t>
            </a:r>
            <a:r>
              <a:rPr kumimoji="0" lang="en-US" sz="1200" b="1" i="0" u="none" strike="noStrike" kern="1200" cap="none" spc="0" normalizeH="0" baseline="0" noProof="0" dirty="0" smtClean="0">
                <a:ln>
                  <a:noFill/>
                </a:ln>
                <a:solidFill>
                  <a:srgbClr val="000000"/>
                </a:solidFill>
                <a:effectLst/>
                <a:uLnTx/>
                <a:uFillTx/>
                <a:latin typeface="Times New Roman"/>
                <a:ea typeface="Times New Roman"/>
                <a:cs typeface="+mn-cs"/>
              </a:rPr>
              <a:t>Readline at NOAA/NWS/NCEP/EMC</a:t>
            </a:r>
            <a:endParaRPr kumimoji="0" lang="ko-KR" altLang="en-US" sz="1200" b="1" i="0" u="none" strike="noStrike" kern="1200" cap="none" spc="0" normalizeH="0" baseline="0" noProof="0" dirty="0">
              <a:ln>
                <a:noFill/>
              </a:ln>
              <a:solidFill>
                <a:sysClr val="windowText" lastClr="000000">
                  <a:tint val="75000"/>
                </a:sysClr>
              </a:solidFill>
              <a:effectLst/>
              <a:uLnTx/>
              <a:uFillTx/>
              <a:latin typeface="Calibri"/>
              <a:ea typeface="맑은 고딕"/>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5" y="3929082"/>
            <a:ext cx="1025009" cy="1092345"/>
          </a:xfrm>
          <a:prstGeom prst="rect">
            <a:avLst/>
          </a:prstGeom>
          <a:noFill/>
          <a:ln w="9525">
            <a:noFill/>
            <a:miter lim="800000"/>
            <a:headEnd/>
            <a:tailEnd/>
          </a:ln>
          <a:effectLst/>
        </p:spPr>
      </p:pic>
      <p:grpSp>
        <p:nvGrpSpPr>
          <p:cNvPr id="6" name="그룹 5"/>
          <p:cNvGrpSpPr/>
          <p:nvPr/>
        </p:nvGrpSpPr>
        <p:grpSpPr>
          <a:xfrm>
            <a:off x="5562600" y="4095750"/>
            <a:ext cx="1981200" cy="838200"/>
            <a:chOff x="6619875" y="5791200"/>
            <a:chExt cx="2447925" cy="990600"/>
          </a:xfrm>
        </p:grpSpPr>
        <p:sp>
          <p:nvSpPr>
            <p:cNvPr id="7" name="모서리가 둥근 직사각형 6"/>
            <p:cNvSpPr/>
            <p:nvPr/>
          </p:nvSpPr>
          <p:spPr>
            <a:xfrm>
              <a:off x="6619875" y="5791200"/>
              <a:ext cx="2438400" cy="990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s://lh7-us.googleusercontent.com/C7BFlmsZT_asSx5uKCZypEDZ1F4ztiOUQC8xevBilbSn5UqKuTRcCIunEXSxG_gAxBmKw3rgs-PkbdzGYbqFTWbOsR3Z2sQpUCQ6pol3c8oYOH7H-_xXV_d0JIXQq_YgjwQQkREnhjbodDhCVFQbRpTx8w=s2048"/>
            <p:cNvPicPr>
              <a:picLocks noChangeAspect="1" noChangeArrowheads="1"/>
            </p:cNvPicPr>
            <p:nvPr/>
          </p:nvPicPr>
          <p:blipFill>
            <a:blip r:embed="rId4" cstate="print"/>
            <a:srcRect/>
            <a:stretch>
              <a:fillRect/>
            </a:stretch>
          </p:blipFill>
          <p:spPr bwMode="auto">
            <a:xfrm>
              <a:off x="6848475" y="5867400"/>
              <a:ext cx="2219325" cy="828676"/>
            </a:xfrm>
            <a:prstGeom prst="rect">
              <a:avLst/>
            </a:prstGeom>
            <a:noFill/>
          </p:spPr>
        </p:pic>
      </p:grpSp>
      <p:pic>
        <p:nvPicPr>
          <p:cNvPr id="9" name="Picture 4" descr="https://hfip.org/sites/default/files/media-library/noaa-hfip-logo.png"/>
          <p:cNvPicPr>
            <a:picLocks noChangeAspect="1" noChangeArrowheads="1"/>
          </p:cNvPicPr>
          <p:nvPr/>
        </p:nvPicPr>
        <p:blipFill>
          <a:blip r:embed="rId5" cstate="print"/>
          <a:srcRect/>
          <a:stretch>
            <a:fillRect/>
          </a:stretch>
        </p:blipFill>
        <p:spPr bwMode="auto">
          <a:xfrm>
            <a:off x="1066800" y="4152906"/>
            <a:ext cx="4405750" cy="61122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24" name="그룹 23"/>
          <p:cNvGrpSpPr>
            <a:grpSpLocks noChangeAspect="1"/>
          </p:cNvGrpSpPr>
          <p:nvPr/>
        </p:nvGrpSpPr>
        <p:grpSpPr>
          <a:xfrm>
            <a:off x="1732589" y="361946"/>
            <a:ext cx="5963611" cy="4714371"/>
            <a:chOff x="1201102" y="578956"/>
            <a:chExt cx="7942898" cy="6279044"/>
          </a:xfrm>
        </p:grpSpPr>
        <p:pic>
          <p:nvPicPr>
            <p:cNvPr id="25" name="Picture 3" descr="C:\Users\ty940\OneDrive\Documents\EMC-NCEP\Publication-figures-for-HAFS-VI\FIG12.png"/>
            <p:cNvPicPr>
              <a:picLocks noChangeAspect="1" noChangeArrowheads="1"/>
            </p:cNvPicPr>
            <p:nvPr/>
          </p:nvPicPr>
          <p:blipFill>
            <a:blip r:embed="rId3" cstate="print"/>
            <a:srcRect r="7497" b="2499"/>
            <a:stretch>
              <a:fillRect/>
            </a:stretch>
          </p:blipFill>
          <p:spPr bwMode="auto">
            <a:xfrm>
              <a:off x="1201102" y="578956"/>
              <a:ext cx="7942898" cy="6279044"/>
            </a:xfrm>
            <a:prstGeom prst="rect">
              <a:avLst/>
            </a:prstGeom>
            <a:noFill/>
          </p:spPr>
        </p:pic>
        <p:cxnSp>
          <p:nvCxnSpPr>
            <p:cNvPr id="30" name="직선 연결선 29"/>
            <p:cNvCxnSpPr/>
            <p:nvPr/>
          </p:nvCxnSpPr>
          <p:spPr>
            <a:xfrm flipV="1">
              <a:off x="3048000" y="1447800"/>
              <a:ext cx="762000" cy="152400"/>
            </a:xfrm>
            <a:prstGeom prst="line">
              <a:avLst/>
            </a:prstGeom>
            <a:ln w="1587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4" name="직선 연결선 33"/>
            <p:cNvCxnSpPr/>
            <p:nvPr/>
          </p:nvCxnSpPr>
          <p:spPr>
            <a:xfrm>
              <a:off x="3581400" y="1600200"/>
              <a:ext cx="533400" cy="762000"/>
            </a:xfrm>
            <a:prstGeom prst="line">
              <a:avLst/>
            </a:prstGeom>
            <a:ln w="15875">
              <a:solidFill>
                <a:schemeClr val="bg2"/>
              </a:solidFill>
              <a:prstDash val="solid"/>
            </a:ln>
          </p:spPr>
          <p:style>
            <a:lnRef idx="1">
              <a:schemeClr val="accent1"/>
            </a:lnRef>
            <a:fillRef idx="0">
              <a:schemeClr val="accent1"/>
            </a:fillRef>
            <a:effectRef idx="0">
              <a:schemeClr val="accent1"/>
            </a:effectRef>
            <a:fontRef idx="minor">
              <a:schemeClr val="tx1"/>
            </a:fontRef>
          </p:style>
        </p:cxnSp>
        <p:cxnSp>
          <p:nvCxnSpPr>
            <p:cNvPr id="35" name="직선 연결선 34"/>
            <p:cNvCxnSpPr/>
            <p:nvPr/>
          </p:nvCxnSpPr>
          <p:spPr>
            <a:xfrm flipV="1">
              <a:off x="2743200" y="2286000"/>
              <a:ext cx="685800" cy="15240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6" name="왼쪽 중괄호 35"/>
          <p:cNvSpPr/>
          <p:nvPr/>
        </p:nvSpPr>
        <p:spPr>
          <a:xfrm>
            <a:off x="2362200" y="590550"/>
            <a:ext cx="152400" cy="152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직선 화살표 연결선 36"/>
          <p:cNvCxnSpPr/>
          <p:nvPr/>
        </p:nvCxnSpPr>
        <p:spPr>
          <a:xfrm flipV="1">
            <a:off x="1981200" y="666750"/>
            <a:ext cx="381000" cy="7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제목 25"/>
          <p:cNvSpPr txBox="1">
            <a:spLocks/>
          </p:cNvSpPr>
          <p:nvPr/>
        </p:nvSpPr>
        <p:spPr>
          <a:xfrm>
            <a:off x="729450" y="-19050"/>
            <a:ext cx="7688400" cy="535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ts val="0"/>
              </a:spcAft>
              <a:buClr>
                <a:schemeClr val="dk2"/>
              </a:buClr>
              <a:buSzPts val="2600"/>
              <a:buFont typeface="Open Sans"/>
              <a:buNone/>
              <a:tabLst/>
              <a:defRPr/>
            </a:pPr>
            <a:r>
              <a:rPr kumimoji="0" lang="en-US" sz="1600" b="1" i="0" u="none" strike="noStrike" kern="1200" cap="none" spc="0" normalizeH="0" baseline="0" noProof="0" dirty="0" smtClean="0">
                <a:ln>
                  <a:noFill/>
                </a:ln>
                <a:solidFill>
                  <a:schemeClr val="tx1"/>
                </a:solidFill>
                <a:effectLst/>
                <a:uLnTx/>
                <a:uFillTx/>
                <a:latin typeface="Open Sans"/>
                <a:ea typeface="Open Sans"/>
                <a:cs typeface="Open Sans"/>
                <a:sym typeface="Open Sans"/>
              </a:rPr>
              <a:t>6</a:t>
            </a:r>
            <a:r>
              <a:rPr kumimoji="0" lang="en-US" sz="1600" b="1" i="0" u="none" strike="noStrike" kern="0" cap="none" spc="0" normalizeH="0" baseline="0" noProof="0" dirty="0" smtClean="0">
                <a:ln>
                  <a:noFill/>
                </a:ln>
                <a:solidFill>
                  <a:schemeClr val="dk2"/>
                </a:solidFill>
                <a:effectLst/>
                <a:uLnTx/>
                <a:uFillTx/>
                <a:latin typeface="Open Sans"/>
                <a:ea typeface="Open Sans"/>
                <a:cs typeface="Open Sans"/>
                <a:sym typeface="Open Sans"/>
              </a:rPr>
              <a:t>. Model initial condition validation against TDR data (Weak TCs) 2-km radar reflectivity (</a:t>
            </a:r>
            <a:r>
              <a:rPr kumimoji="0" lang="en-US" sz="1600" b="1" i="0" u="none" strike="noStrike" kern="0" cap="none" spc="0" normalizeH="0" baseline="0" noProof="0" dirty="0" err="1" smtClean="0">
                <a:ln>
                  <a:noFill/>
                </a:ln>
                <a:solidFill>
                  <a:schemeClr val="dk2"/>
                </a:solidFill>
                <a:effectLst/>
                <a:uLnTx/>
                <a:uFillTx/>
                <a:latin typeface="Open Sans"/>
                <a:ea typeface="Open Sans"/>
                <a:cs typeface="Open Sans"/>
                <a:sym typeface="Open Sans"/>
              </a:rPr>
              <a:t>dBZ</a:t>
            </a:r>
            <a:r>
              <a:rPr kumimoji="0" lang="en-US" sz="1600" b="1" i="0" u="none" strike="noStrike" kern="0" cap="none" spc="0" normalizeH="0" baseline="0" noProof="0" dirty="0" smtClean="0">
                <a:ln>
                  <a:noFill/>
                </a:ln>
                <a:solidFill>
                  <a:schemeClr val="dk2"/>
                </a:solidFill>
                <a:effectLst/>
                <a:uLnTx/>
                <a:uFillTx/>
                <a:latin typeface="Open Sans"/>
                <a:ea typeface="Open Sans"/>
                <a:cs typeface="Open Sans"/>
                <a:sym typeface="Open Sans"/>
              </a:rPr>
              <a:t>)</a:t>
            </a:r>
            <a:endParaRPr kumimoji="0" lang="en-US" sz="1600" b="1" i="0" u="none" strike="noStrike" kern="0" cap="none" spc="0" normalizeH="0" baseline="0" noProof="0" dirty="0">
              <a:ln>
                <a:noFill/>
              </a:ln>
              <a:solidFill>
                <a:schemeClr val="dk2"/>
              </a:solidFill>
              <a:effectLst/>
              <a:uLnTx/>
              <a:uFillTx/>
              <a:latin typeface="Open Sans"/>
              <a:ea typeface="Open Sans"/>
              <a:cs typeface="Open Sans"/>
              <a:sym typeface="Open Sans"/>
            </a:endParaRPr>
          </a:p>
        </p:txBody>
      </p:sp>
      <p:sp>
        <p:nvSpPr>
          <p:cNvPr id="41" name="직사각형 40"/>
          <p:cNvSpPr/>
          <p:nvPr/>
        </p:nvSpPr>
        <p:spPr>
          <a:xfrm>
            <a:off x="762000" y="1428750"/>
            <a:ext cx="1754006" cy="523220"/>
          </a:xfrm>
          <a:prstGeom prst="rect">
            <a:avLst/>
          </a:prstGeom>
        </p:spPr>
        <p:txBody>
          <a:bodyPr wrap="none">
            <a:spAutoFit/>
          </a:bodyPr>
          <a:lstStyle/>
          <a:p>
            <a:pPr algn="ctr"/>
            <a:r>
              <a:rPr lang="en-US" b="1" dirty="0" smtClean="0"/>
              <a:t>2021 07L Grace</a:t>
            </a:r>
          </a:p>
          <a:p>
            <a:pPr algn="ctr"/>
            <a:r>
              <a:rPr lang="en-US" b="1" dirty="0" smtClean="0"/>
              <a:t>2021081712 (45 </a:t>
            </a:r>
            <a:r>
              <a:rPr lang="en-US" b="1" dirty="0" err="1" smtClean="0"/>
              <a:t>kt</a:t>
            </a:r>
            <a:r>
              <a:rPr lang="en-US" b="1" dirty="0" smtClean="0"/>
              <a:t>)</a:t>
            </a:r>
            <a:endParaRPr lang="en-US" dirty="0"/>
          </a:p>
        </p:txBody>
      </p:sp>
      <p:sp>
        <p:nvSpPr>
          <p:cNvPr id="42" name="직사각형 41"/>
          <p:cNvSpPr/>
          <p:nvPr/>
        </p:nvSpPr>
        <p:spPr>
          <a:xfrm>
            <a:off x="762000" y="2962930"/>
            <a:ext cx="1754006" cy="523220"/>
          </a:xfrm>
          <a:prstGeom prst="rect">
            <a:avLst/>
          </a:prstGeom>
        </p:spPr>
        <p:txBody>
          <a:bodyPr wrap="none">
            <a:spAutoFit/>
          </a:bodyPr>
          <a:lstStyle/>
          <a:p>
            <a:pPr algn="ctr"/>
            <a:r>
              <a:rPr lang="en-US" b="1" dirty="0" smtClean="0"/>
              <a:t>2021 08L Henri</a:t>
            </a:r>
          </a:p>
          <a:p>
            <a:pPr algn="ctr"/>
            <a:r>
              <a:rPr lang="en-US" b="1" dirty="0" smtClean="0"/>
              <a:t>2021082100 (60 </a:t>
            </a:r>
            <a:r>
              <a:rPr lang="en-US" b="1" dirty="0" err="1" smtClean="0"/>
              <a:t>kt</a:t>
            </a:r>
            <a:r>
              <a:rPr lang="en-US" b="1" dirty="0" smtClean="0"/>
              <a:t>)</a:t>
            </a:r>
            <a:endParaRPr lang="en-US" dirty="0"/>
          </a:p>
        </p:txBody>
      </p:sp>
      <p:sp>
        <p:nvSpPr>
          <p:cNvPr id="43" name="직사각형 42"/>
          <p:cNvSpPr/>
          <p:nvPr/>
        </p:nvSpPr>
        <p:spPr>
          <a:xfrm>
            <a:off x="838200" y="4476750"/>
            <a:ext cx="1754006" cy="523220"/>
          </a:xfrm>
          <a:prstGeom prst="rect">
            <a:avLst/>
          </a:prstGeom>
        </p:spPr>
        <p:txBody>
          <a:bodyPr wrap="none">
            <a:spAutoFit/>
          </a:bodyPr>
          <a:lstStyle/>
          <a:p>
            <a:pPr algn="ctr"/>
            <a:r>
              <a:rPr lang="en-US" b="1" dirty="0" smtClean="0"/>
              <a:t>2022 06L Earl</a:t>
            </a:r>
          </a:p>
          <a:p>
            <a:pPr algn="ctr"/>
            <a:r>
              <a:rPr lang="en-US" b="1" dirty="0" smtClean="0"/>
              <a:t>2022090600 (60 </a:t>
            </a:r>
            <a:r>
              <a:rPr lang="en-US" b="1" dirty="0" err="1" smtClean="0"/>
              <a:t>kt</a:t>
            </a:r>
            <a:r>
              <a:rPr lang="en-US" b="1" dirty="0" smtClean="0"/>
              <a:t>)</a:t>
            </a:r>
            <a:endParaRPr lang="en-US" dirty="0"/>
          </a:p>
        </p:txBody>
      </p:sp>
      <p:sp>
        <p:nvSpPr>
          <p:cNvPr id="44" name="직사각형 43"/>
          <p:cNvSpPr/>
          <p:nvPr/>
        </p:nvSpPr>
        <p:spPr>
          <a:xfrm>
            <a:off x="0" y="514350"/>
            <a:ext cx="2209799" cy="461665"/>
          </a:xfrm>
          <a:prstGeom prst="rect">
            <a:avLst/>
          </a:prstGeom>
        </p:spPr>
        <p:txBody>
          <a:bodyPr wrap="square">
            <a:spAutoFit/>
          </a:bodyPr>
          <a:lstStyle/>
          <a:p>
            <a:r>
              <a:rPr lang="en-US" sz="1200" dirty="0" smtClean="0">
                <a:solidFill>
                  <a:srgbClr val="FF0000"/>
                </a:solidFill>
              </a:rPr>
              <a:t>Each grid indicates 50 by 50 km region (400 by 400 km)</a:t>
            </a:r>
            <a:endParaRPr lang="en-US" sz="1200" dirty="0">
              <a:solidFill>
                <a:srgbClr val="FF0000"/>
              </a:solidFill>
            </a:endParaRPr>
          </a:p>
        </p:txBody>
      </p:sp>
      <p:sp>
        <p:nvSpPr>
          <p:cNvPr id="45" name="직사각형 44"/>
          <p:cNvSpPr/>
          <p:nvPr/>
        </p:nvSpPr>
        <p:spPr>
          <a:xfrm>
            <a:off x="0" y="895350"/>
            <a:ext cx="2590800" cy="523220"/>
          </a:xfrm>
          <a:prstGeom prst="rect">
            <a:avLst/>
          </a:prstGeom>
        </p:spPr>
        <p:txBody>
          <a:bodyPr wrap="square">
            <a:spAutoFit/>
          </a:bodyPr>
          <a:lstStyle/>
          <a:p>
            <a:r>
              <a:rPr lang="en-US" b="1" dirty="0" smtClean="0">
                <a:solidFill>
                  <a:schemeClr val="accent2"/>
                </a:solidFill>
              </a:rPr>
              <a:t>Blue arrow (Vertical shear vector)</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7</a:t>
            </a:r>
            <a:r>
              <a:rPr lang="en-US" sz="2400" dirty="0" smtClean="0"/>
              <a:t>. The impact of vertical velocity on the HAFS forecast</a:t>
            </a:r>
            <a:endParaRPr dirty="0"/>
          </a:p>
        </p:txBody>
      </p:sp>
      <p:graphicFrame>
        <p:nvGraphicFramePr>
          <p:cNvPr id="6" name="표 5"/>
          <p:cNvGraphicFramePr>
            <a:graphicFrameLocks noGrp="1"/>
          </p:cNvGraphicFramePr>
          <p:nvPr/>
        </p:nvGraphicFramePr>
        <p:xfrm>
          <a:off x="762000" y="2038350"/>
          <a:ext cx="7467601" cy="1115568"/>
        </p:xfrm>
        <a:graphic>
          <a:graphicData uri="http://schemas.openxmlformats.org/drawingml/2006/table">
            <a:tbl>
              <a:tblPr/>
              <a:tblGrid>
                <a:gridCol w="965457"/>
                <a:gridCol w="1468540"/>
                <a:gridCol w="1699659"/>
                <a:gridCol w="3333945"/>
              </a:tblGrid>
              <a:tr h="382574">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smtClean="0">
                          <a:solidFill>
                            <a:schemeClr val="bg2"/>
                          </a:solidFill>
                          <a:latin typeface="Calibri" pitchFamily="34" charset="0"/>
                          <a:ea typeface="Calibri" pitchFamily="34" charset="0"/>
                          <a:cs typeface="Calibri" pitchFamily="34" charset="0"/>
                        </a:rPr>
                        <a:t>Exp</a:t>
                      </a:r>
                      <a:endParaRPr lang="en-US" sz="1200" kern="100" dirty="0">
                        <a:solidFill>
                          <a:schemeClr val="bg2"/>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smtClean="0">
                          <a:solidFill>
                            <a:schemeClr val="bg2"/>
                          </a:solidFill>
                          <a:latin typeface="Calibri" pitchFamily="34" charset="0"/>
                          <a:ea typeface="Calibri" pitchFamily="34" charset="0"/>
                          <a:cs typeface="Calibri" pitchFamily="34" charset="0"/>
                        </a:rPr>
                        <a:t>Cloud</a:t>
                      </a:r>
                      <a:r>
                        <a:rPr lang="en-US" sz="1200" kern="100" baseline="0" dirty="0" smtClean="0">
                          <a:solidFill>
                            <a:schemeClr val="bg2"/>
                          </a:solidFill>
                          <a:latin typeface="Calibri" pitchFamily="34" charset="0"/>
                          <a:ea typeface="Calibri" pitchFamily="34" charset="0"/>
                          <a:cs typeface="Calibri" pitchFamily="34" charset="0"/>
                        </a:rPr>
                        <a:t> </a:t>
                      </a:r>
                      <a:r>
                        <a:rPr lang="en-US" sz="1200" kern="100" dirty="0" smtClean="0">
                          <a:solidFill>
                            <a:schemeClr val="bg2"/>
                          </a:solidFill>
                          <a:latin typeface="Calibri" pitchFamily="34" charset="0"/>
                          <a:ea typeface="Calibri" pitchFamily="34" charset="0"/>
                          <a:cs typeface="Calibri" pitchFamily="34" charset="0"/>
                        </a:rPr>
                        <a:t>relocation/cycling</a:t>
                      </a:r>
                      <a:endParaRPr lang="en-US" sz="1200" kern="100" dirty="0">
                        <a:solidFill>
                          <a:schemeClr val="bg2"/>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chemeClr val="bg2"/>
                          </a:solidFill>
                          <a:latin typeface="Calibri" pitchFamily="34" charset="0"/>
                          <a:ea typeface="Calibri" pitchFamily="34" charset="0"/>
                          <a:cs typeface="Calibri" pitchFamily="34" charset="0"/>
                        </a:rPr>
                        <a:t>Vertical velocity relocation/cycling</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chemeClr val="bg2"/>
                          </a:solidFill>
                          <a:latin typeface="Calibri" pitchFamily="34" charset="0"/>
                          <a:ea typeface="Calibri" pitchFamily="34" charset="0"/>
                          <a:cs typeface="Calibri" pitchFamily="34" charset="0"/>
                        </a:rPr>
                        <a:t>Description</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85485">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00B0F0"/>
                          </a:solidFill>
                          <a:latin typeface="Calibri" pitchFamily="34" charset="0"/>
                          <a:ea typeface="Calibri" pitchFamily="34" charset="0"/>
                          <a:cs typeface="Calibri" pitchFamily="34" charset="0"/>
                        </a:rPr>
                        <a:t>HFXA</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b="1" kern="100" dirty="0" smtClean="0">
                          <a:solidFill>
                            <a:srgbClr val="00B0F0"/>
                          </a:solidFill>
                          <a:latin typeface="Calibri" pitchFamily="34" charset="0"/>
                          <a:ea typeface="Calibri" pitchFamily="34" charset="0"/>
                          <a:cs typeface="Calibri" pitchFamily="34" charset="0"/>
                        </a:rPr>
                        <a:t>Yes</a:t>
                      </a:r>
                      <a:endParaRPr lang="en-US" sz="1200" b="1" kern="100" dirty="0">
                        <a:solidFill>
                          <a:srgbClr val="00B0F0"/>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00B0F0"/>
                          </a:solidFill>
                          <a:latin typeface="Calibri" pitchFamily="34" charset="0"/>
                          <a:ea typeface="Calibri" pitchFamily="34" charset="0"/>
                          <a:cs typeface="Calibri" pitchFamily="34" charset="0"/>
                        </a:rPr>
                        <a:t>HAFSv1.1A configuration with new VI</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85485">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FF0000"/>
                          </a:solidFill>
                          <a:latin typeface="Calibri" pitchFamily="34" charset="0"/>
                          <a:ea typeface="Calibri" pitchFamily="34" charset="0"/>
                          <a:cs typeface="Calibri" pitchFamily="34" charset="0"/>
                        </a:rPr>
                        <a:t>HFNN</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b="1" kern="100" dirty="0" smtClean="0">
                          <a:solidFill>
                            <a:srgbClr val="FF0000"/>
                          </a:solidFill>
                          <a:latin typeface="Calibri" pitchFamily="34" charset="0"/>
                          <a:ea typeface="Calibri" pitchFamily="34" charset="0"/>
                          <a:cs typeface="Calibri" pitchFamily="34" charset="0"/>
                        </a:rPr>
                        <a:t>No</a:t>
                      </a:r>
                      <a:endParaRPr lang="en-US" sz="1200" b="1" kern="100" dirty="0">
                        <a:solidFill>
                          <a:srgbClr val="FF0000"/>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FF0000"/>
                          </a:solidFill>
                          <a:latin typeface="Calibri" pitchFamily="34" charset="0"/>
                          <a:ea typeface="Calibri" pitchFamily="34" charset="0"/>
                          <a:cs typeface="Calibri" pitchFamily="34" charset="0"/>
                        </a:rPr>
                        <a:t>HAFSv1.1A configuration with old VI</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237055">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50000"/>
                        </a:lnSpc>
                        <a:spcBef>
                          <a:spcPts val="0"/>
                        </a:spcBef>
                        <a:spcAft>
                          <a:spcPts val="0"/>
                        </a:spcAft>
                      </a:pPr>
                      <a:r>
                        <a:rPr lang="en-US" sz="1200" kern="100" dirty="0">
                          <a:solidFill>
                            <a:srgbClr val="00B050"/>
                          </a:solidFill>
                          <a:latin typeface="Calibri" pitchFamily="34" charset="0"/>
                          <a:ea typeface="Calibri" pitchFamily="34" charset="0"/>
                          <a:cs typeface="Calibri" pitchFamily="34" charset="0"/>
                        </a:rPr>
                        <a:t>HFNW</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50000"/>
                        </a:lnSpc>
                        <a:spcBef>
                          <a:spcPts val="0"/>
                        </a:spcBef>
                        <a:spcAft>
                          <a:spcPts val="0"/>
                        </a:spcAft>
                      </a:pPr>
                      <a:r>
                        <a:rPr lang="en-US" sz="1200" b="1" kern="100" dirty="0">
                          <a:solidFill>
                            <a:srgbClr val="00B050"/>
                          </a:solidFill>
                          <a:latin typeface="Calibri" pitchFamily="34" charset="0"/>
                          <a:ea typeface="Calibri" pitchFamily="34" charset="0"/>
                          <a:cs typeface="Calibri" pitchFamily="34" charset="0"/>
                        </a:rPr>
                        <a:t>Yes</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50000"/>
                        </a:lnSpc>
                        <a:spcBef>
                          <a:spcPts val="0"/>
                        </a:spcBef>
                        <a:spcAft>
                          <a:spcPts val="0"/>
                        </a:spcAft>
                      </a:pPr>
                      <a:r>
                        <a:rPr lang="en-US" sz="1200" b="1" kern="100" dirty="0">
                          <a:solidFill>
                            <a:srgbClr val="00B050"/>
                          </a:solidFill>
                          <a:latin typeface="Calibri" pitchFamily="34" charset="0"/>
                          <a:ea typeface="Calibri" pitchFamily="34" charset="0"/>
                          <a:cs typeface="Calibri" pitchFamily="34" charset="0"/>
                        </a:rPr>
                        <a:t>No</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00B050"/>
                          </a:solidFill>
                          <a:latin typeface="Calibri" pitchFamily="34" charset="0"/>
                          <a:ea typeface="Calibri" pitchFamily="34" charset="0"/>
                          <a:cs typeface="Calibri" pitchFamily="34" charset="0"/>
                        </a:rPr>
                        <a:t>For testing the impact of vertical velocity</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직사각형 6"/>
          <p:cNvSpPr/>
          <p:nvPr/>
        </p:nvSpPr>
        <p:spPr>
          <a:xfrm>
            <a:off x="76198" y="1730573"/>
            <a:ext cx="8686800"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Cloud variables are important!! (e.g., for DA) Is vertical velocity also important??</a:t>
            </a:r>
            <a:endParaRPr kumimoji="0" lang="en-US" b="0" i="0" u="none" strike="noStrike" kern="0" cap="none" spc="0" normalizeH="0" baseline="0" noProof="0" dirty="0">
              <a:ln>
                <a:noFill/>
              </a:ln>
              <a:solidFill>
                <a:sysClr val="windowText" lastClr="000000"/>
              </a:solidFill>
              <a:effectLst/>
              <a:uLnTx/>
              <a:uFillTx/>
            </a:endParaRPr>
          </a:p>
        </p:txBody>
      </p:sp>
      <p:pic>
        <p:nvPicPr>
          <p:cNvPr id="5" name="Picture 2" descr="C:\Users\ty940\OneDrive\Documents\EMC-NCEP\Presentation\HFNN-ALAL1823\fig_ALAL1823_si02.png"/>
          <p:cNvPicPr>
            <a:picLocks noChangeAspect="1" noChangeArrowheads="1"/>
          </p:cNvPicPr>
          <p:nvPr/>
        </p:nvPicPr>
        <p:blipFill>
          <a:blip r:embed="rId3" cstate="print"/>
          <a:srcRect/>
          <a:stretch>
            <a:fillRect/>
          </a:stretch>
        </p:blipFill>
        <p:spPr bwMode="auto">
          <a:xfrm>
            <a:off x="2581275" y="3181350"/>
            <a:ext cx="2600325" cy="1924241"/>
          </a:xfrm>
          <a:prstGeom prst="rect">
            <a:avLst/>
          </a:prstGeom>
          <a:noFill/>
        </p:spPr>
      </p:pic>
      <p:pic>
        <p:nvPicPr>
          <p:cNvPr id="8" name="Picture 4" descr="C:\Users\ty940\OneDrive\Documents\EMC-NCEP\Presentation\HFNN-ALAL1823\fig_ALAL1823_st02.png"/>
          <p:cNvPicPr>
            <a:picLocks noChangeAspect="1" noChangeArrowheads="1"/>
          </p:cNvPicPr>
          <p:nvPr/>
        </p:nvPicPr>
        <p:blipFill>
          <a:blip r:embed="rId4" cstate="print"/>
          <a:srcRect/>
          <a:stretch>
            <a:fillRect/>
          </a:stretch>
        </p:blipFill>
        <p:spPr bwMode="auto">
          <a:xfrm>
            <a:off x="5105400" y="3181350"/>
            <a:ext cx="2600325" cy="1924241"/>
          </a:xfrm>
          <a:prstGeom prst="rect">
            <a:avLst/>
          </a:prstGeom>
          <a:noFill/>
        </p:spPr>
      </p:pic>
      <p:pic>
        <p:nvPicPr>
          <p:cNvPr id="9" name="Picture 6" descr="C:\Users\ty940\OneDrive\Documents\EMC-NCEP\Presentation\HFNN-ALAL1823\fig_ALAL1823_wind.png"/>
          <p:cNvPicPr>
            <a:picLocks noChangeAspect="1" noChangeArrowheads="1"/>
          </p:cNvPicPr>
          <p:nvPr/>
        </p:nvPicPr>
        <p:blipFill>
          <a:blip r:embed="rId5" cstate="print"/>
          <a:srcRect/>
          <a:stretch>
            <a:fillRect/>
          </a:stretch>
        </p:blipFill>
        <p:spPr bwMode="auto">
          <a:xfrm>
            <a:off x="-19050" y="3181350"/>
            <a:ext cx="2600325" cy="1924241"/>
          </a:xfrm>
          <a:prstGeom prst="rect">
            <a:avLst/>
          </a:prstGeom>
          <a:noFill/>
        </p:spPr>
      </p:pic>
      <p:sp>
        <p:nvSpPr>
          <p:cNvPr id="10" name="타원 9"/>
          <p:cNvSpPr/>
          <p:nvPr/>
        </p:nvSpPr>
        <p:spPr>
          <a:xfrm>
            <a:off x="2743200" y="3867150"/>
            <a:ext cx="2286000" cy="609600"/>
          </a:xfrm>
          <a:prstGeom prst="ellipse">
            <a:avLst/>
          </a:prstGeom>
          <a:noFill/>
          <a:ln>
            <a:solidFill>
              <a:schemeClr val="bg2">
                <a:alpha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xfrm>
            <a:off x="729450" y="-19050"/>
            <a:ext cx="7688400" cy="535200"/>
          </a:xfrm>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7</a:t>
            </a:r>
            <a:r>
              <a:rPr lang="en-US" sz="2400" dirty="0" smtClean="0"/>
              <a:t>. The impact of vertical velocity on the HAFS forecast</a:t>
            </a:r>
            <a:endParaRPr dirty="0"/>
          </a:p>
        </p:txBody>
      </p:sp>
      <p:pic>
        <p:nvPicPr>
          <p:cNvPr id="14" name="Picture 2" descr="C:\Users\ty940\OneDrive\Documents\EMC-NCEP\Publication-figures-for-HAFS-VI\AMS_FIG13.png"/>
          <p:cNvPicPr>
            <a:picLocks noChangeAspect="1" noChangeArrowheads="1"/>
          </p:cNvPicPr>
          <p:nvPr/>
        </p:nvPicPr>
        <p:blipFill>
          <a:blip r:embed="rId3" cstate="print"/>
          <a:srcRect l="6250" r="5000" b="23438"/>
          <a:stretch>
            <a:fillRect/>
          </a:stretch>
        </p:blipFill>
        <p:spPr bwMode="auto">
          <a:xfrm>
            <a:off x="914400" y="438149"/>
            <a:ext cx="4025189" cy="4629882"/>
          </a:xfrm>
          <a:prstGeom prst="rect">
            <a:avLst/>
          </a:prstGeom>
          <a:noFill/>
        </p:spPr>
      </p:pic>
      <p:sp>
        <p:nvSpPr>
          <p:cNvPr id="18" name="직사각형 17"/>
          <p:cNvSpPr/>
          <p:nvPr/>
        </p:nvSpPr>
        <p:spPr>
          <a:xfrm>
            <a:off x="4648200" y="609600"/>
            <a:ext cx="4412127" cy="338554"/>
          </a:xfrm>
          <a:prstGeom prst="rect">
            <a:avLst/>
          </a:prstGeom>
        </p:spPr>
        <p:txBody>
          <a:bodyPr wrap="square">
            <a:spAutoFit/>
          </a:bodyPr>
          <a:lstStyle/>
          <a:p>
            <a:r>
              <a:rPr lang="en-US" sz="1600" b="1" dirty="0" smtClean="0"/>
              <a:t>Case: 2022 05L Danielle (Cycle 2022090400)</a:t>
            </a:r>
            <a:endParaRPr lang="en-US" sz="1600" b="1" dirty="0"/>
          </a:p>
        </p:txBody>
      </p:sp>
      <p:sp>
        <p:nvSpPr>
          <p:cNvPr id="19" name="직사각형 18"/>
          <p:cNvSpPr/>
          <p:nvPr/>
        </p:nvSpPr>
        <p:spPr>
          <a:xfrm>
            <a:off x="4953000" y="1276350"/>
            <a:ext cx="2590800" cy="400110"/>
          </a:xfrm>
          <a:prstGeom prst="rect">
            <a:avLst/>
          </a:prstGeom>
        </p:spPr>
        <p:txBody>
          <a:bodyPr wrap="square">
            <a:spAutoFit/>
          </a:bodyPr>
          <a:lstStyle/>
          <a:p>
            <a:r>
              <a:rPr lang="en-US" sz="2000" b="1" dirty="0" smtClean="0">
                <a:solidFill>
                  <a:srgbClr val="FF0000"/>
                </a:solidFill>
              </a:rPr>
              <a:t>Initial vortex!</a:t>
            </a:r>
            <a:endParaRPr lang="en-US" sz="2000" dirty="0">
              <a:solidFill>
                <a:srgbClr val="FF0000"/>
              </a:solidFill>
            </a:endParaRPr>
          </a:p>
        </p:txBody>
      </p:sp>
      <p:sp>
        <p:nvSpPr>
          <p:cNvPr id="20" name="직사각형 19"/>
          <p:cNvSpPr/>
          <p:nvPr/>
        </p:nvSpPr>
        <p:spPr>
          <a:xfrm>
            <a:off x="4953000" y="3764399"/>
            <a:ext cx="2971800" cy="1169551"/>
          </a:xfrm>
          <a:prstGeom prst="rect">
            <a:avLst/>
          </a:prstGeom>
        </p:spPr>
        <p:txBody>
          <a:bodyPr wrap="square">
            <a:spAutoFit/>
          </a:bodyPr>
          <a:lstStyle/>
          <a:p>
            <a:r>
              <a:rPr lang="en-US" dirty="0" smtClean="0"/>
              <a:t>e-f) Radius-vertical cross section of azimuthally averaged radar reflectivity (shaded) &amp; vertical velocity contoured at 0.1 and 0.3 m/s</a:t>
            </a:r>
            <a:endParaRPr lang="en-US" dirty="0"/>
          </a:p>
        </p:txBody>
      </p:sp>
      <p:sp>
        <p:nvSpPr>
          <p:cNvPr id="21" name="직사각형 20"/>
          <p:cNvSpPr/>
          <p:nvPr/>
        </p:nvSpPr>
        <p:spPr>
          <a:xfrm>
            <a:off x="5029200" y="2419350"/>
            <a:ext cx="3886200" cy="523220"/>
          </a:xfrm>
          <a:prstGeom prst="rect">
            <a:avLst/>
          </a:prstGeom>
        </p:spPr>
        <p:txBody>
          <a:bodyPr wrap="square">
            <a:spAutoFit/>
          </a:bodyPr>
          <a:lstStyle/>
          <a:p>
            <a:r>
              <a:rPr lang="en-US" dirty="0" smtClean="0"/>
              <a:t>c-d) Radar reflectivity (shaded) &amp; vertical velocity (contoured at 0.3 m/s) at 2-km level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xfrm>
            <a:off x="729450" y="-19050"/>
            <a:ext cx="7688400" cy="535200"/>
          </a:xfrm>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7</a:t>
            </a:r>
            <a:r>
              <a:rPr lang="en-US" sz="2400" dirty="0" smtClean="0"/>
              <a:t>. The impact of vertical velocity on the HAFS forecast</a:t>
            </a:r>
            <a:endParaRPr dirty="0"/>
          </a:p>
        </p:txBody>
      </p:sp>
      <p:pic>
        <p:nvPicPr>
          <p:cNvPr id="16" name="Picture 3" descr="C:\Users\ty940\OneDrive\Documents\EMC-NCEP\Publication-figures-for-HAFS-VI\AMS_FIG14.png"/>
          <p:cNvPicPr>
            <a:picLocks noChangeAspect="1" noChangeArrowheads="1"/>
          </p:cNvPicPr>
          <p:nvPr/>
        </p:nvPicPr>
        <p:blipFill>
          <a:blip r:embed="rId3" cstate="print"/>
          <a:srcRect b="4688"/>
          <a:stretch>
            <a:fillRect/>
          </a:stretch>
        </p:blipFill>
        <p:spPr bwMode="auto">
          <a:xfrm>
            <a:off x="1146048" y="402361"/>
            <a:ext cx="3730752" cy="4741139"/>
          </a:xfrm>
          <a:prstGeom prst="rect">
            <a:avLst/>
          </a:prstGeom>
          <a:noFill/>
        </p:spPr>
      </p:pic>
      <p:sp>
        <p:nvSpPr>
          <p:cNvPr id="17" name="직사각형 16"/>
          <p:cNvSpPr/>
          <p:nvPr/>
        </p:nvSpPr>
        <p:spPr>
          <a:xfrm>
            <a:off x="4585487" y="1200150"/>
            <a:ext cx="1358113" cy="400110"/>
          </a:xfrm>
          <a:prstGeom prst="rect">
            <a:avLst/>
          </a:prstGeom>
        </p:spPr>
        <p:txBody>
          <a:bodyPr wrap="square">
            <a:spAutoFit/>
          </a:bodyPr>
          <a:lstStyle/>
          <a:p>
            <a:r>
              <a:rPr lang="en-US" sz="2000" b="1" dirty="0" smtClean="0">
                <a:solidFill>
                  <a:srgbClr val="FF0000"/>
                </a:solidFill>
              </a:rPr>
              <a:t>Track!</a:t>
            </a:r>
            <a:endParaRPr lang="en-US" sz="2000" dirty="0">
              <a:solidFill>
                <a:srgbClr val="FF0000"/>
              </a:solidFill>
            </a:endParaRPr>
          </a:p>
        </p:txBody>
      </p:sp>
      <p:sp>
        <p:nvSpPr>
          <p:cNvPr id="6" name="직사각형 5"/>
          <p:cNvSpPr/>
          <p:nvPr/>
        </p:nvSpPr>
        <p:spPr>
          <a:xfrm>
            <a:off x="4495800" y="742950"/>
            <a:ext cx="4459875" cy="338554"/>
          </a:xfrm>
          <a:prstGeom prst="rect">
            <a:avLst/>
          </a:prstGeom>
        </p:spPr>
        <p:txBody>
          <a:bodyPr wrap="none">
            <a:spAutoFit/>
          </a:bodyPr>
          <a:lstStyle/>
          <a:p>
            <a:r>
              <a:rPr lang="en-US" sz="1600" b="1" dirty="0" smtClean="0"/>
              <a:t>Case: 2023 08L Franklin (Cycle 2023082500)</a:t>
            </a:r>
            <a:endParaRPr lang="en-US" sz="1600" b="1" dirty="0"/>
          </a:p>
        </p:txBody>
      </p:sp>
      <p:sp>
        <p:nvSpPr>
          <p:cNvPr id="7" name="직사각형 6"/>
          <p:cNvSpPr/>
          <p:nvPr/>
        </p:nvSpPr>
        <p:spPr>
          <a:xfrm>
            <a:off x="4953000" y="2495550"/>
            <a:ext cx="3124200" cy="2031325"/>
          </a:xfrm>
          <a:prstGeom prst="rect">
            <a:avLst/>
          </a:prstGeom>
        </p:spPr>
        <p:txBody>
          <a:bodyPr wrap="square">
            <a:spAutoFit/>
          </a:bodyPr>
          <a:lstStyle/>
          <a:p>
            <a:r>
              <a:rPr lang="en-US" dirty="0" smtClean="0"/>
              <a:t>c-d) Radar reflectivity (shaded) &amp; vertical velocity (contoured at 0.3 m/s) at 2-km level</a:t>
            </a:r>
          </a:p>
          <a:p>
            <a:endParaRPr lang="en-US" dirty="0" smtClean="0"/>
          </a:p>
          <a:p>
            <a:endParaRPr lang="en-US" dirty="0" smtClean="0"/>
          </a:p>
          <a:p>
            <a:endParaRPr lang="en-US" dirty="0" smtClean="0"/>
          </a:p>
          <a:p>
            <a:endParaRPr lang="en-US" dirty="0" smtClean="0"/>
          </a:p>
          <a:p>
            <a:r>
              <a:rPr lang="en-US" dirty="0" smtClean="0"/>
              <a:t>e-f) Wind speed (m/s) and streamline at 2-km level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8. Conclusion</a:t>
            </a:r>
            <a:endParaRPr dirty="0"/>
          </a:p>
        </p:txBody>
      </p:sp>
      <p:sp>
        <p:nvSpPr>
          <p:cNvPr id="116" name="Google Shape;116;g2782a068987_1_0"/>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fontScale="92500"/>
          </a:bodyPr>
          <a:lstStyle/>
          <a:p>
            <a:pPr algn="just"/>
            <a:r>
              <a:rPr lang="en-US" sz="1400" dirty="0" smtClean="0"/>
              <a:t>Cloud and vertical velocity relocation/cycling system of HAFS-VI has been developed and tested for the 2023 real-time HAFS experiment configuration</a:t>
            </a:r>
          </a:p>
          <a:p>
            <a:pPr algn="just"/>
            <a:r>
              <a:rPr lang="en-US" sz="1400" dirty="0" smtClean="0"/>
              <a:t>The new HAFS-VI provides much more realistic initial cloud/convective structure than the old VI (i.e., the VI system of previous operational HAFSv1A) </a:t>
            </a:r>
          </a:p>
          <a:p>
            <a:pPr algn="just"/>
            <a:r>
              <a:rPr lang="en-US" sz="1400" dirty="0" smtClean="0"/>
              <a:t>This new HAFS-VI has been implemented into the operational HAFSv2A for year 2024 hurricane season.</a:t>
            </a:r>
          </a:p>
          <a:p>
            <a:r>
              <a:rPr lang="en-US" sz="1400" dirty="0" smtClean="0">
                <a:solidFill>
                  <a:srgbClr val="FF0000"/>
                </a:solidFill>
              </a:rPr>
              <a:t>Expect to provide the better background for further DA development</a:t>
            </a:r>
          </a:p>
          <a:p>
            <a:r>
              <a:rPr lang="en-US" sz="1400" dirty="0" smtClean="0">
                <a:solidFill>
                  <a:srgbClr val="FF0000"/>
                </a:solidFill>
              </a:rPr>
              <a:t>Relocating/cycling cloud field </a:t>
            </a:r>
            <a:r>
              <a:rPr lang="en-US" sz="1400" i="1" u="sng" dirty="0" smtClean="0">
                <a:solidFill>
                  <a:srgbClr val="FF0000"/>
                </a:solidFill>
              </a:rPr>
              <a:t>without</a:t>
            </a:r>
            <a:r>
              <a:rPr lang="en-US" sz="1400" dirty="0" smtClean="0">
                <a:solidFill>
                  <a:srgbClr val="FF0000"/>
                </a:solidFill>
              </a:rPr>
              <a:t> the vertical velocity relocation/cycling in the new HAFS-</a:t>
            </a:r>
            <a:r>
              <a:rPr lang="en-US" sz="1400" i="1" u="sng" dirty="0" smtClean="0">
                <a:solidFill>
                  <a:srgbClr val="FF0000"/>
                </a:solidFill>
              </a:rPr>
              <a:t>VI</a:t>
            </a:r>
            <a:r>
              <a:rPr lang="en-US" sz="1400" dirty="0" smtClean="0">
                <a:solidFill>
                  <a:srgbClr val="FF0000"/>
                </a:solidFill>
              </a:rPr>
              <a:t> degrades the intensity forecast (Each storm has a different story.. Need more study..)</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dirty="0" smtClean="0"/>
              <a:t>Thank you for your attention!!</a:t>
            </a:r>
            <a:br>
              <a:rPr lang="en-US" dirty="0" smtClean="0"/>
            </a:br>
            <a:r>
              <a:rPr lang="en-US" dirty="0" smtClean="0"/>
              <a:t>Any questions or comments?</a:t>
            </a:r>
            <a:endParaRPr dirty="0"/>
          </a:p>
        </p:txBody>
      </p:sp>
      <p:pic>
        <p:nvPicPr>
          <p:cNvPr id="14" name="Picture 2" descr="https://lh7-us.googleusercontent.com/3XZ-MlmNoq2DAy0rlUbtKHYX8gcL16S64Y_pLR3DllyCT9OHD5Us-_tZOqkswmfGjTCuson3fK-Mwo0EzN224qxUMR-b01JJTJMXrj6S74biQbhAiHN10_Xgi0TWUQTQpIoPK_-FQ2bDSkPfdXw8htqjkg=s2048"/>
          <p:cNvPicPr>
            <a:picLocks noChangeAspect="1" noChangeArrowheads="1"/>
          </p:cNvPicPr>
          <p:nvPr/>
        </p:nvPicPr>
        <p:blipFill>
          <a:blip r:embed="rId3" cstate="print"/>
          <a:srcRect/>
          <a:stretch>
            <a:fillRect/>
          </a:stretch>
        </p:blipFill>
        <p:spPr bwMode="auto">
          <a:xfrm>
            <a:off x="1295400" y="2502218"/>
            <a:ext cx="3048000" cy="2354580"/>
          </a:xfrm>
          <a:prstGeom prst="rect">
            <a:avLst/>
          </a:prstGeom>
          <a:noFill/>
        </p:spPr>
      </p:pic>
      <p:pic>
        <p:nvPicPr>
          <p:cNvPr id="15" name="Picture 4" descr="https://lh7-us.googleusercontent.com/bbMf2XlE02A-I-Y8ZLnkRYsCtn9ycL0WCUfAUssiKLY3fESoKPwqIVIFXw1nh-VfuQwVKkzg6n7zdJPi9wxXThN79DtVzD-y3t7cEWmCSAjHLdomw8iEpxLJerSJMVmEi6vSHeWVLplstozzqMP-tXRU1A=s2048"/>
          <p:cNvPicPr>
            <a:picLocks noChangeAspect="1" noChangeArrowheads="1"/>
          </p:cNvPicPr>
          <p:nvPr/>
        </p:nvPicPr>
        <p:blipFill>
          <a:blip r:embed="rId4" cstate="print"/>
          <a:srcRect/>
          <a:stretch>
            <a:fillRect/>
          </a:stretch>
        </p:blipFill>
        <p:spPr bwMode="auto">
          <a:xfrm>
            <a:off x="3962400" y="2502218"/>
            <a:ext cx="3049232" cy="2355532"/>
          </a:xfrm>
          <a:prstGeom prst="rect">
            <a:avLst/>
          </a:prstGeom>
          <a:noFill/>
        </p:spPr>
      </p:pic>
      <p:pic>
        <p:nvPicPr>
          <p:cNvPr id="16" name="Picture 6" descr="https://lh7-us.googleusercontent.com/1xTnINf4R7W7MhD5uRFhxprg2sxPLovVQBWUUkvry19_BCIwbKKj64PbfKpN0VikJxF9_-gob1p4UkOW0NbKSjjuewUgZGMC6qGJOsU27wnQljGnG1-ejw879j2gFLImO5X5qOueQy8d5WhSbMmA6zGi7Q=s2048"/>
          <p:cNvPicPr>
            <a:picLocks noChangeAspect="1" noChangeArrowheads="1"/>
          </p:cNvPicPr>
          <p:nvPr/>
        </p:nvPicPr>
        <p:blipFill>
          <a:blip r:embed="rId5" cstate="print"/>
          <a:srcRect/>
          <a:stretch>
            <a:fillRect/>
          </a:stretch>
        </p:blipFill>
        <p:spPr bwMode="auto">
          <a:xfrm>
            <a:off x="6629400" y="2730818"/>
            <a:ext cx="260640" cy="2019963"/>
          </a:xfrm>
          <a:prstGeom prst="rect">
            <a:avLst/>
          </a:prstGeom>
          <a:noFill/>
        </p:spPr>
      </p:pic>
      <p:sp>
        <p:nvSpPr>
          <p:cNvPr id="17" name="직사각형 16"/>
          <p:cNvSpPr/>
          <p:nvPr/>
        </p:nvSpPr>
        <p:spPr>
          <a:xfrm>
            <a:off x="1600200" y="4835723"/>
            <a:ext cx="2209800" cy="307777"/>
          </a:xfrm>
          <a:prstGeom prst="rect">
            <a:avLst/>
          </a:prstGeom>
        </p:spPr>
        <p:txBody>
          <a:bodyPr wrap="square">
            <a:spAutoFit/>
          </a:bodyPr>
          <a:lstStyle/>
          <a:p>
            <a:pPr algn="ctr"/>
            <a:r>
              <a:rPr lang="en-US" b="1" dirty="0" err="1" smtClean="0">
                <a:solidFill>
                  <a:srgbClr val="000000"/>
                </a:solidFill>
                <a:latin typeface="Arial"/>
              </a:rPr>
              <a:t>Obs</a:t>
            </a:r>
            <a:r>
              <a:rPr lang="en-US" b="1" dirty="0" smtClean="0">
                <a:solidFill>
                  <a:srgbClr val="000000"/>
                </a:solidFill>
                <a:latin typeface="Arial"/>
              </a:rPr>
              <a:t>: TDR data</a:t>
            </a:r>
            <a:endParaRPr lang="en-US" dirty="0" smtClean="0"/>
          </a:p>
        </p:txBody>
      </p:sp>
      <p:sp>
        <p:nvSpPr>
          <p:cNvPr id="18" name="직사각형 17"/>
          <p:cNvSpPr/>
          <p:nvPr/>
        </p:nvSpPr>
        <p:spPr>
          <a:xfrm>
            <a:off x="4451684" y="4801668"/>
            <a:ext cx="2362200" cy="307777"/>
          </a:xfrm>
          <a:prstGeom prst="rect">
            <a:avLst/>
          </a:prstGeom>
        </p:spPr>
        <p:txBody>
          <a:bodyPr wrap="square">
            <a:spAutoFit/>
          </a:bodyPr>
          <a:lstStyle/>
          <a:p>
            <a:pPr algn="ctr"/>
            <a:r>
              <a:rPr lang="en-US" b="1" dirty="0" smtClean="0"/>
              <a:t>HAFSAv2</a:t>
            </a:r>
            <a:endParaRPr lang="en-US" dirty="0" smtClean="0"/>
          </a:p>
        </p:txBody>
      </p:sp>
      <p:sp>
        <p:nvSpPr>
          <p:cNvPr id="19" name="TextBox 18"/>
          <p:cNvSpPr txBox="1"/>
          <p:nvPr/>
        </p:nvSpPr>
        <p:spPr>
          <a:xfrm rot="16200000">
            <a:off x="-424934" y="3072884"/>
            <a:ext cx="3657600" cy="369332"/>
          </a:xfrm>
          <a:prstGeom prst="rect">
            <a:avLst/>
          </a:prstGeom>
          <a:noFill/>
        </p:spPr>
        <p:txBody>
          <a:bodyPr wrap="square" rtlCol="0">
            <a:spAutoFit/>
          </a:bodyPr>
          <a:lstStyle/>
          <a:p>
            <a:r>
              <a:rPr lang="en-US" dirty="0" smtClean="0"/>
              <a:t>Distance from the TC center (km)</a:t>
            </a:r>
            <a:endParaRPr lang="en-US" dirty="0"/>
          </a:p>
        </p:txBody>
      </p:sp>
      <p:sp>
        <p:nvSpPr>
          <p:cNvPr id="20" name="직사각형 19"/>
          <p:cNvSpPr/>
          <p:nvPr/>
        </p:nvSpPr>
        <p:spPr>
          <a:xfrm>
            <a:off x="1600200" y="2110085"/>
            <a:ext cx="5943600" cy="461665"/>
          </a:xfrm>
          <a:prstGeom prst="rect">
            <a:avLst/>
          </a:prstGeom>
        </p:spPr>
        <p:txBody>
          <a:bodyPr wrap="square">
            <a:spAutoFit/>
          </a:bodyPr>
          <a:lstStyle/>
          <a:p>
            <a:pPr algn="ctr"/>
            <a:r>
              <a:rPr lang="en-US" sz="1200" b="1" dirty="0" smtClean="0"/>
              <a:t>Hurricane Lee (13L) HAFSAv2 model initial condition validation at Sep 10 12Z (double </a:t>
            </a:r>
            <a:r>
              <a:rPr lang="en-US" sz="1200" b="1" dirty="0" err="1" smtClean="0"/>
              <a:t>eyewall</a:t>
            </a:r>
            <a:r>
              <a:rPr lang="en-US" sz="1200" b="1" dirty="0" smtClean="0"/>
              <a:t> structure)</a:t>
            </a:r>
            <a:endParaRPr lang="en-US" sz="1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제목 1"/>
          <p:cNvSpPr txBox="1">
            <a:spLocks/>
          </p:cNvSpPr>
          <p:nvPr/>
        </p:nvSpPr>
        <p:spPr>
          <a:xfrm>
            <a:off x="0" y="0"/>
            <a:ext cx="9144000" cy="85725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Description for cloud relocation/cloud cycling in HAFS VI</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Cold start: GFS cloud </a:t>
            </a:r>
            <a:r>
              <a:rPr lang="en-US" sz="2800" dirty="0" smtClean="0">
                <a:solidFill>
                  <a:srgbClr val="FF0000"/>
                </a:solidFill>
                <a:latin typeface="+mj-lt"/>
                <a:ea typeface="+mj-ea"/>
                <a:cs typeface="+mj-cs"/>
              </a:rPr>
              <a:t>relocation</a:t>
            </a:r>
            <a:endParaRPr kumimoji="0" lang="en-US" sz="28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2" name="직사각형 21"/>
          <p:cNvSpPr/>
          <p:nvPr/>
        </p:nvSpPr>
        <p:spPr>
          <a:xfrm>
            <a:off x="152400" y="857250"/>
            <a:ext cx="2667000" cy="2057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그룹 7"/>
          <p:cNvGrpSpPr/>
          <p:nvPr/>
        </p:nvGrpSpPr>
        <p:grpSpPr>
          <a:xfrm>
            <a:off x="762000" y="1657350"/>
            <a:ext cx="914400" cy="685800"/>
            <a:chOff x="4724400" y="2819400"/>
            <a:chExt cx="914400" cy="914400"/>
          </a:xfrm>
        </p:grpSpPr>
        <p:sp>
          <p:nvSpPr>
            <p:cNvPr id="24" name="타원 23"/>
            <p:cNvSpPr/>
            <p:nvPr/>
          </p:nvSpPr>
          <p:spPr>
            <a:xfrm>
              <a:off x="4724400" y="2819400"/>
              <a:ext cx="914400" cy="9144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순서도: 가산 접합 24"/>
            <p:cNvSpPr/>
            <p:nvPr/>
          </p:nvSpPr>
          <p:spPr>
            <a:xfrm>
              <a:off x="5105400" y="3200400"/>
              <a:ext cx="152400" cy="152400"/>
            </a:xfrm>
            <a:prstGeom prst="flowChartSummingJunc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11"/>
          <p:cNvGrpSpPr/>
          <p:nvPr/>
        </p:nvGrpSpPr>
        <p:grpSpPr>
          <a:xfrm>
            <a:off x="990600" y="1485900"/>
            <a:ext cx="914400" cy="685800"/>
            <a:chOff x="6019800" y="2971800"/>
            <a:chExt cx="914400" cy="914400"/>
          </a:xfrm>
        </p:grpSpPr>
        <p:sp>
          <p:nvSpPr>
            <p:cNvPr id="27" name="타원 26"/>
            <p:cNvSpPr/>
            <p:nvPr/>
          </p:nvSpPr>
          <p:spPr>
            <a:xfrm>
              <a:off x="6019800" y="2971800"/>
              <a:ext cx="914400" cy="9144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순서도: 가산 접합 27"/>
            <p:cNvSpPr/>
            <p:nvPr/>
          </p:nvSpPr>
          <p:spPr>
            <a:xfrm>
              <a:off x="6400800" y="3352800"/>
              <a:ext cx="152400" cy="1524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오른쪽 화살표 28"/>
          <p:cNvSpPr/>
          <p:nvPr/>
        </p:nvSpPr>
        <p:spPr>
          <a:xfrm rot="18820720">
            <a:off x="1288178" y="1829919"/>
            <a:ext cx="107323" cy="15638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743200" y="914400"/>
            <a:ext cx="6400800" cy="954107"/>
          </a:xfrm>
          <a:prstGeom prst="rect">
            <a:avLst/>
          </a:prstGeom>
          <a:noFill/>
        </p:spPr>
        <p:txBody>
          <a:bodyPr wrap="square" rtlCol="0">
            <a:spAutoFit/>
          </a:bodyPr>
          <a:lstStyle/>
          <a:p>
            <a:pPr algn="just"/>
            <a:r>
              <a:rPr lang="en-US" dirty="0" smtClean="0"/>
              <a:t>1. Cloud variables of GFS are relocated based on the storm center shifting. The GFS cloud field within in the </a:t>
            </a:r>
            <a:r>
              <a:rPr lang="en-US" u="sng" dirty="0" smtClean="0"/>
              <a:t>6 degrees</a:t>
            </a:r>
            <a:r>
              <a:rPr lang="en-US" dirty="0" smtClean="0"/>
              <a:t> from the TC center moves along the storm. (e.g., If the storm center moves 0.5 degrees northeast during VI, the cloud field moves together.)</a:t>
            </a:r>
            <a:endParaRPr lang="en-US" dirty="0"/>
          </a:p>
        </p:txBody>
      </p:sp>
      <p:sp>
        <p:nvSpPr>
          <p:cNvPr id="12" name="TextBox 11"/>
          <p:cNvSpPr txBox="1"/>
          <p:nvPr/>
        </p:nvSpPr>
        <p:spPr>
          <a:xfrm>
            <a:off x="2819400" y="2190750"/>
            <a:ext cx="6172200" cy="1323439"/>
          </a:xfrm>
          <a:prstGeom prst="rect">
            <a:avLst/>
          </a:prstGeom>
          <a:noFill/>
        </p:spPr>
        <p:txBody>
          <a:bodyPr wrap="square" rtlCol="0">
            <a:spAutoFit/>
          </a:bodyPr>
          <a:lstStyle/>
          <a:p>
            <a:r>
              <a:rPr lang="en-US" sz="1600" dirty="0" smtClean="0">
                <a:solidFill>
                  <a:srgbClr val="FF0000"/>
                </a:solidFill>
              </a:rPr>
              <a:t>Red X: Best track position</a:t>
            </a:r>
          </a:p>
          <a:p>
            <a:r>
              <a:rPr lang="en-US" sz="1600" dirty="0" smtClean="0">
                <a:solidFill>
                  <a:srgbClr val="FF0000"/>
                </a:solidFill>
              </a:rPr>
              <a:t>Red circle: The area (6 degrees) where the cloud will be relocated</a:t>
            </a:r>
          </a:p>
          <a:p>
            <a:r>
              <a:rPr lang="en-US" sz="1600" dirty="0" smtClean="0">
                <a:solidFill>
                  <a:srgbClr val="00B050"/>
                </a:solidFill>
              </a:rPr>
              <a:t>Green X: GFS Vortex center from the ATCF file</a:t>
            </a:r>
          </a:p>
          <a:p>
            <a:r>
              <a:rPr lang="en-US" sz="1600" dirty="0" smtClean="0">
                <a:solidFill>
                  <a:srgbClr val="00B050"/>
                </a:solidFill>
              </a:rPr>
              <a:t>Green circle: The range (6 degrees) of GFS cloud field that will be moved</a:t>
            </a:r>
            <a:endParaRPr lang="en-US" sz="1600" dirty="0">
              <a:solidFill>
                <a:srgbClr val="00B050"/>
              </a:solidFill>
            </a:endParaRPr>
          </a:p>
        </p:txBody>
      </p:sp>
      <p:grpSp>
        <p:nvGrpSpPr>
          <p:cNvPr id="4" name="그룹 11"/>
          <p:cNvGrpSpPr/>
          <p:nvPr/>
        </p:nvGrpSpPr>
        <p:grpSpPr>
          <a:xfrm>
            <a:off x="457200" y="3257550"/>
            <a:ext cx="2057400" cy="1600200"/>
            <a:chOff x="6019800" y="2971800"/>
            <a:chExt cx="914400" cy="914400"/>
          </a:xfrm>
        </p:grpSpPr>
        <p:sp>
          <p:nvSpPr>
            <p:cNvPr id="14" name="타원 13"/>
            <p:cNvSpPr/>
            <p:nvPr/>
          </p:nvSpPr>
          <p:spPr>
            <a:xfrm>
              <a:off x="6019800" y="2971800"/>
              <a:ext cx="914400" cy="9144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순서도: 가산 접합 14"/>
            <p:cNvSpPr/>
            <p:nvPr/>
          </p:nvSpPr>
          <p:spPr>
            <a:xfrm>
              <a:off x="6400800" y="3352800"/>
              <a:ext cx="152400" cy="1524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타원 16"/>
          <p:cNvSpPr/>
          <p:nvPr/>
        </p:nvSpPr>
        <p:spPr>
          <a:xfrm>
            <a:off x="457200" y="3257550"/>
            <a:ext cx="2057400" cy="1600200"/>
          </a:xfrm>
          <a:prstGeom prst="ellipse">
            <a:avLst/>
          </a:prstGeom>
          <a:noFill/>
          <a:ln w="279400">
            <a:solidFill>
              <a:srgbClr val="00B0F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895600" y="4019550"/>
            <a:ext cx="6248400" cy="954107"/>
          </a:xfrm>
          <a:prstGeom prst="rect">
            <a:avLst/>
          </a:prstGeom>
          <a:noFill/>
        </p:spPr>
        <p:txBody>
          <a:bodyPr wrap="square" rtlCol="0">
            <a:spAutoFit/>
          </a:bodyPr>
          <a:lstStyle/>
          <a:p>
            <a:pPr algn="just"/>
            <a:r>
              <a:rPr lang="en-US" dirty="0" smtClean="0"/>
              <a:t>2. After the GFS cloud field is relocated, 9 point smoothing is performed 5~10 times in a ring-shaped area with a width of 1 degree along the boundary of the area (where the cloud has been changed) to reduce the sharp gradient of field. </a:t>
            </a:r>
            <a:endParaRPr lang="en-US" dirty="0"/>
          </a:p>
        </p:txBody>
      </p:sp>
      <p:sp>
        <p:nvSpPr>
          <p:cNvPr id="19" name="직사각형 18"/>
          <p:cNvSpPr/>
          <p:nvPr/>
        </p:nvSpPr>
        <p:spPr>
          <a:xfrm>
            <a:off x="152400" y="2571750"/>
            <a:ext cx="2667000" cy="523220"/>
          </a:xfrm>
          <a:prstGeom prst="rect">
            <a:avLst/>
          </a:prstGeom>
        </p:spPr>
        <p:txBody>
          <a:bodyPr wrap="square">
            <a:spAutoFit/>
          </a:bodyPr>
          <a:lstStyle/>
          <a:p>
            <a:r>
              <a:rPr lang="en-US" sz="1400" b="1" dirty="0" smtClean="0"/>
              <a:t>30 by 30 degree GFS data for VI input</a:t>
            </a:r>
            <a:endParaRPr lang="en-US" sz="1400" b="1" dirty="0"/>
          </a:p>
        </p:txBody>
      </p:sp>
      <p:cxnSp>
        <p:nvCxnSpPr>
          <p:cNvPr id="20" name="직선 화살표 연결선 19"/>
          <p:cNvCxnSpPr>
            <a:stCxn id="24" idx="1"/>
          </p:cNvCxnSpPr>
          <p:nvPr/>
        </p:nvCxnSpPr>
        <p:spPr>
          <a:xfrm rot="5400000" flipH="1" flipV="1">
            <a:off x="912090" y="1526873"/>
            <a:ext cx="214733" cy="2470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rot="5400000" flipH="1" flipV="1">
            <a:off x="1540179" y="2041223"/>
            <a:ext cx="214733" cy="2470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1"/>
          <p:cNvCxnSpPr/>
          <p:nvPr/>
        </p:nvCxnSpPr>
        <p:spPr>
          <a:xfrm flipH="1" flipV="1">
            <a:off x="457200" y="3943350"/>
            <a:ext cx="1066800" cy="1143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Rectangle 16"/>
          <p:cNvSpPr/>
          <p:nvPr/>
        </p:nvSpPr>
        <p:spPr>
          <a:xfrm rot="416825">
            <a:off x="589125" y="3771986"/>
            <a:ext cx="970137" cy="307777"/>
          </a:xfrm>
          <a:prstGeom prst="rect">
            <a:avLst/>
          </a:prstGeom>
        </p:spPr>
        <p:txBody>
          <a:bodyPr wrap="none">
            <a:spAutoFit/>
          </a:bodyPr>
          <a:lstStyle/>
          <a:p>
            <a:r>
              <a:rPr lang="en-US" sz="1400" b="1" dirty="0" smtClean="0">
                <a:solidFill>
                  <a:prstClr val="black"/>
                </a:solidFill>
              </a:rPr>
              <a:t>6 </a:t>
            </a:r>
            <a:r>
              <a:rPr lang="en-US" sz="1400" b="1" dirty="0">
                <a:solidFill>
                  <a:prstClr val="black"/>
                </a:solidFill>
              </a:rPr>
              <a:t>degree </a:t>
            </a:r>
            <a:endParaRPr lang="en-US" dirty="0"/>
          </a:p>
        </p:txBody>
      </p:sp>
      <p:sp>
        <p:nvSpPr>
          <p:cNvPr id="33" name="Rectangle 16"/>
          <p:cNvSpPr/>
          <p:nvPr/>
        </p:nvSpPr>
        <p:spPr>
          <a:xfrm rot="156817">
            <a:off x="1359984" y="3062364"/>
            <a:ext cx="970137" cy="307777"/>
          </a:xfrm>
          <a:prstGeom prst="rect">
            <a:avLst/>
          </a:prstGeom>
        </p:spPr>
        <p:txBody>
          <a:bodyPr wrap="none">
            <a:spAutoFit/>
          </a:bodyPr>
          <a:lstStyle/>
          <a:p>
            <a:r>
              <a:rPr lang="en-US" sz="1400" b="1" dirty="0" smtClean="0">
                <a:solidFill>
                  <a:prstClr val="black"/>
                </a:solidFill>
              </a:rPr>
              <a:t>1 </a:t>
            </a:r>
            <a:r>
              <a:rPr lang="en-US" sz="1400" b="1" dirty="0">
                <a:solidFill>
                  <a:prstClr val="black"/>
                </a:solidFill>
              </a:rPr>
              <a:t>degree </a:t>
            </a:r>
            <a:endParaRPr lang="en-US" dirty="0"/>
          </a:p>
        </p:txBody>
      </p:sp>
      <p:cxnSp>
        <p:nvCxnSpPr>
          <p:cNvPr id="34" name="Straight Arrow Connector 11"/>
          <p:cNvCxnSpPr/>
          <p:nvPr/>
        </p:nvCxnSpPr>
        <p:spPr>
          <a:xfrm rot="5400000" flipH="1" flipV="1">
            <a:off x="1334294" y="3256756"/>
            <a:ext cx="228600" cy="1588"/>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제목 1"/>
          <p:cNvSpPr txBox="1">
            <a:spLocks/>
          </p:cNvSpPr>
          <p:nvPr/>
        </p:nvSpPr>
        <p:spPr>
          <a:xfrm>
            <a:off x="0" y="0"/>
            <a:ext cx="9144000" cy="857250"/>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Description for cloud relocation/cloud cycling in HAFS VI</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Warm start: </a:t>
            </a:r>
            <a:r>
              <a:rPr lang="en-US" sz="2800" dirty="0" smtClean="0">
                <a:solidFill>
                  <a:srgbClr val="FF0000"/>
                </a:solidFill>
                <a:latin typeface="+mj-lt"/>
                <a:ea typeface="+mj-ea"/>
                <a:cs typeface="+mj-cs"/>
              </a:rPr>
              <a:t>Cycling </a:t>
            </a:r>
            <a:r>
              <a:rPr lang="en-US" sz="2800" dirty="0" smtClean="0">
                <a:latin typeface="+mj-lt"/>
                <a:ea typeface="+mj-ea"/>
                <a:cs typeface="+mj-cs"/>
              </a:rPr>
              <a:t>HAFS cloud field from previous cycle</a:t>
            </a:r>
            <a:endParaRPr kumimoji="0" lang="en-US" sz="28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22" name="직사각형 21"/>
          <p:cNvSpPr/>
          <p:nvPr/>
        </p:nvSpPr>
        <p:spPr>
          <a:xfrm>
            <a:off x="152400" y="857250"/>
            <a:ext cx="2667000" cy="2057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그룹 11"/>
          <p:cNvGrpSpPr/>
          <p:nvPr/>
        </p:nvGrpSpPr>
        <p:grpSpPr>
          <a:xfrm>
            <a:off x="990600" y="1485900"/>
            <a:ext cx="914400" cy="685800"/>
            <a:chOff x="6019800" y="2971800"/>
            <a:chExt cx="914400" cy="914400"/>
          </a:xfrm>
        </p:grpSpPr>
        <p:sp>
          <p:nvSpPr>
            <p:cNvPr id="27" name="타원 26"/>
            <p:cNvSpPr/>
            <p:nvPr/>
          </p:nvSpPr>
          <p:spPr>
            <a:xfrm>
              <a:off x="6019800" y="2971800"/>
              <a:ext cx="914400" cy="91440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순서도: 가산 접합 27"/>
            <p:cNvSpPr/>
            <p:nvPr/>
          </p:nvSpPr>
          <p:spPr>
            <a:xfrm>
              <a:off x="6400800" y="3352800"/>
              <a:ext cx="152400" cy="152400"/>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2743200" y="914400"/>
            <a:ext cx="6400800" cy="738664"/>
          </a:xfrm>
          <a:prstGeom prst="rect">
            <a:avLst/>
          </a:prstGeom>
          <a:noFill/>
        </p:spPr>
        <p:txBody>
          <a:bodyPr wrap="square" rtlCol="0">
            <a:spAutoFit/>
          </a:bodyPr>
          <a:lstStyle/>
          <a:p>
            <a:pPr algn="just"/>
            <a:r>
              <a:rPr lang="en-US" dirty="0" smtClean="0"/>
              <a:t>1. The GFS cloud field within in the </a:t>
            </a:r>
            <a:r>
              <a:rPr lang="en-US" u="sng" dirty="0" smtClean="0"/>
              <a:t>6 degrees</a:t>
            </a:r>
            <a:r>
              <a:rPr lang="en-US" dirty="0" smtClean="0"/>
              <a:t> from the best track TC center is replaced by the HAFS cloud field from the previous 6-h forecast. In other words, the HAFS cloud field is merged into the GFS cloud field</a:t>
            </a:r>
            <a:endParaRPr lang="en-US" dirty="0"/>
          </a:p>
        </p:txBody>
      </p:sp>
      <p:sp>
        <p:nvSpPr>
          <p:cNvPr id="12" name="TextBox 11"/>
          <p:cNvSpPr txBox="1"/>
          <p:nvPr/>
        </p:nvSpPr>
        <p:spPr>
          <a:xfrm>
            <a:off x="2819400" y="2114550"/>
            <a:ext cx="6324600" cy="1569660"/>
          </a:xfrm>
          <a:prstGeom prst="rect">
            <a:avLst/>
          </a:prstGeom>
          <a:noFill/>
        </p:spPr>
        <p:txBody>
          <a:bodyPr wrap="square" rtlCol="0">
            <a:spAutoFit/>
          </a:bodyPr>
          <a:lstStyle/>
          <a:p>
            <a:r>
              <a:rPr lang="en-US" sz="1600" dirty="0" smtClean="0">
                <a:solidFill>
                  <a:srgbClr val="FF0000"/>
                </a:solidFill>
              </a:rPr>
              <a:t>Red X: Best track position</a:t>
            </a:r>
          </a:p>
          <a:p>
            <a:r>
              <a:rPr lang="en-US" sz="1600" dirty="0" smtClean="0">
                <a:solidFill>
                  <a:srgbClr val="FF0000"/>
                </a:solidFill>
              </a:rPr>
              <a:t>Red circle: The area (6 degrees) where the GFS cloud will be removed (replaced)</a:t>
            </a:r>
          </a:p>
          <a:p>
            <a:r>
              <a:rPr lang="en-US" sz="1600" dirty="0" smtClean="0">
                <a:solidFill>
                  <a:srgbClr val="00B050"/>
                </a:solidFill>
              </a:rPr>
              <a:t>Green X: HAFS Vortex center from the ATCF file</a:t>
            </a:r>
          </a:p>
          <a:p>
            <a:r>
              <a:rPr lang="en-US" sz="1600" dirty="0" smtClean="0">
                <a:solidFill>
                  <a:srgbClr val="00B050"/>
                </a:solidFill>
              </a:rPr>
              <a:t>Green circle: The range (6 degrees) of HAFS cloud field that will replace the GFS cloud field</a:t>
            </a:r>
            <a:endParaRPr lang="en-US" sz="1600" dirty="0">
              <a:solidFill>
                <a:srgbClr val="00B050"/>
              </a:solidFill>
            </a:endParaRPr>
          </a:p>
        </p:txBody>
      </p:sp>
      <p:sp>
        <p:nvSpPr>
          <p:cNvPr id="20" name="직사각형 19"/>
          <p:cNvSpPr/>
          <p:nvPr/>
        </p:nvSpPr>
        <p:spPr>
          <a:xfrm>
            <a:off x="152400" y="3028950"/>
            <a:ext cx="2667000" cy="2057400"/>
          </a:xfrm>
          <a:prstGeom prst="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그룹 7"/>
          <p:cNvGrpSpPr/>
          <p:nvPr/>
        </p:nvGrpSpPr>
        <p:grpSpPr>
          <a:xfrm>
            <a:off x="762000" y="3829050"/>
            <a:ext cx="914400" cy="685800"/>
            <a:chOff x="4724400" y="2819400"/>
            <a:chExt cx="914400" cy="914400"/>
          </a:xfrm>
        </p:grpSpPr>
        <p:sp>
          <p:nvSpPr>
            <p:cNvPr id="23" name="타원 22"/>
            <p:cNvSpPr/>
            <p:nvPr/>
          </p:nvSpPr>
          <p:spPr>
            <a:xfrm>
              <a:off x="4724400" y="2819400"/>
              <a:ext cx="914400" cy="914400"/>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순서도: 가산 접합 25"/>
            <p:cNvSpPr/>
            <p:nvPr/>
          </p:nvSpPr>
          <p:spPr>
            <a:xfrm>
              <a:off x="5105400" y="3200400"/>
              <a:ext cx="152400" cy="152400"/>
            </a:xfrm>
            <a:prstGeom prst="flowChartSummingJunctio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직사각형 34"/>
          <p:cNvSpPr/>
          <p:nvPr/>
        </p:nvSpPr>
        <p:spPr>
          <a:xfrm>
            <a:off x="152400" y="2571750"/>
            <a:ext cx="2667000" cy="523220"/>
          </a:xfrm>
          <a:prstGeom prst="rect">
            <a:avLst/>
          </a:prstGeom>
        </p:spPr>
        <p:txBody>
          <a:bodyPr wrap="square">
            <a:spAutoFit/>
          </a:bodyPr>
          <a:lstStyle/>
          <a:p>
            <a:r>
              <a:rPr lang="en-US" sz="1400" b="1" dirty="0" smtClean="0"/>
              <a:t>30 by 30 degree GFS data for VI input</a:t>
            </a:r>
            <a:endParaRPr lang="en-US" sz="1400" b="1" dirty="0"/>
          </a:p>
        </p:txBody>
      </p:sp>
      <p:sp>
        <p:nvSpPr>
          <p:cNvPr id="36" name="직사각형 35"/>
          <p:cNvSpPr/>
          <p:nvPr/>
        </p:nvSpPr>
        <p:spPr>
          <a:xfrm>
            <a:off x="152400" y="4686300"/>
            <a:ext cx="2667000" cy="523220"/>
          </a:xfrm>
          <a:prstGeom prst="rect">
            <a:avLst/>
          </a:prstGeom>
        </p:spPr>
        <p:txBody>
          <a:bodyPr wrap="square">
            <a:spAutoFit/>
          </a:bodyPr>
          <a:lstStyle/>
          <a:p>
            <a:r>
              <a:rPr lang="en-US" sz="1400" b="1" dirty="0" smtClean="0"/>
              <a:t>30 by 30 degree HAFS forecast data for VI input</a:t>
            </a:r>
            <a:endParaRPr lang="en-US" sz="1400" b="1" dirty="0"/>
          </a:p>
        </p:txBody>
      </p:sp>
      <p:cxnSp>
        <p:nvCxnSpPr>
          <p:cNvPr id="38" name="직선 화살표 연결선 37"/>
          <p:cNvCxnSpPr>
            <a:stCxn id="23" idx="2"/>
            <a:endCxn id="27" idx="2"/>
          </p:cNvCxnSpPr>
          <p:nvPr/>
        </p:nvCxnSpPr>
        <p:spPr>
          <a:xfrm rot="10800000" flipH="1">
            <a:off x="762000" y="1828800"/>
            <a:ext cx="228600" cy="2343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rot="10800000" flipH="1">
            <a:off x="1676399" y="1885950"/>
            <a:ext cx="228600" cy="2343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819400" y="3973949"/>
            <a:ext cx="6324600" cy="1169551"/>
          </a:xfrm>
          <a:prstGeom prst="rect">
            <a:avLst/>
          </a:prstGeom>
          <a:noFill/>
        </p:spPr>
        <p:txBody>
          <a:bodyPr wrap="square" rtlCol="0">
            <a:spAutoFit/>
          </a:bodyPr>
          <a:lstStyle/>
          <a:p>
            <a:pPr algn="just"/>
            <a:r>
              <a:rPr lang="en-US" dirty="0" smtClean="0"/>
              <a:t>2. After the HAFS cloud field is merged into the GFS cloud field, 9 point smoothing is performed 5~10 times in a ring-shaped area with a width of 1 degree along the boundary of the area (where the cloud has been changed) to reduce the sharp gradient of field. This is the same procedure as previously mentioned in the cold start case.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r>
              <a:rPr lang="en-US" sz="2400" kern="1200" dirty="0" smtClean="0">
                <a:solidFill>
                  <a:schemeClr val="tx1"/>
                </a:solidFill>
              </a:rPr>
              <a:t>1. </a:t>
            </a:r>
            <a:r>
              <a:rPr lang="en-US" sz="2400" kern="1200" dirty="0" smtClean="0">
                <a:solidFill>
                  <a:schemeClr val="bg2"/>
                </a:solidFill>
              </a:rPr>
              <a:t>Introduction</a:t>
            </a:r>
            <a:r>
              <a:rPr lang="en-US" sz="2400" kern="1200" dirty="0" smtClean="0">
                <a:solidFill>
                  <a:schemeClr val="tx1"/>
                </a:solidFill>
              </a:rPr>
              <a:t/>
            </a:r>
            <a:br>
              <a:rPr lang="en-US" sz="2400" kern="1200" dirty="0" smtClean="0">
                <a:solidFill>
                  <a:schemeClr val="tx1"/>
                </a:solidFill>
              </a:rPr>
            </a:br>
            <a:endParaRPr dirty="0"/>
          </a:p>
        </p:txBody>
      </p:sp>
      <p:sp>
        <p:nvSpPr>
          <p:cNvPr id="116" name="Google Shape;116;g2782a068987_1_0"/>
          <p:cNvSpPr txBox="1">
            <a:spLocks noGrp="1"/>
          </p:cNvSpPr>
          <p:nvPr>
            <p:ph type="body" idx="1"/>
          </p:nvPr>
        </p:nvSpPr>
        <p:spPr>
          <a:xfrm>
            <a:off x="457200" y="1733550"/>
            <a:ext cx="4343400" cy="2606425"/>
          </a:xfrm>
          <a:prstGeom prst="rect">
            <a:avLst/>
          </a:prstGeom>
        </p:spPr>
        <p:txBody>
          <a:bodyPr spcFirstLastPara="1" wrap="square" lIns="91425" tIns="91425" rIns="91425" bIns="91425" anchor="t" anchorCtr="0">
            <a:normAutofit/>
          </a:bodyPr>
          <a:lstStyle/>
          <a:p>
            <a:pPr marL="0" indent="0">
              <a:buNone/>
            </a:pPr>
            <a:r>
              <a:rPr lang="en-US" dirty="0" smtClean="0"/>
              <a:t>HAFS uses the HWRF-type Vortex initialization (VI) that modifies the horizontal wind, temperature, specific humidity, and pressure fields (NOT cloud and vertical wind fields)</a:t>
            </a:r>
          </a:p>
          <a:p>
            <a:pPr marL="0" lvl="0" indent="0">
              <a:buNone/>
            </a:pPr>
            <a:r>
              <a:rPr lang="en-US" dirty="0" smtClean="0"/>
              <a:t>Cloud and vertical wind fields are not zero in the initial condition of HAFS</a:t>
            </a:r>
          </a:p>
        </p:txBody>
      </p:sp>
      <p:sp>
        <p:nvSpPr>
          <p:cNvPr id="23" name="직사각형 22"/>
          <p:cNvSpPr/>
          <p:nvPr/>
        </p:nvSpPr>
        <p:spPr>
          <a:xfrm>
            <a:off x="4953000" y="3726418"/>
            <a:ext cx="3215239" cy="369332"/>
          </a:xfrm>
          <a:prstGeom prst="rect">
            <a:avLst/>
          </a:prstGeom>
        </p:spPr>
        <p:txBody>
          <a:bodyPr wrap="none">
            <a:spAutoFit/>
          </a:bodyPr>
          <a:lstStyle/>
          <a:p>
            <a:r>
              <a:rPr lang="en-US" dirty="0" smtClean="0"/>
              <a:t>Black square: Best track position</a:t>
            </a:r>
            <a:endParaRPr lang="en-US" dirty="0"/>
          </a:p>
        </p:txBody>
      </p:sp>
      <p:pic>
        <p:nvPicPr>
          <p:cNvPr id="24" name="Picture 4" descr="C:\Users\ty940\OneDrive\Documents\EMC-NCEP\Publication-figures-for-HAFS-VI\AMS-2.png"/>
          <p:cNvPicPr>
            <a:picLocks noChangeAspect="1" noChangeArrowheads="1"/>
          </p:cNvPicPr>
          <p:nvPr/>
        </p:nvPicPr>
        <p:blipFill>
          <a:blip r:embed="rId3" cstate="print"/>
          <a:srcRect l="10800" r="15600" b="4660"/>
          <a:stretch>
            <a:fillRect/>
          </a:stretch>
        </p:blipFill>
        <p:spPr bwMode="auto">
          <a:xfrm>
            <a:off x="4762805" y="1733550"/>
            <a:ext cx="2018995" cy="2020371"/>
          </a:xfrm>
          <a:prstGeom prst="rect">
            <a:avLst/>
          </a:prstGeom>
          <a:noFill/>
        </p:spPr>
      </p:pic>
      <p:pic>
        <p:nvPicPr>
          <p:cNvPr id="25" name="Picture 3" descr="C:\Users\ty940\OneDrive\Documents\EMC-NCEP\Publication-figures-for-HAFS-VI\AMS-1.png"/>
          <p:cNvPicPr>
            <a:picLocks noChangeAspect="1" noChangeArrowheads="1"/>
          </p:cNvPicPr>
          <p:nvPr/>
        </p:nvPicPr>
        <p:blipFill>
          <a:blip r:embed="rId4" cstate="print"/>
          <a:srcRect l="12000" r="15600" b="4660"/>
          <a:stretch>
            <a:fillRect/>
          </a:stretch>
        </p:blipFill>
        <p:spPr bwMode="auto">
          <a:xfrm>
            <a:off x="6858000" y="1733550"/>
            <a:ext cx="1986077" cy="2020371"/>
          </a:xfrm>
          <a:prstGeom prst="rect">
            <a:avLst/>
          </a:prstGeom>
          <a:noFill/>
        </p:spPr>
      </p:pic>
      <p:pic>
        <p:nvPicPr>
          <p:cNvPr id="27" name="Picture 2" descr="C:\Users\ty940\OneDrive\Documents\EMC-NCEP\Publication-figures-for-HAFS-VI\AMS-1.png"/>
          <p:cNvPicPr>
            <a:picLocks noChangeAspect="1" noChangeArrowheads="1"/>
          </p:cNvPicPr>
          <p:nvPr/>
        </p:nvPicPr>
        <p:blipFill>
          <a:blip r:embed="rId4" cstate="print"/>
          <a:srcRect l="90000" t="20194" r="4800" b="20194"/>
          <a:stretch>
            <a:fillRect/>
          </a:stretch>
        </p:blipFill>
        <p:spPr bwMode="auto">
          <a:xfrm>
            <a:off x="8870594" y="1598319"/>
            <a:ext cx="273406" cy="2421231"/>
          </a:xfrm>
          <a:prstGeom prst="rect">
            <a:avLst/>
          </a:prstGeom>
          <a:noFill/>
        </p:spPr>
      </p:pic>
      <p:sp>
        <p:nvSpPr>
          <p:cNvPr id="28" name="직사각형 27"/>
          <p:cNvSpPr/>
          <p:nvPr/>
        </p:nvSpPr>
        <p:spPr>
          <a:xfrm>
            <a:off x="7010400" y="3269218"/>
            <a:ext cx="1676400" cy="461665"/>
          </a:xfrm>
          <a:prstGeom prst="rect">
            <a:avLst/>
          </a:prstGeom>
        </p:spPr>
        <p:txBody>
          <a:bodyPr wrap="square">
            <a:spAutoFit/>
          </a:bodyPr>
          <a:lstStyle/>
          <a:p>
            <a:r>
              <a:rPr lang="en-US" sz="1200" b="1" dirty="0" smtClean="0">
                <a:solidFill>
                  <a:srgbClr val="7030A0"/>
                </a:solidFill>
              </a:rPr>
              <a:t>GFS cloud in wrong position</a:t>
            </a:r>
            <a:endParaRPr lang="en-US" sz="1200" b="1" dirty="0">
              <a:solidFill>
                <a:srgbClr val="7030A0"/>
              </a:solidFill>
            </a:endParaRPr>
          </a:p>
        </p:txBody>
      </p:sp>
      <p:sp>
        <p:nvSpPr>
          <p:cNvPr id="29" name="직사각형 28"/>
          <p:cNvSpPr/>
          <p:nvPr/>
        </p:nvSpPr>
        <p:spPr>
          <a:xfrm>
            <a:off x="6629400" y="1200150"/>
            <a:ext cx="2593521" cy="584775"/>
          </a:xfrm>
          <a:prstGeom prst="rect">
            <a:avLst/>
          </a:prstGeom>
        </p:spPr>
        <p:txBody>
          <a:bodyPr wrap="square">
            <a:spAutoFit/>
          </a:bodyPr>
          <a:lstStyle/>
          <a:p>
            <a:pPr algn="ctr"/>
            <a:r>
              <a:rPr lang="en-US" sz="1600" b="1" dirty="0" smtClean="0"/>
              <a:t>Previous operational HAFSv1A</a:t>
            </a:r>
            <a:endParaRPr lang="en-US" sz="1600" b="1" dirty="0"/>
          </a:p>
        </p:txBody>
      </p:sp>
      <p:sp>
        <p:nvSpPr>
          <p:cNvPr id="30" name="직사각형 29"/>
          <p:cNvSpPr/>
          <p:nvPr/>
        </p:nvSpPr>
        <p:spPr>
          <a:xfrm>
            <a:off x="4953000" y="1276350"/>
            <a:ext cx="1473480" cy="338554"/>
          </a:xfrm>
          <a:prstGeom prst="rect">
            <a:avLst/>
          </a:prstGeom>
        </p:spPr>
        <p:txBody>
          <a:bodyPr wrap="none">
            <a:spAutoFit/>
          </a:bodyPr>
          <a:lstStyle/>
          <a:p>
            <a:r>
              <a:rPr lang="en-US" sz="1600" b="1" dirty="0" smtClean="0"/>
              <a:t>GFS analysis</a:t>
            </a:r>
            <a:endParaRPr lang="en-US" sz="1600" b="1" dirty="0"/>
          </a:p>
        </p:txBody>
      </p:sp>
      <p:sp>
        <p:nvSpPr>
          <p:cNvPr id="31" name="직사각형 30"/>
          <p:cNvSpPr/>
          <p:nvPr/>
        </p:nvSpPr>
        <p:spPr>
          <a:xfrm>
            <a:off x="7010400" y="1973818"/>
            <a:ext cx="2209800" cy="276999"/>
          </a:xfrm>
          <a:prstGeom prst="rect">
            <a:avLst/>
          </a:prstGeom>
        </p:spPr>
        <p:txBody>
          <a:bodyPr wrap="square">
            <a:spAutoFit/>
          </a:bodyPr>
          <a:lstStyle/>
          <a:p>
            <a:r>
              <a:rPr lang="en-US" sz="1200" b="1" dirty="0" smtClean="0">
                <a:solidFill>
                  <a:srgbClr val="7030A0"/>
                </a:solidFill>
              </a:rPr>
              <a:t>TC vortex from HAFS</a:t>
            </a:r>
            <a:endParaRPr lang="en-US" sz="1200" b="1" dirty="0">
              <a:solidFill>
                <a:srgbClr val="7030A0"/>
              </a:solidFill>
            </a:endParaRPr>
          </a:p>
        </p:txBody>
      </p:sp>
      <p:cxnSp>
        <p:nvCxnSpPr>
          <p:cNvPr id="32" name="직선 화살표 연결선 31"/>
          <p:cNvCxnSpPr/>
          <p:nvPr/>
        </p:nvCxnSpPr>
        <p:spPr>
          <a:xfrm flipH="1">
            <a:off x="7848600" y="2179081"/>
            <a:ext cx="164592" cy="545069"/>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flipV="1">
            <a:off x="7467600" y="3040618"/>
            <a:ext cx="0" cy="457200"/>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sp>
        <p:nvSpPr>
          <p:cNvPr id="38" name="모서리가 둥근 직사각형 37"/>
          <p:cNvSpPr/>
          <p:nvPr/>
        </p:nvSpPr>
        <p:spPr>
          <a:xfrm>
            <a:off x="381000" y="3333750"/>
            <a:ext cx="4343400" cy="1219200"/>
          </a:xfrm>
          <a:prstGeom prst="roundRect">
            <a:avLst/>
          </a:prstGeom>
          <a:solidFill>
            <a:srgbClr val="00B0F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r>
              <a:rPr lang="en-US" dirty="0" smtClean="0">
                <a:solidFill>
                  <a:prstClr val="black"/>
                </a:solidFill>
              </a:rPr>
              <a:t>VI needs to be upgraded for HAFS to improve cloud and vertical wind fields</a:t>
            </a:r>
          </a:p>
          <a:p>
            <a:pPr marL="457200" lvl="0" indent="-457200">
              <a:buFont typeface="+mj-lt"/>
              <a:buAutoNum type="arabicPeriod"/>
            </a:pPr>
            <a:r>
              <a:rPr lang="en-US" dirty="0" smtClean="0">
                <a:solidFill>
                  <a:srgbClr val="FF0000"/>
                </a:solidFill>
              </a:rPr>
              <a:t>Improved initial cloud field can provide rooms for further DA development (e.g., cloud radiance DA)</a:t>
            </a:r>
          </a:p>
        </p:txBody>
      </p:sp>
      <p:sp>
        <p:nvSpPr>
          <p:cNvPr id="41" name="직사각형 40"/>
          <p:cNvSpPr/>
          <p:nvPr/>
        </p:nvSpPr>
        <p:spPr>
          <a:xfrm>
            <a:off x="4419600" y="742950"/>
            <a:ext cx="4724401" cy="461665"/>
          </a:xfrm>
          <a:prstGeom prst="rect">
            <a:avLst/>
          </a:prstGeom>
        </p:spPr>
        <p:txBody>
          <a:bodyPr wrap="square">
            <a:spAutoFit/>
          </a:bodyPr>
          <a:lstStyle/>
          <a:p>
            <a:pPr algn="ctr"/>
            <a:r>
              <a:rPr lang="en-US" sz="1200" dirty="0" smtClean="0"/>
              <a:t>VI issue in the previous operational HAFS</a:t>
            </a:r>
          </a:p>
          <a:p>
            <a:pPr algn="ctr"/>
            <a:r>
              <a:rPr lang="en-US" sz="1200" dirty="0" smtClean="0"/>
              <a:t>Example: Hurricane Franklin 08L cycle 2023082800: 85 </a:t>
            </a:r>
            <a:r>
              <a:rPr lang="en-US" sz="1200" dirty="0" err="1" smtClean="0"/>
              <a:t>kt</a:t>
            </a:r>
            <a:r>
              <a:rPr lang="en-US" sz="1200" dirty="0" smtClean="0"/>
              <a:t>/964 </a:t>
            </a:r>
            <a:r>
              <a:rPr lang="en-US" sz="1200" dirty="0" err="1" smtClean="0"/>
              <a:t>hPa</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g2782a068987_1_0"/>
          <p:cNvSpPr txBox="1">
            <a:spLocks noGrp="1"/>
          </p:cNvSpPr>
          <p:nvPr>
            <p:ph type="body" idx="1"/>
          </p:nvPr>
        </p:nvSpPr>
        <p:spPr>
          <a:xfrm>
            <a:off x="729450" y="2078874"/>
            <a:ext cx="3918750" cy="2474075"/>
          </a:xfrm>
          <a:prstGeom prst="rect">
            <a:avLst/>
          </a:prstGeom>
        </p:spPr>
        <p:txBody>
          <a:bodyPr spcFirstLastPara="1" wrap="square" lIns="91425" tIns="91425" rIns="91425" bIns="91425" anchor="t" anchorCtr="0">
            <a:normAutofit/>
          </a:bodyPr>
          <a:lstStyle/>
          <a:p>
            <a:pPr indent="-457200">
              <a:buFont typeface="+mj-lt"/>
              <a:buAutoNum type="arabicPeriod"/>
            </a:pPr>
            <a:r>
              <a:rPr lang="en-US" sz="1400" dirty="0" smtClean="0">
                <a:solidFill>
                  <a:srgbClr val="00B0F0"/>
                </a:solidFill>
              </a:rPr>
              <a:t>Cold start cycle (The GFS vortex is relocated and modified)</a:t>
            </a:r>
            <a:r>
              <a:rPr lang="en-US" sz="1400" dirty="0" smtClean="0"/>
              <a:t>: VI relocates the GFS cloud and vertical velocity fields.</a:t>
            </a:r>
            <a:endParaRPr lang="en-US" sz="1400" dirty="0" smtClean="0">
              <a:solidFill>
                <a:srgbClr val="FF0000"/>
              </a:solidFill>
            </a:endParaRPr>
          </a:p>
          <a:p>
            <a:pPr indent="-457200">
              <a:buFont typeface="+mj-lt"/>
              <a:buAutoNum type="arabicPeriod"/>
            </a:pPr>
            <a:r>
              <a:rPr lang="en-US" sz="1400" dirty="0" smtClean="0">
                <a:solidFill>
                  <a:srgbClr val="FF0000"/>
                </a:solidFill>
              </a:rPr>
              <a:t>Warm start cycle (The HAFS vortex from the previous cycle is used for the initial TC vortex)</a:t>
            </a:r>
            <a:r>
              <a:rPr lang="en-US" sz="1400" dirty="0" smtClean="0"/>
              <a:t>: VI replaces the GFS cloud/vertical velocity fields with the HAFS field from the previous forecast cycle.</a:t>
            </a:r>
          </a:p>
          <a:p>
            <a:pPr marL="0" lvl="0" indent="0" algn="l" rtl="0">
              <a:spcBef>
                <a:spcPts val="0"/>
              </a:spcBef>
              <a:spcAft>
                <a:spcPts val="0"/>
              </a:spcAft>
              <a:buNone/>
            </a:pPr>
            <a:endParaRPr dirty="0"/>
          </a:p>
        </p:txBody>
      </p:sp>
      <p:pic>
        <p:nvPicPr>
          <p:cNvPr id="4" name="Picture 2" descr="C:\Users\ty940\OneDrive\Documents\EMC-NCEP\Publication-figures-for-HAFS-VI\AMS36th.gif"/>
          <p:cNvPicPr>
            <a:picLocks noChangeAspect="1" noChangeArrowheads="1" noCrop="1"/>
          </p:cNvPicPr>
          <p:nvPr/>
        </p:nvPicPr>
        <p:blipFill>
          <a:blip r:embed="rId3" cstate="print"/>
          <a:srcRect/>
          <a:stretch>
            <a:fillRect/>
          </a:stretch>
        </p:blipFill>
        <p:spPr bwMode="auto">
          <a:xfrm>
            <a:off x="4648200" y="1885231"/>
            <a:ext cx="3429000" cy="2439119"/>
          </a:xfrm>
          <a:prstGeom prst="rect">
            <a:avLst/>
          </a:prstGeom>
          <a:noFill/>
        </p:spPr>
      </p:pic>
      <p:pic>
        <p:nvPicPr>
          <p:cNvPr id="5" name="Picture 3" descr="C:\Users\ty940\OneDrive\Documents\EMC-NCEP\Publication-figures-for-HAFS-VI\FIG3.png"/>
          <p:cNvPicPr>
            <a:picLocks noChangeAspect="1" noChangeArrowheads="1"/>
          </p:cNvPicPr>
          <p:nvPr/>
        </p:nvPicPr>
        <p:blipFill>
          <a:blip r:embed="rId4" cstate="print"/>
          <a:srcRect l="12000" t="95534" r="34800"/>
          <a:stretch>
            <a:fillRect/>
          </a:stretch>
        </p:blipFill>
        <p:spPr bwMode="auto">
          <a:xfrm>
            <a:off x="4495800" y="4291712"/>
            <a:ext cx="3372401" cy="261238"/>
          </a:xfrm>
          <a:prstGeom prst="rect">
            <a:avLst/>
          </a:prstGeom>
          <a:noFill/>
        </p:spPr>
      </p:pic>
      <p:sp>
        <p:nvSpPr>
          <p:cNvPr id="8" name="직사각형 7"/>
          <p:cNvSpPr/>
          <p:nvPr/>
        </p:nvSpPr>
        <p:spPr>
          <a:xfrm>
            <a:off x="4495800" y="4516219"/>
            <a:ext cx="3733800" cy="646331"/>
          </a:xfrm>
          <a:prstGeom prst="rect">
            <a:avLst/>
          </a:prstGeom>
        </p:spPr>
        <p:txBody>
          <a:bodyPr wrap="square">
            <a:spAutoFit/>
          </a:bodyPr>
          <a:lstStyle/>
          <a:p>
            <a:pPr algn="ctr"/>
            <a:r>
              <a:rPr lang="en-US" sz="1200" b="1" dirty="0" smtClean="0"/>
              <a:t>(Right) VI analysis field</a:t>
            </a:r>
          </a:p>
          <a:p>
            <a:pPr algn="ctr"/>
            <a:r>
              <a:rPr lang="en-US" sz="1200" dirty="0" smtClean="0"/>
              <a:t>GFS rain water mixing ratio (g/kg) in the lower troposphere, </a:t>
            </a:r>
            <a:r>
              <a:rPr lang="en-US" sz="1200" dirty="0" smtClean="0">
                <a:solidFill>
                  <a:srgbClr val="FF0000"/>
                </a:solidFill>
              </a:rPr>
              <a:t>X</a:t>
            </a:r>
            <a:r>
              <a:rPr lang="en-US" sz="1200" dirty="0" smtClean="0"/>
              <a:t>: Best track position</a:t>
            </a:r>
          </a:p>
        </p:txBody>
      </p:sp>
      <p:sp>
        <p:nvSpPr>
          <p:cNvPr id="10" name="Google Shape;115;g2782a068987_1_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2</a:t>
            </a:r>
            <a:r>
              <a:rPr lang="en-US" sz="2400" dirty="0" smtClean="0"/>
              <a:t>. Cloud relocation/cycling in HAFS-VI</a:t>
            </a:r>
            <a:endParaRPr dirty="0"/>
          </a:p>
        </p:txBody>
      </p:sp>
      <p:sp>
        <p:nvSpPr>
          <p:cNvPr id="13" name="직사각형 12"/>
          <p:cNvSpPr/>
          <p:nvPr/>
        </p:nvSpPr>
        <p:spPr>
          <a:xfrm>
            <a:off x="6096000" y="1500485"/>
            <a:ext cx="2729909" cy="461665"/>
          </a:xfrm>
          <a:prstGeom prst="rect">
            <a:avLst/>
          </a:prstGeom>
        </p:spPr>
        <p:txBody>
          <a:bodyPr wrap="square">
            <a:spAutoFit/>
          </a:bodyPr>
          <a:lstStyle/>
          <a:p>
            <a:pPr algn="ctr"/>
            <a:r>
              <a:rPr lang="en-US" sz="1200" b="1" dirty="0" smtClean="0"/>
              <a:t>Cold start</a:t>
            </a:r>
            <a:r>
              <a:rPr lang="en-US" sz="1200" dirty="0" smtClean="0"/>
              <a:t> cycle example:  2020 26L Delta (TD stage, cycle: 2020100506)</a:t>
            </a:r>
          </a:p>
        </p:txBody>
      </p:sp>
      <p:sp>
        <p:nvSpPr>
          <p:cNvPr id="14" name="모서리가 둥근 직사각형 13"/>
          <p:cNvSpPr/>
          <p:nvPr/>
        </p:nvSpPr>
        <p:spPr>
          <a:xfrm>
            <a:off x="609600" y="4248150"/>
            <a:ext cx="3962400" cy="742950"/>
          </a:xfrm>
          <a:prstGeom prst="roundRect">
            <a:avLst/>
          </a:prstGeom>
          <a:solidFill>
            <a:srgbClr val="00B0F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kern="0" dirty="0" smtClean="0">
                <a:solidFill>
                  <a:prstClr val="black"/>
                </a:solidFill>
                <a:latin typeface="Arial" panose="020B0604020202020204" pitchFamily="34" charset="0"/>
                <a:ea typeface="Malgun Gothic" panose="020B0503020000020004" pitchFamily="34" charset="-127"/>
              </a:rPr>
              <a:t>Improves cloud water, rain water, </a:t>
            </a:r>
            <a:r>
              <a:rPr lang="en-US" sz="1200" b="1" kern="0" dirty="0" err="1" smtClean="0">
                <a:solidFill>
                  <a:prstClr val="black"/>
                </a:solidFill>
                <a:latin typeface="Arial" panose="020B0604020202020204" pitchFamily="34" charset="0"/>
                <a:ea typeface="Malgun Gothic" panose="020B0503020000020004" pitchFamily="34" charset="-127"/>
              </a:rPr>
              <a:t>graupel</a:t>
            </a:r>
            <a:r>
              <a:rPr lang="en-US" sz="1200" b="1" kern="0" dirty="0" smtClean="0">
                <a:solidFill>
                  <a:prstClr val="black"/>
                </a:solidFill>
                <a:latin typeface="Arial" panose="020B0604020202020204" pitchFamily="34" charset="0"/>
                <a:ea typeface="Malgun Gothic" panose="020B0503020000020004" pitchFamily="34" charset="-127"/>
              </a:rPr>
              <a:t>, snow, and cloud ice</a:t>
            </a:r>
          </a:p>
          <a:p>
            <a:pPr lvl="0" algn="ctr"/>
            <a:r>
              <a:rPr lang="en-US" sz="1200" b="1" kern="0" dirty="0" smtClean="0">
                <a:solidFill>
                  <a:prstClr val="black"/>
                </a:solidFill>
                <a:latin typeface="Arial" panose="020B0604020202020204" pitchFamily="34" charset="0"/>
                <a:ea typeface="Malgun Gothic" panose="020B0503020000020004" pitchFamily="34" charset="-127"/>
              </a:rPr>
              <a:t>(+cloud ice water and rain number concentration for Thompson MP)</a:t>
            </a:r>
            <a:endParaRPr lang="en-US" sz="1200" b="1" dirty="0" smtClean="0">
              <a:solidFill>
                <a:prstClr val="black"/>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0" name="Google Shape;115;g2782a068987_1_0"/>
          <p:cNvSpPr txBox="1">
            <a:spLocks noGrp="1"/>
          </p:cNvSpPr>
          <p:nvPr>
            <p:ph type="title"/>
          </p:nvPr>
        </p:nvSpPr>
        <p:spPr>
          <a:xfrm>
            <a:off x="729450" y="-19050"/>
            <a:ext cx="7688400" cy="535200"/>
          </a:xfrm>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2</a:t>
            </a:r>
            <a:r>
              <a:rPr lang="en-US" sz="2400" dirty="0" smtClean="0"/>
              <a:t>. Cloud relocation/cycling in HAFS-VI</a:t>
            </a:r>
            <a:endParaRPr dirty="0"/>
          </a:p>
        </p:txBody>
      </p:sp>
      <p:pic>
        <p:nvPicPr>
          <p:cNvPr id="22" name="Picture 3" descr="C:\Users\ty940\OneDrive\Documents\EMC-NCEP\Paper-VI\Publication-figures-for-HAFS-VI\FIG4.png"/>
          <p:cNvPicPr>
            <a:picLocks noChangeAspect="1" noChangeArrowheads="1"/>
          </p:cNvPicPr>
          <p:nvPr/>
        </p:nvPicPr>
        <p:blipFill>
          <a:blip r:embed="rId3" cstate="print"/>
          <a:srcRect l="600" r="58800"/>
          <a:stretch>
            <a:fillRect/>
          </a:stretch>
        </p:blipFill>
        <p:spPr bwMode="auto">
          <a:xfrm>
            <a:off x="685800" y="375475"/>
            <a:ext cx="2505913" cy="4768025"/>
          </a:xfrm>
          <a:prstGeom prst="rect">
            <a:avLst/>
          </a:prstGeom>
          <a:noFill/>
        </p:spPr>
      </p:pic>
      <p:pic>
        <p:nvPicPr>
          <p:cNvPr id="23" name="Picture 3" descr="C:\Users\ty940\OneDrive\Documents\EMC-NCEP\Paper-VI\Publication-figures-for-HAFS-VI\FIG4.png"/>
          <p:cNvPicPr>
            <a:picLocks noChangeAspect="1" noChangeArrowheads="1"/>
          </p:cNvPicPr>
          <p:nvPr/>
        </p:nvPicPr>
        <p:blipFill>
          <a:blip r:embed="rId3" cstate="print"/>
          <a:srcRect l="41040" t="13981" r="9600" b="21748"/>
          <a:stretch>
            <a:fillRect/>
          </a:stretch>
        </p:blipFill>
        <p:spPr bwMode="auto">
          <a:xfrm>
            <a:off x="3811402" y="1428750"/>
            <a:ext cx="3046598" cy="3064434"/>
          </a:xfrm>
          <a:prstGeom prst="rect">
            <a:avLst/>
          </a:prstGeom>
          <a:noFill/>
        </p:spPr>
      </p:pic>
      <p:cxnSp>
        <p:nvCxnSpPr>
          <p:cNvPr id="25" name="직선 화살표 연결선 24"/>
          <p:cNvCxnSpPr/>
          <p:nvPr/>
        </p:nvCxnSpPr>
        <p:spPr>
          <a:xfrm flipV="1">
            <a:off x="1143000" y="1504950"/>
            <a:ext cx="0" cy="2349354"/>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H="1" flipV="1">
            <a:off x="3048000" y="1428750"/>
            <a:ext cx="41811" cy="2420268"/>
          </a:xfrm>
          <a:prstGeom prst="straightConnector1">
            <a:avLst/>
          </a:prstGeom>
          <a:ln w="1905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11"/>
          <p:cNvCxnSpPr/>
          <p:nvPr/>
        </p:nvCxnSpPr>
        <p:spPr>
          <a:xfrm flipH="1" flipV="1">
            <a:off x="2133600" y="1657351"/>
            <a:ext cx="914400" cy="76199"/>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ctangle 16"/>
          <p:cNvSpPr/>
          <p:nvPr/>
        </p:nvSpPr>
        <p:spPr>
          <a:xfrm rot="338560">
            <a:off x="2207843" y="1416592"/>
            <a:ext cx="826438" cy="276999"/>
          </a:xfrm>
          <a:prstGeom prst="rect">
            <a:avLst/>
          </a:prstGeom>
        </p:spPr>
        <p:txBody>
          <a:bodyPr wrap="square">
            <a:spAutoFit/>
          </a:bodyPr>
          <a:lstStyle/>
          <a:p>
            <a:r>
              <a:rPr lang="en-US" sz="1200" b="1" dirty="0" smtClean="0">
                <a:solidFill>
                  <a:prstClr val="black"/>
                </a:solidFill>
              </a:rPr>
              <a:t>6 </a:t>
            </a:r>
            <a:r>
              <a:rPr lang="en-US" sz="1200" b="1" dirty="0">
                <a:solidFill>
                  <a:prstClr val="black"/>
                </a:solidFill>
              </a:rPr>
              <a:t>degree </a:t>
            </a:r>
            <a:endParaRPr lang="en-US" sz="1200" dirty="0"/>
          </a:p>
        </p:txBody>
      </p:sp>
      <p:cxnSp>
        <p:nvCxnSpPr>
          <p:cNvPr id="31" name="Straight Arrow Connector 11"/>
          <p:cNvCxnSpPr/>
          <p:nvPr/>
        </p:nvCxnSpPr>
        <p:spPr>
          <a:xfrm flipH="1" flipV="1">
            <a:off x="2133600" y="3861077"/>
            <a:ext cx="914400" cy="82273"/>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16"/>
          <p:cNvSpPr/>
          <p:nvPr/>
        </p:nvSpPr>
        <p:spPr>
          <a:xfrm rot="208521">
            <a:off x="2174872" y="3640553"/>
            <a:ext cx="859531" cy="276999"/>
          </a:xfrm>
          <a:prstGeom prst="rect">
            <a:avLst/>
          </a:prstGeom>
        </p:spPr>
        <p:txBody>
          <a:bodyPr wrap="none">
            <a:spAutoFit/>
          </a:bodyPr>
          <a:lstStyle/>
          <a:p>
            <a:r>
              <a:rPr lang="en-US" sz="1200" b="1" dirty="0" smtClean="0">
                <a:solidFill>
                  <a:prstClr val="black"/>
                </a:solidFill>
              </a:rPr>
              <a:t>6 </a:t>
            </a:r>
            <a:r>
              <a:rPr lang="en-US" sz="1200" b="1" dirty="0">
                <a:solidFill>
                  <a:prstClr val="black"/>
                </a:solidFill>
              </a:rPr>
              <a:t>degree </a:t>
            </a:r>
            <a:endParaRPr lang="en-US" sz="1200" dirty="0"/>
          </a:p>
        </p:txBody>
      </p:sp>
      <p:sp>
        <p:nvSpPr>
          <p:cNvPr id="35" name="오른쪽 화살표 5"/>
          <p:cNvSpPr/>
          <p:nvPr/>
        </p:nvSpPr>
        <p:spPr>
          <a:xfrm>
            <a:off x="3200400" y="2419350"/>
            <a:ext cx="609600" cy="4572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11"/>
          <p:cNvCxnSpPr/>
          <p:nvPr/>
        </p:nvCxnSpPr>
        <p:spPr>
          <a:xfrm flipH="1" flipV="1">
            <a:off x="4898031" y="3165516"/>
            <a:ext cx="969369" cy="92034"/>
          </a:xfrm>
          <a:prstGeom prst="straightConnector1">
            <a:avLst/>
          </a:prstGeom>
          <a:ln w="127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16"/>
          <p:cNvSpPr/>
          <p:nvPr/>
        </p:nvSpPr>
        <p:spPr>
          <a:xfrm rot="416825">
            <a:off x="4994272" y="2929586"/>
            <a:ext cx="859531" cy="276999"/>
          </a:xfrm>
          <a:prstGeom prst="rect">
            <a:avLst/>
          </a:prstGeom>
        </p:spPr>
        <p:txBody>
          <a:bodyPr wrap="none">
            <a:spAutoFit/>
          </a:bodyPr>
          <a:lstStyle/>
          <a:p>
            <a:r>
              <a:rPr lang="en-US" sz="1200" b="1" dirty="0" smtClean="0">
                <a:solidFill>
                  <a:prstClr val="black"/>
                </a:solidFill>
              </a:rPr>
              <a:t>6 </a:t>
            </a:r>
            <a:r>
              <a:rPr lang="en-US" sz="1200" b="1" dirty="0">
                <a:solidFill>
                  <a:prstClr val="black"/>
                </a:solidFill>
              </a:rPr>
              <a:t>degree </a:t>
            </a:r>
            <a:endParaRPr lang="en-US" sz="1200" dirty="0"/>
          </a:p>
        </p:txBody>
      </p:sp>
      <p:sp>
        <p:nvSpPr>
          <p:cNvPr id="39" name="직사각형 38"/>
          <p:cNvSpPr/>
          <p:nvPr/>
        </p:nvSpPr>
        <p:spPr>
          <a:xfrm>
            <a:off x="3200400" y="438150"/>
            <a:ext cx="5943600" cy="584775"/>
          </a:xfrm>
          <a:prstGeom prst="rect">
            <a:avLst/>
          </a:prstGeom>
        </p:spPr>
        <p:txBody>
          <a:bodyPr wrap="square">
            <a:spAutoFit/>
          </a:bodyPr>
          <a:lstStyle/>
          <a:p>
            <a:r>
              <a:rPr lang="en-US" sz="1600" dirty="0" smtClean="0"/>
              <a:t>Warm start cycle example:  2020 26L Delta (MH stage, cycle: 2020100618)</a:t>
            </a:r>
            <a:endParaRPr lang="en-US" sz="1600" dirty="0"/>
          </a:p>
        </p:txBody>
      </p:sp>
      <p:sp>
        <p:nvSpPr>
          <p:cNvPr id="40" name="TextBox 39"/>
          <p:cNvSpPr txBox="1"/>
          <p:nvPr/>
        </p:nvSpPr>
        <p:spPr>
          <a:xfrm>
            <a:off x="3200400" y="4440019"/>
            <a:ext cx="4419600" cy="646331"/>
          </a:xfrm>
          <a:prstGeom prst="rect">
            <a:avLst/>
          </a:prstGeom>
          <a:noFill/>
        </p:spPr>
        <p:txBody>
          <a:bodyPr wrap="square" rtlCol="0">
            <a:spAutoFit/>
          </a:bodyPr>
          <a:lstStyle/>
          <a:p>
            <a:pPr algn="just"/>
            <a:r>
              <a:rPr lang="en-US" sz="1200" dirty="0" smtClean="0">
                <a:solidFill>
                  <a:srgbClr val="FF0000"/>
                </a:solidFill>
              </a:rPr>
              <a:t>The cloud (vertical velocity) field within the </a:t>
            </a:r>
            <a:r>
              <a:rPr lang="en-US" sz="1200" u="sng" dirty="0" smtClean="0">
                <a:solidFill>
                  <a:srgbClr val="FF0000"/>
                </a:solidFill>
              </a:rPr>
              <a:t>6 degrees (3 degrees)</a:t>
            </a:r>
            <a:r>
              <a:rPr lang="en-US" sz="1200" dirty="0" smtClean="0">
                <a:solidFill>
                  <a:srgbClr val="FF0000"/>
                </a:solidFill>
              </a:rPr>
              <a:t> from the TC center is replaced by the cloud </a:t>
            </a:r>
            <a:r>
              <a:rPr lang="en-US" altLang="ko-KR" sz="1200" dirty="0" smtClean="0">
                <a:solidFill>
                  <a:srgbClr val="FF0000"/>
                </a:solidFill>
              </a:rPr>
              <a:t>(vertical velocity) </a:t>
            </a:r>
            <a:r>
              <a:rPr lang="en-US" sz="1200" dirty="0" smtClean="0">
                <a:solidFill>
                  <a:srgbClr val="FF0000"/>
                </a:solidFill>
              </a:rPr>
              <a:t>field from the HAFS 6-h forecast</a:t>
            </a:r>
            <a:endParaRPr lang="en-US" sz="1200" dirty="0">
              <a:solidFill>
                <a:srgbClr val="FF0000"/>
              </a:solidFill>
            </a:endParaRPr>
          </a:p>
        </p:txBody>
      </p:sp>
      <p:sp>
        <p:nvSpPr>
          <p:cNvPr id="41" name="직사각형 40"/>
          <p:cNvSpPr/>
          <p:nvPr/>
        </p:nvSpPr>
        <p:spPr>
          <a:xfrm>
            <a:off x="3276600" y="971550"/>
            <a:ext cx="5105400" cy="990600"/>
          </a:xfrm>
          <a:prstGeom prst="rect">
            <a:avLst/>
          </a:prstGeom>
        </p:spPr>
        <p:txBody>
          <a:bodyPr wrap="square">
            <a:spAutoFit/>
          </a:bodyPr>
          <a:lstStyle/>
          <a:p>
            <a:r>
              <a:rPr lang="en-US" dirty="0" smtClean="0">
                <a:solidFill>
                  <a:srgbClr val="FF0000"/>
                </a:solidFill>
              </a:rPr>
              <a:t>a) Cloud ice mixing ratio (g/kg) of the GFS background</a:t>
            </a:r>
          </a:p>
          <a:p>
            <a:r>
              <a:rPr lang="en-US" dirty="0" smtClean="0">
                <a:solidFill>
                  <a:srgbClr val="FF0000"/>
                </a:solidFill>
              </a:rPr>
              <a:t>b) Cloud ice mixing ratio (g/kg) from the HAFS 6-h forecast</a:t>
            </a:r>
          </a:p>
          <a:p>
            <a:r>
              <a:rPr lang="en-US" dirty="0" smtClean="0">
                <a:solidFill>
                  <a:srgbClr val="FF0000"/>
                </a:solidFill>
              </a:rPr>
              <a:t>c) Final VI analysis</a:t>
            </a:r>
          </a:p>
          <a:p>
            <a:r>
              <a:rPr lang="en-US" dirty="0" smtClean="0">
                <a:solidFill>
                  <a:srgbClr val="FF0000"/>
                </a:solidFill>
              </a:rPr>
              <a:t>X: Best track position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lvl="0"/>
            <a:r>
              <a:rPr lang="en-US" sz="2400" kern="1200" dirty="0" smtClean="0">
                <a:solidFill>
                  <a:schemeClr val="tx1"/>
                </a:solidFill>
              </a:rPr>
              <a:t>3</a:t>
            </a:r>
            <a:r>
              <a:rPr lang="en-US" sz="2400" dirty="0" smtClean="0"/>
              <a:t>. Vertical velocity relocation/cycling in HAFS-VI</a:t>
            </a:r>
            <a:endParaRPr dirty="0"/>
          </a:p>
        </p:txBody>
      </p:sp>
      <p:pic>
        <p:nvPicPr>
          <p:cNvPr id="1026" name="Picture 2" descr="C:\Users\ty940\OneDrive\Documents\EMC-NCEP\Paper-VI\previous-figure-files\FIG6.png"/>
          <p:cNvPicPr>
            <a:picLocks noChangeAspect="1" noChangeArrowheads="1"/>
          </p:cNvPicPr>
          <p:nvPr/>
        </p:nvPicPr>
        <p:blipFill>
          <a:blip r:embed="rId3"/>
          <a:srcRect/>
          <a:stretch>
            <a:fillRect/>
          </a:stretch>
        </p:blipFill>
        <p:spPr bwMode="auto">
          <a:xfrm>
            <a:off x="2476865" y="1745012"/>
            <a:ext cx="4000135" cy="3398489"/>
          </a:xfrm>
          <a:prstGeom prst="rect">
            <a:avLst/>
          </a:prstGeom>
          <a:noFill/>
        </p:spPr>
      </p:pic>
      <p:sp>
        <p:nvSpPr>
          <p:cNvPr id="5" name="직사각형 4"/>
          <p:cNvSpPr/>
          <p:nvPr/>
        </p:nvSpPr>
        <p:spPr>
          <a:xfrm>
            <a:off x="5791200" y="1885950"/>
            <a:ext cx="3352800" cy="830997"/>
          </a:xfrm>
          <a:prstGeom prst="rect">
            <a:avLst/>
          </a:prstGeom>
        </p:spPr>
        <p:txBody>
          <a:bodyPr wrap="square">
            <a:spAutoFit/>
          </a:bodyPr>
          <a:lstStyle/>
          <a:p>
            <a:pPr algn="ctr"/>
            <a:r>
              <a:rPr lang="en-US" sz="1200" dirty="0" smtClean="0"/>
              <a:t>Warm start cycle example:  2022 20W </a:t>
            </a:r>
            <a:r>
              <a:rPr lang="en-US" sz="1200" dirty="0" err="1" smtClean="0"/>
              <a:t>Roke</a:t>
            </a:r>
            <a:r>
              <a:rPr lang="en-US" sz="1200" dirty="0" smtClean="0"/>
              <a:t> (TY stage, cycle: 2022092906)</a:t>
            </a:r>
          </a:p>
          <a:p>
            <a:pPr algn="ctr"/>
            <a:r>
              <a:rPr lang="en-US" sz="1200" dirty="0" smtClean="0"/>
              <a:t>Vertical velocity (shaded: m/s) near 800-hPa level and SLP (</a:t>
            </a:r>
            <a:r>
              <a:rPr lang="en-US" sz="1200" dirty="0" err="1" smtClean="0"/>
              <a:t>hPa</a:t>
            </a:r>
            <a:r>
              <a:rPr lang="en-US" sz="1200" dirty="0" smtClean="0"/>
              <a:t>)</a:t>
            </a:r>
            <a:endParaRPr lang="en-US" sz="1200" dirty="0"/>
          </a:p>
        </p:txBody>
      </p:sp>
      <p:sp>
        <p:nvSpPr>
          <p:cNvPr id="6" name="직사각형 5"/>
          <p:cNvSpPr/>
          <p:nvPr/>
        </p:nvSpPr>
        <p:spPr>
          <a:xfrm>
            <a:off x="0" y="2114550"/>
            <a:ext cx="2438400" cy="584775"/>
          </a:xfrm>
          <a:prstGeom prst="rect">
            <a:avLst/>
          </a:prstGeom>
        </p:spPr>
        <p:txBody>
          <a:bodyPr wrap="square">
            <a:spAutoFit/>
          </a:bodyPr>
          <a:lstStyle/>
          <a:p>
            <a:r>
              <a:rPr lang="en-US" sz="1600" dirty="0" smtClean="0"/>
              <a:t>X: Best track position</a:t>
            </a:r>
          </a:p>
          <a:p>
            <a:r>
              <a:rPr lang="en-US" sz="1600" dirty="0" smtClean="0">
                <a:solidFill>
                  <a:srgbClr val="00B050"/>
                </a:solidFill>
              </a:rPr>
              <a:t>+: GFS vortex location</a:t>
            </a:r>
          </a:p>
        </p:txBody>
      </p:sp>
      <p:sp>
        <p:nvSpPr>
          <p:cNvPr id="7" name="직사각형 6"/>
          <p:cNvSpPr/>
          <p:nvPr/>
        </p:nvSpPr>
        <p:spPr>
          <a:xfrm>
            <a:off x="0" y="3181350"/>
            <a:ext cx="2514600" cy="1600438"/>
          </a:xfrm>
          <a:prstGeom prst="rect">
            <a:avLst/>
          </a:prstGeom>
        </p:spPr>
        <p:txBody>
          <a:bodyPr wrap="square">
            <a:spAutoFit/>
          </a:bodyPr>
          <a:lstStyle/>
          <a:p>
            <a:r>
              <a:rPr lang="en-US" dirty="0" smtClean="0"/>
              <a:t>a-b) </a:t>
            </a:r>
            <a:r>
              <a:rPr lang="en-US" dirty="0" smtClean="0">
                <a:solidFill>
                  <a:srgbClr val="FF0000"/>
                </a:solidFill>
              </a:rPr>
              <a:t>Old VI (operational VI)</a:t>
            </a:r>
            <a:r>
              <a:rPr lang="en-US" dirty="0" smtClean="0"/>
              <a:t>: No vertical velocity update/HAFS generates its own vertical velocity</a:t>
            </a:r>
          </a:p>
          <a:p>
            <a:endParaRPr lang="en-US" dirty="0" smtClean="0"/>
          </a:p>
          <a:p>
            <a:r>
              <a:rPr lang="en-US" dirty="0" smtClean="0"/>
              <a:t>c-d) New VI: HAFS uses the improved vertical velocity</a:t>
            </a:r>
            <a:endParaRPr lang="en-US" dirty="0"/>
          </a:p>
        </p:txBody>
      </p:sp>
      <p:cxnSp>
        <p:nvCxnSpPr>
          <p:cNvPr id="8" name="직선 화살표 연결선 7"/>
          <p:cNvCxnSpPr/>
          <p:nvPr/>
        </p:nvCxnSpPr>
        <p:spPr>
          <a:xfrm>
            <a:off x="2133600" y="2571750"/>
            <a:ext cx="1219200" cy="15240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직선 화살표 연결선 8"/>
          <p:cNvCxnSpPr/>
          <p:nvPr/>
        </p:nvCxnSpPr>
        <p:spPr>
          <a:xfrm>
            <a:off x="2057400" y="2343150"/>
            <a:ext cx="1371600" cy="228600"/>
          </a:xfrm>
          <a:prstGeom prst="straightConnector1">
            <a:avLst/>
          </a:prstGeom>
          <a:ln w="15875">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prstGeom prst="rect">
            <a:avLst/>
          </a:prstGeom>
        </p:spPr>
        <p:txBody>
          <a:bodyPr spcFirstLastPara="1" wrap="square" lIns="91425" tIns="91425" rIns="91425" bIns="91425" anchor="t" anchorCtr="0">
            <a:normAutofit/>
          </a:bodyPr>
          <a:lstStyle/>
          <a:p>
            <a:pPr lvl="0"/>
            <a:r>
              <a:rPr lang="en-US" sz="2000" kern="1200" dirty="0" smtClean="0">
                <a:solidFill>
                  <a:schemeClr val="tx1"/>
                </a:solidFill>
              </a:rPr>
              <a:t>4</a:t>
            </a:r>
            <a:r>
              <a:rPr lang="en-US" sz="2000" dirty="0" smtClean="0"/>
              <a:t>. Results from the HAFSv1.1A real-time exp configuration</a:t>
            </a:r>
            <a:endParaRPr sz="2000" dirty="0"/>
          </a:p>
        </p:txBody>
      </p:sp>
      <p:graphicFrame>
        <p:nvGraphicFramePr>
          <p:cNvPr id="5" name="표 4"/>
          <p:cNvGraphicFramePr>
            <a:graphicFrameLocks noGrp="1"/>
          </p:cNvGraphicFramePr>
          <p:nvPr/>
        </p:nvGraphicFramePr>
        <p:xfrm>
          <a:off x="304800" y="1733550"/>
          <a:ext cx="8094980" cy="804291"/>
        </p:xfrm>
        <a:graphic>
          <a:graphicData uri="http://schemas.openxmlformats.org/drawingml/2006/table">
            <a:tbl>
              <a:tblPr/>
              <a:tblGrid>
                <a:gridCol w="1285026"/>
                <a:gridCol w="1538060"/>
                <a:gridCol w="1780120"/>
                <a:gridCol w="3491774"/>
              </a:tblGrid>
              <a:tr h="329646">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smtClean="0">
                          <a:solidFill>
                            <a:schemeClr val="bg2"/>
                          </a:solidFill>
                          <a:latin typeface="Calibri" pitchFamily="34" charset="0"/>
                          <a:ea typeface="Calibri" pitchFamily="34" charset="0"/>
                          <a:cs typeface="Calibri" pitchFamily="34" charset="0"/>
                        </a:rPr>
                        <a:t>Exp</a:t>
                      </a:r>
                      <a:endParaRPr lang="en-US" sz="1200" kern="100" dirty="0">
                        <a:solidFill>
                          <a:schemeClr val="bg2"/>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chemeClr val="bg2"/>
                          </a:solidFill>
                          <a:latin typeface="Calibri" pitchFamily="34" charset="0"/>
                          <a:ea typeface="Calibri" pitchFamily="34" charset="0"/>
                          <a:cs typeface="Calibri" pitchFamily="34" charset="0"/>
                        </a:rPr>
                        <a:t>Cloud relocation/cycling</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chemeClr val="bg2"/>
                          </a:solidFill>
                          <a:latin typeface="Calibri" pitchFamily="34" charset="0"/>
                          <a:ea typeface="Calibri" pitchFamily="34" charset="0"/>
                          <a:cs typeface="Calibri" pitchFamily="34" charset="0"/>
                        </a:rPr>
                        <a:t>Vertical velocity relocation/cycling</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chemeClr val="bg2"/>
                          </a:solidFill>
                          <a:latin typeface="Calibri" pitchFamily="34" charset="0"/>
                          <a:ea typeface="Calibri" pitchFamily="34" charset="0"/>
                          <a:cs typeface="Calibri" pitchFamily="34" charset="0"/>
                        </a:rPr>
                        <a:t>Description</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69822">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00B0F0"/>
                          </a:solidFill>
                          <a:latin typeface="Calibri" pitchFamily="34" charset="0"/>
                          <a:ea typeface="Calibri" pitchFamily="34" charset="0"/>
                          <a:cs typeface="Calibri" pitchFamily="34" charset="0"/>
                        </a:rPr>
                        <a:t>HFXA</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b="1" kern="100" dirty="0" smtClean="0">
                          <a:solidFill>
                            <a:srgbClr val="00B0F0"/>
                          </a:solidFill>
                          <a:latin typeface="Calibri" pitchFamily="34" charset="0"/>
                          <a:ea typeface="Calibri" pitchFamily="34" charset="0"/>
                          <a:cs typeface="Calibri" pitchFamily="34" charset="0"/>
                        </a:rPr>
                        <a:t>Yes</a:t>
                      </a:r>
                      <a:endParaRPr lang="en-US" sz="1200" b="1" kern="100" dirty="0">
                        <a:solidFill>
                          <a:srgbClr val="00B0F0"/>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00B0F0"/>
                          </a:solidFill>
                          <a:latin typeface="Calibri" pitchFamily="34" charset="0"/>
                          <a:ea typeface="Calibri" pitchFamily="34" charset="0"/>
                          <a:cs typeface="Calibri" pitchFamily="34" charset="0"/>
                        </a:rPr>
                        <a:t>HAFSv1.1A configuration with new VI</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69822">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FF0000"/>
                          </a:solidFill>
                          <a:latin typeface="Calibri" pitchFamily="34" charset="0"/>
                          <a:ea typeface="Calibri" pitchFamily="34" charset="0"/>
                          <a:cs typeface="Calibri" pitchFamily="34" charset="0"/>
                        </a:rPr>
                        <a:t>HFNN</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b="1" kern="100" dirty="0" smtClean="0">
                          <a:solidFill>
                            <a:srgbClr val="FF0000"/>
                          </a:solidFill>
                          <a:latin typeface="Calibri" pitchFamily="34" charset="0"/>
                          <a:ea typeface="Calibri" pitchFamily="34" charset="0"/>
                          <a:cs typeface="Calibri" pitchFamily="34" charset="0"/>
                        </a:rPr>
                        <a:t>No</a:t>
                      </a:r>
                      <a:endParaRPr lang="en-US" sz="1200" b="1" kern="100" dirty="0">
                        <a:solidFill>
                          <a:srgbClr val="FF0000"/>
                        </a:solidFill>
                        <a:latin typeface="Calibri" pitchFamily="34" charset="0"/>
                        <a:ea typeface="Calibri" pitchFamily="34" charset="0"/>
                        <a:cs typeface="Calibri" pitchFamily="34" charset="0"/>
                      </a:endParaRP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marR="0" algn="ctr">
                        <a:lnSpc>
                          <a:spcPct val="115000"/>
                        </a:lnSpc>
                        <a:spcBef>
                          <a:spcPts val="0"/>
                        </a:spcBef>
                        <a:spcAft>
                          <a:spcPts val="0"/>
                        </a:spcAft>
                      </a:pPr>
                      <a:r>
                        <a:rPr lang="en-US" sz="1200" kern="100" dirty="0">
                          <a:solidFill>
                            <a:srgbClr val="FF0000"/>
                          </a:solidFill>
                          <a:latin typeface="Calibri" pitchFamily="34" charset="0"/>
                          <a:ea typeface="Calibri" pitchFamily="34" charset="0"/>
                          <a:cs typeface="Calibri" pitchFamily="34" charset="0"/>
                        </a:rPr>
                        <a:t>HAFSv1.1A configuration with old VI</a:t>
                      </a:r>
                    </a:p>
                  </a:txBody>
                  <a:tcPr marL="68580" marR="68580" marT="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2" descr="C:\Users\ty940\OneDrive\Documents\EMC-NCEP\Presentation\HFNW-ALAL1823\fig_ALAL1823_wind.png"/>
          <p:cNvPicPr>
            <a:picLocks noChangeAspect="1" noChangeArrowheads="1"/>
          </p:cNvPicPr>
          <p:nvPr/>
        </p:nvPicPr>
        <p:blipFill>
          <a:blip r:embed="rId3" cstate="print"/>
          <a:srcRect/>
          <a:stretch>
            <a:fillRect/>
          </a:stretch>
        </p:blipFill>
        <p:spPr bwMode="auto">
          <a:xfrm>
            <a:off x="-1" y="2571750"/>
            <a:ext cx="2133600" cy="1578864"/>
          </a:xfrm>
          <a:prstGeom prst="rect">
            <a:avLst/>
          </a:prstGeom>
          <a:noFill/>
        </p:spPr>
      </p:pic>
      <p:pic>
        <p:nvPicPr>
          <p:cNvPr id="7" name="Picture 3" descr="C:\Users\ty940\OneDrive\Documents\EMC-NCEP\Presentation\HFNW-ALAL1823\fig_ALAL1823_si02.png"/>
          <p:cNvPicPr>
            <a:picLocks noChangeAspect="1" noChangeArrowheads="1"/>
          </p:cNvPicPr>
          <p:nvPr/>
        </p:nvPicPr>
        <p:blipFill>
          <a:blip r:embed="rId4" cstate="print"/>
          <a:srcRect/>
          <a:stretch>
            <a:fillRect/>
          </a:stretch>
        </p:blipFill>
        <p:spPr bwMode="auto">
          <a:xfrm>
            <a:off x="2133600" y="2571750"/>
            <a:ext cx="2133600" cy="1578864"/>
          </a:xfrm>
          <a:prstGeom prst="rect">
            <a:avLst/>
          </a:prstGeom>
          <a:noFill/>
        </p:spPr>
      </p:pic>
      <p:pic>
        <p:nvPicPr>
          <p:cNvPr id="8" name="Picture 4" descr="C:\Users\ty940\OneDrive\Documents\EMC-NCEP\Presentation\HFNW-ALAL1823\fig_ALAL1823_st02.png"/>
          <p:cNvPicPr>
            <a:picLocks noChangeAspect="1" noChangeArrowheads="1"/>
          </p:cNvPicPr>
          <p:nvPr/>
        </p:nvPicPr>
        <p:blipFill>
          <a:blip r:embed="rId5" cstate="print"/>
          <a:srcRect/>
          <a:stretch>
            <a:fillRect/>
          </a:stretch>
        </p:blipFill>
        <p:spPr bwMode="auto">
          <a:xfrm>
            <a:off x="4191000" y="2571750"/>
            <a:ext cx="2133600" cy="1578864"/>
          </a:xfrm>
          <a:prstGeom prst="rect">
            <a:avLst/>
          </a:prstGeom>
          <a:noFill/>
        </p:spPr>
      </p:pic>
      <p:pic>
        <p:nvPicPr>
          <p:cNvPr id="9" name="Picture 5" descr="C:\Users\ty940\OneDrive\Documents\EMC-NCEP\Presentation\HFNW-ALAL1823\fig_ALAL1823_m34.png"/>
          <p:cNvPicPr>
            <a:picLocks noChangeAspect="1" noChangeArrowheads="1"/>
          </p:cNvPicPr>
          <p:nvPr/>
        </p:nvPicPr>
        <p:blipFill>
          <a:blip r:embed="rId6" cstate="print"/>
          <a:srcRect/>
          <a:stretch>
            <a:fillRect/>
          </a:stretch>
        </p:blipFill>
        <p:spPr bwMode="auto">
          <a:xfrm>
            <a:off x="6324600" y="2571750"/>
            <a:ext cx="2133600" cy="1578864"/>
          </a:xfrm>
          <a:prstGeom prst="rect">
            <a:avLst/>
          </a:prstGeom>
          <a:noFill/>
        </p:spPr>
      </p:pic>
      <p:sp>
        <p:nvSpPr>
          <p:cNvPr id="10" name="직사각형 9"/>
          <p:cNvSpPr/>
          <p:nvPr/>
        </p:nvSpPr>
        <p:spPr>
          <a:xfrm>
            <a:off x="609600" y="4189393"/>
            <a:ext cx="7086600" cy="954107"/>
          </a:xfrm>
          <a:prstGeom prst="rect">
            <a:avLst/>
          </a:prstGeom>
        </p:spPr>
        <p:txBody>
          <a:bodyPr wrap="square">
            <a:spAutoFit/>
          </a:bodyPr>
          <a:lstStyle/>
          <a:p>
            <a:r>
              <a:rPr lang="en-US" b="1" dirty="0" smtClean="0">
                <a:solidFill>
                  <a:srgbClr val="000000"/>
                </a:solidFill>
                <a:latin typeface="Arial"/>
              </a:rPr>
              <a:t>Selected TC cases</a:t>
            </a:r>
          </a:p>
          <a:p>
            <a:r>
              <a:rPr lang="en-US" dirty="0" smtClean="0">
                <a:solidFill>
                  <a:srgbClr val="000000"/>
                </a:solidFill>
                <a:latin typeface="Arial"/>
              </a:rPr>
              <a:t>2021: Elsa, Grace, Henri, Ida, Sam</a:t>
            </a:r>
            <a:endParaRPr lang="en-US" dirty="0" smtClean="0"/>
          </a:p>
          <a:p>
            <a:r>
              <a:rPr lang="en-US" dirty="0" smtClean="0">
                <a:solidFill>
                  <a:srgbClr val="000000"/>
                </a:solidFill>
                <a:latin typeface="Arial"/>
              </a:rPr>
              <a:t>2022: Danielle, Earl, Fiona, Ian</a:t>
            </a:r>
            <a:endParaRPr lang="en-US" dirty="0" smtClean="0"/>
          </a:p>
          <a:p>
            <a:r>
              <a:rPr lang="en-US" dirty="0" smtClean="0">
                <a:solidFill>
                  <a:srgbClr val="000000"/>
                </a:solidFill>
                <a:latin typeface="Arial"/>
              </a:rPr>
              <a:t>2023: Franklin, Lee, Margot, Nigel </a:t>
            </a: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xfrm>
            <a:off x="729450" y="-19050"/>
            <a:ext cx="7688400" cy="535200"/>
          </a:xfrm>
          <a:prstGeom prst="rect">
            <a:avLst/>
          </a:prstGeom>
        </p:spPr>
        <p:txBody>
          <a:bodyPr spcFirstLastPara="1" wrap="square" lIns="91425" tIns="91425" rIns="91425" bIns="91425" anchor="t" anchorCtr="0">
            <a:noAutofit/>
          </a:bodyPr>
          <a:lstStyle/>
          <a:p>
            <a:r>
              <a:rPr lang="en-US" sz="2000" kern="1200" dirty="0" smtClean="0">
                <a:solidFill>
                  <a:schemeClr val="tx1"/>
                </a:solidFill>
              </a:rPr>
              <a:t>5</a:t>
            </a:r>
            <a:r>
              <a:rPr lang="en-US" sz="2000" dirty="0" smtClean="0"/>
              <a:t>. </a:t>
            </a:r>
            <a:r>
              <a:rPr lang="en-US" altLang="ko-KR" sz="2000" dirty="0" smtClean="0"/>
              <a:t>Cloud field improvement in the initial condition</a:t>
            </a:r>
            <a:r>
              <a:rPr lang="en-US" sz="2000" dirty="0" smtClean="0"/>
              <a:t>-cold start case/2021 09L Ida, Cycle: 2021082700 (35 </a:t>
            </a:r>
            <a:r>
              <a:rPr lang="en-US" sz="2000" dirty="0" err="1" smtClean="0"/>
              <a:t>kt</a:t>
            </a:r>
            <a:r>
              <a:rPr lang="en-US" sz="2000" dirty="0" smtClean="0"/>
              <a:t>)</a:t>
            </a:r>
            <a:br>
              <a:rPr lang="en-US" sz="2000" dirty="0" smtClean="0"/>
            </a:br>
            <a:endParaRPr sz="2000" dirty="0"/>
          </a:p>
        </p:txBody>
      </p:sp>
      <p:sp>
        <p:nvSpPr>
          <p:cNvPr id="9" name="직사각형 8"/>
          <p:cNvSpPr/>
          <p:nvPr/>
        </p:nvSpPr>
        <p:spPr>
          <a:xfrm>
            <a:off x="5257800" y="1179552"/>
            <a:ext cx="2133600" cy="646331"/>
          </a:xfrm>
          <a:prstGeom prst="rect">
            <a:avLst/>
          </a:prstGeom>
        </p:spPr>
        <p:txBody>
          <a:bodyPr wrap="square">
            <a:spAutoFit/>
          </a:bodyPr>
          <a:lstStyle/>
          <a:p>
            <a:r>
              <a:rPr lang="en-US" sz="1200" dirty="0" smtClean="0"/>
              <a:t>a-d: 850-hPa streamline with composite radar reflectivity (shaded)</a:t>
            </a:r>
          </a:p>
        </p:txBody>
      </p:sp>
      <p:sp>
        <p:nvSpPr>
          <p:cNvPr id="10" name="직사각형 9"/>
          <p:cNvSpPr/>
          <p:nvPr/>
        </p:nvSpPr>
        <p:spPr>
          <a:xfrm>
            <a:off x="5257800" y="2627352"/>
            <a:ext cx="2514600" cy="830997"/>
          </a:xfrm>
          <a:prstGeom prst="rect">
            <a:avLst/>
          </a:prstGeom>
        </p:spPr>
        <p:txBody>
          <a:bodyPr wrap="square">
            <a:spAutoFit/>
          </a:bodyPr>
          <a:lstStyle/>
          <a:p>
            <a:pPr lvl="0"/>
            <a:r>
              <a:rPr lang="en-US" sz="1200" dirty="0" smtClean="0">
                <a:solidFill>
                  <a:prstClr val="black"/>
                </a:solidFill>
              </a:rPr>
              <a:t>b-e: </a:t>
            </a:r>
            <a:r>
              <a:rPr lang="en-US" sz="1200" dirty="0" smtClean="0"/>
              <a:t>850-hPa streamline with</a:t>
            </a:r>
            <a:r>
              <a:rPr lang="en-US" sz="1200" dirty="0" smtClean="0">
                <a:solidFill>
                  <a:prstClr val="black"/>
                </a:solidFill>
              </a:rPr>
              <a:t> </a:t>
            </a:r>
          </a:p>
          <a:p>
            <a:pPr lvl="0"/>
            <a:r>
              <a:rPr lang="en-US" sz="1200" dirty="0" smtClean="0">
                <a:solidFill>
                  <a:prstClr val="black"/>
                </a:solidFill>
              </a:rPr>
              <a:t>200-hPa cloud ice (shaded), 450-hPa snow (red contours, interval 1 g/kg)</a:t>
            </a:r>
          </a:p>
        </p:txBody>
      </p:sp>
      <p:pic>
        <p:nvPicPr>
          <p:cNvPr id="12" name="Picture 2" descr="C:\Users\ty940\OneDrive\Documents\EMC-NCEP\Publication-figures-for-HAFS-VI\cold-start-2021082700-09l.png"/>
          <p:cNvPicPr>
            <a:picLocks noChangeAspect="1" noChangeArrowheads="1"/>
          </p:cNvPicPr>
          <p:nvPr/>
        </p:nvPicPr>
        <p:blipFill>
          <a:blip r:embed="rId3" cstate="print"/>
          <a:srcRect t="1875" b="1875"/>
          <a:stretch>
            <a:fillRect/>
          </a:stretch>
        </p:blipFill>
        <p:spPr bwMode="auto">
          <a:xfrm>
            <a:off x="1822704" y="637289"/>
            <a:ext cx="3511296" cy="4506211"/>
          </a:xfrm>
          <a:prstGeom prst="rect">
            <a:avLst/>
          </a:prstGeom>
          <a:noFill/>
        </p:spPr>
      </p:pic>
      <p:sp>
        <p:nvSpPr>
          <p:cNvPr id="13" name="직사각형 12"/>
          <p:cNvSpPr/>
          <p:nvPr/>
        </p:nvSpPr>
        <p:spPr>
          <a:xfrm>
            <a:off x="5257800" y="4075152"/>
            <a:ext cx="2362200" cy="830997"/>
          </a:xfrm>
          <a:prstGeom prst="rect">
            <a:avLst/>
          </a:prstGeom>
        </p:spPr>
        <p:txBody>
          <a:bodyPr wrap="square">
            <a:spAutoFit/>
          </a:bodyPr>
          <a:lstStyle/>
          <a:p>
            <a:pPr lvl="0"/>
            <a:r>
              <a:rPr lang="en-US" sz="1200" dirty="0" smtClean="0">
                <a:solidFill>
                  <a:prstClr val="black"/>
                </a:solidFill>
              </a:rPr>
              <a:t>c, f: </a:t>
            </a:r>
            <a:r>
              <a:rPr lang="en-US" sz="1200" dirty="0" smtClean="0"/>
              <a:t>850-hPa streamline with </a:t>
            </a:r>
          </a:p>
          <a:p>
            <a:pPr lvl="0"/>
            <a:r>
              <a:rPr lang="en-US" sz="1200" dirty="0" smtClean="0">
                <a:solidFill>
                  <a:prstClr val="black"/>
                </a:solidFill>
              </a:rPr>
              <a:t>600-hPa cloud water (shaded), 700-hPa rain water (red contours, interval 1 g/kg)</a:t>
            </a:r>
          </a:p>
        </p:txBody>
      </p:sp>
      <p:sp>
        <p:nvSpPr>
          <p:cNvPr id="14" name="TextBox 13"/>
          <p:cNvSpPr txBox="1"/>
          <p:nvPr/>
        </p:nvSpPr>
        <p:spPr>
          <a:xfrm>
            <a:off x="2667000" y="1123950"/>
            <a:ext cx="381000" cy="457200"/>
          </a:xfrm>
          <a:prstGeom prst="rect">
            <a:avLst/>
          </a:prstGeom>
          <a:noFill/>
        </p:spPr>
        <p:txBody>
          <a:bodyPr wrap="square" rtlCol="0">
            <a:spAutoFit/>
          </a:bodyPr>
          <a:lstStyle/>
          <a:p>
            <a:r>
              <a:rPr lang="en-US" b="1" dirty="0" smtClean="0">
                <a:solidFill>
                  <a:srgbClr val="FFFF00"/>
                </a:solidFill>
              </a:rPr>
              <a:t>X</a:t>
            </a:r>
            <a:endParaRPr lang="en-US" b="1" dirty="0">
              <a:solidFill>
                <a:srgbClr val="FFFF00"/>
              </a:solidFill>
            </a:endParaRPr>
          </a:p>
        </p:txBody>
      </p:sp>
      <p:sp>
        <p:nvSpPr>
          <p:cNvPr id="15" name="직사각형 14"/>
          <p:cNvSpPr/>
          <p:nvPr/>
        </p:nvSpPr>
        <p:spPr>
          <a:xfrm>
            <a:off x="1" y="1047750"/>
            <a:ext cx="1752600" cy="523220"/>
          </a:xfrm>
          <a:prstGeom prst="rect">
            <a:avLst/>
          </a:prstGeom>
        </p:spPr>
        <p:txBody>
          <a:bodyPr wrap="square">
            <a:spAutoFit/>
          </a:bodyPr>
          <a:lstStyle/>
          <a:p>
            <a:r>
              <a:rPr lang="en-US" altLang="ko-KR" b="1" dirty="0" smtClean="0">
                <a:solidFill>
                  <a:srgbClr val="FF0000"/>
                </a:solidFill>
              </a:rPr>
              <a:t>Original vortex location</a:t>
            </a:r>
            <a:endParaRPr lang="ko-KR" altLang="en-US" b="1" dirty="0">
              <a:solidFill>
                <a:srgbClr val="FF0000"/>
              </a:solidFill>
            </a:endParaRPr>
          </a:p>
        </p:txBody>
      </p:sp>
      <p:cxnSp>
        <p:nvCxnSpPr>
          <p:cNvPr id="16" name="직선 화살표 연결선 15"/>
          <p:cNvCxnSpPr/>
          <p:nvPr/>
        </p:nvCxnSpPr>
        <p:spPr>
          <a:xfrm flipV="1">
            <a:off x="838200" y="1276350"/>
            <a:ext cx="1981200" cy="76200"/>
          </a:xfrm>
          <a:prstGeom prst="straightConnector1">
            <a:avLst/>
          </a:prstGeom>
          <a:ln w="127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2782a068987_1_0"/>
          <p:cNvSpPr txBox="1">
            <a:spLocks noGrp="1"/>
          </p:cNvSpPr>
          <p:nvPr>
            <p:ph type="title"/>
          </p:nvPr>
        </p:nvSpPr>
        <p:spPr>
          <a:xfrm>
            <a:off x="729450" y="-19050"/>
            <a:ext cx="7688400" cy="535200"/>
          </a:xfrm>
          <a:prstGeom prst="rect">
            <a:avLst/>
          </a:prstGeom>
        </p:spPr>
        <p:txBody>
          <a:bodyPr spcFirstLastPara="1" wrap="square" lIns="91425" tIns="91425" rIns="91425" bIns="91425" anchor="t" anchorCtr="0">
            <a:noAutofit/>
          </a:bodyPr>
          <a:lstStyle/>
          <a:p>
            <a:r>
              <a:rPr lang="en-US" sz="2000" kern="1200" dirty="0" smtClean="0">
                <a:solidFill>
                  <a:schemeClr val="tx1"/>
                </a:solidFill>
              </a:rPr>
              <a:t>5</a:t>
            </a:r>
            <a:r>
              <a:rPr lang="en-US" sz="2000" dirty="0" smtClean="0"/>
              <a:t>. </a:t>
            </a:r>
            <a:r>
              <a:rPr lang="en-US" altLang="ko-KR" sz="2000" dirty="0" smtClean="0"/>
              <a:t>Cloud field improvement in the initial condition</a:t>
            </a:r>
            <a:r>
              <a:rPr lang="en-US" sz="2000" dirty="0" smtClean="0"/>
              <a:t>-warm start case/2023 13L Lee, cycle: 2023090806 (145 </a:t>
            </a:r>
            <a:r>
              <a:rPr lang="en-US" sz="2000" dirty="0" err="1" smtClean="0"/>
              <a:t>kt</a:t>
            </a:r>
            <a:r>
              <a:rPr lang="en-US" sz="2000" dirty="0" smtClean="0"/>
              <a:t>)</a:t>
            </a:r>
            <a:br>
              <a:rPr lang="en-US" sz="2000" dirty="0" smtClean="0"/>
            </a:br>
            <a:r>
              <a:rPr lang="en-US" sz="2000" dirty="0" smtClean="0"/>
              <a:t/>
            </a:r>
            <a:br>
              <a:rPr lang="en-US" sz="2000" dirty="0" smtClean="0"/>
            </a:br>
            <a:endParaRPr sz="2000" dirty="0"/>
          </a:p>
        </p:txBody>
      </p:sp>
      <p:pic>
        <p:nvPicPr>
          <p:cNvPr id="17" name="Picture 2" descr="C:\Users\ty940\OneDrive\Documents\EMC-NCEP\Publication-figures-for-HAFS-VI\result_2023090806Lee.png"/>
          <p:cNvPicPr>
            <a:picLocks noChangeAspect="1" noChangeArrowheads="1"/>
          </p:cNvPicPr>
          <p:nvPr/>
        </p:nvPicPr>
        <p:blipFill>
          <a:blip r:embed="rId3" cstate="print"/>
          <a:srcRect t="1875" b="1875"/>
          <a:stretch>
            <a:fillRect/>
          </a:stretch>
        </p:blipFill>
        <p:spPr bwMode="auto">
          <a:xfrm>
            <a:off x="1828800" y="637289"/>
            <a:ext cx="3511296" cy="4506211"/>
          </a:xfrm>
          <a:prstGeom prst="rect">
            <a:avLst/>
          </a:prstGeom>
          <a:noFill/>
        </p:spPr>
      </p:pic>
      <p:sp>
        <p:nvSpPr>
          <p:cNvPr id="18" name="직사각형 17"/>
          <p:cNvSpPr/>
          <p:nvPr/>
        </p:nvSpPr>
        <p:spPr>
          <a:xfrm>
            <a:off x="5257800" y="1179552"/>
            <a:ext cx="2133600" cy="646331"/>
          </a:xfrm>
          <a:prstGeom prst="rect">
            <a:avLst/>
          </a:prstGeom>
        </p:spPr>
        <p:txBody>
          <a:bodyPr wrap="square">
            <a:spAutoFit/>
          </a:bodyPr>
          <a:lstStyle/>
          <a:p>
            <a:r>
              <a:rPr lang="en-US" sz="1200" dirty="0" smtClean="0"/>
              <a:t>a-d: 850-hPa streamline with composite radar reflectivity (shaded)</a:t>
            </a:r>
          </a:p>
        </p:txBody>
      </p:sp>
      <p:sp>
        <p:nvSpPr>
          <p:cNvPr id="19" name="직사각형 18"/>
          <p:cNvSpPr/>
          <p:nvPr/>
        </p:nvSpPr>
        <p:spPr>
          <a:xfrm>
            <a:off x="5257800" y="2627352"/>
            <a:ext cx="2514600" cy="830997"/>
          </a:xfrm>
          <a:prstGeom prst="rect">
            <a:avLst/>
          </a:prstGeom>
        </p:spPr>
        <p:txBody>
          <a:bodyPr wrap="square">
            <a:spAutoFit/>
          </a:bodyPr>
          <a:lstStyle/>
          <a:p>
            <a:pPr lvl="0"/>
            <a:r>
              <a:rPr lang="en-US" sz="1200" dirty="0" smtClean="0">
                <a:solidFill>
                  <a:prstClr val="black"/>
                </a:solidFill>
              </a:rPr>
              <a:t>b-e: </a:t>
            </a:r>
            <a:r>
              <a:rPr lang="en-US" sz="1200" dirty="0" smtClean="0"/>
              <a:t>850-hPa streamline with</a:t>
            </a:r>
            <a:r>
              <a:rPr lang="en-US" sz="1200" dirty="0" smtClean="0">
                <a:solidFill>
                  <a:prstClr val="black"/>
                </a:solidFill>
              </a:rPr>
              <a:t> </a:t>
            </a:r>
          </a:p>
          <a:p>
            <a:pPr lvl="0"/>
            <a:r>
              <a:rPr lang="en-US" sz="1200" dirty="0" smtClean="0">
                <a:solidFill>
                  <a:prstClr val="black"/>
                </a:solidFill>
              </a:rPr>
              <a:t>200-hPa cloud ice (shaded), 450-hPa snow (red contours, interval 1 g/kg)</a:t>
            </a:r>
          </a:p>
        </p:txBody>
      </p:sp>
      <p:sp>
        <p:nvSpPr>
          <p:cNvPr id="20" name="직사각형 19"/>
          <p:cNvSpPr/>
          <p:nvPr/>
        </p:nvSpPr>
        <p:spPr>
          <a:xfrm>
            <a:off x="5257800" y="4075152"/>
            <a:ext cx="2286000" cy="830997"/>
          </a:xfrm>
          <a:prstGeom prst="rect">
            <a:avLst/>
          </a:prstGeom>
        </p:spPr>
        <p:txBody>
          <a:bodyPr wrap="square">
            <a:spAutoFit/>
          </a:bodyPr>
          <a:lstStyle/>
          <a:p>
            <a:pPr lvl="0"/>
            <a:r>
              <a:rPr lang="en-US" sz="1200" dirty="0" smtClean="0">
                <a:solidFill>
                  <a:prstClr val="black"/>
                </a:solidFill>
              </a:rPr>
              <a:t>c, f: </a:t>
            </a:r>
            <a:r>
              <a:rPr lang="en-US" sz="1200" dirty="0" smtClean="0"/>
              <a:t>850-hPa streamline with </a:t>
            </a:r>
          </a:p>
          <a:p>
            <a:pPr lvl="0"/>
            <a:r>
              <a:rPr lang="en-US" sz="1200" dirty="0" smtClean="0">
                <a:solidFill>
                  <a:prstClr val="black"/>
                </a:solidFill>
              </a:rPr>
              <a:t>600-hPa cloud water (shaded), 700-hPa rain water (red contours, interval 1 g/kg)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5" name="그룹 14"/>
          <p:cNvGrpSpPr>
            <a:grpSpLocks noChangeAspect="1"/>
          </p:cNvGrpSpPr>
          <p:nvPr/>
        </p:nvGrpSpPr>
        <p:grpSpPr>
          <a:xfrm>
            <a:off x="2133600" y="438150"/>
            <a:ext cx="5849063" cy="4623823"/>
            <a:chOff x="0" y="795528"/>
            <a:chExt cx="7668931" cy="6062472"/>
          </a:xfrm>
        </p:grpSpPr>
        <p:pic>
          <p:nvPicPr>
            <p:cNvPr id="16" name="Picture 2" descr="C:\Users\ty940\OneDrive\Documents\EMC-NCEP\Publication-figures-for-HAFS-VI\FIG11.png"/>
            <p:cNvPicPr>
              <a:picLocks noChangeAspect="1" noChangeArrowheads="1"/>
            </p:cNvPicPr>
            <p:nvPr/>
          </p:nvPicPr>
          <p:blipFill>
            <a:blip r:embed="rId3" cstate="print"/>
            <a:srcRect r="7500" b="2500"/>
            <a:stretch>
              <a:fillRect/>
            </a:stretch>
          </p:blipFill>
          <p:spPr bwMode="auto">
            <a:xfrm>
              <a:off x="0" y="795528"/>
              <a:ext cx="7668931" cy="6062472"/>
            </a:xfrm>
            <a:prstGeom prst="rect">
              <a:avLst/>
            </a:prstGeom>
            <a:noFill/>
          </p:spPr>
        </p:pic>
        <p:sp>
          <p:nvSpPr>
            <p:cNvPr id="17" name="타원 16"/>
            <p:cNvSpPr/>
            <p:nvPr/>
          </p:nvSpPr>
          <p:spPr>
            <a:xfrm>
              <a:off x="1524000" y="3352800"/>
              <a:ext cx="914400" cy="914400"/>
            </a:xfrm>
            <a:prstGeom prst="ellipse">
              <a:avLst/>
            </a:prstGeom>
            <a:noFill/>
            <a:ln cmpd="sng">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타원 17"/>
            <p:cNvSpPr/>
            <p:nvPr/>
          </p:nvSpPr>
          <p:spPr>
            <a:xfrm>
              <a:off x="3429000" y="3429000"/>
              <a:ext cx="990600" cy="990600"/>
            </a:xfrm>
            <a:prstGeom prst="ellipse">
              <a:avLst/>
            </a:prstGeom>
            <a:noFill/>
            <a:ln cmpd="sng">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타원 18"/>
            <p:cNvSpPr/>
            <p:nvPr/>
          </p:nvSpPr>
          <p:spPr>
            <a:xfrm>
              <a:off x="1524000" y="1524000"/>
              <a:ext cx="1066800" cy="1066800"/>
            </a:xfrm>
            <a:prstGeom prst="ellipse">
              <a:avLst/>
            </a:prstGeom>
            <a:noFill/>
            <a:ln cmpd="sng">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타원 19"/>
            <p:cNvSpPr/>
            <p:nvPr/>
          </p:nvSpPr>
          <p:spPr>
            <a:xfrm>
              <a:off x="3352800" y="1371600"/>
              <a:ext cx="1295400" cy="1295400"/>
            </a:xfrm>
            <a:prstGeom prst="ellipse">
              <a:avLst/>
            </a:prstGeom>
            <a:noFill/>
            <a:ln cmpd="sng">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20"/>
            <p:cNvSpPr/>
            <p:nvPr/>
          </p:nvSpPr>
          <p:spPr>
            <a:xfrm>
              <a:off x="1371600" y="5257800"/>
              <a:ext cx="1371600" cy="1219200"/>
            </a:xfrm>
            <a:prstGeom prst="ellipse">
              <a:avLst/>
            </a:prstGeom>
            <a:noFill/>
            <a:ln cmpd="sng">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타원 21"/>
            <p:cNvSpPr/>
            <p:nvPr/>
          </p:nvSpPr>
          <p:spPr>
            <a:xfrm>
              <a:off x="3124200" y="5105400"/>
              <a:ext cx="1752600" cy="1524000"/>
            </a:xfrm>
            <a:prstGeom prst="ellipse">
              <a:avLst/>
            </a:prstGeom>
            <a:noFill/>
            <a:ln cmpd="sng">
              <a:solidFill>
                <a:schemeClr val="bg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왼쪽 중괄호 26"/>
          <p:cNvSpPr/>
          <p:nvPr/>
        </p:nvSpPr>
        <p:spPr>
          <a:xfrm>
            <a:off x="2743200" y="666750"/>
            <a:ext cx="152400" cy="3810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직사각형 27"/>
          <p:cNvSpPr/>
          <p:nvPr/>
        </p:nvSpPr>
        <p:spPr>
          <a:xfrm>
            <a:off x="0" y="666750"/>
            <a:ext cx="2209799" cy="461665"/>
          </a:xfrm>
          <a:prstGeom prst="rect">
            <a:avLst/>
          </a:prstGeom>
        </p:spPr>
        <p:txBody>
          <a:bodyPr wrap="square">
            <a:spAutoFit/>
          </a:bodyPr>
          <a:lstStyle/>
          <a:p>
            <a:r>
              <a:rPr lang="en-US" sz="1200" dirty="0" smtClean="0">
                <a:solidFill>
                  <a:srgbClr val="FF0000"/>
                </a:solidFill>
              </a:rPr>
              <a:t>Each grid indicates 50 by 50 km region (200 by 200 km)</a:t>
            </a:r>
            <a:endParaRPr lang="en-US" sz="1200" dirty="0">
              <a:solidFill>
                <a:srgbClr val="FF0000"/>
              </a:solidFill>
            </a:endParaRPr>
          </a:p>
        </p:txBody>
      </p:sp>
      <p:cxnSp>
        <p:nvCxnSpPr>
          <p:cNvPr id="29" name="직선 화살표 연결선 28"/>
          <p:cNvCxnSpPr/>
          <p:nvPr/>
        </p:nvCxnSpPr>
        <p:spPr>
          <a:xfrm>
            <a:off x="2057400" y="895350"/>
            <a:ext cx="609600" cy="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직사각형 30"/>
          <p:cNvSpPr/>
          <p:nvPr/>
        </p:nvSpPr>
        <p:spPr>
          <a:xfrm>
            <a:off x="1118408" y="1123950"/>
            <a:ext cx="1853392" cy="523220"/>
          </a:xfrm>
          <a:prstGeom prst="rect">
            <a:avLst/>
          </a:prstGeom>
        </p:spPr>
        <p:txBody>
          <a:bodyPr wrap="none">
            <a:spAutoFit/>
          </a:bodyPr>
          <a:lstStyle/>
          <a:p>
            <a:pPr algn="ctr"/>
            <a:r>
              <a:rPr lang="en-US" b="1" dirty="0" smtClean="0"/>
              <a:t>2022 09L Ian</a:t>
            </a:r>
          </a:p>
          <a:p>
            <a:pPr algn="ctr"/>
            <a:r>
              <a:rPr lang="en-US" b="1" dirty="0" smtClean="0"/>
              <a:t>2022092718 (105 </a:t>
            </a:r>
            <a:r>
              <a:rPr lang="en-US" b="1" dirty="0" err="1" smtClean="0"/>
              <a:t>kt</a:t>
            </a:r>
            <a:r>
              <a:rPr lang="en-US" b="1" dirty="0" smtClean="0"/>
              <a:t>)</a:t>
            </a:r>
            <a:endParaRPr lang="en-US" dirty="0"/>
          </a:p>
        </p:txBody>
      </p:sp>
      <p:sp>
        <p:nvSpPr>
          <p:cNvPr id="32" name="직사각형 31"/>
          <p:cNvSpPr/>
          <p:nvPr/>
        </p:nvSpPr>
        <p:spPr>
          <a:xfrm>
            <a:off x="1118408" y="2495550"/>
            <a:ext cx="1853392" cy="523220"/>
          </a:xfrm>
          <a:prstGeom prst="rect">
            <a:avLst/>
          </a:prstGeom>
        </p:spPr>
        <p:txBody>
          <a:bodyPr wrap="none">
            <a:spAutoFit/>
          </a:bodyPr>
          <a:lstStyle/>
          <a:p>
            <a:pPr algn="ctr"/>
            <a:r>
              <a:rPr lang="en-US" b="1" dirty="0" smtClean="0"/>
              <a:t>2021 18L Sam</a:t>
            </a:r>
          </a:p>
          <a:p>
            <a:pPr algn="ctr"/>
            <a:r>
              <a:rPr lang="en-US" b="1" dirty="0" smtClean="0"/>
              <a:t>2021092700 (130 </a:t>
            </a:r>
            <a:r>
              <a:rPr lang="en-US" b="1" dirty="0" err="1" smtClean="0"/>
              <a:t>kt</a:t>
            </a:r>
            <a:r>
              <a:rPr lang="en-US" b="1" dirty="0" smtClean="0"/>
              <a:t>)</a:t>
            </a:r>
            <a:endParaRPr lang="en-US" dirty="0"/>
          </a:p>
        </p:txBody>
      </p:sp>
      <p:sp>
        <p:nvSpPr>
          <p:cNvPr id="33" name="직사각형 32"/>
          <p:cNvSpPr/>
          <p:nvPr/>
        </p:nvSpPr>
        <p:spPr>
          <a:xfrm>
            <a:off x="1066800" y="4095750"/>
            <a:ext cx="1853392" cy="523220"/>
          </a:xfrm>
          <a:prstGeom prst="rect">
            <a:avLst/>
          </a:prstGeom>
        </p:spPr>
        <p:txBody>
          <a:bodyPr wrap="none">
            <a:spAutoFit/>
          </a:bodyPr>
          <a:lstStyle/>
          <a:p>
            <a:pPr algn="ctr"/>
            <a:r>
              <a:rPr lang="en-US" b="1" dirty="0" smtClean="0"/>
              <a:t>2022 07L Fiona</a:t>
            </a:r>
          </a:p>
          <a:p>
            <a:pPr algn="ctr"/>
            <a:r>
              <a:rPr lang="en-US" b="1" dirty="0" smtClean="0"/>
              <a:t>2022092200 (115 </a:t>
            </a:r>
            <a:r>
              <a:rPr lang="en-US" b="1" dirty="0" err="1" smtClean="0"/>
              <a:t>kt</a:t>
            </a:r>
            <a:r>
              <a:rPr lang="en-US" b="1" dirty="0" smtClean="0"/>
              <a:t>)</a:t>
            </a:r>
            <a:endParaRPr lang="en-US" dirty="0"/>
          </a:p>
        </p:txBody>
      </p:sp>
      <p:sp>
        <p:nvSpPr>
          <p:cNvPr id="35" name="제목 25"/>
          <p:cNvSpPr txBox="1">
            <a:spLocks/>
          </p:cNvSpPr>
          <p:nvPr/>
        </p:nvSpPr>
        <p:spPr>
          <a:xfrm>
            <a:off x="729450" y="-19050"/>
            <a:ext cx="7688400" cy="535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ct val="0"/>
              </a:spcBef>
              <a:spcAft>
                <a:spcPts val="0"/>
              </a:spcAft>
              <a:buClr>
                <a:schemeClr val="dk2"/>
              </a:buClr>
              <a:buSzPts val="2600"/>
              <a:buFont typeface="Open Sans"/>
              <a:buNone/>
              <a:tabLst/>
              <a:defRPr/>
            </a:pPr>
            <a:r>
              <a:rPr kumimoji="0" lang="en-US" sz="1600" b="1" i="0" u="none" strike="noStrike" kern="1200" cap="none" spc="0" normalizeH="0" baseline="0" noProof="0" smtClean="0">
                <a:ln>
                  <a:noFill/>
                </a:ln>
                <a:solidFill>
                  <a:schemeClr val="tx1"/>
                </a:solidFill>
                <a:effectLst/>
                <a:uLnTx/>
                <a:uFillTx/>
                <a:latin typeface="Open Sans"/>
                <a:ea typeface="Open Sans"/>
                <a:cs typeface="Open Sans"/>
                <a:sym typeface="Open Sans"/>
              </a:rPr>
              <a:t>6</a:t>
            </a:r>
            <a:r>
              <a:rPr kumimoji="0" lang="en-US" sz="1600" b="1" i="0" u="none" strike="noStrike" kern="0" cap="none" spc="0" normalizeH="0" baseline="0" noProof="0" smtClean="0">
                <a:ln>
                  <a:noFill/>
                </a:ln>
                <a:solidFill>
                  <a:schemeClr val="dk2"/>
                </a:solidFill>
                <a:effectLst/>
                <a:uLnTx/>
                <a:uFillTx/>
                <a:latin typeface="Open Sans"/>
                <a:ea typeface="Open Sans"/>
                <a:cs typeface="Open Sans"/>
                <a:sym typeface="Open Sans"/>
              </a:rPr>
              <a:t>. Model initial condition validation against TDR data (Strong TCs) 2-km radar reflectivity (dBZ)</a:t>
            </a:r>
            <a:endParaRPr kumimoji="0" lang="en-US" sz="1600" b="1" i="0" u="none" strike="noStrike" kern="0" cap="none" spc="0" normalizeH="0" baseline="0" noProof="0" dirty="0">
              <a:ln>
                <a:noFill/>
              </a:ln>
              <a:solidFill>
                <a:schemeClr val="dk2"/>
              </a:solidFill>
              <a:effectLst/>
              <a:uLnTx/>
              <a:uFillTx/>
              <a:latin typeface="Open Sans"/>
              <a:ea typeface="Open Sans"/>
              <a:cs typeface="Open Sans"/>
              <a:sym typeface="Open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1458</Words>
  <Application>Microsoft Office PowerPoint</Application>
  <PresentationFormat>화면 슬라이드 쇼(16:9)</PresentationFormat>
  <Paragraphs>151</Paragraphs>
  <Slides>17</Slides>
  <Notes>17</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17</vt:i4>
      </vt:variant>
    </vt:vector>
  </HeadingPairs>
  <TitlesOfParts>
    <vt:vector size="26" baseType="lpstr">
      <vt:lpstr>Arial</vt:lpstr>
      <vt:lpstr>Open Sans</vt:lpstr>
      <vt:lpstr>Times New Roman</vt:lpstr>
      <vt:lpstr>Malgun Gothic</vt:lpstr>
      <vt:lpstr>Calibri</vt:lpstr>
      <vt:lpstr>Lato</vt:lpstr>
      <vt:lpstr>Raleway</vt:lpstr>
      <vt:lpstr>Raleway SemiBold</vt:lpstr>
      <vt:lpstr>Streamline</vt:lpstr>
      <vt:lpstr>Development of the Cloud and Vertical Velocity  Initialization Process in the HAFS Vortex Initialization</vt:lpstr>
      <vt:lpstr>1. Introduction </vt:lpstr>
      <vt:lpstr>2. Cloud relocation/cycling in HAFS-VI</vt:lpstr>
      <vt:lpstr>2. Cloud relocation/cycling in HAFS-VI</vt:lpstr>
      <vt:lpstr>3. Vertical velocity relocation/cycling in HAFS-VI</vt:lpstr>
      <vt:lpstr>4. Results from the HAFSv1.1A real-time exp configuration</vt:lpstr>
      <vt:lpstr>5. Cloud field improvement in the initial condition-cold start case/2021 09L Ida, Cycle: 2021082700 (35 kt) </vt:lpstr>
      <vt:lpstr>5. Cloud field improvement in the initial condition-warm start case/2023 13L Lee, cycle: 2023090806 (145 kt)  </vt:lpstr>
      <vt:lpstr>슬라이드 9</vt:lpstr>
      <vt:lpstr>슬라이드 10</vt:lpstr>
      <vt:lpstr>7. The impact of vertical velocity on the HAFS forecast</vt:lpstr>
      <vt:lpstr>7. The impact of vertical velocity on the HAFS forecast</vt:lpstr>
      <vt:lpstr>7. The impact of vertical velocity on the HAFS forecast</vt:lpstr>
      <vt:lpstr>8. Conclusion</vt:lpstr>
      <vt:lpstr>Thank you for your attention!! Any questions or comments?</vt:lpstr>
      <vt:lpstr>슬라이드 16</vt:lpstr>
      <vt:lpstr>슬라이드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JungHoon Shin</dc:creator>
  <cp:lastModifiedBy>JungHoon Shin</cp:lastModifiedBy>
  <cp:revision>55</cp:revision>
  <dcterms:modified xsi:type="dcterms:W3CDTF">2024-07-17T23:12:26Z</dcterms:modified>
</cp:coreProperties>
</file>