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95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91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IlMacxWWXRSdsCrL8gS5EV10a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DE45B0-26D3-4B8A-B27E-44BC41EFDDB6}">
  <a:tblStyle styleId="{C7DE45B0-26D3-4B8A-B27E-44BC41EFDDB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1"/>
    <p:restoredTop sz="94614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240B7-729F-7947-910E-2FC0991970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00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29" name="Google Shape;52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50" name="Google Shape;55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74" name="Google Shape;5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7" name="Google Shape;59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57" name="Google Shape;75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1" name="Google Shape;4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14" name="Google Shape;4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25" name="Google Shape;4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36" name="Google Shape;4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54" name="Google Shape;4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4" name="Google Shape;4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98" name="Google Shape;4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11" name="Google Shape;5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6EA8F-29DD-604F-BF6C-634220C4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3EFB-C89B-6E49-B31C-8645B60C28FA}" type="slidenum">
              <a:rPr lang="en-US" smtClean="0"/>
              <a:t>1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7A2EEF-2D8F-E74A-A047-7A114F998F20}"/>
              </a:ext>
            </a:extLst>
          </p:cNvPr>
          <p:cNvCxnSpPr>
            <a:cxnSpLocks/>
          </p:cNvCxnSpPr>
          <p:nvPr/>
        </p:nvCxnSpPr>
        <p:spPr>
          <a:xfrm>
            <a:off x="393405" y="2953986"/>
            <a:ext cx="11406249" cy="0"/>
          </a:xfrm>
          <a:prstGeom prst="line">
            <a:avLst/>
          </a:prstGeom>
          <a:ln w="76200">
            <a:solidFill>
              <a:srgbClr val="730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F11E31-B4AC-0142-9BE9-A46503BE4A95}"/>
              </a:ext>
            </a:extLst>
          </p:cNvPr>
          <p:cNvCxnSpPr>
            <a:cxnSpLocks/>
          </p:cNvCxnSpPr>
          <p:nvPr/>
        </p:nvCxnSpPr>
        <p:spPr>
          <a:xfrm>
            <a:off x="393405" y="3030186"/>
            <a:ext cx="11406249" cy="0"/>
          </a:xfrm>
          <a:prstGeom prst="line">
            <a:avLst/>
          </a:prstGeom>
          <a:ln w="28575">
            <a:solidFill>
              <a:srgbClr val="730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57C58-AA69-364A-B7D7-A39F3C55B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87"/>
          <a:stretch/>
        </p:blipFill>
        <p:spPr>
          <a:xfrm>
            <a:off x="328551" y="151961"/>
            <a:ext cx="819397" cy="1023983"/>
          </a:xfrm>
          <a:prstGeom prst="rect">
            <a:avLst/>
          </a:prstGeom>
        </p:spPr>
      </p:pic>
      <p:sp>
        <p:nvSpPr>
          <p:cNvPr id="8" name="Shape 46">
            <a:extLst>
              <a:ext uri="{FF2B5EF4-FFF2-40B4-BE49-F238E27FC236}">
                <a16:creationId xmlns:a16="http://schemas.microsoft.com/office/drawing/2014/main" id="{A73B8FF1-CF7B-98EE-06B2-F53F39EE7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200085"/>
            <a:ext cx="1094521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982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Novel Observations at the Air-Sea Interface to Evaluate the Coupled Ocean-Atmosphere Background Ensemble Forecasts from a Self-Cycled HAFS Data Assimilation System for Hurricane Fiona (2022)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C1D6B67-60B9-DA7A-358F-0DDAB70B8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652" y="45486"/>
            <a:ext cx="1194797" cy="119479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F2C8156-834D-E0DB-607C-314D2A7AB59C}"/>
              </a:ext>
            </a:extLst>
          </p:cNvPr>
          <p:cNvSpPr txBox="1"/>
          <p:nvPr/>
        </p:nvSpPr>
        <p:spPr>
          <a:xfrm>
            <a:off x="957330" y="3212993"/>
            <a:ext cx="1084232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000" b="1" dirty="0">
                <a:solidFill>
                  <a:srgbClr val="C00000"/>
                </a:solidFill>
              </a:rPr>
              <a:t>Tsung-Han Li</a:t>
            </a:r>
            <a:r>
              <a:rPr lang="en-US" altLang="zh-TW" sz="2000" b="1" baseline="30000" dirty="0"/>
              <a:t>1</a:t>
            </a:r>
            <a:r>
              <a:rPr lang="en-US" altLang="zh-TW" sz="2000" b="1" dirty="0"/>
              <a:t>, </a:t>
            </a:r>
            <a:r>
              <a:rPr lang="en-US" altLang="zh-TW" sz="2000" b="1" dirty="0" err="1"/>
              <a:t>Xuguang</a:t>
            </a:r>
            <a:r>
              <a:rPr lang="en-US" altLang="zh-TW" sz="2000" b="1" dirty="0"/>
              <a:t> Wang</a:t>
            </a:r>
            <a:r>
              <a:rPr lang="en-US" altLang="zh-TW" sz="2000" b="1" baseline="30000" dirty="0"/>
              <a:t>1</a:t>
            </a:r>
            <a:r>
              <a:rPr lang="en-US" altLang="zh-TW" sz="2000" b="1" dirty="0"/>
              <a:t>, Xu Lu</a:t>
            </a:r>
            <a:r>
              <a:rPr lang="en-US" altLang="zh-TW" sz="2000" b="1" baseline="30000" dirty="0"/>
              <a:t>1</a:t>
            </a:r>
            <a:r>
              <a:rPr lang="en-US" altLang="zh-TW" sz="2000" b="1" dirty="0"/>
              <a:t>, Yue Yang</a:t>
            </a:r>
            <a:r>
              <a:rPr lang="en-US" altLang="zh-TW" sz="2000" b="1" baseline="30000" dirty="0"/>
              <a:t>1</a:t>
            </a:r>
            <a:r>
              <a:rPr lang="en-US" altLang="zh-TW" sz="2000" b="1" dirty="0"/>
              <a:t>, Jun A. Zhang</a:t>
            </a:r>
            <a:r>
              <a:rPr lang="en-US" altLang="zh-TW" sz="2000" b="1" baseline="30000" dirty="0"/>
              <a:t>2</a:t>
            </a:r>
            <a:r>
              <a:rPr lang="en-US" altLang="zh-TW" sz="2000" b="1" dirty="0"/>
              <a:t>, Hyun-Sook Kim</a:t>
            </a:r>
            <a:r>
              <a:rPr lang="en-US" altLang="zh-TW" sz="2000" b="1" baseline="30000" dirty="0"/>
              <a:t>3</a:t>
            </a:r>
            <a:r>
              <a:rPr lang="en-US" altLang="zh-TW" sz="2000" b="1" dirty="0"/>
              <a:t>, </a:t>
            </a:r>
            <a:r>
              <a:rPr lang="en-US" altLang="zh-TW" sz="2000" b="1" dirty="0" err="1"/>
              <a:t>HeeSook</a:t>
            </a:r>
            <a:r>
              <a:rPr lang="en-US" altLang="zh-TW" sz="2000" b="1" dirty="0"/>
              <a:t> Kang</a:t>
            </a:r>
            <a:r>
              <a:rPr lang="en-US" altLang="zh-TW" sz="2000" b="1" baseline="30000" dirty="0"/>
              <a:t>3</a:t>
            </a:r>
            <a:r>
              <a:rPr lang="en-US" altLang="zh-TW" sz="2000" b="1" dirty="0"/>
              <a:t>, and </a:t>
            </a:r>
            <a:r>
              <a:rPr lang="en-US" altLang="zh-TW" sz="2000" b="1" dirty="0" err="1"/>
              <a:t>Yongzuo</a:t>
            </a:r>
            <a:r>
              <a:rPr lang="en-US" altLang="zh-TW" sz="2000" b="1" dirty="0"/>
              <a:t> Li</a:t>
            </a:r>
            <a:r>
              <a:rPr lang="en-US" altLang="zh-TW" sz="2000" b="1" baseline="30000" dirty="0"/>
              <a:t>4</a:t>
            </a:r>
          </a:p>
          <a:p>
            <a:pPr algn="ctr"/>
            <a:r>
              <a:rPr lang="en-US" altLang="zh-TW" sz="1800" b="1" baseline="30000" dirty="0"/>
              <a:t>1</a:t>
            </a:r>
            <a:r>
              <a:rPr lang="en-US" altLang="zh-TW" sz="1800" dirty="0">
                <a:solidFill>
                  <a:srgbClr val="C00000"/>
                </a:solidFill>
              </a:rPr>
              <a:t>M</a:t>
            </a:r>
            <a:r>
              <a:rPr lang="en-US" altLang="zh-TW" sz="1800" dirty="0"/>
              <a:t>ultiscale data </a:t>
            </a:r>
            <a:r>
              <a:rPr lang="en-US" altLang="zh-TW" sz="1800" dirty="0">
                <a:solidFill>
                  <a:srgbClr val="C00000"/>
                </a:solidFill>
              </a:rPr>
              <a:t>A</a:t>
            </a:r>
            <a:r>
              <a:rPr lang="en-US" altLang="zh-TW" sz="1800" dirty="0"/>
              <a:t>ssimilation and </a:t>
            </a:r>
            <a:r>
              <a:rPr lang="en-US" altLang="zh-TW" sz="1800" dirty="0">
                <a:solidFill>
                  <a:srgbClr val="C00000"/>
                </a:solidFill>
              </a:rPr>
              <a:t>P</a:t>
            </a:r>
            <a:r>
              <a:rPr lang="en-US" altLang="zh-TW" sz="1800" dirty="0"/>
              <a:t>redictability (</a:t>
            </a:r>
            <a:r>
              <a:rPr lang="en-US" altLang="zh-TW" sz="1800" dirty="0">
                <a:solidFill>
                  <a:srgbClr val="C00000"/>
                </a:solidFill>
              </a:rPr>
              <a:t>MAP</a:t>
            </a:r>
            <a:r>
              <a:rPr lang="en-US" altLang="zh-TW" sz="1800" dirty="0"/>
              <a:t>) lab, University of Oklahoma</a:t>
            </a:r>
          </a:p>
          <a:p>
            <a:pPr algn="ctr"/>
            <a:r>
              <a:rPr lang="en-US" altLang="zh-TW" sz="1800" b="1" baseline="30000" dirty="0"/>
              <a:t>2</a:t>
            </a:r>
            <a:r>
              <a:rPr lang="en-US" altLang="zh-TW" sz="1800" dirty="0"/>
              <a:t>HRD, NOAA Atlantic Oceanographic and Meteorological Laboratory (AOML)</a:t>
            </a:r>
          </a:p>
          <a:p>
            <a:pPr algn="ctr"/>
            <a:r>
              <a:rPr lang="en-US" altLang="zh-TW" sz="1800" b="1" baseline="30000" dirty="0"/>
              <a:t>3</a:t>
            </a:r>
            <a:r>
              <a:rPr lang="en-US" altLang="zh-TW" sz="1800" dirty="0"/>
              <a:t>POD, NOAA Atlantic Oceanographic and Meteorological Laboratory (AOML)</a:t>
            </a:r>
          </a:p>
          <a:p>
            <a:pPr algn="ctr"/>
            <a:r>
              <a:rPr lang="en-US" altLang="zh-TW" sz="1800" b="1" baseline="30000" dirty="0"/>
              <a:t>4</a:t>
            </a:r>
            <a:r>
              <a:rPr lang="en-US" altLang="zh-TW" sz="1800" dirty="0"/>
              <a:t> SAIC at NOAA/NCEP/EMC</a:t>
            </a:r>
          </a:p>
          <a:p>
            <a:pPr algn="ctr"/>
            <a:endParaRPr lang="en-US" altLang="zh-TW" sz="2000" b="1" dirty="0"/>
          </a:p>
          <a:p>
            <a:pPr algn="ctr"/>
            <a:endParaRPr lang="en-US" altLang="zh-TW" sz="2000" b="1" dirty="0"/>
          </a:p>
          <a:p>
            <a:pPr algn="ctr"/>
            <a:r>
              <a:rPr lang="en-US" altLang="zh-TW" sz="2000" b="1" dirty="0"/>
              <a:t>July 24, 2024</a:t>
            </a:r>
          </a:p>
          <a:p>
            <a:pPr algn="ctr"/>
            <a:r>
              <a:rPr lang="en-US" altLang="zh-TW" sz="1800" i="1" dirty="0"/>
              <a:t>July 22-26, 2024 at Jackson, MS</a:t>
            </a:r>
          </a:p>
          <a:p>
            <a:pPr algn="ctr"/>
            <a:r>
              <a:rPr lang="en-US" altLang="zh-TW" sz="1800" i="1" dirty="0"/>
              <a:t>2024 Unifying Innovations in Forecasting Capabilities Workshop</a:t>
            </a:r>
          </a:p>
        </p:txBody>
      </p:sp>
    </p:spTree>
    <p:extLst>
      <p:ext uri="{BB962C8B-B14F-4D97-AF65-F5344CB8AC3E}">
        <p14:creationId xmlns:p14="http://schemas.microsoft.com/office/powerpoint/2010/main" val="183245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4"/>
          <p:cNvSpPr txBox="1"/>
          <p:nvPr/>
        </p:nvSpPr>
        <p:spPr>
          <a:xfrm>
            <a:off x="-708547" y="1055156"/>
            <a:ext cx="96011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Saildrone #1040</a:t>
            </a:r>
            <a:endParaRPr sz="2000" b="1" i="0" u="none" strike="noStrike" cap="none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4"/>
          <p:cNvSpPr txBox="1"/>
          <p:nvPr/>
        </p:nvSpPr>
        <p:spPr>
          <a:xfrm>
            <a:off x="1909057" y="3912665"/>
            <a:ext cx="1205779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 (g/kg)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4"/>
          <p:cNvSpPr txBox="1"/>
          <p:nvPr/>
        </p:nvSpPr>
        <p:spPr>
          <a:xfrm>
            <a:off x="134816" y="5259032"/>
            <a:ext cx="1211312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captures the variation well.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wind speed and 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performs better than moisture.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 falls outside of the ensemble envelope due to </a:t>
            </a:r>
            <a:r>
              <a:rPr lang="en-US" sz="2200" b="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low bias for early stage SAT and overall moisture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535" name="Google Shape;535;p24"/>
          <p:cNvSpPr txBox="1"/>
          <p:nvPr/>
        </p:nvSpPr>
        <p:spPr>
          <a:xfrm>
            <a:off x="1147948" y="-43367"/>
            <a:ext cx="960119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Verification against </a:t>
            </a:r>
            <a:r>
              <a:rPr lang="en-US" sz="2800" b="1" dirty="0" err="1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r>
              <a:rPr lang="en-US" sz="28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 Observations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(near sea-surface atmosphere variables)</a:t>
            </a:r>
            <a:endParaRPr sz="2800" b="1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43922"/>
            <a:ext cx="4320000" cy="323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000" y="1755734"/>
            <a:ext cx="4320000" cy="323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2002" y="1753650"/>
            <a:ext cx="4320000" cy="323907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4"/>
          <p:cNvSpPr txBox="1"/>
          <p:nvPr/>
        </p:nvSpPr>
        <p:spPr>
          <a:xfrm>
            <a:off x="1752703" y="1360510"/>
            <a:ext cx="11215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 (C)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4"/>
          <p:cNvSpPr txBox="1"/>
          <p:nvPr/>
        </p:nvSpPr>
        <p:spPr>
          <a:xfrm>
            <a:off x="9097375" y="1360510"/>
            <a:ext cx="2240443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 Speed (m/s)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4"/>
          <p:cNvSpPr txBox="1"/>
          <p:nvPr/>
        </p:nvSpPr>
        <p:spPr>
          <a:xfrm>
            <a:off x="5289309" y="1356653"/>
            <a:ext cx="1918611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Moisture (g/kg)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4"/>
          <p:cNvSpPr txBox="1"/>
          <p:nvPr/>
        </p:nvSpPr>
        <p:spPr>
          <a:xfrm>
            <a:off x="8454376" y="5011692"/>
            <a:ext cx="2601861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HAFS-SC-control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HAFS-SC-ens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__ Saildrone</a:t>
            </a:r>
            <a:endParaRPr sz="2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24"/>
          <p:cNvPicPr preferRelativeResize="0"/>
          <p:nvPr/>
        </p:nvPicPr>
        <p:blipFill rotWithShape="1">
          <a:blip r:embed="rId6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4" name="Google Shape;544;p24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5" name="Google Shape;545;p24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6" name="Google Shape;54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5"/>
          <p:cNvSpPr txBox="1"/>
          <p:nvPr/>
        </p:nvSpPr>
        <p:spPr>
          <a:xfrm>
            <a:off x="-702907" y="1041998"/>
            <a:ext cx="96011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Saildrone #1040</a:t>
            </a:r>
            <a:endParaRPr sz="2000" b="1" i="0" u="none" strike="noStrike" cap="none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5"/>
          <p:cNvSpPr txBox="1"/>
          <p:nvPr/>
        </p:nvSpPr>
        <p:spPr>
          <a:xfrm>
            <a:off x="6910200" y="1383325"/>
            <a:ext cx="5200200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1800" i="0" u="none" strike="noStrike" cap="none" dirty="0">
                <a:solidFill>
                  <a:schemeClr val="dk1"/>
                </a:solidFill>
              </a:rPr>
              <a:t>Following approach of Wang* and Bishop (2003) to qualitatively verify background ensemble variance</a:t>
            </a:r>
            <a:endParaRPr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 i="0" u="none" strike="noStrike" cap="none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dk1"/>
                </a:solidFill>
              </a:rPr>
              <a:t>In general, the innovation variance </a:t>
            </a:r>
            <a:r>
              <a:rPr lang="en-US" sz="1800" dirty="0">
                <a:solidFill>
                  <a:schemeClr val="dk1"/>
                </a:solidFill>
              </a:rPr>
              <a:t>increases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with increasing background ensemble variance </a:t>
            </a:r>
            <a:r>
              <a:rPr lang="en-US" sz="1800" dirty="0">
                <a:solidFill>
                  <a:schemeClr val="dk1"/>
                </a:solidFill>
              </a:rPr>
              <a:t>for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SAT, moisture, and wind speed</a:t>
            </a:r>
            <a:endParaRPr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 i="0" u="none" strike="noStrike" cap="none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Background e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nsemble variances underpredict innovation variance (after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ob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error variance is considered)</a:t>
            </a:r>
            <a:r>
              <a:rPr lang="en-US" sz="1800" dirty="0">
                <a:solidFill>
                  <a:schemeClr val="dk1"/>
                </a:solidFill>
              </a:rPr>
              <a:t>, especially for relatively small ensemble variance</a:t>
            </a:r>
            <a:endParaRPr sz="1800" i="0" u="none" strike="noStrike" cap="none" dirty="0">
              <a:solidFill>
                <a:schemeClr val="dk1"/>
              </a:solidFill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dk1"/>
                </a:solidFill>
              </a:rPr>
              <a:t>The background ensemble variance of SST is too low and </a:t>
            </a:r>
            <a:r>
              <a:rPr lang="en-US" sz="1800" dirty="0">
                <a:solidFill>
                  <a:schemeClr val="dk1"/>
                </a:solidFill>
              </a:rPr>
              <a:t>anti-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correlated with inno</a:t>
            </a:r>
            <a:r>
              <a:rPr lang="en-US" sz="1800" dirty="0">
                <a:solidFill>
                  <a:schemeClr val="dk1"/>
                </a:solidFill>
              </a:rPr>
              <a:t>vation variance, indicating the most inferior SST background ensemble performance</a:t>
            </a:r>
            <a:endParaRPr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555" name="Google Shape;555;p25"/>
          <p:cNvSpPr txBox="1"/>
          <p:nvPr/>
        </p:nvSpPr>
        <p:spPr>
          <a:xfrm>
            <a:off x="1125350" y="-60300"/>
            <a:ext cx="98955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600" b="1" dirty="0">
              <a:solidFill>
                <a:srgbClr val="982A2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1" dirty="0">
                <a:solidFill>
                  <a:srgbClr val="982A22"/>
                </a:solidFill>
              </a:rPr>
              <a:t>Innovation variance against background ensemble variance</a:t>
            </a:r>
            <a:endParaRPr sz="2600" b="1" i="0" u="none" strike="noStrike" cap="none" dirty="0">
              <a:solidFill>
                <a:srgbClr val="982A22"/>
              </a:solidFill>
            </a:endParaRPr>
          </a:p>
        </p:txBody>
      </p:sp>
      <p:pic>
        <p:nvPicPr>
          <p:cNvPr id="556" name="Google Shape;55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375" y="1756264"/>
            <a:ext cx="3240000" cy="242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0375" y="1755806"/>
            <a:ext cx="3240000" cy="242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375" y="4238526"/>
            <a:ext cx="3240000" cy="242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0375" y="4211819"/>
            <a:ext cx="3240000" cy="242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5"/>
          <p:cNvSpPr txBox="1"/>
          <p:nvPr/>
        </p:nvSpPr>
        <p:spPr>
          <a:xfrm>
            <a:off x="2294739" y="3429000"/>
            <a:ext cx="11215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 (C)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5"/>
          <p:cNvSpPr txBox="1"/>
          <p:nvPr/>
        </p:nvSpPr>
        <p:spPr>
          <a:xfrm>
            <a:off x="4997794" y="3428999"/>
            <a:ext cx="1918611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Moisture (g/kg)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5"/>
          <p:cNvSpPr txBox="1"/>
          <p:nvPr/>
        </p:nvSpPr>
        <p:spPr>
          <a:xfrm>
            <a:off x="1419932" y="5956281"/>
            <a:ext cx="2240443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 Speed (m/s)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5"/>
          <p:cNvSpPr txBox="1"/>
          <p:nvPr/>
        </p:nvSpPr>
        <p:spPr>
          <a:xfrm>
            <a:off x="5787042" y="5956281"/>
            <a:ext cx="1136666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SST (C)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25"/>
          <p:cNvCxnSpPr/>
          <p:nvPr/>
        </p:nvCxnSpPr>
        <p:spPr>
          <a:xfrm rot="10800000" flipH="1">
            <a:off x="944177" y="2901557"/>
            <a:ext cx="1849359" cy="56599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5" name="Google Shape;565;p25"/>
          <p:cNvCxnSpPr/>
          <p:nvPr/>
        </p:nvCxnSpPr>
        <p:spPr>
          <a:xfrm rot="10800000" flipH="1">
            <a:off x="4337599" y="1989630"/>
            <a:ext cx="2148037" cy="124684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6" name="Google Shape;566;p25"/>
          <p:cNvCxnSpPr/>
          <p:nvPr/>
        </p:nvCxnSpPr>
        <p:spPr>
          <a:xfrm rot="10800000" flipH="1">
            <a:off x="906028" y="5185304"/>
            <a:ext cx="1388711" cy="64451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7" name="Google Shape;567;p25"/>
          <p:cNvCxnSpPr>
            <a:endCxn id="563" idx="1"/>
          </p:cNvCxnSpPr>
          <p:nvPr/>
        </p:nvCxnSpPr>
        <p:spPr>
          <a:xfrm>
            <a:off x="4087542" y="5956216"/>
            <a:ext cx="1699500" cy="20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8" name="Google Shape;568;p25"/>
          <p:cNvPicPr preferRelativeResize="0"/>
          <p:nvPr/>
        </p:nvPicPr>
        <p:blipFill rotWithShape="1">
          <a:blip r:embed="rId7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p25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0" name="Google Shape;570;p25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1" name="Google Shape;57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74;g2ec97aa818c_4_23">
            <a:extLst>
              <a:ext uri="{FF2B5EF4-FFF2-40B4-BE49-F238E27FC236}">
                <a16:creationId xmlns:a16="http://schemas.microsoft.com/office/drawing/2014/main" id="{F0ED9B02-B145-1E5D-A0D2-D6A8146A195D}"/>
              </a:ext>
            </a:extLst>
          </p:cNvPr>
          <p:cNvSpPr txBox="1"/>
          <p:nvPr/>
        </p:nvSpPr>
        <p:spPr>
          <a:xfrm>
            <a:off x="8553844" y="6352143"/>
            <a:ext cx="312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denote OU MAP authors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6"/>
          <p:cNvSpPr txBox="1"/>
          <p:nvPr/>
        </p:nvSpPr>
        <p:spPr>
          <a:xfrm>
            <a:off x="107648" y="1673350"/>
            <a:ext cx="64062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Averaged@975 hPa when dropsondes are available</a:t>
            </a:r>
            <a:endParaRPr/>
          </a:p>
        </p:txBody>
      </p:sp>
      <p:sp>
        <p:nvSpPr>
          <p:cNvPr id="577" name="Google Shape;577;p26"/>
          <p:cNvSpPr txBox="1"/>
          <p:nvPr/>
        </p:nvSpPr>
        <p:spPr>
          <a:xfrm>
            <a:off x="152400" y="1292550"/>
            <a:ext cx="761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746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➢"/>
            </a:pPr>
            <a:r>
              <a:rPr lang="en-US" sz="1900">
                <a:solidFill>
                  <a:schemeClr val="dk1"/>
                </a:solidFill>
              </a:rPr>
              <a:t>6-h forecasts valid from 1200 UTC Sept 16 to 1200 UTC Sept 18 </a:t>
            </a:r>
            <a:endParaRPr sz="1300"/>
          </a:p>
        </p:txBody>
      </p:sp>
      <p:sp>
        <p:nvSpPr>
          <p:cNvPr id="578" name="Google Shape;578;p26"/>
          <p:cNvSpPr txBox="1"/>
          <p:nvPr/>
        </p:nvSpPr>
        <p:spPr>
          <a:xfrm>
            <a:off x="9823377" y="6274273"/>
            <a:ext cx="2202000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PBL @ 975 hPa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Google Shape;579;p26"/>
          <p:cNvGrpSpPr/>
          <p:nvPr/>
        </p:nvGrpSpPr>
        <p:grpSpPr>
          <a:xfrm>
            <a:off x="-56152" y="2041455"/>
            <a:ext cx="12085003" cy="3257166"/>
            <a:chOff x="-59626" y="1547745"/>
            <a:chExt cx="12085003" cy="3257166"/>
          </a:xfrm>
        </p:grpSpPr>
        <p:pic>
          <p:nvPicPr>
            <p:cNvPr id="580" name="Google Shape;580;p26"/>
            <p:cNvPicPr preferRelativeResize="0"/>
            <p:nvPr/>
          </p:nvPicPr>
          <p:blipFill rotWithShape="1">
            <a:blip r:embed="rId3">
              <a:alphaModFix/>
            </a:blip>
            <a:srcRect l="6360" r="5486"/>
            <a:stretch/>
          </p:blipFill>
          <p:spPr>
            <a:xfrm>
              <a:off x="8195860" y="1547745"/>
              <a:ext cx="3829517" cy="325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23935" y="1547745"/>
              <a:ext cx="4344129" cy="325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9626" y="1547745"/>
              <a:ext cx="4344129" cy="32571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26"/>
          <p:cNvSpPr txBox="1"/>
          <p:nvPr/>
        </p:nvSpPr>
        <p:spPr>
          <a:xfrm>
            <a:off x="1103315" y="203994"/>
            <a:ext cx="960119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982A22"/>
                </a:solidFill>
              </a:rPr>
              <a:t>Azimuthal mean verifications of background PBL structure </a:t>
            </a:r>
            <a:r>
              <a:rPr lang="en-US" sz="2400" b="1" dirty="0">
                <a:solidFill>
                  <a:srgbClr val="982A22"/>
                </a:solidFill>
              </a:rPr>
              <a:t>against</a:t>
            </a:r>
            <a:r>
              <a:rPr lang="en-US" sz="2400" b="1" i="0" u="none" strike="noStrike" cap="none" dirty="0">
                <a:solidFill>
                  <a:srgbClr val="982A22"/>
                </a:solidFill>
              </a:rPr>
              <a:t> dropsondes</a:t>
            </a:r>
            <a:endParaRPr sz="2400" b="1" i="0" u="none" strike="noStrike" cap="none" dirty="0">
              <a:solidFill>
                <a:srgbClr val="982A22"/>
              </a:solidFill>
            </a:endParaRPr>
          </a:p>
        </p:txBody>
      </p:sp>
      <p:sp>
        <p:nvSpPr>
          <p:cNvPr id="584" name="Google Shape;584;p26"/>
          <p:cNvSpPr txBox="1"/>
          <p:nvPr/>
        </p:nvSpPr>
        <p:spPr>
          <a:xfrm>
            <a:off x="536028" y="5298623"/>
            <a:ext cx="8512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captures the variation well.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 falls outside of the ensemble envelope for </a:t>
            </a:r>
            <a:r>
              <a:rPr lang="en-US" sz="2400" b="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temperature outside of RMW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 txBox="1"/>
          <p:nvPr/>
        </p:nvSpPr>
        <p:spPr>
          <a:xfrm>
            <a:off x="1669853" y="2263263"/>
            <a:ext cx="2444900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 Speed (m/s)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 txBox="1"/>
          <p:nvPr/>
        </p:nvSpPr>
        <p:spPr>
          <a:xfrm>
            <a:off x="10522147" y="2263262"/>
            <a:ext cx="1205779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 (g/kg)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 txBox="1"/>
          <p:nvPr/>
        </p:nvSpPr>
        <p:spPr>
          <a:xfrm>
            <a:off x="6770466" y="2263262"/>
            <a:ext cx="939949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 (C)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 txBox="1">
            <a:spLocks noGrp="1"/>
          </p:cNvSpPr>
          <p:nvPr>
            <p:ph type="sldNum" idx="12"/>
          </p:nvPr>
        </p:nvSpPr>
        <p:spPr>
          <a:xfrm>
            <a:off x="9448800" y="65864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589" name="Google Shape;589;p26"/>
          <p:cNvSpPr txBox="1"/>
          <p:nvPr/>
        </p:nvSpPr>
        <p:spPr>
          <a:xfrm>
            <a:off x="9460931" y="5202762"/>
            <a:ext cx="2601861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HAFS-SC-control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HAFS-SC-ens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__ Saildrone</a:t>
            </a:r>
            <a:endParaRPr sz="2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26"/>
          <p:cNvPicPr preferRelativeResize="0"/>
          <p:nvPr/>
        </p:nvPicPr>
        <p:blipFill rotWithShape="1">
          <a:blip r:embed="rId6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1" name="Google Shape;591;p26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2" name="Google Shape;592;p26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93" name="Google Shape;593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27"/>
          <p:cNvPicPr preferRelativeResize="0"/>
          <p:nvPr/>
        </p:nvPicPr>
        <p:blipFill rotWithShape="1">
          <a:blip r:embed="rId3">
            <a:alphaModFix/>
          </a:blip>
          <a:srcRect t="12095"/>
          <a:stretch/>
        </p:blipFill>
        <p:spPr>
          <a:xfrm>
            <a:off x="-29851" y="1349523"/>
            <a:ext cx="4321235" cy="284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16" y="3734134"/>
            <a:ext cx="4320000" cy="323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7"/>
          <p:cNvSpPr txBox="1"/>
          <p:nvPr/>
        </p:nvSpPr>
        <p:spPr>
          <a:xfrm>
            <a:off x="1007007" y="4145120"/>
            <a:ext cx="2051900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(C) @ ocean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7"/>
          <p:cNvSpPr txBox="1"/>
          <p:nvPr/>
        </p:nvSpPr>
        <p:spPr>
          <a:xfrm>
            <a:off x="4014953" y="1719922"/>
            <a:ext cx="7937698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Height-dependent profile on atmosphere and ocean depth @ 1 RMW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7"/>
          <p:cNvSpPr txBox="1"/>
          <p:nvPr/>
        </p:nvSpPr>
        <p:spPr>
          <a:xfrm>
            <a:off x="614181" y="3355769"/>
            <a:ext cx="2320158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(C) @ ATMO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7"/>
          <p:cNvSpPr txBox="1"/>
          <p:nvPr/>
        </p:nvSpPr>
        <p:spPr>
          <a:xfrm>
            <a:off x="4071075" y="1347800"/>
            <a:ext cx="7707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746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6-h forecasts valid from 1200 UTC Sept 16 to 1200 UTC Sept 18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7"/>
          <p:cNvSpPr txBox="1"/>
          <p:nvPr/>
        </p:nvSpPr>
        <p:spPr>
          <a:xfrm>
            <a:off x="1093302" y="165923"/>
            <a:ext cx="9601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82A22"/>
                </a:solidFill>
              </a:rPr>
              <a:t>Height-dependent verification </a:t>
            </a:r>
            <a:r>
              <a:rPr lang="en-US" sz="2200" b="1" dirty="0">
                <a:solidFill>
                  <a:srgbClr val="982A22"/>
                </a:solidFill>
              </a:rPr>
              <a:t>against</a:t>
            </a:r>
            <a:r>
              <a:rPr lang="en-US" sz="2200" b="1" i="0" u="none" strike="noStrike" cap="none" dirty="0">
                <a:solidFill>
                  <a:srgbClr val="982A22"/>
                </a:solidFill>
              </a:rPr>
              <a:t> paired dropsondes and AXBT</a:t>
            </a:r>
            <a:endParaRPr sz="2200" b="1" i="0" u="none" strike="noStrike" cap="none" dirty="0">
              <a:solidFill>
                <a:srgbClr val="982A22"/>
              </a:solidFill>
            </a:endParaRPr>
          </a:p>
        </p:txBody>
      </p:sp>
      <p:cxnSp>
        <p:nvCxnSpPr>
          <p:cNvPr id="606" name="Google Shape;606;p27"/>
          <p:cNvCxnSpPr/>
          <p:nvPr/>
        </p:nvCxnSpPr>
        <p:spPr>
          <a:xfrm>
            <a:off x="-1" y="3981564"/>
            <a:ext cx="43200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7" name="Google Shape;607;p27"/>
          <p:cNvSpPr txBox="1"/>
          <p:nvPr/>
        </p:nvSpPr>
        <p:spPr>
          <a:xfrm>
            <a:off x="4315895" y="3812287"/>
            <a:ext cx="1279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surface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609" name="Google Shape;609;p27"/>
          <p:cNvSpPr txBox="1"/>
          <p:nvPr/>
        </p:nvSpPr>
        <p:spPr>
          <a:xfrm>
            <a:off x="3133683" y="5568488"/>
            <a:ext cx="2601861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HAFS-SC-control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HAFS-SC-ens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__ Saildrone</a:t>
            </a:r>
            <a:endParaRPr sz="2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7"/>
          <p:cNvSpPr txBox="1"/>
          <p:nvPr/>
        </p:nvSpPr>
        <p:spPr>
          <a:xfrm>
            <a:off x="5386150" y="2083750"/>
            <a:ext cx="68058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air temperature at the </a:t>
            </a:r>
            <a:r>
              <a:rPr lang="en-US" sz="2000" i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air-sea interface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>
                <a:solidFill>
                  <a:srgbClr val="0000FE"/>
                </a:solidFill>
                <a:latin typeface="Calibri"/>
                <a:ea typeface="Calibri"/>
                <a:cs typeface="Calibri"/>
                <a:sym typeface="Calibri"/>
              </a:rPr>
              <a:t>HAFS-SC-control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very close to the observation.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air temperature in the </a:t>
            </a:r>
            <a:r>
              <a:rPr lang="en-US" sz="2000" i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atmospheric boundary layer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</a:t>
            </a: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bservation falls outside of the ensemble envelope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temperature in the </a:t>
            </a:r>
            <a:r>
              <a:rPr lang="en-US" sz="2000" i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ocean mixing layer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>
                <a:solidFill>
                  <a:srgbClr val="0000FE"/>
                </a:solidFill>
                <a:latin typeface="Calibri"/>
                <a:ea typeface="Calibri"/>
                <a:cs typeface="Calibri"/>
                <a:sym typeface="Calibri"/>
              </a:rPr>
              <a:t>HAFS-SC-control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close to the observation.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temperature in the </a:t>
            </a:r>
            <a:r>
              <a:rPr lang="en-US" sz="2000" i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deep ocean layer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</a:t>
            </a: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bservation falls outside of the ensemble envelope.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 of background ensemble sampling/model bias reduction is needed for ensemble DA.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27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2" name="Google Shape;612;p27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3" name="Google Shape;613;p27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4" name="Google Shape;61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89" y="1343381"/>
            <a:ext cx="5400000" cy="4048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28"/>
          <p:cNvCxnSpPr/>
          <p:nvPr/>
        </p:nvCxnSpPr>
        <p:spPr>
          <a:xfrm>
            <a:off x="2070093" y="4783537"/>
            <a:ext cx="0" cy="28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1" name="Google Shape;621;p28"/>
          <p:cNvCxnSpPr/>
          <p:nvPr/>
        </p:nvCxnSpPr>
        <p:spPr>
          <a:xfrm>
            <a:off x="3108283" y="4781774"/>
            <a:ext cx="0" cy="28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2" name="Google Shape;622;p28"/>
          <p:cNvCxnSpPr/>
          <p:nvPr/>
        </p:nvCxnSpPr>
        <p:spPr>
          <a:xfrm>
            <a:off x="2068366" y="4939994"/>
            <a:ext cx="10476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3" name="Google Shape;623;p28"/>
          <p:cNvSpPr txBox="1"/>
          <p:nvPr/>
        </p:nvSpPr>
        <p:spPr>
          <a:xfrm>
            <a:off x="4674795" y="5215375"/>
            <a:ext cx="86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8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28"/>
          <p:cNvSpPr txBox="1"/>
          <p:nvPr/>
        </p:nvSpPr>
        <p:spPr>
          <a:xfrm>
            <a:off x="559627" y="5667710"/>
            <a:ext cx="10517645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captures the variation well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heat flux have low bias compared to the observation.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latent heat flux has larger bias compared to the sensible heat flux due to larger moisture bias.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storm is close to saildrones, all heat flux increase due to higher wind speed near TC center.</a:t>
            </a:r>
            <a:endParaRPr/>
          </a:p>
        </p:txBody>
      </p:sp>
      <p:sp>
        <p:nvSpPr>
          <p:cNvPr id="625" name="Google Shape;625;p28"/>
          <p:cNvSpPr txBox="1"/>
          <p:nvPr/>
        </p:nvSpPr>
        <p:spPr>
          <a:xfrm>
            <a:off x="1103315" y="324214"/>
            <a:ext cx="96011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982A22"/>
                </a:solidFill>
              </a:rPr>
              <a:t>Heat flux verification </a:t>
            </a:r>
            <a:r>
              <a:rPr lang="en-US" sz="2400" b="1" dirty="0">
                <a:solidFill>
                  <a:srgbClr val="982A22"/>
                </a:solidFill>
              </a:rPr>
              <a:t>against</a:t>
            </a:r>
            <a:r>
              <a:rPr lang="en-US" sz="2400" b="1" i="0" u="none" strike="noStrike" cap="none" dirty="0">
                <a:solidFill>
                  <a:srgbClr val="982A22"/>
                </a:solidFill>
              </a:rPr>
              <a:t> </a:t>
            </a:r>
            <a:r>
              <a:rPr lang="en-US" sz="2400" b="1" i="0" u="none" strike="noStrike" cap="none" dirty="0" err="1">
                <a:solidFill>
                  <a:srgbClr val="982A22"/>
                </a:solidFill>
              </a:rPr>
              <a:t>saildrone</a:t>
            </a:r>
            <a:endParaRPr sz="2400" b="1" i="0" u="none" strike="noStrike" cap="none" dirty="0">
              <a:solidFill>
                <a:srgbClr val="982A22"/>
              </a:solidFill>
            </a:endParaRPr>
          </a:p>
        </p:txBody>
      </p:sp>
      <p:sp>
        <p:nvSpPr>
          <p:cNvPr id="626" name="Google Shape;6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627" name="Google Shape;62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5589" y="1343380"/>
            <a:ext cx="5400000" cy="40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8"/>
          <p:cNvSpPr txBox="1"/>
          <p:nvPr/>
        </p:nvSpPr>
        <p:spPr>
          <a:xfrm>
            <a:off x="10122299" y="5215375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8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9" name="Google Shape;629;p28"/>
          <p:cNvGrpSpPr/>
          <p:nvPr/>
        </p:nvGrpSpPr>
        <p:grpSpPr>
          <a:xfrm>
            <a:off x="199627" y="5369250"/>
            <a:ext cx="4522127" cy="369300"/>
            <a:chOff x="6126031" y="5826808"/>
            <a:chExt cx="4522126" cy="369300"/>
          </a:xfrm>
        </p:grpSpPr>
        <p:sp>
          <p:nvSpPr>
            <p:cNvPr id="630" name="Google Shape;630;p28"/>
            <p:cNvSpPr txBox="1"/>
            <p:nvPr/>
          </p:nvSpPr>
          <p:spPr>
            <a:xfrm>
              <a:off x="6525857" y="5826808"/>
              <a:ext cx="412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When the storm is close to the saildrones</a:t>
              </a:r>
              <a:endParaRPr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1" name="Google Shape;631;p28"/>
            <p:cNvCxnSpPr/>
            <p:nvPr/>
          </p:nvCxnSpPr>
          <p:spPr>
            <a:xfrm>
              <a:off x="6126031" y="5831923"/>
              <a:ext cx="0" cy="288000"/>
            </a:xfrm>
            <a:prstGeom prst="straightConnector1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2" name="Google Shape;632;p28"/>
            <p:cNvCxnSpPr/>
            <p:nvPr/>
          </p:nvCxnSpPr>
          <p:spPr>
            <a:xfrm>
              <a:off x="6486031" y="5831233"/>
              <a:ext cx="0" cy="288000"/>
            </a:xfrm>
            <a:prstGeom prst="straightConnector1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3" name="Google Shape;633;p28"/>
            <p:cNvCxnSpPr/>
            <p:nvPr/>
          </p:nvCxnSpPr>
          <p:spPr>
            <a:xfrm>
              <a:off x="6126031" y="5980701"/>
              <a:ext cx="360000" cy="0"/>
            </a:xfrm>
            <a:prstGeom prst="straightConnector1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4" name="Google Shape;634;p28"/>
          <p:cNvSpPr txBox="1"/>
          <p:nvPr/>
        </p:nvSpPr>
        <p:spPr>
          <a:xfrm>
            <a:off x="6361541" y="4412442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Sensible heat flux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28"/>
          <p:cNvSpPr txBox="1"/>
          <p:nvPr/>
        </p:nvSpPr>
        <p:spPr>
          <a:xfrm>
            <a:off x="945328" y="4412442"/>
            <a:ext cx="1890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Latent heat flux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6" name="Google Shape;636;p28"/>
          <p:cNvCxnSpPr/>
          <p:nvPr/>
        </p:nvCxnSpPr>
        <p:spPr>
          <a:xfrm>
            <a:off x="7446367" y="4769317"/>
            <a:ext cx="0" cy="28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7" name="Google Shape;637;p28"/>
          <p:cNvCxnSpPr/>
          <p:nvPr/>
        </p:nvCxnSpPr>
        <p:spPr>
          <a:xfrm>
            <a:off x="8484557" y="4767554"/>
            <a:ext cx="0" cy="28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8" name="Google Shape;638;p28"/>
          <p:cNvCxnSpPr/>
          <p:nvPr/>
        </p:nvCxnSpPr>
        <p:spPr>
          <a:xfrm>
            <a:off x="7444640" y="4925774"/>
            <a:ext cx="10476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9" name="Google Shape;639;p28"/>
          <p:cNvSpPr txBox="1"/>
          <p:nvPr/>
        </p:nvSpPr>
        <p:spPr>
          <a:xfrm>
            <a:off x="9396790" y="1967084"/>
            <a:ext cx="2601861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HAFS-SC-control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HAFS-SC-ens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__ Saildrone</a:t>
            </a:r>
            <a:endParaRPr sz="2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28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1" name="Google Shape;641;p28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2" name="Google Shape;642;p28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3" name="Google Shape;64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4"/>
          <p:cNvSpPr txBox="1"/>
          <p:nvPr/>
        </p:nvSpPr>
        <p:spPr>
          <a:xfrm>
            <a:off x="338343" y="1365137"/>
            <a:ext cx="116241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82A22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2000" b="1" dirty="0">
              <a:solidFill>
                <a:srgbClr val="982A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ensemble</a:t>
            </a:r>
            <a:r>
              <a:rPr lang="en-US" sz="20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general captures the variation pattern at air-sea interface.</a:t>
            </a:r>
            <a:endParaRPr sz="200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0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egative biases and under-dispersiveness exist i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0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ensemble, especially for SST and moisture.</a:t>
            </a:r>
            <a:endParaRPr sz="200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9" marR="0" lvl="0" indent="-3682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Latent heat flux has larger bias compared to the sensible heat flux.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9" marR="0" lvl="0" indent="-3682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e</a:t>
            </a:r>
            <a:r>
              <a:rPr lang="en-US" sz="20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nsemble variance of SAT, moisture, and wind speed are positively correlated with innovation variance in general, while those of SST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0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incorrectly correlated.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982A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82A22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 sz="2000" b="1" dirty="0">
              <a:solidFill>
                <a:srgbClr val="982A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9" marR="0" lvl="0" indent="-3682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advance the background ensemble sampling at the air-sea interface through improved initial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and ocean condition perturbations and model physics perturbations (See Yue Yang poster)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9" marR="0" lvl="0" indent="-3682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 improved background ensemble for weakly coupled DA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9" marR="0" lvl="0" indent="-3682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strongly coupled DA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761" name="Google Shape;761;p34"/>
          <p:cNvPicPr preferRelativeResize="0"/>
          <p:nvPr/>
        </p:nvPicPr>
        <p:blipFill rotWithShape="1">
          <a:blip r:embed="rId3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p34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3" name="Google Shape;763;p34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4" name="Google Shape;76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34"/>
          <p:cNvSpPr/>
          <p:nvPr/>
        </p:nvSpPr>
        <p:spPr>
          <a:xfrm>
            <a:off x="2660073" y="207500"/>
            <a:ext cx="7024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Summary and F</a:t>
            </a:r>
            <a:r>
              <a:rPr lang="en-US" sz="3600" b="1">
                <a:solidFill>
                  <a:srgbClr val="982A22"/>
                </a:solidFill>
              </a:rPr>
              <a:t>uture Work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/>
          <p:nvPr/>
        </p:nvSpPr>
        <p:spPr>
          <a:xfrm>
            <a:off x="1511165" y="285312"/>
            <a:ext cx="8928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3600" b="1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6"/>
          <p:cNvSpPr txBox="1"/>
          <p:nvPr/>
        </p:nvSpPr>
        <p:spPr>
          <a:xfrm>
            <a:off x="0" y="1611162"/>
            <a:ext cx="5559971" cy="487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Oceans are vital heat and energy sources that play a critical role in the development of hurricanes, working in conjunction with atmospheric changes. </a:t>
            </a:r>
            <a:endParaRPr/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Tropical cyclone (TC) intensification is highly influenced by the </a:t>
            </a:r>
            <a:r>
              <a:rPr lang="en-US" sz="2800" b="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air–sea interactions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which can be complex when a TC interacts with oceanographic thermal distribution and profile (e.g., Lin et al. 2005, 2008; Lee and Chen 2014; Halliwell et al. 2015; Hlywiak and Nolan 2019).</a:t>
            </a:r>
            <a:endParaRPr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599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9971" y="1523882"/>
            <a:ext cx="6632029" cy="363602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6"/>
          <p:cNvSpPr txBox="1"/>
          <p:nvPr/>
        </p:nvSpPr>
        <p:spPr>
          <a:xfrm>
            <a:off x="5975661" y="6136700"/>
            <a:ext cx="59769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https://open.substack.com/pub/stephenheins/p/critical-examination-of-hurricane?utm_campaign=post&amp;utm_medium=web</a:t>
            </a:r>
            <a:endParaRPr/>
          </a:p>
        </p:txBody>
      </p:sp>
      <p:sp>
        <p:nvSpPr>
          <p:cNvPr id="407" name="Google Shape;40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408" name="Google Shape;408;p16"/>
          <p:cNvPicPr preferRelativeResize="0"/>
          <p:nvPr/>
        </p:nvPicPr>
        <p:blipFill rotWithShape="1">
          <a:blip r:embed="rId4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16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16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1" name="Google Shape;41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"/>
          <p:cNvSpPr txBox="1"/>
          <p:nvPr/>
        </p:nvSpPr>
        <p:spPr>
          <a:xfrm>
            <a:off x="346841" y="1611162"/>
            <a:ext cx="11399071" cy="487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 i="0" u="none" strike="noStrike" cap="none" dirty="0">
                <a:solidFill>
                  <a:schemeClr val="dk1"/>
                </a:solidFill>
              </a:rPr>
              <a:t>However, current data assimilation (DA) practices tend to treat the ocean and atmospheric components </a:t>
            </a:r>
            <a:r>
              <a:rPr lang="en-US" sz="2400" i="1" u="sng" strike="noStrike" cap="none" dirty="0">
                <a:solidFill>
                  <a:srgbClr val="C00000"/>
                </a:solidFill>
              </a:rPr>
              <a:t>separately</a:t>
            </a:r>
            <a:r>
              <a:rPr lang="en-US" sz="2400" i="0" u="none" strike="noStrike" cap="none" dirty="0">
                <a:solidFill>
                  <a:schemeClr val="dk1"/>
                </a:solidFill>
              </a:rPr>
              <a:t>, causing inconsistencies at the air-sea interface.</a:t>
            </a:r>
            <a:endParaRPr sz="2400" dirty="0">
              <a:solidFill>
                <a:schemeClr val="dk1"/>
              </a:solidFill>
            </a:endParaRPr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Noto Sans Symbols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 i="1" u="sng" strike="noStrike" cap="none" dirty="0">
                <a:solidFill>
                  <a:srgbClr val="C00000"/>
                </a:solidFill>
              </a:rPr>
              <a:t>Strongly coupled DA</a:t>
            </a:r>
            <a:r>
              <a:rPr lang="en-US" sz="2400" i="0" u="none" strike="noStrike" cap="none" dirty="0">
                <a:solidFill>
                  <a:schemeClr val="dk1"/>
                </a:solidFill>
              </a:rPr>
              <a:t> provides an avenue to obtain a consistent analysis for the coupled atmosphere-ocean system.</a:t>
            </a:r>
            <a:endParaRPr sz="2400" dirty="0">
              <a:solidFill>
                <a:schemeClr val="dk1"/>
              </a:solidFill>
            </a:endParaRPr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Noto Sans Symbols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One critical aspect of strongly coupled DA is to establish a physically and dynamically consistent background error covariance across the air-sea boundaries.</a:t>
            </a:r>
            <a:endParaRPr dirty="0"/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Noto Sans Symbols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The overall goal of this study is </a:t>
            </a:r>
            <a:r>
              <a:rPr lang="en-US" sz="2400" i="1" u="sng" dirty="0">
                <a:solidFill>
                  <a:srgbClr val="C00000"/>
                </a:solidFill>
              </a:rPr>
              <a:t>to advance the background ensemble covariance at the air-sea interface</a:t>
            </a:r>
            <a:r>
              <a:rPr lang="en-US" sz="2400" dirty="0">
                <a:solidFill>
                  <a:schemeClr val="dk1"/>
                </a:solidFill>
              </a:rPr>
              <a:t> toward the eventual UFS HAFS fully coupled DA.</a:t>
            </a:r>
            <a:endParaRPr sz="24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417" name="Google Shape;417;p17"/>
          <p:cNvSpPr txBox="1"/>
          <p:nvPr/>
        </p:nvSpPr>
        <p:spPr>
          <a:xfrm>
            <a:off x="1517328" y="274679"/>
            <a:ext cx="8928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3600" b="1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419" name="Google Shape;419;p17"/>
          <p:cNvPicPr preferRelativeResize="0"/>
          <p:nvPr/>
        </p:nvPicPr>
        <p:blipFill rotWithShape="1">
          <a:blip r:embed="rId3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p17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1" name="Google Shape;421;p17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2" name="Google Shape;42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 txBox="1"/>
          <p:nvPr/>
        </p:nvSpPr>
        <p:spPr>
          <a:xfrm>
            <a:off x="579434" y="1778393"/>
            <a:ext cx="11033100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Noto Sans Symbols"/>
              <a:buChar char="❑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background ensemble at the air-sea interface from state-of-art hurricane ensemble DA system, using novel field campaign observations</a:t>
            </a:r>
            <a:endParaRPr dirty="0"/>
          </a:p>
          <a:p>
            <a:pPr marL="457200" marR="0" lvl="0" indent="-292443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Noto Sans Symbols"/>
              <a:buNone/>
            </a:pPr>
            <a:endParaRPr sz="2800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1517328" y="257430"/>
            <a:ext cx="8928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Specific objective of this talk</a:t>
            </a:r>
            <a:endParaRPr sz="3600" b="1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8"/>
          <p:cNvSpPr txBox="1">
            <a:spLocks noGrp="1"/>
          </p:cNvSpPr>
          <p:nvPr>
            <p:ph type="sldNum" idx="12"/>
          </p:nvPr>
        </p:nvSpPr>
        <p:spPr>
          <a:xfrm>
            <a:off x="9448800" y="65588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430" name="Google Shape;430;p18"/>
          <p:cNvPicPr preferRelativeResize="0"/>
          <p:nvPr/>
        </p:nvPicPr>
        <p:blipFill rotWithShape="1">
          <a:blip r:embed="rId3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18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2" name="Google Shape;432;p18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3" name="Google Shape;4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450" y="2385644"/>
            <a:ext cx="4281207" cy="288181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9"/>
          <p:cNvSpPr txBox="1"/>
          <p:nvPr/>
        </p:nvSpPr>
        <p:spPr>
          <a:xfrm>
            <a:off x="5155982" y="5243327"/>
            <a:ext cx="445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https://hurricanescience.org/science/observation/aircraftrecon/expendableairborneinstruments/index.html</a:t>
            </a:r>
            <a:endParaRPr/>
          </a:p>
        </p:txBody>
      </p:sp>
      <p:sp>
        <p:nvSpPr>
          <p:cNvPr id="440" name="Google Shape;440;p19"/>
          <p:cNvSpPr txBox="1"/>
          <p:nvPr/>
        </p:nvSpPr>
        <p:spPr>
          <a:xfrm>
            <a:off x="-2289" y="2521718"/>
            <a:ext cx="5412950" cy="416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9"/>
              <a:buFont typeface="Noto Sans Symbols"/>
              <a:buChar char="●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observations included </a:t>
            </a:r>
            <a:r>
              <a:rPr lang="en-US" sz="22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glider, SFMR,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paired </a:t>
            </a:r>
            <a:r>
              <a:rPr lang="en-US" sz="2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dropsonde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AXBT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0"/>
              <a:buFont typeface="Noto Sans Symbols"/>
              <a:buChar char="✔"/>
            </a:pPr>
            <a:r>
              <a:rPr lang="en-US" sz="16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measured air-sea interface variables including atmospheric parameters and oceanic parameters (e.g., wind, air temperature, water temperature, and salinity)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0"/>
              <a:buFont typeface="Noto Sans Symbols"/>
              <a:buChar char="✔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Paired </a:t>
            </a:r>
            <a:r>
              <a:rPr lang="en-US" sz="16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dropsonde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AXBT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allowed coherent measures of atmospheric boundary layer and ocean thermal structure data to depths of approximately 400 meters.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9"/>
          <p:cNvSpPr txBox="1"/>
          <p:nvPr/>
        </p:nvSpPr>
        <p:spPr>
          <a:xfrm>
            <a:off x="0" y="1309289"/>
            <a:ext cx="12034345" cy="867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9"/>
              <a:buFont typeface="Noto Sans Symbols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field campaign was conducted during Hurricane Fiona (2022) where unique observations sampling the properties at the air-sea interface were collected.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9"/>
          <p:cNvSpPr txBox="1"/>
          <p:nvPr/>
        </p:nvSpPr>
        <p:spPr>
          <a:xfrm>
            <a:off x="5400664" y="2388281"/>
            <a:ext cx="15051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endParaRPr sz="2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9"/>
          <p:cNvSpPr txBox="1"/>
          <p:nvPr/>
        </p:nvSpPr>
        <p:spPr>
          <a:xfrm>
            <a:off x="9665417" y="6204275"/>
            <a:ext cx="23181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https://www.pmel.noaa.gov/saildrone-hurricane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/>
          </a:p>
        </p:txBody>
      </p:sp>
      <p:pic>
        <p:nvPicPr>
          <p:cNvPr id="444" name="Google Shape;44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4657" y="2385644"/>
            <a:ext cx="2419688" cy="38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9"/>
          <p:cNvSpPr txBox="1"/>
          <p:nvPr/>
        </p:nvSpPr>
        <p:spPr>
          <a:xfrm>
            <a:off x="11110898" y="3222452"/>
            <a:ext cx="97871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AXBT</a:t>
            </a:r>
            <a:endParaRPr sz="2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9"/>
          <p:cNvSpPr txBox="1"/>
          <p:nvPr/>
        </p:nvSpPr>
        <p:spPr>
          <a:xfrm>
            <a:off x="1517328" y="283764"/>
            <a:ext cx="89289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3600" b="1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9"/>
          <p:cNvSpPr txBox="1">
            <a:spLocks noGrp="1"/>
          </p:cNvSpPr>
          <p:nvPr>
            <p:ph type="sldNum" idx="12"/>
          </p:nvPr>
        </p:nvSpPr>
        <p:spPr>
          <a:xfrm>
            <a:off x="9448800" y="65588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48" name="Google Shape;448;p19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19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450;p19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1" name="Google Shape;45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 descr="地图&#10;&#10;描述已自动生成"/>
          <p:cNvPicPr preferRelativeResize="0"/>
          <p:nvPr/>
        </p:nvPicPr>
        <p:blipFill rotWithShape="1">
          <a:blip r:embed="rId3">
            <a:alphaModFix/>
          </a:blip>
          <a:srcRect r="51028" b="50364"/>
          <a:stretch/>
        </p:blipFill>
        <p:spPr>
          <a:xfrm>
            <a:off x="46519" y="1686581"/>
            <a:ext cx="3971299" cy="4247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20"/>
          <p:cNvCxnSpPr/>
          <p:nvPr/>
        </p:nvCxnSpPr>
        <p:spPr>
          <a:xfrm>
            <a:off x="2947145" y="1766136"/>
            <a:ext cx="0" cy="388071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" name="Google Shape;458;p20"/>
          <p:cNvSpPr txBox="1"/>
          <p:nvPr/>
        </p:nvSpPr>
        <p:spPr>
          <a:xfrm>
            <a:off x="344523" y="5925178"/>
            <a:ext cx="18304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Cycle Starts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0"/>
          <p:cNvSpPr txBox="1"/>
          <p:nvPr/>
        </p:nvSpPr>
        <p:spPr>
          <a:xfrm>
            <a:off x="2668205" y="5925178"/>
            <a:ext cx="18096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Cycle Ends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460;p20"/>
          <p:cNvCxnSpPr/>
          <p:nvPr/>
        </p:nvCxnSpPr>
        <p:spPr>
          <a:xfrm>
            <a:off x="1066370" y="1717868"/>
            <a:ext cx="0" cy="389769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461;p20"/>
          <p:cNvSpPr txBox="1"/>
          <p:nvPr/>
        </p:nvSpPr>
        <p:spPr>
          <a:xfrm>
            <a:off x="1482569" y="276187"/>
            <a:ext cx="89289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Experiment Design</a:t>
            </a:r>
            <a:endParaRPr sz="3600" b="1" i="0" u="none" strike="noStrike" cap="none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0"/>
          <p:cNvSpPr txBox="1"/>
          <p:nvPr/>
        </p:nvSpPr>
        <p:spPr>
          <a:xfrm>
            <a:off x="7767084" y="1556108"/>
            <a:ext cx="4509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200" b="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Self-consistent, self-cycled HAFS dual-resolution EnVar atmospheric DA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(coupled with the HYCOM ocean model for Fiona (2022)). 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58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20" descr="图示&#10;&#10;描述已自动生成"/>
          <p:cNvPicPr preferRelativeResize="0"/>
          <p:nvPr/>
        </p:nvPicPr>
        <p:blipFill rotWithShape="1">
          <a:blip r:embed="rId4">
            <a:alphaModFix/>
          </a:blip>
          <a:srcRect t="7847"/>
          <a:stretch/>
        </p:blipFill>
        <p:spPr>
          <a:xfrm>
            <a:off x="8464560" y="3429000"/>
            <a:ext cx="3659307" cy="240328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0"/>
          <p:cNvSpPr txBox="1"/>
          <p:nvPr/>
        </p:nvSpPr>
        <p:spPr>
          <a:xfrm>
            <a:off x="10122856" y="5955996"/>
            <a:ext cx="1931502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HAFS domain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0"/>
          <p:cNvSpPr txBox="1"/>
          <p:nvPr/>
        </p:nvSpPr>
        <p:spPr>
          <a:xfrm>
            <a:off x="0" y="1281725"/>
            <a:ext cx="13933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Vmax, m/s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467" name="Google Shape;467;p20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20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9" name="Google Shape;469;p20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0" name="Google Shape;47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0600" y="1367500"/>
            <a:ext cx="4216600" cy="461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1"/>
          <p:cNvSpPr txBox="1"/>
          <p:nvPr/>
        </p:nvSpPr>
        <p:spPr>
          <a:xfrm>
            <a:off x="942722" y="108106"/>
            <a:ext cx="995422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200"/>
              <a:buFont typeface="Arial"/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82A22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Overall Root Mean Square Error of 5-Day Forecast</a:t>
            </a:r>
            <a:endParaRPr sz="3200" b="1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1"/>
          <p:cNvSpPr txBox="1"/>
          <p:nvPr/>
        </p:nvSpPr>
        <p:spPr>
          <a:xfrm>
            <a:off x="123326" y="5385110"/>
            <a:ext cx="12068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FE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HAFS-self-cycled (HAFS-SC)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outperforms the </a:t>
            </a:r>
            <a:r>
              <a:rPr lang="en-US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</a:t>
            </a:r>
            <a:r>
              <a:rPr lang="en-US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 for MSLP and Vmax over 96 forecast hours.</a:t>
            </a:r>
            <a:endParaRPr sz="18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FE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800" dirty="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comparable to the HAFS operational run (</a:t>
            </a:r>
            <a:r>
              <a:rPr lang="en-US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for track forecast.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79" name="Google Shape;479;p21"/>
          <p:cNvSpPr txBox="1"/>
          <p:nvPr/>
        </p:nvSpPr>
        <p:spPr>
          <a:xfrm>
            <a:off x="232683" y="3198167"/>
            <a:ext cx="22584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0" name="Google Shape;480;p21"/>
          <p:cNvGrpSpPr/>
          <p:nvPr/>
        </p:nvGrpSpPr>
        <p:grpSpPr>
          <a:xfrm>
            <a:off x="1614709" y="1421875"/>
            <a:ext cx="10420807" cy="4105477"/>
            <a:chOff x="1614709" y="1663605"/>
            <a:chExt cx="10420807" cy="4105477"/>
          </a:xfrm>
        </p:grpSpPr>
        <p:pic>
          <p:nvPicPr>
            <p:cNvPr id="481" name="Google Shape;481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46982" y="1972007"/>
              <a:ext cx="3348716" cy="3311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14709" y="1972008"/>
              <a:ext cx="3423688" cy="3311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86800" y="1972007"/>
              <a:ext cx="3348716" cy="3311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21"/>
            <p:cNvSpPr txBox="1"/>
            <p:nvPr/>
          </p:nvSpPr>
          <p:spPr>
            <a:xfrm>
              <a:off x="2039021" y="1995633"/>
              <a:ext cx="225849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Track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1"/>
            <p:cNvSpPr txBox="1"/>
            <p:nvPr/>
          </p:nvSpPr>
          <p:spPr>
            <a:xfrm>
              <a:off x="5547320" y="1997154"/>
              <a:ext cx="225849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MSLP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1"/>
            <p:cNvSpPr txBox="1"/>
            <p:nvPr/>
          </p:nvSpPr>
          <p:spPr>
            <a:xfrm>
              <a:off x="9055599" y="1992663"/>
              <a:ext cx="225849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Vmax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1"/>
            <p:cNvSpPr txBox="1"/>
            <p:nvPr/>
          </p:nvSpPr>
          <p:spPr>
            <a:xfrm>
              <a:off x="1639905" y="1663605"/>
              <a:ext cx="61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1"/>
            <p:cNvSpPr txBox="1"/>
            <p:nvPr/>
          </p:nvSpPr>
          <p:spPr>
            <a:xfrm>
              <a:off x="5217798" y="1663605"/>
              <a:ext cx="670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hPa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1"/>
            <p:cNvSpPr txBox="1"/>
            <p:nvPr/>
          </p:nvSpPr>
          <p:spPr>
            <a:xfrm>
              <a:off x="8756672" y="1663605"/>
              <a:ext cx="61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m/s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1"/>
            <p:cNvSpPr txBox="1"/>
            <p:nvPr/>
          </p:nvSpPr>
          <p:spPr>
            <a:xfrm>
              <a:off x="5657149" y="5307417"/>
              <a:ext cx="225849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Forecast hours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21"/>
          <p:cNvSpPr txBox="1"/>
          <p:nvPr/>
        </p:nvSpPr>
        <p:spPr>
          <a:xfrm>
            <a:off x="23450" y="2414100"/>
            <a:ext cx="16848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E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</a:rPr>
              <a:t>HAFS-SC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OPE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21"/>
          <p:cNvPicPr preferRelativeResize="0"/>
          <p:nvPr/>
        </p:nvPicPr>
        <p:blipFill rotWithShape="1">
          <a:blip r:embed="rId6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21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4" name="Google Shape;494;p21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5" name="Google Shape;49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/>
        </p:nvSpPr>
        <p:spPr>
          <a:xfrm>
            <a:off x="1487489" y="207619"/>
            <a:ext cx="89289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Verifying Observations</a:t>
            </a:r>
            <a:endParaRPr sz="3600" b="1" i="0" u="none" strike="noStrike" cap="none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2"/>
          <p:cNvSpPr txBox="1"/>
          <p:nvPr/>
        </p:nvSpPr>
        <p:spPr>
          <a:xfrm>
            <a:off x="5557101" y="1416399"/>
            <a:ext cx="639555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Leverage ocean and atmosphere observations near/within TC from the Fio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(2022)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campaign to </a:t>
            </a:r>
            <a:r>
              <a:rPr lang="en-US" sz="2400" b="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verify the 6-h background and background ensemble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the air-sea interface.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249" y="1416399"/>
            <a:ext cx="5686476" cy="494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2162" y="3629466"/>
            <a:ext cx="4603810" cy="302091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2"/>
          <p:cNvSpPr txBox="1">
            <a:spLocks noGrp="1"/>
          </p:cNvSpPr>
          <p:nvPr>
            <p:ph type="sldNum" idx="12"/>
          </p:nvPr>
        </p:nvSpPr>
        <p:spPr>
          <a:xfrm>
            <a:off x="9297052" y="64678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505" name="Google Shape;505;p22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22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7" name="Google Shape;507;p22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8" name="Google Shape;50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3"/>
          <p:cNvPicPr preferRelativeResize="0"/>
          <p:nvPr/>
        </p:nvPicPr>
        <p:blipFill rotWithShape="1">
          <a:blip r:embed="rId3">
            <a:alphaModFix/>
          </a:blip>
          <a:srcRect t="5912"/>
          <a:stretch/>
        </p:blipFill>
        <p:spPr>
          <a:xfrm>
            <a:off x="792894" y="1867250"/>
            <a:ext cx="5400000" cy="380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3"/>
          <p:cNvPicPr preferRelativeResize="0"/>
          <p:nvPr/>
        </p:nvPicPr>
        <p:blipFill rotWithShape="1">
          <a:blip r:embed="rId4">
            <a:alphaModFix/>
          </a:blip>
          <a:srcRect t="6052"/>
          <a:stretch/>
        </p:blipFill>
        <p:spPr>
          <a:xfrm>
            <a:off x="6173484" y="1878937"/>
            <a:ext cx="5400000" cy="380382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/>
          <p:nvPr/>
        </p:nvSpPr>
        <p:spPr>
          <a:xfrm>
            <a:off x="1082509" y="-100339"/>
            <a:ext cx="960119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Verification against </a:t>
            </a:r>
            <a:r>
              <a:rPr lang="en-US" sz="2800" b="1" i="0" u="none" strike="noStrike" cap="none" dirty="0" err="1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r>
              <a:rPr lang="en-US" sz="2800" b="1" i="0" u="none" strike="noStrike" cap="none" dirty="0">
                <a:solidFill>
                  <a:srgbClr val="982A22"/>
                </a:solidFill>
                <a:latin typeface="Arial"/>
                <a:ea typeface="Arial"/>
                <a:cs typeface="Arial"/>
                <a:sym typeface="Arial"/>
              </a:rPr>
              <a:t> Observations (SST)</a:t>
            </a:r>
            <a:endParaRPr sz="2800" b="1" i="0" u="none" strike="noStrike" cap="none" dirty="0">
              <a:solidFill>
                <a:srgbClr val="982A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3"/>
          <p:cNvSpPr txBox="1"/>
          <p:nvPr/>
        </p:nvSpPr>
        <p:spPr>
          <a:xfrm>
            <a:off x="180668" y="1342947"/>
            <a:ext cx="3205999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Saildrone #1031 &amp; 1040</a:t>
            </a:r>
            <a:r>
              <a:rPr lang="en-US" sz="2200" i="1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i="1" u="sng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3"/>
          <p:cNvSpPr txBox="1"/>
          <p:nvPr/>
        </p:nvSpPr>
        <p:spPr>
          <a:xfrm>
            <a:off x="9409471" y="1703377"/>
            <a:ext cx="2601861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__ </a:t>
            </a:r>
            <a:r>
              <a:rPr lang="en-US" sz="2000">
                <a:solidFill>
                  <a:srgbClr val="0000FE"/>
                </a:solidFill>
                <a:latin typeface="Arial"/>
                <a:ea typeface="Arial"/>
                <a:cs typeface="Arial"/>
                <a:sym typeface="Arial"/>
              </a:rPr>
              <a:t>HAFS-SC-control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__ HAFS-SC-ens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__ Saildrone</a:t>
            </a:r>
            <a:endParaRPr sz="2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3"/>
          <p:cNvSpPr txBox="1"/>
          <p:nvPr/>
        </p:nvSpPr>
        <p:spPr>
          <a:xfrm>
            <a:off x="1082509" y="5593957"/>
            <a:ext cx="106653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captures the variation pattern well.</a:t>
            </a:r>
            <a:endParaRPr sz="1000" dirty="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Mostly </a:t>
            </a:r>
            <a:r>
              <a:rPr lang="en-US" sz="1600" b="0" i="1" u="sng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lower bias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SST from the model compared to observation.</a:t>
            </a:r>
            <a:endParaRPr sz="1000" dirty="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bias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became larger when the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saildrone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very close to the TC center.</a:t>
            </a:r>
            <a:endParaRPr sz="1000" dirty="0"/>
          </a:p>
          <a:p>
            <a:pPr marL="3429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ensemble spread is </a:t>
            </a:r>
            <a:r>
              <a:rPr lang="en-US" sz="1600" i="1" u="sng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too low to cover the observation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000" dirty="0"/>
          </a:p>
        </p:txBody>
      </p:sp>
      <p:sp>
        <p:nvSpPr>
          <p:cNvPr id="519" name="Google Shape;519;p23"/>
          <p:cNvSpPr/>
          <p:nvPr/>
        </p:nvSpPr>
        <p:spPr>
          <a:xfrm>
            <a:off x="2662937" y="2207177"/>
            <a:ext cx="1057725" cy="269064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3"/>
          <p:cNvSpPr txBox="1"/>
          <p:nvPr/>
        </p:nvSpPr>
        <p:spPr>
          <a:xfrm>
            <a:off x="3817552" y="1735551"/>
            <a:ext cx="2278448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this saildrone is very close to the TC center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3"/>
          <p:cNvSpPr txBox="1"/>
          <p:nvPr/>
        </p:nvSpPr>
        <p:spPr>
          <a:xfrm>
            <a:off x="9297052" y="64678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23"/>
          <p:cNvPicPr preferRelativeResize="0"/>
          <p:nvPr/>
        </p:nvPicPr>
        <p:blipFill rotWithShape="1">
          <a:blip r:embed="rId5">
            <a:alphaModFix/>
          </a:blip>
          <a:srcRect r="85987"/>
          <a:stretch/>
        </p:blipFill>
        <p:spPr>
          <a:xfrm>
            <a:off x="123325" y="90741"/>
            <a:ext cx="819397" cy="102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23"/>
          <p:cNvCxnSpPr/>
          <p:nvPr/>
        </p:nvCxnSpPr>
        <p:spPr>
          <a:xfrm>
            <a:off x="0" y="1215098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4" name="Google Shape;524;p23"/>
          <p:cNvCxnSpPr/>
          <p:nvPr/>
        </p:nvCxnSpPr>
        <p:spPr>
          <a:xfrm>
            <a:off x="0" y="1291298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73090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5" name="Google Shape;52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0926" y="22253"/>
            <a:ext cx="1116645" cy="111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1276</Words>
  <Application>Microsoft Office PowerPoint</Application>
  <PresentationFormat>寬螢幕</PresentationFormat>
  <Paragraphs>176</Paragraphs>
  <Slides>15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Arial</vt:lpstr>
      <vt:lpstr>Calibri</vt:lpstr>
      <vt:lpstr>Noto Sans Symbols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Yang, Yue</dc:creator>
  <cp:lastModifiedBy>宗翰 李</cp:lastModifiedBy>
  <cp:revision>22</cp:revision>
  <dcterms:created xsi:type="dcterms:W3CDTF">2019-12-18T20:15:18Z</dcterms:created>
  <dcterms:modified xsi:type="dcterms:W3CDTF">2024-07-21T20:46:59Z</dcterms:modified>
</cp:coreProperties>
</file>