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bin" pitchFamily="2" charset="77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Raleway" pitchFamily="2" charset="77"/>
      <p:regular r:id="rId38"/>
      <p:bold r:id="rId39"/>
      <p:italic r:id="rId40"/>
      <p:boldItalic r:id="rId41"/>
    </p:embeddedFont>
    <p:embeddedFont>
      <p:font typeface="Raleway SemiBold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86"/>
  </p:normalViewPr>
  <p:slideViewPr>
    <p:cSldViewPr snapToGrid="0">
      <p:cViewPr varScale="1">
        <p:scale>
          <a:sx n="117" d="100"/>
          <a:sy n="117" d="100"/>
        </p:scale>
        <p:origin x="176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cb4ad8930_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ecb4ad8930_5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1abbed44e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d1abbed44e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1aa2180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1aa2180e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1aa2180e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c1aa2180e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cb56d4f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cb56d4f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cb56d4f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cb56d4f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21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14ed6b8e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d14ed6b8e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cb56d4f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ecb56d4f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cb56d4f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ecb56d4f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cb56d4f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ecb56d4f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cb4ad8930_5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ecb4ad8930_5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b9878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fb9878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12901058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12901058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b41e4336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b41e4336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08837b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08837b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08837b9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08837b9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f6fbe434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f6fbe434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12901058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d12901058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" name="Google Shape;78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" name="Google Shape;87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Google Shape;9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9" name="Google Shape;109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30" name="Google Shape;13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3174"/>
              <a:buNone/>
            </a:pPr>
            <a:r>
              <a:rPr lang="en" sz="2800">
                <a:latin typeface="Cabin"/>
                <a:ea typeface="Cabin"/>
                <a:cs typeface="Cabin"/>
                <a:sym typeface="Cabin"/>
              </a:rPr>
              <a:t>Toward Turbulence-permitting Simulation of </a:t>
            </a:r>
            <a:br>
              <a:rPr lang="en" sz="2800">
                <a:latin typeface="Cabin"/>
                <a:ea typeface="Cabin"/>
                <a:cs typeface="Cabin"/>
                <a:sym typeface="Cabin"/>
              </a:rPr>
            </a:br>
            <a:r>
              <a:rPr lang="en" sz="2800">
                <a:latin typeface="Cabin"/>
                <a:ea typeface="Cabin"/>
                <a:cs typeface="Cabin"/>
                <a:sym typeface="Cabin"/>
              </a:rPr>
              <a:t>the Entire Hurricane Vortex with FV3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311700" y="2652522"/>
            <a:ext cx="85206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rPr lang="en" sz="2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Kun Gao</a:t>
            </a:r>
            <a:r>
              <a:rPr lang="en" sz="22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lang="en" sz="2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Joseph Mouallem</a:t>
            </a:r>
            <a:r>
              <a:rPr lang="en" sz="22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lang="en" sz="2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Lucas Harris</a:t>
            </a:r>
            <a:r>
              <a:rPr lang="en" sz="22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endParaRPr/>
          </a:p>
          <a:p>
            <a:pPr marL="273050" marR="0" lvl="0" indent="-147574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 Program in Atmospheric and Oceanic Sciences, Princeton University</a:t>
            </a:r>
            <a:endParaRPr/>
          </a:p>
          <a:p>
            <a:pPr marL="273050" marR="0" lvl="0" indent="-147574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 Geophysical Fluid Dynamics Laboratory, NOAA</a:t>
            </a:r>
            <a:endParaRPr sz="1600" b="0" i="0" u="none" strike="noStrike" cap="none" baseline="30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l="8113" b="10746"/>
          <a:stretch/>
        </p:blipFill>
        <p:spPr>
          <a:xfrm>
            <a:off x="200550" y="2585125"/>
            <a:ext cx="2885751" cy="21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890950" y="88475"/>
            <a:ext cx="72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Eddy Structure: Plane view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4239300" y="2712575"/>
            <a:ext cx="4446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Roll-like structure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Elongated along </a:t>
            </a:r>
            <a:r>
              <a:rPr lang="en" sz="18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endParaRPr sz="1800" i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Overturning circulations along </a:t>
            </a:r>
            <a:r>
              <a:rPr lang="en" sz="18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θ-z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Radial extent: ~10 km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Azimuthal wavelength: ~4 km</a:t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200550" y="4338825"/>
            <a:ext cx="17706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Roll diagram from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Etling and Brown (1993)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8200"/>
            <a:ext cx="9144003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/>
        </p:nvSpPr>
        <p:spPr>
          <a:xfrm>
            <a:off x="385675" y="349725"/>
            <a:ext cx="268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Shading: V’</a:t>
            </a:r>
            <a:r>
              <a:rPr lang="en" sz="1000" i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θ</a:t>
            </a: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Contours: W’</a:t>
            </a:r>
            <a:endParaRPr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616500" y="23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Eddy Kinetic Energy Budget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073450"/>
            <a:ext cx="8229601" cy="303822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/>
        </p:nvSpPr>
        <p:spPr>
          <a:xfrm>
            <a:off x="2697599" y="1888984"/>
            <a:ext cx="1808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Contours: 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Eddy KE</a:t>
            </a:r>
            <a:endParaRPr sz="1200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1392350" y="1231325"/>
            <a:ext cx="8127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dV</a:t>
            </a:r>
            <a:r>
              <a:rPr lang="en" sz="1000" i="1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θ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/ dz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4092521" y="1171949"/>
            <a:ext cx="7566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dV</a:t>
            </a:r>
            <a:r>
              <a:rPr lang="en" sz="1000" i="1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/ dz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6792674" y="1217925"/>
            <a:ext cx="8127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W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/ dz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1392359" y="2650509"/>
            <a:ext cx="7566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dV</a:t>
            </a:r>
            <a:r>
              <a:rPr lang="en" sz="1000" i="1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θ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/ d</a:t>
            </a:r>
            <a:r>
              <a:rPr lang="en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4088262" y="2650509"/>
            <a:ext cx="7566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dV</a:t>
            </a:r>
            <a:r>
              <a:rPr lang="en" sz="1000" i="1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/ d</a:t>
            </a:r>
            <a:r>
              <a:rPr lang="en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6784165" y="2726709"/>
            <a:ext cx="756600" cy="3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</a:t>
            </a:r>
            <a:r>
              <a:rPr lang="en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W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/ d</a:t>
            </a:r>
            <a:r>
              <a:rPr lang="en"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r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1445275" y="4224975"/>
            <a:ext cx="87117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EKE production due to the vertical shear of tangential wind is dominant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implies shear instability related to the tangential wind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85875" y="1249900"/>
            <a:ext cx="12069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Cabin"/>
                <a:ea typeface="Cabin"/>
                <a:cs typeface="Cabin"/>
                <a:sym typeface="Cabin"/>
              </a:rPr>
              <a:t>Vertical </a:t>
            </a:r>
            <a:r>
              <a:rPr lang="en" sz="1600">
                <a:latin typeface="Cabin"/>
                <a:ea typeface="Cabin"/>
                <a:cs typeface="Cabin"/>
                <a:sym typeface="Cabin"/>
              </a:rPr>
              <a:t>shear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prod.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terms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85875" y="2621500"/>
            <a:ext cx="12069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Cabin"/>
                <a:ea typeface="Cabin"/>
                <a:cs typeface="Cabin"/>
                <a:sym typeface="Cabin"/>
              </a:rPr>
              <a:t>Radial</a:t>
            </a:r>
            <a:endParaRPr sz="1600" u="sng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Shear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prod.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terms</a:t>
            </a: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311700" y="31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Is there a strong tangential shear layer in TC inner-core?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1425"/>
            <a:ext cx="9143999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/>
          <p:nvPr/>
        </p:nvSpPr>
        <p:spPr>
          <a:xfrm>
            <a:off x="2433475" y="3680400"/>
            <a:ext cx="41202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Gray Contours: Eddy Kinetic Energy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311700" y="664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Impact of the finger-like features: Surface wind gusts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image14.png" descr="A diagram of a heat wave&#10;&#10;Description automatically generated">
            <a:extLst>
              <a:ext uri="{FF2B5EF4-FFF2-40B4-BE49-F238E27FC236}">
                <a16:creationId xmlns:a16="http://schemas.microsoft.com/office/drawing/2014/main" id="{40357887-CF6E-5E73-4FF7-036932AF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715" y="3265351"/>
            <a:ext cx="3239203" cy="1828800"/>
          </a:xfrm>
          <a:prstGeom prst="rect">
            <a:avLst/>
          </a:prstGeom>
          <a:ln/>
        </p:spPr>
      </p:pic>
      <p:pic>
        <p:nvPicPr>
          <p:cNvPr id="3" name="image8.png">
            <a:extLst>
              <a:ext uri="{FF2B5EF4-FFF2-40B4-BE49-F238E27FC236}">
                <a16:creationId xmlns:a16="http://schemas.microsoft.com/office/drawing/2014/main" id="{23FFC55A-D3E4-3DB8-2DAB-45D0001DA14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31845" y="3285827"/>
            <a:ext cx="3236976" cy="1828800"/>
          </a:xfrm>
          <a:prstGeom prst="rect">
            <a:avLst/>
          </a:prstGeom>
          <a:ln/>
        </p:spPr>
      </p:pic>
      <p:pic>
        <p:nvPicPr>
          <p:cNvPr id="4" name="Picture 3" descr="A red and blue swirls on a white background&#10;&#10;Description automatically generated">
            <a:extLst>
              <a:ext uri="{FF2B5EF4-FFF2-40B4-BE49-F238E27FC236}">
                <a16:creationId xmlns:a16="http://schemas.microsoft.com/office/drawing/2014/main" id="{D1E69599-9EA1-2002-8B25-D1B5BA4B3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79" y="882333"/>
            <a:ext cx="2415835" cy="2286000"/>
          </a:xfrm>
          <a:prstGeom prst="rect">
            <a:avLst/>
          </a:prstGeom>
        </p:spPr>
      </p:pic>
      <p:pic>
        <p:nvPicPr>
          <p:cNvPr id="5" name="Picture 4" descr="A red and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6EBFE1BA-07EF-644E-CC14-FB5938874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51" y="913172"/>
            <a:ext cx="2415835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A55EA-0E62-F4DA-00B8-83B5F6413041}"/>
              </a:ext>
            </a:extLst>
          </p:cNvPr>
          <p:cNvSpPr txBox="1"/>
          <p:nvPr/>
        </p:nvSpPr>
        <p:spPr>
          <a:xfrm>
            <a:off x="6888223" y="3635684"/>
            <a:ext cx="9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39CE0-DAA2-5B15-66A9-76F55152D58A}"/>
              </a:ext>
            </a:extLst>
          </p:cNvPr>
          <p:cNvSpPr txBox="1"/>
          <p:nvPr/>
        </p:nvSpPr>
        <p:spPr>
          <a:xfrm>
            <a:off x="3220638" y="3708835"/>
            <a:ext cx="9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RMW</a:t>
            </a:r>
          </a:p>
        </p:txBody>
      </p:sp>
      <p:sp>
        <p:nvSpPr>
          <p:cNvPr id="9" name="Google Shape;220;p32">
            <a:extLst>
              <a:ext uri="{FF2B5EF4-FFF2-40B4-BE49-F238E27FC236}">
                <a16:creationId xmlns:a16="http://schemas.microsoft.com/office/drawing/2014/main" id="{F9082C5F-1D80-53FE-BDDD-CF4DD5A028CF}"/>
              </a:ext>
            </a:extLst>
          </p:cNvPr>
          <p:cNvSpPr txBox="1"/>
          <p:nvPr/>
        </p:nvSpPr>
        <p:spPr>
          <a:xfrm flipH="1">
            <a:off x="2335553" y="519360"/>
            <a:ext cx="1202777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dx = 500m</a:t>
            </a:r>
            <a:endParaRPr sz="16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Google Shape;180;p28">
            <a:extLst>
              <a:ext uri="{FF2B5EF4-FFF2-40B4-BE49-F238E27FC236}">
                <a16:creationId xmlns:a16="http://schemas.microsoft.com/office/drawing/2014/main" id="{0E5A200F-E068-7B4E-DC0B-8BC6D056C69B}"/>
              </a:ext>
            </a:extLst>
          </p:cNvPr>
          <p:cNvSpPr txBox="1"/>
          <p:nvPr/>
        </p:nvSpPr>
        <p:spPr>
          <a:xfrm>
            <a:off x="5578085" y="567359"/>
            <a:ext cx="32688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dx=125m</a:t>
            </a:r>
            <a:endParaRPr sz="1600" dirty="0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1.png" descr="A screenshot of a graph&#10;&#10;Description automatically generated">
            <a:extLst>
              <a:ext uri="{FF2B5EF4-FFF2-40B4-BE49-F238E27FC236}">
                <a16:creationId xmlns:a16="http://schemas.microsoft.com/office/drawing/2014/main" id="{40C22630-4ABA-66FE-92AE-143E0234279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43536" y="1016423"/>
            <a:ext cx="2743200" cy="3967480"/>
          </a:xfrm>
          <a:prstGeom prst="rect">
            <a:avLst/>
          </a:prstGeom>
          <a:ln/>
        </p:spPr>
      </p:pic>
      <p:pic>
        <p:nvPicPr>
          <p:cNvPr id="7" name="image17.png" descr="A screenshot of a graph&#10;&#10;Description automatically generated">
            <a:extLst>
              <a:ext uri="{FF2B5EF4-FFF2-40B4-BE49-F238E27FC236}">
                <a16:creationId xmlns:a16="http://schemas.microsoft.com/office/drawing/2014/main" id="{AFD6AFFE-E311-7638-69FE-2D486C2A496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64049" y="1016423"/>
            <a:ext cx="2743200" cy="3967480"/>
          </a:xfrm>
          <a:prstGeom prst="rect">
            <a:avLst/>
          </a:prstGeom>
          <a:ln/>
        </p:spPr>
      </p:pic>
      <p:sp>
        <p:nvSpPr>
          <p:cNvPr id="14" name="Google Shape;271;p37">
            <a:extLst>
              <a:ext uri="{FF2B5EF4-FFF2-40B4-BE49-F238E27FC236}">
                <a16:creationId xmlns:a16="http://schemas.microsoft.com/office/drawing/2014/main" id="{E9AC90C3-D5A6-21B0-438E-20BB968DF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64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Impact of the finger-like features: Diabatic heating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C098D-809E-E9AE-9521-F67F1D7B9DA6}"/>
              </a:ext>
            </a:extLst>
          </p:cNvPr>
          <p:cNvSpPr txBox="1"/>
          <p:nvPr/>
        </p:nvSpPr>
        <p:spPr>
          <a:xfrm>
            <a:off x="3384038" y="1461399"/>
            <a:ext cx="9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9F2A9-F883-FB44-A614-CC258FAE49CC}"/>
              </a:ext>
            </a:extLst>
          </p:cNvPr>
          <p:cNvSpPr txBox="1"/>
          <p:nvPr/>
        </p:nvSpPr>
        <p:spPr>
          <a:xfrm>
            <a:off x="6362643" y="1406501"/>
            <a:ext cx="9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RMW</a:t>
            </a:r>
          </a:p>
        </p:txBody>
      </p:sp>
      <p:sp>
        <p:nvSpPr>
          <p:cNvPr id="17" name="Google Shape;220;p32">
            <a:extLst>
              <a:ext uri="{FF2B5EF4-FFF2-40B4-BE49-F238E27FC236}">
                <a16:creationId xmlns:a16="http://schemas.microsoft.com/office/drawing/2014/main" id="{69234445-82D7-8D2A-121D-2B8FAFF24F44}"/>
              </a:ext>
            </a:extLst>
          </p:cNvPr>
          <p:cNvSpPr txBox="1"/>
          <p:nvPr/>
        </p:nvSpPr>
        <p:spPr>
          <a:xfrm flipH="1">
            <a:off x="2564153" y="674808"/>
            <a:ext cx="1202777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dx = 500m</a:t>
            </a:r>
            <a:endParaRPr sz="16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Google Shape;180;p28">
            <a:extLst>
              <a:ext uri="{FF2B5EF4-FFF2-40B4-BE49-F238E27FC236}">
                <a16:creationId xmlns:a16="http://schemas.microsoft.com/office/drawing/2014/main" id="{6FFB84C1-6ACA-BF9E-F7BA-21521279E4B1}"/>
              </a:ext>
            </a:extLst>
          </p:cNvPr>
          <p:cNvSpPr txBox="1"/>
          <p:nvPr/>
        </p:nvSpPr>
        <p:spPr>
          <a:xfrm>
            <a:off x="5559797" y="658799"/>
            <a:ext cx="32688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dx=125m</a:t>
            </a:r>
            <a:endParaRPr sz="1600" dirty="0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28081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311700" y="1837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bin"/>
                <a:ea typeface="Cabin"/>
                <a:cs typeface="Cabin"/>
                <a:sym typeface="Cabin"/>
              </a:rPr>
              <a:t>Summary</a:t>
            </a:r>
            <a:endParaRPr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-6900" y="869448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1" indent="-368300">
              <a:buClr>
                <a:schemeClr val="dk1"/>
              </a:buClr>
              <a:buSzPts val="2200"/>
            </a:pPr>
            <a:r>
              <a:rPr lang="en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conducted O(100m) simulation of the entire hurricane using a multi-level nesting framework -&gt; can be extended to </a:t>
            </a:r>
            <a:r>
              <a:rPr lang="en" sz="22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realworld</a:t>
            </a:r>
            <a:r>
              <a:rPr lang="en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simulations with moving nest</a:t>
            </a:r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00100"/>
            <a:endParaRPr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lvl="1" indent="-368300">
              <a:buClr>
                <a:schemeClr val="dk1"/>
              </a:buClr>
              <a:buSzPts val="2200"/>
            </a:pPr>
            <a:r>
              <a:rPr lang="en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Our idealized simulation captures realistic finger-like features along the eyewall inner edge.</a:t>
            </a:r>
          </a:p>
          <a:p>
            <a:pPr lvl="1" indent="-368300">
              <a:buClr>
                <a:schemeClr val="dk1"/>
              </a:buClr>
              <a:buSzPts val="2200"/>
            </a:pPr>
            <a:endParaRPr lang="en" sz="22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lvl="1" indent="-368300"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Ongoing work: Integrating a 3-D TKE-based diffusion scheme into FV3 for O(10m) simulations, in collaboration with Ping Zhu (FIU)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/>
        </p:nvSpPr>
        <p:spPr>
          <a:xfrm>
            <a:off x="311700" y="723300"/>
            <a:ext cx="88827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 not attempt to separate TC flow and perturbations on the whole domain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Instead, we perform regional analysis: select a box and remap data onto a </a:t>
            </a:r>
            <a:r>
              <a:rPr lang="en" sz="18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r-θ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mesh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3">
            <a:alphaModFix/>
          </a:blip>
          <a:srcRect l="9594" r="76630" b="91596"/>
          <a:stretch/>
        </p:blipFill>
        <p:spPr>
          <a:xfrm>
            <a:off x="1293225" y="1822450"/>
            <a:ext cx="193415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8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Mean-Eddy Separation: Step 1 Data selection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4">
            <a:alphaModFix/>
          </a:blip>
          <a:srcRect r="66938"/>
          <a:stretch/>
        </p:blipFill>
        <p:spPr>
          <a:xfrm>
            <a:off x="5090310" y="2477411"/>
            <a:ext cx="3194460" cy="18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425" y="2090025"/>
            <a:ext cx="2805333" cy="2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3227375" y="3809600"/>
            <a:ext cx="1282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" name="Google Shape;299;p41"/>
          <p:cNvCxnSpPr/>
          <p:nvPr/>
        </p:nvCxnSpPr>
        <p:spPr>
          <a:xfrm rot="10800000" flipH="1">
            <a:off x="5044545" y="3018560"/>
            <a:ext cx="1500" cy="13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41"/>
          <p:cNvCxnSpPr/>
          <p:nvPr/>
        </p:nvCxnSpPr>
        <p:spPr>
          <a:xfrm>
            <a:off x="5044735" y="4375511"/>
            <a:ext cx="1768200" cy="2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41"/>
          <p:cNvSpPr txBox="1"/>
          <p:nvPr/>
        </p:nvSpPr>
        <p:spPr>
          <a:xfrm rot="-5398233">
            <a:off x="4439845" y="3182318"/>
            <a:ext cx="11670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radius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2" name="Google Shape;302;p41"/>
          <p:cNvSpPr txBox="1"/>
          <p:nvPr/>
        </p:nvSpPr>
        <p:spPr>
          <a:xfrm rot="1939">
            <a:off x="5005251" y="4312809"/>
            <a:ext cx="21279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azimuthal angle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/>
        </p:nvSpPr>
        <p:spPr>
          <a:xfrm>
            <a:off x="326475" y="799500"/>
            <a:ext cx="85206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TC-scale flow has significant variation along </a:t>
            </a:r>
            <a:r>
              <a:rPr lang="en" sz="1800">
                <a:solidFill>
                  <a:schemeClr val="dk1"/>
                </a:solidFill>
              </a:rPr>
              <a:t>r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but less variation along </a:t>
            </a:r>
            <a:r>
              <a:rPr lang="en" sz="18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θ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Therefore, we apply running average along </a:t>
            </a:r>
            <a:r>
              <a:rPr lang="en" sz="18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θ 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to get the mean TC-scale flow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08" name="Google Shape;308;p42"/>
          <p:cNvCxnSpPr/>
          <p:nvPr/>
        </p:nvCxnSpPr>
        <p:spPr>
          <a:xfrm rot="10800000" flipH="1">
            <a:off x="474588" y="2476154"/>
            <a:ext cx="1500" cy="12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p42"/>
          <p:cNvCxnSpPr/>
          <p:nvPr/>
        </p:nvCxnSpPr>
        <p:spPr>
          <a:xfrm>
            <a:off x="474768" y="3756602"/>
            <a:ext cx="1670100" cy="2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0" name="Google Shape;310;p42"/>
          <p:cNvSpPr txBox="1"/>
          <p:nvPr/>
        </p:nvSpPr>
        <p:spPr>
          <a:xfrm rot="-5398127">
            <a:off x="-95955" y="2630418"/>
            <a:ext cx="11010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radius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1" name="Google Shape;311;p42"/>
          <p:cNvSpPr txBox="1"/>
          <p:nvPr/>
        </p:nvSpPr>
        <p:spPr>
          <a:xfrm rot="2052">
            <a:off x="437474" y="3697475"/>
            <a:ext cx="20100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azimuthal angle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11700" y="84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bin"/>
                <a:ea typeface="Cabin"/>
                <a:cs typeface="Cabin"/>
                <a:sym typeface="Cabin"/>
              </a:rPr>
              <a:t>Mean-Eddy Separation</a:t>
            </a:r>
            <a:r>
              <a:rPr lang="en" sz="2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: Step 2 Running average along </a:t>
            </a:r>
            <a:r>
              <a:rPr lang="en" sz="2500" i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θ</a:t>
            </a:r>
            <a:r>
              <a:rPr lang="en" sz="25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endParaRPr sz="25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13" name="Google Shape;3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25" y="2087076"/>
            <a:ext cx="8334025" cy="1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Objectives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151073" y="2024541"/>
            <a:ext cx="8976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To introduce an efficient multi-level nesting modeling framework for facilitating 100m-scale simulations of the entire hurricane;</a:t>
            </a:r>
            <a:endParaRPr/>
          </a:p>
          <a:p>
            <a:pPr marL="80010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890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To understand fine-scale finger-like features in the hurricane inner core region</a:t>
            </a:r>
            <a:endParaRPr/>
          </a:p>
          <a:p>
            <a:pPr marL="28575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148350" y="104175"/>
            <a:ext cx="8995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bin"/>
                <a:ea typeface="Cabin"/>
                <a:cs typeface="Cabin"/>
                <a:sym typeface="Cabin"/>
              </a:rPr>
              <a:t>Multi-level nests that covers the entire TC</a:t>
            </a:r>
            <a:endParaRPr sz="25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1118975" y="742625"/>
            <a:ext cx="67581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●"/>
            </a:pP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GFDL SHiELD model (FV3 as dynamical core)</a:t>
            </a:r>
            <a:endParaRPr sz="17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●"/>
            </a:pP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Two-level nesting:  2km</a:t>
            </a:r>
            <a:r>
              <a:rPr lang="en" sz="17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-&gt;  </a:t>
            </a: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500m  </a:t>
            </a:r>
            <a:r>
              <a:rPr lang="en" sz="17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-&gt;  </a:t>
            </a: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125m (same vertical levels)</a:t>
            </a:r>
            <a:endParaRPr sz="17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●"/>
            </a:pP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Idealized TC that evolves freely on</a:t>
            </a:r>
            <a:r>
              <a:rPr lang="en" sz="17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</a:t>
            </a: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-plane </a:t>
            </a:r>
            <a:endParaRPr sz="17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●"/>
            </a:pPr>
            <a:r>
              <a:rPr lang="en" sz="17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96-hour simulation that covers entire intensification period</a:t>
            </a:r>
            <a:endParaRPr sz="17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4096475" y="2149025"/>
            <a:ext cx="9588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Q850 (g/kg)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50" y="2343150"/>
            <a:ext cx="2773373" cy="26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263" y="2362350"/>
            <a:ext cx="2773373" cy="26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173" y="2362350"/>
            <a:ext cx="2733706" cy="261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7"/>
          <p:cNvCxnSpPr/>
          <p:nvPr/>
        </p:nvCxnSpPr>
        <p:spPr>
          <a:xfrm rot="10800000" flipH="1">
            <a:off x="1952825" y="2521050"/>
            <a:ext cx="1216800" cy="76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27"/>
          <p:cNvCxnSpPr/>
          <p:nvPr/>
        </p:nvCxnSpPr>
        <p:spPr>
          <a:xfrm>
            <a:off x="1952825" y="3908025"/>
            <a:ext cx="1199700" cy="768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27"/>
          <p:cNvCxnSpPr/>
          <p:nvPr/>
        </p:nvCxnSpPr>
        <p:spPr>
          <a:xfrm rot="10800000" flipH="1">
            <a:off x="4877225" y="2589675"/>
            <a:ext cx="1220400" cy="744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7"/>
          <p:cNvCxnSpPr/>
          <p:nvPr/>
        </p:nvCxnSpPr>
        <p:spPr>
          <a:xfrm>
            <a:off x="4865375" y="3908025"/>
            <a:ext cx="1206600" cy="76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7"/>
          <p:cNvSpPr txBox="1"/>
          <p:nvPr/>
        </p:nvSpPr>
        <p:spPr>
          <a:xfrm>
            <a:off x="515075" y="4130225"/>
            <a:ext cx="9588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Level 0 grid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16 x 16 deg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dx = 2km</a:t>
            </a:r>
            <a:r>
              <a:rPr lang="en" sz="1200"/>
              <a:t> </a:t>
            </a:r>
            <a:endParaRPr sz="1200"/>
          </a:p>
        </p:txBody>
      </p:sp>
      <p:sp>
        <p:nvSpPr>
          <p:cNvPr id="168" name="Google Shape;168;p27"/>
          <p:cNvSpPr txBox="1"/>
          <p:nvPr/>
        </p:nvSpPr>
        <p:spPr>
          <a:xfrm>
            <a:off x="3486875" y="4130225"/>
            <a:ext cx="885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Level 1 nest</a:t>
            </a: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4 x 4 deg</a:t>
            </a: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dx = 500m</a:t>
            </a:r>
            <a:r>
              <a:rPr lang="en" sz="1200"/>
              <a:t> </a:t>
            </a:r>
            <a:endParaRPr sz="1200"/>
          </a:p>
        </p:txBody>
      </p:sp>
      <p:sp>
        <p:nvSpPr>
          <p:cNvPr id="169" name="Google Shape;169;p27"/>
          <p:cNvSpPr txBox="1"/>
          <p:nvPr/>
        </p:nvSpPr>
        <p:spPr>
          <a:xfrm>
            <a:off x="6340100" y="4130225"/>
            <a:ext cx="885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Level 2 nest</a:t>
            </a:r>
            <a:endParaRPr sz="1200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1 x 1 deg</a:t>
            </a:r>
            <a:endParaRPr sz="1200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FF"/>
                </a:solidFill>
              </a:rPr>
              <a:t>dx = 125m</a:t>
            </a:r>
            <a:r>
              <a:rPr lang="en"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1312750" y="214700"/>
            <a:ext cx="67971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bin"/>
                <a:ea typeface="Cabin"/>
                <a:cs typeface="Cabin"/>
                <a:sym typeface="Cabin"/>
              </a:rPr>
              <a:t>Surface wind snapshots at Hour 66</a:t>
            </a:r>
            <a:endParaRPr sz="25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2837"/>
            <a:ext cx="2926080" cy="280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401" y="1440282"/>
            <a:ext cx="2926080" cy="28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806" y="1440275"/>
            <a:ext cx="2926080" cy="28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497975" y="984250"/>
            <a:ext cx="26553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Level 0 grid; dx=2km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3427375" y="984250"/>
            <a:ext cx="26553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Level 1 nest; dx=500m</a:t>
            </a:r>
            <a:endParaRPr sz="200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6557700" y="957500"/>
            <a:ext cx="32688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Level 2 nest; dx=125m</a:t>
            </a:r>
            <a:endParaRPr sz="2000" dirty="0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1572475" y="4320750"/>
            <a:ext cx="864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Finer structure can be seen in finer-resolution grids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Similar flow geometry in the Level 1 and Level 2 nests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457200" y="228600"/>
            <a:ext cx="8385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TC Evolution</a:t>
            </a:r>
            <a:endParaRPr sz="2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 r="49642" b="50062"/>
          <a:stretch/>
        </p:blipFill>
        <p:spPr>
          <a:xfrm>
            <a:off x="279575" y="1417175"/>
            <a:ext cx="4114801" cy="2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 t="50062" r="49642"/>
          <a:stretch/>
        </p:blipFill>
        <p:spPr>
          <a:xfrm>
            <a:off x="4657775" y="1417179"/>
            <a:ext cx="4114801" cy="2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738550" y="1052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Max Azimuthal-mean Surface Wind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777150" y="10521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Radius of Maximum Wind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335750" y="4168350"/>
            <a:ext cx="90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Plots only show the period (Hour 48-96) when core region is well contained in Level 2 nest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Similar intensification process in the Level 1 and Level 2 nests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87900" y="8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latin typeface="Cabin"/>
                <a:ea typeface="Cabin"/>
                <a:cs typeface="Cabin"/>
                <a:sym typeface="Cabin"/>
              </a:rPr>
              <a:t>Identifying feature of interest: Finger clouds</a:t>
            </a:r>
            <a:endParaRPr sz="25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629850" y="4135375"/>
            <a:ext cx="864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Fine-scale clouds (a few km wide) along the inner edge of eyewall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Alternating updrafts and downdrafts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Emerges at Hour 60 and occurs frequently throughout the simulation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2658150" y="644788"/>
            <a:ext cx="65418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Snapshots at Hour 66 from  </a:t>
            </a:r>
            <a:r>
              <a:rPr lang="en" sz="1800" b="1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dx = 500m</a:t>
            </a:r>
            <a:endParaRPr sz="1800" b="1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21" y="1094051"/>
            <a:ext cx="3200400" cy="3093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575075" y="1201675"/>
            <a:ext cx="385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bin"/>
                <a:ea typeface="Cabin"/>
                <a:cs typeface="Cabin"/>
                <a:sym typeface="Cabin"/>
              </a:rPr>
              <a:t>Cloud water at 850mb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071" y="1094044"/>
            <a:ext cx="3200399" cy="3093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5478550" y="1185525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bin"/>
                <a:ea typeface="Cabin"/>
                <a:cs typeface="Cabin"/>
                <a:sym typeface="Cabin"/>
              </a:rPr>
              <a:t>W at 850mb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387900" y="8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latin typeface="Cabin"/>
                <a:ea typeface="Cabin"/>
                <a:cs typeface="Cabin"/>
                <a:sym typeface="Cabin"/>
              </a:rPr>
              <a:t>Identifying feature of interest: Finger clouds</a:t>
            </a:r>
            <a:endParaRPr sz="25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172" y="1137699"/>
            <a:ext cx="3200400" cy="307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1239450" y="4211575"/>
            <a:ext cx="864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Similar characteristics to those at dx = 500m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Have finer-scale details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737600" y="1241700"/>
            <a:ext cx="385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bin"/>
                <a:ea typeface="Cabin"/>
                <a:cs typeface="Cabin"/>
                <a:sym typeface="Cabin"/>
              </a:rPr>
              <a:t>Cloud water at 850mb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2658150" y="644788"/>
            <a:ext cx="65418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Snapshots at Hour 66 from  </a:t>
            </a:r>
            <a:r>
              <a:rPr lang="en" sz="1800" b="1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dx = 125m</a:t>
            </a:r>
            <a:endParaRPr sz="1800" b="1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649" y="1111758"/>
            <a:ext cx="3200399" cy="307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5424000" y="1199613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bin"/>
                <a:ea typeface="Cabin"/>
                <a:cs typeface="Cabin"/>
                <a:sym typeface="Cabin"/>
              </a:rPr>
              <a:t>W at 850mb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310325" y="243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Comparison with observed features </a:t>
            </a:r>
            <a:endParaRPr i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 flipH="1">
            <a:off x="235650" y="4068750"/>
            <a:ext cx="3525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bin"/>
                <a:ea typeface="Cabin"/>
                <a:cs typeface="Cabin"/>
                <a:sym typeface="Cabin"/>
              </a:rPr>
              <a:t>Radar-observed Reflectivity 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Hurricane Isabel (2003)</a:t>
            </a:r>
            <a:endParaRPr sz="1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From Aberson et al. 2006 BAMS</a:t>
            </a:r>
            <a:endParaRPr sz="1600" i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 flipH="1">
            <a:off x="3561900" y="4128050"/>
            <a:ext cx="3525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Simulated Reflectivity</a:t>
            </a:r>
            <a:endParaRPr sz="16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dx = 500m</a:t>
            </a:r>
            <a:endParaRPr sz="160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 flipH="1">
            <a:off x="6435100" y="4128050"/>
            <a:ext cx="3525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Simulation Reflectivity</a:t>
            </a:r>
            <a:endParaRPr sz="1600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FF"/>
                </a:solidFill>
                <a:latin typeface="Cabin"/>
                <a:ea typeface="Cabin"/>
                <a:cs typeface="Cabin"/>
                <a:sym typeface="Cabin"/>
              </a:rPr>
              <a:t>dx = 125m</a:t>
            </a:r>
            <a:endParaRPr sz="1600">
              <a:solidFill>
                <a:srgbClr val="FF00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025" y="1219975"/>
            <a:ext cx="2834640" cy="27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251" y="1218500"/>
            <a:ext cx="2834640" cy="274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325" y="1068900"/>
            <a:ext cx="2926080" cy="279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 rot="-715036">
            <a:off x="831776" y="1796516"/>
            <a:ext cx="1453692" cy="748138"/>
          </a:xfrm>
          <a:prstGeom prst="flowChartTerminator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 rot="-715036">
            <a:off x="3727376" y="1796516"/>
            <a:ext cx="1453692" cy="748138"/>
          </a:xfrm>
          <a:prstGeom prst="flowChartTerminator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 rot="-715036">
            <a:off x="6836451" y="1602391"/>
            <a:ext cx="1453692" cy="748138"/>
          </a:xfrm>
          <a:prstGeom prst="flowChartTerminator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Selected Case: Solutions at Hour 66 from dx = 500m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475" y="1046175"/>
            <a:ext cx="3950125" cy="37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648</Words>
  <Application>Microsoft Macintosh PowerPoint</Application>
  <PresentationFormat>On-screen Show (16:9)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Raleway</vt:lpstr>
      <vt:lpstr>Arial</vt:lpstr>
      <vt:lpstr>Lato</vt:lpstr>
      <vt:lpstr>Cabin</vt:lpstr>
      <vt:lpstr>Times</vt:lpstr>
      <vt:lpstr>Open Sans</vt:lpstr>
      <vt:lpstr>Raleway SemiBold</vt:lpstr>
      <vt:lpstr>Calibri</vt:lpstr>
      <vt:lpstr>Simple Light</vt:lpstr>
      <vt:lpstr>Streamline</vt:lpstr>
      <vt:lpstr>Toward Turbulence-permitting Simulation of  the Entire Hurricane Vortex with FV3</vt:lpstr>
      <vt:lpstr>Objectives </vt:lpstr>
      <vt:lpstr>PowerPoint Presentation</vt:lpstr>
      <vt:lpstr>PowerPoint Presentation</vt:lpstr>
      <vt:lpstr>PowerPoint Presentation</vt:lpstr>
      <vt:lpstr>Identifying feature of interest: Finger clouds</vt:lpstr>
      <vt:lpstr>Identifying feature of interest: Finger clouds</vt:lpstr>
      <vt:lpstr>Comparison with observed features </vt:lpstr>
      <vt:lpstr>Selected Case: Solutions at Hour 66 from dx = 500m</vt:lpstr>
      <vt:lpstr>Eddy Structure: Plane view</vt:lpstr>
      <vt:lpstr>Eddy Kinetic Energy Budget</vt:lpstr>
      <vt:lpstr>Is there a strong tangential shear layer in TC inner-core?</vt:lpstr>
      <vt:lpstr>Impact of the finger-like features: Surface wind gusts</vt:lpstr>
      <vt:lpstr>Impact of the finger-like features: Diabatic heating</vt:lpstr>
      <vt:lpstr>Summary</vt:lpstr>
      <vt:lpstr>Backup</vt:lpstr>
      <vt:lpstr>Mean-Eddy Separation: Step 1 Data 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Turbulence-permitting Simulation of  the Entire Hurricane Vortex with FV3</dc:title>
  <cp:lastModifiedBy>Kun Gao</cp:lastModifiedBy>
  <cp:revision>3</cp:revision>
  <dcterms:modified xsi:type="dcterms:W3CDTF">2024-07-17T13:53:02Z</dcterms:modified>
</cp:coreProperties>
</file>