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1" r:id="rId5"/>
    <p:sldMasterId id="2147483675" r:id="rId6"/>
    <p:sldMasterId id="2147483689" r:id="rId7"/>
    <p:sldMasterId id="2147483704" r:id="rId8"/>
    <p:sldMasterId id="214748371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Lst>
  <p:sldSz cy="5143500" cx="9144000"/>
  <p:notesSz cx="6858000" cy="9144000"/>
  <p:embeddedFontLst>
    <p:embeddedFont>
      <p:font typeface="Raleway"/>
      <p:regular r:id="rId27"/>
      <p:bold r:id="rId28"/>
      <p:italic r:id="rId29"/>
      <p:boldItalic r:id="rId30"/>
    </p:embeddedFont>
    <p:embeddedFont>
      <p:font typeface="Raleway SemiBold"/>
      <p:regular r:id="rId31"/>
      <p:bold r:id="rId32"/>
      <p:italic r:id="rId33"/>
      <p:boldItalic r:id="rId34"/>
    </p:embeddedFont>
    <p:embeddedFont>
      <p:font typeface="Lato"/>
      <p:regular r:id="rId35"/>
      <p:bold r:id="rId36"/>
      <p:italic r:id="rId37"/>
      <p:boldItalic r:id="rId38"/>
    </p:embeddedFont>
    <p:embeddedFont>
      <p:font typeface="Arial Narrow"/>
      <p:regular r:id="rId39"/>
      <p:bold r:id="rId40"/>
      <p:italic r:id="rId41"/>
      <p:boldItalic r:id="rId42"/>
    </p:embeddedFont>
    <p:embeddedFont>
      <p:font typeface="Open Sans SemiBold"/>
      <p:regular r:id="rId43"/>
      <p:bold r:id="rId44"/>
      <p:italic r:id="rId45"/>
      <p:boldItalic r:id="rId46"/>
    </p:embeddedFont>
    <p:embeddedFont>
      <p:font typeface="Open Sans Medium"/>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j9PPkoYRheELqnR4ZG1q1f9HMK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80F9DE-9256-408B-B771-3ADB98993957}">
  <a:tblStyle styleId="{CC80F9DE-9256-408B-B771-3ADB9899395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AF2DAD5-EDA4-4EFA-82DE-8E47CE9D0D29}" styleName="Table_1">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lastCol>
    <a:firstCol>
      <a:tcTxStyle b="on" i="off"/>
    </a:firstCol>
    <a:lastRow>
      <a:tcTxStyle b="on" i="off"/>
      <a:tcStyle>
        <a:tcBdr>
          <a:top>
            <a:ln cap="flat" cmpd="sng" w="50800">
              <a:solidFill>
                <a:srgbClr val="000000"/>
              </a:solidFill>
              <a:prstDash val="solid"/>
              <a:round/>
              <a:headEnd len="sm" w="sm" type="none"/>
              <a:tailEnd len="sm" w="sm" type="none"/>
            </a:ln>
          </a:top>
        </a:tcBdr>
        <a:fill>
          <a:solidFill>
            <a:srgbClr val="E8EBF5"/>
          </a:solidFill>
        </a:fill>
      </a:tcStyle>
    </a:lastRow>
    <a:seCell>
      <a:tcTxStyle/>
    </a:seCell>
    <a:swCell>
      <a:tcTxStyle/>
    </a:swCell>
    <a:firstRow>
      <a:tcTxStyle b="on" i="off">
        <a:font>
          <a:latin typeface="Calibri"/>
          <a:ea typeface="Calibri"/>
          <a:cs typeface="Calibri"/>
        </a:font>
        <a:srgbClr val="FFFFFF"/>
      </a:tcTxStyle>
      <a:tcStyle>
        <a:fill>
          <a:solidFill>
            <a:srgbClr val="D89F39"/>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alNarrow-bold.fntdata"/><Relationship Id="rId42" Type="http://schemas.openxmlformats.org/officeDocument/2006/relationships/font" Target="fonts/ArialNarrow-boldItalic.fntdata"/><Relationship Id="rId41" Type="http://schemas.openxmlformats.org/officeDocument/2006/relationships/font" Target="fonts/ArialNarrow-italic.fntdata"/><Relationship Id="rId44" Type="http://schemas.openxmlformats.org/officeDocument/2006/relationships/font" Target="fonts/OpenSansSemiBold-bold.fntdata"/><Relationship Id="rId43" Type="http://schemas.openxmlformats.org/officeDocument/2006/relationships/font" Target="fonts/OpenSansSemiBold-regular.fntdata"/><Relationship Id="rId46" Type="http://schemas.openxmlformats.org/officeDocument/2006/relationships/font" Target="fonts/OpenSansSemiBold-boldItalic.fntdata"/><Relationship Id="rId45" Type="http://schemas.openxmlformats.org/officeDocument/2006/relationships/font" Target="fonts/OpenSa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OpenSansMedium-bold.fntdata"/><Relationship Id="rId47" Type="http://schemas.openxmlformats.org/officeDocument/2006/relationships/font" Target="fonts/OpenSansMedium-regular.fntdata"/><Relationship Id="rId49" Type="http://schemas.openxmlformats.org/officeDocument/2006/relationships/font" Target="fonts/OpenSansMedium-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alewaySemiBold-regular.fntdata"/><Relationship Id="rId30" Type="http://schemas.openxmlformats.org/officeDocument/2006/relationships/font" Target="fonts/Raleway-boldItalic.fntdata"/><Relationship Id="rId33" Type="http://schemas.openxmlformats.org/officeDocument/2006/relationships/font" Target="fonts/RalewaySemiBold-italic.fntdata"/><Relationship Id="rId32" Type="http://schemas.openxmlformats.org/officeDocument/2006/relationships/font" Target="fonts/RalewaySemiBold-bold.fntdata"/><Relationship Id="rId35" Type="http://schemas.openxmlformats.org/officeDocument/2006/relationships/font" Target="fonts/Lato-regular.fntdata"/><Relationship Id="rId34" Type="http://schemas.openxmlformats.org/officeDocument/2006/relationships/font" Target="fonts/RalewaySemiBold-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ArialNarrow-regular.fntdata"/><Relationship Id="rId38" Type="http://schemas.openxmlformats.org/officeDocument/2006/relationships/font" Target="fonts/Lato-boldItalic.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font" Target="fonts/Raleway-bold.fntdata"/><Relationship Id="rId27" Type="http://schemas.openxmlformats.org/officeDocument/2006/relationships/font" Target="fonts/Raleway-regular.fntdata"/><Relationship Id="rId29" Type="http://schemas.openxmlformats.org/officeDocument/2006/relationships/font" Target="fonts/Raleway-italic.fntdata"/><Relationship Id="rId51" Type="http://schemas.openxmlformats.org/officeDocument/2006/relationships/font" Target="fonts/OpenSans-regular.fntdata"/><Relationship Id="rId50" Type="http://schemas.openxmlformats.org/officeDocument/2006/relationships/font" Target="fonts/OpenSansMedium-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1.xml"/><Relationship Id="rId55" Type="http://customschemas.google.com/relationships/presentationmetadata" Target="metadata"/><Relationship Id="rId10" Type="http://schemas.openxmlformats.org/officeDocument/2006/relationships/notesMaster" Target="notesMasters/notesMaster1.xml"/><Relationship Id="rId54" Type="http://schemas.openxmlformats.org/officeDocument/2006/relationships/font" Target="fonts/OpenSans-boldItalic.fntdata"/><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ecce7689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ecce7689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edeb3ed89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edeb3ed89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deb3ed89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edeb3ed89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ecc96a078e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ecc96a078e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SzPts val="1100"/>
              <a:buChar char="○"/>
            </a:pPr>
            <a:r>
              <a:rPr lang="en"/>
              <a:t>VI and DA upgrades, physics and dynamics optimizations, as well as new ocean coupling capabilities.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ecc96a078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2ecc96a078e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edeb3ed89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edeb3ed89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edeb3ed89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edeb3ed89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eccdf3b25e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eccdf3b25e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eccdf3b25e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eccdf3b25e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eccdf3b25e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eccdf3b25e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eccdf3b25e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eccdf3b25e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Impact of HAFS v2 on Consensus Results</a:t>
            </a:r>
            <a:endParaRPr/>
          </a:p>
          <a:p>
            <a:pPr indent="0" lvl="0" marL="0" rtl="0" algn="l">
              <a:spcBef>
                <a:spcPts val="0"/>
              </a:spcBef>
              <a:spcAft>
                <a:spcPts val="0"/>
              </a:spcAft>
              <a:buNone/>
            </a:pPr>
            <a:r>
              <a:rPr lang="en"/>
              <a:t>Models included in</a:t>
            </a:r>
            <a:endParaRPr/>
          </a:p>
          <a:p>
            <a:pPr indent="0" lvl="0" marL="0" rtl="0" algn="l">
              <a:spcBef>
                <a:spcPts val="0"/>
              </a:spcBef>
              <a:spcAft>
                <a:spcPts val="0"/>
              </a:spcAft>
              <a:buNone/>
            </a:pPr>
            <a:r>
              <a:rPr lang="en"/>
              <a:t>NHC consensus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Track (TVCN): </a:t>
            </a:r>
            <a:endParaRPr/>
          </a:p>
          <a:p>
            <a:pPr indent="0" lvl="0" marL="0" rtl="0" algn="l">
              <a:spcBef>
                <a:spcPts val="0"/>
              </a:spcBef>
              <a:spcAft>
                <a:spcPts val="0"/>
              </a:spcAft>
              <a:buNone/>
            </a:pPr>
            <a:r>
              <a:rPr lang="en"/>
              <a:t>GFSI + EGRI + EMXI + CTCI + EMNI + HFSA + HFSB</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Intensity (IVCN): </a:t>
            </a:r>
            <a:endParaRPr/>
          </a:p>
          <a:p>
            <a:pPr indent="0" lvl="0" marL="0" rtl="0" algn="l">
              <a:spcBef>
                <a:spcPts val="0"/>
              </a:spcBef>
              <a:spcAft>
                <a:spcPts val="0"/>
              </a:spcAft>
              <a:buClr>
                <a:schemeClr val="dk1"/>
              </a:buClr>
              <a:buSzPts val="1100"/>
              <a:buFont typeface="Arial"/>
              <a:buNone/>
            </a:pPr>
            <a:r>
              <a:rPr lang="en"/>
              <a:t>DSHP + LGEM + CTCI +HFSA + HFSB</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ccdf3b25e_0_7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g2eccdf3b25e_0_7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ccdf3b25e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For 19 2021-2023 NATL storms including TS (4), Cat 1-2 HU (7), MH (8)</a:t>
            </a:r>
            <a:endParaRPr/>
          </a:p>
        </p:txBody>
      </p:sp>
      <p:sp>
        <p:nvSpPr>
          <p:cNvPr id="478" name="Google Shape;478;g2eccdf3b25e_0_5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eccdf3b25e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eccdf3b25e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Methodology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Three-Dimensional Incremental Analysis Update (3DIAU) uses the increment as an additional but continuous forcing to the model integration (Bloom et al. 1996).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continuous but relatively small forcing added to each model integration time step is designed to maximally maintain the dynamical balance of the mass and momentum fields of the model, and therefore reduce the shocks caused by the intermittent DA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feature-relative approach is used to add the increments only relative to the storm in the storm-following nest-domain configuration to avoid nonlinear issues (Lu and Wang 2021)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Bloom, S.C., Takacs, L.L., Da Silva, A.M. and Ledvina, D., 1996. Data assimilation using incremental analysis updates. Monthly Weather Review, 124(6), pp.1256-1271.</a:t>
            </a:r>
            <a:endParaRPr>
              <a:solidFill>
                <a:schemeClr val="dk1"/>
              </a:solidFill>
            </a:endParaRPr>
          </a:p>
          <a:p>
            <a:pPr indent="0" lvl="0" marL="0" rtl="0" algn="l">
              <a:spcBef>
                <a:spcPts val="0"/>
              </a:spcBef>
              <a:spcAft>
                <a:spcPts val="0"/>
              </a:spcAft>
              <a:buNone/>
            </a:pPr>
            <a:r>
              <a:rPr lang="en">
                <a:solidFill>
                  <a:schemeClr val="dk1"/>
                </a:solidFill>
              </a:rPr>
              <a:t>Lu, X. and Wang, X., 2021. Improving the four-dimensional incremental analysis update (4DIAU) with the HWRF 4DEnVar data assimilation system for rapidly evolving hurricane prediction. Monthly Weather Review, 149(12), pp.4027-4043.</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ecce7689c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ecce7689c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3"/>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145FA6"/>
              </a:highlight>
              <a:latin typeface="Arial"/>
              <a:ea typeface="Arial"/>
              <a:cs typeface="Arial"/>
              <a:sym typeface="Arial"/>
            </a:endParaRPr>
          </a:p>
        </p:txBody>
      </p:sp>
      <p:sp>
        <p:nvSpPr>
          <p:cNvPr id="11" name="Google Shape;11;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12" name="Google Shape;12;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3" name="Google Shape;13;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3"/>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grpSp>
        <p:nvGrpSpPr>
          <p:cNvPr id="15" name="Google Shape;15;p3"/>
          <p:cNvGrpSpPr/>
          <p:nvPr/>
        </p:nvGrpSpPr>
        <p:grpSpPr>
          <a:xfrm>
            <a:off x="830394" y="1191277"/>
            <a:ext cx="745763" cy="45826"/>
            <a:chOff x="4580561" y="2589004"/>
            <a:chExt cx="1064464" cy="25200"/>
          </a:xfrm>
        </p:grpSpPr>
        <p:sp>
          <p:nvSpPr>
            <p:cNvPr id="16" name="Google Shape;16;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 name="Google Shape;18;p3"/>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12"/>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92" name="Google Shape;92;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93" name="Google Shape;93;p12"/>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94" name="Shape 94"/>
        <p:cNvGrpSpPr/>
        <p:nvPr/>
      </p:nvGrpSpPr>
      <p:grpSpPr>
        <a:xfrm>
          <a:off x="0" y="0"/>
          <a:ext cx="0" cy="0"/>
          <a:chOff x="0" y="0"/>
          <a:chExt cx="0" cy="0"/>
        </a:xfrm>
      </p:grpSpPr>
      <p:grpSp>
        <p:nvGrpSpPr>
          <p:cNvPr id="95" name="Google Shape;95;p13"/>
          <p:cNvGrpSpPr/>
          <p:nvPr/>
        </p:nvGrpSpPr>
        <p:grpSpPr>
          <a:xfrm>
            <a:off x="830392" y="4169130"/>
            <a:ext cx="745763" cy="45826"/>
            <a:chOff x="4580561" y="2589004"/>
            <a:chExt cx="1064464" cy="25200"/>
          </a:xfrm>
        </p:grpSpPr>
        <p:sp>
          <p:nvSpPr>
            <p:cNvPr id="96" name="Google Shape;96;p1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 name="Google Shape;98;p13"/>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9" name="Google Shape;99;p13"/>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100" name="Google Shape;100;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1" name="Google Shape;101;p13"/>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102" name="Google Shape;102;p13"/>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05" name="Google Shape;105;p14"/>
          <p:cNvPicPr preferRelativeResize="0"/>
          <p:nvPr/>
        </p:nvPicPr>
        <p:blipFill rotWithShape="1">
          <a:blip r:embed="rId2">
            <a:alphaModFix/>
          </a:blip>
          <a:srcRect b="0" l="0" r="0" t="0"/>
          <a:stretch/>
        </p:blipFill>
        <p:spPr>
          <a:xfrm>
            <a:off x="7470226" y="97375"/>
            <a:ext cx="1519050" cy="1039250"/>
          </a:xfrm>
          <a:prstGeom prst="rect">
            <a:avLst/>
          </a:prstGeom>
          <a:noFill/>
          <a:ln>
            <a:noFill/>
          </a:ln>
        </p:spPr>
      </p:pic>
      <p:pic>
        <p:nvPicPr>
          <p:cNvPr id="106" name="Google Shape;106;p14"/>
          <p:cNvPicPr preferRelativeResize="0"/>
          <p:nvPr/>
        </p:nvPicPr>
        <p:blipFill rotWithShape="1">
          <a:blip r:embed="rId3">
            <a:alphaModFix amt="25000"/>
          </a:blip>
          <a:srcRect b="0" l="0" r="0" t="0"/>
          <a:stretch/>
        </p:blipFill>
        <p:spPr>
          <a:xfrm>
            <a:off x="467975" y="76200"/>
            <a:ext cx="4991099" cy="49910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15" name="Shape 115"/>
        <p:cNvGrpSpPr/>
        <p:nvPr/>
      </p:nvGrpSpPr>
      <p:grpSpPr>
        <a:xfrm>
          <a:off x="0" y="0"/>
          <a:ext cx="0" cy="0"/>
          <a:chOff x="0" y="0"/>
          <a:chExt cx="0" cy="0"/>
        </a:xfrm>
      </p:grpSpPr>
      <p:sp>
        <p:nvSpPr>
          <p:cNvPr id="116" name="Google Shape;116;g2ecc96a078e_0_206"/>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g2ecc96a078e_0_206"/>
          <p:cNvSpPr/>
          <p:nvPr>
            <p:ph idx="2" type="pic"/>
          </p:nvPr>
        </p:nvSpPr>
        <p:spPr>
          <a:xfrm>
            <a:off x="0" y="3200400"/>
            <a:ext cx="9144000" cy="1943100"/>
          </a:xfrm>
          <a:prstGeom prst="rect">
            <a:avLst/>
          </a:prstGeom>
          <a:solidFill>
            <a:srgbClr val="F2F2F2"/>
          </a:solidFill>
          <a:ln>
            <a:noFill/>
          </a:ln>
        </p:spPr>
      </p:sp>
      <p:sp>
        <p:nvSpPr>
          <p:cNvPr id="118" name="Google Shape;118;g2ecc96a078e_0_206"/>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9" name="Google Shape;119;g2ecc96a078e_0_206"/>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20" name="Google Shape;120;g2ecc96a078e_0_206"/>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21" name="Google Shape;121;g2ecc96a078e_0_206"/>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122" name="Google Shape;122;g2ecc96a078e_0_206"/>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123" name="Shape 123"/>
        <p:cNvGrpSpPr/>
        <p:nvPr/>
      </p:nvGrpSpPr>
      <p:grpSpPr>
        <a:xfrm>
          <a:off x="0" y="0"/>
          <a:ext cx="0" cy="0"/>
          <a:chOff x="0" y="0"/>
          <a:chExt cx="0" cy="0"/>
        </a:xfrm>
      </p:grpSpPr>
      <p:sp>
        <p:nvSpPr>
          <p:cNvPr id="124" name="Google Shape;124;g2ecc96a078e_0_214"/>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g2ecc96a078e_0_214"/>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126" name="Shape 126"/>
        <p:cNvGrpSpPr/>
        <p:nvPr/>
      </p:nvGrpSpPr>
      <p:grpSpPr>
        <a:xfrm>
          <a:off x="0" y="0"/>
          <a:ext cx="0" cy="0"/>
          <a:chOff x="0" y="0"/>
          <a:chExt cx="0" cy="0"/>
        </a:xfrm>
      </p:grpSpPr>
      <p:sp>
        <p:nvSpPr>
          <p:cNvPr id="127" name="Google Shape;127;g2ecc96a078e_0_217"/>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g2ecc96a078e_0_217"/>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g2ecc96a078e_0_217"/>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130" name="Shape 130"/>
        <p:cNvGrpSpPr/>
        <p:nvPr/>
      </p:nvGrpSpPr>
      <p:grpSpPr>
        <a:xfrm>
          <a:off x="0" y="0"/>
          <a:ext cx="0" cy="0"/>
          <a:chOff x="0" y="0"/>
          <a:chExt cx="0" cy="0"/>
        </a:xfrm>
      </p:grpSpPr>
      <p:sp>
        <p:nvSpPr>
          <p:cNvPr id="131" name="Google Shape;131;g2ecc96a078e_0_221"/>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g2ecc96a078e_0_221"/>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g2ecc96a078e_0_224"/>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ecc96a078e_0_224"/>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6" name="Shape 136"/>
        <p:cNvGrpSpPr/>
        <p:nvPr/>
      </p:nvGrpSpPr>
      <p:grpSpPr>
        <a:xfrm>
          <a:off x="0" y="0"/>
          <a:ext cx="0" cy="0"/>
          <a:chOff x="0" y="0"/>
          <a:chExt cx="0" cy="0"/>
        </a:xfrm>
      </p:grpSpPr>
      <p:sp>
        <p:nvSpPr>
          <p:cNvPr id="137" name="Google Shape;137;g2ecc96a078e_0_227"/>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2ecc96a078e_0_227"/>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g2ecc96a078e_0_227"/>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g2ecc96a078e_0_231"/>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19" name="Shape 19"/>
        <p:cNvGrpSpPr/>
        <p:nvPr/>
      </p:nvGrpSpPr>
      <p:grpSpPr>
        <a:xfrm>
          <a:off x="0" y="0"/>
          <a:ext cx="0" cy="0"/>
          <a:chOff x="0" y="0"/>
          <a:chExt cx="0" cy="0"/>
        </a:xfrm>
      </p:grpSpPr>
      <p:sp>
        <p:nvSpPr>
          <p:cNvPr id="20" name="Google Shape;20;p4"/>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22" name="Google Shape;22;p4"/>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grpSp>
        <p:nvGrpSpPr>
          <p:cNvPr id="23" name="Google Shape;23;p4"/>
          <p:cNvGrpSpPr/>
          <p:nvPr/>
        </p:nvGrpSpPr>
        <p:grpSpPr>
          <a:xfrm>
            <a:off x="830394" y="1191277"/>
            <a:ext cx="745763" cy="45826"/>
            <a:chOff x="4580561" y="2589004"/>
            <a:chExt cx="1064464" cy="25200"/>
          </a:xfrm>
        </p:grpSpPr>
        <p:sp>
          <p:nvSpPr>
            <p:cNvPr id="24" name="Google Shape;24;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 name="Google Shape;26;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4"/>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28" name="Google Shape;28;p4"/>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42" name="Shape 142"/>
        <p:cNvGrpSpPr/>
        <p:nvPr/>
      </p:nvGrpSpPr>
      <p:grpSpPr>
        <a:xfrm>
          <a:off x="0" y="0"/>
          <a:ext cx="0" cy="0"/>
          <a:chOff x="0" y="0"/>
          <a:chExt cx="0" cy="0"/>
        </a:xfrm>
      </p:grpSpPr>
      <p:sp>
        <p:nvSpPr>
          <p:cNvPr id="143" name="Google Shape;143;g2ecc96a078e_0_233"/>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4" name="Google Shape;144;g2ecc96a078e_0_233"/>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g2ecc96a078e_0_233"/>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2ecc96a078e_0_233"/>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47" name="Shape 147"/>
        <p:cNvGrpSpPr/>
        <p:nvPr/>
      </p:nvGrpSpPr>
      <p:grpSpPr>
        <a:xfrm>
          <a:off x="0" y="0"/>
          <a:ext cx="0" cy="0"/>
          <a:chOff x="0" y="0"/>
          <a:chExt cx="0" cy="0"/>
        </a:xfrm>
      </p:grpSpPr>
      <p:sp>
        <p:nvSpPr>
          <p:cNvPr id="148" name="Google Shape;148;g2ecc96a078e_0_238"/>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9" name="Shape 14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0" name="Shape 150"/>
        <p:cNvGrpSpPr/>
        <p:nvPr/>
      </p:nvGrpSpPr>
      <p:grpSpPr>
        <a:xfrm>
          <a:off x="0" y="0"/>
          <a:ext cx="0" cy="0"/>
          <a:chOff x="0" y="0"/>
          <a:chExt cx="0" cy="0"/>
        </a:xfrm>
      </p:grpSpPr>
      <p:sp>
        <p:nvSpPr>
          <p:cNvPr id="151" name="Google Shape;151;g2ecc96a078e_0_241"/>
          <p:cNvSpPr txBox="1"/>
          <p:nvPr>
            <p:ph type="title"/>
          </p:nvPr>
        </p:nvSpPr>
        <p:spPr>
          <a:xfrm>
            <a:off x="463450" y="45425"/>
            <a:ext cx="8368800" cy="7725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ecc96a078e_0_241"/>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1_1">
    <p:spTree>
      <p:nvGrpSpPr>
        <p:cNvPr id="153" name="Shape 153"/>
        <p:cNvGrpSpPr/>
        <p:nvPr/>
      </p:nvGrpSpPr>
      <p:grpSpPr>
        <a:xfrm>
          <a:off x="0" y="0"/>
          <a:ext cx="0" cy="0"/>
          <a:chOff x="0" y="0"/>
          <a:chExt cx="0" cy="0"/>
        </a:xfrm>
      </p:grpSpPr>
      <p:sp>
        <p:nvSpPr>
          <p:cNvPr id="154" name="Google Shape;154;g2ecc96a078e_0_244"/>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ecc96a078e_0_244"/>
          <p:cNvSpPr txBox="1"/>
          <p:nvPr>
            <p:ph idx="1" type="body"/>
          </p:nvPr>
        </p:nvSpPr>
        <p:spPr>
          <a:xfrm>
            <a:off x="109050" y="732525"/>
            <a:ext cx="43428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56" name="Google Shape;156;g2ecc96a078e_0_244"/>
          <p:cNvSpPr txBox="1"/>
          <p:nvPr>
            <p:ph idx="2" type="body"/>
          </p:nvPr>
        </p:nvSpPr>
        <p:spPr>
          <a:xfrm>
            <a:off x="4802575" y="732375"/>
            <a:ext cx="42303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7" name="Shape 157"/>
        <p:cNvGrpSpPr/>
        <p:nvPr/>
      </p:nvGrpSpPr>
      <p:grpSpPr>
        <a:xfrm>
          <a:off x="0" y="0"/>
          <a:ext cx="0" cy="0"/>
          <a:chOff x="0" y="0"/>
          <a:chExt cx="0" cy="0"/>
        </a:xfrm>
      </p:grpSpPr>
      <p:sp>
        <p:nvSpPr>
          <p:cNvPr id="158" name="Google Shape;158;g2ecc96a078e_0_248"/>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g2ecc96a078e_0_248"/>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60" name="Google Shape;160;g2ecc96a078e_0_248"/>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61" name="Google Shape;161;g2ecc96a078e_0_2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70" name="Shape 170"/>
        <p:cNvGrpSpPr/>
        <p:nvPr/>
      </p:nvGrpSpPr>
      <p:grpSpPr>
        <a:xfrm>
          <a:off x="0" y="0"/>
          <a:ext cx="0" cy="0"/>
          <a:chOff x="0" y="0"/>
          <a:chExt cx="0" cy="0"/>
        </a:xfrm>
      </p:grpSpPr>
      <p:sp>
        <p:nvSpPr>
          <p:cNvPr id="171" name="Google Shape;171;g2eccdf3b25e_0_201"/>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g2eccdf3b25e_0_201"/>
          <p:cNvSpPr/>
          <p:nvPr>
            <p:ph idx="2" type="pic"/>
          </p:nvPr>
        </p:nvSpPr>
        <p:spPr>
          <a:xfrm>
            <a:off x="0" y="3200400"/>
            <a:ext cx="9144000" cy="1943100"/>
          </a:xfrm>
          <a:prstGeom prst="rect">
            <a:avLst/>
          </a:prstGeom>
          <a:solidFill>
            <a:srgbClr val="F2F2F2"/>
          </a:solidFill>
          <a:ln>
            <a:noFill/>
          </a:ln>
        </p:spPr>
      </p:sp>
      <p:sp>
        <p:nvSpPr>
          <p:cNvPr id="173" name="Google Shape;173;g2eccdf3b25e_0_201"/>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4" name="Google Shape;174;g2eccdf3b25e_0_201"/>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75" name="Google Shape;175;g2eccdf3b25e_0_201"/>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76" name="Google Shape;176;g2eccdf3b25e_0_201"/>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177" name="Google Shape;177;g2eccdf3b25e_0_201"/>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178" name="Shape 178"/>
        <p:cNvGrpSpPr/>
        <p:nvPr/>
      </p:nvGrpSpPr>
      <p:grpSpPr>
        <a:xfrm>
          <a:off x="0" y="0"/>
          <a:ext cx="0" cy="0"/>
          <a:chOff x="0" y="0"/>
          <a:chExt cx="0" cy="0"/>
        </a:xfrm>
      </p:grpSpPr>
      <p:sp>
        <p:nvSpPr>
          <p:cNvPr id="179" name="Google Shape;179;g2eccdf3b25e_0_209"/>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0" name="Google Shape;180;g2eccdf3b25e_0_209"/>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181" name="Shape 181"/>
        <p:cNvGrpSpPr/>
        <p:nvPr/>
      </p:nvGrpSpPr>
      <p:grpSpPr>
        <a:xfrm>
          <a:off x="0" y="0"/>
          <a:ext cx="0" cy="0"/>
          <a:chOff x="0" y="0"/>
          <a:chExt cx="0" cy="0"/>
        </a:xfrm>
      </p:grpSpPr>
      <p:sp>
        <p:nvSpPr>
          <p:cNvPr id="182" name="Google Shape;182;g2eccdf3b25e_0_212"/>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g2eccdf3b25e_0_212"/>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4" name="Google Shape;184;g2eccdf3b25e_0_212"/>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185" name="Shape 185"/>
        <p:cNvGrpSpPr/>
        <p:nvPr/>
      </p:nvGrpSpPr>
      <p:grpSpPr>
        <a:xfrm>
          <a:off x="0" y="0"/>
          <a:ext cx="0" cy="0"/>
          <a:chOff x="0" y="0"/>
          <a:chExt cx="0" cy="0"/>
        </a:xfrm>
      </p:grpSpPr>
      <p:sp>
        <p:nvSpPr>
          <p:cNvPr id="186" name="Google Shape;186;g2eccdf3b25e_0_216"/>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g2eccdf3b25e_0_216"/>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C11C"/>
        </a:solidFill>
      </p:bgPr>
    </p:bg>
    <p:spTree>
      <p:nvGrpSpPr>
        <p:cNvPr id="29" name="Shape 29"/>
        <p:cNvGrpSpPr/>
        <p:nvPr/>
      </p:nvGrpSpPr>
      <p:grpSpPr>
        <a:xfrm>
          <a:off x="0" y="0"/>
          <a:ext cx="0" cy="0"/>
          <a:chOff x="0" y="0"/>
          <a:chExt cx="0" cy="0"/>
        </a:xfrm>
      </p:grpSpPr>
      <p:grpSp>
        <p:nvGrpSpPr>
          <p:cNvPr id="30" name="Google Shape;30;p5"/>
          <p:cNvGrpSpPr/>
          <p:nvPr/>
        </p:nvGrpSpPr>
        <p:grpSpPr>
          <a:xfrm>
            <a:off x="830394" y="1191277"/>
            <a:ext cx="745763" cy="45826"/>
            <a:chOff x="4580561" y="2589004"/>
            <a:chExt cx="1064464" cy="25200"/>
          </a:xfrm>
        </p:grpSpPr>
        <p:sp>
          <p:nvSpPr>
            <p:cNvPr id="31" name="Google Shape;31;p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 name="Google Shape;33;p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4" name="Google Shape;34;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5"/>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36" name="Google Shape;36;p5"/>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8" name="Shape 188"/>
        <p:cNvGrpSpPr/>
        <p:nvPr/>
      </p:nvGrpSpPr>
      <p:grpSpPr>
        <a:xfrm>
          <a:off x="0" y="0"/>
          <a:ext cx="0" cy="0"/>
          <a:chOff x="0" y="0"/>
          <a:chExt cx="0" cy="0"/>
        </a:xfrm>
      </p:grpSpPr>
      <p:sp>
        <p:nvSpPr>
          <p:cNvPr id="189" name="Google Shape;189;g2eccdf3b25e_0_219"/>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0" name="Google Shape;190;g2eccdf3b25e_0_219"/>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91" name="Shape 191"/>
        <p:cNvGrpSpPr/>
        <p:nvPr/>
      </p:nvGrpSpPr>
      <p:grpSpPr>
        <a:xfrm>
          <a:off x="0" y="0"/>
          <a:ext cx="0" cy="0"/>
          <a:chOff x="0" y="0"/>
          <a:chExt cx="0" cy="0"/>
        </a:xfrm>
      </p:grpSpPr>
      <p:sp>
        <p:nvSpPr>
          <p:cNvPr id="192" name="Google Shape;192;g2eccdf3b25e_0_222"/>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3" name="Google Shape;193;g2eccdf3b25e_0_222"/>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4" name="Google Shape;194;g2eccdf3b25e_0_222"/>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g2eccdf3b25e_0_226"/>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7" name="Shape 197"/>
        <p:cNvGrpSpPr/>
        <p:nvPr/>
      </p:nvGrpSpPr>
      <p:grpSpPr>
        <a:xfrm>
          <a:off x="0" y="0"/>
          <a:ext cx="0" cy="0"/>
          <a:chOff x="0" y="0"/>
          <a:chExt cx="0" cy="0"/>
        </a:xfrm>
      </p:grpSpPr>
      <p:sp>
        <p:nvSpPr>
          <p:cNvPr id="198" name="Google Shape;198;g2eccdf3b25e_0_228"/>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g2eccdf3b25e_0_228"/>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0" name="Google Shape;200;g2eccdf3b25e_0_228"/>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1" name="Google Shape;201;g2eccdf3b25e_0_228"/>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02" name="Shape 202"/>
        <p:cNvGrpSpPr/>
        <p:nvPr/>
      </p:nvGrpSpPr>
      <p:grpSpPr>
        <a:xfrm>
          <a:off x="0" y="0"/>
          <a:ext cx="0" cy="0"/>
          <a:chOff x="0" y="0"/>
          <a:chExt cx="0" cy="0"/>
        </a:xfrm>
      </p:grpSpPr>
      <p:sp>
        <p:nvSpPr>
          <p:cNvPr id="203" name="Google Shape;203;g2eccdf3b25e_0_233"/>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4" name="Shape 204"/>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5" name="Shape 205"/>
        <p:cNvGrpSpPr/>
        <p:nvPr/>
      </p:nvGrpSpPr>
      <p:grpSpPr>
        <a:xfrm>
          <a:off x="0" y="0"/>
          <a:ext cx="0" cy="0"/>
          <a:chOff x="0" y="0"/>
          <a:chExt cx="0" cy="0"/>
        </a:xfrm>
      </p:grpSpPr>
      <p:sp>
        <p:nvSpPr>
          <p:cNvPr id="206" name="Google Shape;206;g2eccdf3b25e_0_236"/>
          <p:cNvSpPr txBox="1"/>
          <p:nvPr>
            <p:ph type="title"/>
          </p:nvPr>
        </p:nvSpPr>
        <p:spPr>
          <a:xfrm>
            <a:off x="463450" y="45425"/>
            <a:ext cx="8368800" cy="7725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g2eccdf3b25e_0_236"/>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1_1">
    <p:spTree>
      <p:nvGrpSpPr>
        <p:cNvPr id="208" name="Shape 208"/>
        <p:cNvGrpSpPr/>
        <p:nvPr/>
      </p:nvGrpSpPr>
      <p:grpSpPr>
        <a:xfrm>
          <a:off x="0" y="0"/>
          <a:ext cx="0" cy="0"/>
          <a:chOff x="0" y="0"/>
          <a:chExt cx="0" cy="0"/>
        </a:xfrm>
      </p:grpSpPr>
      <p:sp>
        <p:nvSpPr>
          <p:cNvPr id="209" name="Google Shape;209;g2eccdf3b25e_0_239"/>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0" name="Google Shape;210;g2eccdf3b25e_0_239"/>
          <p:cNvSpPr txBox="1"/>
          <p:nvPr>
            <p:ph idx="1" type="body"/>
          </p:nvPr>
        </p:nvSpPr>
        <p:spPr>
          <a:xfrm>
            <a:off x="109050" y="732525"/>
            <a:ext cx="43428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11" name="Google Shape;211;g2eccdf3b25e_0_239"/>
          <p:cNvSpPr txBox="1"/>
          <p:nvPr>
            <p:ph idx="2" type="body"/>
          </p:nvPr>
        </p:nvSpPr>
        <p:spPr>
          <a:xfrm>
            <a:off x="4802575" y="732375"/>
            <a:ext cx="42303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2" name="Shape 212"/>
        <p:cNvGrpSpPr/>
        <p:nvPr/>
      </p:nvGrpSpPr>
      <p:grpSpPr>
        <a:xfrm>
          <a:off x="0" y="0"/>
          <a:ext cx="0" cy="0"/>
          <a:chOff x="0" y="0"/>
          <a:chExt cx="0" cy="0"/>
        </a:xfrm>
      </p:grpSpPr>
      <p:sp>
        <p:nvSpPr>
          <p:cNvPr id="213" name="Google Shape;213;g2eccdf3b25e_0_243"/>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g2eccdf3b25e_0_243"/>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15" name="Google Shape;215;g2eccdf3b25e_0_243"/>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16" name="Google Shape;216;g2eccdf3b25e_0_2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225" name="Shape 225"/>
        <p:cNvGrpSpPr/>
        <p:nvPr/>
      </p:nvGrpSpPr>
      <p:grpSpPr>
        <a:xfrm>
          <a:off x="0" y="0"/>
          <a:ext cx="0" cy="0"/>
          <a:chOff x="0" y="0"/>
          <a:chExt cx="0" cy="0"/>
        </a:xfrm>
      </p:grpSpPr>
      <p:sp>
        <p:nvSpPr>
          <p:cNvPr id="226" name="Google Shape;226;g2eccdf3b25e_0_337"/>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g2eccdf3b25e_0_337"/>
          <p:cNvSpPr/>
          <p:nvPr>
            <p:ph idx="2" type="pic"/>
          </p:nvPr>
        </p:nvSpPr>
        <p:spPr>
          <a:xfrm>
            <a:off x="0" y="3200400"/>
            <a:ext cx="9144000" cy="1943100"/>
          </a:xfrm>
          <a:prstGeom prst="rect">
            <a:avLst/>
          </a:prstGeom>
          <a:solidFill>
            <a:srgbClr val="F2F2F2"/>
          </a:solidFill>
          <a:ln>
            <a:noFill/>
          </a:ln>
        </p:spPr>
      </p:sp>
      <p:sp>
        <p:nvSpPr>
          <p:cNvPr id="228" name="Google Shape;228;g2eccdf3b25e_0_337"/>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g2eccdf3b25e_0_337"/>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30" name="Google Shape;230;g2eccdf3b25e_0_337"/>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231" name="Google Shape;231;g2eccdf3b25e_0_337"/>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232" name="Google Shape;232;g2eccdf3b25e_0_337"/>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6"/>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40" name="Google Shape;40;p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1" name="Google Shape;41;p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2" name="Google Shape;42;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43" name="Google Shape;43;p6"/>
          <p:cNvGrpSpPr/>
          <p:nvPr/>
        </p:nvGrpSpPr>
        <p:grpSpPr>
          <a:xfrm>
            <a:off x="830394" y="1191277"/>
            <a:ext cx="745763" cy="45826"/>
            <a:chOff x="4580561" y="2589004"/>
            <a:chExt cx="1064464" cy="25200"/>
          </a:xfrm>
        </p:grpSpPr>
        <p:sp>
          <p:nvSpPr>
            <p:cNvPr id="44" name="Google Shape;4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6"/>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 name="Google Shape;46;p6"/>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47" name="Google Shape;47;p6"/>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233" name="Shape 233"/>
        <p:cNvGrpSpPr/>
        <p:nvPr/>
      </p:nvGrpSpPr>
      <p:grpSpPr>
        <a:xfrm>
          <a:off x="0" y="0"/>
          <a:ext cx="0" cy="0"/>
          <a:chOff x="0" y="0"/>
          <a:chExt cx="0" cy="0"/>
        </a:xfrm>
      </p:grpSpPr>
      <p:sp>
        <p:nvSpPr>
          <p:cNvPr id="234" name="Google Shape;234;g2eccdf3b25e_0_345"/>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g2eccdf3b25e_0_345"/>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36" name="Shape 236"/>
        <p:cNvGrpSpPr/>
        <p:nvPr/>
      </p:nvGrpSpPr>
      <p:grpSpPr>
        <a:xfrm>
          <a:off x="0" y="0"/>
          <a:ext cx="0" cy="0"/>
          <a:chOff x="0" y="0"/>
          <a:chExt cx="0" cy="0"/>
        </a:xfrm>
      </p:grpSpPr>
      <p:sp>
        <p:nvSpPr>
          <p:cNvPr id="237" name="Google Shape;237;g2eccdf3b25e_0_348"/>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g2eccdf3b25e_0_348"/>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9" name="Google Shape;239;g2eccdf3b25e_0_348"/>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240" name="Shape 240"/>
        <p:cNvGrpSpPr/>
        <p:nvPr/>
      </p:nvGrpSpPr>
      <p:grpSpPr>
        <a:xfrm>
          <a:off x="0" y="0"/>
          <a:ext cx="0" cy="0"/>
          <a:chOff x="0" y="0"/>
          <a:chExt cx="0" cy="0"/>
        </a:xfrm>
      </p:grpSpPr>
      <p:sp>
        <p:nvSpPr>
          <p:cNvPr id="241" name="Google Shape;241;g2eccdf3b25e_0_352"/>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g2eccdf3b25e_0_352"/>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3" name="Shape 243"/>
        <p:cNvGrpSpPr/>
        <p:nvPr/>
      </p:nvGrpSpPr>
      <p:grpSpPr>
        <a:xfrm>
          <a:off x="0" y="0"/>
          <a:ext cx="0" cy="0"/>
          <a:chOff x="0" y="0"/>
          <a:chExt cx="0" cy="0"/>
        </a:xfrm>
      </p:grpSpPr>
      <p:sp>
        <p:nvSpPr>
          <p:cNvPr id="244" name="Google Shape;244;g2eccdf3b25e_0_355"/>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5" name="Google Shape;245;g2eccdf3b25e_0_355"/>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6" name="Shape 246"/>
        <p:cNvGrpSpPr/>
        <p:nvPr/>
      </p:nvGrpSpPr>
      <p:grpSpPr>
        <a:xfrm>
          <a:off x="0" y="0"/>
          <a:ext cx="0" cy="0"/>
          <a:chOff x="0" y="0"/>
          <a:chExt cx="0" cy="0"/>
        </a:xfrm>
      </p:grpSpPr>
      <p:sp>
        <p:nvSpPr>
          <p:cNvPr id="247" name="Google Shape;247;g2eccdf3b25e_0_358"/>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8" name="Google Shape;248;g2eccdf3b25e_0_358"/>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9" name="Google Shape;249;g2eccdf3b25e_0_358"/>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g2eccdf3b25e_0_362"/>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52" name="Shape 252"/>
        <p:cNvGrpSpPr/>
        <p:nvPr/>
      </p:nvGrpSpPr>
      <p:grpSpPr>
        <a:xfrm>
          <a:off x="0" y="0"/>
          <a:ext cx="0" cy="0"/>
          <a:chOff x="0" y="0"/>
          <a:chExt cx="0" cy="0"/>
        </a:xfrm>
      </p:grpSpPr>
      <p:sp>
        <p:nvSpPr>
          <p:cNvPr id="253" name="Google Shape;253;g2eccdf3b25e_0_364"/>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4" name="Google Shape;254;g2eccdf3b25e_0_364"/>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5" name="Google Shape;255;g2eccdf3b25e_0_364"/>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56" name="Google Shape;256;g2eccdf3b25e_0_364"/>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57" name="Shape 257"/>
        <p:cNvGrpSpPr/>
        <p:nvPr/>
      </p:nvGrpSpPr>
      <p:grpSpPr>
        <a:xfrm>
          <a:off x="0" y="0"/>
          <a:ext cx="0" cy="0"/>
          <a:chOff x="0" y="0"/>
          <a:chExt cx="0" cy="0"/>
        </a:xfrm>
      </p:grpSpPr>
      <p:sp>
        <p:nvSpPr>
          <p:cNvPr id="258" name="Google Shape;258;g2eccdf3b25e_0_369"/>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9" name="Shape 259"/>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0" name="Shape 260"/>
        <p:cNvGrpSpPr/>
        <p:nvPr/>
      </p:nvGrpSpPr>
      <p:grpSpPr>
        <a:xfrm>
          <a:off x="0" y="0"/>
          <a:ext cx="0" cy="0"/>
          <a:chOff x="0" y="0"/>
          <a:chExt cx="0" cy="0"/>
        </a:xfrm>
      </p:grpSpPr>
      <p:sp>
        <p:nvSpPr>
          <p:cNvPr id="261" name="Google Shape;261;g2eccdf3b25e_0_372"/>
          <p:cNvSpPr txBox="1"/>
          <p:nvPr>
            <p:ph type="title"/>
          </p:nvPr>
        </p:nvSpPr>
        <p:spPr>
          <a:xfrm>
            <a:off x="463450" y="45425"/>
            <a:ext cx="8368800" cy="7725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2" name="Google Shape;262;g2eccdf3b25e_0_372"/>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7"/>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1" name="Google Shape;51;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52" name="Google Shape;52;p7"/>
          <p:cNvGrpSpPr/>
          <p:nvPr/>
        </p:nvGrpSpPr>
        <p:grpSpPr>
          <a:xfrm>
            <a:off x="830392" y="1191256"/>
            <a:ext cx="745763" cy="45826"/>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 name="Google Shape;55;p7"/>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56" name="Google Shape;56;p7"/>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1_1">
    <p:spTree>
      <p:nvGrpSpPr>
        <p:cNvPr id="263" name="Shape 263"/>
        <p:cNvGrpSpPr/>
        <p:nvPr/>
      </p:nvGrpSpPr>
      <p:grpSpPr>
        <a:xfrm>
          <a:off x="0" y="0"/>
          <a:ext cx="0" cy="0"/>
          <a:chOff x="0" y="0"/>
          <a:chExt cx="0" cy="0"/>
        </a:xfrm>
      </p:grpSpPr>
      <p:sp>
        <p:nvSpPr>
          <p:cNvPr id="264" name="Google Shape;264;g2eccdf3b25e_0_375"/>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5" name="Google Shape;265;g2eccdf3b25e_0_375"/>
          <p:cNvSpPr txBox="1"/>
          <p:nvPr>
            <p:ph idx="1" type="body"/>
          </p:nvPr>
        </p:nvSpPr>
        <p:spPr>
          <a:xfrm>
            <a:off x="109050" y="732525"/>
            <a:ext cx="43428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66" name="Google Shape;266;g2eccdf3b25e_0_375"/>
          <p:cNvSpPr txBox="1"/>
          <p:nvPr>
            <p:ph idx="2" type="body"/>
          </p:nvPr>
        </p:nvSpPr>
        <p:spPr>
          <a:xfrm>
            <a:off x="4802575" y="732375"/>
            <a:ext cx="42303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7" name="Shape 267"/>
        <p:cNvGrpSpPr/>
        <p:nvPr/>
      </p:nvGrpSpPr>
      <p:grpSpPr>
        <a:xfrm>
          <a:off x="0" y="0"/>
          <a:ext cx="0" cy="0"/>
          <a:chOff x="0" y="0"/>
          <a:chExt cx="0" cy="0"/>
        </a:xfrm>
      </p:grpSpPr>
      <p:sp>
        <p:nvSpPr>
          <p:cNvPr id="268" name="Google Shape;268;g2eccdf3b25e_0_379"/>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9" name="Google Shape;269;g2eccdf3b25e_0_379"/>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70" name="Google Shape;270;g2eccdf3b25e_0_379"/>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71" name="Google Shape;271;g2eccdf3b25e_0_3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72" name="Shape 272"/>
        <p:cNvGrpSpPr/>
        <p:nvPr/>
      </p:nvGrpSpPr>
      <p:grpSpPr>
        <a:xfrm>
          <a:off x="0" y="0"/>
          <a:ext cx="0" cy="0"/>
          <a:chOff x="0" y="0"/>
          <a:chExt cx="0" cy="0"/>
        </a:xfrm>
      </p:grpSpPr>
      <p:sp>
        <p:nvSpPr>
          <p:cNvPr id="273" name="Google Shape;273;g2eccdf3b25e_0_38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ctr">
              <a:lnSpc>
                <a:spcPct val="90000"/>
              </a:lnSpc>
              <a:spcBef>
                <a:spcPts val="0"/>
              </a:spcBef>
              <a:spcAft>
                <a:spcPts val="0"/>
              </a:spcAft>
              <a:buSzPts val="3200"/>
              <a:buNone/>
              <a:defRPr sz="2400"/>
            </a:lvl1pPr>
            <a:lvl2pPr lvl="1" rtl="0" algn="l">
              <a:lnSpc>
                <a:spcPct val="100000"/>
              </a:lnSpc>
              <a:spcBef>
                <a:spcPts val="0"/>
              </a:spcBef>
              <a:spcAft>
                <a:spcPts val="0"/>
              </a:spcAft>
              <a:buSzPts val="3200"/>
              <a:buNone/>
              <a:defRPr sz="2400"/>
            </a:lvl2pPr>
            <a:lvl3pPr lvl="2" rtl="0" algn="l">
              <a:lnSpc>
                <a:spcPct val="100000"/>
              </a:lnSpc>
              <a:spcBef>
                <a:spcPts val="0"/>
              </a:spcBef>
              <a:spcAft>
                <a:spcPts val="0"/>
              </a:spcAft>
              <a:buSzPts val="3200"/>
              <a:buNone/>
              <a:defRPr sz="2400"/>
            </a:lvl3pPr>
            <a:lvl4pPr lvl="3" rtl="0" algn="l">
              <a:lnSpc>
                <a:spcPct val="100000"/>
              </a:lnSpc>
              <a:spcBef>
                <a:spcPts val="0"/>
              </a:spcBef>
              <a:spcAft>
                <a:spcPts val="0"/>
              </a:spcAft>
              <a:buSzPts val="3200"/>
              <a:buNone/>
              <a:defRPr sz="2400"/>
            </a:lvl4pPr>
            <a:lvl5pPr lvl="4" rtl="0" algn="l">
              <a:lnSpc>
                <a:spcPct val="100000"/>
              </a:lnSpc>
              <a:spcBef>
                <a:spcPts val="0"/>
              </a:spcBef>
              <a:spcAft>
                <a:spcPts val="0"/>
              </a:spcAft>
              <a:buSzPts val="3200"/>
              <a:buNone/>
              <a:defRPr sz="2400"/>
            </a:lvl5pPr>
            <a:lvl6pPr lvl="5" rtl="0" algn="l">
              <a:lnSpc>
                <a:spcPct val="100000"/>
              </a:lnSpc>
              <a:spcBef>
                <a:spcPts val="0"/>
              </a:spcBef>
              <a:spcAft>
                <a:spcPts val="0"/>
              </a:spcAft>
              <a:buSzPts val="3200"/>
              <a:buNone/>
              <a:defRPr sz="2400"/>
            </a:lvl6pPr>
            <a:lvl7pPr lvl="6" rtl="0" algn="l">
              <a:lnSpc>
                <a:spcPct val="100000"/>
              </a:lnSpc>
              <a:spcBef>
                <a:spcPts val="0"/>
              </a:spcBef>
              <a:spcAft>
                <a:spcPts val="0"/>
              </a:spcAft>
              <a:buSzPts val="3200"/>
              <a:buNone/>
              <a:defRPr sz="2400"/>
            </a:lvl7pPr>
            <a:lvl8pPr lvl="7" rtl="0" algn="l">
              <a:lnSpc>
                <a:spcPct val="100000"/>
              </a:lnSpc>
              <a:spcBef>
                <a:spcPts val="0"/>
              </a:spcBef>
              <a:spcAft>
                <a:spcPts val="0"/>
              </a:spcAft>
              <a:buSzPts val="3200"/>
              <a:buNone/>
              <a:defRPr sz="2400"/>
            </a:lvl8pPr>
            <a:lvl9pPr lvl="8" rtl="0" algn="l">
              <a:lnSpc>
                <a:spcPct val="100000"/>
              </a:lnSpc>
              <a:spcBef>
                <a:spcPts val="0"/>
              </a:spcBef>
              <a:spcAft>
                <a:spcPts val="0"/>
              </a:spcAft>
              <a:buSzPts val="3200"/>
              <a:buNone/>
              <a:defRPr sz="2400"/>
            </a:lvl9pPr>
          </a:lstStyle>
          <a:p/>
        </p:txBody>
      </p:sp>
      <p:sp>
        <p:nvSpPr>
          <p:cNvPr id="274" name="Google Shape;274;g2eccdf3b25e_0_38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30200" lvl="0" marL="457200" rtl="0" algn="l">
              <a:lnSpc>
                <a:spcPct val="90000"/>
              </a:lnSpc>
              <a:spcBef>
                <a:spcPts val="450"/>
              </a:spcBef>
              <a:spcAft>
                <a:spcPts val="0"/>
              </a:spcAft>
              <a:buSzPts val="1600"/>
              <a:buChar char="●"/>
              <a:defRPr sz="1200"/>
            </a:lvl1pPr>
            <a:lvl2pPr indent="-330200" lvl="1" marL="914400" rtl="0" algn="l">
              <a:lnSpc>
                <a:spcPct val="110000"/>
              </a:lnSpc>
              <a:spcBef>
                <a:spcPts val="360"/>
              </a:spcBef>
              <a:spcAft>
                <a:spcPts val="0"/>
              </a:spcAft>
              <a:buSzPts val="1600"/>
              <a:buChar char="○"/>
              <a:defRPr sz="1200"/>
            </a:lvl2pPr>
            <a:lvl3pPr indent="-330200" lvl="2" marL="1371600" rtl="0" algn="l">
              <a:lnSpc>
                <a:spcPct val="110000"/>
              </a:lnSpc>
              <a:spcBef>
                <a:spcPts val="360"/>
              </a:spcBef>
              <a:spcAft>
                <a:spcPts val="0"/>
              </a:spcAft>
              <a:buSzPts val="1600"/>
              <a:buChar char="■"/>
              <a:defRPr sz="1200"/>
            </a:lvl3pPr>
            <a:lvl4pPr indent="-330200" lvl="3" marL="1828800" rtl="0" algn="l">
              <a:lnSpc>
                <a:spcPct val="110000"/>
              </a:lnSpc>
              <a:spcBef>
                <a:spcPts val="270"/>
              </a:spcBef>
              <a:spcAft>
                <a:spcPts val="0"/>
              </a:spcAft>
              <a:buSzPts val="1600"/>
              <a:buChar char="●"/>
              <a:defRPr sz="1200"/>
            </a:lvl4pPr>
            <a:lvl5pPr indent="-330200" lvl="4" marL="2286000" rtl="0" algn="l">
              <a:lnSpc>
                <a:spcPct val="110000"/>
              </a:lnSpc>
              <a:spcBef>
                <a:spcPts val="270"/>
              </a:spcBef>
              <a:spcAft>
                <a:spcPts val="0"/>
              </a:spcAft>
              <a:buSzPts val="1600"/>
              <a:buChar char="○"/>
              <a:defRPr sz="1200"/>
            </a:lvl5pPr>
            <a:lvl6pPr indent="-330200" lvl="5" marL="2743200" rtl="0" algn="l">
              <a:lnSpc>
                <a:spcPct val="90000"/>
              </a:lnSpc>
              <a:spcBef>
                <a:spcPts val="270"/>
              </a:spcBef>
              <a:spcAft>
                <a:spcPts val="0"/>
              </a:spcAft>
              <a:buSzPts val="1600"/>
              <a:buChar char="■"/>
              <a:defRPr sz="1200"/>
            </a:lvl6pPr>
            <a:lvl7pPr indent="-330200" lvl="6" marL="3200400" rtl="0" algn="l">
              <a:lnSpc>
                <a:spcPct val="90000"/>
              </a:lnSpc>
              <a:spcBef>
                <a:spcPts val="270"/>
              </a:spcBef>
              <a:spcAft>
                <a:spcPts val="0"/>
              </a:spcAft>
              <a:buSzPts val="1600"/>
              <a:buChar char="●"/>
              <a:defRPr sz="1200"/>
            </a:lvl7pPr>
            <a:lvl8pPr indent="-330200" lvl="7" marL="3657600" rtl="0" algn="l">
              <a:lnSpc>
                <a:spcPct val="90000"/>
              </a:lnSpc>
              <a:spcBef>
                <a:spcPts val="270"/>
              </a:spcBef>
              <a:spcAft>
                <a:spcPts val="0"/>
              </a:spcAft>
              <a:buSzPts val="1600"/>
              <a:buChar char="○"/>
              <a:defRPr sz="1200"/>
            </a:lvl8pPr>
            <a:lvl9pPr indent="-330200" lvl="8" marL="4114800" rtl="0" algn="l">
              <a:lnSpc>
                <a:spcPct val="90000"/>
              </a:lnSpc>
              <a:spcBef>
                <a:spcPts val="270"/>
              </a:spcBef>
              <a:spcAft>
                <a:spcPts val="0"/>
              </a:spcAft>
              <a:buSzPts val="1600"/>
              <a:buChar char="■"/>
              <a:defRPr sz="1200"/>
            </a:lvl9pPr>
          </a:lstStyle>
          <a:p/>
        </p:txBody>
      </p:sp>
      <p:sp>
        <p:nvSpPr>
          <p:cNvPr id="275" name="Google Shape;275;g2eccdf3b25e_0_3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284" name="Shape 284"/>
        <p:cNvGrpSpPr/>
        <p:nvPr/>
      </p:nvGrpSpPr>
      <p:grpSpPr>
        <a:xfrm>
          <a:off x="0" y="0"/>
          <a:ext cx="0" cy="0"/>
          <a:chOff x="0" y="0"/>
          <a:chExt cx="0" cy="0"/>
        </a:xfrm>
      </p:grpSpPr>
      <p:sp>
        <p:nvSpPr>
          <p:cNvPr id="285" name="Google Shape;285;g2eccdf3b25e_0_560"/>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g2eccdf3b25e_0_560"/>
          <p:cNvSpPr/>
          <p:nvPr>
            <p:ph idx="2" type="pic"/>
          </p:nvPr>
        </p:nvSpPr>
        <p:spPr>
          <a:xfrm>
            <a:off x="0" y="3200400"/>
            <a:ext cx="9144000" cy="1943100"/>
          </a:xfrm>
          <a:prstGeom prst="rect">
            <a:avLst/>
          </a:prstGeom>
          <a:solidFill>
            <a:srgbClr val="F2F2F2"/>
          </a:solidFill>
          <a:ln>
            <a:noFill/>
          </a:ln>
        </p:spPr>
      </p:sp>
      <p:sp>
        <p:nvSpPr>
          <p:cNvPr id="287" name="Google Shape;287;g2eccdf3b25e_0_560"/>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8" name="Google Shape;288;g2eccdf3b25e_0_560"/>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89" name="Google Shape;289;g2eccdf3b25e_0_560"/>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290" name="Google Shape;290;g2eccdf3b25e_0_560"/>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291" name="Google Shape;291;g2eccdf3b25e_0_560"/>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292" name="Shape 292"/>
        <p:cNvGrpSpPr/>
        <p:nvPr/>
      </p:nvGrpSpPr>
      <p:grpSpPr>
        <a:xfrm>
          <a:off x="0" y="0"/>
          <a:ext cx="0" cy="0"/>
          <a:chOff x="0" y="0"/>
          <a:chExt cx="0" cy="0"/>
        </a:xfrm>
      </p:grpSpPr>
      <p:sp>
        <p:nvSpPr>
          <p:cNvPr id="293" name="Google Shape;293;g2eccdf3b25e_0_568"/>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4" name="Google Shape;294;g2eccdf3b25e_0_568"/>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95" name="Shape 295"/>
        <p:cNvGrpSpPr/>
        <p:nvPr/>
      </p:nvGrpSpPr>
      <p:grpSpPr>
        <a:xfrm>
          <a:off x="0" y="0"/>
          <a:ext cx="0" cy="0"/>
          <a:chOff x="0" y="0"/>
          <a:chExt cx="0" cy="0"/>
        </a:xfrm>
      </p:grpSpPr>
      <p:sp>
        <p:nvSpPr>
          <p:cNvPr id="296" name="Google Shape;296;g2eccdf3b25e_0_571"/>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g2eccdf3b25e_0_571"/>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8" name="Google Shape;298;g2eccdf3b25e_0_571"/>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299" name="Shape 299"/>
        <p:cNvGrpSpPr/>
        <p:nvPr/>
      </p:nvGrpSpPr>
      <p:grpSpPr>
        <a:xfrm>
          <a:off x="0" y="0"/>
          <a:ext cx="0" cy="0"/>
          <a:chOff x="0" y="0"/>
          <a:chExt cx="0" cy="0"/>
        </a:xfrm>
      </p:grpSpPr>
      <p:sp>
        <p:nvSpPr>
          <p:cNvPr id="300" name="Google Shape;300;g2eccdf3b25e_0_575"/>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g2eccdf3b25e_0_575"/>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2" name="Shape 302"/>
        <p:cNvGrpSpPr/>
        <p:nvPr/>
      </p:nvGrpSpPr>
      <p:grpSpPr>
        <a:xfrm>
          <a:off x="0" y="0"/>
          <a:ext cx="0" cy="0"/>
          <a:chOff x="0" y="0"/>
          <a:chExt cx="0" cy="0"/>
        </a:xfrm>
      </p:grpSpPr>
      <p:sp>
        <p:nvSpPr>
          <p:cNvPr id="303" name="Google Shape;303;g2eccdf3b25e_0_578"/>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4" name="Google Shape;304;g2eccdf3b25e_0_578"/>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05" name="Shape 305"/>
        <p:cNvGrpSpPr/>
        <p:nvPr/>
      </p:nvGrpSpPr>
      <p:grpSpPr>
        <a:xfrm>
          <a:off x="0" y="0"/>
          <a:ext cx="0" cy="0"/>
          <a:chOff x="0" y="0"/>
          <a:chExt cx="0" cy="0"/>
        </a:xfrm>
      </p:grpSpPr>
      <p:sp>
        <p:nvSpPr>
          <p:cNvPr id="306" name="Google Shape;306;g2eccdf3b25e_0_581"/>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7" name="Google Shape;307;g2eccdf3b25e_0_581"/>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8" name="Google Shape;308;g2eccdf3b25e_0_581"/>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9" name="Shape 309"/>
        <p:cNvGrpSpPr/>
        <p:nvPr/>
      </p:nvGrpSpPr>
      <p:grpSpPr>
        <a:xfrm>
          <a:off x="0" y="0"/>
          <a:ext cx="0" cy="0"/>
          <a:chOff x="0" y="0"/>
          <a:chExt cx="0" cy="0"/>
        </a:xfrm>
      </p:grpSpPr>
      <p:sp>
        <p:nvSpPr>
          <p:cNvPr id="310" name="Google Shape;310;g2eccdf3b25e_0_585"/>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bar">
  <p:cSld name="TITLE_ONLY_1">
    <p:spTree>
      <p:nvGrpSpPr>
        <p:cNvPr id="57" name="Shape 57"/>
        <p:cNvGrpSpPr/>
        <p:nvPr/>
      </p:nvGrpSpPr>
      <p:grpSpPr>
        <a:xfrm>
          <a:off x="0" y="0"/>
          <a:ext cx="0" cy="0"/>
          <a:chOff x="0" y="0"/>
          <a:chExt cx="0" cy="0"/>
        </a:xfrm>
      </p:grpSpPr>
      <p:sp>
        <p:nvSpPr>
          <p:cNvPr id="58" name="Google Shape;58;p8"/>
          <p:cNvSpPr txBox="1"/>
          <p:nvPr>
            <p:ph type="title"/>
          </p:nvPr>
        </p:nvSpPr>
        <p:spPr>
          <a:xfrm>
            <a:off x="729450" y="99450"/>
            <a:ext cx="7688400" cy="5352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200"/>
              <a:buNone/>
              <a:defRPr sz="22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9" name="Google Shape;59;p8"/>
          <p:cNvSpPr txBox="1"/>
          <p:nvPr>
            <p:ph idx="12" type="sldNum"/>
          </p:nvPr>
        </p:nvSpPr>
        <p:spPr>
          <a:xfrm>
            <a:off x="0" y="4762950"/>
            <a:ext cx="548700" cy="3804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8"/>
          <p:cNvPicPr preferRelativeResize="0"/>
          <p:nvPr/>
        </p:nvPicPr>
        <p:blipFill rotWithShape="1">
          <a:blip r:embed="rId2">
            <a:alphaModFix/>
          </a:blip>
          <a:srcRect b="0" l="0" r="0" t="0"/>
          <a:stretch/>
        </p:blipFill>
        <p:spPr>
          <a:xfrm>
            <a:off x="7898387" y="4135887"/>
            <a:ext cx="1167089" cy="798462"/>
          </a:xfrm>
          <a:prstGeom prst="rect">
            <a:avLst/>
          </a:prstGeom>
          <a:noFill/>
          <a:ln>
            <a:noFill/>
          </a:ln>
        </p:spPr>
      </p:pic>
      <p:sp>
        <p:nvSpPr>
          <p:cNvPr id="61" name="Google Shape;61;p8"/>
          <p:cNvSpPr txBox="1"/>
          <p:nvPr/>
        </p:nvSpPr>
        <p:spPr>
          <a:xfrm>
            <a:off x="7218625" y="49784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
        <p:nvSpPr>
          <p:cNvPr id="62" name="Google Shape;62;p8"/>
          <p:cNvSpPr txBox="1"/>
          <p:nvPr>
            <p:ph idx="1" type="body"/>
          </p:nvPr>
        </p:nvSpPr>
        <p:spPr>
          <a:xfrm>
            <a:off x="229925" y="634650"/>
            <a:ext cx="8681400" cy="42471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11" name="Shape 311"/>
        <p:cNvGrpSpPr/>
        <p:nvPr/>
      </p:nvGrpSpPr>
      <p:grpSpPr>
        <a:xfrm>
          <a:off x="0" y="0"/>
          <a:ext cx="0" cy="0"/>
          <a:chOff x="0" y="0"/>
          <a:chExt cx="0" cy="0"/>
        </a:xfrm>
      </p:grpSpPr>
      <p:sp>
        <p:nvSpPr>
          <p:cNvPr id="312" name="Google Shape;312;g2eccdf3b25e_0_587"/>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3" name="Google Shape;313;g2eccdf3b25e_0_587"/>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4" name="Google Shape;314;g2eccdf3b25e_0_587"/>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5" name="Google Shape;315;g2eccdf3b25e_0_587"/>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316" name="Shape 316"/>
        <p:cNvGrpSpPr/>
        <p:nvPr/>
      </p:nvGrpSpPr>
      <p:grpSpPr>
        <a:xfrm>
          <a:off x="0" y="0"/>
          <a:ext cx="0" cy="0"/>
          <a:chOff x="0" y="0"/>
          <a:chExt cx="0" cy="0"/>
        </a:xfrm>
      </p:grpSpPr>
      <p:sp>
        <p:nvSpPr>
          <p:cNvPr id="317" name="Google Shape;317;g2eccdf3b25e_0_592"/>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18" name="Shape 318"/>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9" name="Shape 319"/>
        <p:cNvGrpSpPr/>
        <p:nvPr/>
      </p:nvGrpSpPr>
      <p:grpSpPr>
        <a:xfrm>
          <a:off x="0" y="0"/>
          <a:ext cx="0" cy="0"/>
          <a:chOff x="0" y="0"/>
          <a:chExt cx="0" cy="0"/>
        </a:xfrm>
      </p:grpSpPr>
      <p:sp>
        <p:nvSpPr>
          <p:cNvPr id="320" name="Google Shape;320;g2eccdf3b25e_0_595"/>
          <p:cNvSpPr txBox="1"/>
          <p:nvPr>
            <p:ph type="title"/>
          </p:nvPr>
        </p:nvSpPr>
        <p:spPr>
          <a:xfrm>
            <a:off x="463450" y="45425"/>
            <a:ext cx="8368800" cy="7725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1" name="Google Shape;321;g2eccdf3b25e_0_595"/>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1_1">
    <p:spTree>
      <p:nvGrpSpPr>
        <p:cNvPr id="322" name="Shape 322"/>
        <p:cNvGrpSpPr/>
        <p:nvPr/>
      </p:nvGrpSpPr>
      <p:grpSpPr>
        <a:xfrm>
          <a:off x="0" y="0"/>
          <a:ext cx="0" cy="0"/>
          <a:chOff x="0" y="0"/>
          <a:chExt cx="0" cy="0"/>
        </a:xfrm>
      </p:grpSpPr>
      <p:sp>
        <p:nvSpPr>
          <p:cNvPr id="323" name="Google Shape;323;g2eccdf3b25e_0_598"/>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4" name="Google Shape;324;g2eccdf3b25e_0_598"/>
          <p:cNvSpPr txBox="1"/>
          <p:nvPr>
            <p:ph idx="1" type="body"/>
          </p:nvPr>
        </p:nvSpPr>
        <p:spPr>
          <a:xfrm>
            <a:off x="109050" y="732525"/>
            <a:ext cx="43428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25" name="Google Shape;325;g2eccdf3b25e_0_598"/>
          <p:cNvSpPr txBox="1"/>
          <p:nvPr>
            <p:ph idx="2" type="body"/>
          </p:nvPr>
        </p:nvSpPr>
        <p:spPr>
          <a:xfrm>
            <a:off x="4802575" y="732375"/>
            <a:ext cx="42303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6" name="Shape 326"/>
        <p:cNvGrpSpPr/>
        <p:nvPr/>
      </p:nvGrpSpPr>
      <p:grpSpPr>
        <a:xfrm>
          <a:off x="0" y="0"/>
          <a:ext cx="0" cy="0"/>
          <a:chOff x="0" y="0"/>
          <a:chExt cx="0" cy="0"/>
        </a:xfrm>
      </p:grpSpPr>
      <p:sp>
        <p:nvSpPr>
          <p:cNvPr id="327" name="Google Shape;327;g2eccdf3b25e_0_602"/>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8" name="Google Shape;328;g2eccdf3b25e_0_602"/>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29" name="Google Shape;329;g2eccdf3b25e_0_602"/>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30" name="Google Shape;330;g2eccdf3b25e_0_6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339" name="Shape 339"/>
        <p:cNvGrpSpPr/>
        <p:nvPr/>
      </p:nvGrpSpPr>
      <p:grpSpPr>
        <a:xfrm>
          <a:off x="0" y="0"/>
          <a:ext cx="0" cy="0"/>
          <a:chOff x="0" y="0"/>
          <a:chExt cx="0" cy="0"/>
        </a:xfrm>
      </p:grpSpPr>
      <p:sp>
        <p:nvSpPr>
          <p:cNvPr id="340" name="Google Shape;340;g2eccdf3b25e_0_762"/>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g2eccdf3b25e_0_762"/>
          <p:cNvSpPr/>
          <p:nvPr>
            <p:ph idx="2" type="pic"/>
          </p:nvPr>
        </p:nvSpPr>
        <p:spPr>
          <a:xfrm>
            <a:off x="0" y="3200400"/>
            <a:ext cx="9144000" cy="1943100"/>
          </a:xfrm>
          <a:prstGeom prst="rect">
            <a:avLst/>
          </a:prstGeom>
          <a:solidFill>
            <a:srgbClr val="F2F2F2"/>
          </a:solidFill>
          <a:ln>
            <a:noFill/>
          </a:ln>
        </p:spPr>
      </p:sp>
      <p:sp>
        <p:nvSpPr>
          <p:cNvPr id="342" name="Google Shape;342;g2eccdf3b25e_0_762"/>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3" name="Google Shape;343;g2eccdf3b25e_0_762"/>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44" name="Google Shape;344;g2eccdf3b25e_0_762"/>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345" name="Google Shape;345;g2eccdf3b25e_0_762"/>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346" name="Google Shape;346;g2eccdf3b25e_0_762"/>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347" name="Shape 347"/>
        <p:cNvGrpSpPr/>
        <p:nvPr/>
      </p:nvGrpSpPr>
      <p:grpSpPr>
        <a:xfrm>
          <a:off x="0" y="0"/>
          <a:ext cx="0" cy="0"/>
          <a:chOff x="0" y="0"/>
          <a:chExt cx="0" cy="0"/>
        </a:xfrm>
      </p:grpSpPr>
      <p:sp>
        <p:nvSpPr>
          <p:cNvPr id="348" name="Google Shape;348;g2eccdf3b25e_0_770"/>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9" name="Google Shape;349;g2eccdf3b25e_0_770"/>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350" name="Shape 350"/>
        <p:cNvGrpSpPr/>
        <p:nvPr/>
      </p:nvGrpSpPr>
      <p:grpSpPr>
        <a:xfrm>
          <a:off x="0" y="0"/>
          <a:ext cx="0" cy="0"/>
          <a:chOff x="0" y="0"/>
          <a:chExt cx="0" cy="0"/>
        </a:xfrm>
      </p:grpSpPr>
      <p:sp>
        <p:nvSpPr>
          <p:cNvPr id="351" name="Google Shape;351;g2eccdf3b25e_0_773"/>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2" name="Google Shape;352;g2eccdf3b25e_0_773"/>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3" name="Google Shape;353;g2eccdf3b25e_0_773"/>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354" name="Shape 354"/>
        <p:cNvGrpSpPr/>
        <p:nvPr/>
      </p:nvGrpSpPr>
      <p:grpSpPr>
        <a:xfrm>
          <a:off x="0" y="0"/>
          <a:ext cx="0" cy="0"/>
          <a:chOff x="0" y="0"/>
          <a:chExt cx="0" cy="0"/>
        </a:xfrm>
      </p:grpSpPr>
      <p:sp>
        <p:nvSpPr>
          <p:cNvPr id="355" name="Google Shape;355;g2eccdf3b25e_0_777"/>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6" name="Google Shape;356;g2eccdf3b25e_0_777"/>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 name="Shape 63"/>
        <p:cNvGrpSpPr/>
        <p:nvPr/>
      </p:nvGrpSpPr>
      <p:grpSpPr>
        <a:xfrm>
          <a:off x="0" y="0"/>
          <a:ext cx="0" cy="0"/>
          <a:chOff x="0" y="0"/>
          <a:chExt cx="0" cy="0"/>
        </a:xfrm>
      </p:grpSpPr>
      <p:sp>
        <p:nvSpPr>
          <p:cNvPr id="64" name="Google Shape;64;p9"/>
          <p:cNvSpPr/>
          <p:nvPr/>
        </p:nvSpPr>
        <p:spPr>
          <a:xfrm>
            <a:off x="0" y="0"/>
            <a:ext cx="9144000" cy="4878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9"/>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66" name="Google Shape;66;p9"/>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7" name="Google Shape;67;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68" name="Google Shape;68;p9"/>
          <p:cNvGrpSpPr/>
          <p:nvPr/>
        </p:nvGrpSpPr>
        <p:grpSpPr>
          <a:xfrm>
            <a:off x="830392" y="1191256"/>
            <a:ext cx="745763" cy="45826"/>
            <a:chOff x="4580561" y="2589004"/>
            <a:chExt cx="1064464" cy="25200"/>
          </a:xfrm>
        </p:grpSpPr>
        <p:sp>
          <p:nvSpPr>
            <p:cNvPr id="69" name="Google Shape;6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9"/>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 name="Google Shape;71;p9"/>
          <p:cNvPicPr preferRelativeResize="0"/>
          <p:nvPr/>
        </p:nvPicPr>
        <p:blipFill rotWithShape="1">
          <a:blip r:embed="rId2">
            <a:alphaModFix/>
          </a:blip>
          <a:srcRect b="0" l="0" r="0" t="0"/>
          <a:stretch/>
        </p:blipFill>
        <p:spPr>
          <a:xfrm>
            <a:off x="7822187" y="3831087"/>
            <a:ext cx="1167089" cy="798462"/>
          </a:xfrm>
          <a:prstGeom prst="rect">
            <a:avLst/>
          </a:prstGeom>
          <a:noFill/>
          <a:ln>
            <a:noFill/>
          </a:ln>
        </p:spPr>
      </p:pic>
      <p:sp>
        <p:nvSpPr>
          <p:cNvPr id="72" name="Google Shape;72;p9"/>
          <p:cNvSpPr txBox="1"/>
          <p:nvPr/>
        </p:nvSpPr>
        <p:spPr>
          <a:xfrm>
            <a:off x="7142425" y="4673650"/>
            <a:ext cx="18210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Raleway SemiBold"/>
                <a:ea typeface="Raleway SemiBold"/>
                <a:cs typeface="Raleway SemiBold"/>
                <a:sym typeface="Raleway SemiBold"/>
              </a:rPr>
              <a:t>A UFS Collaboration Powered by</a:t>
            </a:r>
            <a:r>
              <a:rPr b="1" i="0" lang="en" sz="600" u="none" cap="none" strike="noStrike">
                <a:solidFill>
                  <a:schemeClr val="dk2"/>
                </a:solidFill>
                <a:latin typeface="Open Sans"/>
                <a:ea typeface="Open Sans"/>
                <a:cs typeface="Open Sans"/>
                <a:sym typeface="Open Sans"/>
              </a:rPr>
              <a:t> </a:t>
            </a:r>
            <a:r>
              <a:rPr b="1" i="0" lang="en" sz="600" u="none" cap="none" strike="noStrike">
                <a:solidFill>
                  <a:srgbClr val="F68822"/>
                </a:solidFill>
                <a:latin typeface="Open Sans"/>
                <a:ea typeface="Open Sans"/>
                <a:cs typeface="Open Sans"/>
                <a:sym typeface="Open Sans"/>
              </a:rPr>
              <a:t>EPIC</a:t>
            </a:r>
            <a:endParaRPr b="1" i="0" sz="600" u="none" cap="none" strike="noStrike">
              <a:solidFill>
                <a:srgbClr val="F68822"/>
              </a:solidFill>
              <a:latin typeface="Open Sans"/>
              <a:ea typeface="Open Sans"/>
              <a:cs typeface="Open Sans"/>
              <a:sym typeface="Open San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7" name="Shape 357"/>
        <p:cNvGrpSpPr/>
        <p:nvPr/>
      </p:nvGrpSpPr>
      <p:grpSpPr>
        <a:xfrm>
          <a:off x="0" y="0"/>
          <a:ext cx="0" cy="0"/>
          <a:chOff x="0" y="0"/>
          <a:chExt cx="0" cy="0"/>
        </a:xfrm>
      </p:grpSpPr>
      <p:sp>
        <p:nvSpPr>
          <p:cNvPr id="358" name="Google Shape;358;g2eccdf3b25e_0_780"/>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9" name="Google Shape;359;g2eccdf3b25e_0_780"/>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60" name="Shape 360"/>
        <p:cNvGrpSpPr/>
        <p:nvPr/>
      </p:nvGrpSpPr>
      <p:grpSpPr>
        <a:xfrm>
          <a:off x="0" y="0"/>
          <a:ext cx="0" cy="0"/>
          <a:chOff x="0" y="0"/>
          <a:chExt cx="0" cy="0"/>
        </a:xfrm>
      </p:grpSpPr>
      <p:sp>
        <p:nvSpPr>
          <p:cNvPr id="361" name="Google Shape;361;g2eccdf3b25e_0_783"/>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2" name="Google Shape;362;g2eccdf3b25e_0_783"/>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3" name="Google Shape;363;g2eccdf3b25e_0_783"/>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4" name="Shape 364"/>
        <p:cNvGrpSpPr/>
        <p:nvPr/>
      </p:nvGrpSpPr>
      <p:grpSpPr>
        <a:xfrm>
          <a:off x="0" y="0"/>
          <a:ext cx="0" cy="0"/>
          <a:chOff x="0" y="0"/>
          <a:chExt cx="0" cy="0"/>
        </a:xfrm>
      </p:grpSpPr>
      <p:sp>
        <p:nvSpPr>
          <p:cNvPr id="365" name="Google Shape;365;g2eccdf3b25e_0_787"/>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66" name="Shape 366"/>
        <p:cNvGrpSpPr/>
        <p:nvPr/>
      </p:nvGrpSpPr>
      <p:grpSpPr>
        <a:xfrm>
          <a:off x="0" y="0"/>
          <a:ext cx="0" cy="0"/>
          <a:chOff x="0" y="0"/>
          <a:chExt cx="0" cy="0"/>
        </a:xfrm>
      </p:grpSpPr>
      <p:sp>
        <p:nvSpPr>
          <p:cNvPr id="367" name="Google Shape;367;g2eccdf3b25e_0_789"/>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8" name="Google Shape;368;g2eccdf3b25e_0_789"/>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69" name="Google Shape;369;g2eccdf3b25e_0_789"/>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70" name="Google Shape;370;g2eccdf3b25e_0_789"/>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371" name="Shape 371"/>
        <p:cNvGrpSpPr/>
        <p:nvPr/>
      </p:nvGrpSpPr>
      <p:grpSpPr>
        <a:xfrm>
          <a:off x="0" y="0"/>
          <a:ext cx="0" cy="0"/>
          <a:chOff x="0" y="0"/>
          <a:chExt cx="0" cy="0"/>
        </a:xfrm>
      </p:grpSpPr>
      <p:sp>
        <p:nvSpPr>
          <p:cNvPr id="372" name="Google Shape;372;g2eccdf3b25e_0_794"/>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3" name="Shape 373"/>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4" name="Shape 374"/>
        <p:cNvGrpSpPr/>
        <p:nvPr/>
      </p:nvGrpSpPr>
      <p:grpSpPr>
        <a:xfrm>
          <a:off x="0" y="0"/>
          <a:ext cx="0" cy="0"/>
          <a:chOff x="0" y="0"/>
          <a:chExt cx="0" cy="0"/>
        </a:xfrm>
      </p:grpSpPr>
      <p:sp>
        <p:nvSpPr>
          <p:cNvPr id="375" name="Google Shape;375;g2eccdf3b25e_0_797"/>
          <p:cNvSpPr txBox="1"/>
          <p:nvPr>
            <p:ph type="title"/>
          </p:nvPr>
        </p:nvSpPr>
        <p:spPr>
          <a:xfrm>
            <a:off x="463450" y="45425"/>
            <a:ext cx="8368800" cy="7725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6" name="Google Shape;376;g2eccdf3b25e_0_797"/>
          <p:cNvSpPr txBox="1"/>
          <p:nvPr>
            <p:ph idx="1" type="body"/>
          </p:nvPr>
        </p:nvSpPr>
        <p:spPr>
          <a:xfrm>
            <a:off x="109728" y="731520"/>
            <a:ext cx="8915400" cy="41148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1_1">
    <p:spTree>
      <p:nvGrpSpPr>
        <p:cNvPr id="377" name="Shape 377"/>
        <p:cNvGrpSpPr/>
        <p:nvPr/>
      </p:nvGrpSpPr>
      <p:grpSpPr>
        <a:xfrm>
          <a:off x="0" y="0"/>
          <a:ext cx="0" cy="0"/>
          <a:chOff x="0" y="0"/>
          <a:chExt cx="0" cy="0"/>
        </a:xfrm>
      </p:grpSpPr>
      <p:sp>
        <p:nvSpPr>
          <p:cNvPr id="378" name="Google Shape;378;g2eccdf3b25e_0_800"/>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3000"/>
              <a:buNone/>
              <a:defRPr sz="3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9" name="Google Shape;379;g2eccdf3b25e_0_800"/>
          <p:cNvSpPr txBox="1"/>
          <p:nvPr>
            <p:ph idx="1" type="body"/>
          </p:nvPr>
        </p:nvSpPr>
        <p:spPr>
          <a:xfrm>
            <a:off x="109050" y="732525"/>
            <a:ext cx="43428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80" name="Google Shape;380;g2eccdf3b25e_0_800"/>
          <p:cNvSpPr txBox="1"/>
          <p:nvPr>
            <p:ph idx="2" type="body"/>
          </p:nvPr>
        </p:nvSpPr>
        <p:spPr>
          <a:xfrm>
            <a:off x="4802575" y="732375"/>
            <a:ext cx="4230300" cy="40683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1" name="Shape 381"/>
        <p:cNvGrpSpPr/>
        <p:nvPr/>
      </p:nvGrpSpPr>
      <p:grpSpPr>
        <a:xfrm>
          <a:off x="0" y="0"/>
          <a:ext cx="0" cy="0"/>
          <a:chOff x="0" y="0"/>
          <a:chExt cx="0" cy="0"/>
        </a:xfrm>
      </p:grpSpPr>
      <p:sp>
        <p:nvSpPr>
          <p:cNvPr id="382" name="Google Shape;382;g2eccdf3b25e_0_804"/>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3" name="Google Shape;383;g2eccdf3b25e_0_804"/>
          <p:cNvSpPr txBox="1"/>
          <p:nvPr>
            <p:ph idx="1" type="body"/>
          </p:nvPr>
        </p:nvSpPr>
        <p:spPr>
          <a:xfrm>
            <a:off x="3117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84" name="Google Shape;384;g2eccdf3b25e_0_804"/>
          <p:cNvSpPr txBox="1"/>
          <p:nvPr>
            <p:ph idx="2" type="body"/>
          </p:nvPr>
        </p:nvSpPr>
        <p:spPr>
          <a:xfrm>
            <a:off x="4832400" y="1152475"/>
            <a:ext cx="3999900" cy="3416400"/>
          </a:xfrm>
          <a:prstGeom prst="rect">
            <a:avLst/>
          </a:prstGeom>
        </p:spPr>
        <p:txBody>
          <a:bodyPr anchorCtr="0" anchor="t" bIns="0" lIns="0" spcFirstLastPara="1" rIns="0" wrap="square" tIns="0">
            <a:noAutofit/>
          </a:bodyPr>
          <a:lstStyle>
            <a:lvl1pPr indent="-317500" lvl="0" marL="457200" rtl="0">
              <a:spcBef>
                <a:spcPts val="640"/>
              </a:spcBef>
              <a:spcAft>
                <a:spcPts val="0"/>
              </a:spcAft>
              <a:buSzPts val="1400"/>
              <a:buChar char="●"/>
              <a:defRPr sz="1400"/>
            </a:lvl1pPr>
            <a:lvl2pPr indent="-304800" lvl="1" marL="914400" rtl="0">
              <a:spcBef>
                <a:spcPts val="560"/>
              </a:spcBef>
              <a:spcAft>
                <a:spcPts val="0"/>
              </a:spcAft>
              <a:buSzPts val="1200"/>
              <a:buChar char="○"/>
              <a:defRPr sz="1200"/>
            </a:lvl2pPr>
            <a:lvl3pPr indent="-304800" lvl="2" marL="1371600" rtl="0">
              <a:spcBef>
                <a:spcPts val="48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360"/>
              </a:spcBef>
              <a:spcAft>
                <a:spcPts val="0"/>
              </a:spcAft>
              <a:buSzPts val="1200"/>
              <a:buChar char="○"/>
              <a:defRPr sz="1200"/>
            </a:lvl5pPr>
            <a:lvl6pPr indent="-304800" lvl="5" marL="2743200" rtl="0">
              <a:spcBef>
                <a:spcPts val="32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85" name="Google Shape;385;g2eccdf3b25e_0_8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3" name="Shape 73"/>
        <p:cNvGrpSpPr/>
        <p:nvPr/>
      </p:nvGrpSpPr>
      <p:grpSpPr>
        <a:xfrm>
          <a:off x="0" y="0"/>
          <a:ext cx="0" cy="0"/>
          <a:chOff x="0" y="0"/>
          <a:chExt cx="0" cy="0"/>
        </a:xfrm>
      </p:grpSpPr>
      <p:grpSp>
        <p:nvGrpSpPr>
          <p:cNvPr id="74" name="Google Shape;74;p10"/>
          <p:cNvGrpSpPr/>
          <p:nvPr/>
        </p:nvGrpSpPr>
        <p:grpSpPr>
          <a:xfrm>
            <a:off x="830392" y="4169130"/>
            <a:ext cx="745763" cy="45826"/>
            <a:chOff x="4580561" y="2589004"/>
            <a:chExt cx="1064464" cy="25200"/>
          </a:xfrm>
        </p:grpSpPr>
        <p:sp>
          <p:nvSpPr>
            <p:cNvPr id="75" name="Google Shape;75;p1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10"/>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8" name="Google Shape;78;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10"/>
          <p:cNvPicPr preferRelativeResize="0"/>
          <p:nvPr/>
        </p:nvPicPr>
        <p:blipFill rotWithShape="1">
          <a:blip r:embed="rId2">
            <a:alphaModFix/>
          </a:blip>
          <a:srcRect b="0" l="0" r="0" t="0"/>
          <a:stretch/>
        </p:blipFill>
        <p:spPr>
          <a:xfrm>
            <a:off x="7432894" y="3570999"/>
            <a:ext cx="1578500" cy="1079125"/>
          </a:xfrm>
          <a:prstGeom prst="rect">
            <a:avLst/>
          </a:prstGeom>
          <a:noFill/>
          <a:ln>
            <a:noFill/>
          </a:ln>
        </p:spPr>
      </p:pic>
      <p:sp>
        <p:nvSpPr>
          <p:cNvPr id="80" name="Google Shape;80;p10"/>
          <p:cNvSpPr txBox="1"/>
          <p:nvPr/>
        </p:nvSpPr>
        <p:spPr>
          <a:xfrm>
            <a:off x="6746225" y="4698800"/>
            <a:ext cx="22653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aleway SemiBold"/>
                <a:ea typeface="Raleway SemiBold"/>
                <a:cs typeface="Raleway SemiBold"/>
                <a:sym typeface="Raleway SemiBold"/>
              </a:rPr>
              <a:t>A UFS Collaboration Powered by</a:t>
            </a:r>
            <a:r>
              <a:rPr b="1" i="0" lang="en" sz="800" u="none" cap="none" strike="noStrike">
                <a:solidFill>
                  <a:srgbClr val="FFFFFF"/>
                </a:solidFill>
                <a:latin typeface="Open Sans"/>
                <a:ea typeface="Open Sans"/>
                <a:cs typeface="Open Sans"/>
                <a:sym typeface="Open Sans"/>
              </a:rPr>
              <a:t> EPIC</a:t>
            </a:r>
            <a:endParaRPr b="1" i="0" sz="8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1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1"/>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84" name="Google Shape;84;p11"/>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85" name="Google Shape;85;p11"/>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86" name="Google Shape;86;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grpSp>
        <p:nvGrpSpPr>
          <p:cNvPr id="87" name="Google Shape;87;p11"/>
          <p:cNvGrpSpPr/>
          <p:nvPr/>
        </p:nvGrpSpPr>
        <p:grpSpPr>
          <a:xfrm>
            <a:off x="830392" y="1191256"/>
            <a:ext cx="745763" cy="45826"/>
            <a:chOff x="4580561" y="2589004"/>
            <a:chExt cx="1064464" cy="25200"/>
          </a:xfrm>
        </p:grpSpPr>
        <p:sp>
          <p:nvSpPr>
            <p:cNvPr id="88" name="Google Shape;88;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1"/>
            <p:cNvSpPr/>
            <p:nvPr/>
          </p:nvSpPr>
          <p:spPr>
            <a:xfrm rot="-5400000">
              <a:off x="4836311" y="2333254"/>
              <a:ext cx="25200" cy="536700"/>
            </a:xfrm>
            <a:prstGeom prst="rect">
              <a:avLst/>
            </a:prstGeom>
            <a:solidFill>
              <a:srgbClr val="145F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hyperlink" Target="https://www.commerce.gov/"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6" Type="http://schemas.openxmlformats.org/officeDocument/2006/relationships/slideLayout" Target="../slideLayouts/slideLayout14.xml"/><Relationship Id="rId18" Type="http://schemas.openxmlformats.org/officeDocument/2006/relationships/theme" Target="../theme/theme6.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hyperlink" Target="https://www.commerce.gov/"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5" Type="http://schemas.openxmlformats.org/officeDocument/2006/relationships/slideLayout" Target="../slideLayouts/slideLayout26.xml"/><Relationship Id="rId6" Type="http://schemas.openxmlformats.org/officeDocument/2006/relationships/slideLayout" Target="../slideLayouts/slideLayout27.xml"/><Relationship Id="rId18" Type="http://schemas.openxmlformats.org/officeDocument/2006/relationships/theme" Target="../theme/theme3.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hyperlink" Target="https://www.commerce.gov/"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19" Type="http://schemas.openxmlformats.org/officeDocument/2006/relationships/theme" Target="../theme/theme7.xml"/><Relationship Id="rId6" Type="http://schemas.openxmlformats.org/officeDocument/2006/relationships/slideLayout" Target="../slideLayouts/slideLayout40.xml"/><Relationship Id="rId18" Type="http://schemas.openxmlformats.org/officeDocument/2006/relationships/slideLayout" Target="../slideLayouts/slideLayout52.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 Type="http://schemas.openxmlformats.org/officeDocument/2006/relationships/hyperlink" Target="https://www.commerce.gov/"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Layout" Target="../slideLayouts/slideLayout57.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5" Type="http://schemas.openxmlformats.org/officeDocument/2006/relationships/slideLayout" Target="../slideLayouts/slideLayout53.xml"/><Relationship Id="rId6" Type="http://schemas.openxmlformats.org/officeDocument/2006/relationships/slideLayout" Target="../slideLayouts/slideLayout54.xml"/><Relationship Id="rId18" Type="http://schemas.openxmlformats.org/officeDocument/2006/relationships/theme" Target="../theme/theme5.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hyperlink" Target="https://www.commerce.gov/" TargetMode="Externa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slideLayout" Target="../slideLayouts/slideLayout70.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5" Type="http://schemas.openxmlformats.org/officeDocument/2006/relationships/slideLayout" Target="../slideLayouts/slideLayout66.xml"/><Relationship Id="rId6" Type="http://schemas.openxmlformats.org/officeDocument/2006/relationships/slideLayout" Target="../slideLayouts/slideLayout67.xml"/><Relationship Id="rId18" Type="http://schemas.openxmlformats.org/officeDocument/2006/relationships/theme" Target="../theme/theme2.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Open Sans"/>
              <a:buNone/>
              <a:defRPr b="1" i="0" sz="2800" u="none" cap="none" strike="noStrike">
                <a:solidFill>
                  <a:schemeClr val="dk2"/>
                </a:solidFill>
                <a:latin typeface="Open Sans"/>
                <a:ea typeface="Open Sans"/>
                <a:cs typeface="Open Sans"/>
                <a:sym typeface="Open Sans"/>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g2ecc96a078e_0_198"/>
          <p:cNvSpPr txBox="1"/>
          <p:nvPr>
            <p:ph type="title"/>
          </p:nvPr>
        </p:nvSpPr>
        <p:spPr>
          <a:xfrm>
            <a:off x="457200" y="137160"/>
            <a:ext cx="82296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000"/>
              <a:buFont typeface="Arial"/>
              <a:buNone/>
              <a:defRPr b="1" i="0" sz="30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g2ecc96a078e_0_198"/>
          <p:cNvSpPr txBox="1"/>
          <p:nvPr>
            <p:ph idx="1" type="body"/>
          </p:nvPr>
        </p:nvSpPr>
        <p:spPr>
          <a:xfrm>
            <a:off x="228600" y="822960"/>
            <a:ext cx="8687700" cy="39777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110" name="Google Shape;110;g2ecc96a078e_0_198"/>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11" name="Google Shape;111;g2ecc96a078e_0_198">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pic>
        <p:nvPicPr>
          <p:cNvPr id="112" name="Google Shape;112;g2ecc96a078e_0_198"/>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113" name="Google Shape;113;g2ecc96a078e_0_198"/>
          <p:cNvSpPr txBox="1"/>
          <p:nvPr/>
        </p:nvSpPr>
        <p:spPr>
          <a:xfrm>
            <a:off x="1309050" y="4913775"/>
            <a:ext cx="70437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id="114" name="Google Shape;114;g2ecc96a078e_0_198"/>
          <p:cNvPicPr preferRelativeResize="0"/>
          <p:nvPr/>
        </p:nvPicPr>
        <p:blipFill rotWithShape="1">
          <a:blip r:embed="rId4">
            <a:alphaModFix/>
          </a:blip>
          <a:srcRect b="0" l="0" r="0" t="0"/>
          <a:stretch/>
        </p:blipFill>
        <p:spPr>
          <a:xfrm>
            <a:off x="8635932" y="4800600"/>
            <a:ext cx="508067" cy="342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g2eccdf3b25e_0_193"/>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64" name="Google Shape;164;g2eccdf3b25e_0_193">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pic>
        <p:nvPicPr>
          <p:cNvPr id="165" name="Google Shape;165;g2eccdf3b25e_0_193"/>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166" name="Google Shape;166;g2eccdf3b25e_0_193"/>
          <p:cNvSpPr txBox="1"/>
          <p:nvPr/>
        </p:nvSpPr>
        <p:spPr>
          <a:xfrm>
            <a:off x="1842450" y="4913775"/>
            <a:ext cx="70437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
        <p:nvSpPr>
          <p:cNvPr id="167" name="Google Shape;167;g2eccdf3b25e_0_193"/>
          <p:cNvSpPr txBox="1"/>
          <p:nvPr>
            <p:ph type="title"/>
          </p:nvPr>
        </p:nvSpPr>
        <p:spPr>
          <a:xfrm>
            <a:off x="457200" y="137160"/>
            <a:ext cx="82296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000"/>
              <a:buFont typeface="Arial"/>
              <a:buNone/>
              <a:defRPr b="1" i="0" sz="30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8" name="Google Shape;168;g2eccdf3b25e_0_193"/>
          <p:cNvSpPr txBox="1"/>
          <p:nvPr>
            <p:ph idx="1" type="body"/>
          </p:nvPr>
        </p:nvSpPr>
        <p:spPr>
          <a:xfrm>
            <a:off x="228600" y="822960"/>
            <a:ext cx="8687700" cy="39777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pic>
        <p:nvPicPr>
          <p:cNvPr id="169" name="Google Shape;169;g2eccdf3b25e_0_193"/>
          <p:cNvPicPr preferRelativeResize="0"/>
          <p:nvPr/>
        </p:nvPicPr>
        <p:blipFill rotWithShape="1">
          <a:blip r:embed="rId4">
            <a:alphaModFix/>
          </a:blip>
          <a:srcRect b="0" l="0" r="0" t="0"/>
          <a:stretch/>
        </p:blipFill>
        <p:spPr>
          <a:xfrm>
            <a:off x="8026332" y="4800075"/>
            <a:ext cx="508067" cy="342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g2eccdf3b25e_0_329"/>
          <p:cNvSpPr txBox="1"/>
          <p:nvPr>
            <p:ph type="title"/>
          </p:nvPr>
        </p:nvSpPr>
        <p:spPr>
          <a:xfrm>
            <a:off x="457200" y="137160"/>
            <a:ext cx="82296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000"/>
              <a:buFont typeface="Arial"/>
              <a:buNone/>
              <a:defRPr b="1" i="0" sz="30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g2eccdf3b25e_0_329"/>
          <p:cNvSpPr txBox="1"/>
          <p:nvPr>
            <p:ph idx="1" type="body"/>
          </p:nvPr>
        </p:nvSpPr>
        <p:spPr>
          <a:xfrm>
            <a:off x="228600" y="822960"/>
            <a:ext cx="8687700" cy="39777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20" name="Google Shape;220;g2eccdf3b25e_0_329"/>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21" name="Google Shape;221;g2eccdf3b25e_0_329">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pic>
        <p:nvPicPr>
          <p:cNvPr id="222" name="Google Shape;222;g2eccdf3b25e_0_329"/>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223" name="Google Shape;223;g2eccdf3b25e_0_329"/>
          <p:cNvSpPr txBox="1"/>
          <p:nvPr/>
        </p:nvSpPr>
        <p:spPr>
          <a:xfrm>
            <a:off x="1842450" y="4913775"/>
            <a:ext cx="70437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id="224" name="Google Shape;224;g2eccdf3b25e_0_329"/>
          <p:cNvPicPr preferRelativeResize="0"/>
          <p:nvPr/>
        </p:nvPicPr>
        <p:blipFill rotWithShape="1">
          <a:blip r:embed="rId4">
            <a:alphaModFix/>
          </a:blip>
          <a:srcRect b="0" l="0" r="0" t="0"/>
          <a:stretch/>
        </p:blipFill>
        <p:spPr>
          <a:xfrm>
            <a:off x="8026332" y="4800075"/>
            <a:ext cx="508067" cy="342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g2eccdf3b25e_0_552"/>
          <p:cNvSpPr txBox="1"/>
          <p:nvPr>
            <p:ph type="title"/>
          </p:nvPr>
        </p:nvSpPr>
        <p:spPr>
          <a:xfrm>
            <a:off x="457200" y="137160"/>
            <a:ext cx="82296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000"/>
              <a:buFont typeface="Arial"/>
              <a:buNone/>
              <a:defRPr b="1" i="0" sz="30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8" name="Google Shape;278;g2eccdf3b25e_0_552"/>
          <p:cNvSpPr txBox="1"/>
          <p:nvPr>
            <p:ph idx="1" type="body"/>
          </p:nvPr>
        </p:nvSpPr>
        <p:spPr>
          <a:xfrm>
            <a:off x="228600" y="822960"/>
            <a:ext cx="8687700" cy="39777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279" name="Google Shape;279;g2eccdf3b25e_0_552"/>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80" name="Google Shape;280;g2eccdf3b25e_0_552">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pic>
        <p:nvPicPr>
          <p:cNvPr id="281" name="Google Shape;281;g2eccdf3b25e_0_552"/>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282" name="Google Shape;282;g2eccdf3b25e_0_552"/>
          <p:cNvSpPr txBox="1"/>
          <p:nvPr/>
        </p:nvSpPr>
        <p:spPr>
          <a:xfrm>
            <a:off x="1842450" y="4913775"/>
            <a:ext cx="70437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id="283" name="Google Shape;283;g2eccdf3b25e_0_552"/>
          <p:cNvPicPr preferRelativeResize="0"/>
          <p:nvPr/>
        </p:nvPicPr>
        <p:blipFill rotWithShape="1">
          <a:blip r:embed="rId4">
            <a:alphaModFix/>
          </a:blip>
          <a:srcRect b="0" l="0" r="0" t="0"/>
          <a:stretch/>
        </p:blipFill>
        <p:spPr>
          <a:xfrm>
            <a:off x="8026332" y="4800075"/>
            <a:ext cx="508067" cy="342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g2eccdf3b25e_0_754"/>
          <p:cNvSpPr txBox="1"/>
          <p:nvPr>
            <p:ph type="title"/>
          </p:nvPr>
        </p:nvSpPr>
        <p:spPr>
          <a:xfrm>
            <a:off x="457200" y="137160"/>
            <a:ext cx="82296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000"/>
              <a:buFont typeface="Arial"/>
              <a:buNone/>
              <a:defRPr b="1" i="0" sz="30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3" name="Google Shape;333;g2eccdf3b25e_0_754"/>
          <p:cNvSpPr txBox="1"/>
          <p:nvPr>
            <p:ph idx="1" type="body"/>
          </p:nvPr>
        </p:nvSpPr>
        <p:spPr>
          <a:xfrm>
            <a:off x="228600" y="822960"/>
            <a:ext cx="8687700" cy="39777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64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6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36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32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34" name="Google Shape;334;g2eccdf3b25e_0_75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35" name="Google Shape;335;g2eccdf3b25e_0_754">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pic>
        <p:nvPicPr>
          <p:cNvPr id="336" name="Google Shape;336;g2eccdf3b25e_0_754"/>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337" name="Google Shape;337;g2eccdf3b25e_0_754"/>
          <p:cNvSpPr txBox="1"/>
          <p:nvPr/>
        </p:nvSpPr>
        <p:spPr>
          <a:xfrm>
            <a:off x="1842450" y="4913775"/>
            <a:ext cx="70437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pic>
        <p:nvPicPr>
          <p:cNvPr id="338" name="Google Shape;338;g2eccdf3b25e_0_754"/>
          <p:cNvPicPr preferRelativeResize="0"/>
          <p:nvPr/>
        </p:nvPicPr>
        <p:blipFill rotWithShape="1">
          <a:blip r:embed="rId4">
            <a:alphaModFix/>
          </a:blip>
          <a:srcRect b="0" l="0" r="0" t="0"/>
          <a:stretch/>
        </p:blipFill>
        <p:spPr>
          <a:xfrm>
            <a:off x="8026332" y="4800075"/>
            <a:ext cx="508067" cy="342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hyperlink" Target="https://www.commerce.gov/" TargetMode="External"/><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34.png"/><Relationship Id="rId5" Type="http://schemas.openxmlformats.org/officeDocument/2006/relationships/image" Target="../media/image55.png"/><Relationship Id="rId6" Type="http://schemas.openxmlformats.org/officeDocument/2006/relationships/image" Target="../media/image46.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52.png"/><Relationship Id="rId7" Type="http://schemas.openxmlformats.org/officeDocument/2006/relationships/image" Target="../media/image28.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48.png"/><Relationship Id="rId5" Type="http://schemas.openxmlformats.org/officeDocument/2006/relationships/image" Target="../media/image62.gif"/><Relationship Id="rId6"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hyperlink" Target="https://www.commerce.gov/" TargetMode="External"/><Relationship Id="rId7" Type="http://schemas.openxmlformats.org/officeDocument/2006/relationships/image" Target="../media/image4.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600"/>
              <a:buNone/>
            </a:pPr>
            <a:r>
              <a:rPr lang="en" sz="2240"/>
              <a:t>2024 HAFS-A Configuration Based Real-Time Parallel Experiment with Upgrades in Model Initialization, Physics, Dynamics and Coupling</a:t>
            </a:r>
            <a:endParaRPr sz="2240"/>
          </a:p>
        </p:txBody>
      </p:sp>
      <p:sp>
        <p:nvSpPr>
          <p:cNvPr id="391" name="Google Shape;391;p1"/>
          <p:cNvSpPr txBox="1"/>
          <p:nvPr/>
        </p:nvSpPr>
        <p:spPr>
          <a:xfrm>
            <a:off x="729300" y="2470400"/>
            <a:ext cx="7688700" cy="2194200"/>
          </a:xfrm>
          <a:prstGeom prst="rect">
            <a:avLst/>
          </a:prstGeom>
          <a:noFill/>
          <a:ln>
            <a:noFill/>
          </a:ln>
        </p:spPr>
        <p:txBody>
          <a:bodyPr anchorCtr="0" anchor="t" bIns="91425" lIns="91425" spcFirstLastPara="1" rIns="91425" wrap="square" tIns="91425">
            <a:noAutofit/>
          </a:bodyPr>
          <a:lstStyle/>
          <a:p>
            <a:pPr indent="0" lvl="0" marL="0" rtl="0" algn="ctr">
              <a:lnSpc>
                <a:spcPct val="107916"/>
              </a:lnSpc>
              <a:spcBef>
                <a:spcPts val="0"/>
              </a:spcBef>
              <a:spcAft>
                <a:spcPts val="0"/>
              </a:spcAft>
              <a:buNone/>
            </a:pPr>
            <a:r>
              <a:rPr lang="en">
                <a:latin typeface="Open Sans SemiBold"/>
                <a:ea typeface="Open Sans SemiBold"/>
                <a:cs typeface="Open Sans SemiBold"/>
                <a:sym typeface="Open Sans SemiBold"/>
              </a:rPr>
              <a:t>Bin Liu,</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JungHoon Shin,</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Biju Thomas,</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Hyun-Sook Kim,</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Zhan Zhang,</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Weiguo Wang,</a:t>
            </a:r>
            <a:r>
              <a:rPr baseline="30000" lang="en">
                <a:latin typeface="Open Sans SemiBold"/>
                <a:ea typeface="Open Sans SemiBold"/>
                <a:cs typeface="Open Sans SemiBold"/>
                <a:sym typeface="Open Sans SemiBold"/>
              </a:rPr>
              <a:t>&amp;</a:t>
            </a:r>
            <a:r>
              <a:rPr lang="en">
                <a:latin typeface="Open Sans SemiBold"/>
                <a:ea typeface="Open Sans SemiBold"/>
                <a:cs typeface="Open Sans SemiBold"/>
                <a:sym typeface="Open Sans SemiBold"/>
              </a:rPr>
              <a:t> Lin Zhu,</a:t>
            </a:r>
            <a:r>
              <a:rPr baseline="30000" lang="en">
                <a:latin typeface="Open Sans SemiBold"/>
                <a:ea typeface="Open Sans SemiBold"/>
                <a:cs typeface="Open Sans SemiBold"/>
                <a:sym typeface="Open Sans SemiBold"/>
              </a:rPr>
              <a:t>&amp;</a:t>
            </a:r>
            <a:r>
              <a:rPr lang="en">
                <a:latin typeface="Open Sans SemiBold"/>
                <a:ea typeface="Open Sans SemiBold"/>
                <a:cs typeface="Open Sans SemiBold"/>
                <a:sym typeface="Open Sans SemiBold"/>
              </a:rPr>
              <a:t> Chuan-Kai Wang,</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Yonghui Weng,</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Jing Cheng,</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Xu Lu,</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Bin Li,</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Maria Aristizabal,</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Yongzuo Li,</a:t>
            </a:r>
            <a:r>
              <a:rPr baseline="30000" lang="en">
                <a:latin typeface="Open Sans SemiBold"/>
                <a:ea typeface="Open Sans SemiBold"/>
                <a:cs typeface="Open Sans SemiBold"/>
                <a:sym typeface="Open Sans SemiBold"/>
              </a:rPr>
              <a:t>&amp;</a:t>
            </a:r>
            <a:r>
              <a:rPr lang="en">
                <a:latin typeface="Open Sans SemiBold"/>
                <a:ea typeface="Open Sans SemiBold"/>
                <a:cs typeface="Open Sans SemiBold"/>
                <a:sym typeface="Open Sans SemiBold"/>
              </a:rPr>
              <a:t> Nathalie Rivera-Torres,</a:t>
            </a:r>
            <a:r>
              <a:rPr baseline="30000" lang="en">
                <a:latin typeface="Open Sans SemiBold"/>
                <a:ea typeface="Open Sans SemiBold"/>
                <a:cs typeface="Open Sans SemiBold"/>
                <a:sym typeface="Open Sans SemiBold"/>
              </a:rPr>
              <a:t>&amp;</a:t>
            </a:r>
            <a:r>
              <a:rPr lang="en">
                <a:latin typeface="Open Sans SemiBold"/>
                <a:ea typeface="Open Sans SemiBold"/>
                <a:cs typeface="Open Sans SemiBold"/>
                <a:sym typeface="Open Sans SemiBold"/>
              </a:rPr>
              <a:t> Avichal Mehra,</a:t>
            </a:r>
            <a:r>
              <a:rPr baseline="30000" lang="en">
                <a:latin typeface="Open Sans SemiBold"/>
                <a:ea typeface="Open Sans SemiBold"/>
                <a:cs typeface="Open Sans SemiBold"/>
                <a:sym typeface="Open Sans SemiBold"/>
              </a:rPr>
              <a:t>%</a:t>
            </a:r>
            <a:r>
              <a:rPr lang="en">
                <a:latin typeface="Open Sans SemiBold"/>
                <a:ea typeface="Open Sans SemiBold"/>
                <a:cs typeface="Open Sans SemiBold"/>
                <a:sym typeface="Open Sans SemiBold"/>
              </a:rPr>
              <a:t> Vijay Tallapragada</a:t>
            </a:r>
            <a:r>
              <a:rPr baseline="30000" lang="en">
                <a:latin typeface="Open Sans SemiBold"/>
                <a:ea typeface="Open Sans SemiBold"/>
                <a:cs typeface="Open Sans SemiBold"/>
                <a:sym typeface="Open Sans SemiBold"/>
              </a:rPr>
              <a:t>%</a:t>
            </a:r>
            <a:endParaRPr>
              <a:latin typeface="Open Sans SemiBold"/>
              <a:ea typeface="Open Sans SemiBold"/>
              <a:cs typeface="Open Sans SemiBold"/>
              <a:sym typeface="Open Sans SemiBold"/>
            </a:endParaRPr>
          </a:p>
          <a:p>
            <a:pPr indent="0" lvl="0" marL="0" rtl="0" algn="ctr">
              <a:spcBef>
                <a:spcPts val="800"/>
              </a:spcBef>
              <a:spcAft>
                <a:spcPts val="0"/>
              </a:spcAft>
              <a:buNone/>
            </a:pPr>
            <a:r>
              <a:rPr baseline="30000" i="1" lang="en" sz="1200">
                <a:latin typeface="Open Sans Medium"/>
                <a:ea typeface="Open Sans Medium"/>
                <a:cs typeface="Open Sans Medium"/>
                <a:sym typeface="Open Sans Medium"/>
              </a:rPr>
              <a:t>*</a:t>
            </a:r>
            <a:r>
              <a:rPr i="1" lang="en" sz="1200">
                <a:latin typeface="Open Sans Medium"/>
                <a:ea typeface="Open Sans Medium"/>
                <a:cs typeface="Open Sans Medium"/>
                <a:sym typeface="Open Sans Medium"/>
              </a:rPr>
              <a:t>Lynker at NOAA/NWS/NCEP/EMC, College Park, MD;  </a:t>
            </a:r>
            <a:r>
              <a:rPr baseline="30000" i="1" lang="en" sz="1200">
                <a:latin typeface="Open Sans Medium"/>
                <a:ea typeface="Open Sans Medium"/>
                <a:cs typeface="Open Sans Medium"/>
                <a:sym typeface="Open Sans Medium"/>
              </a:rPr>
              <a:t>#</a:t>
            </a:r>
            <a:r>
              <a:rPr i="1" lang="en" sz="1200">
                <a:latin typeface="Open Sans Medium"/>
                <a:ea typeface="Open Sans Medium"/>
                <a:cs typeface="Open Sans Medium"/>
                <a:sym typeface="Open Sans Medium"/>
              </a:rPr>
              <a:t>NOAA/OAR/AOML/PhOD, Miami, FL; </a:t>
            </a:r>
            <a:r>
              <a:rPr baseline="30000" i="1" lang="en" sz="1200">
                <a:latin typeface="Open Sans Medium"/>
                <a:ea typeface="Open Sans Medium"/>
                <a:cs typeface="Open Sans Medium"/>
                <a:sym typeface="Open Sans Medium"/>
              </a:rPr>
              <a:t>%</a:t>
            </a:r>
            <a:r>
              <a:rPr i="1" lang="en" sz="1200">
                <a:latin typeface="Open Sans Medium"/>
                <a:ea typeface="Open Sans Medium"/>
                <a:cs typeface="Open Sans Medium"/>
                <a:sym typeface="Open Sans Medium"/>
              </a:rPr>
              <a:t>NOAA/NWS/NCEP/EMC, College Park, MD; </a:t>
            </a:r>
            <a:r>
              <a:rPr baseline="30000" i="1" lang="en" sz="1200">
                <a:latin typeface="Open Sans Medium"/>
                <a:ea typeface="Open Sans Medium"/>
                <a:cs typeface="Open Sans Medium"/>
                <a:sym typeface="Open Sans Medium"/>
              </a:rPr>
              <a:t>&amp;</a:t>
            </a:r>
            <a:r>
              <a:rPr i="1" lang="en" sz="1200">
                <a:latin typeface="Open Sans Medium"/>
                <a:ea typeface="Open Sans Medium"/>
                <a:cs typeface="Open Sans Medium"/>
                <a:sym typeface="Open Sans Medium"/>
              </a:rPr>
              <a:t>SAIC at NOAA/NWS/NCEP/EMC, College Park, MD;  </a:t>
            </a:r>
            <a:r>
              <a:rPr baseline="30000" i="1" lang="en" sz="1200">
                <a:latin typeface="Open Sans Medium"/>
                <a:ea typeface="Open Sans Medium"/>
                <a:cs typeface="Open Sans Medium"/>
                <a:sym typeface="Open Sans Medium"/>
              </a:rPr>
              <a:t>$</a:t>
            </a:r>
            <a:r>
              <a:rPr i="1" lang="en" sz="1200">
                <a:latin typeface="Open Sans Medium"/>
                <a:ea typeface="Open Sans Medium"/>
                <a:cs typeface="Open Sans Medium"/>
                <a:sym typeface="Open Sans Medium"/>
              </a:rPr>
              <a:t>RedLine at NOAA/NWS/NCEP/EMC, College Park, MD;  </a:t>
            </a:r>
            <a:r>
              <a:rPr baseline="30000" i="1" lang="en" sz="1200">
                <a:latin typeface="Open Sans Medium"/>
                <a:ea typeface="Open Sans Medium"/>
                <a:cs typeface="Open Sans Medium"/>
                <a:sym typeface="Open Sans Medium"/>
              </a:rPr>
              <a:t>@</a:t>
            </a:r>
            <a:r>
              <a:rPr i="1" lang="en" sz="1200">
                <a:latin typeface="Open Sans Medium"/>
                <a:ea typeface="Open Sans Medium"/>
                <a:cs typeface="Open Sans Medium"/>
                <a:sym typeface="Open Sans Medium"/>
              </a:rPr>
              <a:t>Axiom at NOAA/NWS/NCEP/EMC, College Park, MD</a:t>
            </a:r>
            <a:endParaRPr i="1" sz="1200">
              <a:latin typeface="Open Sans Medium"/>
              <a:ea typeface="Open Sans Medium"/>
              <a:cs typeface="Open Sans Medium"/>
              <a:sym typeface="Open Sans Medium"/>
            </a:endParaRPr>
          </a:p>
          <a:p>
            <a:pPr indent="0" lvl="0" marL="0" rtl="0" algn="ctr">
              <a:spcBef>
                <a:spcPts val="1000"/>
              </a:spcBef>
              <a:spcAft>
                <a:spcPts val="0"/>
              </a:spcAft>
              <a:buNone/>
            </a:pPr>
            <a:r>
              <a:rPr lang="en" sz="1200">
                <a:solidFill>
                  <a:srgbClr val="333333"/>
                </a:solidFill>
                <a:highlight>
                  <a:srgbClr val="FFFFFF"/>
                </a:highlight>
                <a:latin typeface="Open Sans SemiBold"/>
                <a:ea typeface="Open Sans SemiBold"/>
                <a:cs typeface="Open Sans SemiBold"/>
                <a:sym typeface="Open Sans SemiBold"/>
              </a:rPr>
              <a:t>Unifying Innovations in Forecasting Capabilities Workshop 2024 (UIFCW24)</a:t>
            </a:r>
            <a:endParaRPr sz="1200">
              <a:solidFill>
                <a:srgbClr val="333333"/>
              </a:solidFill>
              <a:highlight>
                <a:srgbClr val="FFFFFF"/>
              </a:highlight>
              <a:latin typeface="Open Sans SemiBold"/>
              <a:ea typeface="Open Sans SemiBold"/>
              <a:cs typeface="Open Sans SemiBold"/>
              <a:sym typeface="Open Sans SemiBold"/>
            </a:endParaRPr>
          </a:p>
          <a:p>
            <a:pPr indent="0" lvl="0" marL="0" rtl="0" algn="ctr">
              <a:spcBef>
                <a:spcPts val="0"/>
              </a:spcBef>
              <a:spcAft>
                <a:spcPts val="0"/>
              </a:spcAft>
              <a:buNone/>
            </a:pPr>
            <a:r>
              <a:rPr lang="en" sz="1200">
                <a:solidFill>
                  <a:srgbClr val="333333"/>
                </a:solidFill>
                <a:highlight>
                  <a:srgbClr val="FFFFFF"/>
                </a:highlight>
                <a:latin typeface="Open Sans SemiBold"/>
                <a:ea typeface="Open Sans SemiBold"/>
                <a:cs typeface="Open Sans SemiBold"/>
                <a:sym typeface="Open Sans SemiBold"/>
              </a:rPr>
              <a:t>Jackson State University, Jackson, MS and online, July 22-26, 2024</a:t>
            </a:r>
            <a:endParaRPr sz="1200">
              <a:solidFill>
                <a:srgbClr val="333333"/>
              </a:solidFill>
              <a:highlight>
                <a:srgbClr val="FFFFFF"/>
              </a:highlight>
              <a:latin typeface="Open Sans SemiBold"/>
              <a:ea typeface="Open Sans SemiBold"/>
              <a:cs typeface="Open Sans SemiBold"/>
              <a:sym typeface="Open Sans SemiBold"/>
            </a:endParaRPr>
          </a:p>
        </p:txBody>
      </p:sp>
      <p:sp>
        <p:nvSpPr>
          <p:cNvPr id="392" name="Google Shape;392;p1"/>
          <p:cNvSpPr/>
          <p:nvPr/>
        </p:nvSpPr>
        <p:spPr>
          <a:xfrm>
            <a:off x="2098050" y="4624274"/>
            <a:ext cx="4947900" cy="45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nvGrpSpPr>
          <p:cNvPr id="393" name="Google Shape;393;p1"/>
          <p:cNvGrpSpPr/>
          <p:nvPr/>
        </p:nvGrpSpPr>
        <p:grpSpPr>
          <a:xfrm>
            <a:off x="7476800" y="538837"/>
            <a:ext cx="1507800" cy="522713"/>
            <a:chOff x="7476800" y="538837"/>
            <a:chExt cx="1507800" cy="522713"/>
          </a:xfrm>
        </p:grpSpPr>
        <p:sp>
          <p:nvSpPr>
            <p:cNvPr id="394" name="Google Shape;394;p1"/>
            <p:cNvSpPr/>
            <p:nvPr/>
          </p:nvSpPr>
          <p:spPr>
            <a:xfrm>
              <a:off x="7476800" y="538950"/>
              <a:ext cx="1507800" cy="5226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95" name="Google Shape;395;p1"/>
            <p:cNvPicPr preferRelativeResize="0"/>
            <p:nvPr/>
          </p:nvPicPr>
          <p:blipFill rotWithShape="1">
            <a:blip r:embed="rId4">
              <a:alphaModFix/>
            </a:blip>
            <a:srcRect b="0" l="0" r="0" t="0"/>
            <a:stretch/>
          </p:blipFill>
          <p:spPr>
            <a:xfrm>
              <a:off x="7544800" y="538837"/>
              <a:ext cx="1371600" cy="522514"/>
            </a:xfrm>
            <a:prstGeom prst="rect">
              <a:avLst/>
            </a:prstGeom>
            <a:noFill/>
            <a:ln>
              <a:noFill/>
            </a:ln>
          </p:spPr>
        </p:pic>
      </p:grpSp>
      <p:pic>
        <p:nvPicPr>
          <p:cNvPr id="396" name="Google Shape;396;p1"/>
          <p:cNvPicPr preferRelativeResize="0"/>
          <p:nvPr/>
        </p:nvPicPr>
        <p:blipFill>
          <a:blip r:embed="rId5">
            <a:alphaModFix/>
          </a:blip>
          <a:stretch>
            <a:fillRect/>
          </a:stretch>
        </p:blipFill>
        <p:spPr>
          <a:xfrm>
            <a:off x="263150" y="538838"/>
            <a:ext cx="1412240" cy="522525"/>
          </a:xfrm>
          <a:prstGeom prst="rect">
            <a:avLst/>
          </a:prstGeom>
          <a:noFill/>
          <a:ln>
            <a:noFill/>
          </a:ln>
        </p:spPr>
      </p:pic>
      <p:pic>
        <p:nvPicPr>
          <p:cNvPr id="397" name="Google Shape;397;p1">
            <a:hlinkClick r:id="rId6"/>
          </p:cNvPr>
          <p:cNvPicPr preferRelativeResize="0"/>
          <p:nvPr/>
        </p:nvPicPr>
        <p:blipFill rotWithShape="1">
          <a:blip r:embed="rId7">
            <a:alphaModFix/>
          </a:blip>
          <a:srcRect b="0" l="0" r="0" t="0"/>
          <a:stretch/>
        </p:blipFill>
        <p:spPr>
          <a:xfrm>
            <a:off x="263153" y="4176268"/>
            <a:ext cx="557831" cy="557831"/>
          </a:xfrm>
          <a:prstGeom prst="rect">
            <a:avLst/>
          </a:prstGeom>
          <a:noFill/>
          <a:ln>
            <a:noFill/>
          </a:ln>
        </p:spPr>
      </p:pic>
      <p:pic>
        <p:nvPicPr>
          <p:cNvPr id="398" name="Google Shape;398;p1"/>
          <p:cNvPicPr preferRelativeResize="0"/>
          <p:nvPr/>
        </p:nvPicPr>
        <p:blipFill rotWithShape="1">
          <a:blip r:embed="rId8">
            <a:alphaModFix/>
          </a:blip>
          <a:srcRect b="0" l="0" r="0" t="0"/>
          <a:stretch/>
        </p:blipFill>
        <p:spPr>
          <a:xfrm>
            <a:off x="921521" y="4173988"/>
            <a:ext cx="566930" cy="5669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ecce7689ce_0_0"/>
          <p:cNvSpPr txBox="1"/>
          <p:nvPr>
            <p:ph type="title"/>
          </p:nvPr>
        </p:nvSpPr>
        <p:spPr>
          <a:xfrm>
            <a:off x="457200" y="79126"/>
            <a:ext cx="8229600" cy="637500"/>
          </a:xfrm>
          <a:prstGeom prst="rect">
            <a:avLst/>
          </a:prstGeom>
        </p:spPr>
        <p:txBody>
          <a:bodyPr anchorCtr="0" anchor="ctr" bIns="45700" lIns="0" spcFirstLastPara="1" rIns="0" wrap="square" tIns="45700">
            <a:normAutofit fontScale="90000"/>
          </a:bodyPr>
          <a:lstStyle/>
          <a:p>
            <a:pPr indent="0" lvl="0" marL="0" rtl="0" algn="ctr">
              <a:spcBef>
                <a:spcPts val="0"/>
              </a:spcBef>
              <a:spcAft>
                <a:spcPts val="0"/>
              </a:spcAft>
              <a:buSzPct val="44550"/>
              <a:buNone/>
            </a:pPr>
            <a:r>
              <a:rPr lang="en" sz="2222">
                <a:solidFill>
                  <a:schemeClr val="accent1"/>
                </a:solidFill>
              </a:rPr>
              <a:t>Ocean Coupling Related Upgrades and Impacts</a:t>
            </a:r>
            <a:endParaRPr sz="2222">
              <a:solidFill>
                <a:schemeClr val="accent1"/>
              </a:solidFill>
            </a:endParaRPr>
          </a:p>
          <a:p>
            <a:pPr indent="0" lvl="0" marL="0" rtl="0" algn="ctr">
              <a:spcBef>
                <a:spcPts val="0"/>
              </a:spcBef>
              <a:spcAft>
                <a:spcPts val="0"/>
              </a:spcAft>
              <a:buSzPct val="49499"/>
              <a:buNone/>
            </a:pPr>
            <a:r>
              <a:rPr lang="en" sz="2000">
                <a:solidFill>
                  <a:schemeClr val="accent1"/>
                </a:solidFill>
              </a:rPr>
              <a:t>For 2023 NATL storms (02-21L)</a:t>
            </a:r>
            <a:endParaRPr sz="2000">
              <a:solidFill>
                <a:schemeClr val="accent1"/>
              </a:solidFill>
            </a:endParaRPr>
          </a:p>
        </p:txBody>
      </p:sp>
      <p:pic>
        <p:nvPicPr>
          <p:cNvPr id="535" name="Google Shape;535;g2ecce7689ce_0_0"/>
          <p:cNvPicPr preferRelativeResize="0"/>
          <p:nvPr/>
        </p:nvPicPr>
        <p:blipFill>
          <a:blip r:embed="rId3">
            <a:alphaModFix/>
          </a:blip>
          <a:stretch>
            <a:fillRect/>
          </a:stretch>
        </p:blipFill>
        <p:spPr>
          <a:xfrm>
            <a:off x="81950" y="2726626"/>
            <a:ext cx="2880360" cy="2062709"/>
          </a:xfrm>
          <a:prstGeom prst="rect">
            <a:avLst/>
          </a:prstGeom>
          <a:noFill/>
          <a:ln>
            <a:noFill/>
          </a:ln>
        </p:spPr>
      </p:pic>
      <p:pic>
        <p:nvPicPr>
          <p:cNvPr id="536" name="Google Shape;536;g2ecce7689ce_0_0"/>
          <p:cNvPicPr preferRelativeResize="0"/>
          <p:nvPr/>
        </p:nvPicPr>
        <p:blipFill>
          <a:blip r:embed="rId4">
            <a:alphaModFix/>
          </a:blip>
          <a:stretch>
            <a:fillRect/>
          </a:stretch>
        </p:blipFill>
        <p:spPr>
          <a:xfrm>
            <a:off x="3131825" y="2726613"/>
            <a:ext cx="2880360" cy="2062709"/>
          </a:xfrm>
          <a:prstGeom prst="rect">
            <a:avLst/>
          </a:prstGeom>
          <a:noFill/>
          <a:ln>
            <a:noFill/>
          </a:ln>
        </p:spPr>
      </p:pic>
      <p:pic>
        <p:nvPicPr>
          <p:cNvPr id="537" name="Google Shape;537;g2ecce7689ce_0_0"/>
          <p:cNvPicPr preferRelativeResize="0"/>
          <p:nvPr/>
        </p:nvPicPr>
        <p:blipFill>
          <a:blip r:embed="rId5">
            <a:alphaModFix/>
          </a:blip>
          <a:stretch>
            <a:fillRect/>
          </a:stretch>
        </p:blipFill>
        <p:spPr>
          <a:xfrm>
            <a:off x="81935" y="663913"/>
            <a:ext cx="2880360" cy="2062709"/>
          </a:xfrm>
          <a:prstGeom prst="rect">
            <a:avLst/>
          </a:prstGeom>
          <a:noFill/>
          <a:ln>
            <a:noFill/>
          </a:ln>
        </p:spPr>
      </p:pic>
      <p:pic>
        <p:nvPicPr>
          <p:cNvPr id="538" name="Google Shape;538;g2ecce7689ce_0_0"/>
          <p:cNvPicPr preferRelativeResize="0"/>
          <p:nvPr/>
        </p:nvPicPr>
        <p:blipFill>
          <a:blip r:embed="rId6">
            <a:alphaModFix/>
          </a:blip>
          <a:stretch>
            <a:fillRect/>
          </a:stretch>
        </p:blipFill>
        <p:spPr>
          <a:xfrm>
            <a:off x="3131822" y="663913"/>
            <a:ext cx="2880360" cy="2062709"/>
          </a:xfrm>
          <a:prstGeom prst="rect">
            <a:avLst/>
          </a:prstGeom>
          <a:noFill/>
          <a:ln>
            <a:noFill/>
          </a:ln>
        </p:spPr>
      </p:pic>
      <p:pic>
        <p:nvPicPr>
          <p:cNvPr id="539" name="Google Shape;539;g2ecce7689ce_0_0"/>
          <p:cNvPicPr preferRelativeResize="0"/>
          <p:nvPr/>
        </p:nvPicPr>
        <p:blipFill>
          <a:blip r:embed="rId7">
            <a:alphaModFix/>
          </a:blip>
          <a:stretch>
            <a:fillRect/>
          </a:stretch>
        </p:blipFill>
        <p:spPr>
          <a:xfrm>
            <a:off x="6181710" y="663913"/>
            <a:ext cx="2880360" cy="2062709"/>
          </a:xfrm>
          <a:prstGeom prst="rect">
            <a:avLst/>
          </a:prstGeom>
          <a:noFill/>
          <a:ln>
            <a:noFill/>
          </a:ln>
        </p:spPr>
      </p:pic>
      <p:sp>
        <p:nvSpPr>
          <p:cNvPr id="540" name="Google Shape;540;g2ecce7689ce_0_0"/>
          <p:cNvSpPr txBox="1"/>
          <p:nvPr/>
        </p:nvSpPr>
        <p:spPr>
          <a:xfrm>
            <a:off x="6343300" y="2865025"/>
            <a:ext cx="2718900" cy="1785900"/>
          </a:xfrm>
          <a:prstGeom prst="rect">
            <a:avLst/>
          </a:prstGeom>
          <a:noFill/>
          <a:ln>
            <a:noFill/>
          </a:ln>
        </p:spPr>
        <p:txBody>
          <a:bodyPr anchorCtr="0" anchor="ctr" bIns="91425" lIns="91425" spcFirstLastPara="1" rIns="91425" wrap="square" tIns="91425">
            <a:noAutofit/>
          </a:bodyPr>
          <a:lstStyle/>
          <a:p>
            <a:pPr indent="-215900" lvl="0" marL="114300" rtl="0" algn="l">
              <a:spcBef>
                <a:spcPts val="0"/>
              </a:spcBef>
              <a:spcAft>
                <a:spcPts val="0"/>
              </a:spcAft>
              <a:buSzPts val="1600"/>
              <a:buChar char="●"/>
            </a:pPr>
            <a:r>
              <a:rPr lang="en" sz="1600"/>
              <a:t>Using </a:t>
            </a:r>
            <a:r>
              <a:rPr lang="en" sz="1600">
                <a:solidFill>
                  <a:srgbClr val="FF3300"/>
                </a:solidFill>
              </a:rPr>
              <a:t>new RTOFSv2.5</a:t>
            </a:r>
            <a:r>
              <a:rPr lang="en" sz="1600"/>
              <a:t> input data</a:t>
            </a:r>
            <a:endParaRPr sz="1600"/>
          </a:p>
          <a:p>
            <a:pPr indent="-215900" lvl="0" marL="114300" rtl="0" algn="l">
              <a:spcBef>
                <a:spcPts val="0"/>
              </a:spcBef>
              <a:spcAft>
                <a:spcPts val="0"/>
              </a:spcAft>
              <a:buSzPts val="1600"/>
              <a:buChar char="●"/>
            </a:pPr>
            <a:r>
              <a:rPr lang="en" sz="1600"/>
              <a:t>Using </a:t>
            </a:r>
            <a:r>
              <a:rPr lang="en" sz="1600">
                <a:solidFill>
                  <a:srgbClr val="FF3300"/>
                </a:solidFill>
              </a:rPr>
              <a:t>MOM6 Energetic Planetary Boundary Layer (ePBL)</a:t>
            </a:r>
            <a:r>
              <a:rPr lang="en" sz="1600"/>
              <a:t> scheme (instead of KPP)</a:t>
            </a:r>
            <a:endParaRPr sz="1600"/>
          </a:p>
        </p:txBody>
      </p:sp>
      <p:sp>
        <p:nvSpPr>
          <p:cNvPr id="541" name="Google Shape;541;g2ecce7689ce_0_0"/>
          <p:cNvSpPr txBox="1"/>
          <p:nvPr/>
        </p:nvSpPr>
        <p:spPr>
          <a:xfrm>
            <a:off x="322225" y="1014050"/>
            <a:ext cx="2405400" cy="78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 FY2024 HAFSv2</a:t>
            </a:r>
            <a:endParaRPr b="1">
              <a:solidFill>
                <a:schemeClr val="accent3"/>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F10182"/>
                </a:solidFill>
              </a:rPr>
              <a:t>H2AR: HV2A+RTOFSv2.5</a:t>
            </a:r>
            <a:endParaRPr b="1">
              <a:solidFill>
                <a:srgbClr val="F10182"/>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00B050"/>
                </a:solidFill>
              </a:rPr>
              <a:t>HEBL: H2AR+MOM6 ePBL</a:t>
            </a:r>
            <a:endParaRPr b="1">
              <a:solidFill>
                <a:srgbClr val="00B050"/>
              </a:solidFill>
            </a:endParaRPr>
          </a:p>
        </p:txBody>
      </p:sp>
      <p:sp>
        <p:nvSpPr>
          <p:cNvPr id="542" name="Google Shape;542;g2ecce7689ce_0_0"/>
          <p:cNvSpPr txBox="1"/>
          <p:nvPr/>
        </p:nvSpPr>
        <p:spPr>
          <a:xfrm>
            <a:off x="1807550" y="209055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Track error</a:t>
            </a:r>
            <a:endParaRPr b="0" i="0" sz="1400" u="none" cap="none" strike="noStrike">
              <a:solidFill>
                <a:srgbClr val="000000"/>
              </a:solidFill>
              <a:latin typeface="Arial"/>
              <a:ea typeface="Arial"/>
              <a:cs typeface="Arial"/>
              <a:sym typeface="Arial"/>
            </a:endParaRPr>
          </a:p>
        </p:txBody>
      </p:sp>
      <p:sp>
        <p:nvSpPr>
          <p:cNvPr id="543" name="Google Shape;543;g2ecce7689ce_0_0"/>
          <p:cNvSpPr txBox="1"/>
          <p:nvPr/>
        </p:nvSpPr>
        <p:spPr>
          <a:xfrm>
            <a:off x="4724388" y="2090550"/>
            <a:ext cx="13821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Vmax error</a:t>
            </a:r>
            <a:endParaRPr b="0" i="0" sz="1400" u="none" cap="none" strike="noStrike">
              <a:solidFill>
                <a:srgbClr val="000000"/>
              </a:solidFill>
              <a:latin typeface="Arial"/>
              <a:ea typeface="Arial"/>
              <a:cs typeface="Arial"/>
              <a:sym typeface="Arial"/>
            </a:endParaRPr>
          </a:p>
        </p:txBody>
      </p:sp>
      <p:sp>
        <p:nvSpPr>
          <p:cNvPr id="544" name="Google Shape;544;g2ecce7689ce_0_0"/>
          <p:cNvSpPr txBox="1"/>
          <p:nvPr/>
        </p:nvSpPr>
        <p:spPr>
          <a:xfrm>
            <a:off x="7787913" y="209055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Vmax bias</a:t>
            </a:r>
            <a:endParaRPr b="0" i="0" sz="1400" u="none" cap="none" strike="noStrike">
              <a:solidFill>
                <a:srgbClr val="000000"/>
              </a:solidFill>
              <a:latin typeface="Arial"/>
              <a:ea typeface="Arial"/>
              <a:cs typeface="Arial"/>
              <a:sym typeface="Arial"/>
            </a:endParaRPr>
          </a:p>
        </p:txBody>
      </p:sp>
      <p:sp>
        <p:nvSpPr>
          <p:cNvPr id="545" name="Google Shape;545;g2ecce7689ce_0_0"/>
          <p:cNvSpPr txBox="1"/>
          <p:nvPr/>
        </p:nvSpPr>
        <p:spPr>
          <a:xfrm>
            <a:off x="1807550" y="413505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Track </a:t>
            </a:r>
            <a:r>
              <a:rPr lang="en"/>
              <a:t>skill</a:t>
            </a:r>
            <a:endParaRPr b="0" i="0" sz="1400" u="none" cap="none" strike="noStrike">
              <a:solidFill>
                <a:srgbClr val="000000"/>
              </a:solidFill>
              <a:latin typeface="Arial"/>
              <a:ea typeface="Arial"/>
              <a:cs typeface="Arial"/>
              <a:sym typeface="Arial"/>
            </a:endParaRPr>
          </a:p>
        </p:txBody>
      </p:sp>
      <p:sp>
        <p:nvSpPr>
          <p:cNvPr id="546" name="Google Shape;546;g2ecce7689ce_0_0"/>
          <p:cNvSpPr txBox="1"/>
          <p:nvPr/>
        </p:nvSpPr>
        <p:spPr>
          <a:xfrm>
            <a:off x="4787700" y="413505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t>Intensity </a:t>
            </a:r>
            <a:r>
              <a:rPr lang="en"/>
              <a:t>skill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2edeb3ed891_0_26"/>
          <p:cNvSpPr txBox="1"/>
          <p:nvPr>
            <p:ph type="title"/>
          </p:nvPr>
        </p:nvSpPr>
        <p:spPr>
          <a:xfrm>
            <a:off x="457200" y="102888"/>
            <a:ext cx="8229600" cy="594300"/>
          </a:xfrm>
          <a:prstGeom prst="rect">
            <a:avLst/>
          </a:prstGeom>
        </p:spPr>
        <p:txBody>
          <a:bodyPr anchorCtr="0" anchor="t" bIns="45700" lIns="0" spcFirstLastPara="1" rIns="0" wrap="square" tIns="45700">
            <a:normAutofit fontScale="90000"/>
          </a:bodyPr>
          <a:lstStyle/>
          <a:p>
            <a:pPr indent="0" lvl="0" marL="0" rtl="0" algn="ctr">
              <a:spcBef>
                <a:spcPts val="0"/>
              </a:spcBef>
              <a:spcAft>
                <a:spcPts val="0"/>
              </a:spcAft>
              <a:buNone/>
            </a:pPr>
            <a:r>
              <a:rPr lang="en" sz="2222"/>
              <a:t>HAFSv2.0.1A Retrospective Test Results</a:t>
            </a:r>
            <a:endParaRPr sz="2222"/>
          </a:p>
          <a:p>
            <a:pPr indent="0" lvl="0" marL="0" rtl="0" algn="ctr">
              <a:spcBef>
                <a:spcPts val="0"/>
              </a:spcBef>
              <a:spcAft>
                <a:spcPts val="0"/>
              </a:spcAft>
              <a:buNone/>
            </a:pPr>
            <a:r>
              <a:rPr lang="en" sz="2000"/>
              <a:t>F</a:t>
            </a:r>
            <a:r>
              <a:rPr lang="en" sz="2000"/>
              <a:t>or 2023 priority NATL storms</a:t>
            </a:r>
            <a:endParaRPr sz="2000"/>
          </a:p>
        </p:txBody>
      </p:sp>
      <p:pic>
        <p:nvPicPr>
          <p:cNvPr id="552" name="Google Shape;552;g2edeb3ed891_0_26"/>
          <p:cNvPicPr preferRelativeResize="0"/>
          <p:nvPr/>
        </p:nvPicPr>
        <p:blipFill>
          <a:blip r:embed="rId3">
            <a:alphaModFix/>
          </a:blip>
          <a:stretch>
            <a:fillRect/>
          </a:stretch>
        </p:blipFill>
        <p:spPr>
          <a:xfrm>
            <a:off x="120575" y="697188"/>
            <a:ext cx="2880360" cy="2062710"/>
          </a:xfrm>
          <a:prstGeom prst="rect">
            <a:avLst/>
          </a:prstGeom>
          <a:noFill/>
          <a:ln>
            <a:noFill/>
          </a:ln>
        </p:spPr>
      </p:pic>
      <p:pic>
        <p:nvPicPr>
          <p:cNvPr id="553" name="Google Shape;553;g2edeb3ed891_0_26"/>
          <p:cNvPicPr preferRelativeResize="0"/>
          <p:nvPr/>
        </p:nvPicPr>
        <p:blipFill>
          <a:blip r:embed="rId4">
            <a:alphaModFix/>
          </a:blip>
          <a:stretch>
            <a:fillRect/>
          </a:stretch>
        </p:blipFill>
        <p:spPr>
          <a:xfrm>
            <a:off x="3131823" y="697188"/>
            <a:ext cx="2880360" cy="2062710"/>
          </a:xfrm>
          <a:prstGeom prst="rect">
            <a:avLst/>
          </a:prstGeom>
          <a:noFill/>
          <a:ln>
            <a:noFill/>
          </a:ln>
        </p:spPr>
      </p:pic>
      <p:pic>
        <p:nvPicPr>
          <p:cNvPr id="554" name="Google Shape;554;g2edeb3ed891_0_26"/>
          <p:cNvPicPr preferRelativeResize="0"/>
          <p:nvPr/>
        </p:nvPicPr>
        <p:blipFill>
          <a:blip r:embed="rId5">
            <a:alphaModFix/>
          </a:blip>
          <a:stretch>
            <a:fillRect/>
          </a:stretch>
        </p:blipFill>
        <p:spPr>
          <a:xfrm>
            <a:off x="3131825" y="2755260"/>
            <a:ext cx="2880360" cy="2062710"/>
          </a:xfrm>
          <a:prstGeom prst="rect">
            <a:avLst/>
          </a:prstGeom>
          <a:noFill/>
          <a:ln>
            <a:noFill/>
          </a:ln>
        </p:spPr>
      </p:pic>
      <p:pic>
        <p:nvPicPr>
          <p:cNvPr id="555" name="Google Shape;555;g2edeb3ed891_0_26"/>
          <p:cNvPicPr preferRelativeResize="0"/>
          <p:nvPr/>
        </p:nvPicPr>
        <p:blipFill>
          <a:blip r:embed="rId6">
            <a:alphaModFix/>
          </a:blip>
          <a:stretch>
            <a:fillRect/>
          </a:stretch>
        </p:blipFill>
        <p:spPr>
          <a:xfrm>
            <a:off x="120575" y="2759898"/>
            <a:ext cx="2880360" cy="2053417"/>
          </a:xfrm>
          <a:prstGeom prst="rect">
            <a:avLst/>
          </a:prstGeom>
          <a:noFill/>
          <a:ln>
            <a:noFill/>
          </a:ln>
        </p:spPr>
      </p:pic>
      <p:pic>
        <p:nvPicPr>
          <p:cNvPr id="556" name="Google Shape;556;g2edeb3ed891_0_26" title="Chart"/>
          <p:cNvPicPr preferRelativeResize="0"/>
          <p:nvPr/>
        </p:nvPicPr>
        <p:blipFill rotWithShape="1">
          <a:blip r:embed="rId7">
            <a:alphaModFix/>
          </a:blip>
          <a:srcRect b="0" l="0" r="0" t="6524"/>
          <a:stretch/>
        </p:blipFill>
        <p:spPr>
          <a:xfrm>
            <a:off x="6078925" y="784546"/>
            <a:ext cx="2944525" cy="1980004"/>
          </a:xfrm>
          <a:prstGeom prst="rect">
            <a:avLst/>
          </a:prstGeom>
          <a:noFill/>
          <a:ln>
            <a:noFill/>
          </a:ln>
        </p:spPr>
      </p:pic>
      <p:pic>
        <p:nvPicPr>
          <p:cNvPr id="557" name="Google Shape;557;g2edeb3ed891_0_26" title="Chart"/>
          <p:cNvPicPr preferRelativeResize="0"/>
          <p:nvPr/>
        </p:nvPicPr>
        <p:blipFill>
          <a:blip r:embed="rId8">
            <a:alphaModFix/>
          </a:blip>
          <a:stretch>
            <a:fillRect/>
          </a:stretch>
        </p:blipFill>
        <p:spPr>
          <a:xfrm>
            <a:off x="6078925" y="2750600"/>
            <a:ext cx="2944525" cy="2118146"/>
          </a:xfrm>
          <a:prstGeom prst="rect">
            <a:avLst/>
          </a:prstGeom>
          <a:noFill/>
          <a:ln>
            <a:noFill/>
          </a:ln>
        </p:spPr>
      </p:pic>
      <p:sp>
        <p:nvSpPr>
          <p:cNvPr id="558" name="Google Shape;558;g2edeb3ed891_0_26"/>
          <p:cNvSpPr txBox="1"/>
          <p:nvPr/>
        </p:nvSpPr>
        <p:spPr>
          <a:xfrm>
            <a:off x="457200" y="1096550"/>
            <a:ext cx="20043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 HAFSv2A</a:t>
            </a:r>
            <a:endParaRPr b="1" i="0" sz="1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rgbClr val="FF9900"/>
                </a:solidFill>
              </a:rPr>
              <a:t>H2YA: HAFSv2.0.1A</a:t>
            </a:r>
            <a:endParaRPr b="1">
              <a:solidFill>
                <a:srgbClr val="FF9900"/>
              </a:solidFill>
            </a:endParaRPr>
          </a:p>
        </p:txBody>
      </p:sp>
      <p:sp>
        <p:nvSpPr>
          <p:cNvPr id="559" name="Google Shape;559;g2edeb3ed891_0_26"/>
          <p:cNvSpPr txBox="1"/>
          <p:nvPr/>
        </p:nvSpPr>
        <p:spPr>
          <a:xfrm>
            <a:off x="1807550" y="209055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Track error</a:t>
            </a:r>
            <a:endParaRPr b="0" i="0" sz="1400" u="none" cap="none" strike="noStrike">
              <a:solidFill>
                <a:srgbClr val="000000"/>
              </a:solidFill>
              <a:latin typeface="Arial"/>
              <a:ea typeface="Arial"/>
              <a:cs typeface="Arial"/>
              <a:sym typeface="Arial"/>
            </a:endParaRPr>
          </a:p>
        </p:txBody>
      </p:sp>
      <p:sp>
        <p:nvSpPr>
          <p:cNvPr id="560" name="Google Shape;560;g2edeb3ed891_0_26"/>
          <p:cNvSpPr txBox="1"/>
          <p:nvPr/>
        </p:nvSpPr>
        <p:spPr>
          <a:xfrm>
            <a:off x="4724388" y="2090550"/>
            <a:ext cx="13821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Vmax error</a:t>
            </a:r>
            <a:endParaRPr b="0" i="0" sz="1400" u="none" cap="none" strike="noStrike">
              <a:solidFill>
                <a:srgbClr val="000000"/>
              </a:solidFill>
              <a:latin typeface="Arial"/>
              <a:ea typeface="Arial"/>
              <a:cs typeface="Arial"/>
              <a:sym typeface="Arial"/>
            </a:endParaRPr>
          </a:p>
        </p:txBody>
      </p:sp>
      <p:sp>
        <p:nvSpPr>
          <p:cNvPr id="561" name="Google Shape;561;g2edeb3ed891_0_26"/>
          <p:cNvSpPr txBox="1"/>
          <p:nvPr/>
        </p:nvSpPr>
        <p:spPr>
          <a:xfrm>
            <a:off x="4787688" y="4229225"/>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Vmax bias</a:t>
            </a:r>
            <a:endParaRPr b="0" i="0" sz="1400" u="none" cap="none" strike="noStrike">
              <a:solidFill>
                <a:srgbClr val="000000"/>
              </a:solidFill>
              <a:latin typeface="Arial"/>
              <a:ea typeface="Arial"/>
              <a:cs typeface="Arial"/>
              <a:sym typeface="Arial"/>
            </a:endParaRPr>
          </a:p>
        </p:txBody>
      </p:sp>
      <p:sp>
        <p:nvSpPr>
          <p:cNvPr id="562" name="Google Shape;562;g2edeb3ed891_0_26"/>
          <p:cNvSpPr txBox="1"/>
          <p:nvPr/>
        </p:nvSpPr>
        <p:spPr>
          <a:xfrm>
            <a:off x="7653500" y="948425"/>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Track </a:t>
            </a:r>
            <a:r>
              <a:rPr lang="en"/>
              <a:t>skill</a:t>
            </a:r>
            <a:endParaRPr b="0" i="0" sz="1400" u="none" cap="none" strike="noStrike">
              <a:solidFill>
                <a:srgbClr val="000000"/>
              </a:solidFill>
              <a:latin typeface="Arial"/>
              <a:ea typeface="Arial"/>
              <a:cs typeface="Arial"/>
              <a:sym typeface="Arial"/>
            </a:endParaRPr>
          </a:p>
        </p:txBody>
      </p:sp>
      <p:sp>
        <p:nvSpPr>
          <p:cNvPr id="563" name="Google Shape;563;g2edeb3ed891_0_26"/>
          <p:cNvSpPr txBox="1"/>
          <p:nvPr/>
        </p:nvSpPr>
        <p:spPr>
          <a:xfrm>
            <a:off x="7653500" y="3065725"/>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t>Intensity skill</a:t>
            </a:r>
            <a:endParaRPr b="0" i="0" sz="1400" u="none" cap="none" strike="noStrike">
              <a:solidFill>
                <a:srgbClr val="000000"/>
              </a:solidFill>
              <a:latin typeface="Arial"/>
              <a:ea typeface="Arial"/>
              <a:cs typeface="Arial"/>
              <a:sym typeface="Arial"/>
            </a:endParaRPr>
          </a:p>
        </p:txBody>
      </p:sp>
      <p:sp>
        <p:nvSpPr>
          <p:cNvPr id="564" name="Google Shape;564;g2edeb3ed891_0_26"/>
          <p:cNvSpPr txBox="1"/>
          <p:nvPr/>
        </p:nvSpPr>
        <p:spPr>
          <a:xfrm>
            <a:off x="1675913" y="4229225"/>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t>Pmin error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2edeb3ed891_0_97"/>
          <p:cNvSpPr txBox="1"/>
          <p:nvPr>
            <p:ph type="title"/>
          </p:nvPr>
        </p:nvSpPr>
        <p:spPr>
          <a:xfrm>
            <a:off x="457200" y="102888"/>
            <a:ext cx="8229600" cy="594300"/>
          </a:xfrm>
          <a:prstGeom prst="rect">
            <a:avLst/>
          </a:prstGeom>
        </p:spPr>
        <p:txBody>
          <a:bodyPr anchorCtr="0" anchor="ctr" bIns="45700" lIns="0" spcFirstLastPara="1" rIns="0" wrap="square" tIns="45700">
            <a:normAutofit/>
          </a:bodyPr>
          <a:lstStyle/>
          <a:p>
            <a:pPr indent="0" lvl="0" marL="0" rtl="0" algn="ctr">
              <a:spcBef>
                <a:spcPts val="0"/>
              </a:spcBef>
              <a:spcAft>
                <a:spcPts val="0"/>
              </a:spcAft>
              <a:buNone/>
            </a:pPr>
            <a:r>
              <a:rPr lang="en" sz="2000">
                <a:solidFill>
                  <a:schemeClr val="accent1"/>
                </a:solidFill>
              </a:rPr>
              <a:t>HAFSv2.0.1A (</a:t>
            </a:r>
            <a:r>
              <a:rPr lang="en" sz="2000">
                <a:solidFill>
                  <a:srgbClr val="FF9900"/>
                </a:solidFill>
              </a:rPr>
              <a:t>H2YA</a:t>
            </a:r>
            <a:r>
              <a:rPr lang="en" sz="2000">
                <a:solidFill>
                  <a:schemeClr val="accent1"/>
                </a:solidFill>
              </a:rPr>
              <a:t>) VS HAFSv2A (</a:t>
            </a:r>
            <a:r>
              <a:rPr lang="en" sz="2000">
                <a:solidFill>
                  <a:srgbClr val="00FFFF"/>
                </a:solidFill>
              </a:rPr>
              <a:t>HV2A</a:t>
            </a:r>
            <a:r>
              <a:rPr lang="en" sz="2000">
                <a:solidFill>
                  <a:schemeClr val="accent1"/>
                </a:solidFill>
              </a:rPr>
              <a:t>)</a:t>
            </a:r>
            <a:endParaRPr sz="2000">
              <a:solidFill>
                <a:schemeClr val="accent1"/>
              </a:solidFill>
            </a:endParaRPr>
          </a:p>
        </p:txBody>
      </p:sp>
      <p:pic>
        <p:nvPicPr>
          <p:cNvPr id="570" name="Google Shape;570;g2edeb3ed891_0_97"/>
          <p:cNvPicPr preferRelativeResize="0"/>
          <p:nvPr/>
        </p:nvPicPr>
        <p:blipFill>
          <a:blip r:embed="rId3">
            <a:alphaModFix/>
          </a:blip>
          <a:stretch>
            <a:fillRect/>
          </a:stretch>
        </p:blipFill>
        <p:spPr>
          <a:xfrm>
            <a:off x="62475" y="937513"/>
            <a:ext cx="3200400" cy="1828800"/>
          </a:xfrm>
          <a:prstGeom prst="rect">
            <a:avLst/>
          </a:prstGeom>
          <a:noFill/>
          <a:ln>
            <a:noFill/>
          </a:ln>
        </p:spPr>
      </p:pic>
      <p:pic>
        <p:nvPicPr>
          <p:cNvPr id="571" name="Google Shape;571;g2edeb3ed891_0_97"/>
          <p:cNvPicPr preferRelativeResize="0"/>
          <p:nvPr/>
        </p:nvPicPr>
        <p:blipFill>
          <a:blip r:embed="rId4">
            <a:alphaModFix/>
          </a:blip>
          <a:stretch>
            <a:fillRect/>
          </a:stretch>
        </p:blipFill>
        <p:spPr>
          <a:xfrm>
            <a:off x="62485" y="2911100"/>
            <a:ext cx="3200400" cy="1828800"/>
          </a:xfrm>
          <a:prstGeom prst="rect">
            <a:avLst/>
          </a:prstGeom>
          <a:noFill/>
          <a:ln>
            <a:noFill/>
          </a:ln>
        </p:spPr>
      </p:pic>
      <p:pic>
        <p:nvPicPr>
          <p:cNvPr id="572" name="Google Shape;572;g2edeb3ed891_0_97"/>
          <p:cNvPicPr preferRelativeResize="0"/>
          <p:nvPr/>
        </p:nvPicPr>
        <p:blipFill>
          <a:blip r:embed="rId5">
            <a:alphaModFix/>
          </a:blip>
          <a:stretch>
            <a:fillRect/>
          </a:stretch>
        </p:blipFill>
        <p:spPr>
          <a:xfrm>
            <a:off x="3296513" y="964955"/>
            <a:ext cx="3200400" cy="1828800"/>
          </a:xfrm>
          <a:prstGeom prst="rect">
            <a:avLst/>
          </a:prstGeom>
          <a:noFill/>
          <a:ln>
            <a:noFill/>
          </a:ln>
        </p:spPr>
      </p:pic>
      <p:pic>
        <p:nvPicPr>
          <p:cNvPr id="573" name="Google Shape;573;g2edeb3ed891_0_97"/>
          <p:cNvPicPr preferRelativeResize="0"/>
          <p:nvPr/>
        </p:nvPicPr>
        <p:blipFill>
          <a:blip r:embed="rId6">
            <a:alphaModFix/>
          </a:blip>
          <a:stretch>
            <a:fillRect/>
          </a:stretch>
        </p:blipFill>
        <p:spPr>
          <a:xfrm>
            <a:off x="3296525" y="2911105"/>
            <a:ext cx="3200400" cy="1828800"/>
          </a:xfrm>
          <a:prstGeom prst="rect">
            <a:avLst/>
          </a:prstGeom>
          <a:noFill/>
          <a:ln>
            <a:noFill/>
          </a:ln>
        </p:spPr>
      </p:pic>
      <p:sp>
        <p:nvSpPr>
          <p:cNvPr id="574" name="Google Shape;574;g2edeb3ed891_0_97"/>
          <p:cNvSpPr/>
          <p:nvPr/>
        </p:nvSpPr>
        <p:spPr>
          <a:xfrm>
            <a:off x="4767425" y="1338725"/>
            <a:ext cx="1614000" cy="677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5" name="Google Shape;575;g2edeb3ed891_0_97"/>
          <p:cNvSpPr/>
          <p:nvPr/>
        </p:nvSpPr>
        <p:spPr>
          <a:xfrm>
            <a:off x="4767425" y="3249380"/>
            <a:ext cx="1614000" cy="677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6" name="Google Shape;576;g2edeb3ed891_0_97"/>
          <p:cNvSpPr/>
          <p:nvPr/>
        </p:nvSpPr>
        <p:spPr>
          <a:xfrm>
            <a:off x="1032850" y="1146150"/>
            <a:ext cx="635100" cy="3384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7" name="Google Shape;577;g2edeb3ed891_0_97"/>
          <p:cNvSpPr txBox="1"/>
          <p:nvPr/>
        </p:nvSpPr>
        <p:spPr>
          <a:xfrm>
            <a:off x="348225" y="3134250"/>
            <a:ext cx="734100" cy="36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rgbClr val="00FFFF"/>
                </a:solidFill>
              </a:rPr>
              <a:t>HV2A</a:t>
            </a:r>
            <a:endParaRPr b="1">
              <a:solidFill>
                <a:srgbClr val="00FFFF"/>
              </a:solidFill>
            </a:endParaRPr>
          </a:p>
        </p:txBody>
      </p:sp>
      <p:sp>
        <p:nvSpPr>
          <p:cNvPr id="578" name="Google Shape;578;g2edeb3ed891_0_97"/>
          <p:cNvSpPr txBox="1"/>
          <p:nvPr/>
        </p:nvSpPr>
        <p:spPr>
          <a:xfrm>
            <a:off x="348225" y="1146150"/>
            <a:ext cx="734100" cy="36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rgbClr val="FF9900"/>
                </a:solidFill>
              </a:rPr>
              <a:t>H2YA</a:t>
            </a:r>
            <a:endParaRPr b="1">
              <a:solidFill>
                <a:srgbClr val="FF9900"/>
              </a:solidFill>
            </a:endParaRPr>
          </a:p>
        </p:txBody>
      </p:sp>
      <p:sp>
        <p:nvSpPr>
          <p:cNvPr id="579" name="Google Shape;579;g2edeb3ed891_0_97"/>
          <p:cNvSpPr txBox="1"/>
          <p:nvPr/>
        </p:nvSpPr>
        <p:spPr>
          <a:xfrm>
            <a:off x="1168225" y="781750"/>
            <a:ext cx="9162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Lee13L</a:t>
            </a:r>
            <a:endParaRPr/>
          </a:p>
        </p:txBody>
      </p:sp>
      <p:sp>
        <p:nvSpPr>
          <p:cNvPr id="580" name="Google Shape;580;g2edeb3ed891_0_97"/>
          <p:cNvSpPr txBox="1"/>
          <p:nvPr/>
        </p:nvSpPr>
        <p:spPr>
          <a:xfrm>
            <a:off x="4292825" y="781750"/>
            <a:ext cx="12078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Philippe</a:t>
            </a:r>
            <a:r>
              <a:rPr lang="en"/>
              <a:t>17L</a:t>
            </a:r>
            <a:endParaRPr/>
          </a:p>
        </p:txBody>
      </p:sp>
      <p:pic>
        <p:nvPicPr>
          <p:cNvPr id="581" name="Google Shape;581;g2edeb3ed891_0_97"/>
          <p:cNvPicPr preferRelativeResize="0"/>
          <p:nvPr/>
        </p:nvPicPr>
        <p:blipFill rotWithShape="1">
          <a:blip r:embed="rId7">
            <a:alphaModFix/>
          </a:blip>
          <a:srcRect b="0" l="0" r="7373" t="10921"/>
          <a:stretch/>
        </p:blipFill>
        <p:spPr>
          <a:xfrm>
            <a:off x="6530575" y="1153000"/>
            <a:ext cx="2540976" cy="1397825"/>
          </a:xfrm>
          <a:prstGeom prst="rect">
            <a:avLst/>
          </a:prstGeom>
          <a:noFill/>
          <a:ln>
            <a:noFill/>
          </a:ln>
        </p:spPr>
      </p:pic>
      <p:pic>
        <p:nvPicPr>
          <p:cNvPr id="582" name="Google Shape;582;g2edeb3ed891_0_97"/>
          <p:cNvPicPr preferRelativeResize="0"/>
          <p:nvPr/>
        </p:nvPicPr>
        <p:blipFill rotWithShape="1">
          <a:blip r:embed="rId8">
            <a:alphaModFix/>
          </a:blip>
          <a:srcRect b="0" l="0" r="7373" t="10817"/>
          <a:stretch/>
        </p:blipFill>
        <p:spPr>
          <a:xfrm>
            <a:off x="6530575" y="3126575"/>
            <a:ext cx="2540976" cy="1397825"/>
          </a:xfrm>
          <a:prstGeom prst="rect">
            <a:avLst/>
          </a:prstGeom>
          <a:noFill/>
          <a:ln>
            <a:noFill/>
          </a:ln>
        </p:spPr>
      </p:pic>
      <p:sp>
        <p:nvSpPr>
          <p:cNvPr id="583" name="Google Shape;583;g2edeb3ed891_0_97"/>
          <p:cNvSpPr txBox="1"/>
          <p:nvPr/>
        </p:nvSpPr>
        <p:spPr>
          <a:xfrm>
            <a:off x="6610625" y="742250"/>
            <a:ext cx="24609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Performance for RI cycles</a:t>
            </a:r>
            <a:endParaRPr/>
          </a:p>
        </p:txBody>
      </p:sp>
      <p:sp>
        <p:nvSpPr>
          <p:cNvPr id="584" name="Google Shape;584;g2edeb3ed891_0_97"/>
          <p:cNvSpPr txBox="1"/>
          <p:nvPr/>
        </p:nvSpPr>
        <p:spPr>
          <a:xfrm>
            <a:off x="7935025" y="2000250"/>
            <a:ext cx="1125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Track error</a:t>
            </a:r>
            <a:endParaRPr>
              <a:solidFill>
                <a:schemeClr val="dk2"/>
              </a:solidFill>
            </a:endParaRPr>
          </a:p>
        </p:txBody>
      </p:sp>
      <p:sp>
        <p:nvSpPr>
          <p:cNvPr id="585" name="Google Shape;585;g2edeb3ed891_0_97"/>
          <p:cNvSpPr txBox="1"/>
          <p:nvPr/>
        </p:nvSpPr>
        <p:spPr>
          <a:xfrm>
            <a:off x="7935025" y="4029850"/>
            <a:ext cx="1125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Vmax error</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ecc96a078e_0_153"/>
          <p:cNvSpPr txBox="1"/>
          <p:nvPr>
            <p:ph type="title"/>
          </p:nvPr>
        </p:nvSpPr>
        <p:spPr>
          <a:xfrm>
            <a:off x="456000" y="41925"/>
            <a:ext cx="8220000" cy="49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1800">
                <a:solidFill>
                  <a:schemeClr val="accent1"/>
                </a:solidFill>
              </a:rPr>
              <a:t>Summary and Future HAFS Development</a:t>
            </a:r>
            <a:endParaRPr/>
          </a:p>
        </p:txBody>
      </p:sp>
      <p:grpSp>
        <p:nvGrpSpPr>
          <p:cNvPr id="591" name="Google Shape;591;g2ecc96a078e_0_153"/>
          <p:cNvGrpSpPr/>
          <p:nvPr/>
        </p:nvGrpSpPr>
        <p:grpSpPr>
          <a:xfrm>
            <a:off x="3042194" y="2966544"/>
            <a:ext cx="3028493" cy="1645966"/>
            <a:chOff x="4293600" y="1391098"/>
            <a:chExt cx="4572001" cy="2368297"/>
          </a:xfrm>
        </p:grpSpPr>
        <p:pic>
          <p:nvPicPr>
            <p:cNvPr id="592" name="Google Shape;592;g2ecc96a078e_0_153"/>
            <p:cNvPicPr preferRelativeResize="0"/>
            <p:nvPr/>
          </p:nvPicPr>
          <p:blipFill>
            <a:blip r:embed="rId3">
              <a:alphaModFix/>
            </a:blip>
            <a:stretch>
              <a:fillRect/>
            </a:stretch>
          </p:blipFill>
          <p:spPr>
            <a:xfrm>
              <a:off x="4293600" y="1391098"/>
              <a:ext cx="4572001" cy="2368297"/>
            </a:xfrm>
            <a:prstGeom prst="rect">
              <a:avLst/>
            </a:prstGeom>
            <a:noFill/>
            <a:ln>
              <a:noFill/>
            </a:ln>
          </p:spPr>
        </p:pic>
        <p:sp>
          <p:nvSpPr>
            <p:cNvPr id="593" name="Google Shape;593;g2ecc96a078e_0_153"/>
            <p:cNvSpPr/>
            <p:nvPr/>
          </p:nvSpPr>
          <p:spPr>
            <a:xfrm>
              <a:off x="5986450" y="2415300"/>
              <a:ext cx="411600" cy="3516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pic>
          <p:nvPicPr>
            <p:cNvPr id="594" name="Google Shape;594;g2ecc96a078e_0_153"/>
            <p:cNvPicPr preferRelativeResize="0"/>
            <p:nvPr/>
          </p:nvPicPr>
          <p:blipFill>
            <a:blip r:embed="rId4">
              <a:alphaModFix/>
            </a:blip>
            <a:stretch>
              <a:fillRect/>
            </a:stretch>
          </p:blipFill>
          <p:spPr>
            <a:xfrm>
              <a:off x="6081799" y="2476788"/>
              <a:ext cx="228600" cy="228600"/>
            </a:xfrm>
            <a:prstGeom prst="rect">
              <a:avLst/>
            </a:prstGeom>
            <a:noFill/>
            <a:ln>
              <a:noFill/>
            </a:ln>
          </p:spPr>
        </p:pic>
        <p:sp>
          <p:nvSpPr>
            <p:cNvPr id="595" name="Google Shape;595;g2ecc96a078e_0_153"/>
            <p:cNvSpPr/>
            <p:nvPr/>
          </p:nvSpPr>
          <p:spPr>
            <a:xfrm>
              <a:off x="7412850" y="2500325"/>
              <a:ext cx="411600" cy="3516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pic>
          <p:nvPicPr>
            <p:cNvPr id="596" name="Google Shape;596;g2ecc96a078e_0_153"/>
            <p:cNvPicPr preferRelativeResize="0"/>
            <p:nvPr/>
          </p:nvPicPr>
          <p:blipFill>
            <a:blip r:embed="rId4">
              <a:alphaModFix/>
            </a:blip>
            <a:stretch>
              <a:fillRect/>
            </a:stretch>
          </p:blipFill>
          <p:spPr>
            <a:xfrm>
              <a:off x="7508199" y="2561813"/>
              <a:ext cx="228600" cy="228600"/>
            </a:xfrm>
            <a:prstGeom prst="rect">
              <a:avLst/>
            </a:prstGeom>
            <a:noFill/>
            <a:ln>
              <a:noFill/>
            </a:ln>
          </p:spPr>
        </p:pic>
        <p:sp>
          <p:nvSpPr>
            <p:cNvPr id="597" name="Google Shape;597;g2ecc96a078e_0_153"/>
            <p:cNvSpPr/>
            <p:nvPr/>
          </p:nvSpPr>
          <p:spPr>
            <a:xfrm>
              <a:off x="7109325" y="2075875"/>
              <a:ext cx="411600" cy="3516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pic>
          <p:nvPicPr>
            <p:cNvPr id="598" name="Google Shape;598;g2ecc96a078e_0_153"/>
            <p:cNvPicPr preferRelativeResize="0"/>
            <p:nvPr/>
          </p:nvPicPr>
          <p:blipFill>
            <a:blip r:embed="rId4">
              <a:alphaModFix/>
            </a:blip>
            <a:stretch>
              <a:fillRect/>
            </a:stretch>
          </p:blipFill>
          <p:spPr>
            <a:xfrm>
              <a:off x="7204674" y="2137363"/>
              <a:ext cx="228600" cy="228600"/>
            </a:xfrm>
            <a:prstGeom prst="rect">
              <a:avLst/>
            </a:prstGeom>
            <a:noFill/>
            <a:ln>
              <a:noFill/>
            </a:ln>
          </p:spPr>
        </p:pic>
        <p:sp>
          <p:nvSpPr>
            <p:cNvPr id="599" name="Google Shape;599;g2ecc96a078e_0_153"/>
            <p:cNvSpPr/>
            <p:nvPr/>
          </p:nvSpPr>
          <p:spPr>
            <a:xfrm>
              <a:off x="6547875" y="2220150"/>
              <a:ext cx="411600" cy="3516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pic>
          <p:nvPicPr>
            <p:cNvPr id="600" name="Google Shape;600;g2ecc96a078e_0_153"/>
            <p:cNvPicPr preferRelativeResize="0"/>
            <p:nvPr/>
          </p:nvPicPr>
          <p:blipFill>
            <a:blip r:embed="rId4">
              <a:alphaModFix/>
            </a:blip>
            <a:stretch>
              <a:fillRect/>
            </a:stretch>
          </p:blipFill>
          <p:spPr>
            <a:xfrm>
              <a:off x="6643224" y="2281638"/>
              <a:ext cx="228600" cy="228600"/>
            </a:xfrm>
            <a:prstGeom prst="rect">
              <a:avLst/>
            </a:prstGeom>
            <a:noFill/>
            <a:ln>
              <a:noFill/>
            </a:ln>
          </p:spPr>
        </p:pic>
        <p:sp>
          <p:nvSpPr>
            <p:cNvPr id="601" name="Google Shape;601;g2ecc96a078e_0_153"/>
            <p:cNvSpPr/>
            <p:nvPr/>
          </p:nvSpPr>
          <p:spPr>
            <a:xfrm>
              <a:off x="5442663" y="2148725"/>
              <a:ext cx="411600" cy="3516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pic>
          <p:nvPicPr>
            <p:cNvPr id="602" name="Google Shape;602;g2ecc96a078e_0_153"/>
            <p:cNvPicPr preferRelativeResize="0"/>
            <p:nvPr/>
          </p:nvPicPr>
          <p:blipFill>
            <a:blip r:embed="rId4">
              <a:alphaModFix/>
            </a:blip>
            <a:stretch>
              <a:fillRect/>
            </a:stretch>
          </p:blipFill>
          <p:spPr>
            <a:xfrm>
              <a:off x="5538012" y="2210213"/>
              <a:ext cx="228600" cy="228600"/>
            </a:xfrm>
            <a:prstGeom prst="rect">
              <a:avLst/>
            </a:prstGeom>
            <a:noFill/>
            <a:ln>
              <a:noFill/>
            </a:ln>
          </p:spPr>
        </p:pic>
      </p:grpSp>
      <p:grpSp>
        <p:nvGrpSpPr>
          <p:cNvPr id="603" name="Google Shape;603;g2ecc96a078e_0_153"/>
          <p:cNvGrpSpPr/>
          <p:nvPr/>
        </p:nvGrpSpPr>
        <p:grpSpPr>
          <a:xfrm>
            <a:off x="6190551" y="2646524"/>
            <a:ext cx="2927439" cy="2286004"/>
            <a:chOff x="1447800" y="690291"/>
            <a:chExt cx="9296408" cy="6426775"/>
          </a:xfrm>
        </p:grpSpPr>
        <p:sp>
          <p:nvSpPr>
            <p:cNvPr id="604" name="Google Shape;604;g2ecc96a078e_0_153"/>
            <p:cNvSpPr/>
            <p:nvPr/>
          </p:nvSpPr>
          <p:spPr>
            <a:xfrm>
              <a:off x="1447800" y="6415654"/>
              <a:ext cx="9296400" cy="701400"/>
            </a:xfrm>
            <a:prstGeom prst="rect">
              <a:avLst/>
            </a:prstGeom>
            <a:solidFill>
              <a:srgbClr val="FFFFFF"/>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entury Gothic"/>
                <a:buNone/>
              </a:pPr>
              <a:r>
                <a:t/>
              </a:r>
              <a:endParaRPr b="0" i="0" sz="1800" u="none" cap="none" strike="noStrike">
                <a:solidFill>
                  <a:srgbClr val="FFFFFF"/>
                </a:solidFill>
                <a:latin typeface="Calibri"/>
                <a:ea typeface="Calibri"/>
                <a:cs typeface="Calibri"/>
                <a:sym typeface="Calibri"/>
              </a:endParaRPr>
            </a:p>
          </p:txBody>
        </p:sp>
        <p:sp>
          <p:nvSpPr>
            <p:cNvPr id="605" name="Google Shape;605;g2ecc96a078e_0_153"/>
            <p:cNvSpPr txBox="1"/>
            <p:nvPr/>
          </p:nvSpPr>
          <p:spPr>
            <a:xfrm>
              <a:off x="3375881" y="6416704"/>
              <a:ext cx="5963700" cy="4206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333"/>
                <a:buFont typeface="Calibri"/>
                <a:buNone/>
              </a:pPr>
              <a:r>
                <a:t/>
              </a:r>
              <a:endParaRPr b="1" i="0" sz="1000" u="none" cap="none" strike="noStrike">
                <a:solidFill>
                  <a:srgbClr val="000000"/>
                </a:solidFill>
                <a:latin typeface="Calibri"/>
                <a:ea typeface="Calibri"/>
                <a:cs typeface="Calibri"/>
                <a:sym typeface="Calibri"/>
              </a:endParaRPr>
            </a:p>
          </p:txBody>
        </p:sp>
        <p:pic>
          <p:nvPicPr>
            <p:cNvPr id="606" name="Google Shape;606;g2ecc96a078e_0_153"/>
            <p:cNvPicPr preferRelativeResize="0"/>
            <p:nvPr/>
          </p:nvPicPr>
          <p:blipFill rotWithShape="1">
            <a:blip r:embed="rId5">
              <a:alphaModFix/>
            </a:blip>
            <a:srcRect b="0" l="0" r="0" t="0"/>
            <a:stretch/>
          </p:blipFill>
          <p:spPr>
            <a:xfrm>
              <a:off x="1447800" y="690291"/>
              <a:ext cx="9296408" cy="6426775"/>
            </a:xfrm>
            <a:prstGeom prst="rect">
              <a:avLst/>
            </a:prstGeom>
            <a:noFill/>
            <a:ln>
              <a:noFill/>
            </a:ln>
          </p:spPr>
        </p:pic>
        <p:sp>
          <p:nvSpPr>
            <p:cNvPr id="607" name="Google Shape;607;g2ecc96a078e_0_153"/>
            <p:cNvSpPr/>
            <p:nvPr/>
          </p:nvSpPr>
          <p:spPr>
            <a:xfrm>
              <a:off x="1447800" y="1362975"/>
              <a:ext cx="9296400" cy="50814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FFFFFF"/>
                </a:buClr>
                <a:buSzPts val="1867"/>
                <a:buFont typeface="Century Gothic"/>
                <a:buNone/>
              </a:pPr>
              <a:r>
                <a:t/>
              </a:r>
              <a:endParaRPr b="0" i="0" sz="1867" u="none" cap="none" strike="noStrike">
                <a:solidFill>
                  <a:srgbClr val="FFFFFF"/>
                </a:solidFill>
                <a:latin typeface="Arial"/>
                <a:ea typeface="Arial"/>
                <a:cs typeface="Arial"/>
                <a:sym typeface="Arial"/>
              </a:endParaRPr>
            </a:p>
          </p:txBody>
        </p:sp>
      </p:grpSp>
      <p:sp>
        <p:nvSpPr>
          <p:cNvPr id="608" name="Google Shape;608;g2ecc96a078e_0_153"/>
          <p:cNvSpPr txBox="1"/>
          <p:nvPr/>
        </p:nvSpPr>
        <p:spPr>
          <a:xfrm>
            <a:off x="24300" y="2657050"/>
            <a:ext cx="2927400" cy="273000"/>
          </a:xfrm>
          <a:prstGeom prst="rect">
            <a:avLst/>
          </a:prstGeom>
          <a:noFill/>
          <a:ln>
            <a:noFill/>
          </a:ln>
        </p:spPr>
        <p:txBody>
          <a:bodyPr anchorCtr="0" anchor="ctr" bIns="51425" lIns="51425" spcFirstLastPara="1" rIns="51425" wrap="square" tIns="0">
            <a:noAutofit/>
          </a:bodyPr>
          <a:lstStyle/>
          <a:p>
            <a:pPr indent="0" lvl="0" marL="0" marR="0" rtl="0" algn="ctr">
              <a:lnSpc>
                <a:spcPct val="100000"/>
              </a:lnSpc>
              <a:spcBef>
                <a:spcPts val="0"/>
              </a:spcBef>
              <a:spcAft>
                <a:spcPts val="0"/>
              </a:spcAft>
              <a:buClr>
                <a:srgbClr val="000000"/>
              </a:buClr>
              <a:buSzPts val="600"/>
              <a:buFont typeface="Arial"/>
              <a:buNone/>
            </a:pPr>
            <a:r>
              <a:rPr b="1" lang="en" sz="1200">
                <a:solidFill>
                  <a:schemeClr val="dk1"/>
                </a:solidFill>
              </a:rPr>
              <a:t>Storm-focused triple-moving-nesting </a:t>
            </a:r>
            <a:endParaRPr b="0" i="0" sz="1200" u="none" cap="none" strike="noStrike">
              <a:latin typeface="Arial"/>
              <a:ea typeface="Arial"/>
              <a:cs typeface="Arial"/>
              <a:sym typeface="Arial"/>
            </a:endParaRPr>
          </a:p>
        </p:txBody>
      </p:sp>
      <p:sp>
        <p:nvSpPr>
          <p:cNvPr id="609" name="Google Shape;609;g2ecc96a078e_0_153"/>
          <p:cNvSpPr txBox="1"/>
          <p:nvPr/>
        </p:nvSpPr>
        <p:spPr>
          <a:xfrm>
            <a:off x="2951601" y="2657050"/>
            <a:ext cx="3325800" cy="273000"/>
          </a:xfrm>
          <a:prstGeom prst="rect">
            <a:avLst/>
          </a:prstGeom>
          <a:noFill/>
          <a:ln>
            <a:noFill/>
          </a:ln>
        </p:spPr>
        <p:txBody>
          <a:bodyPr anchorCtr="0" anchor="ctr" bIns="51425" lIns="51425" spcFirstLastPara="1" rIns="51425" wrap="square" tIns="0">
            <a:noAutofit/>
          </a:bodyPr>
          <a:lstStyle/>
          <a:p>
            <a:pPr indent="0" lvl="0" marL="0" marR="0" rtl="0" algn="ctr">
              <a:lnSpc>
                <a:spcPct val="100000"/>
              </a:lnSpc>
              <a:spcBef>
                <a:spcPts val="0"/>
              </a:spcBef>
              <a:spcAft>
                <a:spcPts val="0"/>
              </a:spcAft>
              <a:buClr>
                <a:srgbClr val="000000"/>
              </a:buClr>
              <a:buSzPts val="600"/>
              <a:buFont typeface="Arial"/>
              <a:buNone/>
            </a:pPr>
            <a:r>
              <a:rPr b="1" lang="en" sz="1200">
                <a:solidFill>
                  <a:schemeClr val="dk1"/>
                </a:solidFill>
              </a:rPr>
              <a:t>Basin-focused multi-storm moving-nesting </a:t>
            </a:r>
            <a:endParaRPr b="0" i="0" sz="1200" u="none" cap="none" strike="noStrike">
              <a:latin typeface="Arial"/>
              <a:ea typeface="Arial"/>
              <a:cs typeface="Arial"/>
              <a:sym typeface="Arial"/>
            </a:endParaRPr>
          </a:p>
        </p:txBody>
      </p:sp>
      <p:sp>
        <p:nvSpPr>
          <p:cNvPr id="610" name="Google Shape;610;g2ecc96a078e_0_153"/>
          <p:cNvSpPr txBox="1"/>
          <p:nvPr/>
        </p:nvSpPr>
        <p:spPr>
          <a:xfrm>
            <a:off x="6140025" y="2657050"/>
            <a:ext cx="3028500" cy="273000"/>
          </a:xfrm>
          <a:prstGeom prst="rect">
            <a:avLst/>
          </a:prstGeom>
          <a:noFill/>
          <a:ln>
            <a:noFill/>
          </a:ln>
        </p:spPr>
        <p:txBody>
          <a:bodyPr anchorCtr="0" anchor="ctr" bIns="51425" lIns="51425" spcFirstLastPara="1" rIns="51425" wrap="square" tIns="0">
            <a:noAutofit/>
          </a:bodyPr>
          <a:lstStyle/>
          <a:p>
            <a:pPr indent="0" lvl="0" marL="0" marR="0" rtl="0" algn="ctr">
              <a:lnSpc>
                <a:spcPct val="100000"/>
              </a:lnSpc>
              <a:spcBef>
                <a:spcPts val="0"/>
              </a:spcBef>
              <a:spcAft>
                <a:spcPts val="0"/>
              </a:spcAft>
              <a:buClr>
                <a:srgbClr val="000000"/>
              </a:buClr>
              <a:buSzPts val="600"/>
              <a:buFont typeface="Arial"/>
              <a:buNone/>
            </a:pPr>
            <a:r>
              <a:rPr b="1" lang="en" sz="1200">
                <a:solidFill>
                  <a:schemeClr val="dk1"/>
                </a:solidFill>
              </a:rPr>
              <a:t>Global multi-storm moving-nesting </a:t>
            </a:r>
            <a:endParaRPr b="0" i="0" sz="1200" u="none" cap="none" strike="noStrike">
              <a:latin typeface="Arial"/>
              <a:ea typeface="Arial"/>
              <a:cs typeface="Arial"/>
              <a:sym typeface="Arial"/>
            </a:endParaRPr>
          </a:p>
        </p:txBody>
      </p:sp>
      <p:sp>
        <p:nvSpPr>
          <p:cNvPr id="611" name="Google Shape;611;g2ecc96a078e_0_153"/>
          <p:cNvSpPr txBox="1"/>
          <p:nvPr>
            <p:ph idx="1" type="body"/>
          </p:nvPr>
        </p:nvSpPr>
        <p:spPr>
          <a:xfrm>
            <a:off x="237400" y="539325"/>
            <a:ext cx="8672400" cy="2107200"/>
          </a:xfrm>
          <a:prstGeom prst="rect">
            <a:avLst/>
          </a:prstGeom>
        </p:spPr>
        <p:txBody>
          <a:bodyPr anchorCtr="0" anchor="t" bIns="0" lIns="0" spcFirstLastPara="1" rIns="0" wrap="square" tIns="0">
            <a:noAutofit/>
          </a:bodyPr>
          <a:lstStyle/>
          <a:p>
            <a:pPr indent="-215900" lvl="0" marL="228600" rtl="0" algn="l">
              <a:lnSpc>
                <a:spcPct val="100000"/>
              </a:lnSpc>
              <a:spcBef>
                <a:spcPts val="0"/>
              </a:spcBef>
              <a:spcAft>
                <a:spcPts val="0"/>
              </a:spcAft>
              <a:buSzPts val="1600"/>
              <a:buChar char="●"/>
            </a:pPr>
            <a:r>
              <a:rPr lang="en" sz="1500"/>
              <a:t>The HAFSv2A configuration based HAFSv2.0.1A real-time parallel experiment has been developed and tested. It will be kicked off ~ August 1st as one of the </a:t>
            </a:r>
            <a:r>
              <a:rPr lang="en" sz="1500"/>
              <a:t>2024 HFIP real-time demo projects.</a:t>
            </a:r>
            <a:endParaRPr sz="1400"/>
          </a:p>
          <a:p>
            <a:pPr indent="-209550" lvl="0" marL="228600" rtl="0" algn="l">
              <a:lnSpc>
                <a:spcPct val="100000"/>
              </a:lnSpc>
              <a:spcBef>
                <a:spcPts val="0"/>
              </a:spcBef>
              <a:spcAft>
                <a:spcPts val="0"/>
              </a:spcAft>
              <a:buSzPts val="1500"/>
              <a:buChar char="●"/>
            </a:pPr>
            <a:r>
              <a:rPr lang="en" sz="1500"/>
              <a:t>Future HAFS developments and advancements include</a:t>
            </a:r>
            <a:endParaRPr sz="1500"/>
          </a:p>
          <a:p>
            <a:pPr indent="-203200" lvl="1" marL="457200" rtl="0" algn="l">
              <a:lnSpc>
                <a:spcPct val="100000"/>
              </a:lnSpc>
              <a:spcBef>
                <a:spcPts val="0"/>
              </a:spcBef>
              <a:spcAft>
                <a:spcPts val="0"/>
              </a:spcAft>
              <a:buSzPts val="1400"/>
              <a:buChar char="○"/>
            </a:pPr>
            <a:r>
              <a:rPr lang="en" sz="1400"/>
              <a:t>Downstream upgrades for the upcoming RTOFSv2.5 upgrade and GFSv17 upgrade</a:t>
            </a:r>
            <a:endParaRPr sz="1400"/>
          </a:p>
          <a:p>
            <a:pPr indent="-203200" lvl="1" marL="457200" rtl="0" algn="l">
              <a:lnSpc>
                <a:spcPct val="100000"/>
              </a:lnSpc>
              <a:spcBef>
                <a:spcPts val="0"/>
              </a:spcBef>
              <a:spcAft>
                <a:spcPts val="0"/>
              </a:spcAft>
              <a:buSzPts val="1400"/>
              <a:buChar char="○"/>
            </a:pPr>
            <a:r>
              <a:rPr lang="en" sz="1400"/>
              <a:t>HAFS JEDI-based DA transition with both atmospheric and oceanic DA, </a:t>
            </a:r>
            <a:r>
              <a:rPr lang="en" sz="1400"/>
              <a:t>eventually</a:t>
            </a:r>
            <a:r>
              <a:rPr lang="en" sz="1400"/>
              <a:t> coupled DA</a:t>
            </a:r>
            <a:endParaRPr sz="1400"/>
          </a:p>
          <a:p>
            <a:pPr indent="-203200" lvl="1" marL="457200" rtl="0" algn="l">
              <a:lnSpc>
                <a:spcPct val="100000"/>
              </a:lnSpc>
              <a:spcBef>
                <a:spcPts val="0"/>
              </a:spcBef>
              <a:spcAft>
                <a:spcPts val="0"/>
              </a:spcAft>
              <a:buSzPts val="1400"/>
              <a:buChar char="○"/>
            </a:pPr>
            <a:r>
              <a:rPr lang="en" sz="1400"/>
              <a:t>HAFS-based ensemble analysis and forecast capabilities </a:t>
            </a:r>
            <a:endParaRPr sz="1400"/>
          </a:p>
          <a:p>
            <a:pPr indent="-203200" lvl="1" marL="457200" rtl="0" algn="l">
              <a:lnSpc>
                <a:spcPct val="100000"/>
              </a:lnSpc>
              <a:spcBef>
                <a:spcPts val="0"/>
              </a:spcBef>
              <a:spcAft>
                <a:spcPts val="0"/>
              </a:spcAft>
              <a:buSzPts val="1400"/>
              <a:buChar char="○"/>
            </a:pPr>
            <a:r>
              <a:rPr lang="en" sz="1400"/>
              <a:t>Three-way atmosphere-wave-ocean coupling towards earth-system coupling</a:t>
            </a:r>
            <a:endParaRPr sz="1400"/>
          </a:p>
          <a:p>
            <a:pPr indent="-203200" lvl="1" marL="457200" rtl="0" algn="l">
              <a:lnSpc>
                <a:spcPct val="100000"/>
              </a:lnSpc>
              <a:spcBef>
                <a:spcPts val="0"/>
              </a:spcBef>
              <a:spcAft>
                <a:spcPts val="0"/>
              </a:spcAft>
              <a:buSzPts val="1400"/>
              <a:buChar char="○"/>
            </a:pPr>
            <a:r>
              <a:rPr lang="en" sz="1400"/>
              <a:t>Storm-focused following triple moving nesting capability; Basin-focused multiple storm moving nesting capability; and </a:t>
            </a:r>
            <a:r>
              <a:rPr lang="en" sz="1400"/>
              <a:t>eventually global multiple moving nesting capability</a:t>
            </a:r>
            <a:endParaRPr sz="1400"/>
          </a:p>
        </p:txBody>
      </p:sp>
      <p:grpSp>
        <p:nvGrpSpPr>
          <p:cNvPr id="612" name="Google Shape;612;g2ecc96a078e_0_153"/>
          <p:cNvGrpSpPr/>
          <p:nvPr/>
        </p:nvGrpSpPr>
        <p:grpSpPr>
          <a:xfrm>
            <a:off x="-5075" y="2967977"/>
            <a:ext cx="2927400" cy="1643096"/>
            <a:chOff x="-5075" y="2967977"/>
            <a:chExt cx="2927400" cy="1643096"/>
          </a:xfrm>
        </p:grpSpPr>
        <p:pic>
          <p:nvPicPr>
            <p:cNvPr id="613" name="Google Shape;613;g2ecc96a078e_0_153"/>
            <p:cNvPicPr preferRelativeResize="0"/>
            <p:nvPr/>
          </p:nvPicPr>
          <p:blipFill rotWithShape="1">
            <a:blip r:embed="rId6">
              <a:alphaModFix/>
            </a:blip>
            <a:srcRect b="20056" l="5050" r="5568" t="17443"/>
            <a:stretch/>
          </p:blipFill>
          <p:spPr>
            <a:xfrm>
              <a:off x="-5075" y="2967977"/>
              <a:ext cx="2927400" cy="1643096"/>
            </a:xfrm>
            <a:prstGeom prst="rect">
              <a:avLst/>
            </a:prstGeom>
            <a:noFill/>
            <a:ln>
              <a:noFill/>
            </a:ln>
          </p:spPr>
        </p:pic>
        <p:grpSp>
          <p:nvGrpSpPr>
            <p:cNvPr id="614" name="Google Shape;614;g2ecc96a078e_0_153"/>
            <p:cNvGrpSpPr/>
            <p:nvPr/>
          </p:nvGrpSpPr>
          <p:grpSpPr>
            <a:xfrm>
              <a:off x="1424264" y="3671978"/>
              <a:ext cx="117721" cy="128216"/>
              <a:chOff x="6585650" y="2168600"/>
              <a:chExt cx="310200" cy="274200"/>
            </a:xfrm>
          </p:grpSpPr>
          <p:pic>
            <p:nvPicPr>
              <p:cNvPr id="615" name="Google Shape;615;g2ecc96a078e_0_153"/>
              <p:cNvPicPr preferRelativeResize="0"/>
              <p:nvPr/>
            </p:nvPicPr>
            <p:blipFill>
              <a:blip r:embed="rId4">
                <a:alphaModFix/>
              </a:blip>
              <a:stretch>
                <a:fillRect/>
              </a:stretch>
            </p:blipFill>
            <p:spPr>
              <a:xfrm>
                <a:off x="6628862" y="2191388"/>
                <a:ext cx="228600" cy="228600"/>
              </a:xfrm>
              <a:prstGeom prst="rect">
                <a:avLst/>
              </a:prstGeom>
              <a:noFill/>
              <a:ln>
                <a:noFill/>
              </a:ln>
            </p:spPr>
          </p:pic>
          <p:sp>
            <p:nvSpPr>
              <p:cNvPr id="616" name="Google Shape;616;g2ecc96a078e_0_153"/>
              <p:cNvSpPr/>
              <p:nvPr/>
            </p:nvSpPr>
            <p:spPr>
              <a:xfrm>
                <a:off x="6585650" y="2168600"/>
                <a:ext cx="310200" cy="274200"/>
              </a:xfrm>
              <a:prstGeom prst="rect">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000000"/>
                  </a:solidFill>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ecc96a078e_0_36"/>
          <p:cNvSpPr txBox="1"/>
          <p:nvPr>
            <p:ph type="ctrTitle"/>
          </p:nvPr>
        </p:nvSpPr>
        <p:spPr>
          <a:xfrm>
            <a:off x="727950" y="2253150"/>
            <a:ext cx="7688100" cy="978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600"/>
              <a:buNone/>
            </a:pPr>
            <a:r>
              <a:rPr lang="en" sz="3000"/>
              <a:t>Thanks!</a:t>
            </a:r>
            <a:endParaRPr sz="1800"/>
          </a:p>
        </p:txBody>
      </p:sp>
      <p:sp>
        <p:nvSpPr>
          <p:cNvPr id="622" name="Google Shape;622;g2ecc96a078e_0_36"/>
          <p:cNvSpPr/>
          <p:nvPr/>
        </p:nvSpPr>
        <p:spPr>
          <a:xfrm>
            <a:off x="2289475" y="571499"/>
            <a:ext cx="4947900" cy="45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nvGrpSpPr>
          <p:cNvPr id="623" name="Google Shape;623;g2ecc96a078e_0_36"/>
          <p:cNvGrpSpPr/>
          <p:nvPr/>
        </p:nvGrpSpPr>
        <p:grpSpPr>
          <a:xfrm>
            <a:off x="7476800" y="538837"/>
            <a:ext cx="1507800" cy="522713"/>
            <a:chOff x="7476800" y="538837"/>
            <a:chExt cx="1507800" cy="522713"/>
          </a:xfrm>
        </p:grpSpPr>
        <p:sp>
          <p:nvSpPr>
            <p:cNvPr id="624" name="Google Shape;624;g2ecc96a078e_0_36"/>
            <p:cNvSpPr/>
            <p:nvPr/>
          </p:nvSpPr>
          <p:spPr>
            <a:xfrm>
              <a:off x="7476800" y="538950"/>
              <a:ext cx="1507800" cy="5226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625" name="Google Shape;625;g2ecc96a078e_0_36"/>
            <p:cNvPicPr preferRelativeResize="0"/>
            <p:nvPr/>
          </p:nvPicPr>
          <p:blipFill rotWithShape="1">
            <a:blip r:embed="rId4">
              <a:alphaModFix/>
            </a:blip>
            <a:srcRect b="0" l="0" r="0" t="0"/>
            <a:stretch/>
          </p:blipFill>
          <p:spPr>
            <a:xfrm>
              <a:off x="7544800" y="538837"/>
              <a:ext cx="1371600" cy="522514"/>
            </a:xfrm>
            <a:prstGeom prst="rect">
              <a:avLst/>
            </a:prstGeom>
            <a:noFill/>
            <a:ln>
              <a:noFill/>
            </a:ln>
          </p:spPr>
        </p:pic>
      </p:grpSp>
      <p:pic>
        <p:nvPicPr>
          <p:cNvPr id="626" name="Google Shape;626;g2ecc96a078e_0_36"/>
          <p:cNvPicPr preferRelativeResize="0"/>
          <p:nvPr/>
        </p:nvPicPr>
        <p:blipFill>
          <a:blip r:embed="rId5">
            <a:alphaModFix/>
          </a:blip>
          <a:stretch>
            <a:fillRect/>
          </a:stretch>
        </p:blipFill>
        <p:spPr>
          <a:xfrm>
            <a:off x="263150" y="538838"/>
            <a:ext cx="1412240" cy="522525"/>
          </a:xfrm>
          <a:prstGeom prst="rect">
            <a:avLst/>
          </a:prstGeom>
          <a:noFill/>
          <a:ln>
            <a:noFill/>
          </a:ln>
        </p:spPr>
      </p:pic>
      <p:pic>
        <p:nvPicPr>
          <p:cNvPr id="627" name="Google Shape;627;g2ecc96a078e_0_36">
            <a:hlinkClick r:id="rId6"/>
          </p:cNvPr>
          <p:cNvPicPr preferRelativeResize="0"/>
          <p:nvPr/>
        </p:nvPicPr>
        <p:blipFill rotWithShape="1">
          <a:blip r:embed="rId7">
            <a:alphaModFix/>
          </a:blip>
          <a:srcRect b="0" l="0" r="0" t="0"/>
          <a:stretch/>
        </p:blipFill>
        <p:spPr>
          <a:xfrm>
            <a:off x="263153" y="4176268"/>
            <a:ext cx="557831" cy="557831"/>
          </a:xfrm>
          <a:prstGeom prst="rect">
            <a:avLst/>
          </a:prstGeom>
          <a:noFill/>
          <a:ln>
            <a:noFill/>
          </a:ln>
        </p:spPr>
      </p:pic>
      <p:pic>
        <p:nvPicPr>
          <p:cNvPr id="628" name="Google Shape;628;g2ecc96a078e_0_36"/>
          <p:cNvPicPr preferRelativeResize="0"/>
          <p:nvPr/>
        </p:nvPicPr>
        <p:blipFill rotWithShape="1">
          <a:blip r:embed="rId8">
            <a:alphaModFix/>
          </a:blip>
          <a:srcRect b="0" l="0" r="0" t="0"/>
          <a:stretch/>
        </p:blipFill>
        <p:spPr>
          <a:xfrm>
            <a:off x="921521" y="4173988"/>
            <a:ext cx="566930" cy="5669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2edeb3ed891_0_38"/>
          <p:cNvSpPr txBox="1"/>
          <p:nvPr>
            <p:ph type="title"/>
          </p:nvPr>
        </p:nvSpPr>
        <p:spPr>
          <a:xfrm>
            <a:off x="457200" y="46048"/>
            <a:ext cx="8229600" cy="435600"/>
          </a:xfrm>
          <a:prstGeom prst="rect">
            <a:avLst/>
          </a:prstGeom>
        </p:spPr>
        <p:txBody>
          <a:bodyPr anchorCtr="0" anchor="ctr" bIns="45700" lIns="0" spcFirstLastPara="1" rIns="0" wrap="square" tIns="45700">
            <a:noAutofit/>
          </a:bodyPr>
          <a:lstStyle/>
          <a:p>
            <a:pPr indent="0" lvl="0" marL="0" rtl="0" algn="ctr">
              <a:spcBef>
                <a:spcPts val="0"/>
              </a:spcBef>
              <a:spcAft>
                <a:spcPts val="0"/>
              </a:spcAft>
              <a:buSzPts val="990"/>
              <a:buNone/>
            </a:pPr>
            <a:r>
              <a:rPr lang="en" sz="2000"/>
              <a:t>Two HAFSv2 Configurations (HFSA and HFSB)</a:t>
            </a:r>
            <a:endParaRPr sz="1800"/>
          </a:p>
        </p:txBody>
      </p:sp>
      <p:graphicFrame>
        <p:nvGraphicFramePr>
          <p:cNvPr id="634" name="Google Shape;634;g2edeb3ed891_0_38"/>
          <p:cNvGraphicFramePr/>
          <p:nvPr/>
        </p:nvGraphicFramePr>
        <p:xfrm>
          <a:off x="86198" y="494189"/>
          <a:ext cx="3000000" cy="3000000"/>
        </p:xfrm>
        <a:graphic>
          <a:graphicData uri="http://schemas.openxmlformats.org/drawingml/2006/table">
            <a:tbl>
              <a:tblPr>
                <a:noFill/>
                <a:tableStyleId>{CC80F9DE-9256-408B-B771-3ADB98993957}</a:tableStyleId>
              </a:tblPr>
              <a:tblGrid>
                <a:gridCol w="978525"/>
                <a:gridCol w="1381950"/>
                <a:gridCol w="1306475"/>
                <a:gridCol w="1434550"/>
                <a:gridCol w="1652175"/>
                <a:gridCol w="864450"/>
                <a:gridCol w="1353500"/>
              </a:tblGrid>
              <a:tr h="584750">
                <a:tc>
                  <a:txBody>
                    <a:bodyPr/>
                    <a:lstStyle/>
                    <a:p>
                      <a:pPr indent="0" lvl="0" marL="0" marR="0" rtl="0" algn="l">
                        <a:lnSpc>
                          <a:spcPct val="100000"/>
                        </a:lnSpc>
                        <a:spcBef>
                          <a:spcPts val="0"/>
                        </a:spcBef>
                        <a:spcAft>
                          <a:spcPts val="0"/>
                        </a:spcAft>
                        <a:buClr>
                          <a:srgbClr val="000000"/>
                        </a:buClr>
                        <a:buSzPts val="1400"/>
                        <a:buFont typeface="Arial"/>
                        <a:buNone/>
                      </a:pPr>
                      <a:r>
                        <a:rPr b="1" lang="en" sz="1300" u="none" cap="none" strike="noStrike"/>
                        <a:t>HAFSv</a:t>
                      </a:r>
                      <a:r>
                        <a:rPr b="1" lang="en" sz="1300"/>
                        <a:t>2</a:t>
                      </a:r>
                      <a:r>
                        <a:rPr b="1" lang="en" sz="1300" u="none" cap="none" strike="noStrike"/>
                        <a:t>.0</a:t>
                      </a:r>
                      <a:endParaRPr b="1" sz="1300" u="none" cap="none" strike="noStrike"/>
                    </a:p>
                  </a:txBody>
                  <a:tcPr marT="45725" marB="45725" marR="91450" marL="91450">
                    <a:lnL cap="flat" cmpd="sng" w="9525">
                      <a:solidFill>
                        <a:srgbClr val="748D99"/>
                      </a:solidFill>
                      <a:prstDash val="solid"/>
                      <a:round/>
                      <a:headEnd len="sm" w="sm" type="none"/>
                      <a:tailEnd len="sm" w="sm" type="none"/>
                    </a:lnL>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78909C"/>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Domain &amp;</a:t>
                      </a:r>
                      <a:endParaRPr b="1" sz="1400" u="none" cap="none" strike="noStrike">
                        <a:solidFill>
                          <a:srgbClr val="FFFFFF"/>
                        </a:solidFill>
                      </a:endParaRPr>
                    </a:p>
                    <a:p>
                      <a:pPr indent="0" lvl="0" marL="0" marR="0" rtl="0" algn="ctr">
                        <a:lnSpc>
                          <a:spcPct val="115000"/>
                        </a:lnSpc>
                        <a:spcBef>
                          <a:spcPts val="0"/>
                        </a:spcBef>
                        <a:spcAft>
                          <a:spcPts val="0"/>
                        </a:spcAft>
                        <a:buClr>
                          <a:srgbClr val="000000"/>
                        </a:buClr>
                        <a:buSzPts val="1400"/>
                        <a:buFont typeface="Arial"/>
                        <a:buNone/>
                      </a:pPr>
                      <a:r>
                        <a:rPr b="1" lang="en">
                          <a:solidFill>
                            <a:srgbClr val="FFFFFF"/>
                          </a:solidFill>
                        </a:rPr>
                        <a:t>Dynamics</a:t>
                      </a:r>
                      <a:endParaRPr b="1">
                        <a:solidFill>
                          <a:srgbClr val="FFFFFF"/>
                        </a:solidFill>
                      </a:endParaRPr>
                    </a:p>
                  </a:txBody>
                  <a:tcPr marT="45725" marB="45725" marR="91450" marL="91450">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93C47D"/>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Resolution</a:t>
                      </a:r>
                      <a:endParaRPr b="1" sz="1400" u="none" cap="none" strike="noStrike">
                        <a:solidFill>
                          <a:srgbClr val="FFFFFF"/>
                        </a:solidFill>
                      </a:endParaRPr>
                    </a:p>
                  </a:txBody>
                  <a:tcPr marT="45725" marB="45725" marR="91450" marL="91450">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4A86E8"/>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DA/VI</a:t>
                      </a:r>
                      <a:endParaRPr b="1" sz="1400" u="none" cap="none" strike="noStrike">
                        <a:solidFill>
                          <a:srgbClr val="FFFFFF"/>
                        </a:solidFill>
                      </a:endParaRPr>
                    </a:p>
                  </a:txBody>
                  <a:tcPr marT="45725" marB="45725" marR="91450" marL="91450">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FF9900"/>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Ocean/Wave Coupling</a:t>
                      </a:r>
                      <a:endParaRPr b="1" sz="1400" u="none" cap="none" strike="noStrike">
                        <a:solidFill>
                          <a:srgbClr val="FFFFFF"/>
                        </a:solidFill>
                      </a:endParaRPr>
                    </a:p>
                  </a:txBody>
                  <a:tcPr marT="45725" marB="45725" marR="91450" marL="91450">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38761D"/>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Physics</a:t>
                      </a:r>
                      <a:endParaRPr b="1" sz="1400" u="none" cap="none" strike="noStrike">
                        <a:solidFill>
                          <a:srgbClr val="FFFFFF"/>
                        </a:solidFill>
                      </a:endParaRPr>
                    </a:p>
                  </a:txBody>
                  <a:tcPr marT="45725" marB="45725" marR="91450" marL="91450">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FF9900"/>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 sz="1400" u="none" cap="none" strike="noStrike">
                          <a:solidFill>
                            <a:srgbClr val="FFFFFF"/>
                          </a:solidFill>
                        </a:rPr>
                        <a:t>Basins</a:t>
                      </a:r>
                      <a:endParaRPr b="1" sz="1400" u="none" cap="none" strike="noStrike">
                        <a:solidFill>
                          <a:srgbClr val="FFFFFF"/>
                        </a:solidFill>
                      </a:endParaRPr>
                    </a:p>
                  </a:txBody>
                  <a:tcPr marT="45725" marB="45725" marR="91450" marL="91450">
                    <a:lnR cap="flat" cmpd="sng" w="9525">
                      <a:solidFill>
                        <a:srgbClr val="748D99"/>
                      </a:solidFill>
                      <a:prstDash val="solid"/>
                      <a:round/>
                      <a:headEnd len="sm" w="sm" type="none"/>
                      <a:tailEnd len="sm" w="sm" type="none"/>
                    </a:lnR>
                    <a:lnT cap="flat" cmpd="sng" w="9525">
                      <a:solidFill>
                        <a:srgbClr val="748D99"/>
                      </a:solidFill>
                      <a:prstDash val="solid"/>
                      <a:round/>
                      <a:headEnd len="sm" w="sm" type="none"/>
                      <a:tailEnd len="sm" w="sm" type="none"/>
                    </a:lnT>
                    <a:lnB cap="flat" cmpd="sng" w="25300">
                      <a:solidFill>
                        <a:srgbClr val="FFFFFF"/>
                      </a:solidFill>
                      <a:prstDash val="solid"/>
                      <a:round/>
                      <a:headEnd len="sm" w="sm" type="none"/>
                      <a:tailEnd len="sm" w="sm" type="none"/>
                    </a:lnB>
                    <a:solidFill>
                      <a:srgbClr val="78909C"/>
                    </a:solidFill>
                  </a:tcPr>
                </a:tc>
              </a:tr>
              <a:tr h="931775">
                <a:tc>
                  <a:txBody>
                    <a:bodyPr/>
                    <a:lstStyle/>
                    <a:p>
                      <a:pPr indent="0" lvl="0" marL="0" marR="0" rtl="0" algn="ctr">
                        <a:lnSpc>
                          <a:spcPct val="115000"/>
                        </a:lnSpc>
                        <a:spcBef>
                          <a:spcPts val="0"/>
                        </a:spcBef>
                        <a:spcAft>
                          <a:spcPts val="0"/>
                        </a:spcAft>
                        <a:buClr>
                          <a:srgbClr val="000000"/>
                        </a:buClr>
                        <a:buSzPts val="1100"/>
                        <a:buFont typeface="Arial"/>
                        <a:buNone/>
                      </a:pPr>
                      <a:r>
                        <a:rPr b="1" lang="en" sz="1100">
                          <a:solidFill>
                            <a:srgbClr val="3333FF"/>
                          </a:solidFill>
                        </a:rPr>
                        <a:t>HFSA</a:t>
                      </a:r>
                      <a:endParaRPr b="1" sz="1100" u="none" cap="none" strike="noStrike">
                        <a:solidFill>
                          <a:srgbClr val="3333FF"/>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l">
                        <a:lnSpc>
                          <a:spcPct val="115000"/>
                        </a:lnSpc>
                        <a:spcBef>
                          <a:spcPts val="0"/>
                        </a:spcBef>
                        <a:spcAft>
                          <a:spcPts val="0"/>
                        </a:spcAft>
                        <a:buClr>
                          <a:srgbClr val="000000"/>
                        </a:buClr>
                        <a:buSzPts val="900"/>
                        <a:buFont typeface="Arial"/>
                        <a:buNone/>
                      </a:pPr>
                      <a:r>
                        <a:rPr b="1" lang="en" sz="900" u="none" cap="none" strike="noStrike">
                          <a:solidFill>
                            <a:srgbClr val="0000FF"/>
                          </a:solidFill>
                        </a:rPr>
                        <a:t>parent: </a:t>
                      </a:r>
                      <a:r>
                        <a:rPr b="1" lang="en" sz="900">
                          <a:solidFill>
                            <a:srgbClr val="0000FF"/>
                          </a:solidFill>
                        </a:rPr>
                        <a:t>77x74</a:t>
                      </a:r>
                      <a:r>
                        <a:rPr b="1" lang="en" sz="900" u="none" cap="none" strike="noStrike">
                          <a:solidFill>
                            <a:srgbClr val="0000FF"/>
                          </a:solidFill>
                        </a:rPr>
                        <a:t> deg.</a:t>
                      </a:r>
                      <a:endParaRPr b="1" sz="900" u="none" cap="none" strike="noStrike">
                        <a:solidFill>
                          <a:srgbClr val="0000FF"/>
                        </a:solidFill>
                      </a:endParaRPr>
                    </a:p>
                    <a:p>
                      <a:pPr indent="0" lvl="0" marL="0" marR="0" rtl="0" algn="l">
                        <a:lnSpc>
                          <a:spcPct val="115000"/>
                        </a:lnSpc>
                        <a:spcBef>
                          <a:spcPts val="0"/>
                        </a:spcBef>
                        <a:spcAft>
                          <a:spcPts val="0"/>
                        </a:spcAft>
                        <a:buClr>
                          <a:srgbClr val="000000"/>
                        </a:buClr>
                        <a:buSzPts val="900"/>
                        <a:buFont typeface="Arial"/>
                        <a:buNone/>
                      </a:pPr>
                      <a:r>
                        <a:rPr b="1" lang="en" sz="900" u="none" cap="none" strike="noStrike">
                          <a:solidFill>
                            <a:srgbClr val="3333FF"/>
                          </a:solidFill>
                        </a:rPr>
                        <a:t>nest: 1</a:t>
                      </a:r>
                      <a:r>
                        <a:rPr b="1" lang="en" sz="900">
                          <a:solidFill>
                            <a:srgbClr val="3333FF"/>
                          </a:solidFill>
                        </a:rPr>
                        <a:t>1.8</a:t>
                      </a:r>
                      <a:r>
                        <a:rPr b="1" lang="en" sz="900" u="none" cap="none" strike="noStrike">
                          <a:solidFill>
                            <a:srgbClr val="3333FF"/>
                          </a:solidFill>
                        </a:rPr>
                        <a:t>x1</a:t>
                      </a:r>
                      <a:r>
                        <a:rPr b="1" lang="en" sz="900">
                          <a:solidFill>
                            <a:srgbClr val="3333FF"/>
                          </a:solidFill>
                        </a:rPr>
                        <a:t>1.8</a:t>
                      </a:r>
                      <a:r>
                        <a:rPr b="1" lang="en" sz="900" u="none" cap="none" strike="noStrike">
                          <a:solidFill>
                            <a:srgbClr val="3333FF"/>
                          </a:solidFill>
                        </a:rPr>
                        <a:t> deg.</a:t>
                      </a:r>
                      <a:endParaRPr b="1" sz="900" u="none" cap="none" strike="noStrike">
                        <a:solidFill>
                          <a:srgbClr val="3333FF"/>
                        </a:solidFill>
                      </a:endParaRPr>
                    </a:p>
                    <a:p>
                      <a:pPr indent="0" lvl="0" marL="0" marR="0" rtl="0" algn="l">
                        <a:lnSpc>
                          <a:spcPct val="115000"/>
                        </a:lnSpc>
                        <a:spcBef>
                          <a:spcPts val="0"/>
                        </a:spcBef>
                        <a:spcAft>
                          <a:spcPts val="0"/>
                        </a:spcAft>
                        <a:buClr>
                          <a:srgbClr val="000000"/>
                        </a:buClr>
                        <a:buSzPts val="900"/>
                        <a:buFont typeface="Arial"/>
                        <a:buNone/>
                      </a:pPr>
                      <a:r>
                        <a:rPr b="1" lang="en" sz="900">
                          <a:solidFill>
                            <a:srgbClr val="3333FF"/>
                          </a:solidFill>
                        </a:rPr>
                        <a:t>dt_atmos=90s</a:t>
                      </a:r>
                      <a:endParaRPr b="1" sz="900">
                        <a:solidFill>
                          <a:srgbClr val="3333FF"/>
                        </a:solidFill>
                      </a:endParaRPr>
                    </a:p>
                    <a:p>
                      <a:pPr indent="0" lvl="0" marL="0" marR="0" rtl="0" algn="l">
                        <a:lnSpc>
                          <a:spcPct val="115000"/>
                        </a:lnSpc>
                        <a:spcBef>
                          <a:spcPts val="0"/>
                        </a:spcBef>
                        <a:spcAft>
                          <a:spcPts val="0"/>
                        </a:spcAft>
                        <a:buClr>
                          <a:srgbClr val="000000"/>
                        </a:buClr>
                        <a:buSzPts val="900"/>
                        <a:buFont typeface="Arial"/>
                        <a:buNone/>
                      </a:pPr>
                      <a:r>
                        <a:rPr b="1" lang="en" sz="900">
                          <a:solidFill>
                            <a:srgbClr val="3333FF"/>
                          </a:solidFill>
                        </a:rPr>
                        <a:t>hord_mt/vt/tm/dp/tr=1/1/1/1/-5 with lim_fac of 3.1 (AL), </a:t>
                      </a:r>
                      <a:r>
                        <a:rPr b="1" lang="en" sz="900">
                          <a:solidFill>
                            <a:srgbClr val="0000FF"/>
                          </a:solidFill>
                        </a:rPr>
                        <a:t>2.9 (EP)</a:t>
                      </a:r>
                      <a:endParaRPr b="1" sz="900">
                        <a:solidFill>
                          <a:srgbClr val="0000FF"/>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000" u="none" cap="none" strike="noStrike"/>
                        <a:t>Regional (</a:t>
                      </a:r>
                      <a:r>
                        <a:rPr b="1" lang="en" sz="1000"/>
                        <a:t>ESG</a:t>
                      </a:r>
                      <a:r>
                        <a:rPr b="1" lang="en" sz="1000" u="none" cap="none" strike="noStrike"/>
                        <a:t>), </a:t>
                      </a:r>
                      <a:r>
                        <a:rPr b="1" lang="en" sz="1000" u="none" cap="none" strike="noStrike">
                          <a:solidFill>
                            <a:srgbClr val="0000FF"/>
                          </a:solidFill>
                        </a:rPr>
                        <a:t>~</a:t>
                      </a:r>
                      <a:r>
                        <a:rPr b="1" lang="en" sz="1000">
                          <a:solidFill>
                            <a:srgbClr val="0000FF"/>
                          </a:solidFill>
                        </a:rPr>
                        <a:t>5.4</a:t>
                      </a:r>
                      <a:r>
                        <a:rPr b="1" lang="en" sz="1000" u="none" cap="none" strike="noStrike">
                          <a:solidFill>
                            <a:srgbClr val="0000FF"/>
                          </a:solidFill>
                        </a:rPr>
                        <a:t>/</a:t>
                      </a:r>
                      <a:r>
                        <a:rPr b="1" lang="en" sz="1000">
                          <a:solidFill>
                            <a:srgbClr val="0000FF"/>
                          </a:solidFill>
                        </a:rPr>
                        <a:t>1.8</a:t>
                      </a:r>
                      <a:r>
                        <a:rPr b="1" lang="en" sz="1000" u="none" cap="none" strike="noStrike">
                          <a:solidFill>
                            <a:srgbClr val="0000FF"/>
                          </a:solidFill>
                        </a:rPr>
                        <a:t> km</a:t>
                      </a:r>
                      <a:r>
                        <a:rPr b="1" lang="en" sz="1000" u="none" cap="none" strike="noStrike"/>
                        <a:t>, L81, </a:t>
                      </a:r>
                      <a:endParaRPr b="1" sz="1000" u="none" cap="none" strike="noStrike"/>
                    </a:p>
                    <a:p>
                      <a:pPr indent="0" lvl="0" marL="0" marR="0" rtl="0" algn="ctr">
                        <a:lnSpc>
                          <a:spcPct val="115000"/>
                        </a:lnSpc>
                        <a:spcBef>
                          <a:spcPts val="0"/>
                        </a:spcBef>
                        <a:spcAft>
                          <a:spcPts val="0"/>
                        </a:spcAft>
                        <a:buClr>
                          <a:srgbClr val="000000"/>
                        </a:buClr>
                        <a:buSzPts val="1100"/>
                        <a:buFont typeface="Arial"/>
                        <a:buNone/>
                      </a:pPr>
                      <a:r>
                        <a:rPr b="1" lang="en" sz="1000" u="none" cap="none" strike="noStrike"/>
                        <a:t>~2 hPa model top</a:t>
                      </a:r>
                      <a:endParaRPr b="1" sz="1000"/>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900">
                          <a:solidFill>
                            <a:srgbClr val="000000"/>
                          </a:solidFill>
                        </a:rPr>
                        <a:t>Vmax &gt; 40 kt warm-cycled </a:t>
                      </a:r>
                      <a:r>
                        <a:rPr b="1" lang="en" sz="900" u="none" cap="none" strike="noStrike">
                          <a:solidFill>
                            <a:srgbClr val="000000"/>
                          </a:solidFill>
                        </a:rPr>
                        <a:t>VI </a:t>
                      </a:r>
                      <a:endParaRPr b="1" sz="900" u="none" cap="none" strike="noStrike">
                        <a:solidFill>
                          <a:srgbClr val="000000"/>
                        </a:solidFill>
                      </a:endParaRPr>
                    </a:p>
                    <a:p>
                      <a:pPr indent="0" lvl="0" marL="0" marR="0" rtl="0" algn="ctr">
                        <a:lnSpc>
                          <a:spcPct val="115000"/>
                        </a:lnSpc>
                        <a:spcBef>
                          <a:spcPts val="0"/>
                        </a:spcBef>
                        <a:spcAft>
                          <a:spcPts val="0"/>
                        </a:spcAft>
                        <a:buClr>
                          <a:srgbClr val="000000"/>
                        </a:buClr>
                        <a:buSzPts val="1100"/>
                        <a:buFont typeface="Arial"/>
                        <a:buNone/>
                      </a:pPr>
                      <a:r>
                        <a:rPr b="1" lang="en" sz="900">
                          <a:solidFill>
                            <a:srgbClr val="0000FF"/>
                          </a:solidFill>
                        </a:rPr>
                        <a:t>Updated comp. vortex</a:t>
                      </a:r>
                      <a:endParaRPr b="1" sz="900">
                        <a:solidFill>
                          <a:srgbClr val="0000FF"/>
                        </a:solidFill>
                      </a:endParaRPr>
                    </a:p>
                    <a:p>
                      <a:pPr indent="0" lvl="0" marL="0" marR="0" rtl="0" algn="ctr">
                        <a:lnSpc>
                          <a:spcPct val="115000"/>
                        </a:lnSpc>
                        <a:spcBef>
                          <a:spcPts val="0"/>
                        </a:spcBef>
                        <a:spcAft>
                          <a:spcPts val="0"/>
                        </a:spcAft>
                        <a:buClr>
                          <a:srgbClr val="000000"/>
                        </a:buClr>
                        <a:buSzPts val="1100"/>
                        <a:buFont typeface="Arial"/>
                        <a:buNone/>
                      </a:pPr>
                      <a:r>
                        <a:rPr b="1" lang="en" sz="900">
                          <a:solidFill>
                            <a:srgbClr val="0000FF"/>
                          </a:solidFill>
                        </a:rPr>
                        <a:t>vi_cloud=1</a:t>
                      </a:r>
                      <a:endParaRPr b="1" sz="900">
                        <a:solidFill>
                          <a:srgbClr val="0000FF"/>
                        </a:solidFill>
                      </a:endParaRPr>
                    </a:p>
                    <a:p>
                      <a:pPr indent="0" lvl="0" marL="0" marR="0" rtl="0" algn="ctr">
                        <a:lnSpc>
                          <a:spcPct val="115000"/>
                        </a:lnSpc>
                        <a:spcBef>
                          <a:spcPts val="0"/>
                        </a:spcBef>
                        <a:spcAft>
                          <a:spcPts val="0"/>
                        </a:spcAft>
                        <a:buClr>
                          <a:srgbClr val="000000"/>
                        </a:buClr>
                        <a:buSzPts val="1100"/>
                        <a:buFont typeface="Arial"/>
                        <a:buNone/>
                      </a:pPr>
                      <a:r>
                        <a:rPr b="1" lang="en" sz="900">
                          <a:solidFill>
                            <a:srgbClr val="0000FF"/>
                          </a:solidFill>
                        </a:rPr>
                        <a:t>Vmax adj: always</a:t>
                      </a:r>
                      <a:endParaRPr b="1" sz="900">
                        <a:solidFill>
                          <a:srgbClr val="0000FF"/>
                        </a:solidFill>
                      </a:endParaRPr>
                    </a:p>
                    <a:p>
                      <a:pPr indent="0" lvl="0" marL="0" marR="0" rtl="0" algn="ctr">
                        <a:lnSpc>
                          <a:spcPct val="115000"/>
                        </a:lnSpc>
                        <a:spcBef>
                          <a:spcPts val="0"/>
                        </a:spcBef>
                        <a:spcAft>
                          <a:spcPts val="0"/>
                        </a:spcAft>
                        <a:buClr>
                          <a:srgbClr val="000000"/>
                        </a:buClr>
                        <a:buSzPts val="1100"/>
                        <a:buFont typeface="Arial"/>
                        <a:buNone/>
                      </a:pPr>
                      <a:r>
                        <a:rPr b="1" lang="en" sz="900" u="none" cap="none" strike="noStrike">
                          <a:solidFill>
                            <a:srgbClr val="000000"/>
                          </a:solidFill>
                        </a:rPr>
                        <a:t>4DEnVar DA</a:t>
                      </a:r>
                      <a:r>
                        <a:rPr b="1" lang="en" sz="900">
                          <a:solidFill>
                            <a:srgbClr val="000000"/>
                          </a:solidFill>
                        </a:rPr>
                        <a:t>,</a:t>
                      </a:r>
                      <a:r>
                        <a:rPr b="1" lang="en" sz="900" u="none" cap="none" strike="noStrike">
                          <a:solidFill>
                            <a:srgbClr val="000000"/>
                          </a:solidFill>
                        </a:rPr>
                        <a:t>SDL </a:t>
                      </a:r>
                      <a:r>
                        <a:rPr b="1" lang="en" sz="900">
                          <a:solidFill>
                            <a:srgbClr val="000000"/>
                          </a:solidFill>
                        </a:rPr>
                        <a:t>on</a:t>
                      </a:r>
                      <a:endParaRPr b="1" sz="900" u="none" cap="none" strike="noStrike">
                        <a:solidFill>
                          <a:srgbClr val="00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900" u="none" cap="none" strike="noStrike">
                          <a:solidFill>
                            <a:srgbClr val="0000FF"/>
                          </a:solidFill>
                        </a:rPr>
                        <a:t>Two-way </a:t>
                      </a:r>
                      <a:r>
                        <a:rPr b="1" lang="en" sz="900">
                          <a:solidFill>
                            <a:srgbClr val="0000FF"/>
                          </a:solidFill>
                        </a:rPr>
                        <a:t>MOM6 (L55, KPP, Ri=0.2, updated CEMPS, SST(t) in non-overlapping atms domain, SSC)</a:t>
                      </a:r>
                      <a:endParaRPr b="1" sz="900">
                        <a:solidFill>
                          <a:srgbClr val="0000FF"/>
                        </a:solidFill>
                      </a:endParaRPr>
                    </a:p>
                    <a:p>
                      <a:pPr indent="0" lvl="0" marL="0" marR="0" rtl="0" algn="ctr">
                        <a:lnSpc>
                          <a:spcPct val="115000"/>
                        </a:lnSpc>
                        <a:spcBef>
                          <a:spcPts val="0"/>
                        </a:spcBef>
                        <a:spcAft>
                          <a:spcPts val="0"/>
                        </a:spcAft>
                        <a:buClr>
                          <a:srgbClr val="000000"/>
                        </a:buClr>
                        <a:buSzPts val="1100"/>
                        <a:buFont typeface="Arial"/>
                        <a:buNone/>
                      </a:pPr>
                      <a:r>
                        <a:rPr b="1" lang="en" sz="900" u="none" cap="none" strike="noStrike">
                          <a:solidFill>
                            <a:srgbClr val="0000FF"/>
                          </a:solidFill>
                        </a:rPr>
                        <a:t>one-way WW3 coupling for NHC</a:t>
                      </a:r>
                      <a:r>
                        <a:rPr b="1" lang="en" sz="900">
                          <a:solidFill>
                            <a:srgbClr val="0000FF"/>
                          </a:solidFill>
                        </a:rPr>
                        <a:t>/CPHC basins</a:t>
                      </a:r>
                      <a:endParaRPr b="1" sz="900" u="none" cap="none" strike="noStrike">
                        <a:solidFill>
                          <a:srgbClr val="0000FF"/>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200" u="none" cap="none" strike="noStrike">
                          <a:solidFill>
                            <a:srgbClr val="3333FF"/>
                          </a:solidFill>
                        </a:rPr>
                        <a:t>suite-1</a:t>
                      </a:r>
                      <a:r>
                        <a:rPr b="1" lang="en" sz="1200" u="none" cap="none" strike="noStrike"/>
                        <a:t> </a:t>
                      </a:r>
                      <a:endParaRPr b="1" sz="1200" u="none" cap="none" strike="noStrike"/>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000" u="none" cap="none" strike="noStrike"/>
                        <a:t>All global Basins</a:t>
                      </a:r>
                      <a:endParaRPr b="1" sz="1000" u="none" cap="none" strike="noStrike"/>
                    </a:p>
                    <a:p>
                      <a:pPr indent="0" lvl="0" marL="0" marR="0" rtl="0" algn="ctr">
                        <a:lnSpc>
                          <a:spcPct val="115000"/>
                        </a:lnSpc>
                        <a:spcBef>
                          <a:spcPts val="0"/>
                        </a:spcBef>
                        <a:spcAft>
                          <a:spcPts val="0"/>
                        </a:spcAft>
                        <a:buClr>
                          <a:srgbClr val="000000"/>
                        </a:buClr>
                        <a:buSzPts val="1100"/>
                        <a:buFont typeface="Arial"/>
                        <a:buNone/>
                      </a:pPr>
                      <a:r>
                        <a:rPr b="1" lang="en" sz="1000" u="none" cap="none" strike="noStrike"/>
                        <a:t>NHC/CPHC/JTWC</a:t>
                      </a:r>
                      <a:endParaRPr b="1" sz="1000" u="none" cap="none" strike="noStrike"/>
                    </a:p>
                    <a:p>
                      <a:pPr indent="0" lvl="0" marL="0" marR="0" rtl="0" algn="ctr">
                        <a:lnSpc>
                          <a:spcPct val="115000"/>
                        </a:lnSpc>
                        <a:spcBef>
                          <a:spcPts val="0"/>
                        </a:spcBef>
                        <a:spcAft>
                          <a:spcPts val="0"/>
                        </a:spcAft>
                        <a:buClr>
                          <a:srgbClr val="000000"/>
                        </a:buClr>
                        <a:buSzPts val="1100"/>
                        <a:buFont typeface="Arial"/>
                        <a:buNone/>
                      </a:pPr>
                      <a:r>
                        <a:rPr b="1" lang="en" sz="1000" u="none" cap="none" strike="noStrike">
                          <a:solidFill>
                            <a:srgbClr val="3333FF"/>
                          </a:solidFill>
                        </a:rPr>
                        <a:t>Max </a:t>
                      </a:r>
                      <a:r>
                        <a:rPr b="1" lang="en" sz="1000" u="none" cap="none" strike="noStrike">
                          <a:solidFill>
                            <a:srgbClr val="0000FF"/>
                          </a:solidFill>
                        </a:rPr>
                        <a:t>7 Storms</a:t>
                      </a:r>
                      <a:endParaRPr b="1" sz="1000">
                        <a:solidFill>
                          <a:srgbClr val="3333FF"/>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r>
              <a:tr h="931775">
                <a:tc>
                  <a:txBody>
                    <a:bodyPr/>
                    <a:lstStyle/>
                    <a:p>
                      <a:pPr indent="0" lvl="0" marL="0" marR="0" rtl="0" algn="ctr">
                        <a:lnSpc>
                          <a:spcPct val="115000"/>
                        </a:lnSpc>
                        <a:spcBef>
                          <a:spcPts val="0"/>
                        </a:spcBef>
                        <a:spcAft>
                          <a:spcPts val="0"/>
                        </a:spcAft>
                        <a:buClr>
                          <a:srgbClr val="000000"/>
                        </a:buClr>
                        <a:buSzPts val="1100"/>
                        <a:buFont typeface="Arial"/>
                        <a:buNone/>
                      </a:pPr>
                      <a:r>
                        <a:rPr b="1" lang="en" sz="1100">
                          <a:solidFill>
                            <a:srgbClr val="FF3300"/>
                          </a:solidFill>
                        </a:rPr>
                        <a:t>HFSB</a:t>
                      </a:r>
                      <a:endParaRPr b="1" sz="1100" u="none" cap="none" strike="noStrike">
                        <a:solidFill>
                          <a:srgbClr val="FF33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l">
                        <a:lnSpc>
                          <a:spcPct val="115000"/>
                        </a:lnSpc>
                        <a:spcBef>
                          <a:spcPts val="0"/>
                        </a:spcBef>
                        <a:spcAft>
                          <a:spcPts val="0"/>
                        </a:spcAft>
                        <a:buClr>
                          <a:srgbClr val="000000"/>
                        </a:buClr>
                        <a:buSzPts val="900"/>
                        <a:buFont typeface="Arial"/>
                        <a:buNone/>
                      </a:pPr>
                      <a:r>
                        <a:rPr b="1" lang="en" sz="900" u="none" cap="none" strike="noStrike">
                          <a:solidFill>
                            <a:srgbClr val="FF3300"/>
                          </a:solidFill>
                        </a:rPr>
                        <a:t>parent: </a:t>
                      </a:r>
                      <a:r>
                        <a:rPr b="1" lang="en" sz="900">
                          <a:solidFill>
                            <a:srgbClr val="FF3300"/>
                          </a:solidFill>
                        </a:rPr>
                        <a:t>75x75</a:t>
                      </a:r>
                      <a:r>
                        <a:rPr b="1" lang="en" sz="900" u="none" cap="none" strike="noStrike">
                          <a:solidFill>
                            <a:srgbClr val="FF3300"/>
                          </a:solidFill>
                        </a:rPr>
                        <a:t> deg</a:t>
                      </a:r>
                      <a:r>
                        <a:rPr b="1" lang="en" sz="900">
                          <a:solidFill>
                            <a:srgbClr val="FF3300"/>
                          </a:solidFill>
                        </a:rPr>
                        <a:t> </a:t>
                      </a:r>
                      <a:r>
                        <a:rPr b="1" lang="en" sz="900" u="none" cap="none" strike="noStrike">
                          <a:solidFill>
                            <a:srgbClr val="FF0000"/>
                          </a:solidFill>
                        </a:rPr>
                        <a:t>nest: 1</a:t>
                      </a:r>
                      <a:r>
                        <a:rPr b="1" lang="en" sz="900">
                          <a:solidFill>
                            <a:srgbClr val="FF0000"/>
                          </a:solidFill>
                        </a:rPr>
                        <a:t>2</a:t>
                      </a:r>
                      <a:r>
                        <a:rPr b="1" lang="en" sz="900" u="none" cap="none" strike="noStrike">
                          <a:solidFill>
                            <a:srgbClr val="FF0000"/>
                          </a:solidFill>
                        </a:rPr>
                        <a:t>x1</a:t>
                      </a:r>
                      <a:r>
                        <a:rPr b="1" lang="en" sz="900">
                          <a:solidFill>
                            <a:srgbClr val="FF0000"/>
                          </a:solidFill>
                        </a:rPr>
                        <a:t>2</a:t>
                      </a:r>
                      <a:r>
                        <a:rPr b="1" lang="en" sz="900" u="none" cap="none" strike="noStrike">
                          <a:solidFill>
                            <a:srgbClr val="FF0000"/>
                          </a:solidFill>
                        </a:rPr>
                        <a:t> deg</a:t>
                      </a:r>
                      <a:endParaRPr b="1" sz="900" u="none" cap="none" strike="noStrike">
                        <a:solidFill>
                          <a:srgbClr val="FF0000"/>
                        </a:solidFill>
                      </a:endParaRPr>
                    </a:p>
                    <a:p>
                      <a:pPr indent="0" lvl="0" marL="0" marR="0" rtl="0" algn="l">
                        <a:lnSpc>
                          <a:spcPct val="115000"/>
                        </a:lnSpc>
                        <a:spcBef>
                          <a:spcPts val="0"/>
                        </a:spcBef>
                        <a:spcAft>
                          <a:spcPts val="0"/>
                        </a:spcAft>
                        <a:buClr>
                          <a:srgbClr val="000000"/>
                        </a:buClr>
                        <a:buSzPts val="900"/>
                        <a:buFont typeface="Arial"/>
                        <a:buNone/>
                      </a:pPr>
                      <a:r>
                        <a:rPr b="1" lang="en" sz="900">
                          <a:solidFill>
                            <a:srgbClr val="FF0000"/>
                          </a:solidFill>
                        </a:rPr>
                        <a:t>dt_atmos=72s</a:t>
                      </a:r>
                      <a:endParaRPr b="1" sz="900">
                        <a:solidFill>
                          <a:srgbClr val="FF0000"/>
                        </a:solidFill>
                      </a:endParaRPr>
                    </a:p>
                    <a:p>
                      <a:pPr indent="0" lvl="0" marL="0" marR="0" rtl="0" algn="l">
                        <a:lnSpc>
                          <a:spcPct val="115000"/>
                        </a:lnSpc>
                        <a:spcBef>
                          <a:spcPts val="0"/>
                        </a:spcBef>
                        <a:spcAft>
                          <a:spcPts val="0"/>
                        </a:spcAft>
                        <a:buClr>
                          <a:srgbClr val="000000"/>
                        </a:buClr>
                        <a:buSzPts val="900"/>
                        <a:buFont typeface="Arial"/>
                        <a:buNone/>
                      </a:pPr>
                      <a:r>
                        <a:rPr b="1" lang="en" sz="900">
                          <a:solidFill>
                            <a:srgbClr val="FF0000"/>
                          </a:solidFill>
                        </a:rPr>
                        <a:t>hord_mt/vt/tm/dp/tr=1/1/1/1/-5 with lim_fac of 2.8</a:t>
                      </a:r>
                      <a:endParaRPr b="1" sz="900">
                        <a:solidFill>
                          <a:srgbClr val="FF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000" u="none" cap="none" strike="noStrike"/>
                        <a:t>Regional (ESG), </a:t>
                      </a:r>
                      <a:r>
                        <a:rPr b="1" lang="en" sz="1000" u="none" cap="none" strike="noStrike">
                          <a:solidFill>
                            <a:srgbClr val="FF0000"/>
                          </a:solidFill>
                        </a:rPr>
                        <a:t>~6/2 km</a:t>
                      </a:r>
                      <a:r>
                        <a:rPr b="1" lang="en" sz="1000" u="none" cap="none" strike="noStrike"/>
                        <a:t>, ~L81, </a:t>
                      </a:r>
                      <a:endParaRPr b="1" sz="1000" u="none" cap="none" strike="noStrike"/>
                    </a:p>
                    <a:p>
                      <a:pPr indent="0" lvl="0" marL="0" marR="0" rtl="0" algn="ctr">
                        <a:lnSpc>
                          <a:spcPct val="115000"/>
                        </a:lnSpc>
                        <a:spcBef>
                          <a:spcPts val="0"/>
                        </a:spcBef>
                        <a:spcAft>
                          <a:spcPts val="0"/>
                        </a:spcAft>
                        <a:buClr>
                          <a:srgbClr val="000000"/>
                        </a:buClr>
                        <a:buSzPts val="1100"/>
                        <a:buFont typeface="Arial"/>
                        <a:buNone/>
                      </a:pPr>
                      <a:r>
                        <a:rPr b="1" lang="en" sz="1000" u="none" cap="none" strike="noStrike"/>
                        <a:t>~2 hPa model top</a:t>
                      </a:r>
                      <a:endParaRPr b="1" sz="1000" u="none" cap="none" strike="noStrike"/>
                    </a:p>
                    <a:p>
                      <a:pPr indent="0" lvl="0" marL="0" marR="0" rtl="0" algn="l">
                        <a:lnSpc>
                          <a:spcPct val="115000"/>
                        </a:lnSpc>
                        <a:spcBef>
                          <a:spcPts val="0"/>
                        </a:spcBef>
                        <a:spcAft>
                          <a:spcPts val="0"/>
                        </a:spcAft>
                        <a:buClr>
                          <a:srgbClr val="000000"/>
                        </a:buClr>
                        <a:buSzPts val="1100"/>
                        <a:buFont typeface="Arial"/>
                        <a:buNone/>
                      </a:pPr>
                      <a:r>
                        <a:t/>
                      </a:r>
                      <a:endParaRPr b="1" sz="1000"/>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rtl="0" algn="ctr">
                        <a:lnSpc>
                          <a:spcPct val="115000"/>
                        </a:lnSpc>
                        <a:spcBef>
                          <a:spcPts val="0"/>
                        </a:spcBef>
                        <a:spcAft>
                          <a:spcPts val="0"/>
                        </a:spcAft>
                        <a:buNone/>
                      </a:pPr>
                      <a:r>
                        <a:rPr b="1" lang="en" sz="900">
                          <a:solidFill>
                            <a:srgbClr val="000000"/>
                          </a:solidFill>
                        </a:rPr>
                        <a:t>Vmax &gt; 40 kt warm-cycled VI</a:t>
                      </a:r>
                      <a:endParaRPr b="1" sz="900">
                        <a:solidFill>
                          <a:srgbClr val="000000"/>
                        </a:solidFill>
                      </a:endParaRPr>
                    </a:p>
                    <a:p>
                      <a:pPr indent="0" lvl="0" marL="0" rtl="0" algn="ctr">
                        <a:lnSpc>
                          <a:spcPct val="115000"/>
                        </a:lnSpc>
                        <a:spcBef>
                          <a:spcPts val="0"/>
                        </a:spcBef>
                        <a:spcAft>
                          <a:spcPts val="0"/>
                        </a:spcAft>
                        <a:buNone/>
                      </a:pPr>
                      <a:r>
                        <a:rPr b="1" lang="en" sz="900">
                          <a:solidFill>
                            <a:srgbClr val="FF0000"/>
                          </a:solidFill>
                        </a:rPr>
                        <a:t>V1 comp. vortex</a:t>
                      </a:r>
                      <a:endParaRPr b="1" sz="900">
                        <a:solidFill>
                          <a:srgbClr val="FF0000"/>
                        </a:solidFill>
                      </a:endParaRPr>
                    </a:p>
                    <a:p>
                      <a:pPr indent="0" lvl="0" marL="0" rtl="0" algn="ctr">
                        <a:lnSpc>
                          <a:spcPct val="115000"/>
                        </a:lnSpc>
                        <a:spcBef>
                          <a:spcPts val="0"/>
                        </a:spcBef>
                        <a:spcAft>
                          <a:spcPts val="0"/>
                        </a:spcAft>
                        <a:buNone/>
                      </a:pPr>
                      <a:r>
                        <a:rPr b="1" lang="en" sz="900">
                          <a:solidFill>
                            <a:srgbClr val="FF0000"/>
                          </a:solidFill>
                        </a:rPr>
                        <a:t>vi_cloud=0</a:t>
                      </a:r>
                      <a:endParaRPr b="1" sz="900">
                        <a:solidFill>
                          <a:srgbClr val="FF0000"/>
                        </a:solidFill>
                      </a:endParaRPr>
                    </a:p>
                    <a:p>
                      <a:pPr indent="0" lvl="0" marL="0" rtl="0" algn="ctr">
                        <a:lnSpc>
                          <a:spcPct val="115000"/>
                        </a:lnSpc>
                        <a:spcBef>
                          <a:spcPts val="0"/>
                        </a:spcBef>
                        <a:spcAft>
                          <a:spcPts val="0"/>
                        </a:spcAft>
                        <a:buNone/>
                      </a:pPr>
                      <a:r>
                        <a:rPr b="1" lang="en" sz="900">
                          <a:solidFill>
                            <a:srgbClr val="FF0000"/>
                          </a:solidFill>
                        </a:rPr>
                        <a:t>Vmax adj: auto</a:t>
                      </a:r>
                      <a:endParaRPr b="1" sz="900">
                        <a:solidFill>
                          <a:srgbClr val="FF0000"/>
                        </a:solidFill>
                      </a:endParaRPr>
                    </a:p>
                    <a:p>
                      <a:pPr indent="0" lvl="0" marL="0" rtl="0" algn="ctr">
                        <a:lnSpc>
                          <a:spcPct val="115000"/>
                        </a:lnSpc>
                        <a:spcBef>
                          <a:spcPts val="0"/>
                        </a:spcBef>
                        <a:spcAft>
                          <a:spcPts val="0"/>
                        </a:spcAft>
                        <a:buNone/>
                      </a:pPr>
                      <a:r>
                        <a:rPr b="1" lang="en" sz="900">
                          <a:solidFill>
                            <a:srgbClr val="000000"/>
                          </a:solidFill>
                        </a:rPr>
                        <a:t>4DEnVar DA,SDL on</a:t>
                      </a:r>
                      <a:endParaRPr sz="1000">
                        <a:solidFill>
                          <a:srgbClr val="00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900" u="none" cap="none" strike="noStrike">
                          <a:solidFill>
                            <a:srgbClr val="FF0000"/>
                          </a:solidFill>
                        </a:rPr>
                        <a:t>Two-way HYCOM (L41, KPP, Ri=0.25, CMEPS-based regional coupling, </a:t>
                      </a:r>
                      <a:r>
                        <a:rPr b="1" lang="en" sz="900">
                          <a:solidFill>
                            <a:srgbClr val="FF0000"/>
                          </a:solidFill>
                        </a:rPr>
                        <a:t>SST(t0) in non-overlapping atms domain, no SSC)</a:t>
                      </a:r>
                      <a:endParaRPr b="1" sz="900" u="none" cap="none" strike="noStrike">
                        <a:solidFill>
                          <a:srgbClr val="FF0000"/>
                        </a:solidFill>
                      </a:endParaRPr>
                    </a:p>
                    <a:p>
                      <a:pPr indent="0" lvl="0" marL="0" marR="0" rtl="0" algn="ctr">
                        <a:lnSpc>
                          <a:spcPct val="115000"/>
                        </a:lnSpc>
                        <a:spcBef>
                          <a:spcPts val="0"/>
                        </a:spcBef>
                        <a:spcAft>
                          <a:spcPts val="0"/>
                        </a:spcAft>
                        <a:buClr>
                          <a:srgbClr val="000000"/>
                        </a:buClr>
                        <a:buSzPts val="1100"/>
                        <a:buFont typeface="Arial"/>
                        <a:buNone/>
                      </a:pPr>
                      <a:r>
                        <a:rPr b="1" lang="en" sz="900" u="none" cap="none" strike="noStrike">
                          <a:solidFill>
                            <a:srgbClr val="FF0000"/>
                          </a:solidFill>
                        </a:rPr>
                        <a:t>No Wave</a:t>
                      </a:r>
                      <a:r>
                        <a:rPr b="1" lang="en" sz="900">
                          <a:solidFill>
                            <a:srgbClr val="FF0000"/>
                          </a:solidFill>
                        </a:rPr>
                        <a:t> coupling</a:t>
                      </a:r>
                      <a:r>
                        <a:rPr b="1" lang="en" sz="900" u="none" cap="none" strike="noStrike">
                          <a:solidFill>
                            <a:srgbClr val="FF0000"/>
                          </a:solidFill>
                        </a:rPr>
                        <a:t> </a:t>
                      </a:r>
                      <a:endParaRPr b="1" sz="900" u="none" cap="none" strike="noStrike">
                        <a:solidFill>
                          <a:srgbClr val="FF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200" u="none" cap="none" strike="noStrike">
                          <a:solidFill>
                            <a:srgbClr val="FF0000"/>
                          </a:solidFill>
                        </a:rPr>
                        <a:t>suite-2</a:t>
                      </a:r>
                      <a:r>
                        <a:rPr b="1" lang="en" sz="1000" u="none" cap="none" strike="noStrike">
                          <a:solidFill>
                            <a:srgbClr val="FF0000"/>
                          </a:solidFill>
                        </a:rPr>
                        <a:t> </a:t>
                      </a:r>
                      <a:endParaRPr b="1" sz="1000" u="none" cap="none" strike="noStrike">
                        <a:solidFill>
                          <a:srgbClr val="FF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000" u="none" cap="none" strike="noStrike"/>
                        <a:t>NHC/CPHC</a:t>
                      </a:r>
                      <a:endParaRPr b="1" sz="1000" u="none" cap="none" strike="noStrike"/>
                    </a:p>
                    <a:p>
                      <a:pPr indent="0" lvl="0" marL="0" marR="0" rtl="0" algn="ctr">
                        <a:lnSpc>
                          <a:spcPct val="115000"/>
                        </a:lnSpc>
                        <a:spcBef>
                          <a:spcPts val="0"/>
                        </a:spcBef>
                        <a:spcAft>
                          <a:spcPts val="0"/>
                        </a:spcAft>
                        <a:buClr>
                          <a:srgbClr val="000000"/>
                        </a:buClr>
                        <a:buSzPts val="1100"/>
                        <a:buFont typeface="Arial"/>
                        <a:buNone/>
                      </a:pPr>
                      <a:r>
                        <a:rPr b="1" lang="en" sz="1000" u="none" cap="none" strike="noStrike">
                          <a:solidFill>
                            <a:srgbClr val="FF0000"/>
                          </a:solidFill>
                        </a:rPr>
                        <a:t>Max 5 Storms</a:t>
                      </a:r>
                      <a:endParaRPr b="1" sz="1000">
                        <a:solidFill>
                          <a:srgbClr val="FF0000"/>
                        </a:solidFill>
                      </a:endParaRPr>
                    </a:p>
                    <a:p>
                      <a:pPr indent="0" lvl="0" marL="0" marR="0" rtl="0" algn="ctr">
                        <a:lnSpc>
                          <a:spcPct val="115000"/>
                        </a:lnSpc>
                        <a:spcBef>
                          <a:spcPts val="0"/>
                        </a:spcBef>
                        <a:spcAft>
                          <a:spcPts val="0"/>
                        </a:spcAft>
                        <a:buClr>
                          <a:srgbClr val="000000"/>
                        </a:buClr>
                        <a:buSzPts val="1100"/>
                        <a:buFont typeface="Arial"/>
                        <a:buNone/>
                      </a:pPr>
                      <a:r>
                        <a:t/>
                      </a:r>
                      <a:endParaRPr sz="1100" u="none" cap="none" strike="noStrike">
                        <a:solidFill>
                          <a:srgbClr val="FF0000"/>
                        </a:solidFill>
                      </a:endParaRPr>
                    </a:p>
                  </a:txBody>
                  <a:tcPr marT="45725" marB="45725" marR="91450" marL="91450" anchor="ctr">
                    <a:lnL cap="flat" cmpd="sng" w="9525">
                      <a:solidFill>
                        <a:srgbClr val="748D99"/>
                      </a:solidFill>
                      <a:prstDash val="solid"/>
                      <a:round/>
                      <a:headEnd len="sm" w="sm" type="none"/>
                      <a:tailEnd len="sm" w="sm" type="none"/>
                    </a:lnL>
                    <a:lnR cap="flat" cmpd="sng" w="9525">
                      <a:solidFill>
                        <a:srgbClr val="748D99"/>
                      </a:solidFill>
                      <a:prstDash val="solid"/>
                      <a:round/>
                      <a:headEnd len="sm" w="sm" type="none"/>
                      <a:tailEnd len="sm" w="sm" type="none"/>
                    </a:lnR>
                    <a:lnT cap="flat" cmpd="sng" w="25300">
                      <a:solidFill>
                        <a:srgbClr val="FFFFFF"/>
                      </a:solidFill>
                      <a:prstDash val="solid"/>
                      <a:round/>
                      <a:headEnd len="sm" w="sm" type="none"/>
                      <a:tailEnd len="sm" w="sm" type="none"/>
                    </a:lnT>
                    <a:lnB cap="flat" cmpd="sng" w="25300">
                      <a:solidFill>
                        <a:srgbClr val="FFFFFF"/>
                      </a:solidFill>
                      <a:prstDash val="solid"/>
                      <a:round/>
                      <a:headEnd len="sm" w="sm" type="none"/>
                      <a:tailEnd len="sm" w="sm" type="none"/>
                    </a:lnB>
                    <a:solidFill>
                      <a:srgbClr val="D6DBDE"/>
                    </a:solidFill>
                  </a:tcPr>
                </a:tc>
              </a:tr>
            </a:tbl>
          </a:graphicData>
        </a:graphic>
      </p:graphicFrame>
      <p:pic>
        <p:nvPicPr>
          <p:cNvPr id="635" name="Google Shape;635;g2edeb3ed891_0_38"/>
          <p:cNvPicPr preferRelativeResize="0"/>
          <p:nvPr/>
        </p:nvPicPr>
        <p:blipFill rotWithShape="1">
          <a:blip r:embed="rId3">
            <a:alphaModFix/>
          </a:blip>
          <a:srcRect b="14905" l="3731" r="5688" t="13568"/>
          <a:stretch/>
        </p:blipFill>
        <p:spPr>
          <a:xfrm>
            <a:off x="-200" y="3344125"/>
            <a:ext cx="2344930" cy="1298827"/>
          </a:xfrm>
          <a:prstGeom prst="rect">
            <a:avLst/>
          </a:prstGeom>
          <a:noFill/>
          <a:ln>
            <a:noFill/>
          </a:ln>
        </p:spPr>
      </p:pic>
      <p:pic>
        <p:nvPicPr>
          <p:cNvPr id="636" name="Google Shape;636;g2edeb3ed891_0_38"/>
          <p:cNvPicPr preferRelativeResize="0"/>
          <p:nvPr/>
        </p:nvPicPr>
        <p:blipFill rotWithShape="1">
          <a:blip r:embed="rId4">
            <a:alphaModFix/>
          </a:blip>
          <a:srcRect b="15934" l="0" r="5997" t="15114"/>
          <a:stretch/>
        </p:blipFill>
        <p:spPr>
          <a:xfrm>
            <a:off x="2344930" y="3297818"/>
            <a:ext cx="2159184" cy="1256986"/>
          </a:xfrm>
          <a:prstGeom prst="rect">
            <a:avLst/>
          </a:prstGeom>
          <a:noFill/>
          <a:ln>
            <a:noFill/>
          </a:ln>
        </p:spPr>
      </p:pic>
      <p:pic>
        <p:nvPicPr>
          <p:cNvPr id="637" name="Google Shape;637;g2edeb3ed891_0_38"/>
          <p:cNvPicPr preferRelativeResize="0"/>
          <p:nvPr/>
        </p:nvPicPr>
        <p:blipFill rotWithShape="1">
          <a:blip r:embed="rId5">
            <a:alphaModFix/>
          </a:blip>
          <a:srcRect b="14981" l="4235" r="6978" t="13914"/>
          <a:stretch/>
        </p:blipFill>
        <p:spPr>
          <a:xfrm>
            <a:off x="4539825" y="3297818"/>
            <a:ext cx="2409288" cy="1256986"/>
          </a:xfrm>
          <a:prstGeom prst="rect">
            <a:avLst/>
          </a:prstGeom>
          <a:noFill/>
          <a:ln>
            <a:noFill/>
          </a:ln>
        </p:spPr>
      </p:pic>
      <p:pic>
        <p:nvPicPr>
          <p:cNvPr id="638" name="Google Shape;638;g2edeb3ed891_0_38"/>
          <p:cNvPicPr preferRelativeResize="0"/>
          <p:nvPr/>
        </p:nvPicPr>
        <p:blipFill rotWithShape="1">
          <a:blip r:embed="rId6">
            <a:alphaModFix/>
          </a:blip>
          <a:srcRect b="17721" l="0" r="7918" t="20012"/>
          <a:stretch/>
        </p:blipFill>
        <p:spPr>
          <a:xfrm>
            <a:off x="6829484" y="3344134"/>
            <a:ext cx="2314516" cy="1134164"/>
          </a:xfrm>
          <a:prstGeom prst="rect">
            <a:avLst/>
          </a:prstGeom>
          <a:noFill/>
          <a:ln>
            <a:noFill/>
          </a:ln>
        </p:spPr>
      </p:pic>
      <p:sp>
        <p:nvSpPr>
          <p:cNvPr id="639" name="Google Shape;639;g2edeb3ed891_0_38"/>
          <p:cNvSpPr txBox="1"/>
          <p:nvPr/>
        </p:nvSpPr>
        <p:spPr>
          <a:xfrm>
            <a:off x="376206" y="4041309"/>
            <a:ext cx="1799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3300"/>
                </a:solidFill>
              </a:rPr>
              <a:t>NATL/EPAC Basins</a:t>
            </a:r>
            <a:endParaRPr b="1" sz="1200">
              <a:solidFill>
                <a:srgbClr val="FF3300"/>
              </a:solidFill>
            </a:endParaRPr>
          </a:p>
        </p:txBody>
      </p:sp>
      <p:sp>
        <p:nvSpPr>
          <p:cNvPr id="640" name="Google Shape;640;g2edeb3ed891_0_38"/>
          <p:cNvSpPr txBox="1"/>
          <p:nvPr/>
        </p:nvSpPr>
        <p:spPr>
          <a:xfrm>
            <a:off x="2769377" y="3962326"/>
            <a:ext cx="134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3300"/>
                </a:solidFill>
              </a:rPr>
              <a:t>WPAC Basin</a:t>
            </a:r>
            <a:endParaRPr b="1" sz="1200">
              <a:solidFill>
                <a:srgbClr val="FF3300"/>
              </a:solidFill>
            </a:endParaRPr>
          </a:p>
        </p:txBody>
      </p:sp>
      <p:sp>
        <p:nvSpPr>
          <p:cNvPr id="641" name="Google Shape;641;g2edeb3ed891_0_38"/>
          <p:cNvSpPr txBox="1"/>
          <p:nvPr/>
        </p:nvSpPr>
        <p:spPr>
          <a:xfrm>
            <a:off x="5663221" y="3962326"/>
            <a:ext cx="99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3300"/>
                </a:solidFill>
              </a:rPr>
              <a:t>NIO Basin</a:t>
            </a:r>
            <a:endParaRPr b="1" sz="1200">
              <a:solidFill>
                <a:srgbClr val="FF3300"/>
              </a:solidFill>
            </a:endParaRPr>
          </a:p>
        </p:txBody>
      </p:sp>
      <p:sp>
        <p:nvSpPr>
          <p:cNvPr id="642" name="Google Shape;642;g2edeb3ed891_0_38"/>
          <p:cNvSpPr txBox="1"/>
          <p:nvPr/>
        </p:nvSpPr>
        <p:spPr>
          <a:xfrm>
            <a:off x="7869962" y="4020320"/>
            <a:ext cx="1100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3300"/>
                </a:solidFill>
              </a:rPr>
              <a:t>SH Basin</a:t>
            </a:r>
            <a:endParaRPr b="1" sz="1200">
              <a:solidFill>
                <a:srgbClr val="FF3300"/>
              </a:solidFill>
            </a:endParaRPr>
          </a:p>
        </p:txBody>
      </p:sp>
      <p:sp>
        <p:nvSpPr>
          <p:cNvPr id="643" name="Google Shape;643;g2edeb3ed891_0_38"/>
          <p:cNvSpPr txBox="1"/>
          <p:nvPr/>
        </p:nvSpPr>
        <p:spPr>
          <a:xfrm>
            <a:off x="5271152" y="4511815"/>
            <a:ext cx="369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atmospheric domain, </a:t>
            </a:r>
            <a:r>
              <a:rPr lang="en" sz="1200">
                <a:solidFill>
                  <a:srgbClr val="0000FF"/>
                </a:solidFill>
              </a:rPr>
              <a:t>ocean domain</a:t>
            </a:r>
            <a:r>
              <a:rPr lang="en" sz="1200"/>
              <a:t>, </a:t>
            </a:r>
            <a:r>
              <a:rPr lang="en" sz="1200">
                <a:solidFill>
                  <a:srgbClr val="00FF00"/>
                </a:solidFill>
              </a:rPr>
              <a:t>wave domain</a:t>
            </a:r>
            <a:endParaRPr sz="1200">
              <a:solidFill>
                <a:srgbClr val="00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edeb3ed891_0_52"/>
          <p:cNvSpPr txBox="1"/>
          <p:nvPr>
            <p:ph type="title"/>
          </p:nvPr>
        </p:nvSpPr>
        <p:spPr>
          <a:xfrm>
            <a:off x="457200" y="46048"/>
            <a:ext cx="8229600" cy="435600"/>
          </a:xfrm>
          <a:prstGeom prst="rect">
            <a:avLst/>
          </a:prstGeom>
        </p:spPr>
        <p:txBody>
          <a:bodyPr anchorCtr="0" anchor="ctr" bIns="45700" lIns="0" spcFirstLastPara="1" rIns="0" wrap="square" tIns="45700">
            <a:normAutofit/>
          </a:bodyPr>
          <a:lstStyle/>
          <a:p>
            <a:pPr indent="0" lvl="0" marL="0" rtl="0" algn="ctr">
              <a:spcBef>
                <a:spcPts val="0"/>
              </a:spcBef>
              <a:spcAft>
                <a:spcPts val="0"/>
              </a:spcAft>
              <a:buNone/>
            </a:pPr>
            <a:r>
              <a:rPr lang="en" sz="2000"/>
              <a:t>Two HAFSv2 Physics Suites (HFSA and HFSB)</a:t>
            </a:r>
            <a:endParaRPr sz="2000"/>
          </a:p>
        </p:txBody>
      </p:sp>
      <p:graphicFrame>
        <p:nvGraphicFramePr>
          <p:cNvPr id="649" name="Google Shape;649;g2edeb3ed891_0_52"/>
          <p:cNvGraphicFramePr/>
          <p:nvPr/>
        </p:nvGraphicFramePr>
        <p:xfrm>
          <a:off x="54584" y="521773"/>
          <a:ext cx="3000000" cy="3000000"/>
        </p:xfrm>
        <a:graphic>
          <a:graphicData uri="http://schemas.openxmlformats.org/drawingml/2006/table">
            <a:tbl>
              <a:tblPr bandRow="1" firstRow="1">
                <a:noFill/>
                <a:tableStyleId>{3AF2DAD5-EDA4-4EFA-82DE-8E47CE9D0D29}</a:tableStyleId>
              </a:tblPr>
              <a:tblGrid>
                <a:gridCol w="1896225"/>
                <a:gridCol w="2411825"/>
                <a:gridCol w="2495250"/>
                <a:gridCol w="2234775"/>
              </a:tblGrid>
              <a:tr h="345150">
                <a:tc>
                  <a:txBody>
                    <a:bodyPr/>
                    <a:lstStyle/>
                    <a:p>
                      <a:pPr indent="0" lvl="0" marL="0" marR="0" rtl="0" algn="ctr">
                        <a:spcBef>
                          <a:spcPts val="0"/>
                        </a:spcBef>
                        <a:spcAft>
                          <a:spcPts val="0"/>
                        </a:spcAft>
                        <a:buNone/>
                      </a:pPr>
                      <a:r>
                        <a:t/>
                      </a:r>
                      <a:endParaRPr sz="18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sz="1800"/>
                        <a:t>          Suite 1 (HFSA)</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sz="1800"/>
                        <a:t>         Suite 2 (HFSB)</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sz="1800"/>
                        <a:t>References</a:t>
                      </a:r>
                      <a:endParaRPr sz="1100"/>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21300">
                <a:tc>
                  <a:txBody>
                    <a:bodyPr/>
                    <a:lstStyle/>
                    <a:p>
                      <a:pPr indent="0" lvl="0" marL="0" marR="0" rtl="0" algn="l">
                        <a:spcBef>
                          <a:spcPts val="0"/>
                        </a:spcBef>
                        <a:spcAft>
                          <a:spcPts val="0"/>
                        </a:spcAft>
                        <a:buNone/>
                      </a:pPr>
                      <a:r>
                        <a:rPr lang="en">
                          <a:solidFill>
                            <a:srgbClr val="000000"/>
                          </a:solidFill>
                        </a:rPr>
                        <a:t>Land/ocean Surface</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NOAH LSM VIIRS veg type, </a:t>
                      </a:r>
                      <a:r>
                        <a:rPr b="1" lang="en">
                          <a:solidFill>
                            <a:srgbClr val="0000FF"/>
                          </a:solidFill>
                        </a:rPr>
                        <a:t>MOM6</a:t>
                      </a:r>
                      <a:endParaRPr b="1">
                        <a:solidFill>
                          <a:srgbClr val="0000FF"/>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NOAH LSM VIIRS veg type </a:t>
                      </a:r>
                      <a:r>
                        <a:rPr b="1" lang="en">
                          <a:solidFill>
                            <a:srgbClr val="FF0000"/>
                          </a:solidFill>
                        </a:rPr>
                        <a:t>HYCOM</a:t>
                      </a:r>
                      <a:endParaRPr b="1">
                        <a:solidFill>
                          <a:srgbClr val="FF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a:t>Ek et al. (2003)</a:t>
                      </a:r>
                      <a:endParaRPr/>
                    </a:p>
                    <a:p>
                      <a:pPr indent="0" lvl="0" marL="0" rtl="0" algn="l">
                        <a:spcBef>
                          <a:spcPts val="0"/>
                        </a:spcBef>
                        <a:spcAft>
                          <a:spcPts val="0"/>
                        </a:spcAft>
                        <a:buClr>
                          <a:srgbClr val="000000"/>
                        </a:buClr>
                        <a:buSzPts val="1100"/>
                        <a:buFont typeface="Arial"/>
                        <a:buNone/>
                      </a:pPr>
                      <a:r>
                        <a:rPr lang="en"/>
                        <a:t>Reichl et al. (2018)</a:t>
                      </a:r>
                      <a:endParaRPr/>
                    </a:p>
                    <a:p>
                      <a:pPr indent="0" lvl="0" marL="0" rtl="0" algn="l">
                        <a:spcBef>
                          <a:spcPts val="0"/>
                        </a:spcBef>
                        <a:spcAft>
                          <a:spcPts val="0"/>
                        </a:spcAft>
                        <a:buClr>
                          <a:srgbClr val="000000"/>
                        </a:buClr>
                        <a:buSzPts val="1100"/>
                        <a:buFont typeface="Arial"/>
                        <a:buNone/>
                      </a:pPr>
                      <a:r>
                        <a:rPr lang="en"/>
                        <a:t>Domingues et al. (2019)</a:t>
                      </a:r>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8550">
                <a:tc>
                  <a:txBody>
                    <a:bodyPr/>
                    <a:lstStyle/>
                    <a:p>
                      <a:pPr indent="0" lvl="0" marL="0" marR="0" rtl="0" algn="l">
                        <a:spcBef>
                          <a:spcPts val="0"/>
                        </a:spcBef>
                        <a:spcAft>
                          <a:spcPts val="0"/>
                        </a:spcAft>
                        <a:buNone/>
                      </a:pPr>
                      <a:r>
                        <a:rPr lang="en">
                          <a:solidFill>
                            <a:srgbClr val="000000"/>
                          </a:solidFill>
                        </a:rPr>
                        <a:t>Surface Layer</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GFS, HWRF TC-specific sea surface roughnesses</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Calibri"/>
                        <a:buNone/>
                      </a:pPr>
                      <a:r>
                        <a:rPr lang="en">
                          <a:solidFill>
                            <a:srgbClr val="000000"/>
                          </a:solidFill>
                        </a:rPr>
                        <a:t>GFS, HWRF TC-specific sea surface roughnesses</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lang="en">
                          <a:solidFill>
                            <a:srgbClr val="000000"/>
                          </a:solidFill>
                        </a:rPr>
                        <a:t>Miyakoda and Sirutis (1986); Long (1984, 1986)</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14225">
                <a:tc>
                  <a:txBody>
                    <a:bodyPr/>
                    <a:lstStyle/>
                    <a:p>
                      <a:pPr indent="0" lvl="0" marL="0" marR="0" rtl="0" algn="l">
                        <a:spcBef>
                          <a:spcPts val="0"/>
                        </a:spcBef>
                        <a:spcAft>
                          <a:spcPts val="0"/>
                        </a:spcAft>
                        <a:buNone/>
                      </a:pPr>
                      <a:r>
                        <a:rPr lang="en">
                          <a:solidFill>
                            <a:srgbClr val="000000"/>
                          </a:solidFill>
                        </a:rPr>
                        <a:t>Boundary Layer</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Sa-TKE-EDMF:</a:t>
                      </a:r>
                      <a:endParaRPr>
                        <a:solidFill>
                          <a:srgbClr val="000000"/>
                        </a:solidFill>
                      </a:endParaRPr>
                    </a:p>
                    <a:p>
                      <a:pPr indent="0" lvl="0" marL="0" marR="0" rtl="0" algn="l">
                        <a:spcBef>
                          <a:spcPts val="0"/>
                        </a:spcBef>
                        <a:spcAft>
                          <a:spcPts val="0"/>
                        </a:spcAft>
                        <a:buNone/>
                      </a:pPr>
                      <a:r>
                        <a:rPr b="1" lang="en">
                          <a:solidFill>
                            <a:srgbClr val="0000FF"/>
                          </a:solidFill>
                        </a:rPr>
                        <a:t>sfc_rlm=1; tc_pbl=0</a:t>
                      </a:r>
                      <a:endParaRPr b="1">
                        <a:solidFill>
                          <a:srgbClr val="0000FF"/>
                        </a:solidFill>
                      </a:endParaRPr>
                    </a:p>
                    <a:p>
                      <a:pPr indent="0" lvl="0" marL="0" marR="0" rtl="0" algn="l">
                        <a:spcBef>
                          <a:spcPts val="0"/>
                        </a:spcBef>
                        <a:spcAft>
                          <a:spcPts val="0"/>
                        </a:spcAft>
                        <a:buNone/>
                      </a:pPr>
                      <a:r>
                        <a:rPr b="1" lang="en">
                          <a:solidFill>
                            <a:srgbClr val="0000FF"/>
                          </a:solidFill>
                        </a:rPr>
                        <a:t>elmx/rlmx=250 (nest)</a:t>
                      </a:r>
                      <a:endParaRPr b="1">
                        <a:solidFill>
                          <a:srgbClr val="0000FF"/>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Calibri"/>
                        <a:buNone/>
                      </a:pPr>
                      <a:r>
                        <a:rPr lang="en">
                          <a:solidFill>
                            <a:srgbClr val="000000"/>
                          </a:solidFill>
                        </a:rPr>
                        <a:t>Sa-TKE-EDMF:</a:t>
                      </a:r>
                      <a:endParaRPr>
                        <a:solidFill>
                          <a:srgbClr val="000000"/>
                        </a:solidFill>
                      </a:endParaRPr>
                    </a:p>
                    <a:p>
                      <a:pPr indent="0" lvl="0" marL="0" marR="0" rtl="0" algn="l">
                        <a:lnSpc>
                          <a:spcPct val="100000"/>
                        </a:lnSpc>
                        <a:spcBef>
                          <a:spcPts val="0"/>
                        </a:spcBef>
                        <a:spcAft>
                          <a:spcPts val="0"/>
                        </a:spcAft>
                        <a:buClr>
                          <a:srgbClr val="000000"/>
                        </a:buClr>
                        <a:buSzPts val="1500"/>
                        <a:buFont typeface="Calibri"/>
                        <a:buNone/>
                      </a:pPr>
                      <a:r>
                        <a:rPr b="1" lang="en">
                          <a:solidFill>
                            <a:srgbClr val="FF0000"/>
                          </a:solidFill>
                        </a:rPr>
                        <a:t>sfc_rlm=0; tc_pbl=1</a:t>
                      </a:r>
                      <a:endParaRPr b="1">
                        <a:solidFill>
                          <a:srgbClr val="FF0000"/>
                        </a:solidFill>
                      </a:endParaRPr>
                    </a:p>
                    <a:p>
                      <a:pPr indent="0" lvl="0" marL="0" marR="0" rtl="0" algn="l">
                        <a:lnSpc>
                          <a:spcPct val="100000"/>
                        </a:lnSpc>
                        <a:spcBef>
                          <a:spcPts val="0"/>
                        </a:spcBef>
                        <a:spcAft>
                          <a:spcPts val="0"/>
                        </a:spcAft>
                        <a:buClr>
                          <a:srgbClr val="000000"/>
                        </a:buClr>
                        <a:buSzPts val="1500"/>
                        <a:buFont typeface="Calibri"/>
                        <a:buNone/>
                      </a:pPr>
                      <a:r>
                        <a:rPr b="1" lang="en">
                          <a:solidFill>
                            <a:srgbClr val="FF0000"/>
                          </a:solidFill>
                        </a:rPr>
                        <a:t>elmx/rlmx=75 (nest)</a:t>
                      </a:r>
                      <a:endParaRPr b="1">
                        <a:solidFill>
                          <a:srgbClr val="FF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lang="en">
                          <a:solidFill>
                            <a:srgbClr val="000000"/>
                          </a:solidFill>
                        </a:rPr>
                        <a:t>Han et al. (2019)</a:t>
                      </a:r>
                      <a:endParaRPr>
                        <a:solidFill>
                          <a:srgbClr val="000000"/>
                        </a:solidFill>
                      </a:endParaRPr>
                    </a:p>
                    <a:p>
                      <a:pPr indent="0" lvl="0" marL="0" marR="0" rtl="0" algn="l">
                        <a:lnSpc>
                          <a:spcPct val="100000"/>
                        </a:lnSpc>
                        <a:spcBef>
                          <a:spcPts val="0"/>
                        </a:spcBef>
                        <a:spcAft>
                          <a:spcPts val="0"/>
                        </a:spcAft>
                        <a:buClr>
                          <a:srgbClr val="000000"/>
                        </a:buClr>
                        <a:buSzPts val="1400"/>
                        <a:buFont typeface="Calibri"/>
                        <a:buNone/>
                      </a:pPr>
                      <a:r>
                        <a:rPr lang="en">
                          <a:solidFill>
                            <a:srgbClr val="000000"/>
                          </a:solidFill>
                        </a:rPr>
                        <a:t>Chen et al. (2022)</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8550">
                <a:tc>
                  <a:txBody>
                    <a:bodyPr/>
                    <a:lstStyle/>
                    <a:p>
                      <a:pPr indent="0" lvl="0" marL="0" marR="0" rtl="0" algn="l">
                        <a:spcBef>
                          <a:spcPts val="0"/>
                        </a:spcBef>
                        <a:spcAft>
                          <a:spcPts val="0"/>
                        </a:spcAft>
                        <a:buNone/>
                      </a:pPr>
                      <a:r>
                        <a:rPr b="1" lang="en">
                          <a:solidFill>
                            <a:srgbClr val="000000"/>
                          </a:solidFill>
                        </a:rPr>
                        <a:t>Microphysics </a:t>
                      </a:r>
                      <a:endParaRPr b="1">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lang="en">
                          <a:solidFill>
                            <a:srgbClr val="3333FF"/>
                          </a:solidFill>
                        </a:rPr>
                        <a:t>Thompson, </a:t>
                      </a:r>
                      <a:r>
                        <a:rPr b="1" lang="en">
                          <a:solidFill>
                            <a:srgbClr val="0000FF"/>
                          </a:solidFill>
                        </a:rPr>
                        <a:t>dt_inner=45s (AL) GFDL MPv1 (EP)</a:t>
                      </a:r>
                      <a:endParaRPr b="1">
                        <a:solidFill>
                          <a:srgbClr val="0000FF"/>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lang="en">
                          <a:solidFill>
                            <a:srgbClr val="FF0000"/>
                          </a:solidFill>
                        </a:rPr>
                        <a:t>Thompson, dt_inner=36s</a:t>
                      </a:r>
                      <a:endParaRPr b="1">
                        <a:solidFill>
                          <a:srgbClr val="FF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Thompson et. al, 2008 and 2014</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8550">
                <a:tc>
                  <a:txBody>
                    <a:bodyPr/>
                    <a:lstStyle/>
                    <a:p>
                      <a:pPr indent="0" lvl="0" marL="0" marR="0" rtl="0" algn="l">
                        <a:spcBef>
                          <a:spcPts val="0"/>
                        </a:spcBef>
                        <a:spcAft>
                          <a:spcPts val="0"/>
                        </a:spcAft>
                        <a:buNone/>
                      </a:pPr>
                      <a:r>
                        <a:rPr lang="en">
                          <a:solidFill>
                            <a:srgbClr val="000000"/>
                          </a:solidFill>
                        </a:rPr>
                        <a:t>Radiation</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RRTMG</a:t>
                      </a:r>
                      <a:endParaRPr>
                        <a:solidFill>
                          <a:srgbClr val="000000"/>
                        </a:solidFill>
                      </a:endParaRPr>
                    </a:p>
                    <a:p>
                      <a:pPr indent="0" lvl="0" marL="0" marR="0" rtl="0" algn="l">
                        <a:spcBef>
                          <a:spcPts val="0"/>
                        </a:spcBef>
                        <a:spcAft>
                          <a:spcPts val="0"/>
                        </a:spcAft>
                        <a:buNone/>
                      </a:pPr>
                      <a:r>
                        <a:rPr lang="en">
                          <a:solidFill>
                            <a:srgbClr val="000000"/>
                          </a:solidFill>
                        </a:rPr>
                        <a:t>Calling frequency </a:t>
                      </a:r>
                      <a:r>
                        <a:rPr b="1" lang="en">
                          <a:solidFill>
                            <a:srgbClr val="0000FF"/>
                          </a:solidFill>
                        </a:rPr>
                        <a:t>900 s</a:t>
                      </a:r>
                      <a:endParaRPr b="1">
                        <a:solidFill>
                          <a:srgbClr val="0000FF"/>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RRTMG</a:t>
                      </a:r>
                      <a:endParaRPr>
                        <a:solidFill>
                          <a:srgbClr val="000000"/>
                        </a:solidFill>
                      </a:endParaRPr>
                    </a:p>
                    <a:p>
                      <a:pPr indent="0" lvl="0" marL="0" marR="0" rtl="0" algn="l">
                        <a:spcBef>
                          <a:spcPts val="0"/>
                        </a:spcBef>
                        <a:spcAft>
                          <a:spcPts val="0"/>
                        </a:spcAft>
                        <a:buNone/>
                      </a:pPr>
                      <a:r>
                        <a:rPr lang="en">
                          <a:solidFill>
                            <a:srgbClr val="000000"/>
                          </a:solidFill>
                        </a:rPr>
                        <a:t>Calling frequency </a:t>
                      </a:r>
                      <a:r>
                        <a:rPr b="1" lang="en">
                          <a:solidFill>
                            <a:srgbClr val="FF0000"/>
                          </a:solidFill>
                        </a:rPr>
                        <a:t>720 s</a:t>
                      </a:r>
                      <a:endParaRPr b="1">
                        <a:solidFill>
                          <a:srgbClr val="FF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Iacono et al. (2008)</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0825">
                <a:tc>
                  <a:txBody>
                    <a:bodyPr/>
                    <a:lstStyle/>
                    <a:p>
                      <a:pPr indent="0" lvl="0" marL="0" marR="0" rtl="0" algn="l">
                        <a:spcBef>
                          <a:spcPts val="0"/>
                        </a:spcBef>
                        <a:spcAft>
                          <a:spcPts val="0"/>
                        </a:spcAft>
                        <a:buNone/>
                      </a:pPr>
                      <a:r>
                        <a:rPr lang="en">
                          <a:solidFill>
                            <a:srgbClr val="000000"/>
                          </a:solidFill>
                        </a:rPr>
                        <a:t>Cumulus convection (deep &amp; shallow)</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sa-SAS; </a:t>
                      </a:r>
                      <a:r>
                        <a:rPr lang="en"/>
                        <a:t>progsigma=false (AL), true (EP); </a:t>
                      </a:r>
                      <a:r>
                        <a:rPr b="1" lang="en">
                          <a:solidFill>
                            <a:srgbClr val="0000FF"/>
                          </a:solidFill>
                        </a:rPr>
                        <a:t> clam_deep=0.15</a:t>
                      </a:r>
                      <a:endParaRPr b="1">
                        <a:solidFill>
                          <a:srgbClr val="0000FF"/>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rgbClr val="000000"/>
                        </a:buClr>
                        <a:buFont typeface="Arial"/>
                        <a:buNone/>
                      </a:pPr>
                      <a:r>
                        <a:rPr lang="en"/>
                        <a:t>sa-SAS; progsigma=false (AL), true (EP); </a:t>
                      </a:r>
                      <a:r>
                        <a:rPr b="1" lang="en">
                          <a:solidFill>
                            <a:srgbClr val="FF0000"/>
                          </a:solidFill>
                        </a:rPr>
                        <a:t> clam_deep=0.1</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lang="en">
                          <a:solidFill>
                            <a:srgbClr val="000000"/>
                          </a:solidFill>
                        </a:rPr>
                        <a:t>Han et al. (2017)</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98550">
                <a:tc>
                  <a:txBody>
                    <a:bodyPr/>
                    <a:lstStyle/>
                    <a:p>
                      <a:pPr indent="0" lvl="0" marL="0" marR="0" rtl="0" algn="l">
                        <a:spcBef>
                          <a:spcPts val="0"/>
                        </a:spcBef>
                        <a:spcAft>
                          <a:spcPts val="0"/>
                        </a:spcAft>
                        <a:buNone/>
                      </a:pPr>
                      <a:r>
                        <a:rPr lang="en">
                          <a:solidFill>
                            <a:srgbClr val="000000"/>
                          </a:solidFill>
                        </a:rPr>
                        <a:t>Gravity wave drag</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rgbClr val="000000"/>
                          </a:solidFill>
                        </a:rPr>
                        <a:t>Improved UGWPv1 (orographic on/convective off)</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Calibri"/>
                        <a:buNone/>
                      </a:pPr>
                      <a:r>
                        <a:rPr lang="en">
                          <a:solidFill>
                            <a:srgbClr val="000000"/>
                          </a:solidFill>
                        </a:rPr>
                        <a:t>Improved UGWPv1 (orographic on/convective off)</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lang="en">
                          <a:solidFill>
                            <a:srgbClr val="000000"/>
                          </a:solidFill>
                        </a:rPr>
                        <a:t>Toy et al.  (2024)</a:t>
                      </a:r>
                      <a:endParaRPr>
                        <a:solidFill>
                          <a:srgbClr val="000000"/>
                        </a:solidFill>
                      </a:endParaRPr>
                    </a:p>
                  </a:txBody>
                  <a:tcPr marT="34300" marB="34300" marR="68600" marL="686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eccdf3b25e_0_168"/>
          <p:cNvSpPr txBox="1"/>
          <p:nvPr>
            <p:ph type="title"/>
          </p:nvPr>
        </p:nvSpPr>
        <p:spPr>
          <a:xfrm>
            <a:off x="456000" y="41925"/>
            <a:ext cx="8220000" cy="6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000"/>
              <a:buNone/>
            </a:pPr>
            <a:r>
              <a:rPr lang="en" sz="2000"/>
              <a:t>UFS </a:t>
            </a:r>
            <a:r>
              <a:rPr lang="en" sz="2000"/>
              <a:t>HAFS Development and Operational Transition Milestones</a:t>
            </a:r>
            <a:endParaRPr sz="2000"/>
          </a:p>
        </p:txBody>
      </p:sp>
      <p:sp>
        <p:nvSpPr>
          <p:cNvPr id="404" name="Google Shape;404;g2eccdf3b25e_0_168"/>
          <p:cNvSpPr txBox="1"/>
          <p:nvPr>
            <p:ph idx="1" type="body"/>
          </p:nvPr>
        </p:nvSpPr>
        <p:spPr>
          <a:xfrm>
            <a:off x="1071547" y="3046990"/>
            <a:ext cx="18288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lang="en" sz="1100"/>
              <a:t>2019 HAFS.v0.0.1A and B real-time parallel experiments</a:t>
            </a:r>
            <a:endParaRPr sz="1100"/>
          </a:p>
          <a:p>
            <a:pPr indent="0" lvl="0" marL="139700" rtl="0" algn="l">
              <a:lnSpc>
                <a:spcPct val="100000"/>
              </a:lnSpc>
              <a:spcBef>
                <a:spcPts val="0"/>
              </a:spcBef>
              <a:spcAft>
                <a:spcPts val="0"/>
              </a:spcAft>
              <a:buSzPts val="1400"/>
              <a:buNone/>
            </a:pPr>
            <a:r>
              <a:rPr lang="en" sz="1100"/>
              <a:t>Major features: </a:t>
            </a:r>
            <a:r>
              <a:rPr lang="en" sz="1100">
                <a:solidFill>
                  <a:srgbClr val="FF0000"/>
                </a:solidFill>
              </a:rPr>
              <a:t>~3-km resolution; regional standalone (HAFS-A), global-nesting (HAFS-B), cold start from GFS, no coupling/VI/DA</a:t>
            </a:r>
            <a:endParaRPr sz="1100"/>
          </a:p>
        </p:txBody>
      </p:sp>
      <p:sp>
        <p:nvSpPr>
          <p:cNvPr id="405" name="Google Shape;405;g2eccdf3b25e_0_168"/>
          <p:cNvSpPr/>
          <p:nvPr/>
        </p:nvSpPr>
        <p:spPr>
          <a:xfrm>
            <a:off x="48987" y="2623737"/>
            <a:ext cx="1371600" cy="179100"/>
          </a:xfrm>
          <a:prstGeom prst="homePlate">
            <a:avLst>
              <a:gd fmla="val 50000" name="adj"/>
            </a:avLst>
          </a:prstGeom>
          <a:solidFill>
            <a:srgbClr val="3333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2018</a:t>
            </a:r>
            <a:endParaRPr b="0" i="0" sz="1400" u="none" cap="none" strike="noStrike">
              <a:solidFill>
                <a:schemeClr val="lt1"/>
              </a:solidFill>
              <a:latin typeface="Arial"/>
              <a:ea typeface="Arial"/>
              <a:cs typeface="Arial"/>
              <a:sym typeface="Arial"/>
            </a:endParaRPr>
          </a:p>
        </p:txBody>
      </p:sp>
      <p:sp>
        <p:nvSpPr>
          <p:cNvPr id="406" name="Google Shape;406;g2eccdf3b25e_0_168"/>
          <p:cNvSpPr/>
          <p:nvPr/>
        </p:nvSpPr>
        <p:spPr>
          <a:xfrm>
            <a:off x="1345867" y="2619827"/>
            <a:ext cx="1371600" cy="183000"/>
          </a:xfrm>
          <a:prstGeom prst="chevron">
            <a:avLst>
              <a:gd fmla="val 50000" name="adj"/>
            </a:avLst>
          </a:prstGeom>
          <a:solidFill>
            <a:srgbClr val="00B0F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2019</a:t>
            </a:r>
            <a:endParaRPr b="0" i="0" sz="1400" u="none" cap="none" strike="noStrike">
              <a:solidFill>
                <a:schemeClr val="lt1"/>
              </a:solidFill>
              <a:latin typeface="Arial"/>
              <a:ea typeface="Arial"/>
              <a:cs typeface="Arial"/>
              <a:sym typeface="Arial"/>
            </a:endParaRPr>
          </a:p>
        </p:txBody>
      </p:sp>
      <p:sp>
        <p:nvSpPr>
          <p:cNvPr id="407" name="Google Shape;407;g2eccdf3b25e_0_168"/>
          <p:cNvSpPr/>
          <p:nvPr/>
        </p:nvSpPr>
        <p:spPr>
          <a:xfrm>
            <a:off x="2637439" y="2619827"/>
            <a:ext cx="1371600" cy="183000"/>
          </a:xfrm>
          <a:prstGeom prst="chevron">
            <a:avLst>
              <a:gd fmla="val 50000" name="adj"/>
            </a:avLst>
          </a:prstGeom>
          <a:solidFill>
            <a:srgbClr val="00B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2020</a:t>
            </a:r>
            <a:endParaRPr/>
          </a:p>
        </p:txBody>
      </p:sp>
      <p:sp>
        <p:nvSpPr>
          <p:cNvPr id="408" name="Google Shape;408;g2eccdf3b25e_0_168"/>
          <p:cNvSpPr/>
          <p:nvPr/>
        </p:nvSpPr>
        <p:spPr>
          <a:xfrm>
            <a:off x="3907258" y="2619827"/>
            <a:ext cx="1371600" cy="183000"/>
          </a:xfrm>
          <a:prstGeom prst="chevron">
            <a:avLst>
              <a:gd fmla="val 50000" name="adj"/>
            </a:avLst>
          </a:prstGeom>
          <a:solidFill>
            <a:srgbClr val="92D050"/>
          </a:solidFill>
          <a:ln cap="flat" cmpd="sng" w="25400">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2021</a:t>
            </a:r>
            <a:endParaRPr b="0" i="0" sz="1400" u="none" cap="none" strike="noStrike">
              <a:solidFill>
                <a:schemeClr val="lt1"/>
              </a:solidFill>
              <a:latin typeface="Arial"/>
              <a:ea typeface="Arial"/>
              <a:cs typeface="Arial"/>
              <a:sym typeface="Arial"/>
            </a:endParaRPr>
          </a:p>
        </p:txBody>
      </p:sp>
      <p:sp>
        <p:nvSpPr>
          <p:cNvPr id="409" name="Google Shape;409;g2eccdf3b25e_0_168"/>
          <p:cNvSpPr/>
          <p:nvPr/>
        </p:nvSpPr>
        <p:spPr>
          <a:xfrm>
            <a:off x="5198830" y="2619827"/>
            <a:ext cx="1371600" cy="183000"/>
          </a:xfrm>
          <a:prstGeom prst="chevron">
            <a:avLst>
              <a:gd fmla="val 50000" name="adj"/>
            </a:avLst>
          </a:prstGeom>
          <a:solidFill>
            <a:srgbClr val="CCCC00"/>
          </a:solidFill>
          <a:ln cap="flat" cmpd="sng" w="25400">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2022</a:t>
            </a:r>
            <a:endParaRPr b="0" i="0" sz="1400" u="none" cap="none" strike="noStrike">
              <a:solidFill>
                <a:schemeClr val="lt1"/>
              </a:solidFill>
              <a:latin typeface="Arial"/>
              <a:ea typeface="Arial"/>
              <a:cs typeface="Arial"/>
              <a:sym typeface="Arial"/>
            </a:endParaRPr>
          </a:p>
        </p:txBody>
      </p:sp>
      <p:sp>
        <p:nvSpPr>
          <p:cNvPr id="410" name="Google Shape;410;g2eccdf3b25e_0_168"/>
          <p:cNvSpPr/>
          <p:nvPr/>
        </p:nvSpPr>
        <p:spPr>
          <a:xfrm>
            <a:off x="6388621" y="2619827"/>
            <a:ext cx="1371600" cy="183000"/>
          </a:xfrm>
          <a:prstGeom prst="chevron">
            <a:avLst>
              <a:gd fmla="val 50000" name="adj"/>
            </a:avLst>
          </a:prstGeom>
          <a:solidFill>
            <a:srgbClr val="FFC000"/>
          </a:solidFill>
          <a:ln cap="flat" cmpd="sng" w="25400">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2023</a:t>
            </a:r>
            <a:endParaRPr b="0" i="0" sz="1400" u="none" cap="none" strike="noStrike">
              <a:solidFill>
                <a:schemeClr val="lt1"/>
              </a:solidFill>
              <a:latin typeface="Arial"/>
              <a:ea typeface="Arial"/>
              <a:cs typeface="Arial"/>
              <a:sym typeface="Arial"/>
            </a:endParaRPr>
          </a:p>
        </p:txBody>
      </p:sp>
      <p:sp>
        <p:nvSpPr>
          <p:cNvPr id="411" name="Google Shape;411;g2eccdf3b25e_0_168"/>
          <p:cNvSpPr/>
          <p:nvPr/>
        </p:nvSpPr>
        <p:spPr>
          <a:xfrm>
            <a:off x="7680193" y="2623737"/>
            <a:ext cx="1371600" cy="179100"/>
          </a:xfrm>
          <a:prstGeom prst="chevron">
            <a:avLst>
              <a:gd fmla="val 50000" name="adj"/>
            </a:avLst>
          </a:prstGeom>
          <a:solidFill>
            <a:srgbClr val="FF00FF"/>
          </a:solidFill>
          <a:ln cap="flat" cmpd="sng" w="25400">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400" u="none" cap="none" strike="noStrike">
                <a:solidFill>
                  <a:schemeClr val="lt1"/>
                </a:solidFill>
                <a:latin typeface="Arial"/>
                <a:ea typeface="Arial"/>
                <a:cs typeface="Arial"/>
                <a:sym typeface="Arial"/>
              </a:rPr>
              <a:t>2024</a:t>
            </a:r>
            <a:endParaRPr b="0" i="0" sz="1400" u="none" cap="none" strike="noStrike">
              <a:solidFill>
                <a:schemeClr val="lt1"/>
              </a:solidFill>
              <a:latin typeface="Arial"/>
              <a:ea typeface="Arial"/>
              <a:cs typeface="Arial"/>
              <a:sym typeface="Arial"/>
            </a:endParaRPr>
          </a:p>
        </p:txBody>
      </p:sp>
      <p:cxnSp>
        <p:nvCxnSpPr>
          <p:cNvPr id="412" name="Google Shape;412;g2eccdf3b25e_0_168"/>
          <p:cNvCxnSpPr>
            <a:stCxn id="404" idx="0"/>
            <a:endCxn id="406" idx="2"/>
          </p:cNvCxnSpPr>
          <p:nvPr/>
        </p:nvCxnSpPr>
        <p:spPr>
          <a:xfrm rot="10800000">
            <a:off x="1985947" y="2802790"/>
            <a:ext cx="0" cy="244200"/>
          </a:xfrm>
          <a:prstGeom prst="straightConnector1">
            <a:avLst/>
          </a:prstGeom>
          <a:noFill/>
          <a:ln cap="flat" cmpd="sng" w="25400">
            <a:solidFill>
              <a:srgbClr val="0097D8"/>
            </a:solidFill>
            <a:prstDash val="solid"/>
            <a:round/>
            <a:headEnd len="sm" w="sm" type="none"/>
            <a:tailEnd len="med" w="med" type="triangle"/>
          </a:ln>
        </p:spPr>
      </p:cxnSp>
      <p:sp>
        <p:nvSpPr>
          <p:cNvPr id="413" name="Google Shape;413;g2eccdf3b25e_0_168"/>
          <p:cNvSpPr txBox="1"/>
          <p:nvPr>
            <p:ph idx="1" type="body"/>
          </p:nvPr>
        </p:nvSpPr>
        <p:spPr>
          <a:xfrm>
            <a:off x="2363119" y="830133"/>
            <a:ext cx="18288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lang="en" sz="1100"/>
              <a:t>2020 HAFS.v0.1A, B, J, and E real-time parallel experiments</a:t>
            </a:r>
            <a:endParaRPr/>
          </a:p>
          <a:p>
            <a:pPr indent="0" lvl="0" marL="139700" rtl="0" algn="l">
              <a:lnSpc>
                <a:spcPct val="100000"/>
              </a:lnSpc>
              <a:spcBef>
                <a:spcPts val="0"/>
              </a:spcBef>
              <a:spcAft>
                <a:spcPts val="0"/>
              </a:spcAft>
              <a:buSzPts val="1400"/>
              <a:buNone/>
            </a:pPr>
            <a:r>
              <a:rPr lang="en" sz="1100"/>
              <a:t>Major upgrades: </a:t>
            </a:r>
            <a:r>
              <a:rPr lang="en" sz="1100">
                <a:solidFill>
                  <a:srgbClr val="FF0000"/>
                </a:solidFill>
              </a:rPr>
              <a:t>ESMF/NUOPC based HYCOM ocean coupling, regional ESG grid, regional ensemble</a:t>
            </a:r>
            <a:endParaRPr sz="1100"/>
          </a:p>
        </p:txBody>
      </p:sp>
      <p:cxnSp>
        <p:nvCxnSpPr>
          <p:cNvPr id="414" name="Google Shape;414;g2eccdf3b25e_0_168"/>
          <p:cNvCxnSpPr>
            <a:stCxn id="413" idx="2"/>
            <a:endCxn id="407" idx="0"/>
          </p:cNvCxnSpPr>
          <p:nvPr/>
        </p:nvCxnSpPr>
        <p:spPr>
          <a:xfrm>
            <a:off x="3277519" y="2384733"/>
            <a:ext cx="0" cy="235200"/>
          </a:xfrm>
          <a:prstGeom prst="straightConnector1">
            <a:avLst/>
          </a:prstGeom>
          <a:noFill/>
          <a:ln cap="flat" cmpd="sng" w="25400">
            <a:solidFill>
              <a:srgbClr val="0097D8"/>
            </a:solidFill>
            <a:prstDash val="solid"/>
            <a:round/>
            <a:headEnd len="sm" w="sm" type="none"/>
            <a:tailEnd len="med" w="med" type="triangle"/>
          </a:ln>
        </p:spPr>
      </p:cxnSp>
      <p:sp>
        <p:nvSpPr>
          <p:cNvPr id="415" name="Google Shape;415;g2eccdf3b25e_0_168"/>
          <p:cNvSpPr txBox="1"/>
          <p:nvPr>
            <p:ph idx="1" type="body"/>
          </p:nvPr>
        </p:nvSpPr>
        <p:spPr>
          <a:xfrm>
            <a:off x="3640563" y="3046993"/>
            <a:ext cx="18288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lang="en" sz="1100"/>
              <a:t>2021 HAFS.v0.2A, B, D, and E real-time parallel experiments</a:t>
            </a:r>
            <a:endParaRPr/>
          </a:p>
          <a:p>
            <a:pPr indent="0" lvl="0" marL="139700" rtl="0" algn="l">
              <a:lnSpc>
                <a:spcPct val="100000"/>
              </a:lnSpc>
              <a:spcBef>
                <a:spcPts val="0"/>
              </a:spcBef>
              <a:spcAft>
                <a:spcPts val="0"/>
              </a:spcAft>
              <a:buSzPts val="1400"/>
              <a:buNone/>
            </a:pPr>
            <a:r>
              <a:rPr lang="en" sz="1100"/>
              <a:t>Major upgrades: </a:t>
            </a:r>
            <a:r>
              <a:rPr lang="en" sz="1100">
                <a:solidFill>
                  <a:srgbClr val="FF0000"/>
                </a:solidFill>
              </a:rPr>
              <a:t>ESMF/CMEPS based HYCOM ocean coupling, DA</a:t>
            </a:r>
            <a:r>
              <a:rPr lang="en" sz="1100"/>
              <a:t>, regional ensemble</a:t>
            </a:r>
            <a:endParaRPr sz="1100"/>
          </a:p>
        </p:txBody>
      </p:sp>
      <p:cxnSp>
        <p:nvCxnSpPr>
          <p:cNvPr id="416" name="Google Shape;416;g2eccdf3b25e_0_168"/>
          <p:cNvCxnSpPr>
            <a:stCxn id="415" idx="0"/>
          </p:cNvCxnSpPr>
          <p:nvPr/>
        </p:nvCxnSpPr>
        <p:spPr>
          <a:xfrm rot="10800000">
            <a:off x="4554963" y="2802793"/>
            <a:ext cx="0" cy="244200"/>
          </a:xfrm>
          <a:prstGeom prst="straightConnector1">
            <a:avLst/>
          </a:prstGeom>
          <a:noFill/>
          <a:ln cap="flat" cmpd="sng" w="25400">
            <a:solidFill>
              <a:srgbClr val="0097D8"/>
            </a:solidFill>
            <a:prstDash val="solid"/>
            <a:round/>
            <a:headEnd len="sm" w="sm" type="none"/>
            <a:tailEnd len="med" w="med" type="triangle"/>
          </a:ln>
        </p:spPr>
      </p:cxnSp>
      <p:sp>
        <p:nvSpPr>
          <p:cNvPr id="417" name="Google Shape;417;g2eccdf3b25e_0_168"/>
          <p:cNvSpPr txBox="1"/>
          <p:nvPr>
            <p:ph idx="1" type="body"/>
          </p:nvPr>
        </p:nvSpPr>
        <p:spPr>
          <a:xfrm>
            <a:off x="6117068" y="3040178"/>
            <a:ext cx="18288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b="1" lang="en" sz="1100"/>
              <a:t>06/27/2023</a:t>
            </a:r>
            <a:r>
              <a:rPr lang="en" sz="1100"/>
              <a:t>: </a:t>
            </a:r>
            <a:r>
              <a:rPr lang="en" sz="1100">
                <a:solidFill>
                  <a:srgbClr val="FF0000"/>
                </a:solidFill>
              </a:rPr>
              <a:t>HAFSv1 Initial Operational Capability (IOC)</a:t>
            </a:r>
            <a:r>
              <a:rPr lang="en" sz="1100"/>
              <a:t> implementation with two configurations of </a:t>
            </a:r>
            <a:r>
              <a:rPr lang="en" sz="1100">
                <a:solidFill>
                  <a:srgbClr val="9900FF"/>
                </a:solidFill>
              </a:rPr>
              <a:t>HFSA</a:t>
            </a:r>
            <a:r>
              <a:rPr lang="en" sz="1100">
                <a:solidFill>
                  <a:srgbClr val="FF0000"/>
                </a:solidFill>
              </a:rPr>
              <a:t> </a:t>
            </a:r>
            <a:r>
              <a:rPr lang="en" sz="1100"/>
              <a:t>and</a:t>
            </a:r>
            <a:r>
              <a:rPr lang="en" sz="1100">
                <a:solidFill>
                  <a:srgbClr val="FF0000"/>
                </a:solidFill>
              </a:rPr>
              <a:t> </a:t>
            </a:r>
            <a:r>
              <a:rPr lang="en" sz="1100">
                <a:solidFill>
                  <a:srgbClr val="00FF00"/>
                </a:solidFill>
              </a:rPr>
              <a:t>HFSB</a:t>
            </a:r>
            <a:endParaRPr sz="1100"/>
          </a:p>
          <a:p>
            <a:pPr indent="0" lvl="0" marL="139700" rtl="0" algn="l">
              <a:lnSpc>
                <a:spcPct val="100000"/>
              </a:lnSpc>
              <a:spcBef>
                <a:spcPts val="0"/>
              </a:spcBef>
              <a:spcAft>
                <a:spcPts val="0"/>
              </a:spcAft>
              <a:buSzPts val="1400"/>
              <a:buNone/>
            </a:pPr>
            <a:r>
              <a:rPr b="1" lang="en" sz="1100"/>
              <a:t>2023 HAFS.v1.1</a:t>
            </a:r>
            <a:r>
              <a:rPr lang="en" sz="1100"/>
              <a:t>A</a:t>
            </a:r>
            <a:r>
              <a:rPr lang="en" sz="1100"/>
              <a:t>, B, D and E real-time parallel experiments</a:t>
            </a:r>
            <a:endParaRPr sz="1100"/>
          </a:p>
        </p:txBody>
      </p:sp>
      <p:cxnSp>
        <p:nvCxnSpPr>
          <p:cNvPr id="418" name="Google Shape;418;g2eccdf3b25e_0_168"/>
          <p:cNvCxnSpPr>
            <a:stCxn id="417" idx="0"/>
          </p:cNvCxnSpPr>
          <p:nvPr/>
        </p:nvCxnSpPr>
        <p:spPr>
          <a:xfrm rot="10800000">
            <a:off x="7031468" y="2795978"/>
            <a:ext cx="0" cy="244200"/>
          </a:xfrm>
          <a:prstGeom prst="straightConnector1">
            <a:avLst/>
          </a:prstGeom>
          <a:noFill/>
          <a:ln cap="flat" cmpd="sng" w="25400">
            <a:solidFill>
              <a:srgbClr val="0097D8"/>
            </a:solidFill>
            <a:prstDash val="solid"/>
            <a:round/>
            <a:headEnd len="sm" w="sm" type="none"/>
            <a:tailEnd len="med" w="med" type="triangle"/>
          </a:ln>
        </p:spPr>
      </p:cxnSp>
      <p:sp>
        <p:nvSpPr>
          <p:cNvPr id="419" name="Google Shape;419;g2eccdf3b25e_0_168"/>
          <p:cNvSpPr txBox="1"/>
          <p:nvPr>
            <p:ph idx="1" type="body"/>
          </p:nvPr>
        </p:nvSpPr>
        <p:spPr>
          <a:xfrm>
            <a:off x="4922898" y="827876"/>
            <a:ext cx="18288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lang="en" sz="1100"/>
              <a:t>2022 HAFS.v0.3A, B and E real-time parallel experiments</a:t>
            </a:r>
            <a:endParaRPr/>
          </a:p>
          <a:p>
            <a:pPr indent="0" lvl="0" marL="139700" rtl="0" algn="l">
              <a:lnSpc>
                <a:spcPct val="100000"/>
              </a:lnSpc>
              <a:spcBef>
                <a:spcPts val="0"/>
              </a:spcBef>
              <a:spcAft>
                <a:spcPts val="0"/>
              </a:spcAft>
              <a:buSzPts val="1400"/>
              <a:buNone/>
            </a:pPr>
            <a:r>
              <a:rPr lang="en" sz="1100"/>
              <a:t>Major upgrades: </a:t>
            </a:r>
            <a:r>
              <a:rPr lang="en" sz="1100">
                <a:solidFill>
                  <a:srgbClr val="FF0000"/>
                </a:solidFill>
              </a:rPr>
              <a:t>Regional moving-nesting, vortex initialization, inner-core data assimilation, two HAFS physics suites</a:t>
            </a:r>
            <a:endParaRPr sz="1100"/>
          </a:p>
        </p:txBody>
      </p:sp>
      <p:cxnSp>
        <p:nvCxnSpPr>
          <p:cNvPr id="420" name="Google Shape;420;g2eccdf3b25e_0_168"/>
          <p:cNvCxnSpPr>
            <a:stCxn id="419" idx="2"/>
            <a:endCxn id="409" idx="0"/>
          </p:cNvCxnSpPr>
          <p:nvPr/>
        </p:nvCxnSpPr>
        <p:spPr>
          <a:xfrm>
            <a:off x="5837298" y="2382476"/>
            <a:ext cx="1500" cy="237300"/>
          </a:xfrm>
          <a:prstGeom prst="straightConnector1">
            <a:avLst/>
          </a:prstGeom>
          <a:noFill/>
          <a:ln cap="flat" cmpd="sng" w="25400">
            <a:solidFill>
              <a:srgbClr val="0097D8"/>
            </a:solidFill>
            <a:prstDash val="solid"/>
            <a:round/>
            <a:headEnd len="sm" w="sm" type="none"/>
            <a:tailEnd len="med" w="med" type="triangle"/>
          </a:ln>
        </p:spPr>
      </p:cxnSp>
      <p:sp>
        <p:nvSpPr>
          <p:cNvPr id="421" name="Google Shape;421;g2eccdf3b25e_0_168"/>
          <p:cNvSpPr txBox="1"/>
          <p:nvPr>
            <p:ph idx="1" type="body"/>
          </p:nvPr>
        </p:nvSpPr>
        <p:spPr>
          <a:xfrm>
            <a:off x="7574125" y="827875"/>
            <a:ext cx="15111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b="1" lang="en" sz="1100"/>
              <a:t>07/16/2024</a:t>
            </a:r>
            <a:r>
              <a:rPr lang="en" sz="1100"/>
              <a:t>:</a:t>
            </a:r>
            <a:r>
              <a:rPr b="1" lang="en" sz="1100"/>
              <a:t> </a:t>
            </a:r>
            <a:r>
              <a:rPr lang="en" sz="1100">
                <a:solidFill>
                  <a:srgbClr val="FF0000"/>
                </a:solidFill>
              </a:rPr>
              <a:t>HAFSv2 upgrade</a:t>
            </a:r>
            <a:r>
              <a:rPr lang="en" sz="1100">
                <a:solidFill>
                  <a:schemeClr val="dk1"/>
                </a:solidFill>
              </a:rPr>
              <a:t> and operational transition</a:t>
            </a:r>
            <a:endParaRPr sz="1100">
              <a:solidFill>
                <a:schemeClr val="dk1"/>
              </a:solidFill>
            </a:endParaRPr>
          </a:p>
          <a:p>
            <a:pPr indent="0" lvl="0" marL="139700" rtl="0" algn="l">
              <a:lnSpc>
                <a:spcPct val="100000"/>
              </a:lnSpc>
              <a:spcBef>
                <a:spcPts val="0"/>
              </a:spcBef>
              <a:spcAft>
                <a:spcPts val="0"/>
              </a:spcAft>
              <a:buSzPts val="1400"/>
              <a:buNone/>
            </a:pPr>
            <a:r>
              <a:rPr b="1" lang="en" sz="1100"/>
              <a:t>2024 HAFSv2.0.1</a:t>
            </a:r>
            <a:r>
              <a:rPr lang="en" sz="1100"/>
              <a:t>A</a:t>
            </a:r>
            <a:r>
              <a:rPr lang="en" sz="1100"/>
              <a:t>, B, E and M real-time parallel experiments</a:t>
            </a:r>
            <a:endParaRPr sz="1100"/>
          </a:p>
        </p:txBody>
      </p:sp>
      <p:cxnSp>
        <p:nvCxnSpPr>
          <p:cNvPr id="422" name="Google Shape;422;g2eccdf3b25e_0_168"/>
          <p:cNvCxnSpPr>
            <a:stCxn id="421" idx="2"/>
            <a:endCxn id="411" idx="0"/>
          </p:cNvCxnSpPr>
          <p:nvPr/>
        </p:nvCxnSpPr>
        <p:spPr>
          <a:xfrm flipH="1">
            <a:off x="8321275" y="2382475"/>
            <a:ext cx="8400" cy="241200"/>
          </a:xfrm>
          <a:prstGeom prst="straightConnector1">
            <a:avLst/>
          </a:prstGeom>
          <a:noFill/>
          <a:ln cap="flat" cmpd="sng" w="25400">
            <a:solidFill>
              <a:srgbClr val="0097D8"/>
            </a:solidFill>
            <a:prstDash val="solid"/>
            <a:round/>
            <a:headEnd len="sm" w="sm" type="none"/>
            <a:tailEnd len="med" w="med" type="triangle"/>
          </a:ln>
        </p:spPr>
      </p:cxnSp>
      <p:sp>
        <p:nvSpPr>
          <p:cNvPr id="423" name="Google Shape;423;g2eccdf3b25e_0_168"/>
          <p:cNvSpPr txBox="1"/>
          <p:nvPr>
            <p:ph idx="1" type="body"/>
          </p:nvPr>
        </p:nvSpPr>
        <p:spPr>
          <a:xfrm>
            <a:off x="48987" y="821061"/>
            <a:ext cx="1371600" cy="1554600"/>
          </a:xfrm>
          <a:prstGeom prst="rect">
            <a:avLst/>
          </a:prstGeom>
          <a:noFill/>
          <a:ln cap="flat" cmpd="sng" w="12700">
            <a:solidFill>
              <a:schemeClr val="accent1"/>
            </a:solidFill>
            <a:prstDash val="solid"/>
            <a:round/>
            <a:headEnd len="sm" w="sm" type="none"/>
            <a:tailEnd len="sm" w="sm" type="none"/>
          </a:ln>
        </p:spPr>
        <p:txBody>
          <a:bodyPr anchorCtr="0" anchor="t" bIns="45700" lIns="0" spcFirstLastPara="1" rIns="45700" wrap="square" tIns="45700">
            <a:noAutofit/>
          </a:bodyPr>
          <a:lstStyle/>
          <a:p>
            <a:pPr indent="0" lvl="0" marL="139700" rtl="0" algn="l">
              <a:lnSpc>
                <a:spcPct val="100000"/>
              </a:lnSpc>
              <a:spcBef>
                <a:spcPts val="0"/>
              </a:spcBef>
              <a:spcAft>
                <a:spcPts val="0"/>
              </a:spcAft>
              <a:buSzPts val="1400"/>
              <a:buNone/>
            </a:pPr>
            <a:r>
              <a:rPr lang="en" sz="1100"/>
              <a:t>~11/2018 HFIP Annual Meeting</a:t>
            </a:r>
            <a:endParaRPr/>
          </a:p>
          <a:p>
            <a:pPr indent="0" lvl="0" marL="139700" rtl="0" algn="l">
              <a:lnSpc>
                <a:spcPct val="100000"/>
              </a:lnSpc>
              <a:spcBef>
                <a:spcPts val="0"/>
              </a:spcBef>
              <a:spcAft>
                <a:spcPts val="0"/>
              </a:spcAft>
              <a:buSzPts val="1400"/>
              <a:buNone/>
            </a:pPr>
            <a:r>
              <a:rPr lang="en" sz="1100"/>
              <a:t>HAFS development planned and started</a:t>
            </a:r>
            <a:endParaRPr sz="1100"/>
          </a:p>
        </p:txBody>
      </p:sp>
      <p:cxnSp>
        <p:nvCxnSpPr>
          <p:cNvPr id="424" name="Google Shape;424;g2eccdf3b25e_0_168"/>
          <p:cNvCxnSpPr>
            <a:stCxn id="423" idx="2"/>
          </p:cNvCxnSpPr>
          <p:nvPr/>
        </p:nvCxnSpPr>
        <p:spPr>
          <a:xfrm>
            <a:off x="734787" y="2375661"/>
            <a:ext cx="2700" cy="248100"/>
          </a:xfrm>
          <a:prstGeom prst="straightConnector1">
            <a:avLst/>
          </a:prstGeom>
          <a:noFill/>
          <a:ln cap="flat" cmpd="sng" w="25400">
            <a:solidFill>
              <a:srgbClr val="0097D8"/>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eccdf3b25e_0_318"/>
          <p:cNvSpPr txBox="1"/>
          <p:nvPr>
            <p:ph type="title"/>
          </p:nvPr>
        </p:nvSpPr>
        <p:spPr>
          <a:xfrm>
            <a:off x="457200" y="274648"/>
            <a:ext cx="8229600" cy="435600"/>
          </a:xfrm>
          <a:prstGeom prst="rect">
            <a:avLst/>
          </a:prstGeom>
        </p:spPr>
        <p:txBody>
          <a:bodyPr anchorCtr="0" anchor="t" bIns="45700" lIns="0" spcFirstLastPara="1" rIns="0" wrap="square" tIns="45700">
            <a:normAutofit/>
          </a:bodyPr>
          <a:lstStyle/>
          <a:p>
            <a:pPr indent="0" lvl="0" marL="0" rtl="0" algn="ctr">
              <a:spcBef>
                <a:spcPts val="0"/>
              </a:spcBef>
              <a:spcAft>
                <a:spcPts val="0"/>
              </a:spcAft>
              <a:buNone/>
            </a:pPr>
            <a:r>
              <a:rPr lang="en" sz="2000"/>
              <a:t>FY2023 HAFSv1 Operational Implementation and Performance</a:t>
            </a:r>
            <a:endParaRPr/>
          </a:p>
        </p:txBody>
      </p:sp>
      <p:sp>
        <p:nvSpPr>
          <p:cNvPr id="430" name="Google Shape;430;g2eccdf3b25e_0_318"/>
          <p:cNvSpPr txBox="1"/>
          <p:nvPr>
            <p:ph idx="1" type="body"/>
          </p:nvPr>
        </p:nvSpPr>
        <p:spPr>
          <a:xfrm>
            <a:off x="161200" y="791350"/>
            <a:ext cx="5668200" cy="3901500"/>
          </a:xfrm>
          <a:prstGeom prst="rect">
            <a:avLst/>
          </a:prstGeom>
        </p:spPr>
        <p:txBody>
          <a:bodyPr anchorCtr="0" anchor="t" bIns="45700" lIns="0" spcFirstLastPara="1" rIns="0" wrap="square" tIns="0">
            <a:noAutofit/>
          </a:bodyPr>
          <a:lstStyle/>
          <a:p>
            <a:pPr indent="-203200" lvl="0" marL="228600" rtl="0" algn="l">
              <a:lnSpc>
                <a:spcPct val="100000"/>
              </a:lnSpc>
              <a:spcBef>
                <a:spcPts val="0"/>
              </a:spcBef>
              <a:spcAft>
                <a:spcPts val="0"/>
              </a:spcAft>
              <a:buSzPts val="1400"/>
              <a:buChar char="●"/>
            </a:pPr>
            <a:r>
              <a:rPr lang="en" sz="1400"/>
              <a:t>Highlights of HAFS Initial Operational Capability (IOC) implementation (June 27, 2023)</a:t>
            </a:r>
            <a:endParaRPr sz="1400"/>
          </a:p>
          <a:p>
            <a:pPr indent="-196850" lvl="1" marL="342900" rtl="0" algn="l">
              <a:lnSpc>
                <a:spcPct val="100000"/>
              </a:lnSpc>
              <a:spcBef>
                <a:spcPts val="0"/>
              </a:spcBef>
              <a:spcAft>
                <a:spcPts val="0"/>
              </a:spcAft>
              <a:buSzPts val="1300"/>
              <a:buChar char="○"/>
            </a:pPr>
            <a:r>
              <a:rPr lang="en" sz="1300">
                <a:solidFill>
                  <a:srgbClr val="FF0000"/>
                </a:solidFill>
              </a:rPr>
              <a:t>Two HAFS configurations including HAFS-A (HFSA) and HAFS-B (HFSB)</a:t>
            </a:r>
            <a:r>
              <a:rPr lang="en" sz="1300"/>
              <a:t> to succeed the two legacy regional HWRF and HMON hurricane forecast systems, respectively.</a:t>
            </a:r>
            <a:endParaRPr sz="1300"/>
          </a:p>
          <a:p>
            <a:pPr indent="-196850" lvl="1" marL="342900" rtl="0" algn="l">
              <a:lnSpc>
                <a:spcPct val="100000"/>
              </a:lnSpc>
              <a:spcBef>
                <a:spcPts val="0"/>
              </a:spcBef>
              <a:spcAft>
                <a:spcPts val="0"/>
              </a:spcAft>
              <a:buSzPts val="1300"/>
              <a:buChar char="○"/>
            </a:pPr>
            <a:r>
              <a:rPr lang="en" sz="1300">
                <a:solidFill>
                  <a:srgbClr val="FF0000"/>
                </a:solidFill>
              </a:rPr>
              <a:t>First ufs-weather-model based regional hurricane forecast system</a:t>
            </a:r>
            <a:r>
              <a:rPr lang="en" sz="1300"/>
              <a:t> (UFS hurricane application), with shared subcomponents and infrastructure with other UFS applications.</a:t>
            </a:r>
            <a:endParaRPr sz="1300"/>
          </a:p>
          <a:p>
            <a:pPr indent="-196850" lvl="1" marL="342900" rtl="0" algn="l">
              <a:lnSpc>
                <a:spcPct val="100000"/>
              </a:lnSpc>
              <a:spcBef>
                <a:spcPts val="0"/>
              </a:spcBef>
              <a:spcAft>
                <a:spcPts val="0"/>
              </a:spcAft>
              <a:buSzPts val="1300"/>
              <a:buChar char="○"/>
            </a:pPr>
            <a:r>
              <a:rPr lang="en" sz="1300">
                <a:solidFill>
                  <a:srgbClr val="FF0000"/>
                </a:solidFill>
              </a:rPr>
              <a:t>First UFS application with high resolution storm-following moving-nesting capability</a:t>
            </a:r>
            <a:r>
              <a:rPr lang="en" sz="1300"/>
              <a:t> using the regional Extended Schmidt Gnomonic (ESG) grid.</a:t>
            </a:r>
            <a:endParaRPr sz="1300"/>
          </a:p>
          <a:p>
            <a:pPr indent="-196850" lvl="1" marL="342900" rtl="0" algn="l">
              <a:lnSpc>
                <a:spcPct val="100000"/>
              </a:lnSpc>
              <a:spcBef>
                <a:spcPts val="0"/>
              </a:spcBef>
              <a:spcAft>
                <a:spcPts val="0"/>
              </a:spcAft>
              <a:buSzPts val="1300"/>
              <a:buChar char="○"/>
            </a:pPr>
            <a:r>
              <a:rPr lang="en" sz="1300"/>
              <a:t>Advanced and diversified </a:t>
            </a:r>
            <a:r>
              <a:rPr lang="en" sz="1300">
                <a:solidFill>
                  <a:srgbClr val="FF0000"/>
                </a:solidFill>
              </a:rPr>
              <a:t>CCPP-based physics suites for (HFSA and HFSB, respectively)</a:t>
            </a:r>
            <a:r>
              <a:rPr lang="en" sz="1300"/>
              <a:t> with optimized physics schemes for high resolution hurricane forecasting.</a:t>
            </a:r>
            <a:endParaRPr sz="1300"/>
          </a:p>
          <a:p>
            <a:pPr indent="-196850" lvl="1" marL="342900" rtl="0" algn="l">
              <a:lnSpc>
                <a:spcPct val="100000"/>
              </a:lnSpc>
              <a:spcBef>
                <a:spcPts val="0"/>
              </a:spcBef>
              <a:spcAft>
                <a:spcPts val="0"/>
              </a:spcAft>
              <a:buSzPts val="1300"/>
              <a:buChar char="○"/>
            </a:pPr>
            <a:r>
              <a:rPr lang="en" sz="1300"/>
              <a:t>Modernized </a:t>
            </a:r>
            <a:r>
              <a:rPr lang="en" sz="1300">
                <a:solidFill>
                  <a:srgbClr val="FF0000"/>
                </a:solidFill>
              </a:rPr>
              <a:t>vortex initialization (VI) together with high-resolution inner-core DA</a:t>
            </a:r>
            <a:r>
              <a:rPr lang="en" sz="1300"/>
              <a:t> with 3-hourly FGAT, and 4DEnVar with GDAS ensembles. </a:t>
            </a:r>
            <a:endParaRPr sz="1300"/>
          </a:p>
          <a:p>
            <a:pPr indent="-196850" lvl="1" marL="342900" rtl="0" algn="l">
              <a:lnSpc>
                <a:spcPct val="100000"/>
              </a:lnSpc>
              <a:spcBef>
                <a:spcPts val="0"/>
              </a:spcBef>
              <a:spcAft>
                <a:spcPts val="0"/>
              </a:spcAft>
              <a:buSzPts val="1300"/>
              <a:buChar char="○"/>
            </a:pPr>
            <a:r>
              <a:rPr lang="en" sz="1300">
                <a:solidFill>
                  <a:srgbClr val="FF0000"/>
                </a:solidFill>
              </a:rPr>
              <a:t>ESMF/CMEPS based HYCOM ocean coupling</a:t>
            </a:r>
            <a:r>
              <a:rPr lang="en" sz="1300"/>
              <a:t> for all global TC basins with extended ocean domains.</a:t>
            </a:r>
            <a:endParaRPr sz="1300"/>
          </a:p>
          <a:p>
            <a:pPr indent="-196850" lvl="1" marL="342900" rtl="0" algn="l">
              <a:lnSpc>
                <a:spcPct val="100000"/>
              </a:lnSpc>
              <a:spcBef>
                <a:spcPts val="0"/>
              </a:spcBef>
              <a:spcAft>
                <a:spcPts val="0"/>
              </a:spcAft>
              <a:buSzPts val="1300"/>
              <a:buChar char="○"/>
            </a:pPr>
            <a:r>
              <a:rPr lang="en" sz="1300"/>
              <a:t>Unified hurricane application workflow to support both research and development Rocoto workflow and operational Ecflow workflow.</a:t>
            </a:r>
            <a:endParaRPr sz="1300"/>
          </a:p>
        </p:txBody>
      </p:sp>
      <p:pic>
        <p:nvPicPr>
          <p:cNvPr id="431" name="Google Shape;431;g2eccdf3b25e_0_318"/>
          <p:cNvPicPr preferRelativeResize="0"/>
          <p:nvPr/>
        </p:nvPicPr>
        <p:blipFill>
          <a:blip r:embed="rId3">
            <a:alphaModFix/>
          </a:blip>
          <a:stretch>
            <a:fillRect/>
          </a:stretch>
        </p:blipFill>
        <p:spPr>
          <a:xfrm>
            <a:off x="6381125" y="791350"/>
            <a:ext cx="2776525" cy="1924410"/>
          </a:xfrm>
          <a:prstGeom prst="rect">
            <a:avLst/>
          </a:prstGeom>
          <a:noFill/>
          <a:ln>
            <a:noFill/>
          </a:ln>
        </p:spPr>
      </p:pic>
      <p:pic>
        <p:nvPicPr>
          <p:cNvPr id="432" name="Google Shape;432;g2eccdf3b25e_0_318"/>
          <p:cNvPicPr preferRelativeResize="0"/>
          <p:nvPr/>
        </p:nvPicPr>
        <p:blipFill>
          <a:blip r:embed="rId4">
            <a:alphaModFix/>
          </a:blip>
          <a:stretch>
            <a:fillRect/>
          </a:stretch>
        </p:blipFill>
        <p:spPr>
          <a:xfrm>
            <a:off x="6381158" y="2768521"/>
            <a:ext cx="2776462" cy="1924403"/>
          </a:xfrm>
          <a:prstGeom prst="rect">
            <a:avLst/>
          </a:prstGeom>
          <a:noFill/>
          <a:ln>
            <a:noFill/>
          </a:ln>
        </p:spPr>
      </p:pic>
      <p:sp>
        <p:nvSpPr>
          <p:cNvPr id="433" name="Google Shape;433;g2eccdf3b25e_0_318"/>
          <p:cNvSpPr txBox="1"/>
          <p:nvPr/>
        </p:nvSpPr>
        <p:spPr>
          <a:xfrm>
            <a:off x="6676400" y="3837050"/>
            <a:ext cx="1454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0000"/>
                </a:solidFill>
              </a:rPr>
              <a:t>~12% to ~15% more skillful than HWRF</a:t>
            </a:r>
            <a:endParaRPr b="1" sz="1000">
              <a:solidFill>
                <a:srgbClr val="FF0000"/>
              </a:solidFill>
            </a:endParaRPr>
          </a:p>
          <a:p>
            <a:pPr indent="0" lvl="0" marL="0" rtl="0" algn="l">
              <a:spcBef>
                <a:spcPts val="0"/>
              </a:spcBef>
              <a:spcAft>
                <a:spcPts val="0"/>
              </a:spcAft>
              <a:buNone/>
            </a:pPr>
            <a:r>
              <a:t/>
            </a:r>
            <a:endParaRPr sz="1000">
              <a:solidFill>
                <a:schemeClr val="dk1"/>
              </a:solidFill>
            </a:endParaRPr>
          </a:p>
        </p:txBody>
      </p:sp>
      <p:sp>
        <p:nvSpPr>
          <p:cNvPr id="434" name="Google Shape;434;g2eccdf3b25e_0_318"/>
          <p:cNvSpPr txBox="1"/>
          <p:nvPr/>
        </p:nvSpPr>
        <p:spPr>
          <a:xfrm>
            <a:off x="6676400" y="1881550"/>
            <a:ext cx="13980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0000"/>
                </a:solidFill>
              </a:rPr>
              <a:t>~15% more skillful after day-2</a:t>
            </a:r>
            <a:endParaRPr b="1" sz="1000">
              <a:solidFill>
                <a:srgbClr val="FF0000"/>
              </a:solidFill>
            </a:endParaRPr>
          </a:p>
        </p:txBody>
      </p:sp>
      <p:sp>
        <p:nvSpPr>
          <p:cNvPr id="435" name="Google Shape;435;g2eccdf3b25e_0_318"/>
          <p:cNvSpPr txBox="1"/>
          <p:nvPr/>
        </p:nvSpPr>
        <p:spPr>
          <a:xfrm>
            <a:off x="6419238" y="660125"/>
            <a:ext cx="2700300" cy="43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Operational model performance for 2023 AL/EP storms</a:t>
            </a:r>
            <a:endParaRPr/>
          </a:p>
        </p:txBody>
      </p:sp>
      <p:sp>
        <p:nvSpPr>
          <p:cNvPr id="436" name="Google Shape;436;g2eccdf3b25e_0_318"/>
          <p:cNvSpPr txBox="1"/>
          <p:nvPr/>
        </p:nvSpPr>
        <p:spPr>
          <a:xfrm>
            <a:off x="7688850" y="2102800"/>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Track </a:t>
            </a:r>
            <a:r>
              <a:rPr lang="en"/>
              <a:t>skill</a:t>
            </a:r>
            <a:endParaRPr b="0" i="0" sz="1400" u="none" cap="none" strike="noStrike">
              <a:solidFill>
                <a:srgbClr val="000000"/>
              </a:solidFill>
              <a:latin typeface="Arial"/>
              <a:ea typeface="Arial"/>
              <a:cs typeface="Arial"/>
              <a:sym typeface="Arial"/>
            </a:endParaRPr>
          </a:p>
        </p:txBody>
      </p:sp>
      <p:sp>
        <p:nvSpPr>
          <p:cNvPr id="437" name="Google Shape;437;g2eccdf3b25e_0_318"/>
          <p:cNvSpPr txBox="1"/>
          <p:nvPr/>
        </p:nvSpPr>
        <p:spPr>
          <a:xfrm>
            <a:off x="7688850" y="4069275"/>
            <a:ext cx="1255500" cy="3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t>Intensity skill</a:t>
            </a:r>
            <a:endParaRPr b="0" i="0" sz="1400" u="none" cap="none" strike="noStrike">
              <a:solidFill>
                <a:srgbClr val="000000"/>
              </a:solidFill>
              <a:latin typeface="Arial"/>
              <a:ea typeface="Arial"/>
              <a:cs typeface="Arial"/>
              <a:sym typeface="Arial"/>
            </a:endParaRPr>
          </a:p>
        </p:txBody>
      </p:sp>
      <p:sp>
        <p:nvSpPr>
          <p:cNvPr id="438" name="Google Shape;438;g2eccdf3b25e_0_318"/>
          <p:cNvSpPr txBox="1"/>
          <p:nvPr/>
        </p:nvSpPr>
        <p:spPr>
          <a:xfrm>
            <a:off x="5809650" y="2102800"/>
            <a:ext cx="734100" cy="12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rgbClr val="F10182"/>
                </a:solidFill>
              </a:rPr>
              <a:t>HWRF</a:t>
            </a:r>
            <a:endParaRPr b="1">
              <a:solidFill>
                <a:srgbClr val="F10182"/>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3333FF"/>
                </a:solidFill>
              </a:rPr>
              <a:t>GFS</a:t>
            </a:r>
            <a:endParaRPr b="1">
              <a:solidFill>
                <a:srgbClr val="3333FF"/>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FF9900"/>
                </a:solidFill>
              </a:rPr>
              <a:t>CTCX</a:t>
            </a:r>
            <a:endParaRPr b="1">
              <a:solidFill>
                <a:srgbClr val="FF9900"/>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9900FF"/>
                </a:solidFill>
              </a:rPr>
              <a:t>HFSA</a:t>
            </a:r>
            <a:endParaRPr b="1">
              <a:solidFill>
                <a:srgbClr val="9900FF"/>
              </a:solidFill>
            </a:endParaRPr>
          </a:p>
          <a:p>
            <a:pPr indent="0" lvl="0" marL="0" marR="0" rtl="0" algn="l">
              <a:lnSpc>
                <a:spcPct val="100000"/>
              </a:lnSpc>
              <a:spcBef>
                <a:spcPts val="0"/>
              </a:spcBef>
              <a:spcAft>
                <a:spcPts val="0"/>
              </a:spcAft>
              <a:buClr>
                <a:srgbClr val="000000"/>
              </a:buClr>
              <a:buSzPts val="1200"/>
              <a:buFont typeface="Arial"/>
              <a:buNone/>
            </a:pPr>
            <a:r>
              <a:rPr b="1" lang="en">
                <a:solidFill>
                  <a:srgbClr val="00B050"/>
                </a:solidFill>
              </a:rPr>
              <a:t>HFSB</a:t>
            </a:r>
            <a:endParaRPr b="1">
              <a:solidFill>
                <a:srgbClr val="00B0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eccdf3b25e_0_390"/>
          <p:cNvSpPr txBox="1"/>
          <p:nvPr>
            <p:ph type="title"/>
          </p:nvPr>
        </p:nvSpPr>
        <p:spPr>
          <a:xfrm>
            <a:off x="457200" y="122251"/>
            <a:ext cx="8229600" cy="589800"/>
          </a:xfrm>
          <a:prstGeom prst="rect">
            <a:avLst/>
          </a:prstGeom>
        </p:spPr>
        <p:txBody>
          <a:bodyPr anchorCtr="0" anchor="t" bIns="45700" lIns="0" spcFirstLastPara="1" rIns="0" wrap="square" tIns="45700">
            <a:normAutofit fontScale="90000"/>
          </a:bodyPr>
          <a:lstStyle/>
          <a:p>
            <a:pPr indent="0" lvl="0" marL="0" rtl="0" algn="ctr">
              <a:spcBef>
                <a:spcPts val="0"/>
              </a:spcBef>
              <a:spcAft>
                <a:spcPts val="0"/>
              </a:spcAft>
              <a:buNone/>
            </a:pPr>
            <a:r>
              <a:rPr lang="en" sz="2222"/>
              <a:t>Highlights of FY2024 Operational </a:t>
            </a:r>
            <a:r>
              <a:rPr lang="en" sz="2222"/>
              <a:t>HAFSv2 Upgrade</a:t>
            </a:r>
            <a:endParaRPr sz="2222"/>
          </a:p>
          <a:p>
            <a:pPr indent="0" lvl="0" marL="0" rtl="0" algn="ctr">
              <a:spcBef>
                <a:spcPts val="0"/>
              </a:spcBef>
              <a:spcAft>
                <a:spcPts val="0"/>
              </a:spcAft>
              <a:buNone/>
            </a:pPr>
            <a:r>
              <a:rPr lang="en" sz="2000"/>
              <a:t>(</a:t>
            </a:r>
            <a:r>
              <a:rPr lang="en" sz="2000"/>
              <a:t>More details from Zhan Zhang et al’s Poster on HAFSv2)</a:t>
            </a:r>
            <a:endParaRPr sz="2000"/>
          </a:p>
        </p:txBody>
      </p:sp>
      <p:sp>
        <p:nvSpPr>
          <p:cNvPr id="444" name="Google Shape;444;g2eccdf3b25e_0_390"/>
          <p:cNvSpPr txBox="1"/>
          <p:nvPr>
            <p:ph idx="1" type="body"/>
          </p:nvPr>
        </p:nvSpPr>
        <p:spPr>
          <a:xfrm>
            <a:off x="237400" y="791350"/>
            <a:ext cx="8672400" cy="3901500"/>
          </a:xfrm>
          <a:prstGeom prst="rect">
            <a:avLst/>
          </a:prstGeom>
        </p:spPr>
        <p:txBody>
          <a:bodyPr anchorCtr="0" anchor="t" bIns="45700" lIns="0" spcFirstLastPara="1" rIns="0" wrap="square" tIns="0">
            <a:noAutofit/>
          </a:bodyPr>
          <a:lstStyle/>
          <a:p>
            <a:pPr indent="-215900" lvl="0" marL="228600" rtl="0" algn="l">
              <a:lnSpc>
                <a:spcPct val="100000"/>
              </a:lnSpc>
              <a:spcBef>
                <a:spcPts val="0"/>
              </a:spcBef>
              <a:spcAft>
                <a:spcPts val="0"/>
              </a:spcAft>
              <a:buSzPts val="1600"/>
              <a:buChar char="●"/>
            </a:pPr>
            <a:r>
              <a:rPr lang="en" sz="1600"/>
              <a:t>HAFSv2 upgrade was operationally</a:t>
            </a:r>
            <a:r>
              <a:rPr lang="en" sz="1600"/>
              <a:t> implemented on July 16, 2024</a:t>
            </a:r>
            <a:endParaRPr sz="1600"/>
          </a:p>
          <a:p>
            <a:pPr indent="-196850" lvl="1" marL="342900" rtl="0" algn="l">
              <a:lnSpc>
                <a:spcPct val="100000"/>
              </a:lnSpc>
              <a:spcBef>
                <a:spcPts val="0"/>
              </a:spcBef>
              <a:spcAft>
                <a:spcPts val="0"/>
              </a:spcAft>
              <a:buSzPts val="1300"/>
              <a:buChar char="○"/>
            </a:pPr>
            <a:r>
              <a:rPr lang="en" sz="1300"/>
              <a:t>Updated HAFS submodules/subcomponents, infrastructure, and workflow</a:t>
            </a:r>
            <a:endParaRPr sz="1300"/>
          </a:p>
          <a:p>
            <a:pPr indent="-196850" lvl="1" marL="342900" rtl="0" algn="l">
              <a:lnSpc>
                <a:spcPct val="100000"/>
              </a:lnSpc>
              <a:spcBef>
                <a:spcPts val="0"/>
              </a:spcBef>
              <a:spcAft>
                <a:spcPts val="0"/>
              </a:spcAft>
              <a:buSzPts val="1300"/>
              <a:buChar char="○"/>
            </a:pPr>
            <a:r>
              <a:rPr lang="en" sz="1300"/>
              <a:t>Improved model efficiency and stability</a:t>
            </a:r>
            <a:endParaRPr sz="1300"/>
          </a:p>
          <a:p>
            <a:pPr indent="-196850" lvl="1" marL="342900" rtl="0" algn="l">
              <a:lnSpc>
                <a:spcPct val="100000"/>
              </a:lnSpc>
              <a:spcBef>
                <a:spcPts val="0"/>
              </a:spcBef>
              <a:spcAft>
                <a:spcPts val="0"/>
              </a:spcAft>
              <a:buSzPts val="1300"/>
              <a:buChar char="○"/>
            </a:pPr>
            <a:r>
              <a:rPr lang="en" sz="1300">
                <a:solidFill>
                  <a:srgbClr val="FF0000"/>
                </a:solidFill>
              </a:rPr>
              <a:t>Higher resolution moving-nesting (5.4-1.8 km) configuration</a:t>
            </a:r>
            <a:r>
              <a:rPr lang="en" sz="1300"/>
              <a:t> (</a:t>
            </a:r>
            <a:r>
              <a:rPr lang="en" sz="1300">
                <a:solidFill>
                  <a:srgbClr val="9900FF"/>
                </a:solidFill>
              </a:rPr>
              <a:t>HFSA only</a:t>
            </a:r>
            <a:r>
              <a:rPr lang="en" sz="1300"/>
              <a:t>)</a:t>
            </a:r>
            <a:endParaRPr sz="1300"/>
          </a:p>
          <a:p>
            <a:pPr indent="-196850" lvl="1" marL="342900" rtl="0" algn="l">
              <a:lnSpc>
                <a:spcPct val="100000"/>
              </a:lnSpc>
              <a:spcBef>
                <a:spcPts val="0"/>
              </a:spcBef>
              <a:spcAft>
                <a:spcPts val="0"/>
              </a:spcAft>
              <a:buSzPts val="1300"/>
              <a:buChar char="○"/>
            </a:pPr>
            <a:r>
              <a:rPr lang="en" sz="1300">
                <a:solidFill>
                  <a:srgbClr val="FF0000"/>
                </a:solidFill>
              </a:rPr>
              <a:t>C</a:t>
            </a:r>
            <a:r>
              <a:rPr lang="en" sz="1300">
                <a:solidFill>
                  <a:srgbClr val="FF0000"/>
                </a:solidFill>
              </a:rPr>
              <a:t>loud variable and vertical velocity vortex relocation and warm-cycling capability</a:t>
            </a:r>
            <a:r>
              <a:rPr lang="en" sz="1300"/>
              <a:t> (</a:t>
            </a:r>
            <a:r>
              <a:rPr lang="en" sz="1300">
                <a:solidFill>
                  <a:srgbClr val="9900FF"/>
                </a:solidFill>
              </a:rPr>
              <a:t>HFSA only</a:t>
            </a:r>
            <a:r>
              <a:rPr lang="en" sz="1300"/>
              <a:t>)</a:t>
            </a:r>
            <a:endParaRPr sz="1300">
              <a:solidFill>
                <a:srgbClr val="FF0000"/>
              </a:solidFill>
            </a:endParaRPr>
          </a:p>
          <a:p>
            <a:pPr indent="-196850" lvl="1" marL="342900" rtl="0" algn="l">
              <a:lnSpc>
                <a:spcPct val="100000"/>
              </a:lnSpc>
              <a:spcBef>
                <a:spcPts val="0"/>
              </a:spcBef>
              <a:spcAft>
                <a:spcPts val="0"/>
              </a:spcAft>
              <a:buSzPts val="1300"/>
              <a:buChar char="○"/>
            </a:pPr>
            <a:r>
              <a:rPr lang="en" sz="1300"/>
              <a:t>Updated HFSA-based composite vortex for VI (</a:t>
            </a:r>
            <a:r>
              <a:rPr lang="en" sz="1300">
                <a:solidFill>
                  <a:srgbClr val="9900FF"/>
                </a:solidFill>
              </a:rPr>
              <a:t>HFSA only</a:t>
            </a:r>
            <a:r>
              <a:rPr lang="en" sz="1300"/>
              <a:t>)</a:t>
            </a:r>
            <a:endParaRPr sz="1300"/>
          </a:p>
          <a:p>
            <a:pPr indent="-196850" lvl="1" marL="342900" rtl="0" algn="l">
              <a:lnSpc>
                <a:spcPct val="100000"/>
              </a:lnSpc>
              <a:spcBef>
                <a:spcPts val="0"/>
              </a:spcBef>
              <a:spcAft>
                <a:spcPts val="0"/>
              </a:spcAft>
              <a:buSzPts val="1300"/>
              <a:buChar char="○"/>
            </a:pPr>
            <a:r>
              <a:rPr lang="en" sz="1300"/>
              <a:t>Enable using </a:t>
            </a:r>
            <a:r>
              <a:rPr lang="en" sz="1300">
                <a:solidFill>
                  <a:srgbClr val="FF0000"/>
                </a:solidFill>
              </a:rPr>
              <a:t>Scale-Dependent Localization (SDL)</a:t>
            </a:r>
            <a:r>
              <a:rPr lang="en" sz="1300"/>
              <a:t> for innercore DA</a:t>
            </a:r>
            <a:endParaRPr sz="1300"/>
          </a:p>
          <a:p>
            <a:pPr indent="-196850" lvl="1" marL="342900" rtl="0" algn="l">
              <a:lnSpc>
                <a:spcPct val="100000"/>
              </a:lnSpc>
              <a:spcBef>
                <a:spcPts val="0"/>
              </a:spcBef>
              <a:spcAft>
                <a:spcPts val="0"/>
              </a:spcAft>
              <a:buSzPts val="1300"/>
              <a:buChar char="○"/>
            </a:pPr>
            <a:r>
              <a:rPr lang="en" sz="1300"/>
              <a:t>Assimilate </a:t>
            </a:r>
            <a:r>
              <a:rPr lang="en" sz="1300">
                <a:solidFill>
                  <a:srgbClr val="FF0000"/>
                </a:solidFill>
              </a:rPr>
              <a:t>high-resolution GOES-R mesoscale floater AMVs</a:t>
            </a:r>
            <a:endParaRPr sz="1300">
              <a:solidFill>
                <a:srgbClr val="FF0000"/>
              </a:solidFill>
            </a:endParaRPr>
          </a:p>
          <a:p>
            <a:pPr indent="-196850" lvl="1" marL="342900" rtl="0" algn="l">
              <a:lnSpc>
                <a:spcPct val="100000"/>
              </a:lnSpc>
              <a:spcBef>
                <a:spcPts val="0"/>
              </a:spcBef>
              <a:spcAft>
                <a:spcPts val="0"/>
              </a:spcAft>
              <a:buSzPts val="1300"/>
              <a:buChar char="○"/>
            </a:pPr>
            <a:r>
              <a:rPr lang="en" sz="1300"/>
              <a:t>Refined DA for the GPS Radio Occultation data.</a:t>
            </a:r>
            <a:endParaRPr sz="1300"/>
          </a:p>
          <a:p>
            <a:pPr indent="-196850" lvl="1" marL="342900" rtl="0" algn="l">
              <a:lnSpc>
                <a:spcPct val="100000"/>
              </a:lnSpc>
              <a:spcBef>
                <a:spcPts val="0"/>
              </a:spcBef>
              <a:spcAft>
                <a:spcPts val="0"/>
              </a:spcAft>
              <a:buClr>
                <a:srgbClr val="FF0000"/>
              </a:buClr>
              <a:buSzPts val="1300"/>
              <a:buChar char="○"/>
            </a:pPr>
            <a:r>
              <a:rPr lang="en" sz="1300">
                <a:solidFill>
                  <a:srgbClr val="FF0000"/>
                </a:solidFill>
              </a:rPr>
              <a:t>Updated GFS TKE-based EDMF PBL scheme and SA-SAS CP scheme with vertical wind shear impacts</a:t>
            </a:r>
            <a:endParaRPr sz="1300">
              <a:solidFill>
                <a:srgbClr val="FF0000"/>
              </a:solidFill>
            </a:endParaRPr>
          </a:p>
          <a:p>
            <a:pPr indent="-196850" lvl="1" marL="342900" rtl="0" algn="l">
              <a:lnSpc>
                <a:spcPct val="100000"/>
              </a:lnSpc>
              <a:spcBef>
                <a:spcPts val="0"/>
              </a:spcBef>
              <a:spcAft>
                <a:spcPts val="0"/>
              </a:spcAft>
              <a:buSzPts val="1300"/>
              <a:buChar char="○"/>
            </a:pPr>
            <a:r>
              <a:rPr lang="en" sz="1300"/>
              <a:t>Switch to use the latest Thompson MP for NATL with dt_inner=45s and sedi_semi=.true. for HFSA. Meanwhile, keep using GFDL MPv1 for HFSA EPAC/CPAC and JTWC. (</a:t>
            </a:r>
            <a:r>
              <a:rPr lang="en" sz="1300">
                <a:solidFill>
                  <a:srgbClr val="9900FF"/>
                </a:solidFill>
              </a:rPr>
              <a:t>HFSA only</a:t>
            </a:r>
            <a:r>
              <a:rPr lang="en" sz="1300"/>
              <a:t>)</a:t>
            </a:r>
            <a:endParaRPr sz="1300"/>
          </a:p>
          <a:p>
            <a:pPr indent="-196850" lvl="1" marL="342900" rtl="0" algn="l">
              <a:lnSpc>
                <a:spcPct val="100000"/>
              </a:lnSpc>
              <a:spcBef>
                <a:spcPts val="0"/>
              </a:spcBef>
              <a:spcAft>
                <a:spcPts val="0"/>
              </a:spcAft>
              <a:buSzPts val="1300"/>
              <a:buChar char="○"/>
            </a:pPr>
            <a:r>
              <a:rPr lang="en" sz="1300"/>
              <a:t>Reduce the model time step from 90s to 72s, and radiation calling time step from 1800s to 720s (</a:t>
            </a:r>
            <a:r>
              <a:rPr lang="en" sz="1300">
                <a:solidFill>
                  <a:srgbClr val="00B050"/>
                </a:solidFill>
              </a:rPr>
              <a:t>HFSB only</a:t>
            </a:r>
            <a:r>
              <a:rPr lang="en" sz="1300"/>
              <a:t>)</a:t>
            </a:r>
            <a:endParaRPr sz="1300"/>
          </a:p>
          <a:p>
            <a:pPr indent="-196850" lvl="1" marL="342900" rtl="0" algn="l">
              <a:lnSpc>
                <a:spcPct val="100000"/>
              </a:lnSpc>
              <a:spcBef>
                <a:spcPts val="0"/>
              </a:spcBef>
              <a:spcAft>
                <a:spcPts val="0"/>
              </a:spcAft>
              <a:buSzPts val="1300"/>
              <a:buChar char="○"/>
            </a:pPr>
            <a:r>
              <a:rPr lang="en" sz="1300"/>
              <a:t>Use the hord=1 horizontal advection scheme options with fine-tuned lim_fac values for different TC basins</a:t>
            </a:r>
            <a:endParaRPr sz="1300"/>
          </a:p>
          <a:p>
            <a:pPr indent="-196850" lvl="1" marL="342900" rtl="0" algn="l">
              <a:lnSpc>
                <a:spcPct val="100000"/>
              </a:lnSpc>
              <a:spcBef>
                <a:spcPts val="0"/>
              </a:spcBef>
              <a:spcAft>
                <a:spcPts val="0"/>
              </a:spcAft>
              <a:buSzPts val="1300"/>
              <a:buChar char="○"/>
            </a:pPr>
            <a:r>
              <a:rPr lang="en" sz="1300">
                <a:solidFill>
                  <a:srgbClr val="FF0000"/>
                </a:solidFill>
              </a:rPr>
              <a:t>First UFS application with regional MOM6 ocean coupling</a:t>
            </a:r>
            <a:r>
              <a:rPr lang="en" sz="1300"/>
              <a:t>: (</a:t>
            </a:r>
            <a:r>
              <a:rPr lang="en" sz="1300">
                <a:solidFill>
                  <a:srgbClr val="9900FF"/>
                </a:solidFill>
              </a:rPr>
              <a:t>HFSA only</a:t>
            </a:r>
            <a:r>
              <a:rPr lang="en" sz="1300"/>
              <a:t>)</a:t>
            </a:r>
            <a:endParaRPr sz="1300"/>
          </a:p>
          <a:p>
            <a:pPr indent="-196850" lvl="2" marL="571500" rtl="0" algn="l">
              <a:lnSpc>
                <a:spcPct val="100000"/>
              </a:lnSpc>
              <a:spcBef>
                <a:spcPts val="0"/>
              </a:spcBef>
              <a:spcAft>
                <a:spcPts val="0"/>
              </a:spcAft>
              <a:buSzPts val="1300"/>
              <a:buChar char="■"/>
            </a:pPr>
            <a:r>
              <a:rPr lang="en" sz="1300"/>
              <a:t>Innovated and unified UFS regional coupling through CMEPS with inline-CDEPS for MOM6 ocean coupling</a:t>
            </a:r>
            <a:endParaRPr sz="1300"/>
          </a:p>
          <a:p>
            <a:pPr indent="-196850" lvl="2" marL="571500" rtl="0" algn="l">
              <a:lnSpc>
                <a:spcPct val="100000"/>
              </a:lnSpc>
              <a:spcBef>
                <a:spcPts val="0"/>
              </a:spcBef>
              <a:spcAft>
                <a:spcPts val="0"/>
              </a:spcAft>
              <a:buSzPts val="1300"/>
              <a:buChar char="■"/>
            </a:pPr>
            <a:r>
              <a:rPr lang="en" sz="1300"/>
              <a:t>Use time-varying GFS-forecasted SST (every 3-h) in non-overlapped atmospheric domain area</a:t>
            </a:r>
            <a:endParaRPr sz="1300"/>
          </a:p>
          <a:p>
            <a:pPr indent="-196850" lvl="2" marL="571500" rtl="0" algn="l">
              <a:lnSpc>
                <a:spcPct val="100000"/>
              </a:lnSpc>
              <a:spcBef>
                <a:spcPts val="0"/>
              </a:spcBef>
              <a:spcAft>
                <a:spcPts val="0"/>
              </a:spcAft>
              <a:buSzPts val="1300"/>
              <a:buChar char="■"/>
            </a:pPr>
            <a:r>
              <a:rPr lang="en" sz="1300"/>
              <a:t>Take into account sea surface current (SSC) in atmosphere-ocean coupling when estimating air-sea fluxes</a:t>
            </a:r>
            <a:endParaRPr sz="1300"/>
          </a:p>
          <a:p>
            <a:pPr indent="-196850" lvl="2" marL="571500" rtl="0" algn="l">
              <a:lnSpc>
                <a:spcPct val="100000"/>
              </a:lnSpc>
              <a:spcBef>
                <a:spcPts val="0"/>
              </a:spcBef>
              <a:spcAft>
                <a:spcPts val="0"/>
              </a:spcAft>
              <a:buSzPts val="1300"/>
              <a:buChar char="■"/>
            </a:pPr>
            <a:r>
              <a:rPr lang="en" sz="1300"/>
              <a:t>MOM6 utilizes 55 vertical levels and uses the KPP mixed layer scheme</a:t>
            </a: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2eccdf3b25e_0_607"/>
          <p:cNvSpPr txBox="1"/>
          <p:nvPr>
            <p:ph type="title"/>
          </p:nvPr>
        </p:nvSpPr>
        <p:spPr>
          <a:xfrm>
            <a:off x="457200" y="46050"/>
            <a:ext cx="8229600" cy="546000"/>
          </a:xfrm>
          <a:prstGeom prst="rect">
            <a:avLst/>
          </a:prstGeom>
        </p:spPr>
        <p:txBody>
          <a:bodyPr anchorCtr="0" anchor="ctr" bIns="45700" lIns="0" spcFirstLastPara="1" rIns="0" wrap="square" tIns="45700">
            <a:normAutofit fontScale="90000"/>
          </a:bodyPr>
          <a:lstStyle/>
          <a:p>
            <a:pPr indent="0" lvl="0" marL="0" rtl="0" algn="ctr">
              <a:spcBef>
                <a:spcPts val="0"/>
              </a:spcBef>
              <a:spcAft>
                <a:spcPts val="0"/>
              </a:spcAft>
              <a:buNone/>
            </a:pPr>
            <a:r>
              <a:rPr lang="en" sz="2222"/>
              <a:t>HAFSv2 (HV2A and HV2B) Performance</a:t>
            </a:r>
            <a:endParaRPr sz="2222"/>
          </a:p>
          <a:p>
            <a:pPr indent="0" lvl="0" marL="0" rtl="0" algn="ctr">
              <a:spcBef>
                <a:spcPts val="0"/>
              </a:spcBef>
              <a:spcAft>
                <a:spcPts val="0"/>
              </a:spcAft>
              <a:buNone/>
            </a:pPr>
            <a:r>
              <a:rPr lang="en" sz="2000"/>
              <a:t>for 2021-2023 NATL Storms</a:t>
            </a:r>
            <a:endParaRPr sz="2000"/>
          </a:p>
        </p:txBody>
      </p:sp>
      <p:pic>
        <p:nvPicPr>
          <p:cNvPr id="450" name="Google Shape;450;g2eccdf3b25e_0_607"/>
          <p:cNvPicPr preferRelativeResize="0"/>
          <p:nvPr/>
        </p:nvPicPr>
        <p:blipFill>
          <a:blip r:embed="rId3">
            <a:alphaModFix/>
          </a:blip>
          <a:stretch>
            <a:fillRect/>
          </a:stretch>
        </p:blipFill>
        <p:spPr>
          <a:xfrm>
            <a:off x="3551462" y="828353"/>
            <a:ext cx="2823583" cy="1881677"/>
          </a:xfrm>
          <a:prstGeom prst="rect">
            <a:avLst/>
          </a:prstGeom>
          <a:noFill/>
          <a:ln>
            <a:noFill/>
          </a:ln>
        </p:spPr>
      </p:pic>
      <p:pic>
        <p:nvPicPr>
          <p:cNvPr id="451" name="Google Shape;451;g2eccdf3b25e_0_607"/>
          <p:cNvPicPr preferRelativeResize="0"/>
          <p:nvPr/>
        </p:nvPicPr>
        <p:blipFill>
          <a:blip r:embed="rId4">
            <a:alphaModFix/>
          </a:blip>
          <a:stretch>
            <a:fillRect/>
          </a:stretch>
        </p:blipFill>
        <p:spPr>
          <a:xfrm>
            <a:off x="3551462" y="2805713"/>
            <a:ext cx="2823588" cy="1881711"/>
          </a:xfrm>
          <a:prstGeom prst="rect">
            <a:avLst/>
          </a:prstGeom>
          <a:noFill/>
          <a:ln>
            <a:noFill/>
          </a:ln>
        </p:spPr>
      </p:pic>
      <p:pic>
        <p:nvPicPr>
          <p:cNvPr id="452" name="Google Shape;452;g2eccdf3b25e_0_607"/>
          <p:cNvPicPr preferRelativeResize="0"/>
          <p:nvPr/>
        </p:nvPicPr>
        <p:blipFill>
          <a:blip r:embed="rId5">
            <a:alphaModFix/>
          </a:blip>
          <a:stretch>
            <a:fillRect/>
          </a:stretch>
        </p:blipFill>
        <p:spPr>
          <a:xfrm>
            <a:off x="805505" y="2841415"/>
            <a:ext cx="2745958" cy="1830002"/>
          </a:xfrm>
          <a:prstGeom prst="rect">
            <a:avLst/>
          </a:prstGeom>
          <a:noFill/>
          <a:ln>
            <a:noFill/>
          </a:ln>
        </p:spPr>
      </p:pic>
      <p:pic>
        <p:nvPicPr>
          <p:cNvPr id="453" name="Google Shape;453;g2eccdf3b25e_0_607"/>
          <p:cNvPicPr preferRelativeResize="0"/>
          <p:nvPr/>
        </p:nvPicPr>
        <p:blipFill>
          <a:blip r:embed="rId6">
            <a:alphaModFix/>
          </a:blip>
          <a:stretch>
            <a:fillRect/>
          </a:stretch>
        </p:blipFill>
        <p:spPr>
          <a:xfrm>
            <a:off x="805490" y="873048"/>
            <a:ext cx="2745983" cy="1829965"/>
          </a:xfrm>
          <a:prstGeom prst="rect">
            <a:avLst/>
          </a:prstGeom>
          <a:noFill/>
          <a:ln>
            <a:noFill/>
          </a:ln>
        </p:spPr>
      </p:pic>
      <p:sp>
        <p:nvSpPr>
          <p:cNvPr id="454" name="Google Shape;454;g2eccdf3b25e_0_607"/>
          <p:cNvSpPr txBox="1"/>
          <p:nvPr/>
        </p:nvSpPr>
        <p:spPr>
          <a:xfrm>
            <a:off x="1513165" y="536355"/>
            <a:ext cx="16668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00"/>
                </a:solidFill>
              </a:rPr>
              <a:t>Track Skill</a:t>
            </a:r>
            <a:endParaRPr b="1">
              <a:solidFill>
                <a:srgbClr val="000000"/>
              </a:solidFill>
            </a:endParaRPr>
          </a:p>
        </p:txBody>
      </p:sp>
      <p:sp>
        <p:nvSpPr>
          <p:cNvPr id="455" name="Google Shape;455;g2eccdf3b25e_0_607"/>
          <p:cNvSpPr txBox="1"/>
          <p:nvPr/>
        </p:nvSpPr>
        <p:spPr>
          <a:xfrm>
            <a:off x="4286972" y="536350"/>
            <a:ext cx="16668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Intensity </a:t>
            </a:r>
            <a:r>
              <a:rPr b="1" lang="en">
                <a:solidFill>
                  <a:srgbClr val="000000"/>
                </a:solidFill>
              </a:rPr>
              <a:t>Skill</a:t>
            </a:r>
            <a:endParaRPr b="1">
              <a:solidFill>
                <a:srgbClr val="000000"/>
              </a:solidFill>
            </a:endParaRPr>
          </a:p>
        </p:txBody>
      </p:sp>
      <p:sp>
        <p:nvSpPr>
          <p:cNvPr id="456" name="Google Shape;456;g2eccdf3b25e_0_607"/>
          <p:cNvSpPr txBox="1"/>
          <p:nvPr/>
        </p:nvSpPr>
        <p:spPr>
          <a:xfrm>
            <a:off x="84626" y="1649714"/>
            <a:ext cx="7209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00FF"/>
                </a:solidFill>
              </a:rPr>
              <a:t>HFSA</a:t>
            </a:r>
            <a:endParaRPr b="1">
              <a:solidFill>
                <a:srgbClr val="9900FF"/>
              </a:solidFill>
            </a:endParaRPr>
          </a:p>
        </p:txBody>
      </p:sp>
      <p:sp>
        <p:nvSpPr>
          <p:cNvPr id="457" name="Google Shape;457;g2eccdf3b25e_0_607"/>
          <p:cNvSpPr txBox="1"/>
          <p:nvPr/>
        </p:nvSpPr>
        <p:spPr>
          <a:xfrm>
            <a:off x="49175" y="3538776"/>
            <a:ext cx="7209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050"/>
                </a:solidFill>
              </a:rPr>
              <a:t>HFSB</a:t>
            </a:r>
            <a:endParaRPr b="1">
              <a:solidFill>
                <a:srgbClr val="00B050"/>
              </a:solidFill>
            </a:endParaRPr>
          </a:p>
        </p:txBody>
      </p:sp>
      <p:sp>
        <p:nvSpPr>
          <p:cNvPr id="458" name="Google Shape;458;g2eccdf3b25e_0_607"/>
          <p:cNvSpPr txBox="1"/>
          <p:nvPr/>
        </p:nvSpPr>
        <p:spPr>
          <a:xfrm>
            <a:off x="2465200" y="3964725"/>
            <a:ext cx="9267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Improved</a:t>
            </a:r>
            <a:endParaRPr b="1" sz="1200">
              <a:solidFill>
                <a:srgbClr val="FF0000"/>
              </a:solidFill>
            </a:endParaRPr>
          </a:p>
        </p:txBody>
      </p:sp>
      <p:sp>
        <p:nvSpPr>
          <p:cNvPr id="459" name="Google Shape;459;g2eccdf3b25e_0_607"/>
          <p:cNvSpPr txBox="1"/>
          <p:nvPr/>
        </p:nvSpPr>
        <p:spPr>
          <a:xfrm>
            <a:off x="5363005" y="3993873"/>
            <a:ext cx="7209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Mixed</a:t>
            </a:r>
            <a:endParaRPr b="1" sz="1200">
              <a:solidFill>
                <a:srgbClr val="FF0000"/>
              </a:solidFill>
            </a:endParaRPr>
          </a:p>
        </p:txBody>
      </p:sp>
      <p:sp>
        <p:nvSpPr>
          <p:cNvPr id="460" name="Google Shape;460;g2eccdf3b25e_0_607"/>
          <p:cNvSpPr txBox="1"/>
          <p:nvPr/>
        </p:nvSpPr>
        <p:spPr>
          <a:xfrm>
            <a:off x="5296563" y="2022624"/>
            <a:ext cx="9267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I</a:t>
            </a:r>
            <a:r>
              <a:rPr b="1" lang="en" sz="1200">
                <a:solidFill>
                  <a:srgbClr val="FF0000"/>
                </a:solidFill>
              </a:rPr>
              <a:t>mproved</a:t>
            </a:r>
            <a:endParaRPr b="1" sz="1200">
              <a:solidFill>
                <a:srgbClr val="FF0000"/>
              </a:solidFill>
            </a:endParaRPr>
          </a:p>
        </p:txBody>
      </p:sp>
      <p:sp>
        <p:nvSpPr>
          <p:cNvPr id="461" name="Google Shape;461;g2eccdf3b25e_0_607"/>
          <p:cNvSpPr txBox="1"/>
          <p:nvPr/>
        </p:nvSpPr>
        <p:spPr>
          <a:xfrm>
            <a:off x="2620985" y="2022619"/>
            <a:ext cx="6696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rPr>
              <a:t>Mixed</a:t>
            </a:r>
            <a:endParaRPr b="1" sz="1200">
              <a:solidFill>
                <a:srgbClr val="FF0000"/>
              </a:solidFill>
            </a:endParaRPr>
          </a:p>
        </p:txBody>
      </p:sp>
      <p:pic>
        <p:nvPicPr>
          <p:cNvPr id="462" name="Google Shape;462;g2eccdf3b25e_0_607" title="Chart"/>
          <p:cNvPicPr preferRelativeResize="0"/>
          <p:nvPr/>
        </p:nvPicPr>
        <p:blipFill>
          <a:blip r:embed="rId7">
            <a:alphaModFix/>
          </a:blip>
          <a:stretch>
            <a:fillRect/>
          </a:stretch>
        </p:blipFill>
        <p:spPr>
          <a:xfrm>
            <a:off x="6375045" y="780000"/>
            <a:ext cx="2743200" cy="1978367"/>
          </a:xfrm>
          <a:prstGeom prst="rect">
            <a:avLst/>
          </a:prstGeom>
          <a:noFill/>
          <a:ln>
            <a:noFill/>
          </a:ln>
        </p:spPr>
      </p:pic>
      <p:pic>
        <p:nvPicPr>
          <p:cNvPr id="463" name="Google Shape;463;g2eccdf3b25e_0_607" title="Chart"/>
          <p:cNvPicPr preferRelativeResize="0"/>
          <p:nvPr/>
        </p:nvPicPr>
        <p:blipFill>
          <a:blip r:embed="rId8">
            <a:alphaModFix/>
          </a:blip>
          <a:stretch>
            <a:fillRect/>
          </a:stretch>
        </p:blipFill>
        <p:spPr>
          <a:xfrm>
            <a:off x="6375045" y="2767245"/>
            <a:ext cx="2743200" cy="1978367"/>
          </a:xfrm>
          <a:prstGeom prst="rect">
            <a:avLst/>
          </a:prstGeom>
          <a:noFill/>
          <a:ln>
            <a:noFill/>
          </a:ln>
        </p:spPr>
      </p:pic>
      <p:sp>
        <p:nvSpPr>
          <p:cNvPr id="464" name="Google Shape;464;g2eccdf3b25e_0_607"/>
          <p:cNvSpPr txBox="1"/>
          <p:nvPr/>
        </p:nvSpPr>
        <p:spPr>
          <a:xfrm>
            <a:off x="6463300" y="442600"/>
            <a:ext cx="2657700" cy="53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Impact of HAFSv2 on Consensus</a:t>
            </a:r>
            <a:endParaRPr b="1"/>
          </a:p>
        </p:txBody>
      </p:sp>
      <p:sp>
        <p:nvSpPr>
          <p:cNvPr id="465" name="Google Shape;465;g2eccdf3b25e_0_607"/>
          <p:cNvSpPr txBox="1"/>
          <p:nvPr/>
        </p:nvSpPr>
        <p:spPr>
          <a:xfrm>
            <a:off x="6861965" y="1162055"/>
            <a:ext cx="16668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00"/>
                </a:solidFill>
              </a:rPr>
              <a:t>Track Skill</a:t>
            </a:r>
            <a:endParaRPr b="1">
              <a:solidFill>
                <a:srgbClr val="000000"/>
              </a:solidFill>
            </a:endParaRPr>
          </a:p>
        </p:txBody>
      </p:sp>
      <p:sp>
        <p:nvSpPr>
          <p:cNvPr id="466" name="Google Shape;466;g2eccdf3b25e_0_607"/>
          <p:cNvSpPr txBox="1"/>
          <p:nvPr/>
        </p:nvSpPr>
        <p:spPr>
          <a:xfrm>
            <a:off x="6861972" y="3046125"/>
            <a:ext cx="16668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Intensity </a:t>
            </a:r>
            <a:r>
              <a:rPr b="1" lang="en">
                <a:solidFill>
                  <a:srgbClr val="000000"/>
                </a:solidFill>
              </a:rPr>
              <a:t>Skill</a:t>
            </a:r>
            <a:endParaRPr b="1">
              <a:solidFill>
                <a:srgbClr val="000000"/>
              </a:solidFill>
            </a:endParaRPr>
          </a:p>
        </p:txBody>
      </p:sp>
      <p:sp>
        <p:nvSpPr>
          <p:cNvPr id="467" name="Google Shape;467;g2eccdf3b25e_0_607"/>
          <p:cNvSpPr txBox="1"/>
          <p:nvPr/>
        </p:nvSpPr>
        <p:spPr>
          <a:xfrm>
            <a:off x="2775700" y="1009738"/>
            <a:ext cx="734100" cy="5346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rgbClr val="9900FF"/>
                </a:solidFill>
              </a:rPr>
              <a:t>HFSA</a:t>
            </a:r>
            <a:endParaRPr b="1" i="0" sz="1400" u="none" cap="none" strike="noStrike">
              <a:solidFill>
                <a:srgbClr val="9900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a:t>
            </a:r>
            <a:endParaRPr b="1">
              <a:solidFill>
                <a:schemeClr val="accent3"/>
              </a:solidFill>
            </a:endParaRPr>
          </a:p>
        </p:txBody>
      </p:sp>
      <p:sp>
        <p:nvSpPr>
          <p:cNvPr id="468" name="Google Shape;468;g2eccdf3b25e_0_607"/>
          <p:cNvSpPr txBox="1"/>
          <p:nvPr/>
        </p:nvSpPr>
        <p:spPr>
          <a:xfrm>
            <a:off x="2775700" y="2984025"/>
            <a:ext cx="734100" cy="5346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rgbClr val="00B050"/>
                </a:solidFill>
              </a:rPr>
              <a:t>HFSB</a:t>
            </a:r>
            <a:endParaRPr b="1" i="0" sz="14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rgbClr val="FF9900"/>
                </a:solidFill>
              </a:rPr>
              <a:t>HV2B</a:t>
            </a:r>
            <a:endParaRPr b="1">
              <a:solidFill>
                <a:srgbClr val="FF99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eccdf3b25e_0_720"/>
          <p:cNvSpPr txBox="1"/>
          <p:nvPr>
            <p:ph type="title"/>
          </p:nvPr>
        </p:nvSpPr>
        <p:spPr>
          <a:xfrm>
            <a:off x="463450" y="-30775"/>
            <a:ext cx="8368800" cy="6420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None/>
            </a:pPr>
            <a:r>
              <a:rPr lang="en" sz="2000"/>
              <a:t>2024 HAFSv2.0.1A Real-time Parallel Experiment</a:t>
            </a:r>
            <a:r>
              <a:rPr lang="en" sz="1800"/>
              <a:t> </a:t>
            </a:r>
            <a:r>
              <a:rPr lang="en" sz="1800"/>
              <a:t>Configurations</a:t>
            </a:r>
            <a:endParaRPr sz="1800"/>
          </a:p>
        </p:txBody>
      </p:sp>
      <p:sp>
        <p:nvSpPr>
          <p:cNvPr id="474" name="Google Shape;474;g2eccdf3b25e_0_720"/>
          <p:cNvSpPr txBox="1"/>
          <p:nvPr>
            <p:ph idx="1" type="body"/>
          </p:nvPr>
        </p:nvSpPr>
        <p:spPr>
          <a:xfrm>
            <a:off x="105825" y="572700"/>
            <a:ext cx="4701300" cy="4231800"/>
          </a:xfrm>
          <a:prstGeom prst="rect">
            <a:avLst/>
          </a:prstGeom>
          <a:noFill/>
          <a:ln>
            <a:noFill/>
          </a:ln>
        </p:spPr>
        <p:txBody>
          <a:bodyPr anchorCtr="0" anchor="t" bIns="0" lIns="0" spcFirstLastPara="1" rIns="0" wrap="square" tIns="0">
            <a:noAutofit/>
          </a:bodyPr>
          <a:lstStyle/>
          <a:p>
            <a:pPr indent="-215900" lvl="0" marL="342900" rtl="0" algn="l">
              <a:lnSpc>
                <a:spcPct val="115000"/>
              </a:lnSpc>
              <a:spcBef>
                <a:spcPts val="0"/>
              </a:spcBef>
              <a:spcAft>
                <a:spcPts val="0"/>
              </a:spcAft>
              <a:buSzPts val="1600"/>
              <a:buChar char="●"/>
            </a:pPr>
            <a:r>
              <a:rPr lang="en" sz="1600"/>
              <a:t>System and i</a:t>
            </a:r>
            <a:r>
              <a:rPr lang="en" sz="1600"/>
              <a:t>nfrastructure</a:t>
            </a:r>
            <a:endParaRPr sz="1600"/>
          </a:p>
          <a:p>
            <a:pPr indent="-209550" lvl="1" marL="571500" rtl="0" algn="l">
              <a:lnSpc>
                <a:spcPct val="115000"/>
              </a:lnSpc>
              <a:spcBef>
                <a:spcPts val="0"/>
              </a:spcBef>
              <a:spcAft>
                <a:spcPts val="0"/>
              </a:spcAft>
              <a:buSzPts val="1500"/>
              <a:buChar char="○"/>
            </a:pPr>
            <a:r>
              <a:rPr lang="en" sz="1500"/>
              <a:t>Synced HAFS submodules and subcomponents (including UFS_UTILS, GSI, ufs-weather-model, UPP, etc.) with their latest authoritative branches as of 07/03/2024</a:t>
            </a:r>
            <a:endParaRPr sz="1500"/>
          </a:p>
          <a:p>
            <a:pPr indent="-330200" lvl="0" marL="457200" rtl="0" algn="l">
              <a:lnSpc>
                <a:spcPct val="115000"/>
              </a:lnSpc>
              <a:spcBef>
                <a:spcPts val="0"/>
              </a:spcBef>
              <a:spcAft>
                <a:spcPts val="0"/>
              </a:spcAft>
              <a:buSzPts val="1600"/>
              <a:buChar char="●"/>
            </a:pPr>
            <a:r>
              <a:rPr lang="en" sz="1600"/>
              <a:t>Vortex i</a:t>
            </a:r>
            <a:r>
              <a:rPr lang="en" sz="1600"/>
              <a:t>nitialization and data assimilation</a:t>
            </a:r>
            <a:endParaRPr sz="1600"/>
          </a:p>
          <a:p>
            <a:pPr indent="-209550" lvl="1" marL="571500" rtl="0" algn="l">
              <a:lnSpc>
                <a:spcPct val="115000"/>
              </a:lnSpc>
              <a:spcBef>
                <a:spcPts val="0"/>
              </a:spcBef>
              <a:spcAft>
                <a:spcPts val="0"/>
              </a:spcAft>
              <a:buSzPts val="1500"/>
              <a:buChar char="○"/>
            </a:pPr>
            <a:r>
              <a:rPr lang="en" sz="1500"/>
              <a:t>Further improved </a:t>
            </a:r>
            <a:r>
              <a:rPr lang="en" sz="1500">
                <a:solidFill>
                  <a:srgbClr val="FF0000"/>
                </a:solidFill>
              </a:rPr>
              <a:t>Vortex Initialization by improving the Pmin enhancement</a:t>
            </a:r>
            <a:endParaRPr sz="1500"/>
          </a:p>
          <a:p>
            <a:pPr indent="-209550" lvl="1" marL="571500" rtl="0" algn="l">
              <a:lnSpc>
                <a:spcPct val="115000"/>
              </a:lnSpc>
              <a:spcBef>
                <a:spcPts val="0"/>
              </a:spcBef>
              <a:spcAft>
                <a:spcPts val="0"/>
              </a:spcAft>
              <a:buSzPts val="1500"/>
              <a:buChar char="○"/>
            </a:pPr>
            <a:r>
              <a:rPr lang="en" sz="1500"/>
              <a:t>Newly developed </a:t>
            </a:r>
            <a:r>
              <a:rPr lang="en" sz="1500">
                <a:solidFill>
                  <a:srgbClr val="FF0000"/>
                </a:solidFill>
              </a:rPr>
              <a:t>s</a:t>
            </a:r>
            <a:r>
              <a:rPr lang="en" sz="1500">
                <a:solidFill>
                  <a:srgbClr val="FF0000"/>
                </a:solidFill>
              </a:rPr>
              <a:t>torm-following 3DIAU (Three-Dimensional Incremental Analysis Update)</a:t>
            </a:r>
            <a:r>
              <a:rPr lang="en" sz="1500"/>
              <a:t> in innercore DA</a:t>
            </a:r>
            <a:endParaRPr sz="1500"/>
          </a:p>
          <a:p>
            <a:pPr indent="-209550" lvl="1" marL="571500" rtl="0" algn="l">
              <a:lnSpc>
                <a:spcPct val="115000"/>
              </a:lnSpc>
              <a:spcBef>
                <a:spcPts val="0"/>
              </a:spcBef>
              <a:spcAft>
                <a:spcPts val="0"/>
              </a:spcAft>
              <a:buSzPts val="1500"/>
              <a:buChar char="○"/>
            </a:pPr>
            <a:r>
              <a:rPr lang="en" sz="1500"/>
              <a:t>Assimilate NOAA-20 and other GFS/GDAS assimilated new observations</a:t>
            </a:r>
            <a:endParaRPr sz="1500"/>
          </a:p>
          <a:p>
            <a:pPr indent="-209550" lvl="1" marL="571500" rtl="0" algn="l">
              <a:lnSpc>
                <a:spcPct val="115000"/>
              </a:lnSpc>
              <a:spcBef>
                <a:spcPts val="0"/>
              </a:spcBef>
              <a:spcAft>
                <a:spcPts val="0"/>
              </a:spcAft>
              <a:buSzPts val="1500"/>
              <a:buChar char="○"/>
            </a:pPr>
            <a:r>
              <a:rPr lang="en" sz="1500"/>
              <a:t>Upgrade to use </a:t>
            </a:r>
            <a:r>
              <a:rPr lang="en" sz="1500"/>
              <a:t>CRTMv2.4.0.1</a:t>
            </a:r>
            <a:endParaRPr sz="1500"/>
          </a:p>
        </p:txBody>
      </p:sp>
      <p:sp>
        <p:nvSpPr>
          <p:cNvPr id="475" name="Google Shape;475;g2eccdf3b25e_0_720"/>
          <p:cNvSpPr txBox="1"/>
          <p:nvPr>
            <p:ph idx="1" type="body"/>
          </p:nvPr>
        </p:nvSpPr>
        <p:spPr>
          <a:xfrm>
            <a:off x="4677825" y="611100"/>
            <a:ext cx="4360200" cy="4194600"/>
          </a:xfrm>
          <a:prstGeom prst="rect">
            <a:avLst/>
          </a:prstGeom>
          <a:noFill/>
          <a:ln>
            <a:noFill/>
          </a:ln>
        </p:spPr>
        <p:txBody>
          <a:bodyPr anchorCtr="0" anchor="t" bIns="0" lIns="0" spcFirstLastPara="1" rIns="0" wrap="square" tIns="0">
            <a:noAutofit/>
          </a:bodyPr>
          <a:lstStyle/>
          <a:p>
            <a:pPr indent="-215900" lvl="0" marL="342900" rtl="0" algn="l">
              <a:lnSpc>
                <a:spcPct val="115000"/>
              </a:lnSpc>
              <a:spcBef>
                <a:spcPts val="0"/>
              </a:spcBef>
              <a:spcAft>
                <a:spcPts val="0"/>
              </a:spcAft>
              <a:buSzPts val="1600"/>
              <a:buChar char="●"/>
            </a:pPr>
            <a:r>
              <a:rPr lang="en" sz="1600"/>
              <a:t>Physics and dynamics</a:t>
            </a:r>
            <a:endParaRPr sz="1600"/>
          </a:p>
          <a:p>
            <a:pPr indent="-209550" lvl="1" marL="571500" marR="0" rtl="0" algn="l">
              <a:lnSpc>
                <a:spcPct val="115000"/>
              </a:lnSpc>
              <a:spcBef>
                <a:spcPts val="0"/>
              </a:spcBef>
              <a:spcAft>
                <a:spcPts val="0"/>
              </a:spcAft>
              <a:buSzPts val="1500"/>
              <a:buChar char="○"/>
            </a:pPr>
            <a:r>
              <a:rPr lang="en" sz="1500"/>
              <a:t>Adopt the scale-adaptive convective cloud water calculation in saSAS and reduce the minimum background diffusivity in the inversion layer near the PBL top</a:t>
            </a:r>
            <a:endParaRPr sz="1500"/>
          </a:p>
          <a:p>
            <a:pPr indent="-209550" lvl="1" marL="571500" marR="0" rtl="0" algn="l">
              <a:lnSpc>
                <a:spcPct val="115000"/>
              </a:lnSpc>
              <a:spcBef>
                <a:spcPts val="0"/>
              </a:spcBef>
              <a:spcAft>
                <a:spcPts val="0"/>
              </a:spcAft>
              <a:buSzPts val="1500"/>
              <a:buChar char="○"/>
            </a:pPr>
            <a:r>
              <a:rPr lang="en" sz="1500"/>
              <a:t>Turn on the prognostic sigma closure in sa-SAS for NATL storms</a:t>
            </a:r>
            <a:endParaRPr sz="1500"/>
          </a:p>
          <a:p>
            <a:pPr indent="-209550" lvl="1" marL="571500" rtl="0" algn="l">
              <a:lnSpc>
                <a:spcPct val="115000"/>
              </a:lnSpc>
              <a:spcBef>
                <a:spcPts val="0"/>
              </a:spcBef>
              <a:spcAft>
                <a:spcPts val="0"/>
              </a:spcAft>
              <a:buSzPts val="1500"/>
              <a:buChar char="○"/>
            </a:pPr>
            <a:r>
              <a:rPr lang="en" sz="1500"/>
              <a:t>Use the </a:t>
            </a:r>
            <a:r>
              <a:rPr lang="en" sz="1500">
                <a:solidFill>
                  <a:srgbClr val="FF0000"/>
                </a:solidFill>
              </a:rPr>
              <a:t>Exponential-Random cloud overlap approach in RRTMG</a:t>
            </a:r>
            <a:endParaRPr sz="1500"/>
          </a:p>
          <a:p>
            <a:pPr indent="-209550" lvl="1" marL="571500" rtl="0" algn="l">
              <a:lnSpc>
                <a:spcPct val="115000"/>
              </a:lnSpc>
              <a:spcBef>
                <a:spcPts val="0"/>
              </a:spcBef>
              <a:spcAft>
                <a:spcPts val="0"/>
              </a:spcAft>
              <a:buSzPts val="1500"/>
              <a:buChar char="○"/>
            </a:pPr>
            <a:r>
              <a:rPr lang="en" sz="1500"/>
              <a:t>Optimize and unify the horizontal advection scheme of hord=1 with lim_fac of 2.7</a:t>
            </a:r>
            <a:endParaRPr sz="1500"/>
          </a:p>
          <a:p>
            <a:pPr indent="-215900" lvl="0" marL="342900" rtl="0" algn="l">
              <a:lnSpc>
                <a:spcPct val="115000"/>
              </a:lnSpc>
              <a:spcBef>
                <a:spcPts val="0"/>
              </a:spcBef>
              <a:spcAft>
                <a:spcPts val="0"/>
              </a:spcAft>
              <a:buSzPts val="1600"/>
              <a:buChar char="●"/>
            </a:pPr>
            <a:r>
              <a:rPr lang="en" sz="1600"/>
              <a:t>Air-sea interaction and c</a:t>
            </a:r>
            <a:r>
              <a:rPr lang="en" sz="1600"/>
              <a:t>oupling</a:t>
            </a:r>
            <a:endParaRPr sz="1600"/>
          </a:p>
          <a:p>
            <a:pPr indent="-209550" lvl="1" marL="571500" rtl="0" algn="l">
              <a:lnSpc>
                <a:spcPct val="115000"/>
              </a:lnSpc>
              <a:spcBef>
                <a:spcPts val="0"/>
              </a:spcBef>
              <a:spcAft>
                <a:spcPts val="0"/>
              </a:spcAft>
              <a:buClr>
                <a:srgbClr val="000000"/>
              </a:buClr>
              <a:buSzPts val="1500"/>
              <a:buChar char="○"/>
            </a:pPr>
            <a:r>
              <a:rPr lang="en" sz="1500"/>
              <a:t>Use new </a:t>
            </a:r>
            <a:r>
              <a:rPr lang="en" sz="1500">
                <a:solidFill>
                  <a:srgbClr val="FF3300"/>
                </a:solidFill>
              </a:rPr>
              <a:t>RTOFSv2.5</a:t>
            </a:r>
            <a:r>
              <a:rPr lang="en" sz="1500"/>
              <a:t> input data</a:t>
            </a:r>
            <a:endParaRPr sz="1500"/>
          </a:p>
          <a:p>
            <a:pPr indent="-209550" lvl="1" marL="571500" rtl="0" algn="l">
              <a:lnSpc>
                <a:spcPct val="115000"/>
              </a:lnSpc>
              <a:spcBef>
                <a:spcPts val="0"/>
              </a:spcBef>
              <a:spcAft>
                <a:spcPts val="0"/>
              </a:spcAft>
              <a:buClr>
                <a:srgbClr val="000000"/>
              </a:buClr>
              <a:buSzPts val="1500"/>
              <a:buChar char="○"/>
            </a:pPr>
            <a:r>
              <a:rPr lang="en" sz="1500"/>
              <a:t>Switch to use </a:t>
            </a:r>
            <a:r>
              <a:rPr lang="en" sz="1500">
                <a:solidFill>
                  <a:srgbClr val="FF3300"/>
                </a:solidFill>
              </a:rPr>
              <a:t>MOM6 ePBL</a:t>
            </a:r>
            <a:r>
              <a:rPr lang="en" sz="1500"/>
              <a:t> mixed layer scheme</a:t>
            </a:r>
            <a:endParaRPr sz="1500"/>
          </a:p>
          <a:p>
            <a:pPr indent="-209550" lvl="1" marL="571500" rtl="0" algn="l">
              <a:lnSpc>
                <a:spcPct val="115000"/>
              </a:lnSpc>
              <a:spcBef>
                <a:spcPts val="0"/>
              </a:spcBef>
              <a:spcAft>
                <a:spcPts val="0"/>
              </a:spcAft>
              <a:buClr>
                <a:srgbClr val="000000"/>
              </a:buClr>
              <a:buSzPts val="1500"/>
              <a:buChar char="○"/>
            </a:pPr>
            <a:r>
              <a:rPr lang="en" sz="1500"/>
              <a:t>Turn on wave-ocean coupling</a:t>
            </a:r>
            <a:endParaRPr sz="150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Sorry, figure not available yet!" id="480" name="Google Shape;480;g2eccdf3b25e_0_522"/>
          <p:cNvPicPr preferRelativeResize="0"/>
          <p:nvPr/>
        </p:nvPicPr>
        <p:blipFill rotWithShape="1">
          <a:blip r:embed="rId3">
            <a:alphaModFix/>
          </a:blip>
          <a:srcRect b="0" l="53379" r="0" t="0"/>
          <a:stretch/>
        </p:blipFill>
        <p:spPr>
          <a:xfrm>
            <a:off x="67750" y="1162050"/>
            <a:ext cx="3276601" cy="3594174"/>
          </a:xfrm>
          <a:prstGeom prst="rect">
            <a:avLst/>
          </a:prstGeom>
          <a:noFill/>
          <a:ln>
            <a:noFill/>
          </a:ln>
        </p:spPr>
      </p:pic>
      <p:sp>
        <p:nvSpPr>
          <p:cNvPr id="481" name="Google Shape;481;g2eccdf3b25e_0_522"/>
          <p:cNvSpPr/>
          <p:nvPr/>
        </p:nvSpPr>
        <p:spPr>
          <a:xfrm>
            <a:off x="159850" y="3608275"/>
            <a:ext cx="395700" cy="646500"/>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2" name="Google Shape;482;g2eccdf3b25e_0_522"/>
          <p:cNvSpPr txBox="1"/>
          <p:nvPr/>
        </p:nvSpPr>
        <p:spPr>
          <a:xfrm>
            <a:off x="5181600" y="1200150"/>
            <a:ext cx="3276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p:txBody>
      </p:sp>
      <p:sp>
        <p:nvSpPr>
          <p:cNvPr id="483" name="Google Shape;483;g2eccdf3b25e_0_522"/>
          <p:cNvSpPr txBox="1"/>
          <p:nvPr/>
        </p:nvSpPr>
        <p:spPr>
          <a:xfrm>
            <a:off x="3496275" y="1188300"/>
            <a:ext cx="25989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a:solidFill>
                  <a:srgbClr val="FF0000"/>
                </a:solidFill>
                <a:latin typeface="Calibri"/>
                <a:ea typeface="Calibri"/>
                <a:cs typeface="Calibri"/>
                <a:sym typeface="Calibri"/>
              </a:rPr>
              <a:t>VI intensity enhancement was improved to reduce Pmin error</a:t>
            </a:r>
            <a:endParaRPr b="1">
              <a:solidFill>
                <a:srgbClr val="FF0000"/>
              </a:solidFill>
              <a:latin typeface="Calibri"/>
              <a:ea typeface="Calibri"/>
              <a:cs typeface="Calibri"/>
              <a:sym typeface="Calibri"/>
            </a:endParaRPr>
          </a:p>
        </p:txBody>
      </p:sp>
      <p:sp>
        <p:nvSpPr>
          <p:cNvPr id="484" name="Google Shape;484;g2eccdf3b25e_0_522"/>
          <p:cNvSpPr/>
          <p:nvPr/>
        </p:nvSpPr>
        <p:spPr>
          <a:xfrm>
            <a:off x="220150" y="828351"/>
            <a:ext cx="29718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a:solidFill>
                  <a:srgbClr val="FF0000"/>
                </a:solidFill>
                <a:latin typeface="Calibri"/>
                <a:ea typeface="Calibri"/>
                <a:cs typeface="Calibri"/>
                <a:sym typeface="Calibri"/>
              </a:rPr>
              <a:t>Example of storm/cycle of Lee 13L</a:t>
            </a:r>
            <a:endParaRPr b="1">
              <a:solidFill>
                <a:srgbClr val="FF0000"/>
              </a:solidFill>
              <a:latin typeface="Calibri"/>
              <a:ea typeface="Calibri"/>
              <a:cs typeface="Calibri"/>
              <a:sym typeface="Calibri"/>
            </a:endParaRPr>
          </a:p>
        </p:txBody>
      </p:sp>
      <p:sp>
        <p:nvSpPr>
          <p:cNvPr id="485" name="Google Shape;485;g2eccdf3b25e_0_522"/>
          <p:cNvSpPr txBox="1"/>
          <p:nvPr>
            <p:ph type="title"/>
          </p:nvPr>
        </p:nvSpPr>
        <p:spPr>
          <a:xfrm>
            <a:off x="457200" y="46038"/>
            <a:ext cx="8229600" cy="594300"/>
          </a:xfrm>
          <a:prstGeom prst="rect">
            <a:avLst/>
          </a:prstGeom>
        </p:spPr>
        <p:txBody>
          <a:bodyPr anchorCtr="0" anchor="ctr" bIns="45700" lIns="0" spcFirstLastPara="1" rIns="0" wrap="square" tIns="45700">
            <a:normAutofit fontScale="90000"/>
          </a:bodyPr>
          <a:lstStyle/>
          <a:p>
            <a:pPr indent="0" lvl="0" marL="0" rtl="0" algn="ctr">
              <a:spcBef>
                <a:spcPts val="0"/>
              </a:spcBef>
              <a:spcAft>
                <a:spcPts val="0"/>
              </a:spcAft>
              <a:buNone/>
            </a:pPr>
            <a:r>
              <a:rPr lang="en" sz="2222">
                <a:extLst>
                  <a:ext uri="http://customooxmlschemas.google.com/">
                    <go:slidesCustomData xmlns:go="http://customooxmlschemas.google.com/" textRoundtripDataId="0"/>
                  </a:ext>
                </a:extLst>
              </a:rPr>
              <a:t>Impacts of VI Improvement on HAFS Forecast</a:t>
            </a:r>
            <a:endParaRPr sz="2222">
              <a:extLst>
                <a:ext uri="http://customooxmlschemas.google.com/">
                  <go:slidesCustomData xmlns:go="http://customooxmlschemas.google.com/" textRoundtripDataId="1"/>
                </a:ext>
              </a:extLst>
            </a:endParaRPr>
          </a:p>
          <a:p>
            <a:pPr indent="0" lvl="0" marL="0" rtl="0" algn="ctr">
              <a:lnSpc>
                <a:spcPct val="100000"/>
              </a:lnSpc>
              <a:spcBef>
                <a:spcPts val="0"/>
              </a:spcBef>
              <a:spcAft>
                <a:spcPts val="0"/>
              </a:spcAft>
              <a:buNone/>
            </a:pPr>
            <a:r>
              <a:rPr lang="en" sz="2000">
                <a:extLst>
                  <a:ext uri="http://customooxmlschemas.google.com/">
                    <go:slidesCustomData xmlns:go="http://customooxmlschemas.google.com/" textRoundtripDataId="2"/>
                  </a:ext>
                </a:extLst>
              </a:rPr>
              <a:t>for selected 2021-2023 </a:t>
            </a:r>
            <a:r>
              <a:rPr lang="en" sz="2000">
                <a:solidFill>
                  <a:schemeClr val="accent1"/>
                </a:solidFill>
                <a:extLst>
                  <a:ext uri="http://customooxmlschemas.google.com/">
                    <go:slidesCustomData xmlns:go="http://customooxmlschemas.google.com/" textRoundtripDataId="3"/>
                  </a:ext>
                </a:extLst>
              </a:rPr>
              <a:t>NATL storms (from JungHoon Shin)</a:t>
            </a:r>
            <a:endParaRPr sz="2000"/>
          </a:p>
        </p:txBody>
      </p:sp>
      <p:pic>
        <p:nvPicPr>
          <p:cNvPr id="486" name="Google Shape;486;g2eccdf3b25e_0_522"/>
          <p:cNvPicPr preferRelativeResize="0"/>
          <p:nvPr/>
        </p:nvPicPr>
        <p:blipFill>
          <a:blip r:embed="rId4">
            <a:alphaModFix/>
          </a:blip>
          <a:stretch>
            <a:fillRect/>
          </a:stretch>
        </p:blipFill>
        <p:spPr>
          <a:xfrm>
            <a:off x="6282025" y="2748400"/>
            <a:ext cx="2861974" cy="2117862"/>
          </a:xfrm>
          <a:prstGeom prst="rect">
            <a:avLst/>
          </a:prstGeom>
          <a:noFill/>
          <a:ln>
            <a:noFill/>
          </a:ln>
        </p:spPr>
      </p:pic>
      <p:sp>
        <p:nvSpPr>
          <p:cNvPr id="487" name="Google Shape;487;g2eccdf3b25e_0_522"/>
          <p:cNvSpPr txBox="1"/>
          <p:nvPr/>
        </p:nvSpPr>
        <p:spPr>
          <a:xfrm>
            <a:off x="7808300" y="4152375"/>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Intensity skill</a:t>
            </a:r>
            <a:endParaRPr>
              <a:solidFill>
                <a:schemeClr val="dk2"/>
              </a:solidFill>
            </a:endParaRPr>
          </a:p>
        </p:txBody>
      </p:sp>
      <p:pic>
        <p:nvPicPr>
          <p:cNvPr id="488" name="Google Shape;488;g2eccdf3b25e_0_522"/>
          <p:cNvPicPr preferRelativeResize="0"/>
          <p:nvPr/>
        </p:nvPicPr>
        <p:blipFill>
          <a:blip r:embed="rId5">
            <a:alphaModFix/>
          </a:blip>
          <a:stretch>
            <a:fillRect/>
          </a:stretch>
        </p:blipFill>
        <p:spPr>
          <a:xfrm>
            <a:off x="6297175" y="640350"/>
            <a:ext cx="2861980" cy="2117875"/>
          </a:xfrm>
          <a:prstGeom prst="rect">
            <a:avLst/>
          </a:prstGeom>
          <a:noFill/>
          <a:ln>
            <a:noFill/>
          </a:ln>
        </p:spPr>
      </p:pic>
      <p:sp>
        <p:nvSpPr>
          <p:cNvPr id="489" name="Google Shape;489;g2eccdf3b25e_0_522"/>
          <p:cNvSpPr txBox="1"/>
          <p:nvPr/>
        </p:nvSpPr>
        <p:spPr>
          <a:xfrm>
            <a:off x="6531250" y="1112100"/>
            <a:ext cx="734100" cy="8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a:t>
            </a:r>
            <a:endParaRPr b="1" i="0" sz="1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rgbClr val="0000FF"/>
                </a:solidFill>
              </a:rPr>
              <a:t>HSLP</a:t>
            </a:r>
            <a:endParaRPr b="1">
              <a:solidFill>
                <a:srgbClr val="0000FF"/>
              </a:solidFill>
            </a:endParaRPr>
          </a:p>
        </p:txBody>
      </p:sp>
      <p:sp>
        <p:nvSpPr>
          <p:cNvPr id="490" name="Google Shape;490;g2eccdf3b25e_0_522"/>
          <p:cNvSpPr txBox="1"/>
          <p:nvPr/>
        </p:nvSpPr>
        <p:spPr>
          <a:xfrm>
            <a:off x="7808300" y="2204825"/>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Vmax error</a:t>
            </a:r>
            <a:endParaRPr>
              <a:solidFill>
                <a:schemeClr val="dk2"/>
              </a:solidFill>
            </a:endParaRPr>
          </a:p>
        </p:txBody>
      </p:sp>
      <p:pic>
        <p:nvPicPr>
          <p:cNvPr id="491" name="Google Shape;491;g2eccdf3b25e_0_522"/>
          <p:cNvPicPr preferRelativeResize="0"/>
          <p:nvPr/>
        </p:nvPicPr>
        <p:blipFill>
          <a:blip r:embed="rId6">
            <a:alphaModFix/>
          </a:blip>
          <a:stretch>
            <a:fillRect/>
          </a:stretch>
        </p:blipFill>
        <p:spPr>
          <a:xfrm>
            <a:off x="3420075" y="1847218"/>
            <a:ext cx="2785750" cy="2061457"/>
          </a:xfrm>
          <a:prstGeom prst="rect">
            <a:avLst/>
          </a:prstGeom>
          <a:noFill/>
          <a:ln>
            <a:noFill/>
          </a:ln>
        </p:spPr>
      </p:pic>
      <p:sp>
        <p:nvSpPr>
          <p:cNvPr id="492" name="Google Shape;492;g2eccdf3b25e_0_522"/>
          <p:cNvSpPr/>
          <p:nvPr/>
        </p:nvSpPr>
        <p:spPr>
          <a:xfrm>
            <a:off x="3496750" y="3219625"/>
            <a:ext cx="304800" cy="228600"/>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g2eccdf3b25e_0_522"/>
          <p:cNvSpPr txBox="1"/>
          <p:nvPr/>
        </p:nvSpPr>
        <p:spPr>
          <a:xfrm>
            <a:off x="4901175" y="3321775"/>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Pmin error</a:t>
            </a:r>
            <a:endParaRPr>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g2eccdf3b25e_0_539"/>
          <p:cNvPicPr preferRelativeResize="0"/>
          <p:nvPr/>
        </p:nvPicPr>
        <p:blipFill>
          <a:blip r:embed="rId3">
            <a:alphaModFix/>
          </a:blip>
          <a:stretch>
            <a:fillRect/>
          </a:stretch>
        </p:blipFill>
        <p:spPr>
          <a:xfrm>
            <a:off x="6207875" y="2829450"/>
            <a:ext cx="2880360" cy="2062709"/>
          </a:xfrm>
          <a:prstGeom prst="rect">
            <a:avLst/>
          </a:prstGeom>
          <a:noFill/>
          <a:ln>
            <a:noFill/>
          </a:ln>
        </p:spPr>
      </p:pic>
      <p:pic>
        <p:nvPicPr>
          <p:cNvPr id="499" name="Google Shape;499;g2eccdf3b25e_0_539"/>
          <p:cNvPicPr preferRelativeResize="0"/>
          <p:nvPr/>
        </p:nvPicPr>
        <p:blipFill>
          <a:blip r:embed="rId4">
            <a:alphaModFix/>
          </a:blip>
          <a:stretch>
            <a:fillRect/>
          </a:stretch>
        </p:blipFill>
        <p:spPr>
          <a:xfrm>
            <a:off x="3256125" y="727388"/>
            <a:ext cx="2880360" cy="2062710"/>
          </a:xfrm>
          <a:prstGeom prst="rect">
            <a:avLst/>
          </a:prstGeom>
          <a:noFill/>
          <a:ln>
            <a:noFill/>
          </a:ln>
        </p:spPr>
      </p:pic>
      <p:pic>
        <p:nvPicPr>
          <p:cNvPr id="500" name="Google Shape;500;g2eccdf3b25e_0_539"/>
          <p:cNvPicPr preferRelativeResize="0"/>
          <p:nvPr/>
        </p:nvPicPr>
        <p:blipFill>
          <a:blip r:embed="rId5">
            <a:alphaModFix/>
          </a:blip>
          <a:stretch>
            <a:fillRect/>
          </a:stretch>
        </p:blipFill>
        <p:spPr>
          <a:xfrm>
            <a:off x="3256125" y="2829438"/>
            <a:ext cx="2880360" cy="2062710"/>
          </a:xfrm>
          <a:prstGeom prst="rect">
            <a:avLst/>
          </a:prstGeom>
          <a:noFill/>
          <a:ln>
            <a:noFill/>
          </a:ln>
        </p:spPr>
      </p:pic>
      <p:sp>
        <p:nvSpPr>
          <p:cNvPr id="501" name="Google Shape;501;g2eccdf3b25e_0_539"/>
          <p:cNvSpPr txBox="1"/>
          <p:nvPr/>
        </p:nvSpPr>
        <p:spPr>
          <a:xfrm>
            <a:off x="195175" y="3275950"/>
            <a:ext cx="2743200" cy="1416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600"/>
              </a:spcAft>
              <a:buNone/>
            </a:pPr>
            <a:r>
              <a:rPr b="1" lang="en" sz="1600">
                <a:solidFill>
                  <a:srgbClr val="0000FF"/>
                </a:solidFill>
              </a:rPr>
              <a:t>HIUC (3DIAU) </a:t>
            </a:r>
            <a:r>
              <a:rPr lang="en" sz="1600"/>
              <a:t>improves intensity predictions over</a:t>
            </a:r>
            <a:r>
              <a:rPr lang="en" sz="1600">
                <a:solidFill>
                  <a:srgbClr val="000000"/>
                </a:solidFill>
              </a:rPr>
              <a:t> </a:t>
            </a:r>
            <a:r>
              <a:rPr b="1" lang="en" sz="1600">
                <a:solidFill>
                  <a:schemeClr val="accent3"/>
                </a:solidFill>
              </a:rPr>
              <a:t>HV2A</a:t>
            </a:r>
            <a:r>
              <a:rPr lang="en" sz="1600"/>
              <a:t> for almost all forecast lead times, except forecast lead time of day-3</a:t>
            </a:r>
            <a:r>
              <a:rPr lang="en" sz="1600"/>
              <a:t>.</a:t>
            </a:r>
            <a:endParaRPr sz="1600">
              <a:solidFill>
                <a:srgbClr val="000000"/>
              </a:solidFill>
            </a:endParaRPr>
          </a:p>
        </p:txBody>
      </p:sp>
      <p:sp>
        <p:nvSpPr>
          <p:cNvPr id="502" name="Google Shape;502;g2eccdf3b25e_0_539"/>
          <p:cNvSpPr txBox="1"/>
          <p:nvPr/>
        </p:nvSpPr>
        <p:spPr>
          <a:xfrm>
            <a:off x="5011323" y="2231900"/>
            <a:ext cx="1056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Track error</a:t>
            </a:r>
            <a:endParaRPr>
              <a:solidFill>
                <a:schemeClr val="dk2"/>
              </a:solidFill>
            </a:endParaRPr>
          </a:p>
        </p:txBody>
      </p:sp>
      <p:sp>
        <p:nvSpPr>
          <p:cNvPr id="503" name="Google Shape;503;g2eccdf3b25e_0_539"/>
          <p:cNvSpPr txBox="1"/>
          <p:nvPr/>
        </p:nvSpPr>
        <p:spPr>
          <a:xfrm>
            <a:off x="4942475" y="4247250"/>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Vmax error</a:t>
            </a:r>
            <a:endParaRPr>
              <a:solidFill>
                <a:schemeClr val="dk2"/>
              </a:solidFill>
            </a:endParaRPr>
          </a:p>
        </p:txBody>
      </p:sp>
      <p:sp>
        <p:nvSpPr>
          <p:cNvPr id="504" name="Google Shape;504;g2eccdf3b25e_0_539"/>
          <p:cNvSpPr txBox="1"/>
          <p:nvPr/>
        </p:nvSpPr>
        <p:spPr>
          <a:xfrm>
            <a:off x="7732527" y="4247250"/>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Intensity skill</a:t>
            </a:r>
            <a:endParaRPr>
              <a:solidFill>
                <a:schemeClr val="dk2"/>
              </a:solidFill>
            </a:endParaRPr>
          </a:p>
        </p:txBody>
      </p:sp>
      <p:sp>
        <p:nvSpPr>
          <p:cNvPr id="505" name="Google Shape;505;g2eccdf3b25e_0_539"/>
          <p:cNvSpPr txBox="1"/>
          <p:nvPr>
            <p:ph type="title"/>
          </p:nvPr>
        </p:nvSpPr>
        <p:spPr>
          <a:xfrm>
            <a:off x="457200" y="122238"/>
            <a:ext cx="8229600" cy="594300"/>
          </a:xfrm>
          <a:prstGeom prst="rect">
            <a:avLst/>
          </a:prstGeom>
        </p:spPr>
        <p:txBody>
          <a:bodyPr anchorCtr="0" anchor="t" bIns="45700" lIns="0" spcFirstLastPara="1" rIns="0" wrap="square" tIns="45700">
            <a:normAutofit fontScale="90000"/>
          </a:bodyPr>
          <a:lstStyle/>
          <a:p>
            <a:pPr indent="0" lvl="0" marL="0" rtl="0" algn="ctr">
              <a:spcBef>
                <a:spcPts val="0"/>
              </a:spcBef>
              <a:spcAft>
                <a:spcPts val="0"/>
              </a:spcAft>
              <a:buNone/>
            </a:pPr>
            <a:r>
              <a:rPr lang="en" sz="2222">
                <a:solidFill>
                  <a:schemeClr val="accent1"/>
                </a:solidFill>
              </a:rPr>
              <a:t>Impact of Storm-following 3DIAU on HAFS Forecasting</a:t>
            </a:r>
            <a:endParaRPr sz="2222">
              <a:solidFill>
                <a:schemeClr val="accent1"/>
              </a:solidFill>
            </a:endParaRPr>
          </a:p>
          <a:p>
            <a:pPr indent="0" lvl="0" marL="0" rtl="0" algn="ctr">
              <a:spcBef>
                <a:spcPts val="0"/>
              </a:spcBef>
              <a:spcAft>
                <a:spcPts val="0"/>
              </a:spcAft>
              <a:buNone/>
            </a:pPr>
            <a:r>
              <a:rPr lang="en" sz="2000">
                <a:solidFill>
                  <a:schemeClr val="accent1"/>
                </a:solidFill>
              </a:rPr>
              <a:t>for 2021-2023 NATL Storms (</a:t>
            </a:r>
            <a:r>
              <a:rPr lang="en" sz="2000">
                <a:solidFill>
                  <a:schemeClr val="accent1"/>
                </a:solidFill>
                <a:extLst>
                  <a:ext uri="http://customooxmlschemas.google.com/">
                    <go:slidesCustomData xmlns:go="http://customooxmlschemas.google.com/" textRoundtripDataId="4"/>
                  </a:ext>
                </a:extLst>
              </a:rPr>
              <a:t>from Xu Lu</a:t>
            </a:r>
            <a:r>
              <a:rPr lang="en" sz="2000">
                <a:solidFill>
                  <a:schemeClr val="accent1"/>
                </a:solidFill>
              </a:rPr>
              <a:t>)</a:t>
            </a:r>
            <a:endParaRPr sz="2000"/>
          </a:p>
        </p:txBody>
      </p:sp>
      <p:sp>
        <p:nvSpPr>
          <p:cNvPr id="506" name="Google Shape;506;g2eccdf3b25e_0_539"/>
          <p:cNvSpPr txBox="1"/>
          <p:nvPr/>
        </p:nvSpPr>
        <p:spPr>
          <a:xfrm>
            <a:off x="3606050" y="1009650"/>
            <a:ext cx="7341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a:t>
            </a:r>
            <a:endParaRPr b="1" i="0" sz="1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rgbClr val="3333FF"/>
                </a:solidFill>
              </a:rPr>
              <a:t>HIUC</a:t>
            </a:r>
            <a:endParaRPr b="1">
              <a:solidFill>
                <a:srgbClr val="3333FF"/>
              </a:solidFill>
            </a:endParaRPr>
          </a:p>
        </p:txBody>
      </p:sp>
      <p:grpSp>
        <p:nvGrpSpPr>
          <p:cNvPr id="507" name="Google Shape;507;g2eccdf3b25e_0_539"/>
          <p:cNvGrpSpPr/>
          <p:nvPr/>
        </p:nvGrpSpPr>
        <p:grpSpPr>
          <a:xfrm>
            <a:off x="81525" y="749725"/>
            <a:ext cx="3134075" cy="2090800"/>
            <a:chOff x="81525" y="749725"/>
            <a:chExt cx="3134075" cy="2090800"/>
          </a:xfrm>
        </p:grpSpPr>
        <p:pic>
          <p:nvPicPr>
            <p:cNvPr id="508" name="Google Shape;508;g2eccdf3b25e_0_539"/>
            <p:cNvPicPr preferRelativeResize="0"/>
            <p:nvPr/>
          </p:nvPicPr>
          <p:blipFill rotWithShape="1">
            <a:blip r:embed="rId6">
              <a:alphaModFix/>
            </a:blip>
            <a:srcRect b="0" l="0" r="35991" t="0"/>
            <a:stretch/>
          </p:blipFill>
          <p:spPr>
            <a:xfrm>
              <a:off x="81525" y="749725"/>
              <a:ext cx="2676549" cy="2090800"/>
            </a:xfrm>
            <a:prstGeom prst="rect">
              <a:avLst/>
            </a:prstGeom>
            <a:noFill/>
            <a:ln>
              <a:noFill/>
            </a:ln>
          </p:spPr>
        </p:pic>
        <p:cxnSp>
          <p:nvCxnSpPr>
            <p:cNvPr id="509" name="Google Shape;509;g2eccdf3b25e_0_539"/>
            <p:cNvCxnSpPr/>
            <p:nvPr/>
          </p:nvCxnSpPr>
          <p:spPr>
            <a:xfrm>
              <a:off x="1118300" y="1867725"/>
              <a:ext cx="2097300" cy="0"/>
            </a:xfrm>
            <a:prstGeom prst="straightConnector1">
              <a:avLst/>
            </a:prstGeom>
            <a:noFill/>
            <a:ln cap="flat" cmpd="sng" w="28575">
              <a:solidFill>
                <a:schemeClr val="dk2"/>
              </a:solidFill>
              <a:prstDash val="solid"/>
              <a:round/>
              <a:headEnd len="med" w="med" type="none"/>
              <a:tailEnd len="med" w="med" type="stealth"/>
            </a:ln>
          </p:spPr>
        </p:cxnSp>
      </p:grpSp>
      <p:pic>
        <p:nvPicPr>
          <p:cNvPr id="510" name="Google Shape;510;g2eccdf3b25e_0_539"/>
          <p:cNvPicPr preferRelativeResize="0"/>
          <p:nvPr/>
        </p:nvPicPr>
        <p:blipFill>
          <a:blip r:embed="rId7">
            <a:alphaModFix/>
          </a:blip>
          <a:stretch>
            <a:fillRect/>
          </a:stretch>
        </p:blipFill>
        <p:spPr>
          <a:xfrm>
            <a:off x="6207875" y="763763"/>
            <a:ext cx="2880360" cy="2062710"/>
          </a:xfrm>
          <a:prstGeom prst="rect">
            <a:avLst/>
          </a:prstGeom>
          <a:noFill/>
          <a:ln>
            <a:noFill/>
          </a:ln>
        </p:spPr>
      </p:pic>
      <p:sp>
        <p:nvSpPr>
          <p:cNvPr id="511" name="Google Shape;511;g2eccdf3b25e_0_539"/>
          <p:cNvSpPr txBox="1"/>
          <p:nvPr/>
        </p:nvSpPr>
        <p:spPr>
          <a:xfrm>
            <a:off x="7732525" y="2231900"/>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Pmin</a:t>
            </a:r>
            <a:r>
              <a:rPr lang="en">
                <a:solidFill>
                  <a:schemeClr val="dk2"/>
                </a:solidFill>
              </a:rPr>
              <a:t> error</a:t>
            </a:r>
            <a:endParaRPr>
              <a:solidFill>
                <a:schemeClr val="dk2"/>
              </a:solidFill>
            </a:endParaRPr>
          </a:p>
        </p:txBody>
      </p:sp>
      <p:sp>
        <p:nvSpPr>
          <p:cNvPr id="512" name="Google Shape;512;g2eccdf3b25e_0_539"/>
          <p:cNvSpPr/>
          <p:nvPr/>
        </p:nvSpPr>
        <p:spPr>
          <a:xfrm>
            <a:off x="3313076" y="4140450"/>
            <a:ext cx="405300" cy="393300"/>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g2eccdf3b25e_0_539"/>
          <p:cNvSpPr/>
          <p:nvPr/>
        </p:nvSpPr>
        <p:spPr>
          <a:xfrm>
            <a:off x="6280476" y="2125100"/>
            <a:ext cx="405300" cy="393300"/>
          </a:xfrm>
          <a:prstGeom prst="ellipse">
            <a:avLst/>
          </a:prstGeom>
          <a:noFill/>
          <a:ln cap="flat" cmpd="sng" w="158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2ecce7689ce_0_19"/>
          <p:cNvSpPr txBox="1"/>
          <p:nvPr>
            <p:ph type="title"/>
          </p:nvPr>
        </p:nvSpPr>
        <p:spPr>
          <a:xfrm>
            <a:off x="457200" y="46038"/>
            <a:ext cx="8229600" cy="594300"/>
          </a:xfrm>
          <a:prstGeom prst="rect">
            <a:avLst/>
          </a:prstGeom>
        </p:spPr>
        <p:txBody>
          <a:bodyPr anchorCtr="0" anchor="ctr" bIns="45700" lIns="0" spcFirstLastPara="1" rIns="0" wrap="square" tIns="45700">
            <a:normAutofit fontScale="90000"/>
          </a:bodyPr>
          <a:lstStyle/>
          <a:p>
            <a:pPr indent="0" lvl="0" marL="0" rtl="0" algn="ctr">
              <a:spcBef>
                <a:spcPts val="0"/>
              </a:spcBef>
              <a:spcAft>
                <a:spcPts val="0"/>
              </a:spcAft>
              <a:buSzPct val="49499"/>
              <a:buNone/>
            </a:pPr>
            <a:r>
              <a:rPr lang="en" sz="2000">
                <a:solidFill>
                  <a:schemeClr val="accent1"/>
                </a:solidFill>
              </a:rPr>
              <a:t>Impact of RRTMG Cloud Overlap Approach</a:t>
            </a:r>
            <a:endParaRPr sz="2000">
              <a:solidFill>
                <a:schemeClr val="accent1"/>
              </a:solidFill>
            </a:endParaRPr>
          </a:p>
          <a:p>
            <a:pPr indent="0" lvl="0" marL="0" rtl="0" algn="ctr">
              <a:spcBef>
                <a:spcPts val="0"/>
              </a:spcBef>
              <a:spcAft>
                <a:spcPts val="0"/>
              </a:spcAft>
              <a:buSzPct val="49499"/>
              <a:buNone/>
            </a:pPr>
            <a:r>
              <a:rPr lang="en" sz="2000">
                <a:solidFill>
                  <a:schemeClr val="accent1"/>
                </a:solidFill>
              </a:rPr>
              <a:t>For 2023 NATL storms (Collaboration among AER/DTC/EMC)</a:t>
            </a:r>
            <a:endParaRPr sz="2000">
              <a:solidFill>
                <a:schemeClr val="accent1"/>
              </a:solidFill>
            </a:endParaRPr>
          </a:p>
        </p:txBody>
      </p:sp>
      <p:pic>
        <p:nvPicPr>
          <p:cNvPr id="519" name="Google Shape;519;g2ecce7689ce_0_19" title="Chart"/>
          <p:cNvPicPr preferRelativeResize="0"/>
          <p:nvPr/>
        </p:nvPicPr>
        <p:blipFill>
          <a:blip r:embed="rId3">
            <a:alphaModFix/>
          </a:blip>
          <a:stretch>
            <a:fillRect/>
          </a:stretch>
        </p:blipFill>
        <p:spPr>
          <a:xfrm>
            <a:off x="6254825" y="775488"/>
            <a:ext cx="2880360" cy="2072001"/>
          </a:xfrm>
          <a:prstGeom prst="rect">
            <a:avLst/>
          </a:prstGeom>
          <a:noFill/>
          <a:ln>
            <a:noFill/>
          </a:ln>
        </p:spPr>
      </p:pic>
      <p:pic>
        <p:nvPicPr>
          <p:cNvPr id="520" name="Google Shape;520;g2ecce7689ce_0_19" title="Chart"/>
          <p:cNvPicPr preferRelativeResize="0"/>
          <p:nvPr/>
        </p:nvPicPr>
        <p:blipFill>
          <a:blip r:embed="rId4">
            <a:alphaModFix/>
          </a:blip>
          <a:stretch>
            <a:fillRect/>
          </a:stretch>
        </p:blipFill>
        <p:spPr>
          <a:xfrm>
            <a:off x="6254824" y="2853113"/>
            <a:ext cx="2880360" cy="2072001"/>
          </a:xfrm>
          <a:prstGeom prst="rect">
            <a:avLst/>
          </a:prstGeom>
          <a:noFill/>
          <a:ln>
            <a:noFill/>
          </a:ln>
        </p:spPr>
      </p:pic>
      <p:sp>
        <p:nvSpPr>
          <p:cNvPr id="521" name="Google Shape;521;g2ecce7689ce_0_19"/>
          <p:cNvSpPr txBox="1"/>
          <p:nvPr/>
        </p:nvSpPr>
        <p:spPr>
          <a:xfrm>
            <a:off x="219275" y="576325"/>
            <a:ext cx="87033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pic>
        <p:nvPicPr>
          <p:cNvPr id="522" name="Google Shape;522;g2ecce7689ce_0_19"/>
          <p:cNvPicPr preferRelativeResize="0"/>
          <p:nvPr/>
        </p:nvPicPr>
        <p:blipFill>
          <a:blip r:embed="rId5">
            <a:alphaModFix/>
          </a:blip>
          <a:stretch>
            <a:fillRect/>
          </a:stretch>
        </p:blipFill>
        <p:spPr>
          <a:xfrm>
            <a:off x="3360425" y="780150"/>
            <a:ext cx="2880360" cy="2062709"/>
          </a:xfrm>
          <a:prstGeom prst="rect">
            <a:avLst/>
          </a:prstGeom>
          <a:noFill/>
          <a:ln>
            <a:noFill/>
          </a:ln>
        </p:spPr>
      </p:pic>
      <p:pic>
        <p:nvPicPr>
          <p:cNvPr id="523" name="Google Shape;523;g2ecce7689ce_0_19"/>
          <p:cNvPicPr preferRelativeResize="0"/>
          <p:nvPr/>
        </p:nvPicPr>
        <p:blipFill>
          <a:blip r:embed="rId6">
            <a:alphaModFix/>
          </a:blip>
          <a:stretch>
            <a:fillRect/>
          </a:stretch>
        </p:blipFill>
        <p:spPr>
          <a:xfrm>
            <a:off x="3360425" y="2857775"/>
            <a:ext cx="2880360" cy="2062709"/>
          </a:xfrm>
          <a:prstGeom prst="rect">
            <a:avLst/>
          </a:prstGeom>
          <a:noFill/>
          <a:ln>
            <a:noFill/>
          </a:ln>
        </p:spPr>
      </p:pic>
      <p:sp>
        <p:nvSpPr>
          <p:cNvPr id="524" name="Google Shape;524;g2ecce7689ce_0_19"/>
          <p:cNvSpPr txBox="1"/>
          <p:nvPr/>
        </p:nvSpPr>
        <p:spPr>
          <a:xfrm>
            <a:off x="116200" y="640350"/>
            <a:ext cx="3244200" cy="41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Use the </a:t>
            </a:r>
            <a:r>
              <a:rPr b="1" lang="en" sz="1500">
                <a:solidFill>
                  <a:srgbClr val="FF3300"/>
                </a:solidFill>
              </a:rPr>
              <a:t>Exponential-Random</a:t>
            </a:r>
            <a:r>
              <a:rPr lang="en" sz="1500">
                <a:solidFill>
                  <a:schemeClr val="dk1"/>
                </a:solidFill>
              </a:rPr>
              <a:t> cloud overlap approach</a:t>
            </a:r>
            <a:endParaRPr sz="1100"/>
          </a:p>
          <a:p>
            <a:pPr indent="-209550" lvl="0" marL="228600" rtl="0" algn="l">
              <a:spcBef>
                <a:spcPts val="0"/>
              </a:spcBef>
              <a:spcAft>
                <a:spcPts val="0"/>
              </a:spcAft>
              <a:buClr>
                <a:schemeClr val="dk1"/>
              </a:buClr>
              <a:buSzPts val="1500"/>
              <a:buChar char="●"/>
            </a:pPr>
            <a:r>
              <a:rPr lang="en" sz="1500">
                <a:solidFill>
                  <a:schemeClr val="dk1"/>
                </a:solidFill>
              </a:rPr>
              <a:t>Maximum-Random (MR) – iovr=1 HAFS default</a:t>
            </a:r>
            <a:endParaRPr sz="1500">
              <a:solidFill>
                <a:schemeClr val="dk1"/>
              </a:solidFill>
            </a:endParaRPr>
          </a:p>
          <a:p>
            <a:pPr indent="-209550" lvl="1" marL="342900" rtl="0" algn="l">
              <a:spcBef>
                <a:spcPts val="0"/>
              </a:spcBef>
              <a:spcAft>
                <a:spcPts val="0"/>
              </a:spcAft>
              <a:buClr>
                <a:schemeClr val="dk1"/>
              </a:buClr>
              <a:buSzPts val="1500"/>
              <a:buChar char="○"/>
            </a:pPr>
            <a:r>
              <a:rPr lang="en" sz="1500">
                <a:solidFill>
                  <a:schemeClr val="dk1"/>
                </a:solidFill>
              </a:rPr>
              <a:t>Continuous cloud layers overlap as much as possible</a:t>
            </a:r>
            <a:endParaRPr sz="1500">
              <a:solidFill>
                <a:schemeClr val="dk1"/>
              </a:solidFill>
            </a:endParaRPr>
          </a:p>
          <a:p>
            <a:pPr indent="-209550" lvl="1" marL="342900" rtl="0" algn="l">
              <a:spcBef>
                <a:spcPts val="0"/>
              </a:spcBef>
              <a:spcAft>
                <a:spcPts val="0"/>
              </a:spcAft>
              <a:buClr>
                <a:schemeClr val="dk1"/>
              </a:buClr>
              <a:buSzPts val="1500"/>
              <a:buChar char="○"/>
            </a:pPr>
            <a:r>
              <a:rPr lang="en" sz="1500">
                <a:solidFill>
                  <a:schemeClr val="dk1"/>
                </a:solidFill>
              </a:rPr>
              <a:t>Blocks of cloud layers with clear between are oriented randomly</a:t>
            </a:r>
            <a:endParaRPr sz="1500">
              <a:solidFill>
                <a:schemeClr val="dk1"/>
              </a:solidFill>
            </a:endParaRPr>
          </a:p>
          <a:p>
            <a:pPr indent="-209550" lvl="0" marL="228600" rtl="0" algn="l">
              <a:spcBef>
                <a:spcPts val="0"/>
              </a:spcBef>
              <a:spcAft>
                <a:spcPts val="0"/>
              </a:spcAft>
              <a:buClr>
                <a:schemeClr val="dk1"/>
              </a:buClr>
              <a:buSzPts val="1500"/>
              <a:buChar char="●"/>
            </a:pPr>
            <a:r>
              <a:rPr lang="en" sz="1500">
                <a:solidFill>
                  <a:schemeClr val="dk1"/>
                </a:solidFill>
              </a:rPr>
              <a:t>Exponential-Random (ER) – iovr=5</a:t>
            </a:r>
            <a:endParaRPr sz="1500">
              <a:solidFill>
                <a:schemeClr val="dk1"/>
              </a:solidFill>
            </a:endParaRPr>
          </a:p>
          <a:p>
            <a:pPr indent="-209550" lvl="1" marL="342900" rtl="0" algn="l">
              <a:spcBef>
                <a:spcPts val="0"/>
              </a:spcBef>
              <a:spcAft>
                <a:spcPts val="0"/>
              </a:spcAft>
              <a:buClr>
                <a:schemeClr val="dk1"/>
              </a:buClr>
              <a:buSzPts val="1500"/>
              <a:buChar char="○"/>
            </a:pPr>
            <a:r>
              <a:rPr lang="en" sz="1500">
                <a:solidFill>
                  <a:schemeClr val="dk1"/>
                </a:solidFill>
              </a:rPr>
              <a:t>Overlap transitions exponentially from maximum to random through continuous cloud layers</a:t>
            </a:r>
            <a:endParaRPr sz="1500">
              <a:solidFill>
                <a:schemeClr val="dk1"/>
              </a:solidFill>
            </a:endParaRPr>
          </a:p>
          <a:p>
            <a:pPr indent="-209550" lvl="1" marL="342900" rtl="0" algn="l">
              <a:spcBef>
                <a:spcPts val="0"/>
              </a:spcBef>
              <a:spcAft>
                <a:spcPts val="0"/>
              </a:spcAft>
              <a:buClr>
                <a:schemeClr val="dk1"/>
              </a:buClr>
              <a:buSzPts val="1500"/>
              <a:buChar char="○"/>
            </a:pPr>
            <a:r>
              <a:rPr lang="en" sz="1500">
                <a:solidFill>
                  <a:schemeClr val="dk1"/>
                </a:solidFill>
              </a:rPr>
              <a:t>Blocks of cloud layers with clear between are correlated randomly</a:t>
            </a:r>
            <a:endParaRPr sz="15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525" name="Google Shape;525;g2ecce7689ce_0_19"/>
          <p:cNvSpPr txBox="1"/>
          <p:nvPr/>
        </p:nvSpPr>
        <p:spPr>
          <a:xfrm>
            <a:off x="3682250" y="1085850"/>
            <a:ext cx="734100" cy="5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a:solidFill>
                  <a:schemeClr val="accent3"/>
                </a:solidFill>
              </a:rPr>
              <a:t>HV2A</a:t>
            </a:r>
            <a:endParaRPr b="1" i="0" sz="1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
                <a:solidFill>
                  <a:srgbClr val="3333FF"/>
                </a:solidFill>
              </a:rPr>
              <a:t>H2A5</a:t>
            </a:r>
            <a:endParaRPr b="1">
              <a:solidFill>
                <a:srgbClr val="3333FF"/>
              </a:solidFill>
            </a:endParaRPr>
          </a:p>
        </p:txBody>
      </p:sp>
      <p:sp>
        <p:nvSpPr>
          <p:cNvPr id="526" name="Google Shape;526;g2ecce7689ce_0_19"/>
          <p:cNvSpPr txBox="1"/>
          <p:nvPr/>
        </p:nvSpPr>
        <p:spPr>
          <a:xfrm>
            <a:off x="5115625" y="1085850"/>
            <a:ext cx="1125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Track error</a:t>
            </a:r>
            <a:endParaRPr>
              <a:solidFill>
                <a:schemeClr val="dk2"/>
              </a:solidFill>
            </a:endParaRPr>
          </a:p>
        </p:txBody>
      </p:sp>
      <p:sp>
        <p:nvSpPr>
          <p:cNvPr id="527" name="Google Shape;527;g2ecce7689ce_0_19"/>
          <p:cNvSpPr txBox="1"/>
          <p:nvPr/>
        </p:nvSpPr>
        <p:spPr>
          <a:xfrm>
            <a:off x="5115625" y="3115450"/>
            <a:ext cx="11253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Vmax error</a:t>
            </a:r>
            <a:endParaRPr>
              <a:solidFill>
                <a:schemeClr val="dk2"/>
              </a:solidFill>
            </a:endParaRPr>
          </a:p>
        </p:txBody>
      </p:sp>
      <p:sp>
        <p:nvSpPr>
          <p:cNvPr id="528" name="Google Shape;528;g2ecce7689ce_0_19"/>
          <p:cNvSpPr txBox="1"/>
          <p:nvPr/>
        </p:nvSpPr>
        <p:spPr>
          <a:xfrm>
            <a:off x="7842327" y="3115450"/>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Intensity skill</a:t>
            </a:r>
            <a:endParaRPr>
              <a:solidFill>
                <a:schemeClr val="dk2"/>
              </a:solidFill>
            </a:endParaRPr>
          </a:p>
        </p:txBody>
      </p:sp>
      <p:sp>
        <p:nvSpPr>
          <p:cNvPr id="529" name="Google Shape;529;g2ecce7689ce_0_19"/>
          <p:cNvSpPr txBox="1"/>
          <p:nvPr/>
        </p:nvSpPr>
        <p:spPr>
          <a:xfrm>
            <a:off x="7842325" y="1085850"/>
            <a:ext cx="11940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Track skill</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