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Lst>
  <p:sldSz cx="9144000" cy="5143500" type="screen16x9"/>
  <p:notesSz cx="6858000" cy="9144000"/>
  <p:embeddedFontLst>
    <p:embeddedFont>
      <p:font typeface="Cambria Math" panose="02040503050406030204" pitchFamily="18" charset="0"/>
      <p:regular r:id="rId16"/>
    </p:embeddedFont>
    <p:embeddedFont>
      <p:font typeface="DengXian" panose="02010600030101010101" pitchFamily="2" charset="-122"/>
      <p:regular r:id="rId17"/>
      <p:bold r:id="rId18"/>
    </p:embeddedFont>
    <p:embeddedFont>
      <p:font typeface="Lato" panose="020F0502020204030203"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Raleway SemiBold"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54" autoAdjust="0"/>
  </p:normalViewPr>
  <p:slideViewPr>
    <p:cSldViewPr snapToGrid="0">
      <p:cViewPr varScale="1">
        <p:scale>
          <a:sx n="67" d="100"/>
          <a:sy n="67" d="100"/>
        </p:scale>
        <p:origin x="18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3456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255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8675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9101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59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998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126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9311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0665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55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5363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8138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7" name="Google Shape;17;p2"/>
          <p:cNvPicPr preferRelativeResize="0"/>
          <p:nvPr/>
        </p:nvPicPr>
        <p:blipFill>
          <a:blip r:embed="rId2">
            <a:alphaModFix/>
          </a:blip>
          <a:stretch>
            <a:fillRect/>
          </a:stretch>
        </p:blipFill>
        <p:spPr>
          <a:xfrm>
            <a:off x="7822187" y="3831087"/>
            <a:ext cx="1167089" cy="798462"/>
          </a:xfrm>
          <a:prstGeom prst="rect">
            <a:avLst/>
          </a:prstGeom>
          <a:noFill/>
          <a:ln>
            <a:noFill/>
          </a:ln>
        </p:spPr>
      </p:pic>
      <p:sp>
        <p:nvSpPr>
          <p:cNvPr id="18" name="Google Shape;18;p2"/>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 sz="600">
                <a:solidFill>
                  <a:schemeClr val="dk2"/>
                </a:solidFill>
                <a:latin typeface="Raleway SemiBold"/>
                <a:ea typeface="Raleway SemiBold"/>
                <a:cs typeface="Raleway SemiBold"/>
                <a:sym typeface="Raleway SemiBold"/>
              </a:rPr>
              <a:t>A UFS Collaboration Powered by</a:t>
            </a:r>
            <a:r>
              <a:rPr lang="en" sz="600" b="1">
                <a:solidFill>
                  <a:schemeClr val="dk2"/>
                </a:solidFill>
                <a:latin typeface="Open Sans"/>
                <a:ea typeface="Open Sans"/>
                <a:cs typeface="Open Sans"/>
                <a:sym typeface="Open Sans"/>
              </a:rPr>
              <a:t> </a:t>
            </a:r>
            <a:r>
              <a:rPr lang="en" sz="600" b="1">
                <a:solidFill>
                  <a:srgbClr val="F68822"/>
                </a:solidFill>
                <a:latin typeface="Open Sans"/>
                <a:ea typeface="Open Sans"/>
                <a:cs typeface="Open Sans"/>
                <a:sym typeface="Open Sans"/>
              </a:rPr>
              <a:t>EPIC</a:t>
            </a:r>
            <a:endParaRPr sz="600" b="1">
              <a:solidFill>
                <a:srgbClr val="F68822"/>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91" name="Google Shape;91;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11"/>
          <p:cNvPicPr preferRelativeResize="0"/>
          <p:nvPr/>
        </p:nvPicPr>
        <p:blipFill>
          <a:blip r:embed="rId2">
            <a:alphaModFix/>
          </a:blip>
          <a:stretch>
            <a:fillRect/>
          </a:stretch>
        </p:blipFill>
        <p:spPr>
          <a:xfrm>
            <a:off x="7470226" y="97375"/>
            <a:ext cx="1519050" cy="1039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145FA6"/>
        </a:solidFill>
        <a:effectLst/>
      </p:bgPr>
    </p:bg>
    <p:spTree>
      <p:nvGrpSpPr>
        <p:cNvPr id="1" name="Shape 93"/>
        <p:cNvGrpSpPr/>
        <p:nvPr/>
      </p:nvGrpSpPr>
      <p:grpSpPr>
        <a:xfrm>
          <a:off x="0" y="0"/>
          <a:ext cx="0" cy="0"/>
          <a:chOff x="0" y="0"/>
          <a:chExt cx="0" cy="0"/>
        </a:xfrm>
      </p:grpSpPr>
      <p:grpSp>
        <p:nvGrpSpPr>
          <p:cNvPr id="94" name="Google Shape;94;p12"/>
          <p:cNvGrpSpPr/>
          <p:nvPr/>
        </p:nvGrpSpPr>
        <p:grpSpPr>
          <a:xfrm>
            <a:off x="830392" y="4169130"/>
            <a:ext cx="745763" cy="45826"/>
            <a:chOff x="4580561" y="2589004"/>
            <a:chExt cx="1064464" cy="25200"/>
          </a:xfrm>
        </p:grpSpPr>
        <p:sp>
          <p:nvSpPr>
            <p:cNvPr id="95" name="Google Shape;95;p12"/>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2"/>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12"/>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98" name="Google Shape;98;p12"/>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99" name="Google Shape;99;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00" name="Google Shape;100;p12"/>
          <p:cNvPicPr preferRelativeResize="0"/>
          <p:nvPr/>
        </p:nvPicPr>
        <p:blipFill>
          <a:blip r:embed="rId2">
            <a:alphaModFix/>
          </a:blip>
          <a:stretch>
            <a:fillRect/>
          </a:stretch>
        </p:blipFill>
        <p:spPr>
          <a:xfrm>
            <a:off x="7432894" y="3570999"/>
            <a:ext cx="1578500" cy="1079125"/>
          </a:xfrm>
          <a:prstGeom prst="rect">
            <a:avLst/>
          </a:prstGeom>
          <a:noFill/>
          <a:ln>
            <a:noFill/>
          </a:ln>
        </p:spPr>
      </p:pic>
      <p:sp>
        <p:nvSpPr>
          <p:cNvPr id="101" name="Google Shape;101;p12"/>
          <p:cNvSpPr txBox="1"/>
          <p:nvPr/>
        </p:nvSpPr>
        <p:spPr>
          <a:xfrm>
            <a:off x="6746225" y="4698800"/>
            <a:ext cx="2265300" cy="1230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 sz="800">
                <a:solidFill>
                  <a:srgbClr val="FFFFFF"/>
                </a:solidFill>
                <a:latin typeface="Raleway SemiBold"/>
                <a:ea typeface="Raleway SemiBold"/>
                <a:cs typeface="Raleway SemiBold"/>
                <a:sym typeface="Raleway SemiBold"/>
              </a:rPr>
              <a:t>A UFS Collaboration Powered by</a:t>
            </a:r>
            <a:r>
              <a:rPr lang="en" sz="800" b="1">
                <a:solidFill>
                  <a:srgbClr val="FFFFFF"/>
                </a:solidFill>
                <a:latin typeface="Open Sans"/>
                <a:ea typeface="Open Sans"/>
                <a:cs typeface="Open Sans"/>
                <a:sym typeface="Open Sans"/>
              </a:rPr>
              <a:t> EPIC</a:t>
            </a:r>
            <a:endParaRPr sz="800" b="1">
              <a:solidFill>
                <a:srgbClr val="FFFFFF"/>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4" name="Google Shape;104;p13"/>
          <p:cNvPicPr preferRelativeResize="0"/>
          <p:nvPr/>
        </p:nvPicPr>
        <p:blipFill>
          <a:blip r:embed="rId2">
            <a:alphaModFix/>
          </a:blip>
          <a:stretch>
            <a:fillRect/>
          </a:stretch>
        </p:blipFill>
        <p:spPr>
          <a:xfrm>
            <a:off x="7470226" y="97375"/>
            <a:ext cx="1519050" cy="1039250"/>
          </a:xfrm>
          <a:prstGeom prst="rect">
            <a:avLst/>
          </a:prstGeom>
          <a:noFill/>
          <a:ln>
            <a:noFill/>
          </a:ln>
        </p:spPr>
      </p:pic>
      <p:pic>
        <p:nvPicPr>
          <p:cNvPr id="105" name="Google Shape;105;p13"/>
          <p:cNvPicPr preferRelativeResize="0"/>
          <p:nvPr/>
        </p:nvPicPr>
        <p:blipFill>
          <a:blip r:embed="rId3">
            <a:alphaModFix amt="25000"/>
          </a:blip>
          <a:stretch>
            <a:fillRect/>
          </a:stretch>
        </p:blipFill>
        <p:spPr>
          <a:xfrm>
            <a:off x="467975" y="76200"/>
            <a:ext cx="4991099" cy="49910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C11C"/>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830392" y="1191256"/>
            <a:ext cx="745763" cy="45826"/>
            <a:chOff x="4580561" y="2589004"/>
            <a:chExt cx="1064464" cy="25200"/>
          </a:xfrm>
        </p:grpSpPr>
        <p:sp>
          <p:nvSpPr>
            <p:cNvPr id="21" name="Google Shape;21;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4" name="Google Shape;24;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
          <p:cNvPicPr preferRelativeResize="0"/>
          <p:nvPr/>
        </p:nvPicPr>
        <p:blipFill>
          <a:blip r:embed="rId2">
            <a:alphaModFix/>
          </a:blip>
          <a:stretch>
            <a:fillRect/>
          </a:stretch>
        </p:blipFill>
        <p:spPr>
          <a:xfrm>
            <a:off x="7432894" y="3570999"/>
            <a:ext cx="1578500" cy="1079125"/>
          </a:xfrm>
          <a:prstGeom prst="rect">
            <a:avLst/>
          </a:prstGeom>
          <a:noFill/>
          <a:ln>
            <a:noFill/>
          </a:ln>
        </p:spPr>
      </p:pic>
      <p:sp>
        <p:nvSpPr>
          <p:cNvPr id="26" name="Google Shape;26;p3"/>
          <p:cNvSpPr txBox="1"/>
          <p:nvPr/>
        </p:nvSpPr>
        <p:spPr>
          <a:xfrm>
            <a:off x="6746225" y="4698800"/>
            <a:ext cx="2265300" cy="1230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 sz="800">
                <a:solidFill>
                  <a:srgbClr val="FFFFFF"/>
                </a:solidFill>
                <a:latin typeface="Raleway SemiBold"/>
                <a:ea typeface="Raleway SemiBold"/>
                <a:cs typeface="Raleway SemiBold"/>
                <a:sym typeface="Raleway SemiBold"/>
              </a:rPr>
              <a:t>A UFS Collaboration Powered by</a:t>
            </a:r>
            <a:r>
              <a:rPr lang="en" sz="800" b="1">
                <a:solidFill>
                  <a:srgbClr val="FFFFFF"/>
                </a:solidFill>
                <a:latin typeface="Open Sans"/>
                <a:ea typeface="Open Sans"/>
                <a:cs typeface="Open Sans"/>
                <a:sym typeface="Open Sans"/>
              </a:rPr>
              <a:t> EPIC</a:t>
            </a:r>
            <a:endParaRPr sz="800" b="1">
              <a:solidFill>
                <a:srgbClr val="FFFFFF"/>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145FA6"/>
              </a:highlight>
            </a:endParaRPr>
          </a:p>
        </p:txBody>
      </p:sp>
      <p:sp>
        <p:nvSpPr>
          <p:cNvPr id="29" name="Google Shape;29;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0" name="Google Shape;30;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2" name="Google Shape;32;p4"/>
          <p:cNvGrpSpPr/>
          <p:nvPr/>
        </p:nvGrpSpPr>
        <p:grpSpPr>
          <a:xfrm>
            <a:off x="830392" y="1191256"/>
            <a:ext cx="745763" cy="45826"/>
            <a:chOff x="4580561" y="2589004"/>
            <a:chExt cx="1064464" cy="25200"/>
          </a:xfrm>
        </p:grpSpPr>
        <p:sp>
          <p:nvSpPr>
            <p:cNvPr id="33" name="Google Shape;33;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5" name="Google Shape;35;p4"/>
          <p:cNvPicPr preferRelativeResize="0"/>
          <p:nvPr/>
        </p:nvPicPr>
        <p:blipFill>
          <a:blip r:embed="rId2">
            <a:alphaModFix/>
          </a:blip>
          <a:stretch>
            <a:fillRect/>
          </a:stretch>
        </p:blipFill>
        <p:spPr>
          <a:xfrm>
            <a:off x="7822187" y="3831087"/>
            <a:ext cx="1167089" cy="798462"/>
          </a:xfrm>
          <a:prstGeom prst="rect">
            <a:avLst/>
          </a:prstGeom>
          <a:noFill/>
          <a:ln>
            <a:noFill/>
          </a:ln>
        </p:spPr>
      </p:pic>
      <p:sp>
        <p:nvSpPr>
          <p:cNvPr id="36" name="Google Shape;36;p4"/>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 sz="600">
                <a:solidFill>
                  <a:schemeClr val="dk2"/>
                </a:solidFill>
                <a:latin typeface="Raleway SemiBold"/>
                <a:ea typeface="Raleway SemiBold"/>
                <a:cs typeface="Raleway SemiBold"/>
                <a:sym typeface="Raleway SemiBold"/>
              </a:rPr>
              <a:t>A UFS Collaboration Powered by</a:t>
            </a:r>
            <a:r>
              <a:rPr lang="en" sz="600" b="1">
                <a:solidFill>
                  <a:schemeClr val="dk2"/>
                </a:solidFill>
                <a:latin typeface="Open Sans"/>
                <a:ea typeface="Open Sans"/>
                <a:cs typeface="Open Sans"/>
                <a:sym typeface="Open Sans"/>
              </a:rPr>
              <a:t> </a:t>
            </a:r>
            <a:r>
              <a:rPr lang="en" sz="600" b="1">
                <a:solidFill>
                  <a:srgbClr val="F68822"/>
                </a:solidFill>
                <a:latin typeface="Open Sans"/>
                <a:ea typeface="Open Sans"/>
                <a:cs typeface="Open Sans"/>
                <a:sym typeface="Open Sans"/>
              </a:rPr>
              <a:t>EPIC</a:t>
            </a:r>
            <a:endParaRPr sz="600" b="1">
              <a:solidFill>
                <a:srgbClr val="F68822"/>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5"/>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0" name="Google Shape;40;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1" name="Google Shape;41;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2" name="Google Shape;42;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43" name="Google Shape;43;p5"/>
          <p:cNvGrpSpPr/>
          <p:nvPr/>
        </p:nvGrpSpPr>
        <p:grpSpPr>
          <a:xfrm>
            <a:off x="830392" y="1191256"/>
            <a:ext cx="745763" cy="45826"/>
            <a:chOff x="4580561" y="2589004"/>
            <a:chExt cx="1064464" cy="25200"/>
          </a:xfrm>
        </p:grpSpPr>
        <p:sp>
          <p:nvSpPr>
            <p:cNvPr id="44" name="Google Shape;4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 name="Google Shape;46;p5"/>
          <p:cNvPicPr preferRelativeResize="0"/>
          <p:nvPr/>
        </p:nvPicPr>
        <p:blipFill>
          <a:blip r:embed="rId2">
            <a:alphaModFix/>
          </a:blip>
          <a:stretch>
            <a:fillRect/>
          </a:stretch>
        </p:blipFill>
        <p:spPr>
          <a:xfrm>
            <a:off x="7822187" y="3831087"/>
            <a:ext cx="1167089" cy="798462"/>
          </a:xfrm>
          <a:prstGeom prst="rect">
            <a:avLst/>
          </a:prstGeom>
          <a:noFill/>
          <a:ln>
            <a:noFill/>
          </a:ln>
        </p:spPr>
      </p:pic>
      <p:sp>
        <p:nvSpPr>
          <p:cNvPr id="47" name="Google Shape;47;p5"/>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 sz="600">
                <a:solidFill>
                  <a:schemeClr val="dk2"/>
                </a:solidFill>
                <a:latin typeface="Raleway SemiBold"/>
                <a:ea typeface="Raleway SemiBold"/>
                <a:cs typeface="Raleway SemiBold"/>
                <a:sym typeface="Raleway SemiBold"/>
              </a:rPr>
              <a:t>A UFS Collaboration Powered by</a:t>
            </a:r>
            <a:r>
              <a:rPr lang="en" sz="600" b="1">
                <a:solidFill>
                  <a:schemeClr val="dk2"/>
                </a:solidFill>
                <a:latin typeface="Open Sans"/>
                <a:ea typeface="Open Sans"/>
                <a:cs typeface="Open Sans"/>
                <a:sym typeface="Open Sans"/>
              </a:rPr>
              <a:t> </a:t>
            </a:r>
            <a:r>
              <a:rPr lang="en" sz="600" b="1">
                <a:solidFill>
                  <a:srgbClr val="F68822"/>
                </a:solidFill>
                <a:latin typeface="Open Sans"/>
                <a:ea typeface="Open Sans"/>
                <a:cs typeface="Open Sans"/>
                <a:sym typeface="Open Sans"/>
              </a:rPr>
              <a:t>EPIC</a:t>
            </a:r>
            <a:endParaRPr sz="600" b="1">
              <a:solidFill>
                <a:srgbClr val="F68822"/>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6"/>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1" name="Google Shape;51;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52" name="Google Shape;52;p6"/>
          <p:cNvGrpSpPr/>
          <p:nvPr/>
        </p:nvGrpSpPr>
        <p:grpSpPr>
          <a:xfrm>
            <a:off x="830392" y="1191256"/>
            <a:ext cx="745763" cy="45826"/>
            <a:chOff x="4580561" y="2589004"/>
            <a:chExt cx="1064464" cy="25200"/>
          </a:xfrm>
        </p:grpSpPr>
        <p:sp>
          <p:nvSpPr>
            <p:cNvPr id="53" name="Google Shape;5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 name="Google Shape;55;p6"/>
          <p:cNvPicPr preferRelativeResize="0"/>
          <p:nvPr/>
        </p:nvPicPr>
        <p:blipFill>
          <a:blip r:embed="rId2">
            <a:alphaModFix/>
          </a:blip>
          <a:stretch>
            <a:fillRect/>
          </a:stretch>
        </p:blipFill>
        <p:spPr>
          <a:xfrm>
            <a:off x="7822187" y="3831087"/>
            <a:ext cx="1167089" cy="798462"/>
          </a:xfrm>
          <a:prstGeom prst="rect">
            <a:avLst/>
          </a:prstGeom>
          <a:noFill/>
          <a:ln>
            <a:noFill/>
          </a:ln>
        </p:spPr>
      </p:pic>
      <p:sp>
        <p:nvSpPr>
          <p:cNvPr id="56" name="Google Shape;56;p6"/>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 sz="600">
                <a:solidFill>
                  <a:schemeClr val="dk2"/>
                </a:solidFill>
                <a:latin typeface="Raleway SemiBold"/>
                <a:ea typeface="Raleway SemiBold"/>
                <a:cs typeface="Raleway SemiBold"/>
                <a:sym typeface="Raleway SemiBold"/>
              </a:rPr>
              <a:t>A UFS Collaboration Powered by</a:t>
            </a:r>
            <a:r>
              <a:rPr lang="en" sz="600" b="1">
                <a:solidFill>
                  <a:schemeClr val="dk2"/>
                </a:solidFill>
                <a:latin typeface="Open Sans"/>
                <a:ea typeface="Open Sans"/>
                <a:cs typeface="Open Sans"/>
                <a:sym typeface="Open Sans"/>
              </a:rPr>
              <a:t> </a:t>
            </a:r>
            <a:r>
              <a:rPr lang="en" sz="600" b="1">
                <a:solidFill>
                  <a:srgbClr val="F68822"/>
                </a:solidFill>
                <a:latin typeface="Open Sans"/>
                <a:ea typeface="Open Sans"/>
                <a:cs typeface="Open Sans"/>
                <a:sym typeface="Open Sans"/>
              </a:rPr>
              <a:t>EPIC</a:t>
            </a:r>
            <a:endParaRPr sz="600" b="1">
              <a:solidFill>
                <a:srgbClr val="F68822"/>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no bar">
  <p:cSld name="TITLE_ONLY_1">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59" name="Google Shape;59;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a:blip r:embed="rId2">
            <a:alphaModFix/>
          </a:blip>
          <a:stretch>
            <a:fillRect/>
          </a:stretch>
        </p:blipFill>
        <p:spPr>
          <a:xfrm>
            <a:off x="7822187" y="3831087"/>
            <a:ext cx="1167089" cy="798462"/>
          </a:xfrm>
          <a:prstGeom prst="rect">
            <a:avLst/>
          </a:prstGeom>
          <a:noFill/>
          <a:ln>
            <a:noFill/>
          </a:ln>
        </p:spPr>
      </p:pic>
      <p:sp>
        <p:nvSpPr>
          <p:cNvPr id="61" name="Google Shape;61;p7"/>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 sz="600">
                <a:solidFill>
                  <a:schemeClr val="dk2"/>
                </a:solidFill>
                <a:latin typeface="Raleway SemiBold"/>
                <a:ea typeface="Raleway SemiBold"/>
                <a:cs typeface="Raleway SemiBold"/>
                <a:sym typeface="Raleway SemiBold"/>
              </a:rPr>
              <a:t>A UFS Collaboration Powered by</a:t>
            </a:r>
            <a:r>
              <a:rPr lang="en" sz="600" b="1">
                <a:solidFill>
                  <a:schemeClr val="dk2"/>
                </a:solidFill>
                <a:latin typeface="Open Sans"/>
                <a:ea typeface="Open Sans"/>
                <a:cs typeface="Open Sans"/>
                <a:sym typeface="Open Sans"/>
              </a:rPr>
              <a:t> </a:t>
            </a:r>
            <a:r>
              <a:rPr lang="en" sz="600" b="1">
                <a:solidFill>
                  <a:srgbClr val="F68822"/>
                </a:solidFill>
                <a:latin typeface="Open Sans"/>
                <a:ea typeface="Open Sans"/>
                <a:cs typeface="Open Sans"/>
                <a:sym typeface="Open Sans"/>
              </a:rPr>
              <a:t>EPIC</a:t>
            </a:r>
            <a:endParaRPr sz="600" b="1">
              <a:solidFill>
                <a:srgbClr val="F68822"/>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sp>
        <p:nvSpPr>
          <p:cNvPr id="63" name="Google Shape;63;p8"/>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5" name="Google Shape;65;p8"/>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6" name="Google Shape;66;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7" name="Google Shape;67;p8"/>
          <p:cNvGrpSpPr/>
          <p:nvPr/>
        </p:nvGrpSpPr>
        <p:grpSpPr>
          <a:xfrm>
            <a:off x="830392" y="1191256"/>
            <a:ext cx="745763" cy="45826"/>
            <a:chOff x="4580561" y="2589004"/>
            <a:chExt cx="1064464" cy="25200"/>
          </a:xfrm>
        </p:grpSpPr>
        <p:sp>
          <p:nvSpPr>
            <p:cNvPr id="68" name="Google Shape;68;p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 name="Google Shape;70;p8"/>
          <p:cNvPicPr preferRelativeResize="0"/>
          <p:nvPr/>
        </p:nvPicPr>
        <p:blipFill>
          <a:blip r:embed="rId2">
            <a:alphaModFix/>
          </a:blip>
          <a:stretch>
            <a:fillRect/>
          </a:stretch>
        </p:blipFill>
        <p:spPr>
          <a:xfrm>
            <a:off x="7822187" y="3831087"/>
            <a:ext cx="1167089" cy="798462"/>
          </a:xfrm>
          <a:prstGeom prst="rect">
            <a:avLst/>
          </a:prstGeom>
          <a:noFill/>
          <a:ln>
            <a:noFill/>
          </a:ln>
        </p:spPr>
      </p:pic>
      <p:sp>
        <p:nvSpPr>
          <p:cNvPr id="71" name="Google Shape;71;p8"/>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 sz="600">
                <a:solidFill>
                  <a:schemeClr val="dk2"/>
                </a:solidFill>
                <a:latin typeface="Raleway SemiBold"/>
                <a:ea typeface="Raleway SemiBold"/>
                <a:cs typeface="Raleway SemiBold"/>
                <a:sym typeface="Raleway SemiBold"/>
              </a:rPr>
              <a:t>A UFS Collaboration Powered by</a:t>
            </a:r>
            <a:r>
              <a:rPr lang="en" sz="600" b="1">
                <a:solidFill>
                  <a:schemeClr val="dk2"/>
                </a:solidFill>
                <a:latin typeface="Open Sans"/>
                <a:ea typeface="Open Sans"/>
                <a:cs typeface="Open Sans"/>
                <a:sym typeface="Open Sans"/>
              </a:rPr>
              <a:t> </a:t>
            </a:r>
            <a:r>
              <a:rPr lang="en" sz="600" b="1">
                <a:solidFill>
                  <a:srgbClr val="F68822"/>
                </a:solidFill>
                <a:latin typeface="Open Sans"/>
                <a:ea typeface="Open Sans"/>
                <a:cs typeface="Open Sans"/>
                <a:sym typeface="Open Sans"/>
              </a:rPr>
              <a:t>EPIC</a:t>
            </a:r>
            <a:endParaRPr sz="600" b="1">
              <a:solidFill>
                <a:srgbClr val="F68822"/>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72"/>
        <p:cNvGrpSpPr/>
        <p:nvPr/>
      </p:nvGrpSpPr>
      <p:grpSpPr>
        <a:xfrm>
          <a:off x="0" y="0"/>
          <a:ext cx="0" cy="0"/>
          <a:chOff x="0" y="0"/>
          <a:chExt cx="0" cy="0"/>
        </a:xfrm>
      </p:grpSpPr>
      <p:grpSp>
        <p:nvGrpSpPr>
          <p:cNvPr id="73" name="Google Shape;73;p9"/>
          <p:cNvGrpSpPr/>
          <p:nvPr/>
        </p:nvGrpSpPr>
        <p:grpSpPr>
          <a:xfrm>
            <a:off x="830392" y="4169130"/>
            <a:ext cx="745763" cy="45826"/>
            <a:chOff x="4580561" y="2589004"/>
            <a:chExt cx="1064464" cy="25200"/>
          </a:xfrm>
        </p:grpSpPr>
        <p:sp>
          <p:nvSpPr>
            <p:cNvPr id="74" name="Google Shape;74;p9"/>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9"/>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77" name="Google Shape;77;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78" name="Google Shape;78;p9"/>
          <p:cNvPicPr preferRelativeResize="0"/>
          <p:nvPr/>
        </p:nvPicPr>
        <p:blipFill>
          <a:blip r:embed="rId2">
            <a:alphaModFix/>
          </a:blip>
          <a:stretch>
            <a:fillRect/>
          </a:stretch>
        </p:blipFill>
        <p:spPr>
          <a:xfrm>
            <a:off x="7432894" y="3570999"/>
            <a:ext cx="1578500" cy="1079125"/>
          </a:xfrm>
          <a:prstGeom prst="rect">
            <a:avLst/>
          </a:prstGeom>
          <a:noFill/>
          <a:ln>
            <a:noFill/>
          </a:ln>
        </p:spPr>
      </p:pic>
      <p:sp>
        <p:nvSpPr>
          <p:cNvPr id="79" name="Google Shape;79;p9"/>
          <p:cNvSpPr txBox="1"/>
          <p:nvPr/>
        </p:nvSpPr>
        <p:spPr>
          <a:xfrm>
            <a:off x="6746225" y="4698800"/>
            <a:ext cx="2265300" cy="1230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 sz="800">
                <a:solidFill>
                  <a:srgbClr val="FFFFFF"/>
                </a:solidFill>
                <a:latin typeface="Raleway SemiBold"/>
                <a:ea typeface="Raleway SemiBold"/>
                <a:cs typeface="Raleway SemiBold"/>
                <a:sym typeface="Raleway SemiBold"/>
              </a:rPr>
              <a:t>A UFS Collaboration Powered by</a:t>
            </a:r>
            <a:r>
              <a:rPr lang="en" sz="800" b="1">
                <a:solidFill>
                  <a:srgbClr val="FFFFFF"/>
                </a:solidFill>
                <a:latin typeface="Open Sans"/>
                <a:ea typeface="Open Sans"/>
                <a:cs typeface="Open Sans"/>
                <a:sym typeface="Open Sans"/>
              </a:rPr>
              <a:t> EPIC</a:t>
            </a:r>
            <a:endParaRPr sz="800" b="1">
              <a:solidFill>
                <a:srgbClr val="FFFFFF"/>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10"/>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83" name="Google Shape;83;p10"/>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84" name="Google Shape;84;p10"/>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85" name="Google Shape;85;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86" name="Google Shape;86;p10"/>
          <p:cNvGrpSpPr/>
          <p:nvPr/>
        </p:nvGrpSpPr>
        <p:grpSpPr>
          <a:xfrm>
            <a:off x="830392" y="1191256"/>
            <a:ext cx="745763" cy="45826"/>
            <a:chOff x="4580561" y="2589004"/>
            <a:chExt cx="1064464" cy="25200"/>
          </a:xfrm>
        </p:grpSpPr>
        <p:sp>
          <p:nvSpPr>
            <p:cNvPr id="87" name="Google Shape;87;p1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70.png"/></Relationships>
</file>

<file path=ppt/slides/_rels/slide9.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792525" y="1136474"/>
            <a:ext cx="7688700" cy="862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i="0" dirty="0">
                <a:effectLst/>
                <a:latin typeface="Times New Roman" panose="02020603050405020304" pitchFamily="18" charset="0"/>
                <a:ea typeface="DengXian" panose="02010600030101010101" pitchFamily="2" charset="-122"/>
              </a:rPr>
              <a:t>Numerical Simulations of Tropical Cyclones using a Scale-Aware Three-Dimensional TKE Turbulent Mixing Scheme </a:t>
            </a:r>
            <a:endParaRPr sz="2000" dirty="0"/>
          </a:p>
        </p:txBody>
      </p:sp>
      <p:sp>
        <p:nvSpPr>
          <p:cNvPr id="111" name="Google Shape;111;p14"/>
          <p:cNvSpPr txBox="1">
            <a:spLocks noGrp="1"/>
          </p:cNvSpPr>
          <p:nvPr>
            <p:ph type="body" idx="1"/>
          </p:nvPr>
        </p:nvSpPr>
        <p:spPr>
          <a:xfrm>
            <a:off x="678225" y="1922144"/>
            <a:ext cx="7688700" cy="2962276"/>
          </a:xfrm>
          <a:prstGeom prst="rect">
            <a:avLst/>
          </a:prstGeom>
        </p:spPr>
        <p:txBody>
          <a:bodyPr spcFirstLastPara="1" wrap="square" lIns="91425" tIns="91425" rIns="91425" bIns="91425" anchor="t" anchorCtr="0">
            <a:noAutofit/>
          </a:bodyPr>
          <a:lstStyle/>
          <a:p>
            <a:pPr marL="0" lvl="0" indent="0" algn="ctr" rtl="0">
              <a:lnSpc>
                <a:spcPct val="105000"/>
              </a:lnSpc>
              <a:spcBef>
                <a:spcPts val="0"/>
              </a:spcBef>
              <a:buNone/>
            </a:pPr>
            <a:r>
              <a:rPr lang="en-US" sz="1800" b="1" dirty="0">
                <a:solidFill>
                  <a:schemeClr val="bg2"/>
                </a:solidFill>
                <a:latin typeface="Times New Roman" panose="02020603050405020304" pitchFamily="18" charset="0"/>
                <a:cs typeface="Times New Roman" panose="02020603050405020304" pitchFamily="18" charset="0"/>
              </a:rPr>
              <a:t>Ping Zhu</a:t>
            </a:r>
          </a:p>
          <a:p>
            <a:pPr marL="0" lvl="0" indent="0" algn="ctr" rtl="0">
              <a:lnSpc>
                <a:spcPct val="105000"/>
              </a:lnSpc>
              <a:spcBef>
                <a:spcPts val="0"/>
              </a:spcBef>
              <a:buNone/>
            </a:pPr>
            <a:r>
              <a:rPr lang="en-US" sz="1800" dirty="0">
                <a:solidFill>
                  <a:schemeClr val="bg2"/>
                </a:solidFill>
                <a:latin typeface="Times New Roman" panose="02020603050405020304" pitchFamily="18" charset="0"/>
                <a:cs typeface="Times New Roman" panose="02020603050405020304" pitchFamily="18" charset="0"/>
              </a:rPr>
              <a:t>Florida International University (FIU)</a:t>
            </a:r>
          </a:p>
          <a:p>
            <a:pPr marL="0" lvl="0" indent="0" algn="ctr" rtl="0">
              <a:lnSpc>
                <a:spcPct val="105000"/>
              </a:lnSpc>
              <a:spcBef>
                <a:spcPts val="0"/>
              </a:spcBef>
              <a:buNone/>
            </a:pPr>
            <a:r>
              <a:rPr lang="en-US" sz="1800" b="1" dirty="0">
                <a:solidFill>
                  <a:schemeClr val="bg2"/>
                </a:solidFill>
                <a:latin typeface="Times New Roman" panose="02020603050405020304" pitchFamily="18" charset="0"/>
                <a:cs typeface="Times New Roman" panose="02020603050405020304" pitchFamily="18" charset="0"/>
              </a:rPr>
              <a:t>Kwun Samuel Fung, </a:t>
            </a:r>
            <a:r>
              <a:rPr lang="en-US" sz="1800" b="1" dirty="0" err="1">
                <a:solidFill>
                  <a:schemeClr val="bg2"/>
                </a:solidFill>
                <a:latin typeface="Times New Roman" panose="02020603050405020304" pitchFamily="18" charset="0"/>
                <a:cs typeface="Times New Roman" panose="02020603050405020304" pitchFamily="18" charset="0"/>
              </a:rPr>
              <a:t>Xuejing</a:t>
            </a:r>
            <a:r>
              <a:rPr lang="en-US" sz="1800" b="1" dirty="0">
                <a:solidFill>
                  <a:schemeClr val="bg2"/>
                </a:solidFill>
                <a:latin typeface="Times New Roman" panose="02020603050405020304" pitchFamily="18" charset="0"/>
                <a:cs typeface="Times New Roman" panose="02020603050405020304" pitchFamily="18" charset="0"/>
              </a:rPr>
              <a:t> Zhang, Jun Zhang</a:t>
            </a:r>
            <a:r>
              <a:rPr lang="en-US" sz="1800" dirty="0">
                <a:solidFill>
                  <a:schemeClr val="bg2"/>
                </a:solidFill>
                <a:latin typeface="Times New Roman" panose="02020603050405020304" pitchFamily="18" charset="0"/>
                <a:cs typeface="Times New Roman" panose="02020603050405020304" pitchFamily="18" charset="0"/>
              </a:rPr>
              <a:t> </a:t>
            </a:r>
          </a:p>
          <a:p>
            <a:pPr marL="0" lvl="0" indent="0" algn="ctr" rtl="0">
              <a:lnSpc>
                <a:spcPct val="105000"/>
              </a:lnSpc>
              <a:spcBef>
                <a:spcPts val="0"/>
              </a:spcBef>
              <a:buNone/>
            </a:pPr>
            <a:r>
              <a:rPr lang="en-US" sz="1800" dirty="0">
                <a:solidFill>
                  <a:schemeClr val="bg2"/>
                </a:solidFill>
                <a:latin typeface="Times New Roman" panose="02020603050405020304" pitchFamily="18" charset="0"/>
                <a:cs typeface="Times New Roman" panose="02020603050405020304" pitchFamily="18" charset="0"/>
              </a:rPr>
              <a:t>Atlantic Oceanographic and Meteorological Laboratory (AOML), NOAA</a:t>
            </a:r>
          </a:p>
          <a:p>
            <a:pPr marL="0" lvl="0" indent="0" algn="ctr" rtl="0">
              <a:lnSpc>
                <a:spcPct val="105000"/>
              </a:lnSpc>
              <a:spcBef>
                <a:spcPts val="0"/>
              </a:spcBef>
              <a:buNone/>
            </a:pPr>
            <a:r>
              <a:rPr lang="en-US" sz="1800" b="1" dirty="0">
                <a:solidFill>
                  <a:schemeClr val="bg2"/>
                </a:solidFill>
                <a:latin typeface="Times New Roman" panose="02020603050405020304" pitchFamily="18" charset="0"/>
                <a:cs typeface="Times New Roman" panose="02020603050405020304" pitchFamily="18" charset="0"/>
              </a:rPr>
              <a:t>Zhan Zhang, Bin Liu</a:t>
            </a:r>
            <a:endParaRPr lang="en-US" sz="1800" dirty="0">
              <a:solidFill>
                <a:schemeClr val="bg2"/>
              </a:solidFill>
              <a:latin typeface="Times New Roman" panose="02020603050405020304" pitchFamily="18" charset="0"/>
              <a:cs typeface="Times New Roman" panose="02020603050405020304" pitchFamily="18" charset="0"/>
            </a:endParaRPr>
          </a:p>
          <a:p>
            <a:pPr marL="0" lvl="0" indent="0" algn="ctr" rtl="0">
              <a:lnSpc>
                <a:spcPct val="105000"/>
              </a:lnSpc>
              <a:spcBef>
                <a:spcPts val="0"/>
              </a:spcBef>
              <a:buNone/>
            </a:pPr>
            <a:r>
              <a:rPr lang="en-US" sz="1800" dirty="0">
                <a:solidFill>
                  <a:schemeClr val="bg2"/>
                </a:solidFill>
                <a:latin typeface="Times New Roman" panose="02020603050405020304" pitchFamily="18" charset="0"/>
                <a:cs typeface="Times New Roman" panose="02020603050405020304" pitchFamily="18" charset="0"/>
              </a:rPr>
              <a:t>Environmental Modeling Center (EMC), NOAA</a:t>
            </a:r>
          </a:p>
          <a:p>
            <a:pPr marL="0" lvl="0" indent="0" algn="ctr" rtl="0">
              <a:lnSpc>
                <a:spcPct val="105000"/>
              </a:lnSpc>
              <a:spcBef>
                <a:spcPts val="0"/>
              </a:spcBef>
              <a:buNone/>
            </a:pPr>
            <a:r>
              <a:rPr lang="en-US" sz="1800" b="1" dirty="0" err="1">
                <a:solidFill>
                  <a:schemeClr val="bg2"/>
                </a:solidFill>
                <a:latin typeface="Times New Roman" panose="02020603050405020304" pitchFamily="18" charset="0"/>
                <a:cs typeface="Times New Roman" panose="02020603050405020304" pitchFamily="18" charset="0"/>
              </a:rPr>
              <a:t>Jianwen</a:t>
            </a:r>
            <a:r>
              <a:rPr lang="en-US" sz="1800" b="1" dirty="0">
                <a:solidFill>
                  <a:schemeClr val="bg2"/>
                </a:solidFill>
                <a:latin typeface="Times New Roman" panose="02020603050405020304" pitchFamily="18" charset="0"/>
                <a:cs typeface="Times New Roman" panose="02020603050405020304" pitchFamily="18" charset="0"/>
              </a:rPr>
              <a:t> Bao </a:t>
            </a:r>
          </a:p>
          <a:p>
            <a:pPr marL="0" lvl="0" indent="0" algn="ctr" rtl="0">
              <a:lnSpc>
                <a:spcPct val="105000"/>
              </a:lnSpc>
              <a:spcBef>
                <a:spcPts val="0"/>
              </a:spcBef>
              <a:buNone/>
            </a:pPr>
            <a:r>
              <a:rPr lang="en-US" sz="1800" dirty="0">
                <a:solidFill>
                  <a:schemeClr val="bg2"/>
                </a:solidFill>
                <a:latin typeface="Times New Roman" panose="02020603050405020304" pitchFamily="18" charset="0"/>
                <a:cs typeface="Times New Roman" panose="02020603050405020304" pitchFamily="18" charset="0"/>
              </a:rPr>
              <a:t>Physical Sciences Laboratory (PSL), NOAA </a:t>
            </a:r>
          </a:p>
          <a:p>
            <a:pPr marL="0" lvl="0" indent="0" algn="ctr" rtl="0">
              <a:lnSpc>
                <a:spcPct val="105000"/>
              </a:lnSpc>
              <a:spcBef>
                <a:spcPts val="1000"/>
              </a:spcBef>
              <a:buNone/>
            </a:pPr>
            <a:r>
              <a:rPr lang="en-US" sz="1800" dirty="0">
                <a:solidFill>
                  <a:schemeClr val="bg2"/>
                </a:solidFill>
                <a:latin typeface="Times New Roman" panose="02020603050405020304" pitchFamily="18" charset="0"/>
                <a:cs typeface="Times New Roman" panose="02020603050405020304" pitchFamily="18" charset="0"/>
              </a:rPr>
              <a:t>07/22/2024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D8F86F64-0007-9F81-FB7C-27F710EB091B}"/>
              </a:ext>
            </a:extLst>
          </p:cNvPr>
          <p:cNvSpPr>
            <a:spLocks noGrp="1"/>
          </p:cNvSpPr>
          <p:nvPr>
            <p:ph type="title"/>
          </p:nvPr>
        </p:nvSpPr>
        <p:spPr>
          <a:xfrm>
            <a:off x="652448" y="507050"/>
            <a:ext cx="7688700" cy="535200"/>
          </a:xfrm>
        </p:spPr>
        <p:txBody>
          <a:bodyPr>
            <a:normAutofit fontScale="90000"/>
          </a:bodyPr>
          <a:lstStyle/>
          <a:p>
            <a:r>
              <a:rPr lang="en-US" sz="2800" b="1" dirty="0">
                <a:solidFill>
                  <a:schemeClr val="bg2"/>
                </a:solidFill>
                <a:latin typeface="Times New Roman" panose="02020603050405020304" pitchFamily="18" charset="0"/>
                <a:cs typeface="Times New Roman" panose="02020603050405020304" pitchFamily="18" charset="0"/>
              </a:rPr>
              <a:t>Validation of SA-3D TKE scheme</a:t>
            </a:r>
            <a:endParaRPr lang="en-US" dirty="0">
              <a:solidFill>
                <a:schemeClr val="bg2"/>
              </a:solidFill>
            </a:endParaRPr>
          </a:p>
        </p:txBody>
      </p:sp>
      <p:sp>
        <p:nvSpPr>
          <p:cNvPr id="7" name="Text Placeholder 6">
            <a:extLst>
              <a:ext uri="{FF2B5EF4-FFF2-40B4-BE49-F238E27FC236}">
                <a16:creationId xmlns:a16="http://schemas.microsoft.com/office/drawing/2014/main" id="{9D0083E7-0EF0-56AC-5FB9-9287796B10A0}"/>
              </a:ext>
            </a:extLst>
          </p:cNvPr>
          <p:cNvSpPr>
            <a:spLocks noGrp="1"/>
          </p:cNvSpPr>
          <p:nvPr>
            <p:ph type="body" idx="1"/>
          </p:nvPr>
        </p:nvSpPr>
        <p:spPr/>
        <p:txBody>
          <a:bodyPr/>
          <a:lstStyle/>
          <a:p>
            <a:endParaRPr lang="en-US"/>
          </a:p>
        </p:txBody>
      </p:sp>
      <p:pic>
        <p:nvPicPr>
          <p:cNvPr id="2" name="Picture 1">
            <a:extLst>
              <a:ext uri="{FF2B5EF4-FFF2-40B4-BE49-F238E27FC236}">
                <a16:creationId xmlns:a16="http://schemas.microsoft.com/office/drawing/2014/main" id="{FF685452-A853-70C0-D348-230375D0471B}"/>
              </a:ext>
            </a:extLst>
          </p:cNvPr>
          <p:cNvPicPr>
            <a:picLocks noChangeAspect="1"/>
          </p:cNvPicPr>
          <p:nvPr/>
        </p:nvPicPr>
        <p:blipFill>
          <a:blip r:embed="rId3">
            <a:alphaModFix/>
          </a:blip>
          <a:stretch>
            <a:fillRect/>
          </a:stretch>
        </p:blipFill>
        <p:spPr>
          <a:xfrm>
            <a:off x="288235" y="1042250"/>
            <a:ext cx="8756374" cy="4026707"/>
          </a:xfrm>
          <a:prstGeom prst="rect">
            <a:avLst/>
          </a:prstGeom>
        </p:spPr>
      </p:pic>
    </p:spTree>
    <p:extLst>
      <p:ext uri="{BB962C8B-B14F-4D97-AF65-F5344CB8AC3E}">
        <p14:creationId xmlns:p14="http://schemas.microsoft.com/office/powerpoint/2010/main" val="301942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extBox 1">
            <a:extLst>
              <a:ext uri="{FF2B5EF4-FFF2-40B4-BE49-F238E27FC236}">
                <a16:creationId xmlns:a16="http://schemas.microsoft.com/office/drawing/2014/main" id="{32F8B970-B4EC-A0CC-69E4-B43A82881DBD}"/>
              </a:ext>
            </a:extLst>
          </p:cNvPr>
          <p:cNvSpPr txBox="1"/>
          <p:nvPr/>
        </p:nvSpPr>
        <p:spPr>
          <a:xfrm>
            <a:off x="1535490" y="493762"/>
            <a:ext cx="5573962" cy="338554"/>
          </a:xfrm>
          <a:prstGeom prst="rect">
            <a:avLst/>
          </a:prstGeom>
          <a:noFill/>
        </p:spPr>
        <p:txBody>
          <a:bodyPr wrap="none" rtlCol="0">
            <a:spAutoFit/>
          </a:bodyPr>
          <a:lstStyle/>
          <a:p>
            <a:r>
              <a:rPr lang="en-US" sz="1600" dirty="0">
                <a:solidFill>
                  <a:schemeClr val="bg2"/>
                </a:solidFill>
                <a:latin typeface="Times New Roman" panose="02020603050405020304" pitchFamily="18" charset="0"/>
                <a:cs typeface="Times New Roman" panose="02020603050405020304" pitchFamily="18" charset="0"/>
              </a:rPr>
              <a:t>Bias error of five simulation cycles of Hurricane Danielle (2022) </a:t>
            </a:r>
          </a:p>
        </p:txBody>
      </p:sp>
      <p:pic>
        <p:nvPicPr>
          <p:cNvPr id="11" name="Picture 10">
            <a:extLst>
              <a:ext uri="{FF2B5EF4-FFF2-40B4-BE49-F238E27FC236}">
                <a16:creationId xmlns:a16="http://schemas.microsoft.com/office/drawing/2014/main" id="{20D43987-1C09-C02A-0374-247762D8EDDE}"/>
              </a:ext>
            </a:extLst>
          </p:cNvPr>
          <p:cNvPicPr>
            <a:picLocks noChangeAspect="1"/>
          </p:cNvPicPr>
          <p:nvPr/>
        </p:nvPicPr>
        <p:blipFill>
          <a:blip r:embed="rId3"/>
          <a:stretch>
            <a:fillRect/>
          </a:stretch>
        </p:blipFill>
        <p:spPr>
          <a:xfrm>
            <a:off x="35004" y="812438"/>
            <a:ext cx="7773006" cy="1986725"/>
          </a:xfrm>
          <a:prstGeom prst="rect">
            <a:avLst/>
          </a:prstGeom>
        </p:spPr>
      </p:pic>
      <p:sp>
        <p:nvSpPr>
          <p:cNvPr id="13" name="TextBox 12">
            <a:extLst>
              <a:ext uri="{FF2B5EF4-FFF2-40B4-BE49-F238E27FC236}">
                <a16:creationId xmlns:a16="http://schemas.microsoft.com/office/drawing/2014/main" id="{FBD673A4-570D-8B39-5AF2-B2B92CEFBA49}"/>
              </a:ext>
            </a:extLst>
          </p:cNvPr>
          <p:cNvSpPr txBox="1"/>
          <p:nvPr/>
        </p:nvSpPr>
        <p:spPr>
          <a:xfrm>
            <a:off x="1872374" y="2785690"/>
            <a:ext cx="4688021" cy="584775"/>
          </a:xfrm>
          <a:prstGeom prst="rect">
            <a:avLst/>
          </a:prstGeom>
          <a:noFill/>
        </p:spPr>
        <p:txBody>
          <a:bodyPr wrap="square">
            <a:spAutoFit/>
          </a:bodyPr>
          <a:lstStyle/>
          <a:p>
            <a:r>
              <a:rPr lang="en-US" sz="1600" dirty="0">
                <a:solidFill>
                  <a:schemeClr val="bg2"/>
                </a:solidFill>
                <a:latin typeface="Times New Roman" panose="02020603050405020304" pitchFamily="18" charset="0"/>
                <a:cs typeface="Times New Roman" panose="02020603050405020304" pitchFamily="18" charset="0"/>
              </a:rPr>
              <a:t>Bias error of four simulation cycles of Hurricane Fiona (2022) </a:t>
            </a:r>
          </a:p>
        </p:txBody>
      </p:sp>
      <p:pic>
        <p:nvPicPr>
          <p:cNvPr id="22" name="Picture 21">
            <a:extLst>
              <a:ext uri="{FF2B5EF4-FFF2-40B4-BE49-F238E27FC236}">
                <a16:creationId xmlns:a16="http://schemas.microsoft.com/office/drawing/2014/main" id="{AE46824F-8B08-CE11-567B-932B0529D048}"/>
              </a:ext>
            </a:extLst>
          </p:cNvPr>
          <p:cNvPicPr>
            <a:picLocks noChangeAspect="1"/>
          </p:cNvPicPr>
          <p:nvPr/>
        </p:nvPicPr>
        <p:blipFill>
          <a:blip r:embed="rId4"/>
          <a:stretch>
            <a:fillRect/>
          </a:stretch>
        </p:blipFill>
        <p:spPr>
          <a:xfrm>
            <a:off x="35003" y="3091521"/>
            <a:ext cx="7773007" cy="2032101"/>
          </a:xfrm>
          <a:prstGeom prst="rect">
            <a:avLst/>
          </a:prstGeom>
        </p:spPr>
      </p:pic>
    </p:spTree>
    <p:extLst>
      <p:ext uri="{BB962C8B-B14F-4D97-AF65-F5344CB8AC3E}">
        <p14:creationId xmlns:p14="http://schemas.microsoft.com/office/powerpoint/2010/main" val="2210378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D8F86F64-0007-9F81-FB7C-27F710EB091B}"/>
              </a:ext>
            </a:extLst>
          </p:cNvPr>
          <p:cNvSpPr>
            <a:spLocks noGrp="1"/>
          </p:cNvSpPr>
          <p:nvPr>
            <p:ph type="title"/>
          </p:nvPr>
        </p:nvSpPr>
        <p:spPr>
          <a:xfrm>
            <a:off x="816077" y="497425"/>
            <a:ext cx="7688700" cy="535200"/>
          </a:xfrm>
        </p:spPr>
        <p:txBody>
          <a:bodyPr>
            <a:normAutofit fontScale="90000"/>
          </a:bodyPr>
          <a:lstStyle/>
          <a:p>
            <a:r>
              <a:rPr lang="en-US" dirty="0"/>
              <a:t>Statistical Evaluations of HAFS Simulations</a:t>
            </a:r>
          </a:p>
        </p:txBody>
      </p:sp>
      <p:sp>
        <p:nvSpPr>
          <p:cNvPr id="2" name="TextBox 1">
            <a:extLst>
              <a:ext uri="{FF2B5EF4-FFF2-40B4-BE49-F238E27FC236}">
                <a16:creationId xmlns:a16="http://schemas.microsoft.com/office/drawing/2014/main" id="{6563B130-FB23-DD8A-D578-273CCA36B074}"/>
              </a:ext>
            </a:extLst>
          </p:cNvPr>
          <p:cNvSpPr txBox="1"/>
          <p:nvPr/>
        </p:nvSpPr>
        <p:spPr>
          <a:xfrm>
            <a:off x="109330" y="979804"/>
            <a:ext cx="4255432" cy="1323439"/>
          </a:xfrm>
          <a:prstGeom prst="rect">
            <a:avLst/>
          </a:prstGeom>
          <a:solidFill>
            <a:schemeClr val="bg1"/>
          </a:solidFill>
        </p:spPr>
        <p:txBody>
          <a:bodyPr wrap="square">
            <a:spAutoFit/>
          </a:bodyPr>
          <a:lstStyle/>
          <a:p>
            <a:pPr marL="66040" indent="0">
              <a:buNone/>
            </a:pPr>
            <a:r>
              <a:rPr lang="en-US" sz="1600" b="1" dirty="0">
                <a:solidFill>
                  <a:schemeClr val="bg2"/>
                </a:solidFill>
                <a:latin typeface="Times New Roman" panose="02020603050405020304" pitchFamily="18" charset="0"/>
                <a:cs typeface="Times New Roman" panose="02020603050405020304" pitchFamily="18" charset="0"/>
              </a:rPr>
              <a:t>Major storms (&gt;=CAT-3): </a:t>
            </a:r>
          </a:p>
          <a:p>
            <a:pPr marL="66040" indent="0">
              <a:buNone/>
            </a:pPr>
            <a:r>
              <a:rPr lang="en-US" sz="1600" dirty="0">
                <a:solidFill>
                  <a:schemeClr val="bg2"/>
                </a:solidFill>
                <a:latin typeface="Times New Roman" panose="02020603050405020304" pitchFamily="18" charset="0"/>
                <a:cs typeface="Times New Roman" panose="02020603050405020304" pitchFamily="18" charset="0"/>
              </a:rPr>
              <a:t>2021: Grace (4C), Ida (6C), Larry (4C), Sam (4C); 2022: Fiona (4C), Ian (8); </a:t>
            </a:r>
          </a:p>
          <a:p>
            <a:pPr marL="66040" indent="0">
              <a:buNone/>
            </a:pPr>
            <a:r>
              <a:rPr lang="en-US" sz="1600" dirty="0">
                <a:solidFill>
                  <a:schemeClr val="bg2"/>
                </a:solidFill>
                <a:latin typeface="Times New Roman" panose="02020603050405020304" pitchFamily="18" charset="0"/>
                <a:cs typeface="Times New Roman" panose="02020603050405020304" pitchFamily="18" charset="0"/>
              </a:rPr>
              <a:t>2023: Franklin (4C), Idalia (5C), Lee (4C), </a:t>
            </a:r>
          </a:p>
          <a:p>
            <a:pPr marL="66040" indent="0">
              <a:buNone/>
            </a:pPr>
            <a:r>
              <a:rPr lang="en-US" sz="1600" dirty="0">
                <a:solidFill>
                  <a:schemeClr val="bg2"/>
                </a:solidFill>
                <a:latin typeface="Times New Roman" panose="02020603050405020304" pitchFamily="18" charset="0"/>
                <a:cs typeface="Times New Roman" panose="02020603050405020304" pitchFamily="18" charset="0"/>
              </a:rPr>
              <a:t>totaling 43 cycles.</a:t>
            </a:r>
          </a:p>
        </p:txBody>
      </p:sp>
      <p:sp>
        <p:nvSpPr>
          <p:cNvPr id="3" name="TextBox 2">
            <a:extLst>
              <a:ext uri="{FF2B5EF4-FFF2-40B4-BE49-F238E27FC236}">
                <a16:creationId xmlns:a16="http://schemas.microsoft.com/office/drawing/2014/main" id="{BD5727D6-43FD-47E3-9EB0-AD58CA01B807}"/>
              </a:ext>
            </a:extLst>
          </p:cNvPr>
          <p:cNvSpPr txBox="1"/>
          <p:nvPr/>
        </p:nvSpPr>
        <p:spPr>
          <a:xfrm>
            <a:off x="4123979" y="957041"/>
            <a:ext cx="4407793" cy="1323439"/>
          </a:xfrm>
          <a:prstGeom prst="rect">
            <a:avLst/>
          </a:prstGeom>
          <a:noFill/>
        </p:spPr>
        <p:txBody>
          <a:bodyPr wrap="square">
            <a:spAutoFit/>
          </a:bodyPr>
          <a:lstStyle/>
          <a:p>
            <a:pPr marL="66040" indent="0">
              <a:buNone/>
            </a:pPr>
            <a:r>
              <a:rPr lang="en-US" sz="1600" b="1" dirty="0">
                <a:solidFill>
                  <a:schemeClr val="bg2"/>
                </a:solidFill>
                <a:latin typeface="Times New Roman" panose="02020603050405020304" pitchFamily="18" charset="0"/>
                <a:cs typeface="Times New Roman" panose="02020603050405020304" pitchFamily="18" charset="0"/>
              </a:rPr>
              <a:t>Weak storms (&lt;CAT-3): </a:t>
            </a:r>
          </a:p>
          <a:p>
            <a:pPr marL="66040" indent="0">
              <a:buNone/>
            </a:pPr>
            <a:r>
              <a:rPr lang="en-US" sz="1600" dirty="0">
                <a:solidFill>
                  <a:schemeClr val="bg2"/>
                </a:solidFill>
                <a:latin typeface="Times New Roman" panose="02020603050405020304" pitchFamily="18" charset="0"/>
                <a:cs typeface="Times New Roman" panose="02020603050405020304" pitchFamily="18" charset="0"/>
              </a:rPr>
              <a:t>2021: Elsa (4C), Fred (4C), Henri (4C); </a:t>
            </a:r>
          </a:p>
          <a:p>
            <a:pPr marL="66040" indent="0">
              <a:buNone/>
            </a:pPr>
            <a:r>
              <a:rPr lang="en-US" sz="1600" dirty="0">
                <a:solidFill>
                  <a:schemeClr val="bg2"/>
                </a:solidFill>
                <a:latin typeface="Times New Roman" panose="02020603050405020304" pitchFamily="18" charset="0"/>
                <a:cs typeface="Times New Roman" panose="02020603050405020304" pitchFamily="18" charset="0"/>
              </a:rPr>
              <a:t>2022: Danielle(5C), Earl (4C); </a:t>
            </a:r>
          </a:p>
          <a:p>
            <a:pPr marL="66040" indent="0">
              <a:buNone/>
            </a:pPr>
            <a:r>
              <a:rPr lang="en-US" sz="1600" dirty="0">
                <a:solidFill>
                  <a:schemeClr val="bg2"/>
                </a:solidFill>
                <a:latin typeface="Times New Roman" panose="02020603050405020304" pitchFamily="18" charset="0"/>
                <a:cs typeface="Times New Roman" panose="02020603050405020304" pitchFamily="18" charset="0"/>
              </a:rPr>
              <a:t>2023: Margot (4C), Philippe (4C), Tammy (8C), </a:t>
            </a:r>
          </a:p>
          <a:p>
            <a:pPr marL="66040" indent="0">
              <a:buNone/>
            </a:pPr>
            <a:r>
              <a:rPr lang="en-US" sz="1600" dirty="0">
                <a:solidFill>
                  <a:schemeClr val="bg2"/>
                </a:solidFill>
                <a:latin typeface="Times New Roman" panose="02020603050405020304" pitchFamily="18" charset="0"/>
                <a:cs typeface="Times New Roman" panose="02020603050405020304" pitchFamily="18" charset="0"/>
              </a:rPr>
              <a:t>totaling 37 cycles</a:t>
            </a:r>
          </a:p>
        </p:txBody>
      </p:sp>
      <p:pic>
        <p:nvPicPr>
          <p:cNvPr id="8" name="Picture 7">
            <a:extLst>
              <a:ext uri="{FF2B5EF4-FFF2-40B4-BE49-F238E27FC236}">
                <a16:creationId xmlns:a16="http://schemas.microsoft.com/office/drawing/2014/main" id="{9FF2753E-92E7-4854-B5F3-4586D5D760AA}"/>
              </a:ext>
            </a:extLst>
          </p:cNvPr>
          <p:cNvPicPr>
            <a:picLocks noChangeAspect="1"/>
          </p:cNvPicPr>
          <p:nvPr/>
        </p:nvPicPr>
        <p:blipFill>
          <a:blip r:embed="rId3">
            <a:alphaModFix/>
          </a:blip>
          <a:stretch>
            <a:fillRect/>
          </a:stretch>
        </p:blipFill>
        <p:spPr>
          <a:xfrm>
            <a:off x="69574" y="2355574"/>
            <a:ext cx="7991061" cy="2712137"/>
          </a:xfrm>
          <a:prstGeom prst="rect">
            <a:avLst/>
          </a:prstGeom>
        </p:spPr>
      </p:pic>
    </p:spTree>
    <p:extLst>
      <p:ext uri="{BB962C8B-B14F-4D97-AF65-F5344CB8AC3E}">
        <p14:creationId xmlns:p14="http://schemas.microsoft.com/office/powerpoint/2010/main" val="1260905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D8F86F64-0007-9F81-FB7C-27F710EB091B}"/>
              </a:ext>
            </a:extLst>
          </p:cNvPr>
          <p:cNvSpPr>
            <a:spLocks noGrp="1"/>
          </p:cNvSpPr>
          <p:nvPr>
            <p:ph type="title"/>
          </p:nvPr>
        </p:nvSpPr>
        <p:spPr>
          <a:xfrm>
            <a:off x="838780" y="565742"/>
            <a:ext cx="6446603" cy="535200"/>
          </a:xfrm>
        </p:spPr>
        <p:txBody>
          <a:bodyPr>
            <a:normAutofit fontScale="90000"/>
          </a:bodyPr>
          <a:lstStyle/>
          <a:p>
            <a:r>
              <a:rPr lang="en-US" dirty="0"/>
              <a:t>Summary</a:t>
            </a:r>
          </a:p>
        </p:txBody>
      </p:sp>
      <p:sp>
        <p:nvSpPr>
          <p:cNvPr id="7" name="Text Placeholder 6">
            <a:extLst>
              <a:ext uri="{FF2B5EF4-FFF2-40B4-BE49-F238E27FC236}">
                <a16:creationId xmlns:a16="http://schemas.microsoft.com/office/drawing/2014/main" id="{9D0083E7-0EF0-56AC-5FB9-9287796B10A0}"/>
              </a:ext>
            </a:extLst>
          </p:cNvPr>
          <p:cNvSpPr>
            <a:spLocks noGrp="1"/>
          </p:cNvSpPr>
          <p:nvPr>
            <p:ph type="body" idx="1"/>
          </p:nvPr>
        </p:nvSpPr>
        <p:spPr>
          <a:xfrm>
            <a:off x="421336" y="1441199"/>
            <a:ext cx="8008289" cy="1130551"/>
          </a:xfrm>
        </p:spPr>
        <p:txBody>
          <a:bodyPr>
            <a:normAutofit/>
          </a:bodyPr>
          <a:lstStyle/>
          <a:p>
            <a:r>
              <a:rPr lang="en-US" sz="1600" dirty="0">
                <a:solidFill>
                  <a:schemeClr val="bg2"/>
                </a:solidFill>
                <a:latin typeface="Times New Roman" panose="02020603050405020304" pitchFamily="18" charset="0"/>
                <a:ea typeface="SimSun" panose="02010600030101010101" pitchFamily="2" charset="-122"/>
                <a:cs typeface="Times New Roman" panose="02020603050405020304" pitchFamily="18" charset="0"/>
              </a:rPr>
              <a:t>A </a:t>
            </a:r>
            <a:r>
              <a:rPr lang="en-US" sz="1600" dirty="0">
                <a:solidFill>
                  <a:schemeClr val="bg2"/>
                </a:solidFill>
                <a:latin typeface="Times New Roman" panose="02020603050405020304" pitchFamily="18" charset="0"/>
              </a:rPr>
              <a:t>scale-aware 3D TKE scheme applicable to the gray zone has been developed and implemented in HAFS</a:t>
            </a:r>
            <a:r>
              <a:rPr lang="en-US" sz="1600" dirty="0">
                <a:solidFill>
                  <a:schemeClr val="bg2"/>
                </a:solidFill>
                <a:latin typeface="Times New Roman" panose="02020603050405020304" pitchFamily="18" charset="0"/>
                <a:ea typeface="SimSun" panose="02010600030101010101" pitchFamily="2" charset="-122"/>
                <a:cs typeface="Times New Roman" panose="02020603050405020304" pitchFamily="18" charset="0"/>
              </a:rPr>
              <a:t>. Simulations of historical storms show that the scheme improves the forecasting skill of HAFS in simulating tracks and intensities of tropical cyclones.</a:t>
            </a:r>
            <a:endParaRPr lang="en-US" sz="1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itle 3">
            <a:extLst>
              <a:ext uri="{FF2B5EF4-FFF2-40B4-BE49-F238E27FC236}">
                <a16:creationId xmlns:a16="http://schemas.microsoft.com/office/drawing/2014/main" id="{F513E6B9-F3CE-97DE-BB38-FF6B0D7412D0}"/>
              </a:ext>
            </a:extLst>
          </p:cNvPr>
          <p:cNvSpPr txBox="1">
            <a:spLocks/>
          </p:cNvSpPr>
          <p:nvPr/>
        </p:nvSpPr>
        <p:spPr>
          <a:xfrm>
            <a:off x="838779" y="2614031"/>
            <a:ext cx="6446603" cy="5352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Open Sans"/>
              <a:buNone/>
              <a:defRPr sz="2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en-US" dirty="0"/>
              <a:t>Ongoing and Future Work</a:t>
            </a:r>
          </a:p>
        </p:txBody>
      </p:sp>
      <p:sp>
        <p:nvSpPr>
          <p:cNvPr id="5" name="Text Placeholder 6">
            <a:extLst>
              <a:ext uri="{FF2B5EF4-FFF2-40B4-BE49-F238E27FC236}">
                <a16:creationId xmlns:a16="http://schemas.microsoft.com/office/drawing/2014/main" id="{783B9357-3BF4-D0AC-B97E-18A04BA269C3}"/>
              </a:ext>
            </a:extLst>
          </p:cNvPr>
          <p:cNvSpPr txBox="1">
            <a:spLocks/>
          </p:cNvSpPr>
          <p:nvPr/>
        </p:nvSpPr>
        <p:spPr>
          <a:xfrm>
            <a:off x="421337" y="3149231"/>
            <a:ext cx="7688700" cy="102370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r>
              <a:rPr lang="en-US" sz="1600" dirty="0">
                <a:solidFill>
                  <a:schemeClr val="bg2"/>
                </a:solidFill>
                <a:latin typeface="Times New Roman" panose="02020603050405020304" pitchFamily="18" charset="0"/>
                <a:ea typeface="SimSun" panose="02010600030101010101" pitchFamily="2" charset="-122"/>
                <a:cs typeface="Times New Roman" panose="02020603050405020304" pitchFamily="18" charset="0"/>
              </a:rPr>
              <a:t>Working with EMC, we are currently transitioning the scheme from research to operations.</a:t>
            </a:r>
            <a:endParaRPr lang="en-US" sz="1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a:p>
            <a:pPr marL="146050" indent="0">
              <a:buNone/>
            </a:pPr>
            <a:endParaRPr lang="en-US" sz="1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1903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3" name="Title 2">
            <a:extLst>
              <a:ext uri="{FF2B5EF4-FFF2-40B4-BE49-F238E27FC236}">
                <a16:creationId xmlns:a16="http://schemas.microsoft.com/office/drawing/2014/main" id="{16F689B6-9E50-43CF-5DB8-7F07842A164F}"/>
              </a:ext>
            </a:extLst>
          </p:cNvPr>
          <p:cNvSpPr>
            <a:spLocks noGrp="1"/>
          </p:cNvSpPr>
          <p:nvPr>
            <p:ph type="title"/>
          </p:nvPr>
        </p:nvSpPr>
        <p:spPr>
          <a:xfrm>
            <a:off x="255007" y="537031"/>
            <a:ext cx="5907668" cy="535200"/>
          </a:xfrm>
        </p:spPr>
        <p:txBody>
          <a:bodyPr>
            <a:normAutofit fontScale="90000"/>
          </a:bodyPr>
          <a:lstStyle/>
          <a:p>
            <a:r>
              <a:rPr lang="en-US" dirty="0"/>
              <a:t>Turbulence Parameterization Problem</a:t>
            </a:r>
          </a:p>
        </p:txBody>
      </p:sp>
      <p:sp>
        <p:nvSpPr>
          <p:cNvPr id="5" name="Text Placeholder 4">
            <a:extLst>
              <a:ext uri="{FF2B5EF4-FFF2-40B4-BE49-F238E27FC236}">
                <a16:creationId xmlns:a16="http://schemas.microsoft.com/office/drawing/2014/main" id="{16E3700E-ED93-FDB7-BAEE-A60E0DC24767}"/>
              </a:ext>
            </a:extLst>
          </p:cNvPr>
          <p:cNvSpPr>
            <a:spLocks noGrp="1"/>
          </p:cNvSpPr>
          <p:nvPr>
            <p:ph type="body" idx="1"/>
          </p:nvPr>
        </p:nvSpPr>
        <p:spPr>
          <a:xfrm>
            <a:off x="554079" y="1121989"/>
            <a:ext cx="7688700" cy="3858999"/>
          </a:xfrm>
        </p:spPr>
        <p:txBody>
          <a:bodyPr/>
          <a:lstStyle/>
          <a:p>
            <a:pPr marL="146050" indent="0">
              <a:buNone/>
            </a:pPr>
            <a:r>
              <a:rPr lang="en-US" dirty="0"/>
              <a:t>Governing equations of grid-box mean variables </a:t>
            </a:r>
          </a:p>
        </p:txBody>
      </p:sp>
      <p:sp>
        <p:nvSpPr>
          <p:cNvPr id="6" name="AutoShape 2">
            <a:extLst>
              <a:ext uri="{FF2B5EF4-FFF2-40B4-BE49-F238E27FC236}">
                <a16:creationId xmlns:a16="http://schemas.microsoft.com/office/drawing/2014/main" id="{049C3423-4BF4-21FF-EB87-2622E595055B}"/>
              </a:ext>
            </a:extLst>
          </p:cNvPr>
          <p:cNvSpPr>
            <a:spLocks noChangeArrowheads="1"/>
          </p:cNvSpPr>
          <p:nvPr/>
        </p:nvSpPr>
        <p:spPr bwMode="auto">
          <a:xfrm>
            <a:off x="7289874" y="1984689"/>
            <a:ext cx="757238" cy="685800"/>
          </a:xfrm>
          <a:prstGeom prst="cube">
            <a:avLst>
              <a:gd name="adj" fmla="val 25000"/>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 name="Line 3">
            <a:extLst>
              <a:ext uri="{FF2B5EF4-FFF2-40B4-BE49-F238E27FC236}">
                <a16:creationId xmlns:a16="http://schemas.microsoft.com/office/drawing/2014/main" id="{17822BD8-BF85-E162-7638-79C5900F6AC2}"/>
              </a:ext>
            </a:extLst>
          </p:cNvPr>
          <p:cNvSpPr>
            <a:spLocks noChangeShapeType="1"/>
          </p:cNvSpPr>
          <p:nvPr/>
        </p:nvSpPr>
        <p:spPr bwMode="auto">
          <a:xfrm>
            <a:off x="7442274" y="1984689"/>
            <a:ext cx="0" cy="533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4">
            <a:extLst>
              <a:ext uri="{FF2B5EF4-FFF2-40B4-BE49-F238E27FC236}">
                <a16:creationId xmlns:a16="http://schemas.microsoft.com/office/drawing/2014/main" id="{EAEBC8F7-CCFB-9CF7-EEE7-9A6EAF432ABD}"/>
              </a:ext>
            </a:extLst>
          </p:cNvPr>
          <p:cNvSpPr>
            <a:spLocks noChangeShapeType="1"/>
          </p:cNvSpPr>
          <p:nvPr/>
        </p:nvSpPr>
        <p:spPr bwMode="auto">
          <a:xfrm flipV="1">
            <a:off x="7289874" y="2518089"/>
            <a:ext cx="152400" cy="152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
            <a:extLst>
              <a:ext uri="{FF2B5EF4-FFF2-40B4-BE49-F238E27FC236}">
                <a16:creationId xmlns:a16="http://schemas.microsoft.com/office/drawing/2014/main" id="{4CE114CF-903E-49FF-1997-07904F90DFBA}"/>
              </a:ext>
            </a:extLst>
          </p:cNvPr>
          <p:cNvSpPr>
            <a:spLocks noChangeShapeType="1"/>
          </p:cNvSpPr>
          <p:nvPr/>
        </p:nvSpPr>
        <p:spPr bwMode="auto">
          <a:xfrm>
            <a:off x="7442274" y="2518089"/>
            <a:ext cx="6096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AutoShape 6">
            <a:extLst>
              <a:ext uri="{FF2B5EF4-FFF2-40B4-BE49-F238E27FC236}">
                <a16:creationId xmlns:a16="http://schemas.microsoft.com/office/drawing/2014/main" id="{34D0EFF0-AFA9-8E91-5E4D-68ACDC02DD2E}"/>
              </a:ext>
            </a:extLst>
          </p:cNvPr>
          <p:cNvSpPr>
            <a:spLocks noChangeArrowheads="1"/>
          </p:cNvSpPr>
          <p:nvPr/>
        </p:nvSpPr>
        <p:spPr bwMode="auto">
          <a:xfrm>
            <a:off x="6690213" y="1984689"/>
            <a:ext cx="757238" cy="685800"/>
          </a:xfrm>
          <a:prstGeom prst="cube">
            <a:avLst>
              <a:gd name="adj" fmla="val 25000"/>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Line 7">
            <a:extLst>
              <a:ext uri="{FF2B5EF4-FFF2-40B4-BE49-F238E27FC236}">
                <a16:creationId xmlns:a16="http://schemas.microsoft.com/office/drawing/2014/main" id="{5363AADA-909F-742E-5C50-DDE2430609AD}"/>
              </a:ext>
            </a:extLst>
          </p:cNvPr>
          <p:cNvSpPr>
            <a:spLocks noChangeShapeType="1"/>
          </p:cNvSpPr>
          <p:nvPr/>
        </p:nvSpPr>
        <p:spPr bwMode="auto">
          <a:xfrm>
            <a:off x="6842613" y="1984689"/>
            <a:ext cx="0" cy="533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a:extLst>
              <a:ext uri="{FF2B5EF4-FFF2-40B4-BE49-F238E27FC236}">
                <a16:creationId xmlns:a16="http://schemas.microsoft.com/office/drawing/2014/main" id="{756A4B0C-D89C-ED09-41E1-F67B3284059A}"/>
              </a:ext>
            </a:extLst>
          </p:cNvPr>
          <p:cNvSpPr>
            <a:spLocks noChangeShapeType="1"/>
          </p:cNvSpPr>
          <p:nvPr/>
        </p:nvSpPr>
        <p:spPr bwMode="auto">
          <a:xfrm flipV="1">
            <a:off x="6690213" y="2518089"/>
            <a:ext cx="152400" cy="152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9">
            <a:extLst>
              <a:ext uri="{FF2B5EF4-FFF2-40B4-BE49-F238E27FC236}">
                <a16:creationId xmlns:a16="http://schemas.microsoft.com/office/drawing/2014/main" id="{87D1979F-7047-9F6C-C3EC-A505E8EFCE0F}"/>
              </a:ext>
            </a:extLst>
          </p:cNvPr>
          <p:cNvSpPr>
            <a:spLocks noChangeShapeType="1"/>
          </p:cNvSpPr>
          <p:nvPr/>
        </p:nvSpPr>
        <p:spPr bwMode="auto">
          <a:xfrm>
            <a:off x="6842613" y="2518089"/>
            <a:ext cx="6096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AutoShape 10">
            <a:extLst>
              <a:ext uri="{FF2B5EF4-FFF2-40B4-BE49-F238E27FC236}">
                <a16:creationId xmlns:a16="http://schemas.microsoft.com/office/drawing/2014/main" id="{C4246C2B-8564-867C-DE49-8FA5C7FDEA29}"/>
              </a:ext>
            </a:extLst>
          </p:cNvPr>
          <p:cNvSpPr>
            <a:spLocks noChangeArrowheads="1"/>
          </p:cNvSpPr>
          <p:nvPr/>
        </p:nvSpPr>
        <p:spPr bwMode="auto">
          <a:xfrm>
            <a:off x="6690213" y="2518089"/>
            <a:ext cx="757238" cy="685800"/>
          </a:xfrm>
          <a:prstGeom prst="cube">
            <a:avLst>
              <a:gd name="adj" fmla="val 25000"/>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 name="Line 11">
            <a:extLst>
              <a:ext uri="{FF2B5EF4-FFF2-40B4-BE49-F238E27FC236}">
                <a16:creationId xmlns:a16="http://schemas.microsoft.com/office/drawing/2014/main" id="{7DFF3EB9-6FFF-FBFF-E8B7-969D645A7B81}"/>
              </a:ext>
            </a:extLst>
          </p:cNvPr>
          <p:cNvSpPr>
            <a:spLocks noChangeShapeType="1"/>
          </p:cNvSpPr>
          <p:nvPr/>
        </p:nvSpPr>
        <p:spPr bwMode="auto">
          <a:xfrm>
            <a:off x="6842613" y="2518089"/>
            <a:ext cx="0" cy="533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2">
            <a:extLst>
              <a:ext uri="{FF2B5EF4-FFF2-40B4-BE49-F238E27FC236}">
                <a16:creationId xmlns:a16="http://schemas.microsoft.com/office/drawing/2014/main" id="{375322D6-9826-F9AF-F304-458D04EA092C}"/>
              </a:ext>
            </a:extLst>
          </p:cNvPr>
          <p:cNvSpPr>
            <a:spLocks noChangeShapeType="1"/>
          </p:cNvSpPr>
          <p:nvPr/>
        </p:nvSpPr>
        <p:spPr bwMode="auto">
          <a:xfrm flipV="1">
            <a:off x="6690213" y="3051489"/>
            <a:ext cx="152400" cy="152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3">
            <a:extLst>
              <a:ext uri="{FF2B5EF4-FFF2-40B4-BE49-F238E27FC236}">
                <a16:creationId xmlns:a16="http://schemas.microsoft.com/office/drawing/2014/main" id="{47F2D41E-11BB-CDC9-0C5B-D8B71C6492D2}"/>
              </a:ext>
            </a:extLst>
          </p:cNvPr>
          <p:cNvSpPr>
            <a:spLocks noChangeShapeType="1"/>
          </p:cNvSpPr>
          <p:nvPr/>
        </p:nvSpPr>
        <p:spPr bwMode="auto">
          <a:xfrm>
            <a:off x="6842613" y="3051489"/>
            <a:ext cx="6096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AutoShape 14">
            <a:extLst>
              <a:ext uri="{FF2B5EF4-FFF2-40B4-BE49-F238E27FC236}">
                <a16:creationId xmlns:a16="http://schemas.microsoft.com/office/drawing/2014/main" id="{94D62371-B6C0-A1A2-616E-8CD50B08019E}"/>
              </a:ext>
            </a:extLst>
          </p:cNvPr>
          <p:cNvSpPr>
            <a:spLocks noChangeArrowheads="1"/>
          </p:cNvSpPr>
          <p:nvPr/>
        </p:nvSpPr>
        <p:spPr bwMode="auto">
          <a:xfrm>
            <a:off x="7889535" y="1984689"/>
            <a:ext cx="757238" cy="685800"/>
          </a:xfrm>
          <a:prstGeom prst="cube">
            <a:avLst>
              <a:gd name="adj" fmla="val 25000"/>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 name="Line 15">
            <a:extLst>
              <a:ext uri="{FF2B5EF4-FFF2-40B4-BE49-F238E27FC236}">
                <a16:creationId xmlns:a16="http://schemas.microsoft.com/office/drawing/2014/main" id="{5D0D74D8-6DB5-40C4-62A6-5F6FE81EC427}"/>
              </a:ext>
            </a:extLst>
          </p:cNvPr>
          <p:cNvSpPr>
            <a:spLocks noChangeShapeType="1"/>
          </p:cNvSpPr>
          <p:nvPr/>
        </p:nvSpPr>
        <p:spPr bwMode="auto">
          <a:xfrm>
            <a:off x="8041935" y="1984689"/>
            <a:ext cx="0" cy="533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6">
            <a:extLst>
              <a:ext uri="{FF2B5EF4-FFF2-40B4-BE49-F238E27FC236}">
                <a16:creationId xmlns:a16="http://schemas.microsoft.com/office/drawing/2014/main" id="{D66D3F6B-A38B-B65F-4656-56EEAF01240C}"/>
              </a:ext>
            </a:extLst>
          </p:cNvPr>
          <p:cNvSpPr>
            <a:spLocks noChangeShapeType="1"/>
          </p:cNvSpPr>
          <p:nvPr/>
        </p:nvSpPr>
        <p:spPr bwMode="auto">
          <a:xfrm flipV="1">
            <a:off x="7889535" y="2518089"/>
            <a:ext cx="152400" cy="152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7">
            <a:extLst>
              <a:ext uri="{FF2B5EF4-FFF2-40B4-BE49-F238E27FC236}">
                <a16:creationId xmlns:a16="http://schemas.microsoft.com/office/drawing/2014/main" id="{AC04A2EE-76D7-EE91-B690-98DC0495A8AA}"/>
              </a:ext>
            </a:extLst>
          </p:cNvPr>
          <p:cNvSpPr>
            <a:spLocks noChangeShapeType="1"/>
          </p:cNvSpPr>
          <p:nvPr/>
        </p:nvSpPr>
        <p:spPr bwMode="auto">
          <a:xfrm>
            <a:off x="8041935" y="2518089"/>
            <a:ext cx="6096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AutoShape 18">
            <a:extLst>
              <a:ext uri="{FF2B5EF4-FFF2-40B4-BE49-F238E27FC236}">
                <a16:creationId xmlns:a16="http://schemas.microsoft.com/office/drawing/2014/main" id="{CEBA63B9-520A-BA06-E5A3-0B2C70D3B044}"/>
              </a:ext>
            </a:extLst>
          </p:cNvPr>
          <p:cNvSpPr>
            <a:spLocks noChangeArrowheads="1"/>
          </p:cNvSpPr>
          <p:nvPr/>
        </p:nvSpPr>
        <p:spPr bwMode="auto">
          <a:xfrm>
            <a:off x="7289874" y="2518089"/>
            <a:ext cx="757238" cy="685800"/>
          </a:xfrm>
          <a:prstGeom prst="cube">
            <a:avLst>
              <a:gd name="adj" fmla="val 25000"/>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 name="Line 19">
            <a:extLst>
              <a:ext uri="{FF2B5EF4-FFF2-40B4-BE49-F238E27FC236}">
                <a16:creationId xmlns:a16="http://schemas.microsoft.com/office/drawing/2014/main" id="{D5435B3F-46C6-01B9-A110-2133895AC025}"/>
              </a:ext>
            </a:extLst>
          </p:cNvPr>
          <p:cNvSpPr>
            <a:spLocks noChangeShapeType="1"/>
          </p:cNvSpPr>
          <p:nvPr/>
        </p:nvSpPr>
        <p:spPr bwMode="auto">
          <a:xfrm>
            <a:off x="7442274" y="2518089"/>
            <a:ext cx="0" cy="533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0">
            <a:extLst>
              <a:ext uri="{FF2B5EF4-FFF2-40B4-BE49-F238E27FC236}">
                <a16:creationId xmlns:a16="http://schemas.microsoft.com/office/drawing/2014/main" id="{678386A4-131A-753D-EC45-EB1704080FA0}"/>
              </a:ext>
            </a:extLst>
          </p:cNvPr>
          <p:cNvSpPr>
            <a:spLocks noChangeShapeType="1"/>
          </p:cNvSpPr>
          <p:nvPr/>
        </p:nvSpPr>
        <p:spPr bwMode="auto">
          <a:xfrm flipV="1">
            <a:off x="7289874" y="3051489"/>
            <a:ext cx="152400" cy="152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1">
            <a:extLst>
              <a:ext uri="{FF2B5EF4-FFF2-40B4-BE49-F238E27FC236}">
                <a16:creationId xmlns:a16="http://schemas.microsoft.com/office/drawing/2014/main" id="{33AE4450-3B86-0ED7-D28B-99F3BFDBF063}"/>
              </a:ext>
            </a:extLst>
          </p:cNvPr>
          <p:cNvSpPr>
            <a:spLocks noChangeShapeType="1"/>
          </p:cNvSpPr>
          <p:nvPr/>
        </p:nvSpPr>
        <p:spPr bwMode="auto">
          <a:xfrm>
            <a:off x="7442274" y="3051489"/>
            <a:ext cx="6096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AutoShape 22">
            <a:extLst>
              <a:ext uri="{FF2B5EF4-FFF2-40B4-BE49-F238E27FC236}">
                <a16:creationId xmlns:a16="http://schemas.microsoft.com/office/drawing/2014/main" id="{3A304F42-7577-1B6D-C622-E2C6FAC6947F}"/>
              </a:ext>
            </a:extLst>
          </p:cNvPr>
          <p:cNvSpPr>
            <a:spLocks noChangeArrowheads="1"/>
          </p:cNvSpPr>
          <p:nvPr/>
        </p:nvSpPr>
        <p:spPr bwMode="auto">
          <a:xfrm>
            <a:off x="7889535" y="2518089"/>
            <a:ext cx="757238" cy="685800"/>
          </a:xfrm>
          <a:prstGeom prst="cube">
            <a:avLst>
              <a:gd name="adj" fmla="val 25000"/>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 name="Line 23">
            <a:extLst>
              <a:ext uri="{FF2B5EF4-FFF2-40B4-BE49-F238E27FC236}">
                <a16:creationId xmlns:a16="http://schemas.microsoft.com/office/drawing/2014/main" id="{A72468AB-00C1-FB2A-1774-2B11D15AEFAD}"/>
              </a:ext>
            </a:extLst>
          </p:cNvPr>
          <p:cNvSpPr>
            <a:spLocks noChangeShapeType="1"/>
          </p:cNvSpPr>
          <p:nvPr/>
        </p:nvSpPr>
        <p:spPr bwMode="auto">
          <a:xfrm>
            <a:off x="8041935" y="2518089"/>
            <a:ext cx="0" cy="533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4">
            <a:extLst>
              <a:ext uri="{FF2B5EF4-FFF2-40B4-BE49-F238E27FC236}">
                <a16:creationId xmlns:a16="http://schemas.microsoft.com/office/drawing/2014/main" id="{B2218E2C-E26B-ACE7-80D9-9E52F5EA655D}"/>
              </a:ext>
            </a:extLst>
          </p:cNvPr>
          <p:cNvSpPr>
            <a:spLocks noChangeShapeType="1"/>
          </p:cNvSpPr>
          <p:nvPr/>
        </p:nvSpPr>
        <p:spPr bwMode="auto">
          <a:xfrm flipV="1">
            <a:off x="7889535" y="3051489"/>
            <a:ext cx="152400" cy="152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5">
            <a:extLst>
              <a:ext uri="{FF2B5EF4-FFF2-40B4-BE49-F238E27FC236}">
                <a16:creationId xmlns:a16="http://schemas.microsoft.com/office/drawing/2014/main" id="{9CAE7F1D-B370-1ABF-E281-1F0EFB42582B}"/>
              </a:ext>
            </a:extLst>
          </p:cNvPr>
          <p:cNvSpPr>
            <a:spLocks noChangeShapeType="1"/>
          </p:cNvSpPr>
          <p:nvPr/>
        </p:nvSpPr>
        <p:spPr bwMode="auto">
          <a:xfrm>
            <a:off x="8041935" y="3051489"/>
            <a:ext cx="6096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Oval 26">
            <a:extLst>
              <a:ext uri="{FF2B5EF4-FFF2-40B4-BE49-F238E27FC236}">
                <a16:creationId xmlns:a16="http://schemas.microsoft.com/office/drawing/2014/main" id="{1982BE66-5EAA-ED01-5C64-628D6594A20A}"/>
              </a:ext>
            </a:extLst>
          </p:cNvPr>
          <p:cNvSpPr>
            <a:spLocks noChangeArrowheads="1"/>
          </p:cNvSpPr>
          <p:nvPr/>
        </p:nvSpPr>
        <p:spPr bwMode="auto">
          <a:xfrm>
            <a:off x="6985074" y="2365689"/>
            <a:ext cx="76200" cy="76200"/>
          </a:xfrm>
          <a:prstGeom prst="ellipse">
            <a:avLst/>
          </a:prstGeom>
          <a:solidFill>
            <a:srgbClr val="FF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 name="Oval 27">
            <a:extLst>
              <a:ext uri="{FF2B5EF4-FFF2-40B4-BE49-F238E27FC236}">
                <a16:creationId xmlns:a16="http://schemas.microsoft.com/office/drawing/2014/main" id="{4FC02014-1618-8597-3FAF-30BC4CD115E4}"/>
              </a:ext>
            </a:extLst>
          </p:cNvPr>
          <p:cNvSpPr>
            <a:spLocks noChangeArrowheads="1"/>
          </p:cNvSpPr>
          <p:nvPr/>
        </p:nvSpPr>
        <p:spPr bwMode="auto">
          <a:xfrm>
            <a:off x="7594674" y="2365689"/>
            <a:ext cx="76200" cy="76200"/>
          </a:xfrm>
          <a:prstGeom prst="ellipse">
            <a:avLst/>
          </a:prstGeom>
          <a:solidFill>
            <a:srgbClr val="FF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 name="Oval 28">
            <a:extLst>
              <a:ext uri="{FF2B5EF4-FFF2-40B4-BE49-F238E27FC236}">
                <a16:creationId xmlns:a16="http://schemas.microsoft.com/office/drawing/2014/main" id="{69A4A463-06B0-9576-D546-3668498F5CDF}"/>
              </a:ext>
            </a:extLst>
          </p:cNvPr>
          <p:cNvSpPr>
            <a:spLocks noChangeArrowheads="1"/>
          </p:cNvSpPr>
          <p:nvPr/>
        </p:nvSpPr>
        <p:spPr bwMode="auto">
          <a:xfrm>
            <a:off x="8194335" y="2365689"/>
            <a:ext cx="76200" cy="76200"/>
          </a:xfrm>
          <a:prstGeom prst="ellipse">
            <a:avLst/>
          </a:prstGeom>
          <a:solidFill>
            <a:srgbClr val="FF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7" name="Oval 29">
            <a:extLst>
              <a:ext uri="{FF2B5EF4-FFF2-40B4-BE49-F238E27FC236}">
                <a16:creationId xmlns:a16="http://schemas.microsoft.com/office/drawing/2014/main" id="{E2B62275-D987-DC41-026B-87B00E5CF417}"/>
              </a:ext>
            </a:extLst>
          </p:cNvPr>
          <p:cNvSpPr>
            <a:spLocks noChangeArrowheads="1"/>
          </p:cNvSpPr>
          <p:nvPr/>
        </p:nvSpPr>
        <p:spPr bwMode="auto">
          <a:xfrm>
            <a:off x="6985074" y="2899089"/>
            <a:ext cx="76200" cy="76200"/>
          </a:xfrm>
          <a:prstGeom prst="ellipse">
            <a:avLst/>
          </a:prstGeom>
          <a:solidFill>
            <a:srgbClr val="FF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8" name="Oval 30">
            <a:extLst>
              <a:ext uri="{FF2B5EF4-FFF2-40B4-BE49-F238E27FC236}">
                <a16:creationId xmlns:a16="http://schemas.microsoft.com/office/drawing/2014/main" id="{5AA3EA6B-BC61-8048-5293-166023CBD06E}"/>
              </a:ext>
            </a:extLst>
          </p:cNvPr>
          <p:cNvSpPr>
            <a:spLocks noChangeArrowheads="1"/>
          </p:cNvSpPr>
          <p:nvPr/>
        </p:nvSpPr>
        <p:spPr bwMode="auto">
          <a:xfrm>
            <a:off x="7594674" y="2899089"/>
            <a:ext cx="76200" cy="76200"/>
          </a:xfrm>
          <a:prstGeom prst="ellipse">
            <a:avLst/>
          </a:prstGeom>
          <a:solidFill>
            <a:srgbClr val="FF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9" name="Oval 31">
            <a:extLst>
              <a:ext uri="{FF2B5EF4-FFF2-40B4-BE49-F238E27FC236}">
                <a16:creationId xmlns:a16="http://schemas.microsoft.com/office/drawing/2014/main" id="{52815728-DA98-B10F-4534-08467A475CAF}"/>
              </a:ext>
            </a:extLst>
          </p:cNvPr>
          <p:cNvSpPr>
            <a:spLocks noChangeArrowheads="1"/>
          </p:cNvSpPr>
          <p:nvPr/>
        </p:nvSpPr>
        <p:spPr bwMode="auto">
          <a:xfrm>
            <a:off x="8194335" y="2899089"/>
            <a:ext cx="76200" cy="76200"/>
          </a:xfrm>
          <a:prstGeom prst="ellipse">
            <a:avLst/>
          </a:prstGeom>
          <a:solidFill>
            <a:srgbClr val="FF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0" name="AutoShape 35">
            <a:extLst>
              <a:ext uri="{FF2B5EF4-FFF2-40B4-BE49-F238E27FC236}">
                <a16:creationId xmlns:a16="http://schemas.microsoft.com/office/drawing/2014/main" id="{32FB0C1E-A3FD-A497-058A-470252E383DA}"/>
              </a:ext>
            </a:extLst>
          </p:cNvPr>
          <p:cNvSpPr>
            <a:spLocks noChangeArrowheads="1"/>
          </p:cNvSpPr>
          <p:nvPr/>
        </p:nvSpPr>
        <p:spPr bwMode="auto">
          <a:xfrm>
            <a:off x="7289874" y="917889"/>
            <a:ext cx="757238" cy="685800"/>
          </a:xfrm>
          <a:prstGeom prst="cube">
            <a:avLst>
              <a:gd name="adj" fmla="val 25000"/>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1" name="Line 36">
            <a:extLst>
              <a:ext uri="{FF2B5EF4-FFF2-40B4-BE49-F238E27FC236}">
                <a16:creationId xmlns:a16="http://schemas.microsoft.com/office/drawing/2014/main" id="{BAE30E5E-3D01-E1BA-6DFF-370C8027363F}"/>
              </a:ext>
            </a:extLst>
          </p:cNvPr>
          <p:cNvSpPr>
            <a:spLocks noChangeShapeType="1"/>
          </p:cNvSpPr>
          <p:nvPr/>
        </p:nvSpPr>
        <p:spPr bwMode="auto">
          <a:xfrm>
            <a:off x="7442274" y="917889"/>
            <a:ext cx="0" cy="533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37">
            <a:extLst>
              <a:ext uri="{FF2B5EF4-FFF2-40B4-BE49-F238E27FC236}">
                <a16:creationId xmlns:a16="http://schemas.microsoft.com/office/drawing/2014/main" id="{C3AD302F-8C3F-4C37-912A-79100ACBA929}"/>
              </a:ext>
            </a:extLst>
          </p:cNvPr>
          <p:cNvSpPr>
            <a:spLocks noChangeShapeType="1"/>
          </p:cNvSpPr>
          <p:nvPr/>
        </p:nvSpPr>
        <p:spPr bwMode="auto">
          <a:xfrm flipV="1">
            <a:off x="7289874" y="1451289"/>
            <a:ext cx="152400" cy="152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38">
            <a:extLst>
              <a:ext uri="{FF2B5EF4-FFF2-40B4-BE49-F238E27FC236}">
                <a16:creationId xmlns:a16="http://schemas.microsoft.com/office/drawing/2014/main" id="{374CFA00-5A43-631C-27AC-160F7606091E}"/>
              </a:ext>
            </a:extLst>
          </p:cNvPr>
          <p:cNvSpPr>
            <a:spLocks noChangeShapeType="1"/>
          </p:cNvSpPr>
          <p:nvPr/>
        </p:nvSpPr>
        <p:spPr bwMode="auto">
          <a:xfrm>
            <a:off x="7442274" y="1451289"/>
            <a:ext cx="6096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AutoShape 39">
            <a:extLst>
              <a:ext uri="{FF2B5EF4-FFF2-40B4-BE49-F238E27FC236}">
                <a16:creationId xmlns:a16="http://schemas.microsoft.com/office/drawing/2014/main" id="{631BA058-59EC-B3C6-4C2D-A3D19F3B7EDC}"/>
              </a:ext>
            </a:extLst>
          </p:cNvPr>
          <p:cNvSpPr>
            <a:spLocks noChangeArrowheads="1"/>
          </p:cNvSpPr>
          <p:nvPr/>
        </p:nvSpPr>
        <p:spPr bwMode="auto">
          <a:xfrm>
            <a:off x="6690213" y="917889"/>
            <a:ext cx="757238" cy="685800"/>
          </a:xfrm>
          <a:prstGeom prst="cube">
            <a:avLst>
              <a:gd name="adj" fmla="val 25000"/>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5" name="Line 40">
            <a:extLst>
              <a:ext uri="{FF2B5EF4-FFF2-40B4-BE49-F238E27FC236}">
                <a16:creationId xmlns:a16="http://schemas.microsoft.com/office/drawing/2014/main" id="{0A445534-7024-5C8A-B41F-FAA5C542F855}"/>
              </a:ext>
            </a:extLst>
          </p:cNvPr>
          <p:cNvSpPr>
            <a:spLocks noChangeShapeType="1"/>
          </p:cNvSpPr>
          <p:nvPr/>
        </p:nvSpPr>
        <p:spPr bwMode="auto">
          <a:xfrm>
            <a:off x="6842613" y="917889"/>
            <a:ext cx="0" cy="533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41">
            <a:extLst>
              <a:ext uri="{FF2B5EF4-FFF2-40B4-BE49-F238E27FC236}">
                <a16:creationId xmlns:a16="http://schemas.microsoft.com/office/drawing/2014/main" id="{0C146AEF-79E5-04BD-E63C-5EA3542D5A4C}"/>
              </a:ext>
            </a:extLst>
          </p:cNvPr>
          <p:cNvSpPr>
            <a:spLocks noChangeShapeType="1"/>
          </p:cNvSpPr>
          <p:nvPr/>
        </p:nvSpPr>
        <p:spPr bwMode="auto">
          <a:xfrm flipV="1">
            <a:off x="6690213" y="1451289"/>
            <a:ext cx="152400" cy="152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42">
            <a:extLst>
              <a:ext uri="{FF2B5EF4-FFF2-40B4-BE49-F238E27FC236}">
                <a16:creationId xmlns:a16="http://schemas.microsoft.com/office/drawing/2014/main" id="{81FD9FA3-9CAC-A6B5-8DFB-AD1932CE19B1}"/>
              </a:ext>
            </a:extLst>
          </p:cNvPr>
          <p:cNvSpPr>
            <a:spLocks noChangeShapeType="1"/>
          </p:cNvSpPr>
          <p:nvPr/>
        </p:nvSpPr>
        <p:spPr bwMode="auto">
          <a:xfrm>
            <a:off x="6842613" y="1451289"/>
            <a:ext cx="6096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AutoShape 43">
            <a:extLst>
              <a:ext uri="{FF2B5EF4-FFF2-40B4-BE49-F238E27FC236}">
                <a16:creationId xmlns:a16="http://schemas.microsoft.com/office/drawing/2014/main" id="{5680A656-4F6F-DFE1-5785-8893A794C1E3}"/>
              </a:ext>
            </a:extLst>
          </p:cNvPr>
          <p:cNvSpPr>
            <a:spLocks noChangeArrowheads="1"/>
          </p:cNvSpPr>
          <p:nvPr/>
        </p:nvSpPr>
        <p:spPr bwMode="auto">
          <a:xfrm>
            <a:off x="6690213" y="1451289"/>
            <a:ext cx="757238" cy="685800"/>
          </a:xfrm>
          <a:prstGeom prst="cube">
            <a:avLst>
              <a:gd name="adj" fmla="val 25000"/>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9" name="Line 44">
            <a:extLst>
              <a:ext uri="{FF2B5EF4-FFF2-40B4-BE49-F238E27FC236}">
                <a16:creationId xmlns:a16="http://schemas.microsoft.com/office/drawing/2014/main" id="{F6CE097B-29FD-6716-25BB-C329C77BAB2E}"/>
              </a:ext>
            </a:extLst>
          </p:cNvPr>
          <p:cNvSpPr>
            <a:spLocks noChangeShapeType="1"/>
          </p:cNvSpPr>
          <p:nvPr/>
        </p:nvSpPr>
        <p:spPr bwMode="auto">
          <a:xfrm>
            <a:off x="6842613" y="1451289"/>
            <a:ext cx="0" cy="533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45">
            <a:extLst>
              <a:ext uri="{FF2B5EF4-FFF2-40B4-BE49-F238E27FC236}">
                <a16:creationId xmlns:a16="http://schemas.microsoft.com/office/drawing/2014/main" id="{F40B42D4-78A3-E43F-B770-B3692B6D90E8}"/>
              </a:ext>
            </a:extLst>
          </p:cNvPr>
          <p:cNvSpPr>
            <a:spLocks noChangeShapeType="1"/>
          </p:cNvSpPr>
          <p:nvPr/>
        </p:nvSpPr>
        <p:spPr bwMode="auto">
          <a:xfrm flipV="1">
            <a:off x="6690213" y="1984689"/>
            <a:ext cx="152400" cy="152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46">
            <a:extLst>
              <a:ext uri="{FF2B5EF4-FFF2-40B4-BE49-F238E27FC236}">
                <a16:creationId xmlns:a16="http://schemas.microsoft.com/office/drawing/2014/main" id="{D8C9E375-3771-2881-6AA5-0553D328F773}"/>
              </a:ext>
            </a:extLst>
          </p:cNvPr>
          <p:cNvSpPr>
            <a:spLocks noChangeShapeType="1"/>
          </p:cNvSpPr>
          <p:nvPr/>
        </p:nvSpPr>
        <p:spPr bwMode="auto">
          <a:xfrm>
            <a:off x="6842613" y="1984689"/>
            <a:ext cx="6096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AutoShape 47">
            <a:extLst>
              <a:ext uri="{FF2B5EF4-FFF2-40B4-BE49-F238E27FC236}">
                <a16:creationId xmlns:a16="http://schemas.microsoft.com/office/drawing/2014/main" id="{3F18D183-7E6C-4E9B-5EF0-C2397DCE590E}"/>
              </a:ext>
            </a:extLst>
          </p:cNvPr>
          <p:cNvSpPr>
            <a:spLocks noChangeArrowheads="1"/>
          </p:cNvSpPr>
          <p:nvPr/>
        </p:nvSpPr>
        <p:spPr bwMode="auto">
          <a:xfrm>
            <a:off x="7889535" y="917889"/>
            <a:ext cx="757238" cy="685800"/>
          </a:xfrm>
          <a:prstGeom prst="cube">
            <a:avLst>
              <a:gd name="adj" fmla="val 25000"/>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5" name="Line 48">
            <a:extLst>
              <a:ext uri="{FF2B5EF4-FFF2-40B4-BE49-F238E27FC236}">
                <a16:creationId xmlns:a16="http://schemas.microsoft.com/office/drawing/2014/main" id="{C6F324DA-DCCD-E06F-BFAC-BEEA8C608B70}"/>
              </a:ext>
            </a:extLst>
          </p:cNvPr>
          <p:cNvSpPr>
            <a:spLocks noChangeShapeType="1"/>
          </p:cNvSpPr>
          <p:nvPr/>
        </p:nvSpPr>
        <p:spPr bwMode="auto">
          <a:xfrm>
            <a:off x="8041935" y="917889"/>
            <a:ext cx="0" cy="533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49">
            <a:extLst>
              <a:ext uri="{FF2B5EF4-FFF2-40B4-BE49-F238E27FC236}">
                <a16:creationId xmlns:a16="http://schemas.microsoft.com/office/drawing/2014/main" id="{6F72E1A1-8190-607B-1F73-3844B5E7A809}"/>
              </a:ext>
            </a:extLst>
          </p:cNvPr>
          <p:cNvSpPr>
            <a:spLocks noChangeShapeType="1"/>
          </p:cNvSpPr>
          <p:nvPr/>
        </p:nvSpPr>
        <p:spPr bwMode="auto">
          <a:xfrm flipV="1">
            <a:off x="7889535" y="1451289"/>
            <a:ext cx="152400" cy="152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Line 50">
            <a:extLst>
              <a:ext uri="{FF2B5EF4-FFF2-40B4-BE49-F238E27FC236}">
                <a16:creationId xmlns:a16="http://schemas.microsoft.com/office/drawing/2014/main" id="{40A79208-6A34-C5A3-F930-BEFC37E7A277}"/>
              </a:ext>
            </a:extLst>
          </p:cNvPr>
          <p:cNvSpPr>
            <a:spLocks noChangeShapeType="1"/>
          </p:cNvSpPr>
          <p:nvPr/>
        </p:nvSpPr>
        <p:spPr bwMode="auto">
          <a:xfrm>
            <a:off x="8041935" y="1451289"/>
            <a:ext cx="6096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AutoShape 51">
            <a:extLst>
              <a:ext uri="{FF2B5EF4-FFF2-40B4-BE49-F238E27FC236}">
                <a16:creationId xmlns:a16="http://schemas.microsoft.com/office/drawing/2014/main" id="{F9635045-4B2E-27A6-0205-751FBC110976}"/>
              </a:ext>
            </a:extLst>
          </p:cNvPr>
          <p:cNvSpPr>
            <a:spLocks noChangeArrowheads="1"/>
          </p:cNvSpPr>
          <p:nvPr/>
        </p:nvSpPr>
        <p:spPr bwMode="auto">
          <a:xfrm>
            <a:off x="7289874" y="1451289"/>
            <a:ext cx="757238" cy="685800"/>
          </a:xfrm>
          <a:prstGeom prst="cube">
            <a:avLst>
              <a:gd name="adj" fmla="val 25000"/>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9" name="Line 52">
            <a:extLst>
              <a:ext uri="{FF2B5EF4-FFF2-40B4-BE49-F238E27FC236}">
                <a16:creationId xmlns:a16="http://schemas.microsoft.com/office/drawing/2014/main" id="{7C46B90B-8AD1-E974-EDF2-D176FF06C2E6}"/>
              </a:ext>
            </a:extLst>
          </p:cNvPr>
          <p:cNvSpPr>
            <a:spLocks noChangeShapeType="1"/>
          </p:cNvSpPr>
          <p:nvPr/>
        </p:nvSpPr>
        <p:spPr bwMode="auto">
          <a:xfrm>
            <a:off x="7442274" y="1451289"/>
            <a:ext cx="0" cy="533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53">
            <a:extLst>
              <a:ext uri="{FF2B5EF4-FFF2-40B4-BE49-F238E27FC236}">
                <a16:creationId xmlns:a16="http://schemas.microsoft.com/office/drawing/2014/main" id="{9FBEBCFB-78E9-5A80-6DCC-77798A466F71}"/>
              </a:ext>
            </a:extLst>
          </p:cNvPr>
          <p:cNvSpPr>
            <a:spLocks noChangeShapeType="1"/>
          </p:cNvSpPr>
          <p:nvPr/>
        </p:nvSpPr>
        <p:spPr bwMode="auto">
          <a:xfrm flipV="1">
            <a:off x="7289874" y="1984689"/>
            <a:ext cx="152400" cy="152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54">
            <a:extLst>
              <a:ext uri="{FF2B5EF4-FFF2-40B4-BE49-F238E27FC236}">
                <a16:creationId xmlns:a16="http://schemas.microsoft.com/office/drawing/2014/main" id="{2D51EB0C-3CDA-5FC5-A077-DCFD18B2DFE5}"/>
              </a:ext>
            </a:extLst>
          </p:cNvPr>
          <p:cNvSpPr>
            <a:spLocks noChangeShapeType="1"/>
          </p:cNvSpPr>
          <p:nvPr/>
        </p:nvSpPr>
        <p:spPr bwMode="auto">
          <a:xfrm>
            <a:off x="7442274" y="1984689"/>
            <a:ext cx="6096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AutoShape 55">
            <a:extLst>
              <a:ext uri="{FF2B5EF4-FFF2-40B4-BE49-F238E27FC236}">
                <a16:creationId xmlns:a16="http://schemas.microsoft.com/office/drawing/2014/main" id="{15A7C73A-50C4-B65B-5D03-43D15007582F}"/>
              </a:ext>
            </a:extLst>
          </p:cNvPr>
          <p:cNvSpPr>
            <a:spLocks noChangeArrowheads="1"/>
          </p:cNvSpPr>
          <p:nvPr/>
        </p:nvSpPr>
        <p:spPr bwMode="auto">
          <a:xfrm>
            <a:off x="7889535" y="1451289"/>
            <a:ext cx="757238" cy="685800"/>
          </a:xfrm>
          <a:prstGeom prst="cube">
            <a:avLst>
              <a:gd name="adj" fmla="val 25000"/>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 name="Line 56">
            <a:extLst>
              <a:ext uri="{FF2B5EF4-FFF2-40B4-BE49-F238E27FC236}">
                <a16:creationId xmlns:a16="http://schemas.microsoft.com/office/drawing/2014/main" id="{215435FE-3911-1437-7752-400B245AC97B}"/>
              </a:ext>
            </a:extLst>
          </p:cNvPr>
          <p:cNvSpPr>
            <a:spLocks noChangeShapeType="1"/>
          </p:cNvSpPr>
          <p:nvPr/>
        </p:nvSpPr>
        <p:spPr bwMode="auto">
          <a:xfrm>
            <a:off x="8041935" y="1451289"/>
            <a:ext cx="0" cy="533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57">
            <a:extLst>
              <a:ext uri="{FF2B5EF4-FFF2-40B4-BE49-F238E27FC236}">
                <a16:creationId xmlns:a16="http://schemas.microsoft.com/office/drawing/2014/main" id="{EB1CF45C-4EF8-7B19-6442-0284D8D53740}"/>
              </a:ext>
            </a:extLst>
          </p:cNvPr>
          <p:cNvSpPr>
            <a:spLocks noChangeShapeType="1"/>
          </p:cNvSpPr>
          <p:nvPr/>
        </p:nvSpPr>
        <p:spPr bwMode="auto">
          <a:xfrm flipV="1">
            <a:off x="7889535" y="1984689"/>
            <a:ext cx="152400" cy="152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58">
            <a:extLst>
              <a:ext uri="{FF2B5EF4-FFF2-40B4-BE49-F238E27FC236}">
                <a16:creationId xmlns:a16="http://schemas.microsoft.com/office/drawing/2014/main" id="{8F201819-E7B0-F9B6-1209-6E481DF39303}"/>
              </a:ext>
            </a:extLst>
          </p:cNvPr>
          <p:cNvSpPr>
            <a:spLocks noChangeShapeType="1"/>
          </p:cNvSpPr>
          <p:nvPr/>
        </p:nvSpPr>
        <p:spPr bwMode="auto">
          <a:xfrm>
            <a:off x="8041935" y="1984689"/>
            <a:ext cx="6096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Oval 59">
            <a:extLst>
              <a:ext uri="{FF2B5EF4-FFF2-40B4-BE49-F238E27FC236}">
                <a16:creationId xmlns:a16="http://schemas.microsoft.com/office/drawing/2014/main" id="{59A76961-E6B0-AC3C-19F7-6054DD723FC1}"/>
              </a:ext>
            </a:extLst>
          </p:cNvPr>
          <p:cNvSpPr>
            <a:spLocks noChangeArrowheads="1"/>
          </p:cNvSpPr>
          <p:nvPr/>
        </p:nvSpPr>
        <p:spPr bwMode="auto">
          <a:xfrm>
            <a:off x="6985074" y="1298889"/>
            <a:ext cx="76200" cy="76200"/>
          </a:xfrm>
          <a:prstGeom prst="ellipse">
            <a:avLst/>
          </a:prstGeom>
          <a:solidFill>
            <a:srgbClr val="FF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7" name="Oval 60">
            <a:extLst>
              <a:ext uri="{FF2B5EF4-FFF2-40B4-BE49-F238E27FC236}">
                <a16:creationId xmlns:a16="http://schemas.microsoft.com/office/drawing/2014/main" id="{F2060EB8-3F2C-1305-53F8-D4F5A7041EA8}"/>
              </a:ext>
            </a:extLst>
          </p:cNvPr>
          <p:cNvSpPr>
            <a:spLocks noChangeArrowheads="1"/>
          </p:cNvSpPr>
          <p:nvPr/>
        </p:nvSpPr>
        <p:spPr bwMode="auto">
          <a:xfrm>
            <a:off x="7594674" y="1298889"/>
            <a:ext cx="76200" cy="76200"/>
          </a:xfrm>
          <a:prstGeom prst="ellipse">
            <a:avLst/>
          </a:prstGeom>
          <a:solidFill>
            <a:srgbClr val="FF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8" name="Oval 61">
            <a:extLst>
              <a:ext uri="{FF2B5EF4-FFF2-40B4-BE49-F238E27FC236}">
                <a16:creationId xmlns:a16="http://schemas.microsoft.com/office/drawing/2014/main" id="{19C7B8D2-363D-FA8D-E25A-3E05BD01E521}"/>
              </a:ext>
            </a:extLst>
          </p:cNvPr>
          <p:cNvSpPr>
            <a:spLocks noChangeArrowheads="1"/>
          </p:cNvSpPr>
          <p:nvPr/>
        </p:nvSpPr>
        <p:spPr bwMode="auto">
          <a:xfrm>
            <a:off x="8194335" y="1298889"/>
            <a:ext cx="76200" cy="76200"/>
          </a:xfrm>
          <a:prstGeom prst="ellipse">
            <a:avLst/>
          </a:prstGeom>
          <a:solidFill>
            <a:srgbClr val="FF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9" name="Oval 62">
            <a:extLst>
              <a:ext uri="{FF2B5EF4-FFF2-40B4-BE49-F238E27FC236}">
                <a16:creationId xmlns:a16="http://schemas.microsoft.com/office/drawing/2014/main" id="{6E783AD6-66B6-9831-1F85-7BDC94D926F5}"/>
              </a:ext>
            </a:extLst>
          </p:cNvPr>
          <p:cNvSpPr>
            <a:spLocks noChangeArrowheads="1"/>
          </p:cNvSpPr>
          <p:nvPr/>
        </p:nvSpPr>
        <p:spPr bwMode="auto">
          <a:xfrm>
            <a:off x="6985074" y="1832289"/>
            <a:ext cx="76200" cy="76200"/>
          </a:xfrm>
          <a:prstGeom prst="ellipse">
            <a:avLst/>
          </a:prstGeom>
          <a:solidFill>
            <a:srgbClr val="FF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0" name="Oval 63">
            <a:extLst>
              <a:ext uri="{FF2B5EF4-FFF2-40B4-BE49-F238E27FC236}">
                <a16:creationId xmlns:a16="http://schemas.microsoft.com/office/drawing/2014/main" id="{D0A50A65-D62E-9E92-C8F8-A07D48F9192A}"/>
              </a:ext>
            </a:extLst>
          </p:cNvPr>
          <p:cNvSpPr>
            <a:spLocks noChangeArrowheads="1"/>
          </p:cNvSpPr>
          <p:nvPr/>
        </p:nvSpPr>
        <p:spPr bwMode="auto">
          <a:xfrm>
            <a:off x="7594674" y="1832289"/>
            <a:ext cx="76200" cy="76200"/>
          </a:xfrm>
          <a:prstGeom prst="ellipse">
            <a:avLst/>
          </a:prstGeom>
          <a:solidFill>
            <a:srgbClr val="FF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1" name="Oval 64">
            <a:extLst>
              <a:ext uri="{FF2B5EF4-FFF2-40B4-BE49-F238E27FC236}">
                <a16:creationId xmlns:a16="http://schemas.microsoft.com/office/drawing/2014/main" id="{CC71FCC1-F480-2340-BD20-1EE477DF08E4}"/>
              </a:ext>
            </a:extLst>
          </p:cNvPr>
          <p:cNvSpPr>
            <a:spLocks noChangeArrowheads="1"/>
          </p:cNvSpPr>
          <p:nvPr/>
        </p:nvSpPr>
        <p:spPr bwMode="auto">
          <a:xfrm>
            <a:off x="8194335" y="1832289"/>
            <a:ext cx="76200" cy="76200"/>
          </a:xfrm>
          <a:prstGeom prst="ellipse">
            <a:avLst/>
          </a:prstGeom>
          <a:solidFill>
            <a:srgbClr val="FF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2" name="Text Box 43">
            <a:extLst>
              <a:ext uri="{FF2B5EF4-FFF2-40B4-BE49-F238E27FC236}">
                <a16:creationId xmlns:a16="http://schemas.microsoft.com/office/drawing/2014/main" id="{79F483B6-46B9-C6FC-9908-32023487B253}"/>
              </a:ext>
            </a:extLst>
          </p:cNvPr>
          <p:cNvSpPr txBox="1">
            <a:spLocks noChangeArrowheads="1"/>
          </p:cNvSpPr>
          <p:nvPr/>
        </p:nvSpPr>
        <p:spPr bwMode="auto">
          <a:xfrm>
            <a:off x="733480" y="3945106"/>
            <a:ext cx="64674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r>
              <a:rPr lang="en-US" altLang="en-US" sz="1800" dirty="0">
                <a:solidFill>
                  <a:schemeClr val="bg2"/>
                </a:solidFill>
                <a:latin typeface="Times New Roman" panose="02020603050405020304" pitchFamily="18" charset="0"/>
                <a:ea typeface="MS Mincho" pitchFamily="49" charset="-128"/>
                <a:cs typeface="Times New Roman" panose="02020603050405020304" pitchFamily="18" charset="0"/>
              </a:rPr>
              <a:t>Numerical models use discretized grids to simulate continuous atmosphere, the nonlinear interaction between the resolved and sub-grid-scale fields results in the second-order flux moments that must be represented parametrically to close the governing equations.</a:t>
            </a:r>
          </a:p>
        </p:txBody>
      </p:sp>
      <mc:AlternateContent xmlns:mc="http://schemas.openxmlformats.org/markup-compatibility/2006" xmlns:a14="http://schemas.microsoft.com/office/drawing/2010/main">
        <mc:Choice Requires="a14">
          <p:sp>
            <p:nvSpPr>
              <p:cNvPr id="142" name="Object 6">
                <a:extLst>
                  <a:ext uri="{FF2B5EF4-FFF2-40B4-BE49-F238E27FC236}">
                    <a16:creationId xmlns:a16="http://schemas.microsoft.com/office/drawing/2014/main" id="{BBD11DAA-7087-8B04-89BA-AF16E2EA5F00}"/>
                  </a:ext>
                </a:extLst>
              </p:cNvPr>
              <p:cNvSpPr txBox="1"/>
              <p:nvPr/>
            </p:nvSpPr>
            <p:spPr bwMode="auto">
              <a:xfrm>
                <a:off x="749878" y="1422351"/>
                <a:ext cx="6115878" cy="1621362"/>
              </a:xfrm>
              <a:prstGeom prst="rect">
                <a:avLst/>
              </a:prstGeom>
              <a:noFill/>
              <a:ln>
                <a:noFill/>
              </a:ln>
              <a:effectLst/>
            </p:spPr>
            <p:txBody>
              <a:bodyPr>
                <a:normAutofit/>
              </a:bodyPr>
              <a:lstStyle/>
              <a:p>
                <a14:m>
                  <m:oMath xmlns:m="http://schemas.openxmlformats.org/officeDocument/2006/math">
                    <m:f>
                      <m:fPr>
                        <m:ctrlPr>
                          <a:rPr lang="en-US" sz="1600" i="1" smtClean="0">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smtClean="0">
                                <a:solidFill>
                                  <a:schemeClr val="bg2"/>
                                </a:solidFill>
                                <a:latin typeface="Cambria Math" panose="02040503050406030204" pitchFamily="18" charset="0"/>
                              </a:rPr>
                            </m:ctrlPr>
                          </m:accPr>
                          <m:e>
                            <m:r>
                              <a:rPr lang="en-US" sz="1600" b="0" i="1" smtClean="0">
                                <a:solidFill>
                                  <a:schemeClr val="bg2"/>
                                </a:solidFill>
                                <a:latin typeface="Cambria Math" panose="02040503050406030204" pitchFamily="18" charset="0"/>
                              </a:rPr>
                              <m:t>𝑢</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𝑡</m:t>
                        </m:r>
                      </m:den>
                    </m:f>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𝑢</m:t>
                        </m:r>
                      </m:e>
                    </m:acc>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𝑢</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𝑥</m:t>
                        </m:r>
                      </m:den>
                    </m:f>
                    <m:r>
                      <a:rPr lang="en-US" sz="1600" i="1">
                        <a:solidFill>
                          <a:schemeClr val="bg2"/>
                        </a:solidFill>
                        <a:latin typeface="Cambria Math" panose="02040503050406030204" pitchFamily="18" charset="0"/>
                      </a:rPr>
                      <m:t>+</m:t>
                    </m:r>
                    <m:acc>
                      <m:accPr>
                        <m:chr m:val="̅"/>
                        <m:ctrlPr>
                          <a:rPr lang="en-US" sz="1600" i="1" smtClean="0">
                            <a:solidFill>
                              <a:schemeClr val="bg2"/>
                            </a:solidFill>
                            <a:latin typeface="Cambria Math" panose="02040503050406030204" pitchFamily="18" charset="0"/>
                          </a:rPr>
                        </m:ctrlPr>
                      </m:accPr>
                      <m:e>
                        <m:r>
                          <a:rPr lang="en-US" sz="1600" b="0" i="1" smtClean="0">
                            <a:solidFill>
                              <a:schemeClr val="bg2"/>
                            </a:solidFill>
                            <a:latin typeface="Cambria Math" panose="02040503050406030204" pitchFamily="18" charset="0"/>
                          </a:rPr>
                          <m:t>𝑣</m:t>
                        </m:r>
                      </m:e>
                    </m:acc>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𝑢</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𝑦</m:t>
                        </m:r>
                      </m:den>
                    </m:f>
                    <m:r>
                      <a:rPr lang="en-US" sz="1600" i="1">
                        <a:solidFill>
                          <a:schemeClr val="bg2"/>
                        </a:solidFill>
                        <a:latin typeface="Cambria Math" panose="02040503050406030204" pitchFamily="18" charset="0"/>
                      </a:rPr>
                      <m:t>+</m:t>
                    </m:r>
                    <m:acc>
                      <m:accPr>
                        <m:chr m:val="̅"/>
                        <m:ctrlPr>
                          <a:rPr lang="en-US" sz="1600" i="1" smtClean="0">
                            <a:solidFill>
                              <a:schemeClr val="bg2"/>
                            </a:solidFill>
                            <a:latin typeface="Cambria Math" panose="02040503050406030204" pitchFamily="18" charset="0"/>
                          </a:rPr>
                        </m:ctrlPr>
                      </m:accPr>
                      <m:e>
                        <m:r>
                          <a:rPr lang="en-US" sz="1600" b="0" i="1" smtClean="0">
                            <a:solidFill>
                              <a:schemeClr val="bg2"/>
                            </a:solidFill>
                            <a:latin typeface="Cambria Math" panose="02040503050406030204" pitchFamily="18" charset="0"/>
                          </a:rPr>
                          <m:t>𝑤</m:t>
                        </m:r>
                      </m:e>
                    </m:acc>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𝑢</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𝑧</m:t>
                        </m:r>
                      </m:den>
                    </m:f>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1</m:t>
                        </m:r>
                      </m:num>
                      <m:den>
                        <m:acc>
                          <m:accPr>
                            <m:chr m:val="̅"/>
                            <m:ctrlPr>
                              <a:rPr lang="en-US" sz="1600" i="1" smtClean="0">
                                <a:solidFill>
                                  <a:schemeClr val="bg2"/>
                                </a:solidFill>
                                <a:latin typeface="Cambria Math" panose="02040503050406030204" pitchFamily="18" charset="0"/>
                              </a:rPr>
                            </m:ctrlPr>
                          </m:accPr>
                          <m:e>
                            <m:r>
                              <a:rPr lang="en-US" sz="1600" i="1" smtClean="0">
                                <a:solidFill>
                                  <a:schemeClr val="bg2"/>
                                </a:solidFill>
                                <a:latin typeface="Cambria Math" panose="02040503050406030204" pitchFamily="18" charset="0"/>
                                <a:ea typeface="Cambria Math" panose="02040503050406030204" pitchFamily="18" charset="0"/>
                              </a:rPr>
                              <m:t>𝜌</m:t>
                            </m:r>
                          </m:e>
                        </m:acc>
                      </m:den>
                    </m:f>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smtClean="0">
                                <a:solidFill>
                                  <a:schemeClr val="bg2"/>
                                </a:solidFill>
                                <a:latin typeface="Cambria Math" panose="02040503050406030204" pitchFamily="18" charset="0"/>
                              </a:rPr>
                            </m:ctrlPr>
                          </m:accPr>
                          <m:e>
                            <m:r>
                              <a:rPr lang="en-US" sz="1600" b="0" i="1" smtClean="0">
                                <a:solidFill>
                                  <a:schemeClr val="bg2"/>
                                </a:solidFill>
                                <a:latin typeface="Cambria Math" panose="02040503050406030204" pitchFamily="18" charset="0"/>
                              </a:rPr>
                              <m:t>𝑝</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𝑥</m:t>
                        </m:r>
                      </m:den>
                    </m:f>
                    <m:r>
                      <a:rPr lang="en-US" sz="1600" i="1">
                        <a:solidFill>
                          <a:schemeClr val="bg2"/>
                        </a:solidFill>
                        <a:latin typeface="Cambria Math" panose="02040503050406030204" pitchFamily="18" charset="0"/>
                      </a:rPr>
                      <m:t>+</m:t>
                    </m:r>
                    <m:r>
                      <m:rPr>
                        <m:nor/>
                      </m:rPr>
                      <a:rPr lang="en-US" sz="1600" i="1">
                        <a:solidFill>
                          <a:schemeClr val="bg2"/>
                        </a:solidFill>
                        <a:latin typeface="Cambria Math" panose="02040503050406030204" pitchFamily="18" charset="0"/>
                      </a:rPr>
                      <m:t> </m:t>
                    </m:r>
                    <m:r>
                      <a:rPr lang="en-US" sz="1600" b="0" i="1" smtClean="0">
                        <a:solidFill>
                          <a:schemeClr val="bg2"/>
                        </a:solidFill>
                        <a:latin typeface="Cambria Math" panose="02040503050406030204" pitchFamily="18" charset="0"/>
                      </a:rPr>
                      <m:t>𝑓</m:t>
                    </m:r>
                    <m:acc>
                      <m:accPr>
                        <m:chr m:val="̅"/>
                        <m:ctrlPr>
                          <a:rPr lang="en-US" sz="1600" b="0" i="1" smtClean="0">
                            <a:solidFill>
                              <a:schemeClr val="bg2"/>
                            </a:solidFill>
                            <a:latin typeface="Cambria Math" panose="02040503050406030204" pitchFamily="18" charset="0"/>
                          </a:rPr>
                        </m:ctrlPr>
                      </m:accPr>
                      <m:e>
                        <m:r>
                          <a:rPr lang="en-US" sz="1600" b="0" i="1" smtClean="0">
                            <a:solidFill>
                              <a:schemeClr val="bg2"/>
                            </a:solidFill>
                            <a:latin typeface="Cambria Math" panose="02040503050406030204" pitchFamily="18" charset="0"/>
                          </a:rPr>
                          <m:t>𝑣</m:t>
                        </m:r>
                      </m:e>
                    </m:acc>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m:t>
                        </m:r>
                        <m:bar>
                          <m:barPr>
                            <m:pos m:val="top"/>
                            <m:ctrlPr>
                              <a:rPr lang="en-US" sz="1600" i="1" smtClean="0">
                                <a:solidFill>
                                  <a:srgbClr val="FF0000"/>
                                </a:solidFill>
                                <a:latin typeface="Cambria Math" panose="02040503050406030204" pitchFamily="18" charset="0"/>
                              </a:rPr>
                            </m:ctrlPr>
                          </m:barPr>
                          <m:e>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𝑢</m:t>
                                </m:r>
                              </m:e>
                              <m:sup>
                                <m:r>
                                  <a:rPr lang="en-US" sz="1600" i="1">
                                    <a:solidFill>
                                      <a:srgbClr val="FF0000"/>
                                    </a:solidFill>
                                    <a:latin typeface="Cambria Math" panose="02040503050406030204" pitchFamily="18" charset="0"/>
                                  </a:rPr>
                                  <m:t>′</m:t>
                                </m:r>
                              </m:sup>
                            </m:sSup>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𝑢</m:t>
                                </m:r>
                              </m:e>
                              <m:sup>
                                <m:r>
                                  <a:rPr lang="en-US" sz="1600" i="1">
                                    <a:solidFill>
                                      <a:srgbClr val="FF0000"/>
                                    </a:solidFill>
                                    <a:latin typeface="Cambria Math" panose="02040503050406030204" pitchFamily="18" charset="0"/>
                                  </a:rPr>
                                  <m:t>′</m:t>
                                </m:r>
                              </m:sup>
                            </m:sSup>
                          </m:e>
                        </m:bar>
                        <m:r>
                          <a:rPr lang="en-US" sz="1600" i="1">
                            <a:solidFill>
                              <a:schemeClr val="bg2"/>
                            </a:solidFill>
                            <a:latin typeface="Cambria Math" panose="02040503050406030204" pitchFamily="18" charset="0"/>
                          </a:rPr>
                          <m:t>)</m:t>
                        </m:r>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𝑥</m:t>
                        </m:r>
                      </m:den>
                    </m:f>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m:t>
                        </m:r>
                        <m:bar>
                          <m:barPr>
                            <m:pos m:val="top"/>
                            <m:ctrlPr>
                              <a:rPr lang="en-US" sz="1600" i="1" smtClean="0">
                                <a:solidFill>
                                  <a:srgbClr val="FF0000"/>
                                </a:solidFill>
                                <a:latin typeface="Cambria Math" panose="02040503050406030204" pitchFamily="18" charset="0"/>
                              </a:rPr>
                            </m:ctrlPr>
                          </m:barPr>
                          <m:e>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𝑢</m:t>
                                </m:r>
                              </m:e>
                              <m:sup>
                                <m:r>
                                  <a:rPr lang="en-US" sz="1600" i="1">
                                    <a:solidFill>
                                      <a:srgbClr val="FF0000"/>
                                    </a:solidFill>
                                    <a:latin typeface="Cambria Math" panose="02040503050406030204" pitchFamily="18" charset="0"/>
                                  </a:rPr>
                                  <m:t>′</m:t>
                                </m:r>
                              </m:sup>
                            </m:sSup>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𝑣</m:t>
                                </m:r>
                              </m:e>
                              <m:sup>
                                <m:r>
                                  <a:rPr lang="en-US" sz="1600" i="1">
                                    <a:solidFill>
                                      <a:srgbClr val="FF0000"/>
                                    </a:solidFill>
                                    <a:latin typeface="Cambria Math" panose="02040503050406030204" pitchFamily="18" charset="0"/>
                                  </a:rPr>
                                  <m:t>′</m:t>
                                </m:r>
                              </m:sup>
                            </m:sSup>
                          </m:e>
                        </m:bar>
                        <m:r>
                          <a:rPr lang="en-US" sz="1600" i="1">
                            <a:solidFill>
                              <a:schemeClr val="bg2"/>
                            </a:solidFill>
                            <a:latin typeface="Cambria Math" panose="02040503050406030204" pitchFamily="18" charset="0"/>
                          </a:rPr>
                          <m:t>)</m:t>
                        </m:r>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𝑦</m:t>
                        </m:r>
                      </m:den>
                    </m:f>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m:t>
                        </m:r>
                        <m:bar>
                          <m:barPr>
                            <m:pos m:val="top"/>
                            <m:ctrlPr>
                              <a:rPr lang="en-US" sz="1600" i="1" smtClean="0">
                                <a:solidFill>
                                  <a:srgbClr val="FF0000"/>
                                </a:solidFill>
                                <a:latin typeface="Cambria Math" panose="02040503050406030204" pitchFamily="18" charset="0"/>
                              </a:rPr>
                            </m:ctrlPr>
                          </m:barPr>
                          <m:e>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𝑢</m:t>
                                </m:r>
                              </m:e>
                              <m:sup>
                                <m:r>
                                  <a:rPr lang="en-US" sz="1600" i="1">
                                    <a:solidFill>
                                      <a:srgbClr val="FF0000"/>
                                    </a:solidFill>
                                    <a:latin typeface="Cambria Math" panose="02040503050406030204" pitchFamily="18" charset="0"/>
                                  </a:rPr>
                                  <m:t>′</m:t>
                                </m:r>
                              </m:sup>
                            </m:sSup>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𝑤</m:t>
                                </m:r>
                              </m:e>
                              <m:sup>
                                <m:r>
                                  <a:rPr lang="en-US" sz="1600" i="1">
                                    <a:solidFill>
                                      <a:srgbClr val="FF0000"/>
                                    </a:solidFill>
                                    <a:latin typeface="Cambria Math" panose="02040503050406030204" pitchFamily="18" charset="0"/>
                                  </a:rPr>
                                  <m:t>′</m:t>
                                </m:r>
                              </m:sup>
                            </m:sSup>
                          </m:e>
                        </m:bar>
                        <m:r>
                          <a:rPr lang="en-US" sz="1600" i="1">
                            <a:solidFill>
                              <a:schemeClr val="bg2"/>
                            </a:solidFill>
                            <a:latin typeface="Cambria Math" panose="02040503050406030204" pitchFamily="18" charset="0"/>
                          </a:rPr>
                          <m:t>)</m:t>
                        </m:r>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𝑧</m:t>
                        </m:r>
                      </m:den>
                    </m:f>
                  </m:oMath>
                </a14:m>
                <a:r>
                  <a:rPr lang="en-US" sz="1600" i="1" dirty="0">
                    <a:solidFill>
                      <a:schemeClr val="bg2"/>
                    </a:solidFill>
                    <a:latin typeface="Cambria Math" panose="02040503050406030204" pitchFamily="18" charset="0"/>
                  </a:rPr>
                  <a:t> </a:t>
                </a:r>
                <a:br>
                  <a:rPr lang="en-US" sz="1600" i="1" dirty="0">
                    <a:solidFill>
                      <a:schemeClr val="bg2"/>
                    </a:solidFill>
                    <a:latin typeface="Cambria Math" panose="02040503050406030204" pitchFamily="18" charset="0"/>
                  </a:rPr>
                </a:br>
                <a14:m>
                  <m:oMath xmlns:m="http://schemas.openxmlformats.org/officeDocument/2006/math">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smtClean="0">
                                <a:solidFill>
                                  <a:schemeClr val="bg2"/>
                                </a:solidFill>
                                <a:latin typeface="Cambria Math" panose="02040503050406030204" pitchFamily="18" charset="0"/>
                              </a:rPr>
                            </m:ctrlPr>
                          </m:accPr>
                          <m:e>
                            <m:r>
                              <a:rPr lang="en-US" sz="1600" b="0" i="1" smtClean="0">
                                <a:solidFill>
                                  <a:schemeClr val="bg2"/>
                                </a:solidFill>
                                <a:latin typeface="Cambria Math" panose="02040503050406030204" pitchFamily="18" charset="0"/>
                              </a:rPr>
                              <m:t>𝑣</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𝑡</m:t>
                        </m:r>
                      </m:den>
                    </m:f>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𝑢</m:t>
                        </m:r>
                      </m:e>
                    </m:acc>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𝑣</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𝑥</m:t>
                        </m:r>
                      </m:den>
                    </m:f>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𝑣</m:t>
                        </m:r>
                      </m:e>
                    </m:acc>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𝑣</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𝑦</m:t>
                        </m:r>
                      </m:den>
                    </m:f>
                    <m:r>
                      <a:rPr lang="en-US" sz="1600" i="1">
                        <a:solidFill>
                          <a:schemeClr val="bg2"/>
                        </a:solidFill>
                        <a:latin typeface="Cambria Math" panose="02040503050406030204" pitchFamily="18" charset="0"/>
                      </a:rPr>
                      <m:t>+</m:t>
                    </m:r>
                    <m:acc>
                      <m:accPr>
                        <m:chr m:val="̅"/>
                        <m:ctrlPr>
                          <a:rPr lang="en-US" sz="1600" i="1" smtClean="0">
                            <a:solidFill>
                              <a:schemeClr val="bg2"/>
                            </a:solidFill>
                            <a:latin typeface="Cambria Math" panose="02040503050406030204" pitchFamily="18" charset="0"/>
                          </a:rPr>
                        </m:ctrlPr>
                      </m:accPr>
                      <m:e>
                        <m:r>
                          <a:rPr lang="en-US" sz="1600" b="0" i="1" smtClean="0">
                            <a:solidFill>
                              <a:schemeClr val="bg2"/>
                            </a:solidFill>
                            <a:latin typeface="Cambria Math" panose="02040503050406030204" pitchFamily="18" charset="0"/>
                          </a:rPr>
                          <m:t>𝑤</m:t>
                        </m:r>
                      </m:e>
                    </m:acc>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𝑣</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𝑧</m:t>
                        </m:r>
                      </m:den>
                    </m:f>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1</m:t>
                        </m:r>
                      </m:num>
                      <m:den>
                        <m:acc>
                          <m:accPr>
                            <m:chr m:val="̅"/>
                            <m:ctrlPr>
                              <a:rPr lang="en-US" sz="1600" i="1" smtClean="0">
                                <a:solidFill>
                                  <a:schemeClr val="bg2"/>
                                </a:solidFill>
                                <a:latin typeface="Cambria Math" panose="02040503050406030204" pitchFamily="18" charset="0"/>
                              </a:rPr>
                            </m:ctrlPr>
                          </m:accPr>
                          <m:e>
                            <m:r>
                              <a:rPr lang="en-US" sz="1600" i="1" smtClean="0">
                                <a:solidFill>
                                  <a:schemeClr val="bg2"/>
                                </a:solidFill>
                                <a:latin typeface="Cambria Math" panose="02040503050406030204" pitchFamily="18" charset="0"/>
                                <a:ea typeface="Cambria Math" panose="02040503050406030204" pitchFamily="18" charset="0"/>
                              </a:rPr>
                              <m:t>𝜌</m:t>
                            </m:r>
                          </m:e>
                        </m:acc>
                      </m:den>
                    </m:f>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smtClean="0">
                                <a:solidFill>
                                  <a:schemeClr val="bg2"/>
                                </a:solidFill>
                                <a:latin typeface="Cambria Math" panose="02040503050406030204" pitchFamily="18" charset="0"/>
                              </a:rPr>
                            </m:ctrlPr>
                          </m:accPr>
                          <m:e>
                            <m:r>
                              <a:rPr lang="en-US" sz="1600" b="0" i="1" smtClean="0">
                                <a:solidFill>
                                  <a:schemeClr val="bg2"/>
                                </a:solidFill>
                                <a:latin typeface="Cambria Math" panose="02040503050406030204" pitchFamily="18" charset="0"/>
                              </a:rPr>
                              <m:t>𝑝</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𝑦</m:t>
                        </m:r>
                      </m:den>
                    </m:f>
                    <m:r>
                      <a:rPr lang="en-US" sz="1600" b="0" i="1" smtClean="0">
                        <a:solidFill>
                          <a:schemeClr val="bg2"/>
                        </a:solidFill>
                        <a:latin typeface="Cambria Math" panose="02040503050406030204" pitchFamily="18" charset="0"/>
                      </a:rPr>
                      <m:t>−</m:t>
                    </m:r>
                    <m:r>
                      <a:rPr lang="en-US" sz="1600" b="0" i="1" smtClean="0">
                        <a:solidFill>
                          <a:schemeClr val="bg2"/>
                        </a:solidFill>
                        <a:latin typeface="Cambria Math" panose="02040503050406030204" pitchFamily="18" charset="0"/>
                      </a:rPr>
                      <m:t>𝑓</m:t>
                    </m:r>
                    <m:acc>
                      <m:accPr>
                        <m:chr m:val="̅"/>
                        <m:ctrlPr>
                          <a:rPr lang="en-US" sz="1600" b="0" i="1" smtClean="0">
                            <a:solidFill>
                              <a:schemeClr val="bg2"/>
                            </a:solidFill>
                            <a:latin typeface="Cambria Math" panose="02040503050406030204" pitchFamily="18" charset="0"/>
                          </a:rPr>
                        </m:ctrlPr>
                      </m:accPr>
                      <m:e>
                        <m:r>
                          <a:rPr lang="en-US" sz="1600" b="0" i="1" smtClean="0">
                            <a:solidFill>
                              <a:schemeClr val="bg2"/>
                            </a:solidFill>
                            <a:latin typeface="Cambria Math" panose="02040503050406030204" pitchFamily="18" charset="0"/>
                          </a:rPr>
                          <m:t>𝑢</m:t>
                        </m:r>
                      </m:e>
                    </m:acc>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m:t>
                        </m:r>
                        <m:bar>
                          <m:barPr>
                            <m:pos m:val="top"/>
                            <m:ctrlPr>
                              <a:rPr lang="en-US" sz="1600" i="1" smtClean="0">
                                <a:solidFill>
                                  <a:srgbClr val="FF0000"/>
                                </a:solidFill>
                                <a:latin typeface="Cambria Math" panose="02040503050406030204" pitchFamily="18" charset="0"/>
                              </a:rPr>
                            </m:ctrlPr>
                          </m:barPr>
                          <m:e>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𝑣</m:t>
                                </m:r>
                              </m:e>
                              <m:sup>
                                <m:r>
                                  <a:rPr lang="en-US" sz="1600" i="1">
                                    <a:solidFill>
                                      <a:srgbClr val="FF0000"/>
                                    </a:solidFill>
                                    <a:latin typeface="Cambria Math" panose="02040503050406030204" pitchFamily="18" charset="0"/>
                                  </a:rPr>
                                  <m:t>′</m:t>
                                </m:r>
                              </m:sup>
                            </m:sSup>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𝑢</m:t>
                                </m:r>
                              </m:e>
                              <m:sup>
                                <m:r>
                                  <a:rPr lang="en-US" sz="1600" i="1">
                                    <a:solidFill>
                                      <a:srgbClr val="FF0000"/>
                                    </a:solidFill>
                                    <a:latin typeface="Cambria Math" panose="02040503050406030204" pitchFamily="18" charset="0"/>
                                  </a:rPr>
                                  <m:t>′</m:t>
                                </m:r>
                              </m:sup>
                            </m:sSup>
                          </m:e>
                        </m:bar>
                        <m:r>
                          <a:rPr lang="en-US" sz="1600" i="1">
                            <a:solidFill>
                              <a:schemeClr val="bg2"/>
                            </a:solidFill>
                            <a:latin typeface="Cambria Math" panose="02040503050406030204" pitchFamily="18" charset="0"/>
                          </a:rPr>
                          <m:t>)</m:t>
                        </m:r>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𝑥</m:t>
                        </m:r>
                      </m:den>
                    </m:f>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m:t>
                        </m:r>
                        <m:bar>
                          <m:barPr>
                            <m:pos m:val="top"/>
                            <m:ctrlPr>
                              <a:rPr lang="en-US" sz="1600" i="1" smtClean="0">
                                <a:solidFill>
                                  <a:srgbClr val="FF0000"/>
                                </a:solidFill>
                                <a:latin typeface="Cambria Math" panose="02040503050406030204" pitchFamily="18" charset="0"/>
                              </a:rPr>
                            </m:ctrlPr>
                          </m:barPr>
                          <m:e>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𝑣</m:t>
                                </m:r>
                              </m:e>
                              <m:sup>
                                <m:r>
                                  <a:rPr lang="en-US" sz="1600" i="1">
                                    <a:solidFill>
                                      <a:srgbClr val="FF0000"/>
                                    </a:solidFill>
                                    <a:latin typeface="Cambria Math" panose="02040503050406030204" pitchFamily="18" charset="0"/>
                                  </a:rPr>
                                  <m:t>′</m:t>
                                </m:r>
                              </m:sup>
                            </m:sSup>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𝑣</m:t>
                                </m:r>
                              </m:e>
                              <m:sup>
                                <m:r>
                                  <a:rPr lang="en-US" sz="1600" i="1">
                                    <a:solidFill>
                                      <a:srgbClr val="FF0000"/>
                                    </a:solidFill>
                                    <a:latin typeface="Cambria Math" panose="02040503050406030204" pitchFamily="18" charset="0"/>
                                  </a:rPr>
                                  <m:t>′</m:t>
                                </m:r>
                              </m:sup>
                            </m:sSup>
                          </m:e>
                        </m:bar>
                        <m:r>
                          <a:rPr lang="en-US" sz="1600" i="1">
                            <a:solidFill>
                              <a:schemeClr val="bg2"/>
                            </a:solidFill>
                            <a:latin typeface="Cambria Math" panose="02040503050406030204" pitchFamily="18" charset="0"/>
                          </a:rPr>
                          <m:t>)</m:t>
                        </m:r>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𝑦</m:t>
                        </m:r>
                      </m:den>
                    </m:f>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m:t>
                        </m:r>
                        <m:bar>
                          <m:barPr>
                            <m:pos m:val="top"/>
                            <m:ctrlPr>
                              <a:rPr lang="en-US" sz="1600" i="1" smtClean="0">
                                <a:solidFill>
                                  <a:srgbClr val="FF0000"/>
                                </a:solidFill>
                                <a:latin typeface="Cambria Math" panose="02040503050406030204" pitchFamily="18" charset="0"/>
                              </a:rPr>
                            </m:ctrlPr>
                          </m:barPr>
                          <m:e>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𝑣</m:t>
                                </m:r>
                              </m:e>
                              <m:sup>
                                <m:r>
                                  <a:rPr lang="en-US" sz="1600" i="1">
                                    <a:solidFill>
                                      <a:srgbClr val="FF0000"/>
                                    </a:solidFill>
                                    <a:latin typeface="Cambria Math" panose="02040503050406030204" pitchFamily="18" charset="0"/>
                                  </a:rPr>
                                  <m:t>′</m:t>
                                </m:r>
                              </m:sup>
                            </m:sSup>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𝑤</m:t>
                                </m:r>
                              </m:e>
                              <m:sup>
                                <m:r>
                                  <a:rPr lang="en-US" sz="1600" i="1">
                                    <a:solidFill>
                                      <a:srgbClr val="FF0000"/>
                                    </a:solidFill>
                                    <a:latin typeface="Cambria Math" panose="02040503050406030204" pitchFamily="18" charset="0"/>
                                  </a:rPr>
                                  <m:t>′</m:t>
                                </m:r>
                              </m:sup>
                            </m:sSup>
                          </m:e>
                        </m:bar>
                        <m:r>
                          <a:rPr lang="en-US" sz="1600" i="1">
                            <a:solidFill>
                              <a:schemeClr val="bg2"/>
                            </a:solidFill>
                            <a:latin typeface="Cambria Math" panose="02040503050406030204" pitchFamily="18" charset="0"/>
                          </a:rPr>
                          <m:t>)</m:t>
                        </m:r>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𝑧</m:t>
                        </m:r>
                      </m:den>
                    </m:f>
                  </m:oMath>
                </a14:m>
                <a:r>
                  <a:rPr lang="en-US" sz="1600" i="1" dirty="0">
                    <a:solidFill>
                      <a:schemeClr val="bg2"/>
                    </a:solidFill>
                    <a:latin typeface="Cambria Math" panose="02040503050406030204" pitchFamily="18" charset="0"/>
                  </a:rPr>
                  <a:t> </a:t>
                </a:r>
                <a:br>
                  <a:rPr lang="en-US" sz="1600" i="1" dirty="0">
                    <a:solidFill>
                      <a:schemeClr val="bg2"/>
                    </a:solidFill>
                    <a:latin typeface="Cambria Math" panose="02040503050406030204" pitchFamily="18" charset="0"/>
                  </a:rPr>
                </a:br>
                <a14:m>
                  <m:oMath xmlns:m="http://schemas.openxmlformats.org/officeDocument/2006/math">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𝑤</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𝑡</m:t>
                        </m:r>
                      </m:den>
                    </m:f>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𝑢</m:t>
                        </m:r>
                      </m:e>
                    </m:acc>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𝑤</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𝑥</m:t>
                        </m:r>
                      </m:den>
                    </m:f>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𝑣</m:t>
                        </m:r>
                      </m:e>
                    </m:acc>
                    <m:f>
                      <m:fPr>
                        <m:ctrlPr>
                          <a:rPr lang="en-US" sz="1600" i="1">
                            <a:solidFill>
                              <a:schemeClr val="bg2"/>
                            </a:solidFill>
                            <a:latin typeface="Cambria Math" panose="02040503050406030204" pitchFamily="18" charset="0"/>
                          </a:rPr>
                        </m:ctrlPr>
                      </m:fPr>
                      <m:num>
                        <m:r>
                          <a:rPr lang="en-US" sz="1600" i="1" smtClean="0">
                            <a:solidFill>
                              <a:schemeClr val="bg2"/>
                            </a:solidFill>
                            <a:latin typeface="Cambria Math" panose="02040503050406030204" pitchFamily="18" charset="0"/>
                            <a:ea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𝑤</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𝑦</m:t>
                        </m:r>
                      </m:den>
                    </m:f>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𝑤</m:t>
                        </m:r>
                      </m:e>
                    </m:acc>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𝑤</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𝑧</m:t>
                        </m:r>
                      </m:den>
                    </m:f>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1</m:t>
                        </m:r>
                      </m:num>
                      <m:den>
                        <m:acc>
                          <m:accPr>
                            <m:chr m:val="̅"/>
                            <m:ctrlPr>
                              <a:rPr lang="en-US" sz="1600" i="1" smtClean="0">
                                <a:solidFill>
                                  <a:schemeClr val="bg2"/>
                                </a:solidFill>
                                <a:latin typeface="Cambria Math" panose="02040503050406030204" pitchFamily="18" charset="0"/>
                              </a:rPr>
                            </m:ctrlPr>
                          </m:accPr>
                          <m:e>
                            <m:r>
                              <a:rPr lang="en-US" sz="1600" i="1" smtClean="0">
                                <a:solidFill>
                                  <a:schemeClr val="bg2"/>
                                </a:solidFill>
                                <a:latin typeface="Cambria Math" panose="02040503050406030204" pitchFamily="18" charset="0"/>
                                <a:ea typeface="Cambria Math" panose="02040503050406030204" pitchFamily="18" charset="0"/>
                              </a:rPr>
                              <m:t>𝜌</m:t>
                            </m:r>
                          </m:e>
                        </m:acc>
                      </m:den>
                    </m:f>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smtClean="0">
                                <a:solidFill>
                                  <a:schemeClr val="bg2"/>
                                </a:solidFill>
                                <a:latin typeface="Cambria Math" panose="02040503050406030204" pitchFamily="18" charset="0"/>
                              </a:rPr>
                            </m:ctrlPr>
                          </m:accPr>
                          <m:e>
                            <m:r>
                              <a:rPr lang="en-US" sz="1600" b="0" i="1" smtClean="0">
                                <a:solidFill>
                                  <a:schemeClr val="bg2"/>
                                </a:solidFill>
                                <a:latin typeface="Cambria Math" panose="02040503050406030204" pitchFamily="18" charset="0"/>
                              </a:rPr>
                              <m:t>𝑝</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𝑧</m:t>
                        </m:r>
                      </m:den>
                    </m:f>
                    <m:r>
                      <a:rPr lang="en-US" sz="1600" b="0" i="1" smtClean="0">
                        <a:solidFill>
                          <a:schemeClr val="bg2"/>
                        </a:solidFill>
                        <a:latin typeface="Cambria Math" panose="02040503050406030204" pitchFamily="18" charset="0"/>
                      </a:rPr>
                      <m:t>−</m:t>
                    </m:r>
                    <m:r>
                      <a:rPr lang="en-US" sz="1600" b="0" i="1" smtClean="0">
                        <a:solidFill>
                          <a:schemeClr val="bg2"/>
                        </a:solidFill>
                        <a:latin typeface="Cambria Math" panose="02040503050406030204" pitchFamily="18" charset="0"/>
                      </a:rPr>
                      <m:t>𝑔</m:t>
                    </m:r>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d>
                          <m:dPr>
                            <m:ctrlPr>
                              <a:rPr lang="en-US" sz="1600" i="1">
                                <a:solidFill>
                                  <a:schemeClr val="bg2"/>
                                </a:solidFill>
                                <a:latin typeface="Cambria Math" panose="02040503050406030204" pitchFamily="18" charset="0"/>
                              </a:rPr>
                            </m:ctrlPr>
                          </m:dPr>
                          <m:e>
                            <m:bar>
                              <m:barPr>
                                <m:pos m:val="top"/>
                                <m:ctrlPr>
                                  <a:rPr lang="en-US" sz="1600" i="1" smtClean="0">
                                    <a:solidFill>
                                      <a:srgbClr val="FF0000"/>
                                    </a:solidFill>
                                    <a:latin typeface="Cambria Math" panose="02040503050406030204" pitchFamily="18" charset="0"/>
                                  </a:rPr>
                                </m:ctrlPr>
                              </m:barPr>
                              <m:e>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𝑤</m:t>
                                    </m:r>
                                  </m:e>
                                  <m:sup>
                                    <m:r>
                                      <a:rPr lang="en-US" sz="1600" i="1">
                                        <a:solidFill>
                                          <a:srgbClr val="FF0000"/>
                                        </a:solidFill>
                                        <a:latin typeface="Cambria Math" panose="02040503050406030204" pitchFamily="18" charset="0"/>
                                      </a:rPr>
                                      <m:t>′</m:t>
                                    </m:r>
                                  </m:sup>
                                </m:sSup>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𝑢</m:t>
                                    </m:r>
                                  </m:e>
                                  <m:sup>
                                    <m:r>
                                      <a:rPr lang="en-US" sz="1600" i="1">
                                        <a:solidFill>
                                          <a:srgbClr val="FF0000"/>
                                        </a:solidFill>
                                        <a:latin typeface="Cambria Math" panose="02040503050406030204" pitchFamily="18" charset="0"/>
                                      </a:rPr>
                                      <m:t>′</m:t>
                                    </m:r>
                                  </m:sup>
                                </m:sSup>
                              </m:e>
                            </m:bar>
                          </m:e>
                        </m:d>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𝑥</m:t>
                        </m:r>
                      </m:den>
                    </m:f>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d>
                          <m:dPr>
                            <m:ctrlPr>
                              <a:rPr lang="en-US" sz="1600" i="1">
                                <a:solidFill>
                                  <a:schemeClr val="bg2"/>
                                </a:solidFill>
                                <a:latin typeface="Cambria Math" panose="02040503050406030204" pitchFamily="18" charset="0"/>
                              </a:rPr>
                            </m:ctrlPr>
                          </m:dPr>
                          <m:e>
                            <m:bar>
                              <m:barPr>
                                <m:pos m:val="top"/>
                                <m:ctrlPr>
                                  <a:rPr lang="en-US" sz="1600" i="1" smtClean="0">
                                    <a:solidFill>
                                      <a:srgbClr val="FF0000"/>
                                    </a:solidFill>
                                    <a:latin typeface="Cambria Math" panose="02040503050406030204" pitchFamily="18" charset="0"/>
                                  </a:rPr>
                                </m:ctrlPr>
                              </m:barPr>
                              <m:e>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𝑤</m:t>
                                    </m:r>
                                  </m:e>
                                  <m:sup>
                                    <m:r>
                                      <a:rPr lang="en-US" sz="1600" i="1">
                                        <a:solidFill>
                                          <a:srgbClr val="FF0000"/>
                                        </a:solidFill>
                                        <a:latin typeface="Cambria Math" panose="02040503050406030204" pitchFamily="18" charset="0"/>
                                      </a:rPr>
                                      <m:t>′</m:t>
                                    </m:r>
                                  </m:sup>
                                </m:sSup>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𝑣</m:t>
                                    </m:r>
                                  </m:e>
                                  <m:sup>
                                    <m:r>
                                      <a:rPr lang="en-US" sz="1600" i="1">
                                        <a:solidFill>
                                          <a:srgbClr val="FF0000"/>
                                        </a:solidFill>
                                        <a:latin typeface="Cambria Math" panose="02040503050406030204" pitchFamily="18" charset="0"/>
                                      </a:rPr>
                                      <m:t>′</m:t>
                                    </m:r>
                                  </m:sup>
                                </m:sSup>
                              </m:e>
                            </m:bar>
                          </m:e>
                        </m:d>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𝑦</m:t>
                        </m:r>
                      </m:den>
                    </m:f>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d>
                          <m:dPr>
                            <m:ctrlPr>
                              <a:rPr lang="en-US" sz="1600" i="1">
                                <a:solidFill>
                                  <a:schemeClr val="bg2"/>
                                </a:solidFill>
                                <a:latin typeface="Cambria Math" panose="02040503050406030204" pitchFamily="18" charset="0"/>
                              </a:rPr>
                            </m:ctrlPr>
                          </m:dPr>
                          <m:e>
                            <m:bar>
                              <m:barPr>
                                <m:pos m:val="top"/>
                                <m:ctrlPr>
                                  <a:rPr lang="en-US" sz="1600" i="1" smtClean="0">
                                    <a:solidFill>
                                      <a:srgbClr val="FF0000"/>
                                    </a:solidFill>
                                    <a:latin typeface="Cambria Math" panose="02040503050406030204" pitchFamily="18" charset="0"/>
                                  </a:rPr>
                                </m:ctrlPr>
                              </m:barPr>
                              <m:e>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𝑤</m:t>
                                    </m:r>
                                  </m:e>
                                  <m:sup>
                                    <m:r>
                                      <a:rPr lang="en-US" sz="1600" i="1">
                                        <a:solidFill>
                                          <a:srgbClr val="FF0000"/>
                                        </a:solidFill>
                                        <a:latin typeface="Cambria Math" panose="02040503050406030204" pitchFamily="18" charset="0"/>
                                      </a:rPr>
                                      <m:t>′</m:t>
                                    </m:r>
                                  </m:sup>
                                </m:sSup>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𝑤</m:t>
                                    </m:r>
                                  </m:e>
                                  <m:sup>
                                    <m:r>
                                      <a:rPr lang="en-US" sz="1600" i="1">
                                        <a:solidFill>
                                          <a:srgbClr val="FF0000"/>
                                        </a:solidFill>
                                        <a:latin typeface="Cambria Math" panose="02040503050406030204" pitchFamily="18" charset="0"/>
                                      </a:rPr>
                                      <m:t>′</m:t>
                                    </m:r>
                                  </m:sup>
                                </m:sSup>
                              </m:e>
                            </m:bar>
                          </m:e>
                        </m:d>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𝑧</m:t>
                        </m:r>
                      </m:den>
                    </m:f>
                  </m:oMath>
                </a14:m>
                <a:r>
                  <a:rPr lang="en-US" sz="1600" i="1" dirty="0">
                    <a:solidFill>
                      <a:schemeClr val="bg2"/>
                    </a:solidFill>
                  </a:rPr>
                  <a:t> </a:t>
                </a:r>
              </a:p>
            </p:txBody>
          </p:sp>
        </mc:Choice>
        <mc:Fallback xmlns="">
          <p:sp>
            <p:nvSpPr>
              <p:cNvPr id="142" name="Object 6">
                <a:extLst>
                  <a:ext uri="{FF2B5EF4-FFF2-40B4-BE49-F238E27FC236}">
                    <a16:creationId xmlns:a16="http://schemas.microsoft.com/office/drawing/2014/main" id="{BBD11DAA-7087-8B04-89BA-AF16E2EA5F00}"/>
                  </a:ext>
                </a:extLst>
              </p:cNvPr>
              <p:cNvSpPr txBox="1">
                <a:spLocks noRot="1" noChangeAspect="1" noMove="1" noResize="1" noEditPoints="1" noAdjustHandles="1" noChangeArrowheads="1" noChangeShapeType="1" noTextEdit="1"/>
              </p:cNvSpPr>
              <p:nvPr/>
            </p:nvSpPr>
            <p:spPr bwMode="auto">
              <a:xfrm>
                <a:off x="749878" y="1422351"/>
                <a:ext cx="6115878" cy="1621362"/>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Object 3">
                <a:extLst>
                  <a:ext uri="{FF2B5EF4-FFF2-40B4-BE49-F238E27FC236}">
                    <a16:creationId xmlns:a16="http://schemas.microsoft.com/office/drawing/2014/main" id="{36AA3657-1418-B1FC-72DE-7A006312992A}"/>
                  </a:ext>
                </a:extLst>
              </p:cNvPr>
              <p:cNvSpPr txBox="1"/>
              <p:nvPr/>
            </p:nvSpPr>
            <p:spPr bwMode="auto">
              <a:xfrm>
                <a:off x="762056" y="2884326"/>
                <a:ext cx="5400620" cy="794080"/>
              </a:xfrm>
              <a:prstGeom prst="rect">
                <a:avLst/>
              </a:prstGeom>
              <a:noFill/>
              <a:ln>
                <a:noFill/>
              </a:ln>
              <a:effectLst/>
            </p:spPr>
            <p:txBody>
              <a:bodyPr>
                <a:noAutofit/>
              </a:bodyPr>
              <a:lstStyle/>
              <a:p>
                <a14:m>
                  <m:oMath xmlns:m="http://schemas.openxmlformats.org/officeDocument/2006/math">
                    <m:f>
                      <m:fPr>
                        <m:ctrlPr>
                          <a:rPr lang="en-US" sz="1600" i="1" smtClean="0">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smtClean="0">
                                <a:solidFill>
                                  <a:schemeClr val="bg2"/>
                                </a:solidFill>
                                <a:latin typeface="Cambria Math" panose="02040503050406030204" pitchFamily="18" charset="0"/>
                              </a:rPr>
                            </m:ctrlPr>
                          </m:accPr>
                          <m:e>
                            <m:r>
                              <a:rPr lang="en-US" sz="1600" i="1" smtClean="0">
                                <a:solidFill>
                                  <a:schemeClr val="bg2"/>
                                </a:solidFill>
                                <a:latin typeface="Cambria Math" panose="02040503050406030204" pitchFamily="18" charset="0"/>
                                <a:ea typeface="Cambria Math" panose="02040503050406030204" pitchFamily="18" charset="0"/>
                              </a:rPr>
                              <m:t>𝜃</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𝑡</m:t>
                        </m:r>
                      </m:den>
                    </m:f>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𝑢</m:t>
                        </m:r>
                      </m:e>
                    </m:acc>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ea typeface="Cambria Math" panose="02040503050406030204" pitchFamily="18" charset="0"/>
                              </a:rPr>
                              <m:t>𝜃</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𝑥</m:t>
                        </m:r>
                      </m:den>
                    </m:f>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𝑣</m:t>
                        </m:r>
                      </m:e>
                    </m:acc>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ea typeface="Cambria Math" panose="02040503050406030204" pitchFamily="18" charset="0"/>
                              </a:rPr>
                              <m:t>𝜃</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𝑦</m:t>
                        </m:r>
                      </m:den>
                    </m:f>
                    <m:r>
                      <a:rPr lang="en-US" sz="1600" b="0" i="1" smtClean="0">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𝑤</m:t>
                        </m:r>
                      </m:e>
                    </m:acc>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ea typeface="Cambria Math" panose="02040503050406030204" pitchFamily="18" charset="0"/>
                              </a:rPr>
                              <m:t>𝜃</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𝑧</m:t>
                        </m:r>
                      </m:den>
                    </m:f>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m:t>
                        </m:r>
                        <m:bar>
                          <m:barPr>
                            <m:pos m:val="top"/>
                            <m:ctrlPr>
                              <a:rPr lang="en-US" sz="1600" i="1" smtClean="0">
                                <a:solidFill>
                                  <a:srgbClr val="FF0000"/>
                                </a:solidFill>
                                <a:latin typeface="Cambria Math" panose="02040503050406030204" pitchFamily="18" charset="0"/>
                              </a:rPr>
                            </m:ctrlPr>
                          </m:barPr>
                          <m:e>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𝑢</m:t>
                                </m:r>
                              </m:e>
                              <m:sup>
                                <m:r>
                                  <a:rPr lang="en-US" sz="1600" i="1">
                                    <a:solidFill>
                                      <a:srgbClr val="FF0000"/>
                                    </a:solidFill>
                                    <a:latin typeface="Cambria Math" panose="02040503050406030204" pitchFamily="18" charset="0"/>
                                  </a:rPr>
                                  <m:t>′</m:t>
                                </m:r>
                              </m:sup>
                            </m:sSup>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𝜃</m:t>
                                </m:r>
                              </m:e>
                              <m:sup>
                                <m:r>
                                  <a:rPr lang="en-US" sz="1600" i="1">
                                    <a:solidFill>
                                      <a:srgbClr val="FF0000"/>
                                    </a:solidFill>
                                    <a:latin typeface="Cambria Math" panose="02040503050406030204" pitchFamily="18" charset="0"/>
                                  </a:rPr>
                                  <m:t>′</m:t>
                                </m:r>
                              </m:sup>
                            </m:sSup>
                          </m:e>
                        </m:bar>
                        <m:r>
                          <a:rPr lang="en-US" sz="1600" i="1">
                            <a:solidFill>
                              <a:schemeClr val="bg2"/>
                            </a:solidFill>
                            <a:latin typeface="Cambria Math" panose="02040503050406030204" pitchFamily="18" charset="0"/>
                          </a:rPr>
                          <m:t>)</m:t>
                        </m:r>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𝑥</m:t>
                        </m:r>
                      </m:den>
                    </m:f>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m:t>
                        </m:r>
                        <m:bar>
                          <m:barPr>
                            <m:pos m:val="top"/>
                            <m:ctrlPr>
                              <a:rPr lang="en-US" sz="1600" i="1" smtClean="0">
                                <a:solidFill>
                                  <a:srgbClr val="FF0000"/>
                                </a:solidFill>
                                <a:latin typeface="Cambria Math" panose="02040503050406030204" pitchFamily="18" charset="0"/>
                              </a:rPr>
                            </m:ctrlPr>
                          </m:barPr>
                          <m:e>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𝑣</m:t>
                                </m:r>
                              </m:e>
                              <m:sup>
                                <m:r>
                                  <a:rPr lang="en-US" sz="1600" i="1">
                                    <a:solidFill>
                                      <a:srgbClr val="FF0000"/>
                                    </a:solidFill>
                                    <a:latin typeface="Cambria Math" panose="02040503050406030204" pitchFamily="18" charset="0"/>
                                  </a:rPr>
                                  <m:t>′</m:t>
                                </m:r>
                              </m:sup>
                            </m:sSup>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𝜃</m:t>
                                </m:r>
                              </m:e>
                              <m:sup>
                                <m:r>
                                  <a:rPr lang="en-US" sz="1600" i="1">
                                    <a:solidFill>
                                      <a:srgbClr val="FF0000"/>
                                    </a:solidFill>
                                    <a:latin typeface="Cambria Math" panose="02040503050406030204" pitchFamily="18" charset="0"/>
                                  </a:rPr>
                                  <m:t>′</m:t>
                                </m:r>
                              </m:sup>
                            </m:sSup>
                          </m:e>
                        </m:bar>
                        <m:r>
                          <a:rPr lang="en-US" sz="1600" i="1">
                            <a:solidFill>
                              <a:schemeClr val="bg2"/>
                            </a:solidFill>
                            <a:latin typeface="Cambria Math" panose="02040503050406030204" pitchFamily="18" charset="0"/>
                          </a:rPr>
                          <m:t>)</m:t>
                        </m:r>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𝑦</m:t>
                        </m:r>
                      </m:den>
                    </m:f>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m:t>
                        </m:r>
                        <m:bar>
                          <m:barPr>
                            <m:pos m:val="top"/>
                            <m:ctrlPr>
                              <a:rPr lang="en-US" sz="1600" i="1" smtClean="0">
                                <a:solidFill>
                                  <a:srgbClr val="FF0000"/>
                                </a:solidFill>
                                <a:latin typeface="Cambria Math" panose="02040503050406030204" pitchFamily="18" charset="0"/>
                              </a:rPr>
                            </m:ctrlPr>
                          </m:barPr>
                          <m:e>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𝑤</m:t>
                                </m:r>
                              </m:e>
                              <m:sup>
                                <m:r>
                                  <a:rPr lang="en-US" sz="1600" i="1">
                                    <a:solidFill>
                                      <a:srgbClr val="FF0000"/>
                                    </a:solidFill>
                                    <a:latin typeface="Cambria Math" panose="02040503050406030204" pitchFamily="18" charset="0"/>
                                  </a:rPr>
                                  <m:t>′</m:t>
                                </m:r>
                              </m:sup>
                            </m:sSup>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𝜃</m:t>
                                </m:r>
                              </m:e>
                              <m:sup>
                                <m:r>
                                  <a:rPr lang="en-US" sz="1600" i="1">
                                    <a:solidFill>
                                      <a:srgbClr val="FF0000"/>
                                    </a:solidFill>
                                    <a:latin typeface="Cambria Math" panose="02040503050406030204" pitchFamily="18" charset="0"/>
                                  </a:rPr>
                                  <m:t>′</m:t>
                                </m:r>
                              </m:sup>
                            </m:sSup>
                          </m:e>
                        </m:bar>
                        <m:r>
                          <a:rPr lang="en-US" sz="1600" i="1">
                            <a:solidFill>
                              <a:schemeClr val="bg2"/>
                            </a:solidFill>
                            <a:latin typeface="Cambria Math" panose="02040503050406030204" pitchFamily="18" charset="0"/>
                          </a:rPr>
                          <m:t>)</m:t>
                        </m:r>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𝑧</m:t>
                        </m:r>
                      </m:den>
                    </m:f>
                    <m:r>
                      <a:rPr lang="en-US" sz="1600" i="1">
                        <a:solidFill>
                          <a:schemeClr val="bg2"/>
                        </a:solidFill>
                        <a:latin typeface="Cambria Math" panose="02040503050406030204" pitchFamily="18" charset="0"/>
                      </a:rPr>
                      <m:t>+</m:t>
                    </m:r>
                    <m:bar>
                      <m:barPr>
                        <m:pos m:val="top"/>
                        <m:ctrlPr>
                          <a:rPr lang="en-US" sz="1600" i="1">
                            <a:solidFill>
                              <a:schemeClr val="bg2"/>
                            </a:solidFill>
                            <a:latin typeface="Cambria Math" panose="02040503050406030204" pitchFamily="18" charset="0"/>
                          </a:rPr>
                        </m:ctrlPr>
                      </m:barPr>
                      <m:e>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𝑄</m:t>
                            </m:r>
                          </m:e>
                          <m:sub>
                            <m:r>
                              <a:rPr lang="en-US" sz="1600" i="1" smtClean="0">
                                <a:solidFill>
                                  <a:schemeClr val="bg2"/>
                                </a:solidFill>
                                <a:latin typeface="Cambria Math" panose="02040503050406030204" pitchFamily="18" charset="0"/>
                                <a:ea typeface="Cambria Math" panose="02040503050406030204" pitchFamily="18" charset="0"/>
                              </a:rPr>
                              <m:t>𝜃</m:t>
                            </m:r>
                          </m:sub>
                        </m:sSub>
                      </m:e>
                    </m:bar>
                  </m:oMath>
                </a14:m>
                <a:r>
                  <a:rPr lang="en-US" sz="1600" i="1" dirty="0">
                    <a:solidFill>
                      <a:schemeClr val="bg2"/>
                    </a:solidFill>
                  </a:rPr>
                  <a:t> </a:t>
                </a:r>
              </a:p>
            </p:txBody>
          </p:sp>
        </mc:Choice>
        <mc:Fallback xmlns="">
          <p:sp>
            <p:nvSpPr>
              <p:cNvPr id="143" name="Object 3">
                <a:extLst>
                  <a:ext uri="{FF2B5EF4-FFF2-40B4-BE49-F238E27FC236}">
                    <a16:creationId xmlns:a16="http://schemas.microsoft.com/office/drawing/2014/main" id="{36AA3657-1418-B1FC-72DE-7A006312992A}"/>
                  </a:ext>
                </a:extLst>
              </p:cNvPr>
              <p:cNvSpPr txBox="1">
                <a:spLocks noRot="1" noChangeAspect="1" noMove="1" noResize="1" noEditPoints="1" noAdjustHandles="1" noChangeArrowheads="1" noChangeShapeType="1" noTextEdit="1"/>
              </p:cNvSpPr>
              <p:nvPr/>
            </p:nvSpPr>
            <p:spPr bwMode="auto">
              <a:xfrm>
                <a:off x="762056" y="2884326"/>
                <a:ext cx="5400620" cy="794080"/>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Object 5">
                <a:extLst>
                  <a:ext uri="{FF2B5EF4-FFF2-40B4-BE49-F238E27FC236}">
                    <a16:creationId xmlns:a16="http://schemas.microsoft.com/office/drawing/2014/main" id="{028B26C6-EA68-1E0F-0722-AD015F3DD79C}"/>
                  </a:ext>
                </a:extLst>
              </p:cNvPr>
              <p:cNvSpPr txBox="1"/>
              <p:nvPr/>
            </p:nvSpPr>
            <p:spPr bwMode="auto">
              <a:xfrm>
                <a:off x="762056" y="3367563"/>
                <a:ext cx="5400619" cy="704580"/>
              </a:xfrm>
              <a:prstGeom prst="rect">
                <a:avLst/>
              </a:prstGeom>
              <a:noFill/>
              <a:ln>
                <a:noFill/>
              </a:ln>
              <a:effectLst/>
            </p:spPr>
            <p:txBody>
              <a:bodyPr>
                <a:noAutofit/>
              </a:bodyPr>
              <a:lstStyle/>
              <a:p>
                <a14:m>
                  <m:oMath xmlns:m="http://schemas.openxmlformats.org/officeDocument/2006/math">
                    <m:f>
                      <m:fPr>
                        <m:ctrlPr>
                          <a:rPr lang="en-US" sz="1600" i="1" smtClean="0">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smtClean="0">
                                <a:solidFill>
                                  <a:schemeClr val="bg2"/>
                                </a:solidFill>
                                <a:latin typeface="Cambria Math" panose="02040503050406030204" pitchFamily="18" charset="0"/>
                              </a:rPr>
                            </m:ctrlPr>
                          </m:accPr>
                          <m:e>
                            <m:r>
                              <a:rPr lang="en-US" sz="1600" b="0" i="1" smtClean="0">
                                <a:solidFill>
                                  <a:schemeClr val="bg2"/>
                                </a:solidFill>
                                <a:latin typeface="Cambria Math" panose="02040503050406030204" pitchFamily="18" charset="0"/>
                              </a:rPr>
                              <m:t>𝑞</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𝑡</m:t>
                        </m:r>
                      </m:den>
                    </m:f>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𝑢</m:t>
                        </m:r>
                      </m:e>
                    </m:acc>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smtClean="0">
                                <a:solidFill>
                                  <a:schemeClr val="bg2"/>
                                </a:solidFill>
                                <a:latin typeface="Cambria Math" panose="02040503050406030204" pitchFamily="18" charset="0"/>
                              </a:rPr>
                            </m:ctrlPr>
                          </m:accPr>
                          <m:e>
                            <m:r>
                              <a:rPr lang="en-US" sz="1600" b="0" i="1" smtClean="0">
                                <a:solidFill>
                                  <a:schemeClr val="bg2"/>
                                </a:solidFill>
                                <a:latin typeface="Cambria Math" panose="02040503050406030204" pitchFamily="18" charset="0"/>
                              </a:rPr>
                              <m:t>𝑞</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𝑥</m:t>
                        </m:r>
                      </m:den>
                    </m:f>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𝑣</m:t>
                        </m:r>
                      </m:e>
                    </m:acc>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smtClean="0">
                                <a:solidFill>
                                  <a:schemeClr val="bg2"/>
                                </a:solidFill>
                                <a:latin typeface="Cambria Math" panose="02040503050406030204" pitchFamily="18" charset="0"/>
                              </a:rPr>
                            </m:ctrlPr>
                          </m:accPr>
                          <m:e>
                            <m:r>
                              <a:rPr lang="en-US" sz="1600" b="0" i="1" smtClean="0">
                                <a:solidFill>
                                  <a:schemeClr val="bg2"/>
                                </a:solidFill>
                                <a:latin typeface="Cambria Math" panose="02040503050406030204" pitchFamily="18" charset="0"/>
                              </a:rPr>
                              <m:t>𝑞</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𝑦</m:t>
                        </m:r>
                      </m:den>
                    </m:f>
                    <m:r>
                      <a:rPr lang="en-US" sz="1600" i="1">
                        <a:solidFill>
                          <a:schemeClr val="bg2"/>
                        </a:solidFill>
                        <a:latin typeface="Cambria Math" panose="02040503050406030204" pitchFamily="18" charset="0"/>
                      </a:rPr>
                      <m:t>+</m:t>
                    </m:r>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𝑤</m:t>
                        </m:r>
                      </m:e>
                    </m:acc>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acc>
                          <m:accPr>
                            <m:chr m:val="̅"/>
                            <m:ctrlPr>
                              <a:rPr lang="en-US" sz="1600" i="1" smtClean="0">
                                <a:solidFill>
                                  <a:schemeClr val="bg2"/>
                                </a:solidFill>
                                <a:latin typeface="Cambria Math" panose="02040503050406030204" pitchFamily="18" charset="0"/>
                              </a:rPr>
                            </m:ctrlPr>
                          </m:accPr>
                          <m:e>
                            <m:r>
                              <a:rPr lang="en-US" sz="1600" b="0" i="1" smtClean="0">
                                <a:solidFill>
                                  <a:schemeClr val="bg2"/>
                                </a:solidFill>
                                <a:latin typeface="Cambria Math" panose="02040503050406030204" pitchFamily="18" charset="0"/>
                              </a:rPr>
                              <m:t>𝑞</m:t>
                            </m:r>
                          </m:e>
                        </m:acc>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𝑧</m:t>
                        </m:r>
                      </m:den>
                    </m:f>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d>
                          <m:dPr>
                            <m:ctrlPr>
                              <a:rPr lang="en-US" sz="1600" i="1">
                                <a:solidFill>
                                  <a:schemeClr val="bg2"/>
                                </a:solidFill>
                                <a:latin typeface="Cambria Math" panose="02040503050406030204" pitchFamily="18" charset="0"/>
                              </a:rPr>
                            </m:ctrlPr>
                          </m:dPr>
                          <m:e>
                            <m:bar>
                              <m:barPr>
                                <m:pos m:val="top"/>
                                <m:ctrlPr>
                                  <a:rPr lang="en-US" sz="1600" i="1" smtClean="0">
                                    <a:solidFill>
                                      <a:srgbClr val="FF0000"/>
                                    </a:solidFill>
                                    <a:latin typeface="Cambria Math" panose="02040503050406030204" pitchFamily="18" charset="0"/>
                                  </a:rPr>
                                </m:ctrlPr>
                              </m:barPr>
                              <m:e>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𝑢</m:t>
                                    </m:r>
                                  </m:e>
                                  <m:sup>
                                    <m:r>
                                      <a:rPr lang="en-US" sz="1600" i="1">
                                        <a:solidFill>
                                          <a:srgbClr val="FF0000"/>
                                        </a:solidFill>
                                        <a:latin typeface="Cambria Math" panose="02040503050406030204" pitchFamily="18" charset="0"/>
                                      </a:rPr>
                                      <m:t>′</m:t>
                                    </m:r>
                                  </m:sup>
                                </m:sSup>
                                <m:sSup>
                                  <m:sSupPr>
                                    <m:ctrlPr>
                                      <a:rPr lang="en-US" sz="1600" i="1">
                                        <a:solidFill>
                                          <a:srgbClr val="FF0000"/>
                                        </a:solidFill>
                                        <a:latin typeface="Cambria Math" panose="02040503050406030204" pitchFamily="18" charset="0"/>
                                      </a:rPr>
                                    </m:ctrlPr>
                                  </m:sSupPr>
                                  <m:e>
                                    <m:r>
                                      <a:rPr lang="en-US" sz="1600" b="0" i="1" smtClean="0">
                                        <a:solidFill>
                                          <a:srgbClr val="FF0000"/>
                                        </a:solidFill>
                                        <a:latin typeface="Cambria Math" panose="02040503050406030204" pitchFamily="18" charset="0"/>
                                      </a:rPr>
                                      <m:t>𝑞</m:t>
                                    </m:r>
                                  </m:e>
                                  <m:sup>
                                    <m:r>
                                      <a:rPr lang="en-US" sz="1600" i="1">
                                        <a:solidFill>
                                          <a:srgbClr val="FF0000"/>
                                        </a:solidFill>
                                        <a:latin typeface="Cambria Math" panose="02040503050406030204" pitchFamily="18" charset="0"/>
                                      </a:rPr>
                                      <m:t>′</m:t>
                                    </m:r>
                                  </m:sup>
                                </m:sSup>
                              </m:e>
                            </m:bar>
                          </m:e>
                        </m:d>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𝑥</m:t>
                        </m:r>
                      </m:den>
                    </m:f>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d>
                          <m:dPr>
                            <m:ctrlPr>
                              <a:rPr lang="en-US" sz="1600" i="1">
                                <a:solidFill>
                                  <a:schemeClr val="bg2"/>
                                </a:solidFill>
                                <a:latin typeface="Cambria Math" panose="02040503050406030204" pitchFamily="18" charset="0"/>
                              </a:rPr>
                            </m:ctrlPr>
                          </m:dPr>
                          <m:e>
                            <m:bar>
                              <m:barPr>
                                <m:pos m:val="top"/>
                                <m:ctrlPr>
                                  <a:rPr lang="en-US" sz="1600" i="1" smtClean="0">
                                    <a:solidFill>
                                      <a:srgbClr val="FF0000"/>
                                    </a:solidFill>
                                    <a:latin typeface="Cambria Math" panose="02040503050406030204" pitchFamily="18" charset="0"/>
                                  </a:rPr>
                                </m:ctrlPr>
                              </m:barPr>
                              <m:e>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𝑣</m:t>
                                    </m:r>
                                  </m:e>
                                  <m:sup>
                                    <m:r>
                                      <a:rPr lang="en-US" sz="1600" i="1">
                                        <a:solidFill>
                                          <a:srgbClr val="FF0000"/>
                                        </a:solidFill>
                                        <a:latin typeface="Cambria Math" panose="02040503050406030204" pitchFamily="18" charset="0"/>
                                      </a:rPr>
                                      <m:t>′</m:t>
                                    </m:r>
                                  </m:sup>
                                </m:sSup>
                                <m:sSup>
                                  <m:sSupPr>
                                    <m:ctrlPr>
                                      <a:rPr lang="en-US" sz="1600" i="1">
                                        <a:solidFill>
                                          <a:srgbClr val="FF0000"/>
                                        </a:solidFill>
                                        <a:latin typeface="Cambria Math" panose="02040503050406030204" pitchFamily="18" charset="0"/>
                                      </a:rPr>
                                    </m:ctrlPr>
                                  </m:sSupPr>
                                  <m:e>
                                    <m:r>
                                      <a:rPr lang="en-US" sz="1600" b="0" i="1" smtClean="0">
                                        <a:solidFill>
                                          <a:srgbClr val="FF0000"/>
                                        </a:solidFill>
                                        <a:latin typeface="Cambria Math" panose="02040503050406030204" pitchFamily="18" charset="0"/>
                                      </a:rPr>
                                      <m:t>𝑞</m:t>
                                    </m:r>
                                  </m:e>
                                  <m:sup>
                                    <m:r>
                                      <a:rPr lang="en-US" sz="1600" i="1">
                                        <a:solidFill>
                                          <a:srgbClr val="FF0000"/>
                                        </a:solidFill>
                                        <a:latin typeface="Cambria Math" panose="02040503050406030204" pitchFamily="18" charset="0"/>
                                      </a:rPr>
                                      <m:t>′</m:t>
                                    </m:r>
                                  </m:sup>
                                </m:sSup>
                              </m:e>
                            </m:bar>
                          </m:e>
                        </m:d>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𝑦</m:t>
                        </m:r>
                      </m:den>
                    </m:f>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d>
                          <m:dPr>
                            <m:ctrlPr>
                              <a:rPr lang="en-US" sz="1600" i="1">
                                <a:solidFill>
                                  <a:schemeClr val="bg2"/>
                                </a:solidFill>
                                <a:latin typeface="Cambria Math" panose="02040503050406030204" pitchFamily="18" charset="0"/>
                              </a:rPr>
                            </m:ctrlPr>
                          </m:dPr>
                          <m:e>
                            <m:bar>
                              <m:barPr>
                                <m:pos m:val="top"/>
                                <m:ctrlPr>
                                  <a:rPr lang="en-US" sz="1600" i="1" smtClean="0">
                                    <a:solidFill>
                                      <a:srgbClr val="FF0000"/>
                                    </a:solidFill>
                                    <a:latin typeface="Cambria Math" panose="02040503050406030204" pitchFamily="18" charset="0"/>
                                  </a:rPr>
                                </m:ctrlPr>
                              </m:barPr>
                              <m:e>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𝑤</m:t>
                                    </m:r>
                                  </m:e>
                                  <m:sup>
                                    <m:r>
                                      <a:rPr lang="en-US" sz="1600" i="1">
                                        <a:solidFill>
                                          <a:srgbClr val="FF0000"/>
                                        </a:solidFill>
                                        <a:latin typeface="Cambria Math" panose="02040503050406030204" pitchFamily="18" charset="0"/>
                                      </a:rPr>
                                      <m:t>′</m:t>
                                    </m:r>
                                  </m:sup>
                                </m:sSup>
                                <m:sSup>
                                  <m:sSupPr>
                                    <m:ctrlPr>
                                      <a:rPr lang="en-US" sz="1600" i="1">
                                        <a:solidFill>
                                          <a:srgbClr val="FF0000"/>
                                        </a:solidFill>
                                        <a:latin typeface="Cambria Math" panose="02040503050406030204" pitchFamily="18" charset="0"/>
                                      </a:rPr>
                                    </m:ctrlPr>
                                  </m:sSupPr>
                                  <m:e>
                                    <m:r>
                                      <a:rPr lang="en-US" sz="1600" b="0" i="1" smtClean="0">
                                        <a:solidFill>
                                          <a:srgbClr val="FF0000"/>
                                        </a:solidFill>
                                        <a:latin typeface="Cambria Math" panose="02040503050406030204" pitchFamily="18" charset="0"/>
                                      </a:rPr>
                                      <m:t>𝑞</m:t>
                                    </m:r>
                                  </m:e>
                                  <m:sup>
                                    <m:r>
                                      <a:rPr lang="en-US" sz="1600" i="1">
                                        <a:solidFill>
                                          <a:srgbClr val="FF0000"/>
                                        </a:solidFill>
                                        <a:latin typeface="Cambria Math" panose="02040503050406030204" pitchFamily="18" charset="0"/>
                                      </a:rPr>
                                      <m:t>′</m:t>
                                    </m:r>
                                  </m:sup>
                                </m:sSup>
                              </m:e>
                            </m:bar>
                          </m:e>
                        </m:d>
                      </m:num>
                      <m:den>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𝑧</m:t>
                        </m:r>
                      </m:den>
                    </m:f>
                    <m:r>
                      <a:rPr lang="en-US" sz="1600" i="1">
                        <a:solidFill>
                          <a:schemeClr val="bg2"/>
                        </a:solidFill>
                        <a:latin typeface="Cambria Math" panose="02040503050406030204" pitchFamily="18" charset="0"/>
                      </a:rPr>
                      <m:t>+</m:t>
                    </m:r>
                    <m:bar>
                      <m:barPr>
                        <m:pos m:val="top"/>
                        <m:ctrlPr>
                          <a:rPr lang="en-US" sz="1600" i="1">
                            <a:solidFill>
                              <a:schemeClr val="bg2"/>
                            </a:solidFill>
                            <a:latin typeface="Cambria Math" panose="02040503050406030204" pitchFamily="18" charset="0"/>
                          </a:rPr>
                        </m:ctrlPr>
                      </m:barPr>
                      <m:e>
                        <m:sSub>
                          <m:sSubPr>
                            <m:ctrlPr>
                              <a:rPr lang="en-US" sz="1600" i="1" smtClean="0">
                                <a:solidFill>
                                  <a:schemeClr val="bg2"/>
                                </a:solidFill>
                                <a:latin typeface="Cambria Math" panose="02040503050406030204" pitchFamily="18" charset="0"/>
                              </a:rPr>
                            </m:ctrlPr>
                          </m:sSubPr>
                          <m:e>
                            <m:r>
                              <a:rPr lang="en-US" sz="1600" b="0" i="1" smtClean="0">
                                <a:solidFill>
                                  <a:schemeClr val="bg2"/>
                                </a:solidFill>
                                <a:latin typeface="Cambria Math" panose="02040503050406030204" pitchFamily="18" charset="0"/>
                              </a:rPr>
                              <m:t>𝑆</m:t>
                            </m:r>
                          </m:e>
                          <m:sub>
                            <m:r>
                              <a:rPr lang="en-US" sz="1600" b="0" i="1" smtClean="0">
                                <a:solidFill>
                                  <a:schemeClr val="bg2"/>
                                </a:solidFill>
                                <a:latin typeface="Cambria Math" panose="02040503050406030204" pitchFamily="18" charset="0"/>
                              </a:rPr>
                              <m:t>𝑞</m:t>
                            </m:r>
                          </m:sub>
                        </m:sSub>
                      </m:e>
                    </m:bar>
                  </m:oMath>
                </a14:m>
                <a:r>
                  <a:rPr lang="en-US" sz="1600" i="1" dirty="0">
                    <a:solidFill>
                      <a:schemeClr val="bg2"/>
                    </a:solidFill>
                  </a:rPr>
                  <a:t> </a:t>
                </a:r>
              </a:p>
            </p:txBody>
          </p:sp>
        </mc:Choice>
        <mc:Fallback xmlns="">
          <p:sp>
            <p:nvSpPr>
              <p:cNvPr id="144" name="Object 5">
                <a:extLst>
                  <a:ext uri="{FF2B5EF4-FFF2-40B4-BE49-F238E27FC236}">
                    <a16:creationId xmlns:a16="http://schemas.microsoft.com/office/drawing/2014/main" id="{028B26C6-EA68-1E0F-0722-AD015F3DD79C}"/>
                  </a:ext>
                </a:extLst>
              </p:cNvPr>
              <p:cNvSpPr txBox="1">
                <a:spLocks noRot="1" noChangeAspect="1" noMove="1" noResize="1" noEditPoints="1" noAdjustHandles="1" noChangeArrowheads="1" noChangeShapeType="1" noTextEdit="1"/>
              </p:cNvSpPr>
              <p:nvPr/>
            </p:nvSpPr>
            <p:spPr bwMode="auto">
              <a:xfrm>
                <a:off x="762056" y="3367563"/>
                <a:ext cx="5400619" cy="704580"/>
              </a:xfrm>
              <a:prstGeom prst="rect">
                <a:avLst/>
              </a:prstGeom>
              <a:blipFill>
                <a:blip r:embed="rId5"/>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52322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3" name="Title 2">
            <a:extLst>
              <a:ext uri="{FF2B5EF4-FFF2-40B4-BE49-F238E27FC236}">
                <a16:creationId xmlns:a16="http://schemas.microsoft.com/office/drawing/2014/main" id="{CB0AF347-BB8D-EF4E-40AA-17B3B0B01A4B}"/>
              </a:ext>
            </a:extLst>
          </p:cNvPr>
          <p:cNvSpPr>
            <a:spLocks noGrp="1"/>
          </p:cNvSpPr>
          <p:nvPr>
            <p:ph type="title"/>
          </p:nvPr>
        </p:nvSpPr>
        <p:spPr>
          <a:xfrm>
            <a:off x="216187" y="539895"/>
            <a:ext cx="8711625" cy="535200"/>
          </a:xfrm>
        </p:spPr>
        <p:txBody>
          <a:bodyPr>
            <a:normAutofit fontScale="90000"/>
          </a:bodyPr>
          <a:lstStyle/>
          <a:p>
            <a:r>
              <a:rPr lang="en-US" dirty="0"/>
              <a:t>Turbulence in unsaturated or shallow convection regimes</a:t>
            </a:r>
          </a:p>
        </p:txBody>
      </p:sp>
      <p:pic>
        <p:nvPicPr>
          <p:cNvPr id="21" name="Picture 2" descr="sounding">
            <a:extLst>
              <a:ext uri="{FF2B5EF4-FFF2-40B4-BE49-F238E27FC236}">
                <a16:creationId xmlns:a16="http://schemas.microsoft.com/office/drawing/2014/main" id="{27D3091E-CA4C-4AEF-C548-A5E9B84A5F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0" t="8377" r="50078" b="29680"/>
          <a:stretch/>
        </p:blipFill>
        <p:spPr bwMode="auto">
          <a:xfrm>
            <a:off x="56408" y="1269347"/>
            <a:ext cx="2201017" cy="26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571E829B-9B13-F4CE-DF5B-7DDCF6658E13}"/>
              </a:ext>
            </a:extLst>
          </p:cNvPr>
          <p:cNvSpPr txBox="1"/>
          <p:nvPr/>
        </p:nvSpPr>
        <p:spPr>
          <a:xfrm>
            <a:off x="744129" y="1417093"/>
            <a:ext cx="696950" cy="646331"/>
          </a:xfrm>
          <a:prstGeom prst="rect">
            <a:avLst/>
          </a:prstGeom>
          <a:solidFill>
            <a:schemeClr val="bg1"/>
          </a:solidFill>
        </p:spPr>
        <p:txBody>
          <a:bodyPr wrap="square" rtlCol="0">
            <a:spAutoFit/>
          </a:bodyPr>
          <a:lstStyle/>
          <a:p>
            <a:r>
              <a:rPr lang="en-US" sz="900" dirty="0">
                <a:latin typeface="Times New Roman" panose="02020603050405020304" pitchFamily="18" charset="0"/>
                <a:cs typeface="Times New Roman" panose="02020603050405020304" pitchFamily="18" charset="0"/>
              </a:rPr>
              <a:t>15:30 LST</a:t>
            </a:r>
          </a:p>
          <a:p>
            <a:r>
              <a:rPr lang="en-US" sz="900" dirty="0">
                <a:latin typeface="Times New Roman" panose="02020603050405020304" pitchFamily="18" charset="0"/>
                <a:cs typeface="Times New Roman" panose="02020603050405020304" pitchFamily="18" charset="0"/>
              </a:rPr>
              <a:t>12:30 LST</a:t>
            </a:r>
          </a:p>
          <a:p>
            <a:r>
              <a:rPr lang="en-US" sz="900" dirty="0">
                <a:latin typeface="Times New Roman" panose="02020603050405020304" pitchFamily="18" charset="0"/>
                <a:cs typeface="Times New Roman" panose="02020603050405020304" pitchFamily="18" charset="0"/>
              </a:rPr>
              <a:t>09:30 LST</a:t>
            </a:r>
          </a:p>
          <a:p>
            <a:r>
              <a:rPr lang="en-US" sz="900" dirty="0">
                <a:latin typeface="Times New Roman" panose="02020603050405020304" pitchFamily="18" charset="0"/>
                <a:cs typeface="Times New Roman" panose="02020603050405020304" pitchFamily="18" charset="0"/>
              </a:rPr>
              <a:t>06:30 LST</a:t>
            </a:r>
          </a:p>
        </p:txBody>
      </p:sp>
      <p:pic>
        <p:nvPicPr>
          <p:cNvPr id="23" name="Picture 2" descr="Characteristic vertical potential temperature profiles for (a) a mixed layer, (b) a mixed layer topped with a conditionally unstable layer and (c) a stable boundary layer. In red an example from the radiosondes is presented, while in black an idealized profile is depicted. In (b) the profile of the potential temperature in the conditionally unstable layer is situated between the dry adiabat and the moist adiabat. In (c) a residual mixed layer of the previous day is present. The data is obtained at (a) 16:00 LT on 17 July, (b) 18:00 LT on 13 July and (c) 3:00 LT on 7 August.  ">
            <a:extLst>
              <a:ext uri="{FF2B5EF4-FFF2-40B4-BE49-F238E27FC236}">
                <a16:creationId xmlns:a16="http://schemas.microsoft.com/office/drawing/2014/main" id="{724D9375-DE6F-1D6C-D4F1-7BC07D10C9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827" b="9609"/>
          <a:stretch/>
        </p:blipFill>
        <p:spPr bwMode="auto">
          <a:xfrm>
            <a:off x="2182129" y="1307850"/>
            <a:ext cx="2215053" cy="220177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8926FE6-D9EE-59DE-18FD-EE682165B5E8}"/>
              </a:ext>
            </a:extLst>
          </p:cNvPr>
          <p:cNvSpPr txBox="1"/>
          <p:nvPr/>
        </p:nvSpPr>
        <p:spPr>
          <a:xfrm>
            <a:off x="2456982" y="3491842"/>
            <a:ext cx="1955976" cy="331566"/>
          </a:xfrm>
          <a:prstGeom prst="rect">
            <a:avLst/>
          </a:prstGeom>
          <a:solidFill>
            <a:schemeClr val="bg1"/>
          </a:solidFill>
        </p:spPr>
        <p:txBody>
          <a:bodyPr wrap="square" rtlCol="0">
            <a:spAutoFit/>
          </a:bodyPr>
          <a:lstStyle/>
          <a:p>
            <a:pPr>
              <a:lnSpc>
                <a:spcPct val="70000"/>
              </a:lnSpc>
            </a:pPr>
            <a:r>
              <a:rPr lang="en-US" sz="1200" dirty="0"/>
              <a:t>     </a:t>
            </a:r>
            <a:r>
              <a:rPr lang="en-US" sz="900" dirty="0"/>
              <a:t>295             300            305     </a:t>
            </a:r>
          </a:p>
          <a:p>
            <a:pPr>
              <a:lnSpc>
                <a:spcPct val="70000"/>
              </a:lnSpc>
            </a:pPr>
            <a:r>
              <a:rPr lang="en-US" sz="900" dirty="0"/>
              <a:t>                       </a:t>
            </a:r>
            <a:r>
              <a:rPr lang="el-GR" sz="900" dirty="0"/>
              <a:t>θ</a:t>
            </a:r>
            <a:r>
              <a:rPr lang="en-US" sz="900" dirty="0"/>
              <a:t> (K)</a:t>
            </a:r>
          </a:p>
        </p:txBody>
      </p:sp>
      <p:pic>
        <p:nvPicPr>
          <p:cNvPr id="25" name="Picture 4" descr="thetas4hr3d">
            <a:extLst>
              <a:ext uri="{FF2B5EF4-FFF2-40B4-BE49-F238E27FC236}">
                <a16:creationId xmlns:a16="http://schemas.microsoft.com/office/drawing/2014/main" id="{03D64AB4-5A85-EFEF-4C5C-45DC4CAF84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511" t="11567" r="12766" b="6835"/>
          <a:stretch/>
        </p:blipFill>
        <p:spPr bwMode="auto">
          <a:xfrm>
            <a:off x="4412958" y="1269348"/>
            <a:ext cx="2299635" cy="234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7DE2645D-2CED-3AC8-46CB-519439E8C088}"/>
              </a:ext>
            </a:extLst>
          </p:cNvPr>
          <p:cNvSpPr txBox="1"/>
          <p:nvPr/>
        </p:nvSpPr>
        <p:spPr>
          <a:xfrm>
            <a:off x="4793294" y="1322624"/>
            <a:ext cx="1011095" cy="338554"/>
          </a:xfrm>
          <a:prstGeom prst="rect">
            <a:avLst/>
          </a:prstGeom>
          <a:noFill/>
        </p:spPr>
        <p:txBody>
          <a:bodyPr wrap="square">
            <a:spAutoFit/>
          </a:bodyPr>
          <a:lstStyle/>
          <a:p>
            <a:r>
              <a:rPr lang="en-US" sz="1600" dirty="0">
                <a:latin typeface="Times New Roman" panose="02020603050405020304" pitchFamily="18" charset="0"/>
                <a:ea typeface="Times New Roman" panose="02020603050405020304" pitchFamily="18" charset="0"/>
              </a:rPr>
              <a:t>BOMEX</a:t>
            </a:r>
            <a:r>
              <a:rPr lang="en-US" sz="1600" dirty="0">
                <a:effectLst/>
                <a:latin typeface="Times New Roman" panose="02020603050405020304" pitchFamily="18" charset="0"/>
                <a:ea typeface="Times New Roman" panose="02020603050405020304" pitchFamily="18" charset="0"/>
              </a:rPr>
              <a:t> </a:t>
            </a:r>
            <a:endParaRPr lang="en-US" sz="1600" dirty="0"/>
          </a:p>
        </p:txBody>
      </p:sp>
      <p:pic>
        <p:nvPicPr>
          <p:cNvPr id="27" name="Picture 4">
            <a:extLst>
              <a:ext uri="{FF2B5EF4-FFF2-40B4-BE49-F238E27FC236}">
                <a16:creationId xmlns:a16="http://schemas.microsoft.com/office/drawing/2014/main" id="{57F201E2-EFA0-8366-524E-9C13EE54918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93" r="60498"/>
          <a:stretch/>
        </p:blipFill>
        <p:spPr bwMode="auto">
          <a:xfrm>
            <a:off x="6636393" y="1106616"/>
            <a:ext cx="2394646" cy="278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D537F51C-3AE4-69B3-7A5E-93B674AC46F4}"/>
              </a:ext>
            </a:extLst>
          </p:cNvPr>
          <p:cNvSpPr txBox="1"/>
          <p:nvPr/>
        </p:nvSpPr>
        <p:spPr>
          <a:xfrm>
            <a:off x="7092929" y="1307850"/>
            <a:ext cx="1197060" cy="338554"/>
          </a:xfrm>
          <a:prstGeom prst="rect">
            <a:avLst/>
          </a:prstGeom>
          <a:noFill/>
        </p:spPr>
        <p:txBody>
          <a:bodyPr wrap="square">
            <a:spAutoFit/>
          </a:bodyPr>
          <a:lstStyle/>
          <a:p>
            <a:r>
              <a:rPr lang="en-US" sz="1600" dirty="0">
                <a:effectLst/>
                <a:latin typeface="Times New Roman" panose="02020603050405020304" pitchFamily="18" charset="0"/>
                <a:ea typeface="Times New Roman" panose="02020603050405020304" pitchFamily="18" charset="0"/>
              </a:rPr>
              <a:t>DYCOM</a:t>
            </a:r>
            <a:r>
              <a:rPr lang="en-US" sz="1600" dirty="0">
                <a:latin typeface="Times New Roman" panose="02020603050405020304" pitchFamily="18" charset="0"/>
                <a:ea typeface="Times New Roman" panose="02020603050405020304" pitchFamily="18" charset="0"/>
              </a:rPr>
              <a:t>S</a:t>
            </a:r>
            <a:r>
              <a:rPr lang="en-US" sz="1600" dirty="0">
                <a:effectLst/>
                <a:latin typeface="Times New Roman" panose="02020603050405020304" pitchFamily="18" charset="0"/>
                <a:ea typeface="Times New Roman" panose="02020603050405020304" pitchFamily="18" charset="0"/>
              </a:rPr>
              <a:t> </a:t>
            </a:r>
            <a:endParaRPr lang="en-US" sz="1600" dirty="0"/>
          </a:p>
        </p:txBody>
      </p:sp>
      <p:sp>
        <p:nvSpPr>
          <p:cNvPr id="29" name="TextBox 28">
            <a:extLst>
              <a:ext uri="{FF2B5EF4-FFF2-40B4-BE49-F238E27FC236}">
                <a16:creationId xmlns:a16="http://schemas.microsoft.com/office/drawing/2014/main" id="{B380F6D7-E79C-FE1B-7D76-699F872C339A}"/>
              </a:ext>
            </a:extLst>
          </p:cNvPr>
          <p:cNvSpPr txBox="1"/>
          <p:nvPr/>
        </p:nvSpPr>
        <p:spPr>
          <a:xfrm>
            <a:off x="4726622" y="3456246"/>
            <a:ext cx="2155533" cy="383182"/>
          </a:xfrm>
          <a:prstGeom prst="rect">
            <a:avLst/>
          </a:prstGeom>
          <a:solidFill>
            <a:schemeClr val="bg1"/>
          </a:solidFill>
        </p:spPr>
        <p:txBody>
          <a:bodyPr wrap="square" rtlCol="0">
            <a:spAutoFit/>
          </a:bodyPr>
          <a:lstStyle/>
          <a:p>
            <a:pPr>
              <a:lnSpc>
                <a:spcPct val="90000"/>
              </a:lnSpc>
            </a:pPr>
            <a:r>
              <a:rPr lang="en-US" sz="1200" dirty="0"/>
              <a:t>    </a:t>
            </a:r>
            <a:r>
              <a:rPr lang="en-US" sz="900" dirty="0"/>
              <a:t>300    302    304   306    308     </a:t>
            </a:r>
          </a:p>
          <a:p>
            <a:pPr>
              <a:lnSpc>
                <a:spcPct val="90000"/>
              </a:lnSpc>
            </a:pPr>
            <a:r>
              <a:rPr lang="en-US" sz="900" dirty="0"/>
              <a:t>                         </a:t>
            </a:r>
            <a:r>
              <a:rPr lang="el-GR" sz="900" dirty="0"/>
              <a:t>θ</a:t>
            </a:r>
            <a:r>
              <a:rPr lang="en-US" sz="900" dirty="0"/>
              <a:t> (K)</a:t>
            </a:r>
          </a:p>
        </p:txBody>
      </p:sp>
      <p:sp>
        <p:nvSpPr>
          <p:cNvPr id="30" name="Text Box 3">
            <a:extLst>
              <a:ext uri="{FF2B5EF4-FFF2-40B4-BE49-F238E27FC236}">
                <a16:creationId xmlns:a16="http://schemas.microsoft.com/office/drawing/2014/main" id="{A90D01B5-59DE-7B87-3D63-FDFBE2D7B93E}"/>
              </a:ext>
            </a:extLst>
          </p:cNvPr>
          <p:cNvSpPr txBox="1">
            <a:spLocks noChangeArrowheads="1"/>
          </p:cNvSpPr>
          <p:nvPr/>
        </p:nvSpPr>
        <p:spPr bwMode="auto">
          <a:xfrm>
            <a:off x="349275" y="3754822"/>
            <a:ext cx="1789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chemeClr val="bg2"/>
                </a:solidFill>
                <a:latin typeface="Times New Roman" panose="02020603050405020304" pitchFamily="18" charset="0"/>
                <a:cs typeface="Times New Roman" panose="02020603050405020304" pitchFamily="18" charset="0"/>
              </a:rPr>
              <a:t>Southern Great Plains</a:t>
            </a:r>
          </a:p>
          <a:p>
            <a:pPr eaLnBrk="1" hangingPunct="1"/>
            <a:r>
              <a:rPr lang="en-US" altLang="en-US" dirty="0">
                <a:solidFill>
                  <a:schemeClr val="bg2"/>
                </a:solidFill>
                <a:latin typeface="Times New Roman" panose="02020603050405020304" pitchFamily="18" charset="0"/>
                <a:cs typeface="Times New Roman" panose="02020603050405020304" pitchFamily="18" charset="0"/>
              </a:rPr>
              <a:t>Typical CBL</a:t>
            </a:r>
          </a:p>
        </p:txBody>
      </p:sp>
      <p:sp>
        <p:nvSpPr>
          <p:cNvPr id="31" name="Text Box 3">
            <a:extLst>
              <a:ext uri="{FF2B5EF4-FFF2-40B4-BE49-F238E27FC236}">
                <a16:creationId xmlns:a16="http://schemas.microsoft.com/office/drawing/2014/main" id="{839FF58E-EF36-E7DE-AC59-8377CAACD4A3}"/>
              </a:ext>
            </a:extLst>
          </p:cNvPr>
          <p:cNvSpPr txBox="1">
            <a:spLocks noChangeArrowheads="1"/>
          </p:cNvSpPr>
          <p:nvPr/>
        </p:nvSpPr>
        <p:spPr bwMode="auto">
          <a:xfrm>
            <a:off x="4919480" y="3724046"/>
            <a:ext cx="1762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chemeClr val="bg2"/>
                </a:solidFill>
                <a:latin typeface="Times New Roman" panose="02020603050405020304" pitchFamily="18" charset="0"/>
                <a:cs typeface="Times New Roman" panose="02020603050405020304" pitchFamily="18" charset="0"/>
              </a:rPr>
              <a:t>Subtropical trade-wind MBL</a:t>
            </a:r>
          </a:p>
        </p:txBody>
      </p:sp>
      <p:sp>
        <p:nvSpPr>
          <p:cNvPr id="96" name="Text Box 5">
            <a:extLst>
              <a:ext uri="{FF2B5EF4-FFF2-40B4-BE49-F238E27FC236}">
                <a16:creationId xmlns:a16="http://schemas.microsoft.com/office/drawing/2014/main" id="{8D3FC813-A5E1-FC08-14EC-67ECDB5A60AB}"/>
              </a:ext>
            </a:extLst>
          </p:cNvPr>
          <p:cNvSpPr txBox="1">
            <a:spLocks noChangeArrowheads="1"/>
          </p:cNvSpPr>
          <p:nvPr/>
        </p:nvSpPr>
        <p:spPr bwMode="auto">
          <a:xfrm>
            <a:off x="2493028" y="3754822"/>
            <a:ext cx="19041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chemeClr val="bg2"/>
                </a:solidFill>
                <a:latin typeface="Times New Roman" panose="02020603050405020304" pitchFamily="18" charset="0"/>
                <a:cs typeface="Times New Roman" panose="02020603050405020304" pitchFamily="18" charset="0"/>
              </a:rPr>
              <a:t>Typical nocturnal SBL </a:t>
            </a:r>
          </a:p>
        </p:txBody>
      </p:sp>
      <p:sp>
        <p:nvSpPr>
          <p:cNvPr id="97" name="Text Box 5">
            <a:extLst>
              <a:ext uri="{FF2B5EF4-FFF2-40B4-BE49-F238E27FC236}">
                <a16:creationId xmlns:a16="http://schemas.microsoft.com/office/drawing/2014/main" id="{06A4C0F6-B133-0617-4276-C45502228835}"/>
              </a:ext>
            </a:extLst>
          </p:cNvPr>
          <p:cNvSpPr txBox="1">
            <a:spLocks noChangeArrowheads="1"/>
          </p:cNvSpPr>
          <p:nvPr/>
        </p:nvSpPr>
        <p:spPr bwMode="auto">
          <a:xfrm>
            <a:off x="7126832" y="3724045"/>
            <a:ext cx="1368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chemeClr val="bg2"/>
                </a:solidFill>
                <a:latin typeface="Times New Roman" panose="02020603050405020304" pitchFamily="18" charset="0"/>
                <a:cs typeface="Times New Roman" panose="02020603050405020304" pitchFamily="18" charset="0"/>
              </a:rPr>
              <a:t>Stratocumulus-topped MBL </a:t>
            </a:r>
          </a:p>
        </p:txBody>
      </p:sp>
      <p:sp>
        <p:nvSpPr>
          <p:cNvPr id="99" name="TextBox 98">
            <a:extLst>
              <a:ext uri="{FF2B5EF4-FFF2-40B4-BE49-F238E27FC236}">
                <a16:creationId xmlns:a16="http://schemas.microsoft.com/office/drawing/2014/main" id="{95101430-87E1-74B2-1AFD-08DD781C5F9B}"/>
              </a:ext>
            </a:extLst>
          </p:cNvPr>
          <p:cNvSpPr txBox="1"/>
          <p:nvPr/>
        </p:nvSpPr>
        <p:spPr>
          <a:xfrm>
            <a:off x="33508" y="4313408"/>
            <a:ext cx="7688700" cy="713016"/>
          </a:xfrm>
          <a:prstGeom prst="rect">
            <a:avLst/>
          </a:prstGeom>
          <a:noFill/>
        </p:spPr>
        <p:txBody>
          <a:bodyPr wrap="square">
            <a:spAutoFit/>
          </a:bodyPr>
          <a:lstStyle/>
          <a:p>
            <a:pPr marL="342900" indent="-342900">
              <a:spcAft>
                <a:spcPts val="1000"/>
              </a:spcAft>
              <a:buFont typeface="Arial" panose="020B0604020202020204" pitchFamily="34" charset="0"/>
              <a:buChar char="•"/>
            </a:pPr>
            <a:r>
              <a:rPr lang="en-US" sz="1600" dirty="0">
                <a:solidFill>
                  <a:schemeClr val="bg2"/>
                </a:solidFill>
                <a:latin typeface="Times New Roman" panose="02020603050405020304" pitchFamily="18" charset="0"/>
              </a:rPr>
              <a:t>The turbulent BL is cleanly separated from the free atmosphere by a capping inversion.</a:t>
            </a:r>
          </a:p>
          <a:p>
            <a:pPr marL="342900" indent="-342900">
              <a:spcAft>
                <a:spcPts val="1000"/>
              </a:spcAft>
              <a:buFont typeface="Arial" panose="020B0604020202020204" pitchFamily="34" charset="0"/>
              <a:buChar char="•"/>
            </a:pPr>
            <a:r>
              <a:rPr lang="en-US" sz="1600" dirty="0">
                <a:solidFill>
                  <a:schemeClr val="bg2"/>
                </a:solidFill>
                <a:latin typeface="Times New Roman" panose="02020603050405020304" pitchFamily="18" charset="0"/>
              </a:rPr>
              <a:t>Vertical turbulent mixing is much stronger than the horizontal turbulent mixing.</a:t>
            </a:r>
          </a:p>
        </p:txBody>
      </p:sp>
    </p:spTree>
    <p:extLst>
      <p:ext uri="{BB962C8B-B14F-4D97-AF65-F5344CB8AC3E}">
        <p14:creationId xmlns:p14="http://schemas.microsoft.com/office/powerpoint/2010/main" val="186479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3" name="Title 2">
            <a:extLst>
              <a:ext uri="{FF2B5EF4-FFF2-40B4-BE49-F238E27FC236}">
                <a16:creationId xmlns:a16="http://schemas.microsoft.com/office/drawing/2014/main" id="{7C26B63D-ED62-73C8-E018-8585B250EAF7}"/>
              </a:ext>
            </a:extLst>
          </p:cNvPr>
          <p:cNvSpPr>
            <a:spLocks noGrp="1"/>
          </p:cNvSpPr>
          <p:nvPr>
            <p:ph type="title"/>
          </p:nvPr>
        </p:nvSpPr>
        <p:spPr>
          <a:xfrm>
            <a:off x="727650" y="1155050"/>
            <a:ext cx="7688700" cy="535200"/>
          </a:xfrm>
        </p:spPr>
        <p:txBody>
          <a:bodyPr>
            <a:normAutofit fontScale="90000"/>
          </a:bodyPr>
          <a:lstStyle/>
          <a:p>
            <a:r>
              <a:rPr lang="en-US" dirty="0"/>
              <a:t>Turbulence parameterization in mesoscale and large-scale models</a:t>
            </a:r>
          </a:p>
        </p:txBody>
      </p:sp>
      <p:sp>
        <p:nvSpPr>
          <p:cNvPr id="5" name="Text Placeholder 4">
            <a:extLst>
              <a:ext uri="{FF2B5EF4-FFF2-40B4-BE49-F238E27FC236}">
                <a16:creationId xmlns:a16="http://schemas.microsoft.com/office/drawing/2014/main" id="{C6C03231-A7E2-0E08-9BD8-2907D74A2CE3}"/>
              </a:ext>
            </a:extLst>
          </p:cNvPr>
          <p:cNvSpPr>
            <a:spLocks noGrp="1"/>
          </p:cNvSpPr>
          <p:nvPr>
            <p:ph type="body" idx="1"/>
          </p:nvPr>
        </p:nvSpPr>
        <p:spPr>
          <a:xfrm>
            <a:off x="605625" y="2028825"/>
            <a:ext cx="7062000" cy="2911225"/>
          </a:xfrm>
        </p:spPr>
        <p:txBody>
          <a:bodyPr>
            <a:normAutofit fontScale="92500" lnSpcReduction="20000"/>
          </a:bodyPr>
          <a:lstStyle/>
          <a:p>
            <a:pPr marL="146050" indent="0">
              <a:buNone/>
            </a:pPr>
            <a:r>
              <a:rPr lang="en-US" sz="1600" dirty="0">
                <a:latin typeface="Times New Roman" panose="02020603050405020304" pitchFamily="18" charset="0"/>
                <a:cs typeface="Times New Roman" panose="02020603050405020304" pitchFamily="18" charset="0"/>
              </a:rPr>
              <a:t>Horizontal and vertical turbulent mixing is parameterized separately with the former being handled in a model’s dynamic solver and the latter treated by a standalone 1D module outside the dynamic core. </a:t>
            </a:r>
          </a:p>
          <a:p>
            <a:pPr marL="146050" indent="0">
              <a:buNone/>
            </a:pP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Most of model physics, such as, microphysics and radiation, is parameterized in a 1D vertical column framework, thus, it is natural to parameterize vertical turbulent mixing in the same 1D framework so that different model physics can be bundled together in a so-called model physics package.</a:t>
            </a:r>
          </a:p>
          <a:p>
            <a:r>
              <a:rPr lang="en-US" sz="1600" dirty="0">
                <a:latin typeface="Times New Roman" panose="02020603050405020304" pitchFamily="18" charset="0"/>
                <a:cs typeface="Times New Roman" panose="02020603050405020304" pitchFamily="18" charset="0"/>
              </a:rPr>
              <a:t>Unresolved large energy containing turbulent eddies are anisotropic.</a:t>
            </a:r>
          </a:p>
          <a:p>
            <a:r>
              <a:rPr lang="en-US" sz="1600" dirty="0">
                <a:latin typeface="Times New Roman" panose="02020603050405020304" pitchFamily="18" charset="0"/>
                <a:cs typeface="Times New Roman" panose="02020603050405020304" pitchFamily="18" charset="0"/>
              </a:rPr>
              <a:t>Vertical gradient is much larger than horizontal gradient.</a:t>
            </a:r>
          </a:p>
          <a:p>
            <a:r>
              <a:rPr lang="en-US" sz="1600" dirty="0">
                <a:latin typeface="Times New Roman" panose="02020603050405020304" pitchFamily="18" charset="0"/>
                <a:cs typeface="Times New Roman" panose="02020603050405020304" pitchFamily="18" charset="0"/>
              </a:rPr>
              <a:t>There are unique vertical turbulent processes associated with shallow clouds and non-local mixing, which require special treatment in the vertical.</a:t>
            </a:r>
          </a:p>
          <a:p>
            <a:pPr marL="146050" indent="0">
              <a:buNone/>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917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D8F86F64-0007-9F81-FB7C-27F710EB091B}"/>
              </a:ext>
            </a:extLst>
          </p:cNvPr>
          <p:cNvSpPr>
            <a:spLocks noGrp="1"/>
          </p:cNvSpPr>
          <p:nvPr>
            <p:ph type="title"/>
          </p:nvPr>
        </p:nvSpPr>
        <p:spPr>
          <a:xfrm>
            <a:off x="415125" y="413775"/>
            <a:ext cx="8490750" cy="872100"/>
          </a:xfrm>
        </p:spPr>
        <p:txBody>
          <a:bodyPr>
            <a:normAutofit fontScale="90000"/>
          </a:bodyPr>
          <a:lstStyle/>
          <a:p>
            <a:r>
              <a:rPr lang="en-US" dirty="0"/>
              <a:t>Unique thermodynamic and turbulence structures and characteristics in the eyewalls of tropical cyclones (TCs)</a:t>
            </a:r>
            <a:br>
              <a:rPr lang="en-US" dirty="0"/>
            </a:br>
            <a:endParaRPr lang="en-US" dirty="0"/>
          </a:p>
        </p:txBody>
      </p:sp>
      <p:pic>
        <p:nvPicPr>
          <p:cNvPr id="8" name="Picture 7" descr="Diagram&#10;&#10;Description automatically generated">
            <a:extLst>
              <a:ext uri="{FF2B5EF4-FFF2-40B4-BE49-F238E27FC236}">
                <a16:creationId xmlns:a16="http://schemas.microsoft.com/office/drawing/2014/main" id="{50036848-A81D-12C5-083D-1DF338122FCA}"/>
              </a:ext>
            </a:extLst>
          </p:cNvPr>
          <p:cNvPicPr>
            <a:picLocks noChangeAspect="1"/>
          </p:cNvPicPr>
          <p:nvPr/>
        </p:nvPicPr>
        <p:blipFill rotWithShape="1">
          <a:blip r:embed="rId3">
            <a:extLst>
              <a:ext uri="{28A0092B-C50C-407E-A947-70E740481C1C}">
                <a14:useLocalDpi xmlns:a14="http://schemas.microsoft.com/office/drawing/2010/main" val="0"/>
              </a:ext>
            </a:extLst>
          </a:blip>
          <a:srcRect r="49908" b="51288"/>
          <a:stretch/>
        </p:blipFill>
        <p:spPr bwMode="auto">
          <a:xfrm>
            <a:off x="162200" y="1268806"/>
            <a:ext cx="3020100" cy="2768920"/>
          </a:xfrm>
          <a:prstGeom prst="rect">
            <a:avLst/>
          </a:prstGeom>
          <a:noFill/>
          <a:ln>
            <a:noFill/>
          </a:ln>
        </p:spPr>
      </p:pic>
      <p:pic>
        <p:nvPicPr>
          <p:cNvPr id="9" name="Picture 8" descr="Chart, histogram&#10;&#10;Description automatically generated">
            <a:extLst>
              <a:ext uri="{FF2B5EF4-FFF2-40B4-BE49-F238E27FC236}">
                <a16:creationId xmlns:a16="http://schemas.microsoft.com/office/drawing/2014/main" id="{8A9B1F50-70CE-0AC9-BEC4-8DB9489440E1}"/>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34737" t="1325" r="445" b="-1"/>
          <a:stretch/>
        </p:blipFill>
        <p:spPr bwMode="auto">
          <a:xfrm>
            <a:off x="3311343" y="1306906"/>
            <a:ext cx="5474186" cy="2940444"/>
          </a:xfrm>
          <a:prstGeom prst="rect">
            <a:avLst/>
          </a:prstGeom>
          <a:noFill/>
          <a:ln>
            <a:noFill/>
          </a:ln>
        </p:spPr>
      </p:pic>
      <p:sp>
        <p:nvSpPr>
          <p:cNvPr id="10" name="TextBox 9">
            <a:extLst>
              <a:ext uri="{FF2B5EF4-FFF2-40B4-BE49-F238E27FC236}">
                <a16:creationId xmlns:a16="http://schemas.microsoft.com/office/drawing/2014/main" id="{05C4A6AD-15B6-2E64-B53F-2447DE0FA652}"/>
              </a:ext>
            </a:extLst>
          </p:cNvPr>
          <p:cNvSpPr txBox="1"/>
          <p:nvPr/>
        </p:nvSpPr>
        <p:spPr>
          <a:xfrm>
            <a:off x="3018863" y="3832937"/>
            <a:ext cx="292479" cy="307777"/>
          </a:xfrm>
          <a:prstGeom prst="rect">
            <a:avLst/>
          </a:prstGeom>
          <a:solidFill>
            <a:schemeClr val="bg1"/>
          </a:solidFill>
        </p:spPr>
        <p:txBody>
          <a:bodyPr wrap="square" rtlCol="0">
            <a:spAutoFit/>
          </a:bodyPr>
          <a:lstStyle/>
          <a:p>
            <a:r>
              <a:rPr lang="en-US" sz="1400" dirty="0"/>
              <a:t>            </a:t>
            </a:r>
          </a:p>
        </p:txBody>
      </p:sp>
      <p:sp>
        <p:nvSpPr>
          <p:cNvPr id="11" name="TextBox 10">
            <a:extLst>
              <a:ext uri="{FF2B5EF4-FFF2-40B4-BE49-F238E27FC236}">
                <a16:creationId xmlns:a16="http://schemas.microsoft.com/office/drawing/2014/main" id="{A8A42524-99F6-3A85-3E21-2ECE17EBFC77}"/>
              </a:ext>
            </a:extLst>
          </p:cNvPr>
          <p:cNvSpPr txBox="1"/>
          <p:nvPr/>
        </p:nvSpPr>
        <p:spPr>
          <a:xfrm>
            <a:off x="3602854" y="1511279"/>
            <a:ext cx="1467257" cy="285314"/>
          </a:xfrm>
          <a:prstGeom prst="rect">
            <a:avLst/>
          </a:prstGeom>
          <a:noFill/>
        </p:spPr>
        <p:txBody>
          <a:bodyPr wrap="square">
            <a:spAutoFit/>
          </a:bodyPr>
          <a:lstStyle/>
          <a:p>
            <a:r>
              <a:rPr lang="en-US" sz="1200" dirty="0">
                <a:solidFill>
                  <a:srgbClr val="000000"/>
                </a:solidFill>
                <a:effectLst/>
                <a:latin typeface="Times New Roman" panose="02020603050405020304" pitchFamily="18" charset="0"/>
                <a:ea typeface="SimSun" panose="02010600030101010101" pitchFamily="2" charset="-122"/>
              </a:rPr>
              <a:t>(</a:t>
            </a:r>
            <a:r>
              <a:rPr lang="en-US" sz="1200" dirty="0" err="1">
                <a:solidFill>
                  <a:srgbClr val="000000"/>
                </a:solidFill>
                <a:effectLst/>
                <a:latin typeface="Times New Roman" panose="02020603050405020304" pitchFamily="18" charset="0"/>
                <a:ea typeface="SimSun" panose="02010600030101010101" pitchFamily="2" charset="-122"/>
              </a:rPr>
              <a:t>Lorsolo</a:t>
            </a:r>
            <a:r>
              <a:rPr lang="en-US" sz="1200" dirty="0">
                <a:solidFill>
                  <a:srgbClr val="000000"/>
                </a:solidFill>
                <a:effectLst/>
                <a:latin typeface="Times New Roman" panose="02020603050405020304" pitchFamily="18" charset="0"/>
                <a:ea typeface="SimSun" panose="02010600030101010101" pitchFamily="2" charset="-122"/>
              </a:rPr>
              <a:t> et al. 2010)</a:t>
            </a:r>
            <a:endParaRPr lang="en-US" sz="1200" dirty="0"/>
          </a:p>
        </p:txBody>
      </p:sp>
      <p:sp>
        <p:nvSpPr>
          <p:cNvPr id="12" name="TextBox 11">
            <a:extLst>
              <a:ext uri="{FF2B5EF4-FFF2-40B4-BE49-F238E27FC236}">
                <a16:creationId xmlns:a16="http://schemas.microsoft.com/office/drawing/2014/main" id="{B2D8B361-6255-263B-236C-F90CD209761D}"/>
              </a:ext>
            </a:extLst>
          </p:cNvPr>
          <p:cNvSpPr txBox="1"/>
          <p:nvPr/>
        </p:nvSpPr>
        <p:spPr>
          <a:xfrm>
            <a:off x="6348645" y="1519594"/>
            <a:ext cx="833206" cy="461665"/>
          </a:xfrm>
          <a:prstGeom prst="rect">
            <a:avLst/>
          </a:prstGeom>
          <a:noFill/>
        </p:spPr>
        <p:txBody>
          <a:bodyPr wrap="square">
            <a:spAutoFit/>
          </a:bodyPr>
          <a:lstStyle/>
          <a:p>
            <a:r>
              <a:rPr lang="en-US" sz="1200" dirty="0">
                <a:solidFill>
                  <a:srgbClr val="000000"/>
                </a:solidFill>
                <a:effectLst/>
                <a:latin typeface="Times New Roman" panose="02020603050405020304" pitchFamily="18" charset="0"/>
                <a:ea typeface="SimSun" panose="02010600030101010101" pitchFamily="2" charset="-122"/>
              </a:rPr>
              <a:t>(</a:t>
            </a:r>
            <a:r>
              <a:rPr lang="en-US" sz="1200" dirty="0">
                <a:solidFill>
                  <a:srgbClr val="000000"/>
                </a:solidFill>
                <a:latin typeface="Times New Roman" panose="02020603050405020304" pitchFamily="18" charset="0"/>
                <a:ea typeface="SimSun" panose="02010600030101010101" pitchFamily="2" charset="-122"/>
              </a:rPr>
              <a:t>Zhu</a:t>
            </a:r>
            <a:r>
              <a:rPr lang="en-US" sz="1200" dirty="0">
                <a:solidFill>
                  <a:srgbClr val="000000"/>
                </a:solidFill>
                <a:effectLst/>
                <a:latin typeface="Times New Roman" panose="02020603050405020304" pitchFamily="18" charset="0"/>
                <a:ea typeface="SimSun" panose="02010600030101010101" pitchFamily="2" charset="-122"/>
              </a:rPr>
              <a:t> et al. 2019)</a:t>
            </a:r>
            <a:endParaRPr lang="en-US" sz="1200" dirty="0"/>
          </a:p>
        </p:txBody>
      </p:sp>
      <p:sp>
        <p:nvSpPr>
          <p:cNvPr id="14" name="TextBox 13">
            <a:extLst>
              <a:ext uri="{FF2B5EF4-FFF2-40B4-BE49-F238E27FC236}">
                <a16:creationId xmlns:a16="http://schemas.microsoft.com/office/drawing/2014/main" id="{E4FB3F4B-0C89-6D1A-9111-A7CCE7B8987A}"/>
              </a:ext>
            </a:extLst>
          </p:cNvPr>
          <p:cNvSpPr txBox="1"/>
          <p:nvPr/>
        </p:nvSpPr>
        <p:spPr>
          <a:xfrm>
            <a:off x="111635" y="4251910"/>
            <a:ext cx="7300124" cy="802784"/>
          </a:xfrm>
          <a:prstGeom prst="rect">
            <a:avLst/>
          </a:prstGeom>
          <a:noFill/>
        </p:spPr>
        <p:txBody>
          <a:bodyPr wrap="square">
            <a:spAutoFit/>
          </a:bodyPr>
          <a:lstStyle/>
          <a:p>
            <a:pPr marL="285750" indent="-285750">
              <a:spcAft>
                <a:spcPts val="500"/>
              </a:spcAft>
              <a:buFont typeface="Arial" panose="020B0604020202020204" pitchFamily="34" charset="0"/>
              <a:buChar char="•"/>
            </a:pPr>
            <a:r>
              <a:rPr lang="en-US" dirty="0"/>
              <a:t>No inversion exists to separate the BL from the free atmosphere above in the eyewall.</a:t>
            </a:r>
          </a:p>
          <a:p>
            <a:pPr marL="285750" indent="-285750">
              <a:spcAft>
                <a:spcPts val="500"/>
              </a:spcAft>
              <a:buFont typeface="Arial" panose="020B0604020202020204" pitchFamily="34" charset="0"/>
              <a:buChar char="•"/>
            </a:pPr>
            <a:r>
              <a:rPr lang="en-US" dirty="0"/>
              <a:t>Large Turbulent kinetic energy (TKE) extends from the BL to the upper troposphere in the eyewall. </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A4610DAD-C21D-08D2-03A3-F9ECCF4A924F}"/>
                  </a:ext>
                </a:extLst>
              </p:cNvPr>
              <p:cNvSpPr txBox="1"/>
              <p:nvPr/>
            </p:nvSpPr>
            <p:spPr>
              <a:xfrm>
                <a:off x="976384" y="1278188"/>
                <a:ext cx="1665392" cy="211468"/>
              </a:xfrm>
              <a:prstGeom prst="rect">
                <a:avLst/>
              </a:prstGeom>
              <a:solidFill>
                <a:schemeClr val="bg1"/>
              </a:solidFill>
            </p:spPr>
            <p:txBody>
              <a:bodyPr wrap="none" rtlCol="0">
                <a:spAutoFit/>
              </a:bodyPr>
              <a:lstStyle/>
              <a:p>
                <a:pPr>
                  <a:lnSpc>
                    <a:spcPct val="60000"/>
                  </a:lnSpc>
                </a:pPr>
                <a:r>
                  <a:rPr lang="en-US" sz="1200" dirty="0">
                    <a:latin typeface="Times New Roman" panose="02020603050405020304" pitchFamily="18" charset="0"/>
                    <a:cs typeface="Times New Roman" panose="02020603050405020304" pitchFamily="18" charset="0"/>
                  </a:rPr>
                  <a:t>(a) </a:t>
                </a:r>
                <a14:m>
                  <m:oMath xmlns:m="http://schemas.openxmlformats.org/officeDocument/2006/math">
                    <m:r>
                      <a:rPr lang="en-US" sz="1200" i="1" smtClean="0">
                        <a:latin typeface="Cambria Math" panose="02040503050406030204" pitchFamily="18" charset="0"/>
                        <a:ea typeface="Cambria Math" panose="02040503050406030204" pitchFamily="18" charset="0"/>
                        <a:cs typeface="Times New Roman" panose="02020603050405020304" pitchFamily="18" charset="0"/>
                      </a:rPr>
                      <m:t>𝜃</m:t>
                    </m:r>
                    <m:r>
                      <a:rPr lang="en-US" sz="12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1200" b="0" i="1" smtClean="0">
                        <a:latin typeface="Cambria Math" panose="02040503050406030204" pitchFamily="18" charset="0"/>
                        <a:ea typeface="Cambria Math" panose="02040503050406030204" pitchFamily="18" charset="0"/>
                        <a:cs typeface="Times New Roman" panose="02020603050405020304" pitchFamily="18" charset="0"/>
                      </a:rPr>
                      <m:t>𝐾</m:t>
                    </m:r>
                    <m:r>
                      <a:rPr lang="en-US" sz="1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1200" dirty="0">
                    <a:latin typeface="Times New Roman" panose="02020603050405020304" pitchFamily="18" charset="0"/>
                    <a:cs typeface="Times New Roman" panose="02020603050405020304" pitchFamily="18" charset="0"/>
                  </a:rPr>
                  <a:t> in the eyewall</a:t>
                </a:r>
              </a:p>
            </p:txBody>
          </p:sp>
        </mc:Choice>
        <mc:Fallback>
          <p:sp>
            <p:nvSpPr>
              <p:cNvPr id="2" name="TextBox 1">
                <a:extLst>
                  <a:ext uri="{FF2B5EF4-FFF2-40B4-BE49-F238E27FC236}">
                    <a16:creationId xmlns:a16="http://schemas.microsoft.com/office/drawing/2014/main" id="{A4610DAD-C21D-08D2-03A3-F9ECCF4A924F}"/>
                  </a:ext>
                </a:extLst>
              </p:cNvPr>
              <p:cNvSpPr txBox="1">
                <a:spLocks noRot="1" noChangeAspect="1" noMove="1" noResize="1" noEditPoints="1" noAdjustHandles="1" noChangeArrowheads="1" noChangeShapeType="1" noTextEdit="1"/>
              </p:cNvSpPr>
              <p:nvPr/>
            </p:nvSpPr>
            <p:spPr>
              <a:xfrm>
                <a:off x="976384" y="1278188"/>
                <a:ext cx="1665392" cy="211468"/>
              </a:xfrm>
              <a:prstGeom prst="rect">
                <a:avLst/>
              </a:prstGeom>
              <a:blipFill>
                <a:blip r:embed="rId5"/>
                <a:stretch>
                  <a:fillRect t="-32353" b="-26471"/>
                </a:stretch>
              </a:blipFill>
            </p:spPr>
            <p:txBody>
              <a:bodyPr/>
              <a:lstStyle/>
              <a:p>
                <a:r>
                  <a:rPr lang="en-US">
                    <a:noFill/>
                  </a:rPr>
                  <a:t> </a:t>
                </a:r>
              </a:p>
            </p:txBody>
          </p:sp>
        </mc:Fallback>
      </mc:AlternateContent>
    </p:spTree>
    <p:extLst>
      <p:ext uri="{BB962C8B-B14F-4D97-AF65-F5344CB8AC3E}">
        <p14:creationId xmlns:p14="http://schemas.microsoft.com/office/powerpoint/2010/main" val="323128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D8F86F64-0007-9F81-FB7C-27F710EB091B}"/>
              </a:ext>
            </a:extLst>
          </p:cNvPr>
          <p:cNvSpPr>
            <a:spLocks noGrp="1"/>
          </p:cNvSpPr>
          <p:nvPr>
            <p:ph type="title"/>
          </p:nvPr>
        </p:nvSpPr>
        <p:spPr>
          <a:xfrm>
            <a:off x="816078" y="497825"/>
            <a:ext cx="7688700" cy="535200"/>
          </a:xfrm>
        </p:spPr>
        <p:txBody>
          <a:bodyPr>
            <a:normAutofit fontScale="90000"/>
          </a:bodyPr>
          <a:lstStyle/>
          <a:p>
            <a:r>
              <a:rPr lang="en-US" dirty="0"/>
              <a:t>3D turbulent transport in the inner core of TCs</a:t>
            </a:r>
            <a:br>
              <a:rPr lang="en-US" dirty="0"/>
            </a:br>
            <a:endParaRPr lang="en-US" dirty="0"/>
          </a:p>
        </p:txBody>
      </p:sp>
      <p:pic>
        <p:nvPicPr>
          <p:cNvPr id="2" name="Picture 1" descr="Chart&#10;&#10;Description automatically generated with medium confidence">
            <a:extLst>
              <a:ext uri="{FF2B5EF4-FFF2-40B4-BE49-F238E27FC236}">
                <a16:creationId xmlns:a16="http://schemas.microsoft.com/office/drawing/2014/main" id="{76C1C9F6-43D9-48C0-D1B4-4301FF3C1714}"/>
              </a:ext>
            </a:extLst>
          </p:cNvPr>
          <p:cNvPicPr>
            <a:picLocks noChangeAspect="1"/>
          </p:cNvPicPr>
          <p:nvPr/>
        </p:nvPicPr>
        <p:blipFill rotWithShape="1">
          <a:blip r:embed="rId3">
            <a:extLst>
              <a:ext uri="{28A0092B-C50C-407E-A947-70E740481C1C}">
                <a14:useLocalDpi xmlns:a14="http://schemas.microsoft.com/office/drawing/2010/main" val="0"/>
              </a:ext>
            </a:extLst>
          </a:blip>
          <a:srcRect t="13104" r="43172" b="5683"/>
          <a:stretch/>
        </p:blipFill>
        <p:spPr>
          <a:xfrm>
            <a:off x="304496" y="1120969"/>
            <a:ext cx="2694577" cy="2802614"/>
          </a:xfrm>
          <a:prstGeom prst="rect">
            <a:avLst/>
          </a:prstGeom>
        </p:spPr>
      </p:pic>
      <p:sp>
        <p:nvSpPr>
          <p:cNvPr id="5" name="TextBox 4">
            <a:extLst>
              <a:ext uri="{FF2B5EF4-FFF2-40B4-BE49-F238E27FC236}">
                <a16:creationId xmlns:a16="http://schemas.microsoft.com/office/drawing/2014/main" id="{C9E49E97-E6FE-8DB7-9B30-5FE888C5A223}"/>
              </a:ext>
            </a:extLst>
          </p:cNvPr>
          <p:cNvSpPr txBox="1"/>
          <p:nvPr/>
        </p:nvSpPr>
        <p:spPr>
          <a:xfrm>
            <a:off x="1745867" y="1666423"/>
            <a:ext cx="1017294" cy="1015663"/>
          </a:xfrm>
          <a:prstGeom prst="rect">
            <a:avLst/>
          </a:prstGeom>
          <a:noFill/>
        </p:spPr>
        <p:txBody>
          <a:bodyPr wrap="square">
            <a:spAutoFit/>
          </a:bodyPr>
          <a:lstStyle/>
          <a:p>
            <a:r>
              <a:rPr lang="en-US" sz="12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Large turbulent eddies at the edge of eyewall</a:t>
            </a:r>
            <a:endParaRPr lang="en-US" sz="1200" dirty="0">
              <a:solidFill>
                <a:schemeClr val="bg1"/>
              </a:solidFill>
              <a:latin typeface="Times New Roman" panose="02020603050405020304" pitchFamily="18" charset="0"/>
              <a:cs typeface="Times New Roman" panose="02020603050405020304" pitchFamily="18" charset="0"/>
            </a:endParaRPr>
          </a:p>
        </p:txBody>
      </p:sp>
      <p:pic>
        <p:nvPicPr>
          <p:cNvPr id="6" name="Picture 5" descr="A blue and red graph&#10;&#10;Description automatically generated with medium confidence">
            <a:extLst>
              <a:ext uri="{FF2B5EF4-FFF2-40B4-BE49-F238E27FC236}">
                <a16:creationId xmlns:a16="http://schemas.microsoft.com/office/drawing/2014/main" id="{3AC7C7E4-2C64-5EAB-F102-DF94B6908668}"/>
              </a:ext>
            </a:extLst>
          </p:cNvPr>
          <p:cNvPicPr>
            <a:picLocks noChangeAspect="1"/>
          </p:cNvPicPr>
          <p:nvPr/>
        </p:nvPicPr>
        <p:blipFill rotWithShape="1">
          <a:blip r:embed="rId4"/>
          <a:srcRect t="49541" r="4989"/>
          <a:stretch/>
        </p:blipFill>
        <p:spPr>
          <a:xfrm>
            <a:off x="2975638" y="1035251"/>
            <a:ext cx="5958535" cy="2802614"/>
          </a:xfrm>
          <a:prstGeom prst="rect">
            <a:avLst/>
          </a:prstGeom>
        </p:spPr>
      </p:pic>
      <p:sp>
        <p:nvSpPr>
          <p:cNvPr id="8" name="TextBox 7">
            <a:extLst>
              <a:ext uri="{FF2B5EF4-FFF2-40B4-BE49-F238E27FC236}">
                <a16:creationId xmlns:a16="http://schemas.microsoft.com/office/drawing/2014/main" id="{E3363C85-EB08-69B2-B9C8-0E2ACFDBB6E0}"/>
              </a:ext>
            </a:extLst>
          </p:cNvPr>
          <p:cNvSpPr txBox="1"/>
          <p:nvPr/>
        </p:nvSpPr>
        <p:spPr>
          <a:xfrm>
            <a:off x="1475166" y="1249875"/>
            <a:ext cx="1229531" cy="276999"/>
          </a:xfrm>
          <a:prstGeom prst="rect">
            <a:avLst/>
          </a:prstGeom>
          <a:noFill/>
        </p:spPr>
        <p:txBody>
          <a:bodyPr wrap="square">
            <a:spAutoFit/>
          </a:bodyPr>
          <a:lstStyle/>
          <a:p>
            <a:r>
              <a:rPr lang="en-US" sz="1200" dirty="0">
                <a:solidFill>
                  <a:schemeClr val="bg1"/>
                </a:solidFill>
                <a:effectLst/>
                <a:latin typeface="Times New Roman" panose="02020603050405020304" pitchFamily="18" charset="0"/>
                <a:ea typeface="SimSun" panose="02010600030101010101" pitchFamily="2" charset="-122"/>
              </a:rPr>
              <a:t>(</a:t>
            </a:r>
            <a:r>
              <a:rPr lang="en-US" sz="1200" dirty="0">
                <a:solidFill>
                  <a:schemeClr val="bg1"/>
                </a:solidFill>
                <a:latin typeface="Times New Roman" panose="02020603050405020304" pitchFamily="18" charset="0"/>
                <a:ea typeface="SimSun" panose="02010600030101010101" pitchFamily="2" charset="-122"/>
              </a:rPr>
              <a:t>Zhu</a:t>
            </a:r>
            <a:r>
              <a:rPr lang="en-US" sz="1200" dirty="0">
                <a:solidFill>
                  <a:schemeClr val="bg1"/>
                </a:solidFill>
                <a:effectLst/>
                <a:latin typeface="Times New Roman" panose="02020603050405020304" pitchFamily="18" charset="0"/>
                <a:ea typeface="SimSun" panose="02010600030101010101" pitchFamily="2" charset="-122"/>
              </a:rPr>
              <a:t> et al. 2023)</a:t>
            </a:r>
            <a:endParaRPr lang="en-US" sz="1200" dirty="0">
              <a:solidFill>
                <a:schemeClr val="bg1"/>
              </a:solidFill>
            </a:endParaRPr>
          </a:p>
        </p:txBody>
      </p:sp>
      <p:sp>
        <p:nvSpPr>
          <p:cNvPr id="10" name="TextBox 9">
            <a:extLst>
              <a:ext uri="{FF2B5EF4-FFF2-40B4-BE49-F238E27FC236}">
                <a16:creationId xmlns:a16="http://schemas.microsoft.com/office/drawing/2014/main" id="{C7398029-6192-E1F7-46A7-DA53FBE1732D}"/>
              </a:ext>
            </a:extLst>
          </p:cNvPr>
          <p:cNvSpPr txBox="1"/>
          <p:nvPr/>
        </p:nvSpPr>
        <p:spPr>
          <a:xfrm>
            <a:off x="2235464" y="3723165"/>
            <a:ext cx="4966637" cy="369332"/>
          </a:xfrm>
          <a:prstGeom prst="rect">
            <a:avLst/>
          </a:prstGeom>
          <a:noFill/>
        </p:spPr>
        <p:txBody>
          <a:bodyPr wrap="square">
            <a:spAutoFit/>
          </a:bodyPr>
          <a:lstStyle/>
          <a:p>
            <a:r>
              <a:rPr lang="en-US" sz="1800" dirty="0">
                <a:solidFill>
                  <a:schemeClr val="bg2"/>
                </a:solidFill>
                <a:latin typeface="Times New Roman" panose="02020603050405020304" pitchFamily="18" charset="0"/>
                <a:cs typeface="Times New Roman" panose="02020603050405020304" pitchFamily="18" charset="0"/>
              </a:rPr>
              <a:t>Large eddy simulation of Hurricane Isabel (2003)</a:t>
            </a:r>
          </a:p>
        </p:txBody>
      </p:sp>
      <p:sp>
        <p:nvSpPr>
          <p:cNvPr id="12" name="TextBox 11">
            <a:extLst>
              <a:ext uri="{FF2B5EF4-FFF2-40B4-BE49-F238E27FC236}">
                <a16:creationId xmlns:a16="http://schemas.microsoft.com/office/drawing/2014/main" id="{67332F0F-76EC-5C33-8005-EDE12D0212F1}"/>
              </a:ext>
            </a:extLst>
          </p:cNvPr>
          <p:cNvSpPr txBox="1"/>
          <p:nvPr/>
        </p:nvSpPr>
        <p:spPr>
          <a:xfrm>
            <a:off x="226506" y="4150312"/>
            <a:ext cx="7257659" cy="987450"/>
          </a:xfrm>
          <a:prstGeom prst="rect">
            <a:avLst/>
          </a:prstGeom>
          <a:noFill/>
        </p:spPr>
        <p:txBody>
          <a:bodyPr wrap="square">
            <a:spAutoFit/>
          </a:bodyPr>
          <a:lstStyle/>
          <a:p>
            <a:pPr marL="342900" indent="-342900">
              <a:spcAft>
                <a:spcPts val="500"/>
              </a:spcAft>
              <a:buFont typeface="Arial" panose="020B0604020202020204" pitchFamily="34" charset="0"/>
              <a:buChar char="•"/>
            </a:pPr>
            <a:r>
              <a:rPr lang="en-US" sz="1800" dirty="0">
                <a:solidFill>
                  <a:schemeClr val="bg2"/>
                </a:solidFill>
                <a:latin typeface="Times New Roman" panose="02020603050405020304" pitchFamily="18" charset="0"/>
                <a:cs typeface="Times New Roman" panose="02020603050405020304" pitchFamily="18" charset="0"/>
              </a:rPr>
              <a:t>Turbulent eddies experience large lateral contrast across the edge of the eyewall, which is comparable to the vertical gradients.</a:t>
            </a:r>
          </a:p>
          <a:p>
            <a:pPr marL="342900" indent="-342900">
              <a:spcAft>
                <a:spcPts val="500"/>
              </a:spcAft>
              <a:buFont typeface="Arial" panose="020B0604020202020204" pitchFamily="34" charset="0"/>
              <a:buChar char="•"/>
            </a:pPr>
            <a:r>
              <a:rPr lang="en-US" sz="18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3D shear production of TKE is important in the inner core of TCs.</a:t>
            </a:r>
            <a:endParaRPr lang="en-US" sz="1800" dirty="0">
              <a:solidFill>
                <a:schemeClr val="bg2"/>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0BB9A8E8-9CDA-8132-56ED-B7E9CCD94EFD}"/>
                  </a:ext>
                </a:extLst>
              </p:cNvPr>
              <p:cNvSpPr txBox="1"/>
              <p:nvPr/>
            </p:nvSpPr>
            <p:spPr>
              <a:xfrm>
                <a:off x="556390" y="1075305"/>
                <a:ext cx="2120004" cy="201402"/>
              </a:xfrm>
              <a:prstGeom prst="rect">
                <a:avLst/>
              </a:prstGeom>
              <a:solidFill>
                <a:schemeClr val="bg1"/>
              </a:solidFill>
            </p:spPr>
            <p:txBody>
              <a:bodyPr wrap="none" rtlCol="0">
                <a:spAutoFit/>
              </a:bodyPr>
              <a:lstStyle/>
              <a:p>
                <a:pPr>
                  <a:lnSpc>
                    <a:spcPct val="60000"/>
                  </a:lnSpc>
                </a:pPr>
                <a:r>
                  <a:rPr lang="en-US" sz="1100" dirty="0">
                    <a:latin typeface="Times New Roman" panose="02020603050405020304" pitchFamily="18" charset="0"/>
                    <a:cs typeface="Times New Roman" panose="02020603050405020304" pitchFamily="18" charset="0"/>
                  </a:rPr>
                  <a:t>(a) </a:t>
                </a:r>
                <a14:m>
                  <m:oMath xmlns:m="http://schemas.openxmlformats.org/officeDocument/2006/math">
                    <m:sSub>
                      <m:sSubPr>
                        <m:ctrlPr>
                          <a:rPr lang="en-US" sz="1100" i="1" smtClean="0">
                            <a:latin typeface="Cambria Math" panose="02040503050406030204" pitchFamily="18" charset="0"/>
                            <a:cs typeface="Times New Roman" panose="02020603050405020304" pitchFamily="18" charset="0"/>
                          </a:rPr>
                        </m:ctrlPr>
                      </m:sSubPr>
                      <m:e>
                        <m:r>
                          <a:rPr lang="en-US" sz="1100" b="0" i="1" smtClean="0">
                            <a:latin typeface="Cambria Math" panose="02040503050406030204" pitchFamily="18" charset="0"/>
                            <a:cs typeface="Times New Roman" panose="02020603050405020304" pitchFamily="18" charset="0"/>
                          </a:rPr>
                          <m:t>𝑞</m:t>
                        </m:r>
                      </m:e>
                      <m:sub>
                        <m:r>
                          <a:rPr lang="en-US" sz="1100" b="0" i="1" smtClean="0">
                            <a:latin typeface="Cambria Math" panose="02040503050406030204" pitchFamily="18" charset="0"/>
                            <a:cs typeface="Times New Roman" panose="02020603050405020304" pitchFamily="18" charset="0"/>
                          </a:rPr>
                          <m:t>𝑡</m:t>
                        </m:r>
                      </m:sub>
                    </m:sSub>
                    <m:r>
                      <a:rPr lang="en-US" sz="1100" b="0" i="1" smtClean="0">
                        <a:latin typeface="Cambria Math" panose="02040503050406030204" pitchFamily="18" charset="0"/>
                        <a:cs typeface="Times New Roman" panose="02020603050405020304" pitchFamily="18" charset="0"/>
                      </a:rPr>
                      <m:t> (</m:t>
                    </m:r>
                    <m:r>
                      <a:rPr lang="en-US" sz="1100" b="0" i="1" smtClean="0">
                        <a:latin typeface="Cambria Math" panose="02040503050406030204" pitchFamily="18" charset="0"/>
                        <a:cs typeface="Times New Roman" panose="02020603050405020304" pitchFamily="18" charset="0"/>
                      </a:rPr>
                      <m:t>𝑔</m:t>
                    </m:r>
                    <m:sSup>
                      <m:sSupPr>
                        <m:ctrlPr>
                          <a:rPr lang="en-US" sz="1100" b="0" i="1" smtClean="0">
                            <a:latin typeface="Cambria Math" panose="02040503050406030204" pitchFamily="18" charset="0"/>
                            <a:cs typeface="Times New Roman" panose="02020603050405020304" pitchFamily="18" charset="0"/>
                          </a:rPr>
                        </m:ctrlPr>
                      </m:sSupPr>
                      <m:e>
                        <m:r>
                          <a:rPr lang="en-US" sz="1100" b="0" i="1" smtClean="0">
                            <a:latin typeface="Cambria Math" panose="02040503050406030204" pitchFamily="18" charset="0"/>
                            <a:cs typeface="Times New Roman" panose="02020603050405020304" pitchFamily="18" charset="0"/>
                          </a:rPr>
                          <m:t>𝑘𝑔</m:t>
                        </m:r>
                      </m:e>
                      <m:sup>
                        <m:r>
                          <a:rPr lang="en-US" sz="1100" b="0" i="1" smtClean="0">
                            <a:latin typeface="Cambria Math" panose="02040503050406030204" pitchFamily="18" charset="0"/>
                            <a:cs typeface="Times New Roman" panose="02020603050405020304" pitchFamily="18" charset="0"/>
                          </a:rPr>
                          <m:t>−1</m:t>
                        </m:r>
                      </m:sup>
                    </m:sSup>
                    <m:r>
                      <a:rPr lang="en-US" sz="1100" b="0" i="1" smtClean="0">
                        <a:latin typeface="Cambria Math" panose="02040503050406030204" pitchFamily="18" charset="0"/>
                        <a:cs typeface="Times New Roman" panose="02020603050405020304" pitchFamily="18" charset="0"/>
                      </a:rPr>
                      <m:t>)</m:t>
                    </m:r>
                  </m:oMath>
                </a14:m>
                <a:r>
                  <a:rPr lang="en-US" sz="1100" dirty="0">
                    <a:latin typeface="Times New Roman" panose="02020603050405020304" pitchFamily="18" charset="0"/>
                    <a:cs typeface="Times New Roman" panose="02020603050405020304" pitchFamily="18" charset="0"/>
                  </a:rPr>
                  <a:t> &amp; velocity vectors</a:t>
                </a:r>
              </a:p>
            </p:txBody>
          </p:sp>
        </mc:Choice>
        <mc:Fallback>
          <p:sp>
            <p:nvSpPr>
              <p:cNvPr id="3" name="TextBox 2">
                <a:extLst>
                  <a:ext uri="{FF2B5EF4-FFF2-40B4-BE49-F238E27FC236}">
                    <a16:creationId xmlns:a16="http://schemas.microsoft.com/office/drawing/2014/main" id="{0BB9A8E8-9CDA-8132-56ED-B7E9CCD94EFD}"/>
                  </a:ext>
                </a:extLst>
              </p:cNvPr>
              <p:cNvSpPr txBox="1">
                <a:spLocks noRot="1" noChangeAspect="1" noMove="1" noResize="1" noEditPoints="1" noAdjustHandles="1" noChangeArrowheads="1" noChangeShapeType="1" noTextEdit="1"/>
              </p:cNvSpPr>
              <p:nvPr/>
            </p:nvSpPr>
            <p:spPr>
              <a:xfrm>
                <a:off x="556390" y="1075305"/>
                <a:ext cx="2120004" cy="201402"/>
              </a:xfrm>
              <a:prstGeom prst="rect">
                <a:avLst/>
              </a:prstGeom>
              <a:blipFill>
                <a:blip r:embed="rId5"/>
                <a:stretch>
                  <a:fillRect t="-30303" b="-212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9B9ABD9-8231-086D-9014-BF7D236136F8}"/>
                  </a:ext>
                </a:extLst>
              </p:cNvPr>
              <p:cNvSpPr txBox="1"/>
              <p:nvPr/>
            </p:nvSpPr>
            <p:spPr>
              <a:xfrm>
                <a:off x="3279539" y="949533"/>
                <a:ext cx="2408160" cy="375167"/>
              </a:xfrm>
              <a:prstGeom prst="rect">
                <a:avLst/>
              </a:prstGeom>
              <a:solidFill>
                <a:schemeClr val="bg1"/>
              </a:solidFill>
            </p:spPr>
            <p:txBody>
              <a:bodyPr wrap="none" rtlCol="0">
                <a:spAutoFit/>
              </a:bodyPr>
              <a:lstStyle/>
              <a:p>
                <a:r>
                  <a:rPr lang="en-US" sz="1100" dirty="0">
                    <a:latin typeface="Times New Roman" panose="02020603050405020304" pitchFamily="18" charset="0"/>
                    <a:cs typeface="Times New Roman" panose="02020603050405020304" pitchFamily="18" charset="0"/>
                  </a:rPr>
                  <a:t>(b)  </a:t>
                </a:r>
                <a14:m>
                  <m:oMath xmlns:m="http://schemas.openxmlformats.org/officeDocument/2006/math">
                    <m:sSup>
                      <m:sSupPr>
                        <m:ctrlPr>
                          <a:rPr lang="en-US" sz="1000" i="1" smtClean="0">
                            <a:latin typeface="Cambria Math" panose="02040503050406030204" pitchFamily="18" charset="0"/>
                            <a:cs typeface="Times New Roman" panose="02020603050405020304" pitchFamily="18" charset="0"/>
                          </a:rPr>
                        </m:ctrlPr>
                      </m:sSupPr>
                      <m:e>
                        <m:d>
                          <m:dPr>
                            <m:ctrlPr>
                              <a:rPr lang="en-US" sz="1000" b="0" i="1" smtClean="0">
                                <a:latin typeface="Cambria Math" panose="02040503050406030204" pitchFamily="18" charset="0"/>
                                <a:cs typeface="Times New Roman" panose="02020603050405020304" pitchFamily="18" charset="0"/>
                              </a:rPr>
                            </m:ctrlPr>
                          </m:dPr>
                          <m:e>
                            <m:f>
                              <m:fPr>
                                <m:ctrlPr>
                                  <a:rPr lang="en-US" sz="1000" b="0" i="1" smtClean="0">
                                    <a:latin typeface="Cambria Math" panose="02040503050406030204" pitchFamily="18" charset="0"/>
                                    <a:cs typeface="Times New Roman" panose="02020603050405020304" pitchFamily="18" charset="0"/>
                                  </a:rPr>
                                </m:ctrlPr>
                              </m:fPr>
                              <m:num>
                                <m:r>
                                  <a:rPr lang="en-US" sz="10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000" b="0" i="1" smtClean="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sz="10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1000" b="0" i="1" smtClean="0">
                                            <a:latin typeface="Cambria Math" panose="02040503050406030204" pitchFamily="18" charset="0"/>
                                            <a:ea typeface="Cambria Math" panose="02040503050406030204" pitchFamily="18" charset="0"/>
                                            <a:cs typeface="Times New Roman" panose="02020603050405020304" pitchFamily="18" charset="0"/>
                                          </a:rPr>
                                          <m:t>𝑢</m:t>
                                        </m:r>
                                      </m:e>
                                    </m:acc>
                                  </m:e>
                                  <m:sub>
                                    <m:r>
                                      <a:rPr lang="en-US" sz="1000" b="0" i="1" smtClean="0">
                                        <a:latin typeface="Cambria Math" panose="02040503050406030204" pitchFamily="18" charset="0"/>
                                        <a:ea typeface="Cambria Math" panose="02040503050406030204" pitchFamily="18" charset="0"/>
                                        <a:cs typeface="Times New Roman" panose="02020603050405020304" pitchFamily="18" charset="0"/>
                                      </a:rPr>
                                      <m:t>𝑖</m:t>
                                    </m:r>
                                  </m:sub>
                                </m:sSub>
                              </m:num>
                              <m:den>
                                <m:r>
                                  <a:rPr lang="en-US" sz="10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0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b="0" i="1" smtClean="0">
                                        <a:latin typeface="Cambria Math" panose="02040503050406030204" pitchFamily="18" charset="0"/>
                                        <a:ea typeface="Cambria Math" panose="02040503050406030204" pitchFamily="18" charset="0"/>
                                        <a:cs typeface="Times New Roman" panose="02020603050405020304" pitchFamily="18" charset="0"/>
                                      </a:rPr>
                                      <m:t>𝑥</m:t>
                                    </m:r>
                                  </m:e>
                                  <m:sub>
                                    <m:r>
                                      <a:rPr lang="en-US" sz="1000" b="0" i="1" smtClean="0">
                                        <a:latin typeface="Cambria Math" panose="02040503050406030204" pitchFamily="18" charset="0"/>
                                        <a:ea typeface="Cambria Math" panose="02040503050406030204" pitchFamily="18" charset="0"/>
                                        <a:cs typeface="Times New Roman" panose="02020603050405020304" pitchFamily="18" charset="0"/>
                                      </a:rPr>
                                      <m:t>𝑗</m:t>
                                    </m:r>
                                  </m:sub>
                                </m:sSub>
                              </m:den>
                            </m:f>
                            <m:r>
                              <a:rPr lang="en-US" sz="1000" b="0" i="1" smtClean="0">
                                <a:latin typeface="Cambria Math" panose="02040503050406030204" pitchFamily="18" charset="0"/>
                                <a:cs typeface="Times New Roman" panose="02020603050405020304" pitchFamily="18" charset="0"/>
                              </a:rPr>
                              <m:t>+</m:t>
                            </m:r>
                            <m:f>
                              <m:fPr>
                                <m:ctrlPr>
                                  <a:rPr lang="en-US" sz="1000" i="1">
                                    <a:latin typeface="Cambria Math" panose="02040503050406030204" pitchFamily="18" charset="0"/>
                                    <a:cs typeface="Times New Roman" panose="02020603050405020304" pitchFamily="18" charset="0"/>
                                  </a:rPr>
                                </m:ctrlPr>
                              </m:fPr>
                              <m:num>
                                <m:r>
                                  <a:rPr lang="en-US" sz="10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000" i="1">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sz="1000" i="1">
                                            <a:latin typeface="Cambria Math" panose="02040503050406030204" pitchFamily="18" charset="0"/>
                                            <a:ea typeface="Cambria Math" panose="02040503050406030204" pitchFamily="18" charset="0"/>
                                            <a:cs typeface="Times New Roman" panose="02020603050405020304" pitchFamily="18" charset="0"/>
                                          </a:rPr>
                                        </m:ctrlPr>
                                      </m:accPr>
                                      <m:e>
                                        <m:r>
                                          <a:rPr lang="en-US" sz="1000" i="1">
                                            <a:latin typeface="Cambria Math" panose="02040503050406030204" pitchFamily="18" charset="0"/>
                                            <a:ea typeface="Cambria Math" panose="02040503050406030204" pitchFamily="18" charset="0"/>
                                            <a:cs typeface="Times New Roman" panose="02020603050405020304" pitchFamily="18" charset="0"/>
                                          </a:rPr>
                                          <m:t>𝑢</m:t>
                                        </m:r>
                                      </m:e>
                                    </m:acc>
                                  </m:e>
                                  <m:sub>
                                    <m:r>
                                      <a:rPr lang="en-US" sz="1000" b="0" i="1" smtClean="0">
                                        <a:latin typeface="Cambria Math" panose="02040503050406030204" pitchFamily="18" charset="0"/>
                                        <a:ea typeface="Cambria Math" panose="02040503050406030204" pitchFamily="18" charset="0"/>
                                        <a:cs typeface="Times New Roman" panose="02020603050405020304" pitchFamily="18" charset="0"/>
                                      </a:rPr>
                                      <m:t>𝑗</m:t>
                                    </m:r>
                                  </m:sub>
                                </m:sSub>
                              </m:num>
                              <m:den>
                                <m:r>
                                  <a:rPr lang="en-US" sz="10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0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latin typeface="Cambria Math" panose="02040503050406030204" pitchFamily="18" charset="0"/>
                                        <a:ea typeface="Cambria Math" panose="02040503050406030204" pitchFamily="18" charset="0"/>
                                        <a:cs typeface="Times New Roman" panose="02020603050405020304" pitchFamily="18" charset="0"/>
                                      </a:rPr>
                                      <m:t>𝑥</m:t>
                                    </m:r>
                                  </m:e>
                                  <m:sub>
                                    <m:r>
                                      <a:rPr lang="en-US" sz="1000" b="0" i="1" smtClean="0">
                                        <a:latin typeface="Cambria Math" panose="02040503050406030204" pitchFamily="18" charset="0"/>
                                        <a:ea typeface="Cambria Math" panose="02040503050406030204" pitchFamily="18" charset="0"/>
                                        <a:cs typeface="Times New Roman" panose="02020603050405020304" pitchFamily="18" charset="0"/>
                                      </a:rPr>
                                      <m:t>𝑖</m:t>
                                    </m:r>
                                  </m:sub>
                                </m:sSub>
                              </m:den>
                            </m:f>
                          </m:e>
                        </m:d>
                        <m:f>
                          <m:fPr>
                            <m:ctrlPr>
                              <a:rPr lang="en-US" sz="1000" i="1">
                                <a:latin typeface="Cambria Math" panose="02040503050406030204" pitchFamily="18" charset="0"/>
                                <a:cs typeface="Times New Roman" panose="02020603050405020304" pitchFamily="18" charset="0"/>
                              </a:rPr>
                            </m:ctrlPr>
                          </m:fPr>
                          <m:num>
                            <m:r>
                              <a:rPr lang="en-US" sz="10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000" i="1">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sz="1000" i="1">
                                        <a:latin typeface="Cambria Math" panose="02040503050406030204" pitchFamily="18" charset="0"/>
                                        <a:ea typeface="Cambria Math" panose="02040503050406030204" pitchFamily="18" charset="0"/>
                                        <a:cs typeface="Times New Roman" panose="02020603050405020304" pitchFamily="18" charset="0"/>
                                      </a:rPr>
                                    </m:ctrlPr>
                                  </m:accPr>
                                  <m:e>
                                    <m:r>
                                      <a:rPr lang="en-US" sz="1000" i="1">
                                        <a:latin typeface="Cambria Math" panose="02040503050406030204" pitchFamily="18" charset="0"/>
                                        <a:ea typeface="Cambria Math" panose="02040503050406030204" pitchFamily="18" charset="0"/>
                                        <a:cs typeface="Times New Roman" panose="02020603050405020304" pitchFamily="18" charset="0"/>
                                      </a:rPr>
                                      <m:t>𝑢</m:t>
                                    </m:r>
                                  </m:e>
                                </m:acc>
                              </m:e>
                              <m:sub>
                                <m:r>
                                  <a:rPr lang="en-US" sz="1000" i="1">
                                    <a:latin typeface="Cambria Math" panose="02040503050406030204" pitchFamily="18" charset="0"/>
                                    <a:ea typeface="Cambria Math" panose="02040503050406030204" pitchFamily="18" charset="0"/>
                                    <a:cs typeface="Times New Roman" panose="02020603050405020304" pitchFamily="18" charset="0"/>
                                  </a:rPr>
                                  <m:t>𝑖</m:t>
                                </m:r>
                              </m:sub>
                            </m:sSub>
                          </m:num>
                          <m:den>
                            <m:r>
                              <a:rPr lang="en-US" sz="10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0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latin typeface="Cambria Math" panose="02040503050406030204" pitchFamily="18" charset="0"/>
                                    <a:ea typeface="Cambria Math" panose="02040503050406030204" pitchFamily="18" charset="0"/>
                                    <a:cs typeface="Times New Roman" panose="02020603050405020304" pitchFamily="18" charset="0"/>
                                  </a:rPr>
                                  <m:t>𝑥</m:t>
                                </m:r>
                              </m:e>
                              <m:sub>
                                <m:r>
                                  <a:rPr lang="en-US" sz="1000" i="1">
                                    <a:latin typeface="Cambria Math" panose="02040503050406030204" pitchFamily="18" charset="0"/>
                                    <a:ea typeface="Cambria Math" panose="02040503050406030204" pitchFamily="18" charset="0"/>
                                    <a:cs typeface="Times New Roman" panose="02020603050405020304" pitchFamily="18" charset="0"/>
                                  </a:rPr>
                                  <m:t>𝑗</m:t>
                                </m:r>
                              </m:sub>
                            </m:sSub>
                          </m:den>
                        </m:f>
                        <m:r>
                          <a:rPr lang="en-US" sz="1000" b="0" i="1"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1000" b="0" i="1" smtClean="0">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en-US" sz="10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10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10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1000" b="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10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1000" b="0" i="1" smtClean="0">
                                            <a:latin typeface="Cambria Math" panose="02040503050406030204" pitchFamily="18" charset="0"/>
                                            <a:ea typeface="Cambria Math" panose="02040503050406030204" pitchFamily="18" charset="0"/>
                                            <a:cs typeface="Times New Roman" panose="02020603050405020304" pitchFamily="18" charset="0"/>
                                          </a:rPr>
                                          <m:t>𝑢</m:t>
                                        </m:r>
                                      </m:e>
                                    </m:acc>
                                  </m:num>
                                  <m:den>
                                    <m:r>
                                      <a:rPr lang="en-US" sz="1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1000" b="0" i="1" smtClean="0">
                                        <a:latin typeface="Cambria Math" panose="02040503050406030204" pitchFamily="18" charset="0"/>
                                        <a:ea typeface="Cambria Math" panose="02040503050406030204" pitchFamily="18" charset="0"/>
                                        <a:cs typeface="Times New Roman" panose="02020603050405020304" pitchFamily="18" charset="0"/>
                                      </a:rPr>
                                      <m:t>𝑧</m:t>
                                    </m:r>
                                  </m:den>
                                </m:f>
                                <m:r>
                                  <a:rPr lang="en-US" sz="1000" b="0" i="1" smtClean="0">
                                    <a:latin typeface="Cambria Math" panose="02040503050406030204" pitchFamily="18" charset="0"/>
                                    <a:ea typeface="Cambria Math" panose="02040503050406030204" pitchFamily="18" charset="0"/>
                                    <a:cs typeface="Times New Roman" panose="02020603050405020304" pitchFamily="18" charset="0"/>
                                  </a:rPr>
                                  <m:t>)</m:t>
                                </m:r>
                              </m:e>
                              <m:sup>
                                <m:r>
                                  <a:rPr lang="en-US" sz="1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10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0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10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1000" i="1">
                                        <a:latin typeface="Cambria Math" panose="02040503050406030204" pitchFamily="18" charset="0"/>
                                        <a:ea typeface="Cambria Math" panose="02040503050406030204" pitchFamily="18" charset="0"/>
                                        <a:cs typeface="Times New Roman" panose="02020603050405020304" pitchFamily="18" charset="0"/>
                                      </a:rPr>
                                    </m:ctrlPr>
                                  </m:fPr>
                                  <m:num>
                                    <m:r>
                                      <a:rPr lang="en-US" sz="10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1000" i="1">
                                            <a:latin typeface="Cambria Math" panose="02040503050406030204" pitchFamily="18" charset="0"/>
                                            <a:ea typeface="Cambria Math" panose="02040503050406030204" pitchFamily="18" charset="0"/>
                                            <a:cs typeface="Times New Roman" panose="02020603050405020304" pitchFamily="18" charset="0"/>
                                          </a:rPr>
                                        </m:ctrlPr>
                                      </m:accPr>
                                      <m:e>
                                        <m:r>
                                          <a:rPr lang="en-US" sz="1000" b="0" i="1" smtClean="0">
                                            <a:latin typeface="Cambria Math" panose="02040503050406030204" pitchFamily="18" charset="0"/>
                                            <a:ea typeface="Cambria Math" panose="02040503050406030204" pitchFamily="18" charset="0"/>
                                            <a:cs typeface="Times New Roman" panose="02020603050405020304" pitchFamily="18" charset="0"/>
                                          </a:rPr>
                                          <m:t>𝑣</m:t>
                                        </m:r>
                                      </m:e>
                                    </m:acc>
                                  </m:num>
                                  <m:den>
                                    <m:r>
                                      <a:rPr lang="en-US" sz="1000" i="1">
                                        <a:latin typeface="Cambria Math" panose="02040503050406030204" pitchFamily="18" charset="0"/>
                                        <a:ea typeface="Cambria Math" panose="02040503050406030204" pitchFamily="18" charset="0"/>
                                        <a:cs typeface="Times New Roman" panose="02020603050405020304" pitchFamily="18" charset="0"/>
                                      </a:rPr>
                                      <m:t>𝜕</m:t>
                                    </m:r>
                                    <m:r>
                                      <a:rPr lang="en-US" sz="1000" i="1">
                                        <a:latin typeface="Cambria Math" panose="02040503050406030204" pitchFamily="18" charset="0"/>
                                        <a:ea typeface="Cambria Math" panose="02040503050406030204" pitchFamily="18" charset="0"/>
                                        <a:cs typeface="Times New Roman" panose="02020603050405020304" pitchFamily="18" charset="0"/>
                                      </a:rPr>
                                      <m:t>𝑧</m:t>
                                    </m:r>
                                  </m:den>
                                </m:f>
                                <m:r>
                                  <a:rPr lang="en-US" sz="1000" i="1">
                                    <a:latin typeface="Cambria Math" panose="02040503050406030204" pitchFamily="18" charset="0"/>
                                    <a:ea typeface="Cambria Math" panose="02040503050406030204" pitchFamily="18" charset="0"/>
                                    <a:cs typeface="Times New Roman" panose="02020603050405020304" pitchFamily="18" charset="0"/>
                                  </a:rPr>
                                  <m:t>)</m:t>
                                </m:r>
                              </m:e>
                              <m:sup>
                                <m:r>
                                  <a:rPr lang="en-US" sz="1000" i="1">
                                    <a:latin typeface="Cambria Math" panose="02040503050406030204" pitchFamily="18" charset="0"/>
                                    <a:ea typeface="Cambria Math" panose="02040503050406030204" pitchFamily="18" charset="0"/>
                                    <a:cs typeface="Times New Roman" panose="02020603050405020304" pitchFamily="18" charset="0"/>
                                  </a:rPr>
                                  <m:t>2</m:t>
                                </m:r>
                              </m:sup>
                            </m:sSup>
                          </m:e>
                        </m:d>
                        <m:r>
                          <a:rPr lang="en-US" sz="1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1000" b="0" i="1" smtClean="0">
                            <a:latin typeface="Cambria Math" panose="02040503050406030204" pitchFamily="18" charset="0"/>
                            <a:cs typeface="Times New Roman" panose="02020603050405020304" pitchFamily="18" charset="0"/>
                          </a:rPr>
                          <m:t>𝑠</m:t>
                        </m:r>
                      </m:e>
                      <m:sup>
                        <m:r>
                          <a:rPr lang="en-US" sz="1000" b="0" i="1" smtClean="0">
                            <a:latin typeface="Cambria Math" panose="02040503050406030204" pitchFamily="18" charset="0"/>
                            <a:cs typeface="Times New Roman" panose="02020603050405020304" pitchFamily="18" charset="0"/>
                          </a:rPr>
                          <m:t>−2</m:t>
                        </m:r>
                      </m:sup>
                    </m:sSup>
                    <m:r>
                      <a:rPr lang="en-US" sz="1000" b="0" i="1" smtClean="0">
                        <a:latin typeface="Cambria Math" panose="02040503050406030204" pitchFamily="18" charset="0"/>
                        <a:cs typeface="Times New Roman" panose="02020603050405020304" pitchFamily="18" charset="0"/>
                      </a:rPr>
                      <m:t>)</m:t>
                    </m:r>
                  </m:oMath>
                </a14:m>
                <a:endParaRPr lang="en-US" sz="1000" dirty="0">
                  <a:latin typeface="Times New Roman" panose="02020603050405020304" pitchFamily="18"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29B9ABD9-8231-086D-9014-BF7D236136F8}"/>
                  </a:ext>
                </a:extLst>
              </p:cNvPr>
              <p:cNvSpPr txBox="1">
                <a:spLocks noRot="1" noChangeAspect="1" noMove="1" noResize="1" noEditPoints="1" noAdjustHandles="1" noChangeArrowheads="1" noChangeShapeType="1" noTextEdit="1"/>
              </p:cNvSpPr>
              <p:nvPr/>
            </p:nvSpPr>
            <p:spPr>
              <a:xfrm>
                <a:off x="3279539" y="949533"/>
                <a:ext cx="2408160" cy="37516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5A8CB4C-E0A0-017B-06D8-B6A63B3E4FBB}"/>
                  </a:ext>
                </a:extLst>
              </p:cNvPr>
              <p:cNvSpPr txBox="1"/>
              <p:nvPr/>
            </p:nvSpPr>
            <p:spPr>
              <a:xfrm>
                <a:off x="7668834" y="1464637"/>
                <a:ext cx="1078500" cy="403572"/>
              </a:xfrm>
              <a:prstGeom prst="rect">
                <a:avLst/>
              </a:prstGeom>
              <a:solidFill>
                <a:schemeClr val="bg1"/>
              </a:solidFill>
            </p:spPr>
            <p:txBody>
              <a:bodyPr wrap="none" rtlCol="0">
                <a:spAutoFit/>
              </a:bodyPr>
              <a:lstStyle/>
              <a:p>
                <a14:m>
                  <m:oMath xmlns:m="http://schemas.openxmlformats.org/officeDocument/2006/math">
                    <m:d>
                      <m:dPr>
                        <m:ctrlPr>
                          <a:rPr lang="en-US" sz="1100" b="0" i="1" smtClean="0">
                            <a:latin typeface="Cambria Math" panose="02040503050406030204" pitchFamily="18" charset="0"/>
                            <a:cs typeface="Times New Roman" panose="02020603050405020304" pitchFamily="18" charset="0"/>
                          </a:rPr>
                        </m:ctrlPr>
                      </m:dPr>
                      <m:e>
                        <m:f>
                          <m:fPr>
                            <m:ctrlPr>
                              <a:rPr lang="en-US" sz="1100" b="0" i="1" smtClean="0">
                                <a:latin typeface="Cambria Math" panose="02040503050406030204" pitchFamily="18" charset="0"/>
                                <a:cs typeface="Times New Roman" panose="02020603050405020304" pitchFamily="18" charset="0"/>
                              </a:rPr>
                            </m:ctrlPr>
                          </m:fPr>
                          <m:num>
                            <m:r>
                              <a:rPr lang="en-US" sz="11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100" b="0" i="1" smtClean="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sz="11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1100" b="0" i="1" smtClean="0">
                                        <a:latin typeface="Cambria Math" panose="02040503050406030204" pitchFamily="18" charset="0"/>
                                        <a:ea typeface="Cambria Math" panose="02040503050406030204" pitchFamily="18" charset="0"/>
                                        <a:cs typeface="Times New Roman" panose="02020603050405020304" pitchFamily="18" charset="0"/>
                                      </a:rPr>
                                      <m:t>𝑢</m:t>
                                    </m:r>
                                  </m:e>
                                </m:acc>
                              </m:e>
                              <m:sub>
                                <m:r>
                                  <a:rPr lang="en-US" sz="1100" b="0" i="1" smtClean="0">
                                    <a:latin typeface="Cambria Math" panose="02040503050406030204" pitchFamily="18" charset="0"/>
                                    <a:ea typeface="Cambria Math" panose="02040503050406030204" pitchFamily="18" charset="0"/>
                                    <a:cs typeface="Times New Roman" panose="02020603050405020304" pitchFamily="18" charset="0"/>
                                  </a:rPr>
                                  <m:t>𝑖</m:t>
                                </m:r>
                              </m:sub>
                            </m:sSub>
                          </m:num>
                          <m:den>
                            <m:r>
                              <a:rPr lang="en-US" sz="11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1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1100" b="0" i="1" smtClean="0">
                                    <a:latin typeface="Cambria Math" panose="02040503050406030204" pitchFamily="18" charset="0"/>
                                    <a:ea typeface="Cambria Math" panose="02040503050406030204" pitchFamily="18" charset="0"/>
                                    <a:cs typeface="Times New Roman" panose="02020603050405020304" pitchFamily="18" charset="0"/>
                                  </a:rPr>
                                  <m:t>𝑥</m:t>
                                </m:r>
                              </m:e>
                              <m:sub>
                                <m:r>
                                  <a:rPr lang="en-US" sz="1100" b="0" i="1" smtClean="0">
                                    <a:latin typeface="Cambria Math" panose="02040503050406030204" pitchFamily="18" charset="0"/>
                                    <a:ea typeface="Cambria Math" panose="02040503050406030204" pitchFamily="18" charset="0"/>
                                    <a:cs typeface="Times New Roman" panose="02020603050405020304" pitchFamily="18" charset="0"/>
                                  </a:rPr>
                                  <m:t>𝑗</m:t>
                                </m:r>
                              </m:sub>
                            </m:sSub>
                          </m:den>
                        </m:f>
                        <m:r>
                          <a:rPr lang="en-US" sz="1100" b="0" i="1" smtClean="0">
                            <a:latin typeface="Cambria Math" panose="02040503050406030204" pitchFamily="18" charset="0"/>
                            <a:cs typeface="Times New Roman" panose="02020603050405020304" pitchFamily="18" charset="0"/>
                          </a:rPr>
                          <m:t>+</m:t>
                        </m:r>
                        <m:f>
                          <m:fPr>
                            <m:ctrlPr>
                              <a:rPr lang="en-US" sz="1100" i="1">
                                <a:latin typeface="Cambria Math" panose="02040503050406030204" pitchFamily="18" charset="0"/>
                                <a:cs typeface="Times New Roman" panose="02020603050405020304" pitchFamily="18" charset="0"/>
                              </a:rPr>
                            </m:ctrlPr>
                          </m:fPr>
                          <m:num>
                            <m:r>
                              <a:rPr lang="en-US" sz="11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100" i="1">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sz="1100" i="1">
                                        <a:latin typeface="Cambria Math" panose="02040503050406030204" pitchFamily="18" charset="0"/>
                                        <a:ea typeface="Cambria Math" panose="02040503050406030204" pitchFamily="18" charset="0"/>
                                        <a:cs typeface="Times New Roman" panose="02020603050405020304" pitchFamily="18" charset="0"/>
                                      </a:rPr>
                                    </m:ctrlPr>
                                  </m:accPr>
                                  <m:e>
                                    <m:r>
                                      <a:rPr lang="en-US" sz="1100" i="1">
                                        <a:latin typeface="Cambria Math" panose="02040503050406030204" pitchFamily="18" charset="0"/>
                                        <a:ea typeface="Cambria Math" panose="02040503050406030204" pitchFamily="18" charset="0"/>
                                        <a:cs typeface="Times New Roman" panose="02020603050405020304" pitchFamily="18" charset="0"/>
                                      </a:rPr>
                                      <m:t>𝑢</m:t>
                                    </m:r>
                                  </m:e>
                                </m:acc>
                              </m:e>
                              <m:sub>
                                <m:r>
                                  <a:rPr lang="en-US" sz="1100" b="0" i="1" smtClean="0">
                                    <a:latin typeface="Cambria Math" panose="02040503050406030204" pitchFamily="18" charset="0"/>
                                    <a:ea typeface="Cambria Math" panose="02040503050406030204" pitchFamily="18" charset="0"/>
                                    <a:cs typeface="Times New Roman" panose="02020603050405020304" pitchFamily="18" charset="0"/>
                                  </a:rPr>
                                  <m:t>𝑗</m:t>
                                </m:r>
                              </m:sub>
                            </m:sSub>
                          </m:num>
                          <m:den>
                            <m:r>
                              <a:rPr lang="en-US" sz="11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1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1100" i="1">
                                    <a:latin typeface="Cambria Math" panose="02040503050406030204" pitchFamily="18" charset="0"/>
                                    <a:ea typeface="Cambria Math" panose="02040503050406030204" pitchFamily="18" charset="0"/>
                                    <a:cs typeface="Times New Roman" panose="02020603050405020304" pitchFamily="18" charset="0"/>
                                  </a:rPr>
                                  <m:t>𝑥</m:t>
                                </m:r>
                              </m:e>
                              <m:sub>
                                <m:r>
                                  <a:rPr lang="en-US" sz="1100" b="0" i="1" smtClean="0">
                                    <a:latin typeface="Cambria Math" panose="02040503050406030204" pitchFamily="18" charset="0"/>
                                    <a:ea typeface="Cambria Math" panose="02040503050406030204" pitchFamily="18" charset="0"/>
                                    <a:cs typeface="Times New Roman" panose="02020603050405020304" pitchFamily="18" charset="0"/>
                                  </a:rPr>
                                  <m:t>𝑖</m:t>
                                </m:r>
                              </m:sub>
                            </m:sSub>
                          </m:den>
                        </m:f>
                      </m:e>
                    </m:d>
                    <m:f>
                      <m:fPr>
                        <m:ctrlPr>
                          <a:rPr lang="en-US" sz="1100" i="1">
                            <a:latin typeface="Cambria Math" panose="02040503050406030204" pitchFamily="18" charset="0"/>
                            <a:cs typeface="Times New Roman" panose="02020603050405020304" pitchFamily="18" charset="0"/>
                          </a:rPr>
                        </m:ctrlPr>
                      </m:fPr>
                      <m:num>
                        <m:r>
                          <a:rPr lang="en-US" sz="11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100" i="1">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sz="1100" i="1">
                                    <a:latin typeface="Cambria Math" panose="02040503050406030204" pitchFamily="18" charset="0"/>
                                    <a:ea typeface="Cambria Math" panose="02040503050406030204" pitchFamily="18" charset="0"/>
                                    <a:cs typeface="Times New Roman" panose="02020603050405020304" pitchFamily="18" charset="0"/>
                                  </a:rPr>
                                </m:ctrlPr>
                              </m:accPr>
                              <m:e>
                                <m:r>
                                  <a:rPr lang="en-US" sz="1100" i="1">
                                    <a:latin typeface="Cambria Math" panose="02040503050406030204" pitchFamily="18" charset="0"/>
                                    <a:ea typeface="Cambria Math" panose="02040503050406030204" pitchFamily="18" charset="0"/>
                                    <a:cs typeface="Times New Roman" panose="02020603050405020304" pitchFamily="18" charset="0"/>
                                  </a:rPr>
                                  <m:t>𝑢</m:t>
                                </m:r>
                              </m:e>
                            </m:acc>
                          </m:e>
                          <m:sub>
                            <m:r>
                              <a:rPr lang="en-US" sz="1100" i="1">
                                <a:latin typeface="Cambria Math" panose="02040503050406030204" pitchFamily="18" charset="0"/>
                                <a:ea typeface="Cambria Math" panose="02040503050406030204" pitchFamily="18" charset="0"/>
                                <a:cs typeface="Times New Roman" panose="02020603050405020304" pitchFamily="18" charset="0"/>
                              </a:rPr>
                              <m:t>𝑖</m:t>
                            </m:r>
                          </m:sub>
                        </m:sSub>
                      </m:num>
                      <m:den>
                        <m:r>
                          <a:rPr lang="en-US" sz="11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1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1100" i="1">
                                <a:latin typeface="Cambria Math" panose="02040503050406030204" pitchFamily="18" charset="0"/>
                                <a:ea typeface="Cambria Math" panose="02040503050406030204" pitchFamily="18" charset="0"/>
                                <a:cs typeface="Times New Roman" panose="02020603050405020304" pitchFamily="18" charset="0"/>
                              </a:rPr>
                              <m:t>𝑥</m:t>
                            </m:r>
                          </m:e>
                          <m:sub>
                            <m:r>
                              <a:rPr lang="en-US" sz="1100" i="1">
                                <a:latin typeface="Cambria Math" panose="02040503050406030204" pitchFamily="18" charset="0"/>
                                <a:ea typeface="Cambria Math" panose="02040503050406030204" pitchFamily="18" charset="0"/>
                                <a:cs typeface="Times New Roman" panose="02020603050405020304" pitchFamily="18" charset="0"/>
                              </a:rPr>
                              <m:t>𝑗</m:t>
                            </m:r>
                          </m:sub>
                        </m:sSub>
                      </m:den>
                    </m:f>
                  </m:oMath>
                </a14:m>
                <a:r>
                  <a:rPr lang="en-US" sz="1100" dirty="0">
                    <a:latin typeface="Times New Roman" panose="02020603050405020304" pitchFamily="18" charset="0"/>
                    <a:cs typeface="Times New Roman" panose="02020603050405020304" pitchFamily="18" charset="0"/>
                  </a:rPr>
                  <a:t> </a:t>
                </a:r>
              </a:p>
            </p:txBody>
          </p:sp>
        </mc:Choice>
        <mc:Fallback>
          <p:sp>
            <p:nvSpPr>
              <p:cNvPr id="9" name="TextBox 8">
                <a:extLst>
                  <a:ext uri="{FF2B5EF4-FFF2-40B4-BE49-F238E27FC236}">
                    <a16:creationId xmlns:a16="http://schemas.microsoft.com/office/drawing/2014/main" id="{E5A8CB4C-E0A0-017B-06D8-B6A63B3E4FBB}"/>
                  </a:ext>
                </a:extLst>
              </p:cNvPr>
              <p:cNvSpPr txBox="1">
                <a:spLocks noRot="1" noChangeAspect="1" noMove="1" noResize="1" noEditPoints="1" noAdjustHandles="1" noChangeArrowheads="1" noChangeShapeType="1" noTextEdit="1"/>
              </p:cNvSpPr>
              <p:nvPr/>
            </p:nvSpPr>
            <p:spPr>
              <a:xfrm>
                <a:off x="7668834" y="1464637"/>
                <a:ext cx="1078500" cy="403572"/>
              </a:xfrm>
              <a:prstGeom prst="rect">
                <a:avLst/>
              </a:prstGeom>
              <a:blipFill>
                <a:blip r:embed="rId7"/>
                <a:stretch>
                  <a:fillRect r="-2260" b="-15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75301837-AD1C-0FFB-964A-AB4DB11C49B8}"/>
                  </a:ext>
                </a:extLst>
              </p:cNvPr>
              <p:cNvSpPr txBox="1"/>
              <p:nvPr/>
            </p:nvSpPr>
            <p:spPr>
              <a:xfrm>
                <a:off x="7730004" y="1908786"/>
                <a:ext cx="956159" cy="341184"/>
              </a:xfrm>
              <a:prstGeom prst="rect">
                <a:avLst/>
              </a:prstGeom>
              <a:solidFill>
                <a:schemeClr val="bg1"/>
              </a:solidFill>
            </p:spPr>
            <p:txBody>
              <a:bodyPr wrap="none" rtlCol="0">
                <a:spAutoFit/>
              </a:bodyPr>
              <a:lstStyle/>
              <a:p>
                <a14:m>
                  <m:oMath xmlns:m="http://schemas.openxmlformats.org/officeDocument/2006/math">
                    <m:sSup>
                      <m:sSupPr>
                        <m:ctrlPr>
                          <a:rPr lang="en-US" sz="11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11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11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1100" b="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11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1100" b="0" i="1" smtClean="0">
                                    <a:latin typeface="Cambria Math" panose="02040503050406030204" pitchFamily="18" charset="0"/>
                                    <a:ea typeface="Cambria Math" panose="02040503050406030204" pitchFamily="18" charset="0"/>
                                    <a:cs typeface="Times New Roman" panose="02020603050405020304" pitchFamily="18" charset="0"/>
                                  </a:rPr>
                                  <m:t>𝑢</m:t>
                                </m:r>
                              </m:e>
                            </m:acc>
                          </m:num>
                          <m:den>
                            <m:r>
                              <a:rPr lang="en-US" sz="11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1100" b="0" i="1" smtClean="0">
                                <a:latin typeface="Cambria Math" panose="02040503050406030204" pitchFamily="18" charset="0"/>
                                <a:ea typeface="Cambria Math" panose="02040503050406030204" pitchFamily="18" charset="0"/>
                                <a:cs typeface="Times New Roman" panose="02020603050405020304" pitchFamily="18" charset="0"/>
                              </a:rPr>
                              <m:t>𝑧</m:t>
                            </m:r>
                          </m:den>
                        </m:f>
                        <m:r>
                          <a:rPr lang="en-US" sz="1100" b="0" i="1" smtClean="0">
                            <a:latin typeface="Cambria Math" panose="02040503050406030204" pitchFamily="18" charset="0"/>
                            <a:ea typeface="Cambria Math" panose="02040503050406030204" pitchFamily="18" charset="0"/>
                            <a:cs typeface="Times New Roman" panose="02020603050405020304" pitchFamily="18" charset="0"/>
                          </a:rPr>
                          <m:t>)</m:t>
                        </m:r>
                      </m:e>
                      <m:sup>
                        <m:r>
                          <a:rPr lang="en-US" sz="11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11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1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11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1100" i="1">
                                <a:latin typeface="Cambria Math" panose="02040503050406030204" pitchFamily="18" charset="0"/>
                                <a:ea typeface="Cambria Math" panose="02040503050406030204" pitchFamily="18" charset="0"/>
                                <a:cs typeface="Times New Roman" panose="02020603050405020304" pitchFamily="18" charset="0"/>
                              </a:rPr>
                            </m:ctrlPr>
                          </m:fPr>
                          <m:num>
                            <m:r>
                              <a:rPr lang="en-US" sz="11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1100" i="1">
                                    <a:latin typeface="Cambria Math" panose="02040503050406030204" pitchFamily="18" charset="0"/>
                                    <a:ea typeface="Cambria Math" panose="02040503050406030204" pitchFamily="18" charset="0"/>
                                    <a:cs typeface="Times New Roman" panose="02020603050405020304" pitchFamily="18" charset="0"/>
                                  </a:rPr>
                                </m:ctrlPr>
                              </m:accPr>
                              <m:e>
                                <m:r>
                                  <a:rPr lang="en-US" sz="1100" b="0" i="1" smtClean="0">
                                    <a:latin typeface="Cambria Math" panose="02040503050406030204" pitchFamily="18" charset="0"/>
                                    <a:ea typeface="Cambria Math" panose="02040503050406030204" pitchFamily="18" charset="0"/>
                                    <a:cs typeface="Times New Roman" panose="02020603050405020304" pitchFamily="18" charset="0"/>
                                  </a:rPr>
                                  <m:t>𝑣</m:t>
                                </m:r>
                              </m:e>
                            </m:acc>
                          </m:num>
                          <m:den>
                            <m:r>
                              <a:rPr lang="en-US" sz="1100" i="1">
                                <a:latin typeface="Cambria Math" panose="02040503050406030204" pitchFamily="18" charset="0"/>
                                <a:ea typeface="Cambria Math" panose="02040503050406030204" pitchFamily="18" charset="0"/>
                                <a:cs typeface="Times New Roman" panose="02020603050405020304" pitchFamily="18" charset="0"/>
                              </a:rPr>
                              <m:t>𝜕</m:t>
                            </m:r>
                            <m:r>
                              <a:rPr lang="en-US" sz="1100" i="1">
                                <a:latin typeface="Cambria Math" panose="02040503050406030204" pitchFamily="18" charset="0"/>
                                <a:ea typeface="Cambria Math" panose="02040503050406030204" pitchFamily="18" charset="0"/>
                                <a:cs typeface="Times New Roman" panose="02020603050405020304" pitchFamily="18" charset="0"/>
                              </a:rPr>
                              <m:t>𝑧</m:t>
                            </m:r>
                          </m:den>
                        </m:f>
                        <m:r>
                          <a:rPr lang="en-US" sz="1100" i="1">
                            <a:latin typeface="Cambria Math" panose="02040503050406030204" pitchFamily="18" charset="0"/>
                            <a:ea typeface="Cambria Math" panose="02040503050406030204" pitchFamily="18" charset="0"/>
                            <a:cs typeface="Times New Roman" panose="02020603050405020304" pitchFamily="18" charset="0"/>
                          </a:rPr>
                          <m:t>)</m:t>
                        </m:r>
                      </m:e>
                      <m:sup>
                        <m:r>
                          <a:rPr lang="en-US" sz="1100" i="1">
                            <a:latin typeface="Cambria Math" panose="02040503050406030204" pitchFamily="18" charset="0"/>
                            <a:ea typeface="Cambria Math" panose="02040503050406030204" pitchFamily="18" charset="0"/>
                            <a:cs typeface="Times New Roman" panose="02020603050405020304" pitchFamily="18" charset="0"/>
                          </a:rPr>
                          <m:t>2</m:t>
                        </m:r>
                      </m:sup>
                    </m:sSup>
                  </m:oMath>
                </a14:m>
                <a:r>
                  <a:rPr lang="en-US" sz="1100" dirty="0">
                    <a:latin typeface="Times New Roman" panose="02020603050405020304" pitchFamily="18" charset="0"/>
                    <a:cs typeface="Times New Roman" panose="02020603050405020304" pitchFamily="18" charset="0"/>
                  </a:rPr>
                  <a:t> </a:t>
                </a:r>
              </a:p>
            </p:txBody>
          </p:sp>
        </mc:Choice>
        <mc:Fallback>
          <p:sp>
            <p:nvSpPr>
              <p:cNvPr id="11" name="TextBox 10">
                <a:extLst>
                  <a:ext uri="{FF2B5EF4-FFF2-40B4-BE49-F238E27FC236}">
                    <a16:creationId xmlns:a16="http://schemas.microsoft.com/office/drawing/2014/main" id="{75301837-AD1C-0FFB-964A-AB4DB11C49B8}"/>
                  </a:ext>
                </a:extLst>
              </p:cNvPr>
              <p:cNvSpPr txBox="1">
                <a:spLocks noRot="1" noChangeAspect="1" noMove="1" noResize="1" noEditPoints="1" noAdjustHandles="1" noChangeArrowheads="1" noChangeShapeType="1" noTextEdit="1"/>
              </p:cNvSpPr>
              <p:nvPr/>
            </p:nvSpPr>
            <p:spPr>
              <a:xfrm>
                <a:off x="7730004" y="1908786"/>
                <a:ext cx="956159" cy="3411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5D8FE920-E38D-BC5B-6903-48B8A54DA99F}"/>
                  </a:ext>
                </a:extLst>
              </p:cNvPr>
              <p:cNvSpPr txBox="1"/>
              <p:nvPr/>
            </p:nvSpPr>
            <p:spPr>
              <a:xfrm>
                <a:off x="6384841" y="1104391"/>
                <a:ext cx="2363404" cy="207814"/>
              </a:xfrm>
              <a:prstGeom prst="rect">
                <a:avLst/>
              </a:prstGeom>
              <a:solidFill>
                <a:schemeClr val="bg1"/>
              </a:solidFill>
            </p:spPr>
            <p:txBody>
              <a:bodyPr wrap="none" rtlCol="0">
                <a:spAutoFit/>
              </a:bodyPr>
              <a:lstStyle/>
              <a:p>
                <a:pPr>
                  <a:lnSpc>
                    <a:spcPct val="60000"/>
                  </a:lnSpc>
                </a:pPr>
                <a:r>
                  <a:rPr lang="en-US" sz="1100" dirty="0">
                    <a:latin typeface="Times New Roman" panose="02020603050405020304" pitchFamily="18" charset="0"/>
                    <a:cs typeface="Times New Roman" panose="02020603050405020304" pitchFamily="18" charset="0"/>
                  </a:rPr>
                  <a:t>(c) Vertical profiles of </a:t>
                </a:r>
                <a14:m>
                  <m:oMath xmlns:m="http://schemas.openxmlformats.org/officeDocument/2006/math">
                    <m:sSup>
                      <m:sSupPr>
                        <m:ctrlPr>
                          <a:rPr lang="en-US" sz="1100" i="1" smtClean="0">
                            <a:latin typeface="Cambria Math" panose="02040503050406030204" pitchFamily="18" charset="0"/>
                            <a:cs typeface="Times New Roman" panose="02020603050405020304" pitchFamily="18" charset="0"/>
                          </a:rPr>
                        </m:ctrlPr>
                      </m:sSupPr>
                      <m:e>
                        <m:r>
                          <a:rPr lang="en-US" sz="1100" b="0" i="1" smtClean="0">
                            <a:latin typeface="Cambria Math" panose="02040503050406030204" pitchFamily="18" charset="0"/>
                            <a:cs typeface="Times New Roman" panose="02020603050405020304" pitchFamily="18" charset="0"/>
                          </a:rPr>
                          <m:t>𝑆</m:t>
                        </m:r>
                      </m:e>
                      <m:sup>
                        <m:r>
                          <a:rPr lang="en-US" sz="1100" b="0" i="1" smtClean="0">
                            <a:latin typeface="Cambria Math" panose="02040503050406030204" pitchFamily="18" charset="0"/>
                            <a:cs typeface="Times New Roman" panose="02020603050405020304" pitchFamily="18" charset="0"/>
                          </a:rPr>
                          <m:t>2</m:t>
                        </m:r>
                      </m:sup>
                    </m:sSup>
                  </m:oMath>
                </a14:m>
                <a:r>
                  <a:rPr lang="en-US" sz="1100" dirty="0">
                    <a:latin typeface="Times New Roman" panose="02020603050405020304" pitchFamily="18" charset="0"/>
                    <a:cs typeface="Times New Roman" panose="02020603050405020304" pitchFamily="18" charset="0"/>
                  </a:rPr>
                  <a:t> at R=38 km</a:t>
                </a:r>
              </a:p>
            </p:txBody>
          </p:sp>
        </mc:Choice>
        <mc:Fallback>
          <p:sp>
            <p:nvSpPr>
              <p:cNvPr id="13" name="TextBox 12">
                <a:extLst>
                  <a:ext uri="{FF2B5EF4-FFF2-40B4-BE49-F238E27FC236}">
                    <a16:creationId xmlns:a16="http://schemas.microsoft.com/office/drawing/2014/main" id="{5D8FE920-E38D-BC5B-6903-48B8A54DA99F}"/>
                  </a:ext>
                </a:extLst>
              </p:cNvPr>
              <p:cNvSpPr txBox="1">
                <a:spLocks noRot="1" noChangeAspect="1" noMove="1" noResize="1" noEditPoints="1" noAdjustHandles="1" noChangeArrowheads="1" noChangeShapeType="1" noTextEdit="1"/>
              </p:cNvSpPr>
              <p:nvPr/>
            </p:nvSpPr>
            <p:spPr>
              <a:xfrm>
                <a:off x="6384841" y="1104391"/>
                <a:ext cx="2363404" cy="207814"/>
              </a:xfrm>
              <a:prstGeom prst="rect">
                <a:avLst/>
              </a:prstGeom>
              <a:blipFill>
                <a:blip r:embed="rId9"/>
                <a:stretch>
                  <a:fillRect t="-29412" b="-17647"/>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F557404E-2BF0-D43B-7043-32B5FC94BDAC}"/>
              </a:ext>
            </a:extLst>
          </p:cNvPr>
          <p:cNvCxnSpPr>
            <a:endCxn id="9" idx="1"/>
          </p:cNvCxnSpPr>
          <p:nvPr/>
        </p:nvCxnSpPr>
        <p:spPr>
          <a:xfrm>
            <a:off x="7202101" y="1666423"/>
            <a:ext cx="466733" cy="0"/>
          </a:xfrm>
          <a:prstGeom prst="line">
            <a:avLst/>
          </a:prstGeom>
          <a:ln w="1460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FE6075-D68F-9B98-8F5E-7462F2F6FB9E}"/>
              </a:ext>
            </a:extLst>
          </p:cNvPr>
          <p:cNvCxnSpPr/>
          <p:nvPr/>
        </p:nvCxnSpPr>
        <p:spPr>
          <a:xfrm>
            <a:off x="7227118" y="2107501"/>
            <a:ext cx="466733" cy="0"/>
          </a:xfrm>
          <a:prstGeom prst="line">
            <a:avLst/>
          </a:prstGeom>
          <a:ln w="1460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51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D8F86F64-0007-9F81-FB7C-27F710EB091B}"/>
              </a:ext>
            </a:extLst>
          </p:cNvPr>
          <p:cNvSpPr>
            <a:spLocks noGrp="1"/>
          </p:cNvSpPr>
          <p:nvPr>
            <p:ph type="title"/>
          </p:nvPr>
        </p:nvSpPr>
        <p:spPr>
          <a:xfrm>
            <a:off x="580363" y="535925"/>
            <a:ext cx="8305220" cy="535200"/>
          </a:xfrm>
        </p:spPr>
        <p:txBody>
          <a:bodyPr>
            <a:normAutofit fontScale="90000"/>
          </a:bodyPr>
          <a:lstStyle/>
          <a:p>
            <a:r>
              <a:rPr lang="en-US" dirty="0"/>
              <a:t>Parameterization of turbulent mixing in the gray zone</a:t>
            </a:r>
            <a:br>
              <a:rPr lang="en-US" dirty="0"/>
            </a:br>
            <a:endParaRPr lang="en-US" dirty="0"/>
          </a:p>
        </p:txBody>
      </p:sp>
      <p:pic>
        <p:nvPicPr>
          <p:cNvPr id="2" name="image4.png" descr="Diagram&#10;&#10;Description automatically generated">
            <a:extLst>
              <a:ext uri="{FF2B5EF4-FFF2-40B4-BE49-F238E27FC236}">
                <a16:creationId xmlns:a16="http://schemas.microsoft.com/office/drawing/2014/main" id="{2DA987C9-4DAE-BD49-375D-E28B186DAA77}"/>
              </a:ext>
            </a:extLst>
          </p:cNvPr>
          <p:cNvPicPr/>
          <p:nvPr/>
        </p:nvPicPr>
        <p:blipFill>
          <a:blip r:embed="rId3"/>
          <a:srcRect/>
          <a:stretch>
            <a:fillRect/>
          </a:stretch>
        </p:blipFill>
        <p:spPr>
          <a:xfrm>
            <a:off x="356596" y="1325240"/>
            <a:ext cx="4277452" cy="3335291"/>
          </a:xfrm>
          <a:prstGeom prst="rect">
            <a:avLst/>
          </a:prstGeom>
          <a:ln/>
        </p:spPr>
      </p:pic>
      <p:sp>
        <p:nvSpPr>
          <p:cNvPr id="3" name="TextBox 2">
            <a:extLst>
              <a:ext uri="{FF2B5EF4-FFF2-40B4-BE49-F238E27FC236}">
                <a16:creationId xmlns:a16="http://schemas.microsoft.com/office/drawing/2014/main" id="{DFD7AD5C-6725-09D2-387D-13DEC201857F}"/>
              </a:ext>
            </a:extLst>
          </p:cNvPr>
          <p:cNvSpPr txBox="1"/>
          <p:nvPr/>
        </p:nvSpPr>
        <p:spPr>
          <a:xfrm>
            <a:off x="2621316" y="1445887"/>
            <a:ext cx="1591627" cy="276604"/>
          </a:xfrm>
          <a:prstGeom prst="rect">
            <a:avLst/>
          </a:prstGeom>
          <a:noFill/>
        </p:spPr>
        <p:txBody>
          <a:bodyPr wrap="square">
            <a:spAutoFit/>
          </a:bodyPr>
          <a:lstStyle/>
          <a:p>
            <a:r>
              <a:rPr lang="en-US" sz="1200" dirty="0">
                <a:solidFill>
                  <a:srgbClr val="000000"/>
                </a:solidFill>
                <a:effectLst/>
                <a:latin typeface="Times New Roman" panose="02020603050405020304" pitchFamily="18" charset="0"/>
                <a:ea typeface="Times New Roman" panose="02020603050405020304" pitchFamily="18" charset="0"/>
              </a:rPr>
              <a:t>after </a:t>
            </a:r>
            <a:r>
              <a:rPr lang="en-US" sz="1200" dirty="0" err="1">
                <a:solidFill>
                  <a:srgbClr val="000000"/>
                </a:solidFill>
                <a:effectLst/>
                <a:latin typeface="Times New Roman" panose="02020603050405020304" pitchFamily="18" charset="0"/>
                <a:ea typeface="Times New Roman" panose="02020603050405020304" pitchFamily="18" charset="0"/>
              </a:rPr>
              <a:t>Wyngaard</a:t>
            </a:r>
            <a:r>
              <a:rPr lang="en-US" sz="1200" dirty="0">
                <a:solidFill>
                  <a:srgbClr val="000000"/>
                </a:solidFill>
                <a:effectLst/>
                <a:latin typeface="Times New Roman" panose="02020603050405020304" pitchFamily="18" charset="0"/>
                <a:ea typeface="Times New Roman" panose="02020603050405020304" pitchFamily="18" charset="0"/>
              </a:rPr>
              <a:t> (2004)</a:t>
            </a:r>
            <a:endParaRPr lang="en-US" sz="1200" dirty="0"/>
          </a:p>
        </p:txBody>
      </p:sp>
      <p:sp>
        <p:nvSpPr>
          <p:cNvPr id="5" name="TextBox 4">
            <a:extLst>
              <a:ext uri="{FF2B5EF4-FFF2-40B4-BE49-F238E27FC236}">
                <a16:creationId xmlns:a16="http://schemas.microsoft.com/office/drawing/2014/main" id="{EB49C409-CA3E-DF74-2666-F5AF37BD61C0}"/>
              </a:ext>
            </a:extLst>
          </p:cNvPr>
          <p:cNvSpPr txBox="1"/>
          <p:nvPr/>
        </p:nvSpPr>
        <p:spPr>
          <a:xfrm rot="16200000">
            <a:off x="-463952" y="2835191"/>
            <a:ext cx="2531457" cy="31538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Turbulent eddy energy spectrum</a:t>
            </a:r>
          </a:p>
        </p:txBody>
      </p:sp>
      <p:sp>
        <p:nvSpPr>
          <p:cNvPr id="6" name="TextBox 5">
            <a:extLst>
              <a:ext uri="{FF2B5EF4-FFF2-40B4-BE49-F238E27FC236}">
                <a16:creationId xmlns:a16="http://schemas.microsoft.com/office/drawing/2014/main" id="{36949EC2-5A98-1667-61D2-BCA640786AC9}"/>
              </a:ext>
            </a:extLst>
          </p:cNvPr>
          <p:cNvSpPr txBox="1"/>
          <p:nvPr/>
        </p:nvSpPr>
        <p:spPr>
          <a:xfrm>
            <a:off x="2097683" y="4360716"/>
            <a:ext cx="119135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Eddy scale</a:t>
            </a:r>
          </a:p>
        </p:txBody>
      </p:sp>
      <p:sp>
        <p:nvSpPr>
          <p:cNvPr id="8" name="TextBox 7">
            <a:extLst>
              <a:ext uri="{FF2B5EF4-FFF2-40B4-BE49-F238E27FC236}">
                <a16:creationId xmlns:a16="http://schemas.microsoft.com/office/drawing/2014/main" id="{1A60A336-8A2E-79A3-1E64-F2A0082A3C41}"/>
              </a:ext>
            </a:extLst>
          </p:cNvPr>
          <p:cNvSpPr txBox="1"/>
          <p:nvPr/>
        </p:nvSpPr>
        <p:spPr>
          <a:xfrm>
            <a:off x="3722462" y="3520725"/>
            <a:ext cx="814112"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Isotropic eddies</a:t>
            </a:r>
          </a:p>
        </p:txBody>
      </p:sp>
      <p:sp>
        <p:nvSpPr>
          <p:cNvPr id="9" name="TextBox 8">
            <a:extLst>
              <a:ext uri="{FF2B5EF4-FFF2-40B4-BE49-F238E27FC236}">
                <a16:creationId xmlns:a16="http://schemas.microsoft.com/office/drawing/2014/main" id="{E4F17E74-A6C8-09E1-64D9-D43056AF1C66}"/>
              </a:ext>
            </a:extLst>
          </p:cNvPr>
          <p:cNvSpPr txBox="1"/>
          <p:nvPr/>
        </p:nvSpPr>
        <p:spPr>
          <a:xfrm>
            <a:off x="2445729" y="3422864"/>
            <a:ext cx="971400"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Anisotropic large eddies</a:t>
            </a:r>
          </a:p>
        </p:txBody>
      </p:sp>
      <p:sp>
        <p:nvSpPr>
          <p:cNvPr id="13" name="TextBox 12">
            <a:extLst>
              <a:ext uri="{FF2B5EF4-FFF2-40B4-BE49-F238E27FC236}">
                <a16:creationId xmlns:a16="http://schemas.microsoft.com/office/drawing/2014/main" id="{81C123E8-6E6B-DE44-B705-A30AEBB6AC99}"/>
              </a:ext>
            </a:extLst>
          </p:cNvPr>
          <p:cNvSpPr txBox="1"/>
          <p:nvPr/>
        </p:nvSpPr>
        <p:spPr>
          <a:xfrm>
            <a:off x="4634048" y="1803347"/>
            <a:ext cx="4153356" cy="2031325"/>
          </a:xfrm>
          <a:prstGeom prst="rect">
            <a:avLst/>
          </a:prstGeom>
          <a:noFill/>
        </p:spPr>
        <p:txBody>
          <a:bodyPr wrap="square">
            <a:spAutoFit/>
          </a:bodyPr>
          <a:lstStyle/>
          <a:p>
            <a:pPr marL="342900" indent="-342900">
              <a:buFont typeface="Arial" panose="020B0604020202020204" pitchFamily="34" charset="0"/>
              <a:buChar char="•"/>
            </a:pPr>
            <a:r>
              <a:rPr lang="en-US" sz="1800" dirty="0">
                <a:solidFill>
                  <a:schemeClr val="bg2"/>
                </a:solidFill>
                <a:latin typeface="Times New Roman" panose="02020603050405020304" pitchFamily="18" charset="0"/>
              </a:rPr>
              <a:t>Turbulent eddies in the gray zone possess both isotropic and anisotropic characteristics.</a:t>
            </a:r>
          </a:p>
          <a:p>
            <a:pPr marL="342900" indent="-342900">
              <a:buFont typeface="Arial" panose="020B0604020202020204" pitchFamily="34" charset="0"/>
              <a:buChar char="•"/>
            </a:pPr>
            <a:r>
              <a:rPr lang="en-US" sz="1800" dirty="0">
                <a:solidFill>
                  <a:schemeClr val="bg2"/>
                </a:solidFill>
                <a:latin typeface="Times New Roman" panose="02020603050405020304" pitchFamily="18" charset="0"/>
              </a:rPr>
              <a:t>The separated parameterization strategy becomes problematic as turbulent mixing is really three dimensional.</a:t>
            </a:r>
            <a:endParaRPr lang="en-US" sz="1800" dirty="0">
              <a:solidFill>
                <a:schemeClr val="bg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195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D8F86F64-0007-9F81-FB7C-27F710EB091B}"/>
              </a:ext>
            </a:extLst>
          </p:cNvPr>
          <p:cNvSpPr>
            <a:spLocks noGrp="1"/>
          </p:cNvSpPr>
          <p:nvPr>
            <p:ph type="title"/>
          </p:nvPr>
        </p:nvSpPr>
        <p:spPr>
          <a:xfrm>
            <a:off x="369696" y="426596"/>
            <a:ext cx="8205828" cy="535200"/>
          </a:xfrm>
        </p:spPr>
        <p:txBody>
          <a:bodyPr>
            <a:normAutofit fontScale="90000"/>
          </a:bodyPr>
          <a:lstStyle/>
          <a:p>
            <a:r>
              <a:rPr lang="en-US" dirty="0"/>
              <a:t>Development of a Scale-Aware 3D TKE scheme in HAFS</a:t>
            </a:r>
          </a:p>
        </p:txBody>
      </p:sp>
      <p:sp>
        <p:nvSpPr>
          <p:cNvPr id="2" name="TextBox 1">
            <a:extLst>
              <a:ext uri="{FF2B5EF4-FFF2-40B4-BE49-F238E27FC236}">
                <a16:creationId xmlns:a16="http://schemas.microsoft.com/office/drawing/2014/main" id="{0ACECB06-6A17-18A0-5FC7-F446C0539DFE}"/>
              </a:ext>
            </a:extLst>
          </p:cNvPr>
          <p:cNvSpPr txBox="1"/>
          <p:nvPr/>
        </p:nvSpPr>
        <p:spPr>
          <a:xfrm>
            <a:off x="745082" y="1475824"/>
            <a:ext cx="7192310" cy="646331"/>
          </a:xfrm>
          <a:prstGeom prst="rect">
            <a:avLst/>
          </a:prstGeom>
          <a:noFill/>
        </p:spPr>
        <p:txBody>
          <a:bodyPr wrap="square">
            <a:spAutoFit/>
          </a:bodyPr>
          <a:lstStyle/>
          <a:p>
            <a:pPr>
              <a:spcAft>
                <a:spcPts val="1000"/>
              </a:spcAft>
            </a:pPr>
            <a:r>
              <a:rPr lang="en-US" sz="1800" dirty="0">
                <a:solidFill>
                  <a:schemeClr val="bg2"/>
                </a:solidFill>
                <a:latin typeface="Times New Roman" panose="02020603050405020304" pitchFamily="18" charset="0"/>
                <a:cs typeface="Times New Roman" panose="02020603050405020304" pitchFamily="18" charset="0"/>
              </a:rPr>
              <a:t>Transitioning a 3D TKE scheme at the LES limit to 1D TKE scheme at the MS limit using the blending method proposed by Zhang et al. (2018)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D1B28CD-3A51-4A90-5DC7-5ECD0F2D21CA}"/>
                  </a:ext>
                </a:extLst>
              </p:cNvPr>
              <p:cNvSpPr txBox="1"/>
              <p:nvPr/>
            </p:nvSpPr>
            <p:spPr>
              <a:xfrm>
                <a:off x="3219000" y="854692"/>
                <a:ext cx="4718392" cy="640303"/>
              </a:xfrm>
              <a:prstGeom prst="rect">
                <a:avLst/>
              </a:prstGeom>
              <a:noFill/>
            </p:spPr>
            <p:txBody>
              <a:bodyPr wrap="square">
                <a:spAutoFit/>
              </a:bodyPr>
              <a:lstStyle/>
              <a:p>
                <a14:m>
                  <m:oMath xmlns:m="http://schemas.openxmlformats.org/officeDocument/2006/math">
                    <m:f>
                      <m:fPr>
                        <m:ctrlPr>
                          <a:rPr lang="en-US" sz="1600" i="1" smtClean="0">
                            <a:solidFill>
                              <a:schemeClr val="bg2"/>
                            </a:solidFill>
                            <a:effectLst/>
                            <a:latin typeface="Cambria Math" panose="02040503050406030204" pitchFamily="18" charset="0"/>
                          </a:rPr>
                        </m:ctrlPr>
                      </m:fPr>
                      <m:num>
                        <m:r>
                          <a:rPr lang="en-US" sz="1600" b="0" i="1" smtClean="0">
                            <a:solidFill>
                              <a:schemeClr val="bg2"/>
                            </a:solidFill>
                            <a:effectLst/>
                            <a:latin typeface="Cambria Math" panose="02040503050406030204" pitchFamily="18" charset="0"/>
                          </a:rPr>
                          <m:t>𝑑</m:t>
                        </m:r>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𝑒</m:t>
                        </m:r>
                      </m:num>
                      <m:den>
                        <m:r>
                          <a:rPr lang="en-US" sz="1600" b="0" i="1" smtClean="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𝑑</m:t>
                        </m:r>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𝑡</m:t>
                        </m:r>
                      </m:den>
                    </m:f>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600" i="1">
                            <a:solidFill>
                              <a:schemeClr val="bg2"/>
                            </a:solidFill>
                            <a:effectLst/>
                            <a:latin typeface="Cambria Math" panose="02040503050406030204" pitchFamily="18" charset="0"/>
                          </a:rPr>
                        </m:ctrlPr>
                      </m:accPr>
                      <m:e>
                        <m:sSubSup>
                          <m:sSubSupPr>
                            <m:ctrlPr>
                              <a:rPr lang="en-US" sz="1600" i="1">
                                <a:solidFill>
                                  <a:schemeClr val="bg2"/>
                                </a:solidFill>
                                <a:effectLst/>
                                <a:latin typeface="Cambria Math" panose="02040503050406030204" pitchFamily="18" charset="0"/>
                              </a:rPr>
                            </m:ctrlPr>
                          </m:sSubSupPr>
                          <m:e>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𝑢</m:t>
                            </m:r>
                          </m:e>
                          <m:sub>
                            <m:r>
                              <m:rPr>
                                <m:nor/>
                              </m:rPr>
                              <a:rPr lang="en-US" sz="1600" i="1">
                                <a:solidFill>
                                  <a:schemeClr val="bg2"/>
                                </a:solidFill>
                                <a:effectLst/>
                                <a:latin typeface="Times New Roman" panose="02020603050405020304" pitchFamily="18" charset="0"/>
                                <a:ea typeface="Times New Roman" panose="02020603050405020304" pitchFamily="18" charset="0"/>
                              </a:rPr>
                              <m:t>i</m:t>
                            </m:r>
                          </m:sub>
                          <m:sup>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sSubSup>
                          <m:sSubSupPr>
                            <m:ctrlPr>
                              <a:rPr lang="en-US" sz="1600" i="1">
                                <a:solidFill>
                                  <a:schemeClr val="bg2"/>
                                </a:solidFill>
                                <a:effectLst/>
                                <a:latin typeface="Cambria Math" panose="02040503050406030204" pitchFamily="18" charset="0"/>
                              </a:rPr>
                            </m:ctrlPr>
                          </m:sSubSupPr>
                          <m:e>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𝑢</m:t>
                            </m:r>
                          </m:e>
                          <m:sub>
                            <m:r>
                              <m:rPr>
                                <m:nor/>
                              </m:rPr>
                              <a:rPr lang="en-US" sz="1600" i="1">
                                <a:solidFill>
                                  <a:schemeClr val="bg2"/>
                                </a:solidFill>
                                <a:effectLst/>
                                <a:latin typeface="Times New Roman" panose="02020603050405020304" pitchFamily="18" charset="0"/>
                                <a:ea typeface="Times New Roman" panose="02020603050405020304" pitchFamily="18" charset="0"/>
                              </a:rPr>
                              <m:t>j</m:t>
                            </m:r>
                          </m:sub>
                          <m:sup>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e>
                    </m:acc>
                    <m:f>
                      <m:fPr>
                        <m:ctrlPr>
                          <a:rPr lang="en-US" sz="1600" i="1">
                            <a:solidFill>
                              <a:schemeClr val="bg2"/>
                            </a:solidFill>
                            <a:effectLst/>
                            <a:latin typeface="Cambria Math" panose="02040503050406030204" pitchFamily="18" charset="0"/>
                          </a:rPr>
                        </m:ctrlPr>
                      </m:fPr>
                      <m:num>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solidFill>
                                  <a:schemeClr val="bg2"/>
                                </a:solidFill>
                                <a:effectLst/>
                                <a:latin typeface="Cambria Math" panose="02040503050406030204" pitchFamily="18" charset="0"/>
                              </a:rPr>
                            </m:ctrlPr>
                          </m:sSubPr>
                          <m:e>
                            <m:acc>
                              <m:accPr>
                                <m:chr m:val="̅"/>
                                <m:ctrlPr>
                                  <a:rPr lang="en-US" sz="1600" i="1">
                                    <a:solidFill>
                                      <a:schemeClr val="bg2"/>
                                    </a:solidFill>
                                    <a:effectLst/>
                                    <a:latin typeface="Cambria Math" panose="02040503050406030204" pitchFamily="18" charset="0"/>
                                  </a:rPr>
                                </m:ctrlPr>
                              </m:accPr>
                              <m:e>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𝑢</m:t>
                                </m:r>
                              </m:e>
                            </m:acc>
                          </m:e>
                          <m:sub>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num>
                      <m:den>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solidFill>
                                  <a:schemeClr val="bg2"/>
                                </a:solidFill>
                                <a:effectLst/>
                                <a:latin typeface="Cambria Math" panose="02040503050406030204" pitchFamily="18" charset="0"/>
                              </a:rPr>
                            </m:ctrlPr>
                          </m:sSubPr>
                          <m:e>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Sub>
                      </m:den>
                    </m:f>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solidFill>
                              <a:schemeClr val="bg2"/>
                            </a:solidFill>
                            <a:effectLst/>
                            <a:latin typeface="Cambria Math" panose="02040503050406030204" pitchFamily="18" charset="0"/>
                          </a:rPr>
                        </m:ctrlPr>
                      </m:sSubPr>
                      <m:e>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𝛿</m:t>
                        </m:r>
                      </m:e>
                      <m:sub>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3</m:t>
                        </m:r>
                      </m:sub>
                    </m:sSub>
                    <m:f>
                      <m:fPr>
                        <m:ctrlPr>
                          <a:rPr lang="en-US" sz="1600" i="1">
                            <a:solidFill>
                              <a:schemeClr val="bg2"/>
                            </a:solidFill>
                            <a:effectLst/>
                            <a:latin typeface="Cambria Math" panose="02040503050406030204" pitchFamily="18" charset="0"/>
                          </a:rPr>
                        </m:ctrlPr>
                      </m:fPr>
                      <m:num>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𝑔</m:t>
                        </m:r>
                      </m:num>
                      <m:den>
                        <m:acc>
                          <m:accPr>
                            <m:chr m:val="̅"/>
                            <m:ctrlPr>
                              <a:rPr lang="en-US" sz="1600" i="1">
                                <a:solidFill>
                                  <a:schemeClr val="bg2"/>
                                </a:solidFill>
                                <a:effectLst/>
                                <a:latin typeface="Cambria Math" panose="02040503050406030204" pitchFamily="18" charset="0"/>
                              </a:rPr>
                            </m:ctrlPr>
                          </m:accPr>
                          <m:e>
                            <m:sSub>
                              <m:sSubPr>
                                <m:ctrlPr>
                                  <a:rPr lang="en-US" sz="1600" i="1">
                                    <a:solidFill>
                                      <a:schemeClr val="bg2"/>
                                    </a:solidFill>
                                    <a:effectLst/>
                                    <a:latin typeface="Cambria Math" panose="02040503050406030204" pitchFamily="18" charset="0"/>
                                  </a:rPr>
                                </m:ctrlPr>
                              </m:sSubPr>
                              <m:e>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𝑣</m:t>
                                </m:r>
                              </m:sub>
                            </m:sSub>
                          </m:e>
                        </m:acc>
                      </m:den>
                    </m:f>
                    <m:acc>
                      <m:accPr>
                        <m:chr m:val="̅"/>
                        <m:ctrlPr>
                          <a:rPr lang="en-US" sz="1600" i="1">
                            <a:solidFill>
                              <a:schemeClr val="bg2"/>
                            </a:solidFill>
                            <a:effectLst/>
                            <a:latin typeface="Cambria Math" panose="02040503050406030204" pitchFamily="18" charset="0"/>
                          </a:rPr>
                        </m:ctrlPr>
                      </m:accPr>
                      <m:e>
                        <m:sSubSup>
                          <m:sSubSupPr>
                            <m:ctrlPr>
                              <a:rPr lang="en-US" sz="1600" i="1">
                                <a:solidFill>
                                  <a:schemeClr val="bg2"/>
                                </a:solidFill>
                                <a:effectLst/>
                                <a:latin typeface="Cambria Math" panose="02040503050406030204" pitchFamily="18" charset="0"/>
                              </a:rPr>
                            </m:ctrlPr>
                          </m:sSubSupPr>
                          <m:e>
                            <m:sSubSup>
                              <m:sSubSupPr>
                                <m:ctrlPr>
                                  <a:rPr lang="en-US" sz="1600" i="1">
                                    <a:solidFill>
                                      <a:schemeClr val="bg2"/>
                                    </a:solidFill>
                                    <a:effectLst/>
                                    <a:latin typeface="Cambria Math" panose="02040503050406030204" pitchFamily="18" charset="0"/>
                                  </a:rPr>
                                </m:ctrlPr>
                              </m:sSubSupPr>
                              <m:e>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𝑢</m:t>
                                </m:r>
                              </m:e>
                              <m:sub>
                                <m:r>
                                  <m:rPr>
                                    <m:nor/>
                                  </m:rPr>
                                  <a:rPr lang="en-US" sz="1600" i="1">
                                    <a:solidFill>
                                      <a:schemeClr val="bg2"/>
                                    </a:solidFill>
                                    <a:effectLst/>
                                    <a:latin typeface="Times New Roman" panose="02020603050405020304" pitchFamily="18" charset="0"/>
                                    <a:ea typeface="Times New Roman" panose="02020603050405020304" pitchFamily="18" charset="0"/>
                                  </a:rPr>
                                  <m:t>i</m:t>
                                </m:r>
                              </m:sub>
                              <m:sup>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𝑣</m:t>
                            </m:r>
                          </m:sub>
                          <m:sup>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e>
                    </m:acc>
                    <m:r>
                      <a:rPr lang="en-US" sz="1600" b="0" i="1" smtClean="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600" b="0" i="1" smtClean="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600" i="1">
                            <a:solidFill>
                              <a:schemeClr val="bg2"/>
                            </a:solidFill>
                            <a:effectLst/>
                            <a:latin typeface="Cambria Math" panose="02040503050406030204" pitchFamily="18" charset="0"/>
                          </a:rPr>
                        </m:ctrlPr>
                      </m:fPr>
                      <m:num>
                        <m:r>
                          <a:rPr lang="en-US" sz="1600" i="1" smtClean="0">
                            <a:solidFill>
                              <a:schemeClr val="bg2"/>
                            </a:solidFill>
                            <a:effectLst/>
                            <a:latin typeface="Cambria Math" panose="02040503050406030204" pitchFamily="18" charset="0"/>
                            <a:ea typeface="Cambria Math" panose="02040503050406030204" pitchFamily="18" charset="0"/>
                          </a:rPr>
                          <m:t>𝜕</m:t>
                        </m:r>
                      </m:num>
                      <m:den>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solidFill>
                                  <a:schemeClr val="bg2"/>
                                </a:solidFill>
                                <a:effectLst/>
                                <a:latin typeface="Cambria Math" panose="02040503050406030204" pitchFamily="18" charset="0"/>
                              </a:rPr>
                            </m:ctrlPr>
                          </m:sSubPr>
                          <m:e>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 </m:t>
                        </m:r>
                      </m:den>
                    </m:f>
                    <m:d>
                      <m:dPr>
                        <m:begChr m:val="["/>
                        <m:endChr m:val="]"/>
                        <m:ctrlPr>
                          <a:rPr lang="en-US" sz="1600" i="1" smtClean="0">
                            <a:solidFill>
                              <a:schemeClr val="bg2"/>
                            </a:solidFill>
                            <a:effectLst/>
                            <a:latin typeface="Cambria Math" panose="02040503050406030204" pitchFamily="18" charset="0"/>
                            <a:cs typeface="Times New Roman" panose="02020603050405020304" pitchFamily="18" charset="0"/>
                          </a:rPr>
                        </m:ctrlPr>
                      </m:dPr>
                      <m:e>
                        <m:acc>
                          <m:accPr>
                            <m:chr m:val="̅"/>
                            <m:ctrlPr>
                              <a:rPr lang="en-US" sz="1600" i="1">
                                <a:solidFill>
                                  <a:schemeClr val="bg2"/>
                                </a:solidFill>
                                <a:latin typeface="Cambria Math" panose="02040503050406030204" pitchFamily="18" charset="0"/>
                              </a:rPr>
                            </m:ctrlPr>
                          </m:accPr>
                          <m:e>
                            <m:sSubSup>
                              <m:sSubSupPr>
                                <m:ctrlPr>
                                  <a:rPr lang="en-US" sz="1600" i="1">
                                    <a:solidFill>
                                      <a:schemeClr val="bg2"/>
                                    </a:solidFill>
                                    <a:latin typeface="Cambria Math" panose="02040503050406030204" pitchFamily="18" charset="0"/>
                                  </a:rPr>
                                </m:ctrlPr>
                              </m:sSubSupPr>
                              <m:e>
                                <m:r>
                                  <a:rPr lang="en-US" sz="1600" i="1">
                                    <a:solidFill>
                                      <a:schemeClr val="bg2"/>
                                    </a:solidFill>
                                    <a:latin typeface="Cambria Math" panose="02040503050406030204" pitchFamily="18" charset="0"/>
                                    <a:ea typeface="Times New Roman" panose="02020603050405020304" pitchFamily="18" charset="0"/>
                                    <a:cs typeface="Times New Roman" panose="02020603050405020304" pitchFamily="18" charset="0"/>
                                  </a:rPr>
                                  <m:t>𝑢</m:t>
                                </m:r>
                              </m:e>
                              <m:sub>
                                <m:r>
                                  <m:rPr>
                                    <m:nor/>
                                  </m:rPr>
                                  <a:rPr lang="en-US" sz="1600" i="1">
                                    <a:solidFill>
                                      <a:schemeClr val="bg2"/>
                                    </a:solidFill>
                                    <a:latin typeface="Times New Roman" panose="02020603050405020304" pitchFamily="18" charset="0"/>
                                    <a:ea typeface="Times New Roman" panose="02020603050405020304" pitchFamily="18" charset="0"/>
                                  </a:rPr>
                                  <m:t>i</m:t>
                                </m:r>
                              </m:sub>
                              <m:sup>
                                <m:r>
                                  <a:rPr lang="en-US" sz="1600" i="1">
                                    <a:solidFill>
                                      <a:schemeClr val="bg2"/>
                                    </a:solidFill>
                                    <a:latin typeface="Cambria Math" panose="02040503050406030204" pitchFamily="18" charset="0"/>
                                    <a:ea typeface="Times New Roman" panose="02020603050405020304" pitchFamily="18" charset="0"/>
                                    <a:cs typeface="Times New Roman" panose="02020603050405020304" pitchFamily="18" charset="0"/>
                                  </a:rPr>
                                  <m:t>′</m:t>
                                </m:r>
                              </m:sup>
                            </m:sSubSup>
                            <m:d>
                              <m:dPr>
                                <m:ctrlPr>
                                  <a:rPr lang="en-US" sz="1600" i="1">
                                    <a:solidFill>
                                      <a:schemeClr val="bg2"/>
                                    </a:solidFill>
                                    <a:latin typeface="Cambria Math" panose="02040503050406030204" pitchFamily="18" charset="0"/>
                                  </a:rPr>
                                </m:ctrlPr>
                              </m:dPr>
                              <m:e>
                                <m:r>
                                  <a:rPr lang="en-US" sz="1600" i="1">
                                    <a:solidFill>
                                      <a:schemeClr val="bg2"/>
                                    </a:solidFill>
                                    <a:latin typeface="Cambria Math" panose="02040503050406030204" pitchFamily="18" charset="0"/>
                                    <a:ea typeface="Times New Roman" panose="02020603050405020304" pitchFamily="18" charset="0"/>
                                    <a:cs typeface="Times New Roman" panose="02020603050405020304" pitchFamily="18" charset="0"/>
                                  </a:rPr>
                                  <m:t>𝑒</m:t>
                                </m:r>
                                <m:r>
                                  <a:rPr lang="en-US" sz="1600" i="1">
                                    <a:solidFill>
                                      <a:schemeClr val="bg2"/>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solidFill>
                                          <a:schemeClr val="bg2"/>
                                        </a:solidFill>
                                        <a:latin typeface="Cambria Math" panose="02040503050406030204" pitchFamily="18" charset="0"/>
                                      </a:rPr>
                                    </m:ctrlPr>
                                  </m:fPr>
                                  <m:num>
                                    <m:sSup>
                                      <m:sSupPr>
                                        <m:ctrlPr>
                                          <a:rPr lang="en-US" sz="1600" i="1">
                                            <a:solidFill>
                                              <a:schemeClr val="bg2"/>
                                            </a:solidFill>
                                            <a:latin typeface="Cambria Math" panose="02040503050406030204" pitchFamily="18" charset="0"/>
                                          </a:rPr>
                                        </m:ctrlPr>
                                      </m:sSupPr>
                                      <m:e>
                                        <m:r>
                                          <a:rPr lang="en-US" sz="1600" i="1">
                                            <a:solidFill>
                                              <a:schemeClr val="bg2"/>
                                            </a:solidFill>
                                            <a:latin typeface="Cambria Math" panose="02040503050406030204" pitchFamily="18" charset="0"/>
                                          </a:rPr>
                                          <m:t>𝑝</m:t>
                                        </m:r>
                                      </m:e>
                                      <m:sup>
                                        <m:r>
                                          <a:rPr lang="en-US" sz="1600" i="1">
                                            <a:solidFill>
                                              <a:schemeClr val="bg2"/>
                                            </a:solidFill>
                                            <a:latin typeface="Cambria Math" panose="02040503050406030204" pitchFamily="18" charset="0"/>
                                            <a:ea typeface="Times New Roman" panose="02020603050405020304" pitchFamily="18" charset="0"/>
                                            <a:cs typeface="Times New Roman" panose="02020603050405020304" pitchFamily="18" charset="0"/>
                                          </a:rPr>
                                          <m:t>′</m:t>
                                        </m:r>
                                      </m:sup>
                                    </m:sSup>
                                  </m:num>
                                  <m:den>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ea typeface="Times New Roman" panose="02020603050405020304" pitchFamily="18" charset="0"/>
                                            <a:cs typeface="Times New Roman" panose="02020603050405020304" pitchFamily="18" charset="0"/>
                                          </a:rPr>
                                          <m:t>𝜌</m:t>
                                        </m:r>
                                      </m:e>
                                    </m:acc>
                                  </m:den>
                                </m:f>
                              </m:e>
                            </m:d>
                          </m:e>
                        </m:acc>
                      </m:e>
                    </m:d>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600" i="1" dirty="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a:t>  ε    </a:t>
                </a:r>
                <a:endParaRPr lang="en-US" sz="1600" dirty="0">
                  <a:solidFill>
                    <a:schemeClr val="bg2"/>
                  </a:solidFill>
                </a:endParaRPr>
              </a:p>
            </p:txBody>
          </p:sp>
        </mc:Choice>
        <mc:Fallback xmlns="">
          <p:sp>
            <p:nvSpPr>
              <p:cNvPr id="3" name="TextBox 2">
                <a:extLst>
                  <a:ext uri="{FF2B5EF4-FFF2-40B4-BE49-F238E27FC236}">
                    <a16:creationId xmlns:a16="http://schemas.microsoft.com/office/drawing/2014/main" id="{5D1B28CD-3A51-4A90-5DC7-5ECD0F2D21CA}"/>
                  </a:ext>
                </a:extLst>
              </p:cNvPr>
              <p:cNvSpPr txBox="1">
                <a:spLocks noRot="1" noChangeAspect="1" noMove="1" noResize="1" noEditPoints="1" noAdjustHandles="1" noChangeArrowheads="1" noChangeShapeType="1" noTextEdit="1"/>
              </p:cNvSpPr>
              <p:nvPr/>
            </p:nvSpPr>
            <p:spPr>
              <a:xfrm>
                <a:off x="3219000" y="854692"/>
                <a:ext cx="4718392" cy="640303"/>
              </a:xfrm>
              <a:prstGeom prst="rect">
                <a:avLst/>
              </a:prstGeom>
              <a:blipFill>
                <a:blip r:embed="rId3"/>
                <a:stretch>
                  <a:fillRect r="-245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C3337DA-5B9D-AE3B-17B5-C8B1C911A72F}"/>
              </a:ext>
            </a:extLst>
          </p:cNvPr>
          <p:cNvSpPr txBox="1"/>
          <p:nvPr/>
        </p:nvSpPr>
        <p:spPr>
          <a:xfrm>
            <a:off x="1585570" y="961796"/>
            <a:ext cx="1990595" cy="369332"/>
          </a:xfrm>
          <a:prstGeom prst="rect">
            <a:avLst/>
          </a:prstGeom>
          <a:noFill/>
        </p:spPr>
        <p:txBody>
          <a:bodyPr wrap="square">
            <a:spAutoFit/>
          </a:bodyPr>
          <a:lstStyle/>
          <a:p>
            <a:pPr>
              <a:spcAft>
                <a:spcPts val="1000"/>
              </a:spcAft>
            </a:pPr>
            <a:r>
              <a:rPr lang="en-US" sz="1800" dirty="0">
                <a:solidFill>
                  <a:schemeClr val="bg2"/>
                </a:solidFill>
                <a:latin typeface="Times New Roman" panose="02020603050405020304" pitchFamily="18" charset="0"/>
                <a:cs typeface="Times New Roman" panose="02020603050405020304" pitchFamily="18" charset="0"/>
              </a:rPr>
              <a:t>3D </a:t>
            </a:r>
            <a:r>
              <a:rPr lang="en-US" sz="1800" dirty="0">
                <a:solidFill>
                  <a:schemeClr val="bg2"/>
                </a:solidFill>
                <a:effectLst/>
                <a:latin typeface="Times New Roman" panose="02020603050405020304" pitchFamily="18" charset="0"/>
                <a:ea typeface="Times New Roman" panose="02020603050405020304" pitchFamily="18" charset="0"/>
              </a:rPr>
              <a:t>TKE budget:</a:t>
            </a:r>
            <a:endParaRPr lang="en-US" sz="1800" dirty="0">
              <a:solidFill>
                <a:schemeClr val="bg2"/>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00CC3E9-40C7-2240-08F7-20AD4BF6EBCD}"/>
              </a:ext>
            </a:extLst>
          </p:cNvPr>
          <p:cNvSpPr txBox="1"/>
          <p:nvPr/>
        </p:nvSpPr>
        <p:spPr>
          <a:xfrm>
            <a:off x="378461" y="2150437"/>
            <a:ext cx="3441032" cy="369332"/>
          </a:xfrm>
          <a:prstGeom prst="rect">
            <a:avLst/>
          </a:prstGeom>
          <a:noFill/>
        </p:spPr>
        <p:txBody>
          <a:bodyPr wrap="square">
            <a:spAutoFit/>
          </a:bodyPr>
          <a:lstStyle/>
          <a:p>
            <a:r>
              <a:rPr lang="en-US" sz="1800" dirty="0">
                <a:solidFill>
                  <a:schemeClr val="bg2"/>
                </a:solidFill>
                <a:latin typeface="Times New Roman" panose="02020603050405020304" pitchFamily="18" charset="0"/>
                <a:cs typeface="Times New Roman" panose="02020603050405020304" pitchFamily="18" charset="0"/>
              </a:rPr>
              <a:t>Unique features of the new scheme</a:t>
            </a:r>
            <a:endParaRPr lang="en-US" sz="1800" dirty="0">
              <a:solidFill>
                <a:schemeClr val="bg2"/>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7EB23CC-898A-2FB0-8C3D-AFC2206C3BEF}"/>
                  </a:ext>
                </a:extLst>
              </p:cNvPr>
              <p:cNvSpPr txBox="1"/>
              <p:nvPr/>
            </p:nvSpPr>
            <p:spPr>
              <a:xfrm>
                <a:off x="369696" y="2412726"/>
                <a:ext cx="7522249" cy="590354"/>
              </a:xfrm>
              <a:prstGeom prst="rect">
                <a:avLst/>
              </a:prstGeom>
              <a:noFill/>
            </p:spPr>
            <p:txBody>
              <a:bodyPr wrap="square">
                <a:spAutoFit/>
              </a:bodyPr>
              <a:lstStyle/>
              <a:p>
                <a:pPr>
                  <a:lnSpc>
                    <a:spcPct val="110000"/>
                  </a:lnSpc>
                </a:pPr>
                <a:r>
                  <a:rPr lang="en-US" sz="1600" dirty="0">
                    <a:solidFill>
                      <a:schemeClr val="bg2"/>
                    </a:solidFill>
                    <a:latin typeface="Times New Roman" panose="02020603050405020304" pitchFamily="18" charset="0"/>
                    <a:cs typeface="Times New Roman" panose="02020603050405020304" pitchFamily="18" charset="0"/>
                  </a:rPr>
                  <a:t>i.  It considers f</a:t>
                </a:r>
                <a:r>
                  <a:rPr lang="en-US" sz="160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ull 3D TKE shear production tensor </a:t>
                </a:r>
                <a14:m>
                  <m:oMath xmlns:m="http://schemas.openxmlformats.org/officeDocument/2006/math">
                    <m:r>
                      <a:rPr lang="en-US" sz="1600" i="1">
                        <a:solidFill>
                          <a:schemeClr val="bg2"/>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600" i="1">
                            <a:solidFill>
                              <a:schemeClr val="bg2"/>
                            </a:solidFill>
                            <a:effectLst/>
                            <a:latin typeface="Cambria Math" panose="02040503050406030204" pitchFamily="18" charset="0"/>
                            <a:cs typeface="Times New Roman" panose="02020603050405020304" pitchFamily="18" charset="0"/>
                          </a:rPr>
                        </m:ctrlPr>
                      </m:accPr>
                      <m:e>
                        <m:sSubSup>
                          <m:sSubSupPr>
                            <m:ctrlPr>
                              <a:rPr lang="en-US" sz="1600" i="1">
                                <a:solidFill>
                                  <a:schemeClr val="bg2"/>
                                </a:solidFill>
                                <a:effectLst/>
                                <a:latin typeface="Cambria Math" panose="02040503050406030204" pitchFamily="18" charset="0"/>
                                <a:cs typeface="Times New Roman" panose="02020603050405020304" pitchFamily="18" charset="0"/>
                              </a:rPr>
                            </m:ctrlPr>
                          </m:sSubSupPr>
                          <m:e>
                            <m:r>
                              <a:rPr lang="en-US" sz="1600" i="1">
                                <a:solidFill>
                                  <a:schemeClr val="bg2"/>
                                </a:solidFill>
                                <a:effectLst/>
                                <a:latin typeface="Cambria Math" panose="02040503050406030204" pitchFamily="18" charset="0"/>
                                <a:ea typeface="Arial" panose="020B0604020202020204" pitchFamily="34" charset="0"/>
                                <a:cs typeface="Times New Roman" panose="02020603050405020304" pitchFamily="18" charset="0"/>
                              </a:rPr>
                              <m:t>𝑢</m:t>
                            </m:r>
                          </m:e>
                          <m:sub>
                            <m:r>
                              <a:rPr lang="en-US" sz="1600" i="1">
                                <a:solidFill>
                                  <a:schemeClr val="bg2"/>
                                </a:solidFill>
                                <a:effectLst/>
                                <a:latin typeface="Cambria Math" panose="02040503050406030204" pitchFamily="18" charset="0"/>
                                <a:ea typeface="Arial" panose="020B0604020202020204" pitchFamily="34" charset="0"/>
                                <a:cs typeface="Times New Roman" panose="02020603050405020304" pitchFamily="18" charset="0"/>
                              </a:rPr>
                              <m:t>𝑖</m:t>
                            </m:r>
                          </m:sub>
                          <m:sup>
                            <m:r>
                              <a:rPr lang="en-US" sz="1600" i="1">
                                <a:solidFill>
                                  <a:schemeClr val="bg2"/>
                                </a:solidFill>
                                <a:effectLst/>
                                <a:latin typeface="Cambria Math" panose="02040503050406030204" pitchFamily="18" charset="0"/>
                                <a:ea typeface="Arial" panose="020B0604020202020204" pitchFamily="34" charset="0"/>
                                <a:cs typeface="Times New Roman" panose="02020603050405020304" pitchFamily="18" charset="0"/>
                              </a:rPr>
                              <m:t>′</m:t>
                            </m:r>
                          </m:sup>
                        </m:sSubSup>
                        <m:sSubSup>
                          <m:sSubSupPr>
                            <m:ctrlPr>
                              <a:rPr lang="en-US" sz="1600" i="1">
                                <a:solidFill>
                                  <a:schemeClr val="bg2"/>
                                </a:solidFill>
                                <a:effectLst/>
                                <a:latin typeface="Cambria Math" panose="02040503050406030204" pitchFamily="18" charset="0"/>
                                <a:cs typeface="Times New Roman" panose="02020603050405020304" pitchFamily="18" charset="0"/>
                              </a:rPr>
                            </m:ctrlPr>
                          </m:sSubSupPr>
                          <m:e>
                            <m:r>
                              <a:rPr lang="en-US" sz="1600" i="1">
                                <a:solidFill>
                                  <a:schemeClr val="bg2"/>
                                </a:solidFill>
                                <a:effectLst/>
                                <a:latin typeface="Cambria Math" panose="02040503050406030204" pitchFamily="18" charset="0"/>
                                <a:ea typeface="Arial" panose="020B0604020202020204" pitchFamily="34" charset="0"/>
                                <a:cs typeface="Times New Roman" panose="02020603050405020304" pitchFamily="18" charset="0"/>
                              </a:rPr>
                              <m:t>𝑢</m:t>
                            </m:r>
                          </m:e>
                          <m:sub>
                            <m:r>
                              <a:rPr lang="en-US" sz="1600" i="1">
                                <a:solidFill>
                                  <a:schemeClr val="bg2"/>
                                </a:solidFill>
                                <a:effectLst/>
                                <a:latin typeface="Cambria Math" panose="02040503050406030204" pitchFamily="18" charset="0"/>
                                <a:ea typeface="Arial" panose="020B0604020202020204" pitchFamily="34" charset="0"/>
                                <a:cs typeface="Times New Roman" panose="02020603050405020304" pitchFamily="18" charset="0"/>
                              </a:rPr>
                              <m:t>𝑗</m:t>
                            </m:r>
                          </m:sub>
                          <m:sup>
                            <m:r>
                              <a:rPr lang="en-US" sz="1600" i="1">
                                <a:solidFill>
                                  <a:schemeClr val="bg2"/>
                                </a:solidFill>
                                <a:effectLst/>
                                <a:latin typeface="Cambria Math" panose="02040503050406030204" pitchFamily="18" charset="0"/>
                                <a:ea typeface="Arial" panose="020B0604020202020204" pitchFamily="34" charset="0"/>
                                <a:cs typeface="Times New Roman" panose="02020603050405020304" pitchFamily="18" charset="0"/>
                              </a:rPr>
                              <m:t>′</m:t>
                            </m:r>
                          </m:sup>
                        </m:sSubSup>
                      </m:e>
                    </m:acc>
                    <m:f>
                      <m:fPr>
                        <m:ctrlPr>
                          <a:rPr lang="en-US" sz="1600" i="1">
                            <a:solidFill>
                              <a:schemeClr val="bg2"/>
                            </a:solidFill>
                            <a:effectLst/>
                            <a:latin typeface="Cambria Math" panose="02040503050406030204" pitchFamily="18" charset="0"/>
                            <a:cs typeface="Times New Roman" panose="02020603050405020304" pitchFamily="18" charset="0"/>
                          </a:rPr>
                        </m:ctrlPr>
                      </m:fPr>
                      <m:num>
                        <m:r>
                          <a:rPr lang="en-US" sz="1600" i="1">
                            <a:solidFill>
                              <a:schemeClr val="bg2"/>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US" sz="1600" i="1">
                                <a:solidFill>
                                  <a:schemeClr val="bg2"/>
                                </a:solidFill>
                                <a:effectLst/>
                                <a:latin typeface="Cambria Math" panose="02040503050406030204" pitchFamily="18" charset="0"/>
                                <a:cs typeface="Times New Roman" panose="02020603050405020304" pitchFamily="18" charset="0"/>
                              </a:rPr>
                            </m:ctrlPr>
                          </m:sSubPr>
                          <m:e>
                            <m:acc>
                              <m:accPr>
                                <m:chr m:val="̅"/>
                                <m:ctrlPr>
                                  <a:rPr lang="en-US" sz="1600" i="1">
                                    <a:solidFill>
                                      <a:schemeClr val="bg2"/>
                                    </a:solidFill>
                                    <a:effectLst/>
                                    <a:latin typeface="Cambria Math" panose="02040503050406030204" pitchFamily="18" charset="0"/>
                                    <a:cs typeface="Times New Roman" panose="02020603050405020304" pitchFamily="18" charset="0"/>
                                  </a:rPr>
                                </m:ctrlPr>
                              </m:accPr>
                              <m:e>
                                <m:r>
                                  <a:rPr lang="en-US" sz="1600" i="1">
                                    <a:solidFill>
                                      <a:schemeClr val="bg2"/>
                                    </a:solidFill>
                                    <a:effectLst/>
                                    <a:latin typeface="Cambria Math" panose="02040503050406030204" pitchFamily="18" charset="0"/>
                                    <a:ea typeface="Arial" panose="020B0604020202020204" pitchFamily="34" charset="0"/>
                                    <a:cs typeface="Times New Roman" panose="02020603050405020304" pitchFamily="18" charset="0"/>
                                  </a:rPr>
                                  <m:t>𝑢</m:t>
                                </m:r>
                              </m:e>
                            </m:acc>
                          </m:e>
                          <m:sub>
                            <m:r>
                              <a:rPr lang="en-US" sz="1600" i="1">
                                <a:solidFill>
                                  <a:schemeClr val="bg2"/>
                                </a:solidFill>
                                <a:effectLst/>
                                <a:latin typeface="Cambria Math" panose="02040503050406030204" pitchFamily="18" charset="0"/>
                                <a:ea typeface="Arial" panose="020B0604020202020204" pitchFamily="34" charset="0"/>
                                <a:cs typeface="Times New Roman" panose="02020603050405020304" pitchFamily="18" charset="0"/>
                              </a:rPr>
                              <m:t>𝑖</m:t>
                            </m:r>
                          </m:sub>
                        </m:sSub>
                      </m:num>
                      <m:den>
                        <m:sSub>
                          <m:sSubPr>
                            <m:ctrlPr>
                              <a:rPr lang="en-US" sz="1600" i="1">
                                <a:solidFill>
                                  <a:schemeClr val="bg2"/>
                                </a:solidFill>
                                <a:effectLst/>
                                <a:latin typeface="Cambria Math" panose="02040503050406030204" pitchFamily="18" charset="0"/>
                                <a:cs typeface="Times New Roman" panose="02020603050405020304" pitchFamily="18" charset="0"/>
                              </a:rPr>
                            </m:ctrlPr>
                          </m:sSubPr>
                          <m:e>
                            <m:r>
                              <a:rPr lang="en-US" sz="1600" i="1">
                                <a:solidFill>
                                  <a:schemeClr val="bg2"/>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en-US" sz="1600" i="1">
                                <a:solidFill>
                                  <a:schemeClr val="bg2"/>
                                </a:solidFill>
                                <a:effectLst/>
                                <a:latin typeface="Cambria Math" panose="02040503050406030204" pitchFamily="18" charset="0"/>
                                <a:ea typeface="Arial" panose="020B0604020202020204" pitchFamily="34" charset="0"/>
                                <a:cs typeface="Times New Roman" panose="02020603050405020304" pitchFamily="18" charset="0"/>
                              </a:rPr>
                              <m:t>𝑗</m:t>
                            </m:r>
                          </m:sub>
                        </m:sSub>
                      </m:den>
                    </m:f>
                    <m:r>
                      <a:rPr lang="en-US" sz="1600" b="0" i="1" smtClean="0">
                        <a:solidFill>
                          <a:schemeClr val="bg2"/>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600" i="1" smtClean="0">
                            <a:solidFill>
                              <a:schemeClr val="bg2"/>
                            </a:solidFill>
                            <a:latin typeface="Cambria Math" panose="02040503050406030204" pitchFamily="18" charset="0"/>
                            <a:cs typeface="Times New Roman" panose="02020603050405020304" pitchFamily="18" charset="0"/>
                          </a:rPr>
                        </m:ctrlPr>
                      </m:accPr>
                      <m:e>
                        <m:sSubSup>
                          <m:sSubSupPr>
                            <m:ctrlPr>
                              <a:rPr lang="en-US" sz="1600" i="1">
                                <a:solidFill>
                                  <a:schemeClr val="bg2"/>
                                </a:solidFill>
                                <a:latin typeface="Cambria Math" panose="02040503050406030204" pitchFamily="18" charset="0"/>
                                <a:cs typeface="Times New Roman" panose="02020603050405020304" pitchFamily="18" charset="0"/>
                              </a:rPr>
                            </m:ctrlPr>
                          </m:sSubSupPr>
                          <m:e>
                            <m:r>
                              <a:rPr lang="en-US" sz="1600" i="1">
                                <a:solidFill>
                                  <a:schemeClr val="bg2"/>
                                </a:solidFill>
                                <a:latin typeface="Cambria Math" panose="02040503050406030204" pitchFamily="18" charset="0"/>
                                <a:ea typeface="Arial" panose="020B0604020202020204" pitchFamily="34" charset="0"/>
                                <a:cs typeface="Times New Roman" panose="02020603050405020304" pitchFamily="18" charset="0"/>
                              </a:rPr>
                              <m:t>𝑢</m:t>
                            </m:r>
                          </m:e>
                          <m:sub>
                            <m:r>
                              <a:rPr lang="en-US" sz="1600" i="1">
                                <a:solidFill>
                                  <a:schemeClr val="bg2"/>
                                </a:solidFill>
                                <a:latin typeface="Cambria Math" panose="02040503050406030204" pitchFamily="18" charset="0"/>
                                <a:ea typeface="Arial" panose="020B0604020202020204" pitchFamily="34" charset="0"/>
                                <a:cs typeface="Times New Roman" panose="02020603050405020304" pitchFamily="18" charset="0"/>
                              </a:rPr>
                              <m:t>𝑖</m:t>
                            </m:r>
                          </m:sub>
                          <m:sup>
                            <m:r>
                              <a:rPr lang="en-US" sz="1600" i="1">
                                <a:solidFill>
                                  <a:schemeClr val="bg2"/>
                                </a:solidFill>
                                <a:latin typeface="Cambria Math" panose="02040503050406030204" pitchFamily="18" charset="0"/>
                                <a:ea typeface="Arial" panose="020B0604020202020204" pitchFamily="34" charset="0"/>
                                <a:cs typeface="Times New Roman" panose="02020603050405020304" pitchFamily="18" charset="0"/>
                              </a:rPr>
                              <m:t>′</m:t>
                            </m:r>
                          </m:sup>
                        </m:sSubSup>
                        <m:sSubSup>
                          <m:sSubSupPr>
                            <m:ctrlPr>
                              <a:rPr lang="en-US" sz="1600" i="1">
                                <a:solidFill>
                                  <a:schemeClr val="bg2"/>
                                </a:solidFill>
                                <a:latin typeface="Cambria Math" panose="02040503050406030204" pitchFamily="18" charset="0"/>
                                <a:cs typeface="Times New Roman" panose="02020603050405020304" pitchFamily="18" charset="0"/>
                              </a:rPr>
                            </m:ctrlPr>
                          </m:sSubSupPr>
                          <m:e>
                            <m:r>
                              <a:rPr lang="en-US" sz="1600" i="1">
                                <a:solidFill>
                                  <a:schemeClr val="bg2"/>
                                </a:solidFill>
                                <a:latin typeface="Cambria Math" panose="02040503050406030204" pitchFamily="18" charset="0"/>
                                <a:ea typeface="Arial" panose="020B0604020202020204" pitchFamily="34" charset="0"/>
                                <a:cs typeface="Times New Roman" panose="02020603050405020304" pitchFamily="18" charset="0"/>
                              </a:rPr>
                              <m:t>𝑢</m:t>
                            </m:r>
                          </m:e>
                          <m:sub>
                            <m:r>
                              <a:rPr lang="en-US" sz="1600" i="1">
                                <a:solidFill>
                                  <a:schemeClr val="bg2"/>
                                </a:solidFill>
                                <a:latin typeface="Cambria Math" panose="02040503050406030204" pitchFamily="18" charset="0"/>
                                <a:ea typeface="Arial" panose="020B0604020202020204" pitchFamily="34" charset="0"/>
                                <a:cs typeface="Times New Roman" panose="02020603050405020304" pitchFamily="18" charset="0"/>
                              </a:rPr>
                              <m:t>𝑗</m:t>
                            </m:r>
                          </m:sub>
                          <m:sup>
                            <m:r>
                              <a:rPr lang="en-US" sz="1600" i="1">
                                <a:solidFill>
                                  <a:schemeClr val="bg2"/>
                                </a:solidFill>
                                <a:latin typeface="Cambria Math" panose="02040503050406030204" pitchFamily="18" charset="0"/>
                                <a:ea typeface="Arial" panose="020B0604020202020204" pitchFamily="34" charset="0"/>
                                <a:cs typeface="Times New Roman" panose="02020603050405020304" pitchFamily="18" charset="0"/>
                              </a:rPr>
                              <m:t>′</m:t>
                            </m:r>
                          </m:sup>
                        </m:sSubSup>
                      </m:e>
                    </m:acc>
                    <m:r>
                      <a:rPr lang="en-US" sz="1600" i="1">
                        <a:solidFill>
                          <a:schemeClr val="bg2"/>
                        </a:solidFill>
                        <a:latin typeface="Cambria Math" panose="02040503050406030204" pitchFamily="18" charset="0"/>
                      </a:rPr>
                      <m:t>=−</m:t>
                    </m:r>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𝑘</m:t>
                        </m:r>
                      </m:e>
                      <m:sub>
                        <m:r>
                          <a:rPr lang="en-US" sz="1600" i="1">
                            <a:solidFill>
                              <a:schemeClr val="bg2"/>
                            </a:solidFill>
                            <a:latin typeface="Cambria Math" panose="02040503050406030204" pitchFamily="18" charset="0"/>
                          </a:rPr>
                          <m:t>𝑚</m:t>
                        </m:r>
                      </m:sub>
                    </m:sSub>
                    <m:d>
                      <m:dPr>
                        <m:ctrlPr>
                          <a:rPr lang="en-US" sz="1600" i="1">
                            <a:solidFill>
                              <a:schemeClr val="bg2"/>
                            </a:solidFill>
                            <a:latin typeface="Cambria Math" panose="02040503050406030204" pitchFamily="18" charset="0"/>
                          </a:rPr>
                        </m:ctrlPr>
                      </m:dPr>
                      <m:e>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sSub>
                              <m:sSubPr>
                                <m:ctrlPr>
                                  <a:rPr lang="en-US" sz="1600" i="1">
                                    <a:solidFill>
                                      <a:schemeClr val="bg2"/>
                                    </a:solidFill>
                                    <a:latin typeface="Cambria Math" panose="02040503050406030204" pitchFamily="18" charset="0"/>
                                  </a:rPr>
                                </m:ctrlPr>
                              </m:sSubPr>
                              <m:e>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𝑢</m:t>
                                    </m:r>
                                  </m:e>
                                </m:acc>
                              </m:e>
                              <m:sub>
                                <m:r>
                                  <a:rPr lang="en-US" sz="1600" i="1">
                                    <a:solidFill>
                                      <a:schemeClr val="bg2"/>
                                    </a:solidFill>
                                    <a:latin typeface="Cambria Math" panose="02040503050406030204" pitchFamily="18" charset="0"/>
                                  </a:rPr>
                                  <m:t>𝑖</m:t>
                                </m:r>
                              </m:sub>
                            </m:sSub>
                          </m:num>
                          <m:den>
                            <m:r>
                              <a:rPr lang="en-US" sz="1600" i="1">
                                <a:solidFill>
                                  <a:schemeClr val="bg2"/>
                                </a:solidFill>
                                <a:latin typeface="Cambria Math" panose="02040503050406030204" pitchFamily="18" charset="0"/>
                              </a:rPr>
                              <m:t>𝜕</m:t>
                            </m:r>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𝑥</m:t>
                                </m:r>
                              </m:e>
                              <m:sub>
                                <m:r>
                                  <a:rPr lang="en-US" sz="1600" i="1">
                                    <a:solidFill>
                                      <a:schemeClr val="bg2"/>
                                    </a:solidFill>
                                    <a:latin typeface="Cambria Math" panose="02040503050406030204" pitchFamily="18" charset="0"/>
                                  </a:rPr>
                                  <m:t>𝑗</m:t>
                                </m:r>
                              </m:sub>
                            </m:sSub>
                          </m:den>
                        </m:f>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m:t>
                            </m:r>
                            <m:sSub>
                              <m:sSubPr>
                                <m:ctrlPr>
                                  <a:rPr lang="en-US" sz="1600" i="1">
                                    <a:solidFill>
                                      <a:schemeClr val="bg2"/>
                                    </a:solidFill>
                                    <a:latin typeface="Cambria Math" panose="02040503050406030204" pitchFamily="18" charset="0"/>
                                  </a:rPr>
                                </m:ctrlPr>
                              </m:sSubPr>
                              <m:e>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𝑢</m:t>
                                    </m:r>
                                  </m:e>
                                </m:acc>
                              </m:e>
                              <m:sub>
                                <m:r>
                                  <a:rPr lang="en-US" sz="1600" i="1">
                                    <a:solidFill>
                                      <a:schemeClr val="bg2"/>
                                    </a:solidFill>
                                    <a:latin typeface="Cambria Math" panose="02040503050406030204" pitchFamily="18" charset="0"/>
                                  </a:rPr>
                                  <m:t>𝑗</m:t>
                                </m:r>
                              </m:sub>
                            </m:sSub>
                          </m:num>
                          <m:den>
                            <m:r>
                              <a:rPr lang="en-US" sz="1600" i="1">
                                <a:solidFill>
                                  <a:schemeClr val="bg2"/>
                                </a:solidFill>
                                <a:latin typeface="Cambria Math" panose="02040503050406030204" pitchFamily="18" charset="0"/>
                              </a:rPr>
                              <m:t>𝜕</m:t>
                            </m:r>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𝑥</m:t>
                                </m:r>
                              </m:e>
                              <m:sub>
                                <m:r>
                                  <a:rPr lang="en-US" sz="1600" i="1">
                                    <a:solidFill>
                                      <a:schemeClr val="bg2"/>
                                    </a:solidFill>
                                    <a:latin typeface="Cambria Math" panose="02040503050406030204" pitchFamily="18" charset="0"/>
                                  </a:rPr>
                                  <m:t>𝑖</m:t>
                                </m:r>
                              </m:sub>
                            </m:sSub>
                          </m:den>
                        </m:f>
                      </m:e>
                    </m:d>
                  </m:oMath>
                </a14:m>
                <a:endParaRPr lang="en-US" sz="1600" b="0" i="1" dirty="0">
                  <a:solidFill>
                    <a:schemeClr val="bg2"/>
                  </a:solidFill>
                  <a:effectLst/>
                  <a:latin typeface="Cambria Math" panose="02040503050406030204" pitchFamily="18" charset="0"/>
                  <a:ea typeface="Arial" panose="020B060402020202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A7EB23CC-898A-2FB0-8C3D-AFC2206C3BEF}"/>
                  </a:ext>
                </a:extLst>
              </p:cNvPr>
              <p:cNvSpPr txBox="1">
                <a:spLocks noRot="1" noChangeAspect="1" noMove="1" noResize="1" noEditPoints="1" noAdjustHandles="1" noChangeArrowheads="1" noChangeShapeType="1" noTextEdit="1"/>
              </p:cNvSpPr>
              <p:nvPr/>
            </p:nvSpPr>
            <p:spPr>
              <a:xfrm>
                <a:off x="369696" y="2412726"/>
                <a:ext cx="7522249" cy="590354"/>
              </a:xfrm>
              <a:prstGeom prst="rect">
                <a:avLst/>
              </a:prstGeom>
              <a:blipFill>
                <a:blip r:embed="rId4"/>
                <a:stretch>
                  <a:fillRect l="-486" b="-1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7F61D6-F88E-8B7C-D7D0-FDC5EC4C3ED7}"/>
                  </a:ext>
                </a:extLst>
              </p:cNvPr>
              <p:cNvSpPr txBox="1"/>
              <p:nvPr/>
            </p:nvSpPr>
            <p:spPr>
              <a:xfrm>
                <a:off x="369695" y="3002434"/>
                <a:ext cx="8205829" cy="640303"/>
              </a:xfrm>
              <a:prstGeom prst="rect">
                <a:avLst/>
              </a:prstGeom>
              <a:noFill/>
            </p:spPr>
            <p:txBody>
              <a:bodyPr wrap="square">
                <a:spAutoFit/>
              </a:bodyPr>
              <a:lstStyle/>
              <a:p>
                <a:r>
                  <a:rPr lang="en-US" sz="1600" dirty="0">
                    <a:solidFill>
                      <a:schemeClr val="bg2"/>
                    </a:solidFill>
                    <a:latin typeface="Times New Roman" panose="02020603050405020304" pitchFamily="18" charset="0"/>
                    <a:cs typeface="Times New Roman" panose="02020603050405020304" pitchFamily="18" charset="0"/>
                  </a:rPr>
                  <a:t>ii.  It considers </a:t>
                </a:r>
                <a:r>
                  <a:rPr lang="en-US" sz="160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3D TKE turbulent transport and pressure correlation</a:t>
                </a:r>
                <a:r>
                  <a:rPr lang="en-US" sz="1600" dirty="0">
                    <a:solidFill>
                      <a:schemeClr val="bg2"/>
                    </a:solidFill>
                  </a:rPr>
                  <a:t> </a:t>
                </a:r>
                <a14:m>
                  <m:oMath xmlns:m="http://schemas.openxmlformats.org/officeDocument/2006/math">
                    <m:r>
                      <a:rPr lang="en-US" sz="1600" b="0" i="0" smtClean="0">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ea typeface="Cambria Math" panose="02040503050406030204" pitchFamily="18" charset="0"/>
                          </a:rPr>
                          <m:t>𝜕</m:t>
                        </m:r>
                      </m:num>
                      <m:den>
                        <m:r>
                          <a:rPr lang="en-US" sz="1600" i="1">
                            <a:solidFill>
                              <a:schemeClr val="bg2"/>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600" i="1">
                                <a:solidFill>
                                  <a:schemeClr val="bg2"/>
                                </a:solidFill>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600" i="1">
                            <a:solidFill>
                              <a:schemeClr val="bg2"/>
                            </a:solidFill>
                            <a:latin typeface="Cambria Math" panose="02040503050406030204" pitchFamily="18" charset="0"/>
                            <a:ea typeface="Times New Roman" panose="02020603050405020304" pitchFamily="18" charset="0"/>
                            <a:cs typeface="Times New Roman" panose="02020603050405020304" pitchFamily="18" charset="0"/>
                          </a:rPr>
                          <m:t> </m:t>
                        </m:r>
                      </m:den>
                    </m:f>
                    <m:d>
                      <m:dPr>
                        <m:begChr m:val="["/>
                        <m:endChr m:val="]"/>
                        <m:ctrlPr>
                          <a:rPr lang="en-US" sz="1600" i="1">
                            <a:solidFill>
                              <a:schemeClr val="bg2"/>
                            </a:solidFill>
                            <a:latin typeface="Cambria Math" panose="02040503050406030204" pitchFamily="18" charset="0"/>
                            <a:cs typeface="Times New Roman" panose="02020603050405020304" pitchFamily="18" charset="0"/>
                          </a:rPr>
                        </m:ctrlPr>
                      </m:dPr>
                      <m:e>
                        <m:acc>
                          <m:accPr>
                            <m:chr m:val="̅"/>
                            <m:ctrlPr>
                              <a:rPr lang="en-US" sz="1600" i="1">
                                <a:solidFill>
                                  <a:schemeClr val="bg2"/>
                                </a:solidFill>
                                <a:latin typeface="Cambria Math" panose="02040503050406030204" pitchFamily="18" charset="0"/>
                              </a:rPr>
                            </m:ctrlPr>
                          </m:accPr>
                          <m:e>
                            <m:sSubSup>
                              <m:sSubSupPr>
                                <m:ctrlPr>
                                  <a:rPr lang="en-US" sz="1600" i="1">
                                    <a:solidFill>
                                      <a:schemeClr val="bg2"/>
                                    </a:solidFill>
                                    <a:latin typeface="Cambria Math" panose="02040503050406030204" pitchFamily="18" charset="0"/>
                                  </a:rPr>
                                </m:ctrlPr>
                              </m:sSubSupPr>
                              <m:e>
                                <m:r>
                                  <a:rPr lang="en-US" sz="1600" i="1">
                                    <a:solidFill>
                                      <a:schemeClr val="bg2"/>
                                    </a:solidFill>
                                    <a:latin typeface="Cambria Math" panose="02040503050406030204" pitchFamily="18" charset="0"/>
                                    <a:ea typeface="Times New Roman" panose="02020603050405020304" pitchFamily="18" charset="0"/>
                                    <a:cs typeface="Times New Roman" panose="02020603050405020304" pitchFamily="18" charset="0"/>
                                  </a:rPr>
                                  <m:t>𝑢</m:t>
                                </m:r>
                              </m:e>
                              <m:sub>
                                <m:r>
                                  <m:rPr>
                                    <m:nor/>
                                  </m:rPr>
                                  <a:rPr lang="en-US" sz="1600" i="1">
                                    <a:solidFill>
                                      <a:schemeClr val="bg2"/>
                                    </a:solidFill>
                                    <a:latin typeface="Times New Roman" panose="02020603050405020304" pitchFamily="18" charset="0"/>
                                    <a:ea typeface="Times New Roman" panose="02020603050405020304" pitchFamily="18" charset="0"/>
                                  </a:rPr>
                                  <m:t>i</m:t>
                                </m:r>
                              </m:sub>
                              <m:sup>
                                <m:r>
                                  <a:rPr lang="en-US" sz="1600" i="1">
                                    <a:solidFill>
                                      <a:schemeClr val="bg2"/>
                                    </a:solidFill>
                                    <a:latin typeface="Cambria Math" panose="02040503050406030204" pitchFamily="18" charset="0"/>
                                    <a:ea typeface="Times New Roman" panose="02020603050405020304" pitchFamily="18" charset="0"/>
                                    <a:cs typeface="Times New Roman" panose="02020603050405020304" pitchFamily="18" charset="0"/>
                                  </a:rPr>
                                  <m:t>′</m:t>
                                </m:r>
                              </m:sup>
                            </m:sSubSup>
                            <m:d>
                              <m:dPr>
                                <m:ctrlPr>
                                  <a:rPr lang="en-US" sz="1600" i="1">
                                    <a:solidFill>
                                      <a:schemeClr val="bg2"/>
                                    </a:solidFill>
                                    <a:latin typeface="Cambria Math" panose="02040503050406030204" pitchFamily="18" charset="0"/>
                                  </a:rPr>
                                </m:ctrlPr>
                              </m:dPr>
                              <m:e>
                                <m:r>
                                  <a:rPr lang="en-US" sz="1600" i="1">
                                    <a:solidFill>
                                      <a:schemeClr val="bg2"/>
                                    </a:solidFill>
                                    <a:latin typeface="Cambria Math" panose="02040503050406030204" pitchFamily="18" charset="0"/>
                                    <a:ea typeface="Times New Roman" panose="02020603050405020304" pitchFamily="18" charset="0"/>
                                    <a:cs typeface="Times New Roman" panose="02020603050405020304" pitchFamily="18" charset="0"/>
                                  </a:rPr>
                                  <m:t>𝑒</m:t>
                                </m:r>
                                <m:r>
                                  <a:rPr lang="en-US" sz="1600" i="1">
                                    <a:solidFill>
                                      <a:schemeClr val="bg2"/>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solidFill>
                                          <a:schemeClr val="bg2"/>
                                        </a:solidFill>
                                        <a:latin typeface="Cambria Math" panose="02040503050406030204" pitchFamily="18" charset="0"/>
                                      </a:rPr>
                                    </m:ctrlPr>
                                  </m:fPr>
                                  <m:num>
                                    <m:sSup>
                                      <m:sSupPr>
                                        <m:ctrlPr>
                                          <a:rPr lang="en-US" sz="1600" i="1">
                                            <a:solidFill>
                                              <a:schemeClr val="bg2"/>
                                            </a:solidFill>
                                            <a:latin typeface="Cambria Math" panose="02040503050406030204" pitchFamily="18" charset="0"/>
                                          </a:rPr>
                                        </m:ctrlPr>
                                      </m:sSupPr>
                                      <m:e>
                                        <m:r>
                                          <a:rPr lang="en-US" sz="1600" i="1">
                                            <a:solidFill>
                                              <a:schemeClr val="bg2"/>
                                            </a:solidFill>
                                            <a:latin typeface="Cambria Math" panose="02040503050406030204" pitchFamily="18" charset="0"/>
                                          </a:rPr>
                                          <m:t>𝑝</m:t>
                                        </m:r>
                                      </m:e>
                                      <m:sup>
                                        <m:r>
                                          <a:rPr lang="en-US" sz="1600" i="1">
                                            <a:solidFill>
                                              <a:schemeClr val="bg2"/>
                                            </a:solidFill>
                                            <a:latin typeface="Cambria Math" panose="02040503050406030204" pitchFamily="18" charset="0"/>
                                            <a:ea typeface="Times New Roman" panose="02020603050405020304" pitchFamily="18" charset="0"/>
                                            <a:cs typeface="Times New Roman" panose="02020603050405020304" pitchFamily="18" charset="0"/>
                                          </a:rPr>
                                          <m:t>′</m:t>
                                        </m:r>
                                      </m:sup>
                                    </m:sSup>
                                  </m:num>
                                  <m:den>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ea typeface="Times New Roman" panose="02020603050405020304" pitchFamily="18" charset="0"/>
                                            <a:cs typeface="Times New Roman" panose="02020603050405020304" pitchFamily="18" charset="0"/>
                                          </a:rPr>
                                          <m:t>𝜌</m:t>
                                        </m:r>
                                      </m:e>
                                    </m:acc>
                                  </m:den>
                                </m:f>
                              </m:e>
                            </m:d>
                          </m:e>
                        </m:acc>
                      </m:e>
                    </m:d>
                    <m:r>
                      <a:rPr lang="en-US" sz="1600" b="0" i="1" smtClean="0">
                        <a:solidFill>
                          <a:schemeClr val="bg2"/>
                        </a:solidFill>
                        <a:effectLst/>
                        <a:latin typeface="Cambria Math" panose="02040503050406030204" pitchFamily="18" charset="0"/>
                        <a:ea typeface="Arial" panose="020B0604020202020204" pitchFamily="34" charset="0"/>
                        <a:cs typeface="Arial" panose="020B0604020202020204" pitchFamily="34" charset="0"/>
                      </a:rPr>
                      <m:t>=</m:t>
                    </m:r>
                    <m:sSub>
                      <m:sSubPr>
                        <m:ctrlPr>
                          <a:rPr lang="en-US" sz="1600" b="0" i="1" smtClean="0">
                            <a:solidFill>
                              <a:schemeClr val="bg2"/>
                            </a:solidFill>
                            <a:effectLst/>
                            <a:latin typeface="Cambria Math" panose="02040503050406030204" pitchFamily="18" charset="0"/>
                            <a:cs typeface="Arial" panose="020B0604020202020204" pitchFamily="34" charset="0"/>
                          </a:rPr>
                        </m:ctrlPr>
                      </m:sSubPr>
                      <m:e>
                        <m:r>
                          <a:rPr lang="en-US" sz="1600" b="0" i="1" smtClean="0">
                            <a:solidFill>
                              <a:schemeClr val="bg2"/>
                            </a:solidFill>
                            <a:effectLst/>
                            <a:latin typeface="Cambria Math" panose="02040503050406030204" pitchFamily="18" charset="0"/>
                            <a:cs typeface="Arial" panose="020B0604020202020204" pitchFamily="34" charset="0"/>
                          </a:rPr>
                          <m:t>𝑘</m:t>
                        </m:r>
                      </m:e>
                      <m:sub>
                        <m:r>
                          <a:rPr lang="en-US" sz="1600" b="0" i="1" smtClean="0">
                            <a:solidFill>
                              <a:schemeClr val="bg2"/>
                            </a:solidFill>
                            <a:effectLst/>
                            <a:latin typeface="Cambria Math" panose="02040503050406030204" pitchFamily="18" charset="0"/>
                            <a:cs typeface="Arial" panose="020B0604020202020204" pitchFamily="34" charset="0"/>
                          </a:rPr>
                          <m:t>𝑒</m:t>
                        </m:r>
                      </m:sub>
                    </m:sSub>
                    <m:f>
                      <m:fPr>
                        <m:ctrlPr>
                          <a:rPr lang="en-US" sz="1600" b="0" i="1" smtClean="0">
                            <a:solidFill>
                              <a:schemeClr val="bg2"/>
                            </a:solidFill>
                            <a:effectLst/>
                            <a:latin typeface="Cambria Math" panose="02040503050406030204" pitchFamily="18" charset="0"/>
                            <a:cs typeface="Arial" panose="020B0604020202020204" pitchFamily="34" charset="0"/>
                          </a:rPr>
                        </m:ctrlPr>
                      </m:fPr>
                      <m:num>
                        <m:r>
                          <a:rPr lang="en-US" sz="1600" b="0" i="1" smtClean="0">
                            <a:solidFill>
                              <a:schemeClr val="bg2"/>
                            </a:solidFill>
                            <a:effectLst/>
                            <a:latin typeface="Cambria Math" panose="02040503050406030204" pitchFamily="18" charset="0"/>
                            <a:ea typeface="Cambria Math" panose="02040503050406030204" pitchFamily="18" charset="0"/>
                            <a:cs typeface="Arial" panose="020B0604020202020204" pitchFamily="34" charset="0"/>
                          </a:rPr>
                          <m:t>𝜕</m:t>
                        </m:r>
                        <m:r>
                          <a:rPr lang="en-US" sz="1600" b="0" i="1" smtClean="0">
                            <a:solidFill>
                              <a:schemeClr val="bg2"/>
                            </a:solidFill>
                            <a:effectLst/>
                            <a:latin typeface="Cambria Math" panose="02040503050406030204" pitchFamily="18" charset="0"/>
                            <a:ea typeface="Cambria Math" panose="02040503050406030204" pitchFamily="18" charset="0"/>
                            <a:cs typeface="Arial" panose="020B0604020202020204" pitchFamily="34" charset="0"/>
                          </a:rPr>
                          <m:t>𝑒</m:t>
                        </m:r>
                      </m:num>
                      <m:den>
                        <m:r>
                          <a:rPr lang="en-US" sz="1600" b="0" i="1" smtClean="0">
                            <a:solidFill>
                              <a:schemeClr val="bg2"/>
                            </a:solidFill>
                            <a:effectLst/>
                            <a:latin typeface="Cambria Math" panose="02040503050406030204" pitchFamily="18" charset="0"/>
                            <a:ea typeface="Cambria Math" panose="02040503050406030204" pitchFamily="18" charset="0"/>
                            <a:cs typeface="Arial" panose="020B0604020202020204" pitchFamily="34" charset="0"/>
                          </a:rPr>
                          <m:t>𝜕</m:t>
                        </m:r>
                        <m:sSub>
                          <m:sSubPr>
                            <m:ctrlPr>
                              <a:rPr lang="en-US" sz="1600" b="0" i="1" smtClean="0">
                                <a:solidFill>
                                  <a:schemeClr val="bg2"/>
                                </a:solidFill>
                                <a:effectLst/>
                                <a:latin typeface="Cambria Math" panose="02040503050406030204" pitchFamily="18" charset="0"/>
                                <a:ea typeface="Cambria Math" panose="02040503050406030204" pitchFamily="18" charset="0"/>
                                <a:cs typeface="Arial" panose="020B0604020202020204" pitchFamily="34" charset="0"/>
                              </a:rPr>
                            </m:ctrlPr>
                          </m:sSubPr>
                          <m:e>
                            <m:r>
                              <a:rPr lang="en-US" sz="1600" b="0" i="1" smtClean="0">
                                <a:solidFill>
                                  <a:schemeClr val="bg2"/>
                                </a:solidFill>
                                <a:effectLst/>
                                <a:latin typeface="Cambria Math" panose="02040503050406030204" pitchFamily="18" charset="0"/>
                                <a:ea typeface="Cambria Math" panose="02040503050406030204" pitchFamily="18" charset="0"/>
                                <a:cs typeface="Arial" panose="020B0604020202020204" pitchFamily="34" charset="0"/>
                              </a:rPr>
                              <m:t>𝑥</m:t>
                            </m:r>
                          </m:e>
                          <m:sub>
                            <m:r>
                              <a:rPr lang="en-US" sz="1600" b="0" i="1" smtClean="0">
                                <a:solidFill>
                                  <a:schemeClr val="bg2"/>
                                </a:solidFill>
                                <a:effectLst/>
                                <a:latin typeface="Cambria Math" panose="02040503050406030204" pitchFamily="18" charset="0"/>
                                <a:ea typeface="Cambria Math" panose="02040503050406030204" pitchFamily="18" charset="0"/>
                                <a:cs typeface="Arial" panose="020B0604020202020204" pitchFamily="34" charset="0"/>
                              </a:rPr>
                              <m:t>𝑖</m:t>
                            </m:r>
                          </m:sub>
                        </m:sSub>
                      </m:den>
                    </m:f>
                  </m:oMath>
                </a14:m>
                <a:r>
                  <a:rPr lang="en-US" sz="160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1600" dirty="0">
                  <a:solidFill>
                    <a:schemeClr val="bg2"/>
                  </a:solidFill>
                </a:endParaRPr>
              </a:p>
            </p:txBody>
          </p:sp>
        </mc:Choice>
        <mc:Fallback xmlns="">
          <p:sp>
            <p:nvSpPr>
              <p:cNvPr id="12" name="TextBox 11">
                <a:extLst>
                  <a:ext uri="{FF2B5EF4-FFF2-40B4-BE49-F238E27FC236}">
                    <a16:creationId xmlns:a16="http://schemas.microsoft.com/office/drawing/2014/main" id="{6C7F61D6-F88E-8B7C-D7D0-FDC5EC4C3ED7}"/>
                  </a:ext>
                </a:extLst>
              </p:cNvPr>
              <p:cNvSpPr txBox="1">
                <a:spLocks noRot="1" noChangeAspect="1" noMove="1" noResize="1" noEditPoints="1" noAdjustHandles="1" noChangeArrowheads="1" noChangeShapeType="1" noTextEdit="1"/>
              </p:cNvSpPr>
              <p:nvPr/>
            </p:nvSpPr>
            <p:spPr>
              <a:xfrm>
                <a:off x="369695" y="3002434"/>
                <a:ext cx="8205829" cy="640303"/>
              </a:xfrm>
              <a:prstGeom prst="rect">
                <a:avLst/>
              </a:prstGeom>
              <a:blipFill>
                <a:blip r:embed="rId5"/>
                <a:stretch>
                  <a:fillRect l="-446"/>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0247C4C8-3DFF-E8D7-EC00-3BC52A542E1D}"/>
              </a:ext>
            </a:extLst>
          </p:cNvPr>
          <p:cNvSpPr txBox="1"/>
          <p:nvPr/>
        </p:nvSpPr>
        <p:spPr>
          <a:xfrm>
            <a:off x="369693" y="3630892"/>
            <a:ext cx="7889725" cy="343556"/>
          </a:xfrm>
          <a:prstGeom prst="rect">
            <a:avLst/>
          </a:prstGeom>
          <a:noFill/>
        </p:spPr>
        <p:txBody>
          <a:bodyPr wrap="square">
            <a:spAutoFit/>
          </a:bodyPr>
          <a:lstStyle/>
          <a:p>
            <a:pPr>
              <a:lnSpc>
                <a:spcPct val="110000"/>
              </a:lnSpc>
            </a:pPr>
            <a:r>
              <a:rPr lang="en-US" sz="1600" dirty="0">
                <a:solidFill>
                  <a:schemeClr val="bg2"/>
                </a:solidFill>
                <a:latin typeface="Times New Roman" panose="02020603050405020304" pitchFamily="18" charset="0"/>
                <a:ea typeface="Arial" panose="020B0604020202020204" pitchFamily="34" charset="0"/>
                <a:cs typeface="Times New Roman" panose="02020603050405020304" pitchFamily="18" charset="0"/>
              </a:rPr>
              <a:t>iii. </a:t>
            </a:r>
            <a:r>
              <a:rPr lang="en-US" sz="1600" dirty="0">
                <a:solidFill>
                  <a:schemeClr val="bg2"/>
                </a:solidFill>
                <a:latin typeface="Times New Roman" panose="02020603050405020304" pitchFamily="18" charset="0"/>
                <a:cs typeface="Times New Roman" panose="02020603050405020304" pitchFamily="18" charset="0"/>
              </a:rPr>
              <a:t>Scale aware: achieved by blending LES limit with mesoscale limit via a partition function.</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D4DA627-9C3D-B281-FE9C-7A9E79C8D1FF}"/>
                  </a:ext>
                </a:extLst>
              </p:cNvPr>
              <p:cNvSpPr txBox="1"/>
              <p:nvPr/>
            </p:nvSpPr>
            <p:spPr>
              <a:xfrm>
                <a:off x="369692" y="4053138"/>
                <a:ext cx="7782905" cy="1002197"/>
              </a:xfrm>
              <a:prstGeom prst="rect">
                <a:avLst/>
              </a:prstGeom>
              <a:noFill/>
            </p:spPr>
            <p:txBody>
              <a:bodyPr wrap="square">
                <a:spAutoFit/>
              </a:bodyPr>
              <a:lstStyle/>
              <a:p>
                <a:pPr>
                  <a:lnSpc>
                    <a:spcPct val="110000"/>
                  </a:lnSpc>
                </a:pPr>
                <a:r>
                  <a:rPr lang="en-US" sz="1600" dirty="0">
                    <a:solidFill>
                      <a:schemeClr val="bg2"/>
                    </a:solidFill>
                    <a:latin typeface="Times New Roman" panose="02020603050405020304" pitchFamily="18" charset="0"/>
                    <a:cs typeface="Times New Roman" panose="02020603050405020304" pitchFamily="18" charset="0"/>
                  </a:rPr>
                  <a:t>iv. Treatment of non-local mixing:  </a:t>
                </a:r>
                <a:r>
                  <a:rPr lang="en-US" sz="1600" dirty="0">
                    <a:solidFill>
                      <a:schemeClr val="bg2"/>
                    </a:solidFill>
                    <a:effectLst/>
                  </a:rPr>
                  <a:t> </a:t>
                </a:r>
                <a14:m>
                  <m:oMath xmlns:m="http://schemas.openxmlformats.org/officeDocument/2006/math">
                    <m:sSup>
                      <m:sSupPr>
                        <m:ctrlPr>
                          <a:rPr lang="en-US" sz="1600" i="1" smtClean="0">
                            <a:solidFill>
                              <a:schemeClr val="bg2"/>
                            </a:solidFill>
                            <a:effectLst/>
                            <a:latin typeface="Cambria Math" panose="02040503050406030204" pitchFamily="18" charset="0"/>
                          </a:rPr>
                        </m:ctrlPr>
                      </m:sSupPr>
                      <m:e>
                        <m:acc>
                          <m:accPr>
                            <m:chr m:val="̅"/>
                            <m:ctrlPr>
                              <a:rPr lang="en-US" sz="1600" i="1">
                                <a:solidFill>
                                  <a:schemeClr val="bg2"/>
                                </a:solidFill>
                                <a:effectLst/>
                                <a:latin typeface="Cambria Math" panose="02040503050406030204" pitchFamily="18" charset="0"/>
                              </a:rPr>
                            </m:ctrlPr>
                          </m:accPr>
                          <m:e>
                            <m:sSup>
                              <m:sSupPr>
                                <m:ctrlPr>
                                  <a:rPr lang="en-US" sz="1600" i="1">
                                    <a:solidFill>
                                      <a:schemeClr val="bg2"/>
                                    </a:solidFill>
                                    <a:effectLst/>
                                    <a:latin typeface="Cambria Math" panose="02040503050406030204" pitchFamily="18" charset="0"/>
                                  </a:rPr>
                                </m:ctrlPr>
                              </m:sSupPr>
                              <m:e>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𝑤</m:t>
                                </m:r>
                              </m:e>
                              <m:sup>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solidFill>
                                      <a:schemeClr val="bg2"/>
                                    </a:solidFill>
                                    <a:effectLst/>
                                    <a:latin typeface="Cambria Math" panose="02040503050406030204" pitchFamily="18" charset="0"/>
                                  </a:rPr>
                                </m:ctrlPr>
                              </m:sSupPr>
                              <m:e>
                                <m:r>
                                  <a:rPr lang="en-US" sz="1600" i="1" smtClean="0">
                                    <a:solidFill>
                                      <a:schemeClr val="bg2"/>
                                    </a:solidFill>
                                    <a:effectLst/>
                                    <a:latin typeface="Cambria Math" panose="02040503050406030204" pitchFamily="18" charset="0"/>
                                    <a:ea typeface="Cambria Math" panose="02040503050406030204" pitchFamily="18" charset="0"/>
                                  </a:rPr>
                                  <m:t>𝜑</m:t>
                                </m:r>
                              </m:e>
                              <m:sup>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e>
                        </m:acc>
                      </m:e>
                      <m:sup>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𝑁𝐿</m:t>
                        </m:r>
                      </m:sup>
                    </m:sSup>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600" i="1">
                            <a:solidFill>
                              <a:schemeClr val="bg2"/>
                            </a:solidFill>
                            <a:effectLst/>
                            <a:latin typeface="Cambria Math" panose="02040503050406030204" pitchFamily="18" charset="0"/>
                          </a:rPr>
                        </m:ctrlPr>
                      </m:sSupPr>
                      <m:e>
                        <m:acc>
                          <m:accPr>
                            <m:chr m:val="̅"/>
                            <m:ctrlPr>
                              <a:rPr lang="en-US" sz="1600" i="1">
                                <a:solidFill>
                                  <a:schemeClr val="bg2"/>
                                </a:solidFill>
                                <a:effectLst/>
                                <a:latin typeface="Cambria Math" panose="02040503050406030204" pitchFamily="18" charset="0"/>
                              </a:rPr>
                            </m:ctrlPr>
                          </m:accPr>
                          <m:e>
                            <m:sSup>
                              <m:sSupPr>
                                <m:ctrlPr>
                                  <a:rPr lang="en-US" sz="1600" i="1">
                                    <a:solidFill>
                                      <a:schemeClr val="bg2"/>
                                    </a:solidFill>
                                    <a:effectLst/>
                                    <a:latin typeface="Cambria Math" panose="02040503050406030204" pitchFamily="18" charset="0"/>
                                  </a:rPr>
                                </m:ctrlPr>
                              </m:sSupPr>
                              <m:e>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𝑤</m:t>
                                </m:r>
                              </m:e>
                              <m:sup>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solidFill>
                                      <a:schemeClr val="bg2"/>
                                    </a:solidFill>
                                    <a:effectLst/>
                                    <a:latin typeface="Cambria Math" panose="02040503050406030204" pitchFamily="18" charset="0"/>
                                  </a:rPr>
                                </m:ctrlPr>
                              </m:sSupPr>
                              <m:e>
                                <m:r>
                                  <a:rPr lang="en-US" sz="1600" i="1" smtClean="0">
                                    <a:solidFill>
                                      <a:schemeClr val="bg2"/>
                                    </a:solidFill>
                                    <a:effectLst/>
                                    <a:latin typeface="Cambria Math" panose="02040503050406030204" pitchFamily="18" charset="0"/>
                                    <a:ea typeface="Cambria Math" panose="02040503050406030204" pitchFamily="18" charset="0"/>
                                  </a:rPr>
                                  <m:t>𝜑</m:t>
                                </m:r>
                              </m:e>
                              <m:sup>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e>
                        </m:acc>
                      </m:e>
                      <m:sup>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𝑁𝐿</m:t>
                        </m:r>
                      </m:sup>
                    </m:sSup>
                    <m:sSub>
                      <m:sSubPr>
                        <m:ctrlPr>
                          <a:rPr lang="en-US" sz="1600" i="1">
                            <a:solidFill>
                              <a:schemeClr val="bg2"/>
                            </a:solidFill>
                            <a:effectLst/>
                            <a:latin typeface="Cambria Math" panose="02040503050406030204" pitchFamily="18" charset="0"/>
                          </a:rPr>
                        </m:ctrlPr>
                      </m:sSubPr>
                      <m:e>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𝑁𝐿</m:t>
                        </m:r>
                      </m:sub>
                    </m:sSub>
                    <m:d>
                      <m:dPr>
                        <m:ctrlPr>
                          <a:rPr lang="en-US" sz="1600" i="1">
                            <a:solidFill>
                              <a:schemeClr val="bg2"/>
                            </a:solidFill>
                            <a:effectLst/>
                            <a:latin typeface="Cambria Math" panose="02040503050406030204" pitchFamily="18" charset="0"/>
                          </a:rPr>
                        </m:ctrlPr>
                      </m:dPr>
                      <m:e>
                        <m:f>
                          <m:fPr>
                            <m:type m:val="lin"/>
                            <m:ctrlPr>
                              <a:rPr lang="en-US" sz="1600" i="1">
                                <a:solidFill>
                                  <a:schemeClr val="bg2"/>
                                </a:solidFill>
                                <a:effectLst/>
                                <a:latin typeface="Cambria Math" panose="02040503050406030204" pitchFamily="18" charset="0"/>
                              </a:rPr>
                            </m:ctrlPr>
                          </m:fPr>
                          <m:num>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sSub>
                              <m:sSubPr>
                                <m:ctrlPr>
                                  <a:rPr lang="en-US" sz="1600" i="1">
                                    <a:solidFill>
                                      <a:schemeClr val="bg2"/>
                                    </a:solidFill>
                                    <a:effectLst/>
                                    <a:latin typeface="Cambria Math" panose="02040503050406030204" pitchFamily="18" charset="0"/>
                                  </a:rPr>
                                </m:ctrlPr>
                              </m:sSubPr>
                              <m:e>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den>
                        </m:f>
                      </m:e>
                    </m:d>
                    <m:r>
                      <a:rPr lang="en-US" sz="1600" b="0" i="0" smtClean="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600" dirty="0">
                  <a:solidFill>
                    <a:schemeClr val="bg2"/>
                  </a:solidFill>
                  <a:latin typeface="Times New Roman" panose="02020603050405020304" pitchFamily="18" charset="0"/>
                  <a:cs typeface="Times New Roman" panose="02020603050405020304" pitchFamily="18" charset="0"/>
                </a:endParaRPr>
              </a:p>
              <a:p>
                <a:pPr>
                  <a:lnSpc>
                    <a:spcPct val="110000"/>
                  </a:lnSpc>
                </a:pPr>
                <a:r>
                  <a:rPr lang="en-US" sz="1600" dirty="0">
                    <a:solidFill>
                      <a:schemeClr val="bg2"/>
                    </a:solidFill>
                    <a:effectLst/>
                  </a:rPr>
                  <a:t> </a:t>
                </a:r>
                <a14:m>
                  <m:oMath xmlns:m="http://schemas.openxmlformats.org/officeDocument/2006/math">
                    <m:sSup>
                      <m:sSupPr>
                        <m:ctrlPr>
                          <a:rPr lang="en-US" sz="1600" i="1" smtClean="0">
                            <a:solidFill>
                              <a:schemeClr val="bg2"/>
                            </a:solidFill>
                            <a:effectLst/>
                            <a:latin typeface="Cambria Math" panose="02040503050406030204" pitchFamily="18" charset="0"/>
                          </a:rPr>
                        </m:ctrlPr>
                      </m:sSupPr>
                      <m:e>
                        <m:acc>
                          <m:accPr>
                            <m:chr m:val="̅"/>
                            <m:ctrlPr>
                              <a:rPr lang="en-US" sz="1600" i="1">
                                <a:solidFill>
                                  <a:schemeClr val="bg2"/>
                                </a:solidFill>
                                <a:effectLst/>
                                <a:latin typeface="Cambria Math" panose="02040503050406030204" pitchFamily="18" charset="0"/>
                              </a:rPr>
                            </m:ctrlPr>
                          </m:accPr>
                          <m:e>
                            <m:sSup>
                              <m:sSupPr>
                                <m:ctrlPr>
                                  <a:rPr lang="en-US" sz="1600" i="1">
                                    <a:solidFill>
                                      <a:schemeClr val="bg2"/>
                                    </a:solidFill>
                                    <a:effectLst/>
                                    <a:latin typeface="Cambria Math" panose="02040503050406030204" pitchFamily="18" charset="0"/>
                                  </a:rPr>
                                </m:ctrlPr>
                              </m:sSupPr>
                              <m:e>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𝑤</m:t>
                                </m:r>
                              </m:e>
                              <m:sup>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solidFill>
                                      <a:schemeClr val="bg2"/>
                                    </a:solidFill>
                                    <a:effectLst/>
                                    <a:latin typeface="Cambria Math" panose="02040503050406030204" pitchFamily="18" charset="0"/>
                                  </a:rPr>
                                </m:ctrlPr>
                              </m:sSupPr>
                              <m:e>
                                <m:r>
                                  <a:rPr lang="en-US" sz="1600" i="1" smtClean="0">
                                    <a:solidFill>
                                      <a:schemeClr val="bg2"/>
                                    </a:solidFill>
                                    <a:effectLst/>
                                    <a:latin typeface="Cambria Math" panose="02040503050406030204" pitchFamily="18" charset="0"/>
                                    <a:ea typeface="Cambria Math" panose="02040503050406030204" pitchFamily="18" charset="0"/>
                                  </a:rPr>
                                  <m:t>𝜑</m:t>
                                </m:r>
                              </m:e>
                              <m:sup>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e>
                        </m:acc>
                      </m:e>
                      <m:sup>
                        <m:r>
                          <a:rPr lang="en-US" sz="1600" i="1">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𝑁𝐿</m:t>
                        </m:r>
                      </m:sup>
                    </m:sSup>
                  </m:oMath>
                </a14:m>
                <a:r>
                  <a:rPr lang="en-US" sz="1600" dirty="0">
                    <a:solidFill>
                      <a:schemeClr val="bg2"/>
                    </a:solidFill>
                    <a:latin typeface="Times New Roman" panose="02020603050405020304" pitchFamily="18" charset="0"/>
                    <a:cs typeface="Times New Roman" panose="02020603050405020304" pitchFamily="18" charset="0"/>
                  </a:rPr>
                  <a:t> at the mesoscale limit is determined by the mass-flux approach following 1D        EDMF TKE scheme (Han et al. 2019). Non-local flux at the LES limit is assumed to be zero.</a:t>
                </a:r>
              </a:p>
            </p:txBody>
          </p:sp>
        </mc:Choice>
        <mc:Fallback xmlns="">
          <p:sp>
            <p:nvSpPr>
              <p:cNvPr id="16" name="TextBox 15">
                <a:extLst>
                  <a:ext uri="{FF2B5EF4-FFF2-40B4-BE49-F238E27FC236}">
                    <a16:creationId xmlns:a16="http://schemas.microsoft.com/office/drawing/2014/main" id="{2D4DA627-9C3D-B281-FE9C-7A9E79C8D1FF}"/>
                  </a:ext>
                </a:extLst>
              </p:cNvPr>
              <p:cNvSpPr txBox="1">
                <a:spLocks noRot="1" noChangeAspect="1" noMove="1" noResize="1" noEditPoints="1" noAdjustHandles="1" noChangeArrowheads="1" noChangeShapeType="1" noTextEdit="1"/>
              </p:cNvSpPr>
              <p:nvPr/>
            </p:nvSpPr>
            <p:spPr>
              <a:xfrm>
                <a:off x="369692" y="4053138"/>
                <a:ext cx="7782905" cy="1002197"/>
              </a:xfrm>
              <a:prstGeom prst="rect">
                <a:avLst/>
              </a:prstGeom>
              <a:blipFill>
                <a:blip r:embed="rId6"/>
                <a:stretch>
                  <a:fillRect l="-470" t="-28659" r="-78" b="-7317"/>
                </a:stretch>
              </a:blipFill>
            </p:spPr>
            <p:txBody>
              <a:bodyPr/>
              <a:lstStyle/>
              <a:p>
                <a:r>
                  <a:rPr lang="en-US">
                    <a:noFill/>
                  </a:rPr>
                  <a:t> </a:t>
                </a:r>
              </a:p>
            </p:txBody>
          </p:sp>
        </mc:Fallback>
      </mc:AlternateContent>
    </p:spTree>
    <p:extLst>
      <p:ext uri="{BB962C8B-B14F-4D97-AF65-F5344CB8AC3E}">
        <p14:creationId xmlns:p14="http://schemas.microsoft.com/office/powerpoint/2010/main" val="55070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D8F86F64-0007-9F81-FB7C-27F710EB091B}"/>
              </a:ext>
            </a:extLst>
          </p:cNvPr>
          <p:cNvSpPr>
            <a:spLocks noGrp="1"/>
          </p:cNvSpPr>
          <p:nvPr>
            <p:ph type="title"/>
          </p:nvPr>
        </p:nvSpPr>
        <p:spPr>
          <a:xfrm>
            <a:off x="212618" y="444928"/>
            <a:ext cx="7688700" cy="358597"/>
          </a:xfrm>
        </p:spPr>
        <p:txBody>
          <a:bodyPr>
            <a:noAutofit/>
          </a:bodyPr>
          <a:lstStyle/>
          <a:p>
            <a:r>
              <a:rPr lang="en-US" sz="1600" b="0" dirty="0">
                <a:latin typeface="Times New Roman" panose="02020603050405020304" pitchFamily="18" charset="0"/>
                <a:cs typeface="Times New Roman" panose="02020603050405020304" pitchFamily="18" charset="0"/>
              </a:rPr>
              <a:t>v. Treatment of horizontal mixing</a:t>
            </a:r>
          </a:p>
        </p:txBody>
      </p:sp>
      <p:sp>
        <p:nvSpPr>
          <p:cNvPr id="6" name="TextBox 5">
            <a:extLst>
              <a:ext uri="{FF2B5EF4-FFF2-40B4-BE49-F238E27FC236}">
                <a16:creationId xmlns:a16="http://schemas.microsoft.com/office/drawing/2014/main" id="{F40DD515-186B-DFE2-C1D2-549866D2F045}"/>
              </a:ext>
            </a:extLst>
          </p:cNvPr>
          <p:cNvSpPr txBox="1"/>
          <p:nvPr/>
        </p:nvSpPr>
        <p:spPr>
          <a:xfrm>
            <a:off x="298175" y="765025"/>
            <a:ext cx="5088835" cy="338554"/>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2"/>
                </a:solidFill>
                <a:latin typeface="Times New Roman" panose="02020603050405020304" pitchFamily="18" charset="0"/>
                <a:cs typeface="Times New Roman" panose="02020603050405020304" pitchFamily="18" charset="0"/>
              </a:rPr>
              <a:t>Horizontal divergence damping in FV3 dynamic core</a:t>
            </a:r>
            <a:endParaRPr lang="en-US" sz="1600" dirty="0">
              <a:solidFill>
                <a:schemeClr val="bg2"/>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B2FEF11-B587-7CDA-CF7B-B57E9BBD4F55}"/>
                  </a:ext>
                </a:extLst>
              </p:cNvPr>
              <p:cNvSpPr txBox="1"/>
              <p:nvPr/>
            </p:nvSpPr>
            <p:spPr>
              <a:xfrm>
                <a:off x="632716" y="1085122"/>
                <a:ext cx="5248320" cy="1211485"/>
              </a:xfrm>
              <a:prstGeom prst="rect">
                <a:avLst/>
              </a:prstGeom>
              <a:noFill/>
            </p:spPr>
            <p:txBody>
              <a:bodyPr wrap="square">
                <a:spAutoFit/>
              </a:bodyPr>
              <a:lstStyle/>
              <a:p>
                <a:pPr>
                  <a:lnSpc>
                    <a:spcPct val="107000"/>
                  </a:lnSpc>
                  <a:spcAft>
                    <a:spcPts val="500"/>
                  </a:spcAft>
                </a:pPr>
                <a14:m>
                  <m:oMath xmlns:m="http://schemas.openxmlformats.org/officeDocument/2006/math">
                    <m:sSup>
                      <m:sSupPr>
                        <m:ctrlPr>
                          <a:rPr lang="en-US" sz="160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sSupPr>
                      <m:e>
                        <m:acc>
                          <m:accPr>
                            <m:chr m:val="̅"/>
                            <m:ctrlPr>
                              <a:rPr lang="en-US" sz="160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1600" b="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𝑢</m:t>
                            </m:r>
                          </m:e>
                        </m:acc>
                      </m:e>
                      <m:sup>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𝑛</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+1</m:t>
                        </m:r>
                      </m:sup>
                    </m:sSup>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sSup>
                      <m:sSup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sSupPr>
                      <m:e>
                        <m:acc>
                          <m:accPr>
                            <m:chr m:val="̅"/>
                            <m:ctrlPr>
                              <a:rPr lang="en-US" sz="160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1600" b="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𝑢</m:t>
                            </m:r>
                          </m:e>
                        </m:acc>
                      </m:e>
                      <m:sup>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𝑛</m:t>
                        </m:r>
                      </m:sup>
                    </m:sSup>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f>
                      <m:f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fPr>
                      <m:num>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𝛿</m:t>
                        </m:r>
                        <m:r>
                          <a:rPr lang="en-US" sz="1600" b="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m:t>
                        </m:r>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𝑡</m:t>
                        </m:r>
                        <m:sSub>
                          <m:sSub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𝐷</m:t>
                            </m:r>
                          </m:e>
                          <m:sub>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𝑇</m:t>
                            </m:r>
                          </m:sub>
                        </m:sSub>
                        <m:r>
                          <a:rPr lang="en-US" sz="1600" b="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num>
                      <m:den>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𝛿</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𝑥</m:t>
                        </m:r>
                      </m:den>
                    </m:f>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sSubPr>
                      <m:e>
                        <m:f>
                          <m:f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fPr>
                          <m:num>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𝛿</m:t>
                            </m:r>
                          </m:num>
                          <m:den>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𝛿</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𝑥</m:t>
                            </m:r>
                          </m:den>
                        </m:f>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𝜈</m:t>
                        </m:r>
                      </m:e>
                      <m:sub>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𝑑</m:t>
                        </m:r>
                      </m:sub>
                    </m:sSub>
                    <m:sSup>
                      <m:sSup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sSupPr>
                      <m:e>
                        <m:r>
                          <m:rPr>
                            <m:sty m:val="p"/>
                          </m:rPr>
                          <a:rPr lang="en-US" sz="160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e>
                      <m:sup>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2</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𝑁</m:t>
                        </m:r>
                      </m:sup>
                    </m:sSup>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𝐷</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f>
                      <m:fPr>
                        <m:ctrlPr>
                          <a:rPr lang="en-US" sz="1600" i="1" smtClean="0">
                            <a:solidFill>
                              <a:schemeClr val="accent3"/>
                            </a:solidFill>
                            <a:effectLst/>
                            <a:latin typeface="Cambria Math" panose="02040503050406030204" pitchFamily="18" charset="0"/>
                            <a:ea typeface="DengXian" panose="02010600030101010101" pitchFamily="2" charset="-122"/>
                            <a:cs typeface="Times New Roman" panose="02020603050405020304" pitchFamily="18" charset="0"/>
                          </a:rPr>
                        </m:ctrlPr>
                      </m:fPr>
                      <m:num>
                        <m:r>
                          <a:rPr lang="en-US" sz="1600" i="1">
                            <a:solidFill>
                              <a:schemeClr val="accent3"/>
                            </a:solidFill>
                            <a:effectLst/>
                            <a:latin typeface="Cambria Math" panose="02040503050406030204" pitchFamily="18" charset="0"/>
                            <a:ea typeface="DengXian" panose="02010600030101010101" pitchFamily="2" charset="-122"/>
                            <a:cs typeface="Times New Roman" panose="02020603050405020304" pitchFamily="18" charset="0"/>
                          </a:rPr>
                          <m:t>𝛿</m:t>
                        </m:r>
                      </m:num>
                      <m:den>
                        <m:r>
                          <a:rPr lang="en-US" sz="1600" i="1">
                            <a:solidFill>
                              <a:schemeClr val="accent3"/>
                            </a:solidFill>
                            <a:effectLst/>
                            <a:latin typeface="Cambria Math" panose="02040503050406030204" pitchFamily="18" charset="0"/>
                            <a:ea typeface="DengXian" panose="02010600030101010101" pitchFamily="2" charset="-122"/>
                            <a:cs typeface="Times New Roman" panose="02020603050405020304" pitchFamily="18" charset="0"/>
                          </a:rPr>
                          <m:t>𝛿</m:t>
                        </m:r>
                        <m:r>
                          <a:rPr lang="en-US" sz="1600" i="1">
                            <a:solidFill>
                              <a:schemeClr val="accent3"/>
                            </a:solidFill>
                            <a:effectLst/>
                            <a:latin typeface="Cambria Math" panose="02040503050406030204" pitchFamily="18" charset="0"/>
                            <a:ea typeface="DengXian" panose="02010600030101010101" pitchFamily="2" charset="-122"/>
                            <a:cs typeface="Times New Roman" panose="02020603050405020304" pitchFamily="18" charset="0"/>
                          </a:rPr>
                          <m:t>𝑥</m:t>
                        </m:r>
                      </m:den>
                    </m:f>
                    <m:r>
                      <a:rPr lang="en-US" sz="1600" i="1">
                        <a:solidFill>
                          <a:schemeClr val="accent3"/>
                        </a:solidFill>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600" i="1">
                            <a:solidFill>
                              <a:schemeClr val="accent3"/>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600" i="1">
                            <a:solidFill>
                              <a:schemeClr val="accent3"/>
                            </a:solidFill>
                            <a:effectLst/>
                            <a:latin typeface="Cambria Math" panose="02040503050406030204" pitchFamily="18" charset="0"/>
                            <a:ea typeface="DengXian" panose="02010600030101010101" pitchFamily="2" charset="-122"/>
                            <a:cs typeface="Times New Roman" panose="02020603050405020304" pitchFamily="18" charset="0"/>
                          </a:rPr>
                          <m:t>𝜈</m:t>
                        </m:r>
                      </m:e>
                      <m:sub>
                        <m:r>
                          <a:rPr lang="en-US" sz="1600" i="1">
                            <a:solidFill>
                              <a:schemeClr val="accent3"/>
                            </a:solidFill>
                            <a:effectLst/>
                            <a:latin typeface="Cambria Math" panose="02040503050406030204" pitchFamily="18" charset="0"/>
                            <a:ea typeface="DengXian" panose="02010600030101010101" pitchFamily="2" charset="-122"/>
                            <a:cs typeface="Times New Roman" panose="02020603050405020304" pitchFamily="18" charset="0"/>
                          </a:rPr>
                          <m:t>2</m:t>
                        </m:r>
                        <m:r>
                          <a:rPr lang="en-US" sz="1600" i="1">
                            <a:solidFill>
                              <a:schemeClr val="accent3"/>
                            </a:solidFill>
                            <a:effectLst/>
                            <a:latin typeface="Cambria Math" panose="02040503050406030204" pitchFamily="18" charset="0"/>
                            <a:ea typeface="DengXian" panose="02010600030101010101" pitchFamily="2" charset="-122"/>
                            <a:cs typeface="Times New Roman" panose="02020603050405020304" pitchFamily="18" charset="0"/>
                          </a:rPr>
                          <m:t>𝑑</m:t>
                        </m:r>
                      </m:sub>
                    </m:sSub>
                    <m:r>
                      <a:rPr lang="en-US" sz="1600" i="1">
                        <a:solidFill>
                          <a:schemeClr val="accent3"/>
                        </a:solidFill>
                        <a:effectLst/>
                        <a:latin typeface="Cambria Math" panose="02040503050406030204" pitchFamily="18" charset="0"/>
                        <a:ea typeface="DengXian" panose="02010600030101010101" pitchFamily="2" charset="-122"/>
                        <a:cs typeface="Times New Roman" panose="02020603050405020304" pitchFamily="18" charset="0"/>
                      </a:rPr>
                      <m:t>𝐷</m:t>
                    </m:r>
                    <m:r>
                      <a:rPr lang="en-US" sz="1600" i="1">
                        <a:solidFill>
                          <a:schemeClr val="accent3"/>
                        </a:solidFill>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1600" dirty="0">
                    <a:solidFill>
                      <a:schemeClr val="bg2"/>
                    </a:solidFill>
                    <a:latin typeface="Times New Roman" panose="02020603050405020304" pitchFamily="18" charset="0"/>
                    <a:ea typeface="DengXian" panose="02010600030101010101" pitchFamily="2" charset="-122"/>
                    <a:cs typeface="Times New Roman" panose="02020603050405020304" pitchFamily="18" charset="0"/>
                  </a:rPr>
                  <a:t>,    </a:t>
                </a:r>
                <a:endParaRPr lang="en-US" sz="1600" dirty="0">
                  <a:solidFill>
                    <a:schemeClr val="bg2"/>
                  </a:solidFill>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500"/>
                  </a:spcAft>
                </a:pPr>
                <a14:m>
                  <m:oMath xmlns:m="http://schemas.openxmlformats.org/officeDocument/2006/math">
                    <m:sSup>
                      <m:sSup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sSupPr>
                      <m:e>
                        <m:acc>
                          <m:accPr>
                            <m:chr m:val="̅"/>
                            <m:ctrlPr>
                              <a:rPr lang="en-US" sz="160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1600" b="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𝑣</m:t>
                            </m:r>
                          </m:e>
                        </m:acc>
                      </m:e>
                      <m:sup>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𝑛</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+1</m:t>
                        </m:r>
                      </m:sup>
                    </m:sSup>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sSup>
                      <m:sSup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sSupPr>
                      <m:e>
                        <m:acc>
                          <m:accPr>
                            <m:chr m:val="̅"/>
                            <m:ctrlPr>
                              <a:rPr lang="en-US" sz="160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1600" b="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𝑣</m:t>
                            </m:r>
                          </m:e>
                        </m:acc>
                      </m:e>
                      <m:sup>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𝑛</m:t>
                        </m:r>
                      </m:sup>
                    </m:sSup>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f>
                      <m:f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fPr>
                      <m:num>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𝛿</m:t>
                        </m:r>
                        <m:d>
                          <m:dPr>
                            <m:ctrlPr>
                              <a:rPr lang="en-US" sz="1600" b="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m:t>
                            </m:r>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𝑡</m:t>
                            </m:r>
                            <m:sSub>
                              <m:sSub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𝐷</m:t>
                                </m:r>
                              </m:e>
                              <m:sub>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𝑇</m:t>
                                </m:r>
                              </m:sub>
                            </m:sSub>
                          </m:e>
                        </m:d>
                      </m:num>
                      <m:den>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𝛿</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𝑦</m:t>
                        </m:r>
                      </m:den>
                    </m:f>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sSubPr>
                      <m:e>
                        <m:f>
                          <m:f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fPr>
                          <m:num>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𝛿</m:t>
                            </m:r>
                          </m:num>
                          <m:den>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𝛿</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𝑥</m:t>
                            </m:r>
                          </m:den>
                        </m:f>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𝜈</m:t>
                        </m:r>
                      </m:e>
                      <m:sub>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𝑑</m:t>
                        </m:r>
                      </m:sub>
                    </m:sSub>
                    <m:sSup>
                      <m:sSup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sSupPr>
                      <m:e>
                        <m:r>
                          <m:rPr>
                            <m:sty m:val="p"/>
                          </m:rPr>
                          <a:rPr lang="en-US" sz="160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e>
                      <m:sup>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2</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𝑁</m:t>
                        </m:r>
                      </m:sup>
                    </m:sSup>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𝐷</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f>
                      <m:fPr>
                        <m:ctrlPr>
                          <a:rPr lang="en-US" sz="1600" i="1" smtClean="0">
                            <a:solidFill>
                              <a:srgbClr val="FF0000"/>
                            </a:solidFill>
                            <a:effectLst/>
                            <a:latin typeface="Cambria Math" panose="02040503050406030204" pitchFamily="18" charset="0"/>
                            <a:ea typeface="DengXian" panose="02010600030101010101" pitchFamily="2" charset="-122"/>
                            <a:cs typeface="Times New Roman" panose="02020603050405020304" pitchFamily="18" charset="0"/>
                          </a:rPr>
                        </m:ctrlPr>
                      </m:fPr>
                      <m:num>
                        <m:r>
                          <a:rPr lang="en-US" sz="1600" i="1">
                            <a:solidFill>
                              <a:srgbClr val="FF0000"/>
                            </a:solidFill>
                            <a:effectLst/>
                            <a:latin typeface="Cambria Math" panose="02040503050406030204" pitchFamily="18" charset="0"/>
                            <a:ea typeface="DengXian" panose="02010600030101010101" pitchFamily="2" charset="-122"/>
                            <a:cs typeface="Times New Roman" panose="02020603050405020304" pitchFamily="18" charset="0"/>
                          </a:rPr>
                          <m:t>𝛿</m:t>
                        </m:r>
                      </m:num>
                      <m:den>
                        <m:r>
                          <a:rPr lang="en-US" sz="1600" i="1">
                            <a:solidFill>
                              <a:srgbClr val="FF0000"/>
                            </a:solidFill>
                            <a:effectLst/>
                            <a:latin typeface="Cambria Math" panose="02040503050406030204" pitchFamily="18" charset="0"/>
                            <a:ea typeface="DengXian" panose="02010600030101010101" pitchFamily="2" charset="-122"/>
                            <a:cs typeface="Times New Roman" panose="02020603050405020304" pitchFamily="18" charset="0"/>
                          </a:rPr>
                          <m:t>𝛿</m:t>
                        </m:r>
                        <m:r>
                          <a:rPr lang="en-US" sz="1600" i="1">
                            <a:solidFill>
                              <a:srgbClr val="FF0000"/>
                            </a:solidFill>
                            <a:effectLst/>
                            <a:latin typeface="Cambria Math" panose="02040503050406030204" pitchFamily="18" charset="0"/>
                            <a:ea typeface="DengXian" panose="02010600030101010101" pitchFamily="2" charset="-122"/>
                            <a:cs typeface="Times New Roman" panose="02020603050405020304" pitchFamily="18" charset="0"/>
                          </a:rPr>
                          <m:t>𝑦</m:t>
                        </m:r>
                      </m:den>
                    </m:f>
                    <m:r>
                      <a:rPr lang="en-US" sz="1600" i="1">
                        <a:solidFill>
                          <a:srgbClr val="FF0000"/>
                        </a:solidFill>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600" i="1">
                            <a:solidFill>
                              <a:srgbClr val="FF0000"/>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600" i="1">
                            <a:solidFill>
                              <a:srgbClr val="FF0000"/>
                            </a:solidFill>
                            <a:effectLst/>
                            <a:latin typeface="Cambria Math" panose="02040503050406030204" pitchFamily="18" charset="0"/>
                            <a:ea typeface="DengXian" panose="02010600030101010101" pitchFamily="2" charset="-122"/>
                            <a:cs typeface="Times New Roman" panose="02020603050405020304" pitchFamily="18" charset="0"/>
                          </a:rPr>
                          <m:t>𝜈</m:t>
                        </m:r>
                      </m:e>
                      <m:sub>
                        <m:r>
                          <a:rPr lang="en-US" sz="1600" i="1">
                            <a:solidFill>
                              <a:srgbClr val="FF0000"/>
                            </a:solidFill>
                            <a:effectLst/>
                            <a:latin typeface="Cambria Math" panose="02040503050406030204" pitchFamily="18" charset="0"/>
                            <a:ea typeface="DengXian" panose="02010600030101010101" pitchFamily="2" charset="-122"/>
                            <a:cs typeface="Times New Roman" panose="02020603050405020304" pitchFamily="18" charset="0"/>
                          </a:rPr>
                          <m:t>2</m:t>
                        </m:r>
                        <m:r>
                          <a:rPr lang="en-US" sz="1600" i="1">
                            <a:solidFill>
                              <a:srgbClr val="FF0000"/>
                            </a:solidFill>
                            <a:effectLst/>
                            <a:latin typeface="Cambria Math" panose="02040503050406030204" pitchFamily="18" charset="0"/>
                            <a:ea typeface="DengXian" panose="02010600030101010101" pitchFamily="2" charset="-122"/>
                            <a:cs typeface="Times New Roman" panose="02020603050405020304" pitchFamily="18" charset="0"/>
                          </a:rPr>
                          <m:t>𝑑</m:t>
                        </m:r>
                      </m:sub>
                    </m:sSub>
                    <m:r>
                      <a:rPr lang="en-US" sz="1600" i="1">
                        <a:solidFill>
                          <a:srgbClr val="FF0000"/>
                        </a:solidFill>
                        <a:effectLst/>
                        <a:latin typeface="Cambria Math" panose="02040503050406030204" pitchFamily="18" charset="0"/>
                        <a:ea typeface="DengXian" panose="02010600030101010101" pitchFamily="2" charset="-122"/>
                        <a:cs typeface="Times New Roman" panose="02020603050405020304" pitchFamily="18" charset="0"/>
                      </a:rPr>
                      <m:t>𝐷</m:t>
                    </m:r>
                    <m:r>
                      <a:rPr lang="en-US" sz="1600" i="1">
                        <a:solidFill>
                          <a:srgbClr val="FF0000"/>
                        </a:solidFill>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1600" dirty="0">
                    <a:solidFill>
                      <a:schemeClr val="bg2"/>
                    </a:solidFill>
                    <a:effectLst/>
                    <a:latin typeface="Times New Roman" panose="02020603050405020304" pitchFamily="18" charset="0"/>
                    <a:ea typeface="DengXian" panose="02010600030101010101" pitchFamily="2" charset="-122"/>
                    <a:cs typeface="Times New Roman" panose="02020603050405020304" pitchFamily="18" charset="0"/>
                  </a:rPr>
                  <a:t>, </a:t>
                </a:r>
                <a14:m>
                  <m:oMath xmlns:m="http://schemas.openxmlformats.org/officeDocument/2006/math">
                    <m:r>
                      <a:rPr lang="en-US" sz="1600" b="0" i="0" smtClean="0">
                        <a:solidFill>
                          <a:srgbClr val="FF0000"/>
                        </a:solidFill>
                        <a:latin typeface="Cambria Math" panose="02040503050406030204" pitchFamily="18" charset="0"/>
                        <a:ea typeface="DengXian" panose="02010600030101010101" pitchFamily="2" charset="-122"/>
                        <a:cs typeface="Times New Roman" panose="02020603050405020304" pitchFamily="18" charset="0"/>
                      </a:rPr>
                      <m:t>  </m:t>
                    </m:r>
                  </m:oMath>
                </a14:m>
                <a:endParaRPr lang="en-US" sz="1600" dirty="0">
                  <a:solidFill>
                    <a:schemeClr val="bg2"/>
                  </a:solidFill>
                  <a:effectLst/>
                  <a:latin typeface="Times New Roman" panose="02020603050405020304" pitchFamily="18" charset="0"/>
                  <a:ea typeface="DengXian" panose="02010600030101010101" pitchFamily="2" charset="-122"/>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0B2FEF11-B587-7CDA-CF7B-B57E9BBD4F55}"/>
                  </a:ext>
                </a:extLst>
              </p:cNvPr>
              <p:cNvSpPr txBox="1">
                <a:spLocks noRot="1" noChangeAspect="1" noMove="1" noResize="1" noEditPoints="1" noAdjustHandles="1" noChangeArrowheads="1" noChangeShapeType="1" noTextEdit="1"/>
              </p:cNvSpPr>
              <p:nvPr/>
            </p:nvSpPr>
            <p:spPr>
              <a:xfrm>
                <a:off x="632716" y="1085122"/>
                <a:ext cx="5248320" cy="1211485"/>
              </a:xfrm>
              <a:prstGeom prst="rect">
                <a:avLst/>
              </a:prstGeom>
              <a:blipFill>
                <a:blip r:embed="rId3"/>
                <a:stretch>
                  <a:fillRect r="-31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4CF3F9A-9569-FD26-5EA5-D8BBD52DBF3F}"/>
                  </a:ext>
                </a:extLst>
              </p:cNvPr>
              <p:cNvSpPr txBox="1"/>
              <p:nvPr/>
            </p:nvSpPr>
            <p:spPr>
              <a:xfrm>
                <a:off x="298175" y="2435327"/>
                <a:ext cx="7971182" cy="546496"/>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2"/>
                    </a:solidFill>
                    <a:latin typeface="Times New Roman" panose="02020603050405020304" pitchFamily="18" charset="0"/>
                    <a:cs typeface="Times New Roman" panose="02020603050405020304" pitchFamily="18" charset="0"/>
                  </a:rPr>
                  <a:t>Horizontal diffusion with K-closure: </a:t>
                </a:r>
                <a14:m>
                  <m:oMath xmlns:m="http://schemas.openxmlformats.org/officeDocument/2006/math">
                    <m:f>
                      <m:fPr>
                        <m:ctrlPr>
                          <a:rPr lang="en-US" sz="1600" i="1" smtClean="0">
                            <a:solidFill>
                              <a:schemeClr val="bg2"/>
                            </a:solidFill>
                            <a:effectLst/>
                            <a:latin typeface="Cambria Math" panose="02040503050406030204" pitchFamily="18" charset="0"/>
                          </a:rPr>
                        </m:ctrlPr>
                      </m:fPr>
                      <m:num>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600" i="1">
                                <a:solidFill>
                                  <a:schemeClr val="bg2"/>
                                </a:solidFill>
                                <a:effectLst/>
                                <a:latin typeface="Cambria Math" panose="02040503050406030204" pitchFamily="18" charset="0"/>
                              </a:rPr>
                            </m:ctrlPr>
                          </m:sSubPr>
                          <m:e>
                            <m:acc>
                              <m:accPr>
                                <m:chr m:val="̅"/>
                                <m:ctrlPr>
                                  <a:rPr lang="en-US" sz="1600" i="1">
                                    <a:solidFill>
                                      <a:schemeClr val="bg2"/>
                                    </a:solidFill>
                                    <a:effectLst/>
                                    <a:latin typeface="Cambria Math" panose="02040503050406030204" pitchFamily="18" charset="0"/>
                                  </a:rPr>
                                </m:ctrlPr>
                              </m:accPr>
                              <m:e>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𝑢</m:t>
                                </m:r>
                              </m:e>
                            </m:acc>
                          </m:e>
                          <m:sub>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𝑖</m:t>
                            </m:r>
                          </m:sub>
                        </m:sSub>
                      </m:num>
                      <m:den>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𝑡</m:t>
                        </m:r>
                      </m:den>
                    </m:f>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f>
                      <m:fPr>
                        <m:ctrlPr>
                          <a:rPr lang="en-US" sz="1600" i="1">
                            <a:solidFill>
                              <a:schemeClr val="bg2"/>
                            </a:solidFill>
                            <a:effectLst/>
                            <a:latin typeface="Cambria Math" panose="02040503050406030204" pitchFamily="18" charset="0"/>
                          </a:rPr>
                        </m:ctrlPr>
                      </m:fPr>
                      <m:num>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num>
                      <m:den>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600" i="1">
                                <a:solidFill>
                                  <a:schemeClr val="bg2"/>
                                </a:solidFill>
                                <a:effectLst/>
                                <a:latin typeface="Cambria Math" panose="02040503050406030204" pitchFamily="18" charset="0"/>
                              </a:rPr>
                            </m:ctrlPr>
                          </m:sSubPr>
                          <m:e>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𝑥</m:t>
                            </m:r>
                          </m:e>
                          <m:sub>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𝑗</m:t>
                            </m:r>
                          </m:sub>
                        </m:sSub>
                      </m:den>
                    </m:f>
                    <m:d>
                      <m:dPr>
                        <m:ctrlPr>
                          <a:rPr lang="en-US" sz="1600" i="1">
                            <a:solidFill>
                              <a:schemeClr val="bg2"/>
                            </a:solidFill>
                            <a:effectLst/>
                            <a:latin typeface="Cambria Math" panose="02040503050406030204" pitchFamily="18" charset="0"/>
                          </a:rPr>
                        </m:ctrlPr>
                      </m:dPr>
                      <m:e>
                        <m:sSub>
                          <m:sSubPr>
                            <m:ctrlPr>
                              <a:rPr lang="en-US" sz="1600" i="1">
                                <a:solidFill>
                                  <a:schemeClr val="bg2"/>
                                </a:solidFill>
                                <a:effectLst/>
                                <a:latin typeface="Cambria Math" panose="02040503050406030204" pitchFamily="18" charset="0"/>
                              </a:rPr>
                            </m:ctrlPr>
                          </m:sSubPr>
                          <m:e>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𝑘</m:t>
                            </m:r>
                          </m:e>
                          <m:sub>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𝑚</m:t>
                            </m:r>
                          </m:sub>
                        </m:sSub>
                        <m:sSub>
                          <m:sSubPr>
                            <m:ctrlPr>
                              <a:rPr lang="en-US" sz="1600" i="1">
                                <a:solidFill>
                                  <a:schemeClr val="bg2"/>
                                </a:solidFill>
                                <a:effectLst/>
                                <a:latin typeface="Cambria Math" panose="02040503050406030204" pitchFamily="18" charset="0"/>
                              </a:rPr>
                            </m:ctrlPr>
                          </m:sSubPr>
                          <m:e>
                            <m:acc>
                              <m:accPr>
                                <m:chr m:val="̅"/>
                                <m:ctrlPr>
                                  <a:rPr lang="en-US" sz="1600" i="1">
                                    <a:solidFill>
                                      <a:schemeClr val="bg2"/>
                                    </a:solidFill>
                                    <a:effectLst/>
                                    <a:latin typeface="Cambria Math" panose="02040503050406030204" pitchFamily="18" charset="0"/>
                                  </a:rPr>
                                </m:ctrlPr>
                              </m:accPr>
                              <m:e>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𝑆</m:t>
                                </m:r>
                              </m:e>
                            </m:acc>
                          </m:e>
                          <m:sub>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𝑖𝑗</m:t>
                            </m:r>
                          </m:sub>
                        </m:sSub>
                      </m:e>
                    </m:d>
                    <m:r>
                      <a:rPr lang="en-US" sz="1600" b="0" i="0"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1600" dirty="0">
                    <a:solidFill>
                      <a:schemeClr val="bg2"/>
                    </a:solidFill>
                    <a:ea typeface="DengXian" panose="02010600030101010101" pitchFamily="2" charset="-122"/>
                    <a:cs typeface="Times New Roman" panose="02020603050405020304" pitchFamily="18" charset="0"/>
                  </a:rPr>
                  <a:t> </a:t>
                </a:r>
                <a14:m>
                  <m:oMath xmlns:m="http://schemas.openxmlformats.org/officeDocument/2006/math">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m:t>
                        </m:r>
                      </m:num>
                      <m:den>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𝑥</m:t>
                            </m:r>
                          </m:e>
                          <m:sub>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𝑗</m:t>
                            </m:r>
                          </m:sub>
                        </m:sSub>
                      </m:den>
                    </m:f>
                    <m:d>
                      <m:dPr>
                        <m:begChr m:val="["/>
                        <m:endChr m:val="]"/>
                        <m:ctrlPr>
                          <a:rPr lang="en-US" sz="1600" i="1" smtClean="0">
                            <a:solidFill>
                              <a:schemeClr val="bg2"/>
                            </a:solidFill>
                            <a:latin typeface="Cambria Math" panose="02040503050406030204" pitchFamily="18" charset="0"/>
                            <a:ea typeface="DengXian" panose="02010600030101010101" pitchFamily="2" charset="-122"/>
                            <a:cs typeface="Times New Roman" panose="02020603050405020304" pitchFamily="18" charset="0"/>
                          </a:rPr>
                        </m:ctrlPr>
                      </m:dPr>
                      <m:e>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𝑘</m:t>
                            </m:r>
                          </m:e>
                          <m:sub>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𝑚</m:t>
                            </m:r>
                          </m:sub>
                        </m:sSub>
                        <m:d>
                          <m:dPr>
                            <m:ctrlPr>
                              <a:rPr lang="en-US" sz="1600" i="1">
                                <a:solidFill>
                                  <a:schemeClr val="bg2"/>
                                </a:solidFill>
                                <a:latin typeface="Cambria Math" panose="02040503050406030204" pitchFamily="18" charset="0"/>
                              </a:rPr>
                            </m:ctrlPr>
                          </m:dPr>
                          <m:e>
                            <m:f>
                              <m:fPr>
                                <m:ctrlPr>
                                  <a:rPr lang="en-US" sz="1600" i="1">
                                    <a:solidFill>
                                      <a:schemeClr val="bg2"/>
                                    </a:solidFill>
                                    <a:latin typeface="Cambria Math" panose="02040503050406030204" pitchFamily="18" charset="0"/>
                                  </a:rPr>
                                </m:ctrlPr>
                              </m:fPr>
                              <m:num>
                                <m:r>
                                  <a:rPr lang="en-US" sz="1600">
                                    <a:solidFill>
                                      <a:schemeClr val="bg2"/>
                                    </a:solidFill>
                                    <a:latin typeface="Cambria Math" panose="02040503050406030204" pitchFamily="18" charset="0"/>
                                  </a:rPr>
                                  <m:t>𝜕</m:t>
                                </m:r>
                                <m:sSub>
                                  <m:sSubPr>
                                    <m:ctrlPr>
                                      <a:rPr lang="en-US" sz="1600" i="1">
                                        <a:solidFill>
                                          <a:schemeClr val="bg2"/>
                                        </a:solidFill>
                                        <a:latin typeface="Cambria Math" panose="02040503050406030204" pitchFamily="18" charset="0"/>
                                      </a:rPr>
                                    </m:ctrlPr>
                                  </m:sSubPr>
                                  <m:e>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𝑢</m:t>
                                        </m:r>
                                      </m:e>
                                    </m:acc>
                                  </m:e>
                                  <m:sub>
                                    <m:r>
                                      <a:rPr lang="en-US" sz="1600" i="1">
                                        <a:solidFill>
                                          <a:schemeClr val="bg2"/>
                                        </a:solidFill>
                                        <a:latin typeface="Cambria Math" panose="02040503050406030204" pitchFamily="18" charset="0"/>
                                      </a:rPr>
                                      <m:t>𝑖</m:t>
                                    </m:r>
                                  </m:sub>
                                </m:sSub>
                              </m:num>
                              <m:den>
                                <m:r>
                                  <a:rPr lang="en-US" sz="1600">
                                    <a:solidFill>
                                      <a:schemeClr val="bg2"/>
                                    </a:solidFill>
                                    <a:latin typeface="Cambria Math" panose="02040503050406030204" pitchFamily="18" charset="0"/>
                                  </a:rPr>
                                  <m:t>𝜕</m:t>
                                </m:r>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𝑥</m:t>
                                    </m:r>
                                  </m:e>
                                  <m:sub>
                                    <m:r>
                                      <a:rPr lang="en-US" sz="1600" i="1">
                                        <a:solidFill>
                                          <a:schemeClr val="bg2"/>
                                        </a:solidFill>
                                        <a:latin typeface="Cambria Math" panose="02040503050406030204" pitchFamily="18" charset="0"/>
                                      </a:rPr>
                                      <m:t>𝑗</m:t>
                                    </m:r>
                                  </m:sub>
                                </m:sSub>
                              </m:den>
                            </m:f>
                            <m:r>
                              <a:rPr lang="en-US" sz="1600">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a:solidFill>
                                      <a:schemeClr val="bg2"/>
                                    </a:solidFill>
                                    <a:latin typeface="Cambria Math" panose="02040503050406030204" pitchFamily="18" charset="0"/>
                                  </a:rPr>
                                  <m:t>𝜕</m:t>
                                </m:r>
                                <m:sSub>
                                  <m:sSubPr>
                                    <m:ctrlPr>
                                      <a:rPr lang="en-US" sz="1600" i="1">
                                        <a:solidFill>
                                          <a:schemeClr val="bg2"/>
                                        </a:solidFill>
                                        <a:latin typeface="Cambria Math" panose="02040503050406030204" pitchFamily="18" charset="0"/>
                                      </a:rPr>
                                    </m:ctrlPr>
                                  </m:sSubPr>
                                  <m:e>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𝑢</m:t>
                                        </m:r>
                                      </m:e>
                                    </m:acc>
                                  </m:e>
                                  <m:sub>
                                    <m:r>
                                      <a:rPr lang="en-US" sz="1600" i="1">
                                        <a:solidFill>
                                          <a:schemeClr val="bg2"/>
                                        </a:solidFill>
                                        <a:latin typeface="Cambria Math" panose="02040503050406030204" pitchFamily="18" charset="0"/>
                                      </a:rPr>
                                      <m:t>𝑗</m:t>
                                    </m:r>
                                  </m:sub>
                                </m:sSub>
                              </m:num>
                              <m:den>
                                <m:r>
                                  <a:rPr lang="en-US" sz="1600">
                                    <a:solidFill>
                                      <a:schemeClr val="bg2"/>
                                    </a:solidFill>
                                    <a:latin typeface="Cambria Math" panose="02040503050406030204" pitchFamily="18" charset="0"/>
                                  </a:rPr>
                                  <m:t>𝜕</m:t>
                                </m:r>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𝑥</m:t>
                                    </m:r>
                                  </m:e>
                                  <m:sub>
                                    <m:r>
                                      <a:rPr lang="en-US" sz="1600" i="1">
                                        <a:solidFill>
                                          <a:schemeClr val="bg2"/>
                                        </a:solidFill>
                                        <a:latin typeface="Cambria Math" panose="02040503050406030204" pitchFamily="18" charset="0"/>
                                      </a:rPr>
                                      <m:t>𝑖</m:t>
                                    </m:r>
                                  </m:sub>
                                </m:sSub>
                              </m:den>
                            </m:f>
                          </m:e>
                        </m:d>
                      </m:e>
                    </m:d>
                  </m:oMath>
                </a14:m>
                <a:r>
                  <a:rPr lang="en-US" sz="1600" dirty="0">
                    <a:solidFill>
                      <a:schemeClr val="bg2"/>
                    </a:solidFill>
                    <a:latin typeface="Times New Roman" panose="02020603050405020304" pitchFamily="18" charset="0"/>
                    <a:cs typeface="Times New Roman" panose="02020603050405020304" pitchFamily="18" charset="0"/>
                  </a:rPr>
                  <a:t> </a:t>
                </a:r>
              </a:p>
            </p:txBody>
          </p:sp>
        </mc:Choice>
        <mc:Fallback xmlns="">
          <p:sp>
            <p:nvSpPr>
              <p:cNvPr id="10" name="TextBox 9">
                <a:extLst>
                  <a:ext uri="{FF2B5EF4-FFF2-40B4-BE49-F238E27FC236}">
                    <a16:creationId xmlns:a16="http://schemas.microsoft.com/office/drawing/2014/main" id="{94CF3F9A-9569-FD26-5EA5-D8BBD52DBF3F}"/>
                  </a:ext>
                </a:extLst>
              </p:cNvPr>
              <p:cNvSpPr txBox="1">
                <a:spLocks noRot="1" noChangeAspect="1" noMove="1" noResize="1" noEditPoints="1" noAdjustHandles="1" noChangeArrowheads="1" noChangeShapeType="1" noTextEdit="1"/>
              </p:cNvSpPr>
              <p:nvPr/>
            </p:nvSpPr>
            <p:spPr>
              <a:xfrm>
                <a:off x="298175" y="2435327"/>
                <a:ext cx="7971182" cy="546496"/>
              </a:xfrm>
              <a:prstGeom prst="rect">
                <a:avLst/>
              </a:prstGeom>
              <a:blipFill>
                <a:blip r:embed="rId4"/>
                <a:stretch>
                  <a:fillRect l="-306" b="-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E8016E0-CE0C-BDB7-E11A-39DBAD0C16BF}"/>
                  </a:ext>
                </a:extLst>
              </p:cNvPr>
              <p:cNvSpPr txBox="1"/>
              <p:nvPr/>
            </p:nvSpPr>
            <p:spPr>
              <a:xfrm>
                <a:off x="632715" y="2941313"/>
                <a:ext cx="7529507" cy="968855"/>
              </a:xfrm>
              <a:prstGeom prst="rect">
                <a:avLst/>
              </a:prstGeom>
              <a:noFill/>
            </p:spPr>
            <p:txBody>
              <a:bodyPr wrap="square">
                <a:spAutoFit/>
              </a:bodyPr>
              <a:lstStyle/>
              <a:p>
                <a14:m>
                  <m:oMath xmlns:m="http://schemas.openxmlformats.org/officeDocument/2006/math">
                    <m:sSup>
                      <m:sSupPr>
                        <m:ctrlPr>
                          <a:rPr lang="en-US" sz="1600" i="1" smtClean="0">
                            <a:solidFill>
                              <a:schemeClr val="bg2"/>
                            </a:solidFill>
                            <a:latin typeface="Cambria Math" panose="02040503050406030204" pitchFamily="18" charset="0"/>
                            <a:ea typeface="DengXian" panose="02010600030101010101" pitchFamily="2" charset="-122"/>
                            <a:cs typeface="Times New Roman" panose="02020603050405020304" pitchFamily="18" charset="0"/>
                          </a:rPr>
                        </m:ctrlPr>
                      </m:sSupPr>
                      <m:e>
                        <m:acc>
                          <m:accPr>
                            <m:chr m:val="̅"/>
                            <m:ctrlP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ctrlPr>
                          </m:accPr>
                          <m:e>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𝑢</m:t>
                            </m:r>
                          </m:e>
                        </m:acc>
                      </m:e>
                      <m:sup>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𝑛</m:t>
                        </m:r>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+1</m:t>
                        </m:r>
                      </m:sup>
                    </m:sSup>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m:t>
                    </m:r>
                    <m:sSup>
                      <m:sSupPr>
                        <m:ctrlP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ctrlPr>
                      </m:sSupPr>
                      <m:e>
                        <m:acc>
                          <m:accPr>
                            <m:chr m:val="̅"/>
                            <m:ctrlP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ctrlPr>
                          </m:accPr>
                          <m:e>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𝑢</m:t>
                            </m:r>
                          </m:e>
                        </m:acc>
                      </m:e>
                      <m:sup>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𝑛</m:t>
                        </m:r>
                      </m:sup>
                    </m:sSup>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m:t>
                    </m:r>
                    <m:r>
                      <a:rPr lang="en-US" sz="1600" b="0" i="1" smtClean="0">
                        <a:solidFill>
                          <a:schemeClr val="bg2"/>
                        </a:solidFill>
                        <a:latin typeface="Cambria Math" panose="02040503050406030204" pitchFamily="18" charset="0"/>
                        <a:ea typeface="Cambria Math" panose="02040503050406030204" pitchFamily="18" charset="0"/>
                      </a:rPr>
                      <m:t>⋯+∆</m:t>
                    </m:r>
                    <m:r>
                      <a:rPr lang="en-US" sz="1600" b="0" i="1" smtClean="0">
                        <a:solidFill>
                          <a:schemeClr val="bg2"/>
                        </a:solidFill>
                        <a:latin typeface="Cambria Math" panose="02040503050406030204" pitchFamily="18" charset="0"/>
                        <a:ea typeface="Cambria Math" panose="02040503050406030204" pitchFamily="18" charset="0"/>
                      </a:rPr>
                      <m:t>𝑡</m:t>
                    </m:r>
                    <m:d>
                      <m:dPr>
                        <m:begChr m:val="["/>
                        <m:endChr m:val="]"/>
                        <m:ctrlPr>
                          <a:rPr lang="en-US" sz="1600" b="0" i="1" smtClean="0">
                            <a:solidFill>
                              <a:schemeClr val="bg2"/>
                            </a:solidFill>
                            <a:latin typeface="Cambria Math" panose="02040503050406030204" pitchFamily="18" charset="0"/>
                            <a:ea typeface="Cambria Math" panose="02040503050406030204" pitchFamily="18" charset="0"/>
                          </a:rPr>
                        </m:ctrlPr>
                      </m:dPr>
                      <m:e>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𝑘</m:t>
                            </m:r>
                          </m:e>
                          <m:sub>
                            <m:r>
                              <a:rPr lang="en-US" sz="1600" i="1">
                                <a:solidFill>
                                  <a:schemeClr val="bg2"/>
                                </a:solidFill>
                                <a:latin typeface="Cambria Math" panose="02040503050406030204" pitchFamily="18" charset="0"/>
                              </a:rPr>
                              <m:t>𝑚</m:t>
                            </m:r>
                          </m:sub>
                        </m:sSub>
                        <m:sSup>
                          <m:sSupPr>
                            <m:ctrlPr>
                              <a:rPr lang="en-US" sz="1600" i="1">
                                <a:solidFill>
                                  <a:schemeClr val="bg2"/>
                                </a:solidFill>
                                <a:latin typeface="Cambria Math" panose="02040503050406030204" pitchFamily="18" charset="0"/>
                              </a:rPr>
                            </m:ctrlPr>
                          </m:sSupPr>
                          <m:e>
                            <m:r>
                              <m:rPr>
                                <m:sty m:val="p"/>
                              </m:rPr>
                              <a:rPr lang="en-US" sz="1600" i="1">
                                <a:solidFill>
                                  <a:schemeClr val="bg2"/>
                                </a:solidFill>
                                <a:latin typeface="Cambria Math" panose="02040503050406030204" pitchFamily="18" charset="0"/>
                                <a:ea typeface="Cambria Math" panose="02040503050406030204" pitchFamily="18" charset="0"/>
                              </a:rPr>
                              <m:t>∇</m:t>
                            </m:r>
                          </m:e>
                          <m:sup>
                            <m:r>
                              <a:rPr lang="en-US" sz="1600" i="1">
                                <a:solidFill>
                                  <a:schemeClr val="bg2"/>
                                </a:solidFill>
                                <a:latin typeface="Cambria Math" panose="02040503050406030204" pitchFamily="18" charset="0"/>
                              </a:rPr>
                              <m:t>2</m:t>
                            </m:r>
                          </m:sup>
                        </m:sSup>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𝑢</m:t>
                            </m:r>
                          </m:e>
                        </m:acc>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1</m:t>
                            </m:r>
                          </m:num>
                          <m:den>
                            <m:r>
                              <a:rPr lang="en-US" sz="1600" i="1">
                                <a:solidFill>
                                  <a:schemeClr val="bg2"/>
                                </a:solidFill>
                                <a:latin typeface="Cambria Math" panose="02040503050406030204" pitchFamily="18" charset="0"/>
                              </a:rPr>
                              <m:t>2</m:t>
                            </m:r>
                          </m:den>
                        </m:f>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ea typeface="Cambria Math" panose="02040503050406030204" pitchFamily="18" charset="0"/>
                              </a:rPr>
                              <m:t>𝜕</m:t>
                            </m:r>
                            <m:sSub>
                              <m:sSubPr>
                                <m:ctrlPr>
                                  <a:rPr lang="en-US" sz="1600" i="1">
                                    <a:solidFill>
                                      <a:schemeClr val="bg2"/>
                                    </a:solidFill>
                                    <a:latin typeface="Cambria Math" panose="02040503050406030204" pitchFamily="18" charset="0"/>
                                    <a:ea typeface="Cambria Math" panose="02040503050406030204" pitchFamily="18" charset="0"/>
                                  </a:rPr>
                                </m:ctrlPr>
                              </m:sSubPr>
                              <m:e>
                                <m:r>
                                  <a:rPr lang="en-US" sz="1600" i="1">
                                    <a:solidFill>
                                      <a:schemeClr val="bg2"/>
                                    </a:solidFill>
                                    <a:latin typeface="Cambria Math" panose="02040503050406030204" pitchFamily="18" charset="0"/>
                                    <a:ea typeface="Cambria Math" panose="02040503050406030204" pitchFamily="18" charset="0"/>
                                  </a:rPr>
                                  <m:t>𝑘</m:t>
                                </m:r>
                              </m:e>
                              <m:sub>
                                <m:r>
                                  <a:rPr lang="en-US" sz="1600" i="1">
                                    <a:solidFill>
                                      <a:schemeClr val="bg2"/>
                                    </a:solidFill>
                                    <a:latin typeface="Cambria Math" panose="02040503050406030204" pitchFamily="18" charset="0"/>
                                    <a:ea typeface="Cambria Math" panose="02040503050406030204" pitchFamily="18" charset="0"/>
                                  </a:rPr>
                                  <m:t>𝑚</m:t>
                                </m:r>
                              </m:sub>
                            </m:sSub>
                          </m:num>
                          <m:den>
                            <m:r>
                              <a:rPr lang="en-US" sz="1600" i="1">
                                <a:solidFill>
                                  <a:schemeClr val="bg2"/>
                                </a:solidFill>
                                <a:latin typeface="Cambria Math" panose="02040503050406030204" pitchFamily="18" charset="0"/>
                                <a:ea typeface="Cambria Math" panose="02040503050406030204" pitchFamily="18" charset="0"/>
                              </a:rPr>
                              <m:t>𝜕</m:t>
                            </m:r>
                            <m:r>
                              <a:rPr lang="en-US" sz="1600" i="1">
                                <a:solidFill>
                                  <a:schemeClr val="bg2"/>
                                </a:solidFill>
                                <a:latin typeface="Cambria Math" panose="02040503050406030204" pitchFamily="18" charset="0"/>
                                <a:ea typeface="Cambria Math" panose="02040503050406030204" pitchFamily="18" charset="0"/>
                              </a:rPr>
                              <m:t>𝑥</m:t>
                            </m:r>
                          </m:den>
                        </m:f>
                        <m:d>
                          <m:dPr>
                            <m:ctrlPr>
                              <a:rPr lang="en-US" sz="1600" i="1">
                                <a:solidFill>
                                  <a:schemeClr val="bg2"/>
                                </a:solidFill>
                                <a:latin typeface="Cambria Math" panose="02040503050406030204" pitchFamily="18" charset="0"/>
                              </a:rPr>
                            </m:ctrlPr>
                          </m:dPr>
                          <m:e>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𝑆</m:t>
                                </m:r>
                              </m:e>
                              <m:sub>
                                <m:r>
                                  <a:rPr lang="en-US" sz="1600" i="1">
                                    <a:solidFill>
                                      <a:schemeClr val="bg2"/>
                                    </a:solidFill>
                                    <a:latin typeface="Cambria Math" panose="02040503050406030204" pitchFamily="18" charset="0"/>
                                  </a:rPr>
                                  <m:t>11</m:t>
                                </m:r>
                              </m:sub>
                            </m:sSub>
                            <m:r>
                              <a:rPr lang="en-US" sz="1600" i="1">
                                <a:solidFill>
                                  <a:schemeClr val="bg2"/>
                                </a:solidFill>
                                <a:latin typeface="Cambria Math" panose="02040503050406030204" pitchFamily="18" charset="0"/>
                              </a:rPr>
                              <m:t>−</m:t>
                            </m:r>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𝑆</m:t>
                                </m:r>
                              </m:e>
                              <m:sub>
                                <m:r>
                                  <a:rPr lang="en-US" sz="1600" i="1">
                                    <a:solidFill>
                                      <a:schemeClr val="bg2"/>
                                    </a:solidFill>
                                    <a:latin typeface="Cambria Math" panose="02040503050406030204" pitchFamily="18" charset="0"/>
                                  </a:rPr>
                                  <m:t>22</m:t>
                                </m:r>
                              </m:sub>
                            </m:sSub>
                          </m:e>
                        </m:d>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ea typeface="Cambria Math" panose="02040503050406030204" pitchFamily="18" charset="0"/>
                              </a:rPr>
                              <m:t>𝜕</m:t>
                            </m:r>
                            <m:sSub>
                              <m:sSubPr>
                                <m:ctrlPr>
                                  <a:rPr lang="en-US" sz="1600" i="1">
                                    <a:solidFill>
                                      <a:schemeClr val="bg2"/>
                                    </a:solidFill>
                                    <a:latin typeface="Cambria Math" panose="02040503050406030204" pitchFamily="18" charset="0"/>
                                    <a:ea typeface="Cambria Math" panose="02040503050406030204" pitchFamily="18" charset="0"/>
                                  </a:rPr>
                                </m:ctrlPr>
                              </m:sSubPr>
                              <m:e>
                                <m:r>
                                  <a:rPr lang="en-US" sz="1600" i="1">
                                    <a:solidFill>
                                      <a:schemeClr val="bg2"/>
                                    </a:solidFill>
                                    <a:latin typeface="Cambria Math" panose="02040503050406030204" pitchFamily="18" charset="0"/>
                                    <a:ea typeface="Cambria Math" panose="02040503050406030204" pitchFamily="18" charset="0"/>
                                  </a:rPr>
                                  <m:t>𝑘</m:t>
                                </m:r>
                              </m:e>
                              <m:sub>
                                <m:r>
                                  <a:rPr lang="en-US" sz="1600" i="1">
                                    <a:solidFill>
                                      <a:schemeClr val="bg2"/>
                                    </a:solidFill>
                                    <a:latin typeface="Cambria Math" panose="02040503050406030204" pitchFamily="18" charset="0"/>
                                    <a:ea typeface="Cambria Math" panose="02040503050406030204" pitchFamily="18" charset="0"/>
                                  </a:rPr>
                                  <m:t>𝑚</m:t>
                                </m:r>
                              </m:sub>
                            </m:sSub>
                          </m:num>
                          <m:den>
                            <m:r>
                              <a:rPr lang="en-US" sz="1600" i="1">
                                <a:solidFill>
                                  <a:schemeClr val="bg2"/>
                                </a:solidFill>
                                <a:latin typeface="Cambria Math" panose="02040503050406030204" pitchFamily="18" charset="0"/>
                                <a:ea typeface="Cambria Math" panose="02040503050406030204" pitchFamily="18" charset="0"/>
                              </a:rPr>
                              <m:t>𝜕</m:t>
                            </m:r>
                            <m:r>
                              <a:rPr lang="en-US" sz="1600" i="1">
                                <a:solidFill>
                                  <a:schemeClr val="bg2"/>
                                </a:solidFill>
                                <a:latin typeface="Cambria Math" panose="02040503050406030204" pitchFamily="18" charset="0"/>
                                <a:ea typeface="Cambria Math" panose="02040503050406030204" pitchFamily="18" charset="0"/>
                              </a:rPr>
                              <m:t>𝑦</m:t>
                            </m:r>
                          </m:den>
                        </m:f>
                        <m:sSub>
                          <m:sSubPr>
                            <m:ctrlPr>
                              <a:rPr lang="en-US" sz="1600" i="1">
                                <a:solidFill>
                                  <a:schemeClr val="bg2"/>
                                </a:solidFill>
                                <a:latin typeface="Cambria Math" panose="02040503050406030204" pitchFamily="18" charset="0"/>
                                <a:ea typeface="Cambria Math" panose="02040503050406030204" pitchFamily="18" charset="0"/>
                              </a:rPr>
                            </m:ctrlPr>
                          </m:sSubPr>
                          <m:e>
                            <m:r>
                              <a:rPr lang="en-US" sz="1600" i="1">
                                <a:solidFill>
                                  <a:schemeClr val="bg2"/>
                                </a:solidFill>
                                <a:latin typeface="Cambria Math" panose="02040503050406030204" pitchFamily="18" charset="0"/>
                                <a:ea typeface="Cambria Math" panose="02040503050406030204" pitchFamily="18" charset="0"/>
                              </a:rPr>
                              <m:t>𝑆</m:t>
                            </m:r>
                          </m:e>
                          <m:sub>
                            <m:r>
                              <a:rPr lang="en-US" sz="1600" i="1">
                                <a:solidFill>
                                  <a:schemeClr val="bg2"/>
                                </a:solidFill>
                                <a:latin typeface="Cambria Math" panose="02040503050406030204" pitchFamily="18" charset="0"/>
                                <a:ea typeface="Cambria Math" panose="02040503050406030204" pitchFamily="18" charset="0"/>
                              </a:rPr>
                              <m:t>12</m:t>
                            </m:r>
                          </m:sub>
                        </m:sSub>
                      </m:e>
                    </m:d>
                    <m:r>
                      <a:rPr lang="en-US" sz="1600" i="1">
                        <a:solidFill>
                          <a:schemeClr val="bg2"/>
                        </a:solidFill>
                        <a:latin typeface="Cambria Math" panose="02040503050406030204" pitchFamily="18" charset="0"/>
                        <a:ea typeface="Cambria Math" panose="02040503050406030204" pitchFamily="18" charset="0"/>
                      </a:rPr>
                      <m:t>+</m:t>
                    </m:r>
                    <m:f>
                      <m:fPr>
                        <m:ctrlPr>
                          <a:rPr lang="en-US" sz="1600" i="1" smtClean="0">
                            <a:solidFill>
                              <a:srgbClr val="FF0000"/>
                            </a:solidFill>
                            <a:latin typeface="Cambria Math" panose="02040503050406030204" pitchFamily="18" charset="0"/>
                            <a:ea typeface="Cambria Math" panose="02040503050406030204" pitchFamily="18" charset="0"/>
                          </a:rPr>
                        </m:ctrlPr>
                      </m:fPr>
                      <m:num>
                        <m:r>
                          <a:rPr lang="en-US" sz="1600" i="1">
                            <a:solidFill>
                              <a:srgbClr val="FF0000"/>
                            </a:solidFill>
                            <a:latin typeface="Cambria Math" panose="02040503050406030204" pitchFamily="18" charset="0"/>
                            <a:ea typeface="Cambria Math" panose="02040503050406030204" pitchFamily="18" charset="0"/>
                          </a:rPr>
                          <m:t>𝜕</m:t>
                        </m:r>
                      </m:num>
                      <m:den>
                        <m:r>
                          <a:rPr lang="en-US" sz="1600" i="1">
                            <a:solidFill>
                              <a:srgbClr val="FF0000"/>
                            </a:solidFill>
                            <a:latin typeface="Cambria Math" panose="02040503050406030204" pitchFamily="18" charset="0"/>
                            <a:ea typeface="Cambria Math" panose="02040503050406030204" pitchFamily="18" charset="0"/>
                          </a:rPr>
                          <m:t>𝜕</m:t>
                        </m:r>
                        <m:r>
                          <a:rPr lang="en-US" sz="1600" i="1">
                            <a:solidFill>
                              <a:srgbClr val="FF0000"/>
                            </a:solidFill>
                            <a:latin typeface="Cambria Math" panose="02040503050406030204" pitchFamily="18" charset="0"/>
                            <a:ea typeface="Cambria Math" panose="02040503050406030204" pitchFamily="18" charset="0"/>
                          </a:rPr>
                          <m:t>𝑥</m:t>
                        </m:r>
                      </m:den>
                    </m:f>
                    <m:d>
                      <m:dPr>
                        <m:ctrlPr>
                          <a:rPr lang="en-US" sz="1600" i="1">
                            <a:solidFill>
                              <a:srgbClr val="FF0000"/>
                            </a:solidFill>
                            <a:latin typeface="Cambria Math" panose="02040503050406030204" pitchFamily="18" charset="0"/>
                            <a:ea typeface="Cambria Math" panose="02040503050406030204" pitchFamily="18" charset="0"/>
                          </a:rPr>
                        </m:ctrlPr>
                      </m:dPr>
                      <m:e>
                        <m:r>
                          <a:rPr lang="en-US" sz="1600" i="1">
                            <a:solidFill>
                              <a:srgbClr val="FF0000"/>
                            </a:solidFill>
                            <a:latin typeface="Cambria Math" panose="02040503050406030204" pitchFamily="18" charset="0"/>
                            <a:ea typeface="Cambria Math" panose="02040503050406030204" pitchFamily="18" charset="0"/>
                          </a:rPr>
                          <m:t>∆</m:t>
                        </m:r>
                        <m:r>
                          <a:rPr lang="en-US" sz="1600" i="1">
                            <a:solidFill>
                              <a:srgbClr val="FF0000"/>
                            </a:solidFill>
                            <a:latin typeface="Cambria Math" panose="02040503050406030204" pitchFamily="18" charset="0"/>
                            <a:ea typeface="Cambria Math" panose="02040503050406030204" pitchFamily="18" charset="0"/>
                          </a:rPr>
                          <m:t>𝑡</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rPr>
                              <m:t>𝑘</m:t>
                            </m:r>
                          </m:e>
                          <m:sub>
                            <m:r>
                              <a:rPr lang="en-US" sz="1600" i="1">
                                <a:solidFill>
                                  <a:srgbClr val="FF0000"/>
                                </a:solidFill>
                                <a:latin typeface="Cambria Math" panose="02040503050406030204" pitchFamily="18" charset="0"/>
                              </a:rPr>
                              <m:t>𝑚</m:t>
                            </m:r>
                          </m:sub>
                        </m:sSub>
                        <m:r>
                          <a:rPr lang="en-US" sz="1600" i="1">
                            <a:solidFill>
                              <a:srgbClr val="FF0000"/>
                            </a:solidFill>
                            <a:latin typeface="Cambria Math" panose="02040503050406030204" pitchFamily="18" charset="0"/>
                          </a:rPr>
                          <m:t>𝐷</m:t>
                        </m:r>
                      </m:e>
                    </m:d>
                  </m:oMath>
                </a14:m>
                <a:r>
                  <a:rPr lang="en-US" sz="1600" dirty="0">
                    <a:solidFill>
                      <a:schemeClr val="bg2"/>
                    </a:solidFill>
                    <a:latin typeface="Times New Roman" panose="02020603050405020304" pitchFamily="18" charset="0"/>
                    <a:cs typeface="Times New Roman" panose="02020603050405020304" pitchFamily="18" charset="0"/>
                  </a:rPr>
                  <a:t>,</a:t>
                </a:r>
              </a:p>
              <a:p>
                <a14:m>
                  <m:oMath xmlns:m="http://schemas.openxmlformats.org/officeDocument/2006/math">
                    <m:sSup>
                      <m:sSupPr>
                        <m:ctrlPr>
                          <a:rPr lang="en-US" sz="1600" i="1" smtClean="0">
                            <a:solidFill>
                              <a:schemeClr val="bg2"/>
                            </a:solidFill>
                            <a:latin typeface="Cambria Math" panose="02040503050406030204" pitchFamily="18" charset="0"/>
                            <a:ea typeface="DengXian" panose="02010600030101010101" pitchFamily="2" charset="-122"/>
                            <a:cs typeface="Times New Roman" panose="02020603050405020304" pitchFamily="18" charset="0"/>
                          </a:rPr>
                        </m:ctrlPr>
                      </m:sSupPr>
                      <m:e>
                        <m:acc>
                          <m:accPr>
                            <m:chr m:val="̅"/>
                            <m:ctrlP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ctrlPr>
                          </m:accPr>
                          <m:e>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𝑣</m:t>
                            </m:r>
                          </m:e>
                        </m:acc>
                      </m:e>
                      <m:sup>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𝑛</m:t>
                        </m:r>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+1</m:t>
                        </m:r>
                      </m:sup>
                    </m:sSup>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m:t>
                    </m:r>
                    <m:sSup>
                      <m:sSupPr>
                        <m:ctrlP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ctrlPr>
                      </m:sSupPr>
                      <m:e>
                        <m:acc>
                          <m:accPr>
                            <m:chr m:val="̅"/>
                            <m:ctrlP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ctrlPr>
                          </m:accPr>
                          <m:e>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𝑣</m:t>
                            </m:r>
                          </m:e>
                        </m:acc>
                      </m:e>
                      <m:sup>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𝑛</m:t>
                        </m:r>
                      </m:sup>
                    </m:sSup>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m:t>
                    </m:r>
                    <m:r>
                      <a:rPr lang="en-US" sz="1600" b="0" i="1" smtClean="0">
                        <a:solidFill>
                          <a:schemeClr val="bg2"/>
                        </a:solidFill>
                        <a:latin typeface="Cambria Math" panose="02040503050406030204" pitchFamily="18" charset="0"/>
                        <a:ea typeface="Cambria Math" panose="02040503050406030204" pitchFamily="18" charset="0"/>
                      </a:rPr>
                      <m:t>⋯+∆</m:t>
                    </m:r>
                    <m:r>
                      <a:rPr lang="en-US" sz="1600" b="0" i="1" smtClean="0">
                        <a:solidFill>
                          <a:schemeClr val="bg2"/>
                        </a:solidFill>
                        <a:latin typeface="Cambria Math" panose="02040503050406030204" pitchFamily="18" charset="0"/>
                        <a:ea typeface="Cambria Math" panose="02040503050406030204" pitchFamily="18" charset="0"/>
                      </a:rPr>
                      <m:t>𝑡</m:t>
                    </m:r>
                    <m:d>
                      <m:dPr>
                        <m:begChr m:val="["/>
                        <m:endChr m:val="]"/>
                        <m:ctrlPr>
                          <a:rPr lang="en-US" sz="1600" b="0" i="1" smtClean="0">
                            <a:solidFill>
                              <a:schemeClr val="bg2"/>
                            </a:solidFill>
                            <a:latin typeface="Cambria Math" panose="02040503050406030204" pitchFamily="18" charset="0"/>
                            <a:ea typeface="Cambria Math" panose="02040503050406030204" pitchFamily="18" charset="0"/>
                          </a:rPr>
                        </m:ctrlPr>
                      </m:dPr>
                      <m:e>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𝑘</m:t>
                            </m:r>
                          </m:e>
                          <m:sub>
                            <m:r>
                              <a:rPr lang="en-US" sz="1600" i="1">
                                <a:solidFill>
                                  <a:schemeClr val="bg2"/>
                                </a:solidFill>
                                <a:latin typeface="Cambria Math" panose="02040503050406030204" pitchFamily="18" charset="0"/>
                              </a:rPr>
                              <m:t>𝑚</m:t>
                            </m:r>
                          </m:sub>
                        </m:sSub>
                        <m:sSup>
                          <m:sSupPr>
                            <m:ctrlPr>
                              <a:rPr lang="en-US" sz="1600" i="1">
                                <a:solidFill>
                                  <a:schemeClr val="bg2"/>
                                </a:solidFill>
                                <a:latin typeface="Cambria Math" panose="02040503050406030204" pitchFamily="18" charset="0"/>
                              </a:rPr>
                            </m:ctrlPr>
                          </m:sSupPr>
                          <m:e>
                            <m:r>
                              <m:rPr>
                                <m:sty m:val="p"/>
                              </m:rPr>
                              <a:rPr lang="en-US" sz="1600" i="1">
                                <a:solidFill>
                                  <a:schemeClr val="bg2"/>
                                </a:solidFill>
                                <a:latin typeface="Cambria Math" panose="02040503050406030204" pitchFamily="18" charset="0"/>
                                <a:ea typeface="Cambria Math" panose="02040503050406030204" pitchFamily="18" charset="0"/>
                              </a:rPr>
                              <m:t>∇</m:t>
                            </m:r>
                          </m:e>
                          <m:sup>
                            <m:r>
                              <a:rPr lang="en-US" sz="1600" i="1">
                                <a:solidFill>
                                  <a:schemeClr val="bg2"/>
                                </a:solidFill>
                                <a:latin typeface="Cambria Math" panose="02040503050406030204" pitchFamily="18" charset="0"/>
                              </a:rPr>
                              <m:t>2</m:t>
                            </m:r>
                          </m:sup>
                        </m:sSup>
                        <m:acc>
                          <m:accPr>
                            <m:chr m:val="̅"/>
                            <m:ctrlPr>
                              <a:rPr lang="en-US" sz="1600" i="1">
                                <a:solidFill>
                                  <a:schemeClr val="bg2"/>
                                </a:solidFill>
                                <a:latin typeface="Cambria Math" panose="02040503050406030204" pitchFamily="18" charset="0"/>
                              </a:rPr>
                            </m:ctrlPr>
                          </m:accPr>
                          <m:e>
                            <m:r>
                              <a:rPr lang="en-US" sz="1600" i="1">
                                <a:solidFill>
                                  <a:schemeClr val="bg2"/>
                                </a:solidFill>
                                <a:latin typeface="Cambria Math" panose="02040503050406030204" pitchFamily="18" charset="0"/>
                              </a:rPr>
                              <m:t>𝑣</m:t>
                            </m:r>
                          </m:e>
                        </m:acc>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rPr>
                              <m:t>1</m:t>
                            </m:r>
                          </m:num>
                          <m:den>
                            <m:r>
                              <a:rPr lang="en-US" sz="1600" i="1">
                                <a:solidFill>
                                  <a:schemeClr val="bg2"/>
                                </a:solidFill>
                                <a:latin typeface="Cambria Math" panose="02040503050406030204" pitchFamily="18" charset="0"/>
                              </a:rPr>
                              <m:t>2</m:t>
                            </m:r>
                          </m:den>
                        </m:f>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ea typeface="Cambria Math" panose="02040503050406030204" pitchFamily="18" charset="0"/>
                              </a:rPr>
                              <m:t>𝜕</m:t>
                            </m:r>
                            <m:sSub>
                              <m:sSubPr>
                                <m:ctrlPr>
                                  <a:rPr lang="en-US" sz="1600" i="1">
                                    <a:solidFill>
                                      <a:schemeClr val="bg2"/>
                                    </a:solidFill>
                                    <a:latin typeface="Cambria Math" panose="02040503050406030204" pitchFamily="18" charset="0"/>
                                    <a:ea typeface="Cambria Math" panose="02040503050406030204" pitchFamily="18" charset="0"/>
                                  </a:rPr>
                                </m:ctrlPr>
                              </m:sSubPr>
                              <m:e>
                                <m:r>
                                  <a:rPr lang="en-US" sz="1600" i="1">
                                    <a:solidFill>
                                      <a:schemeClr val="bg2"/>
                                    </a:solidFill>
                                    <a:latin typeface="Cambria Math" panose="02040503050406030204" pitchFamily="18" charset="0"/>
                                    <a:ea typeface="Cambria Math" panose="02040503050406030204" pitchFamily="18" charset="0"/>
                                  </a:rPr>
                                  <m:t>𝑘</m:t>
                                </m:r>
                              </m:e>
                              <m:sub>
                                <m:r>
                                  <a:rPr lang="en-US" sz="1600" i="1">
                                    <a:solidFill>
                                      <a:schemeClr val="bg2"/>
                                    </a:solidFill>
                                    <a:latin typeface="Cambria Math" panose="02040503050406030204" pitchFamily="18" charset="0"/>
                                    <a:ea typeface="Cambria Math" panose="02040503050406030204" pitchFamily="18" charset="0"/>
                                  </a:rPr>
                                  <m:t>𝑚</m:t>
                                </m:r>
                              </m:sub>
                            </m:sSub>
                          </m:num>
                          <m:den>
                            <m:r>
                              <a:rPr lang="en-US" sz="1600" i="1">
                                <a:solidFill>
                                  <a:schemeClr val="bg2"/>
                                </a:solidFill>
                                <a:latin typeface="Cambria Math" panose="02040503050406030204" pitchFamily="18" charset="0"/>
                                <a:ea typeface="Cambria Math" panose="02040503050406030204" pitchFamily="18" charset="0"/>
                              </a:rPr>
                              <m:t>𝜕</m:t>
                            </m:r>
                            <m:r>
                              <a:rPr lang="en-US" sz="1600" i="1">
                                <a:solidFill>
                                  <a:schemeClr val="bg2"/>
                                </a:solidFill>
                                <a:latin typeface="Cambria Math" panose="02040503050406030204" pitchFamily="18" charset="0"/>
                                <a:ea typeface="Cambria Math" panose="02040503050406030204" pitchFamily="18" charset="0"/>
                              </a:rPr>
                              <m:t>𝑦</m:t>
                            </m:r>
                          </m:den>
                        </m:f>
                        <m:d>
                          <m:dPr>
                            <m:ctrlPr>
                              <a:rPr lang="en-US" sz="1600" i="1">
                                <a:solidFill>
                                  <a:schemeClr val="bg2"/>
                                </a:solidFill>
                                <a:latin typeface="Cambria Math" panose="02040503050406030204" pitchFamily="18" charset="0"/>
                              </a:rPr>
                            </m:ctrlPr>
                          </m:dPr>
                          <m:e>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𝑆</m:t>
                                </m:r>
                              </m:e>
                              <m:sub>
                                <m:r>
                                  <a:rPr lang="en-US" sz="1600" i="1">
                                    <a:solidFill>
                                      <a:schemeClr val="bg2"/>
                                    </a:solidFill>
                                    <a:latin typeface="Cambria Math" panose="02040503050406030204" pitchFamily="18" charset="0"/>
                                  </a:rPr>
                                  <m:t>22</m:t>
                                </m:r>
                              </m:sub>
                            </m:sSub>
                            <m:r>
                              <a:rPr lang="en-US" sz="1600" i="1">
                                <a:solidFill>
                                  <a:schemeClr val="bg2"/>
                                </a:solidFill>
                                <a:latin typeface="Cambria Math" panose="02040503050406030204" pitchFamily="18" charset="0"/>
                              </a:rPr>
                              <m:t>−</m:t>
                            </m:r>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𝑆</m:t>
                                </m:r>
                              </m:e>
                              <m:sub>
                                <m:r>
                                  <a:rPr lang="en-US" sz="1600" i="1">
                                    <a:solidFill>
                                      <a:schemeClr val="bg2"/>
                                    </a:solidFill>
                                    <a:latin typeface="Cambria Math" panose="02040503050406030204" pitchFamily="18" charset="0"/>
                                  </a:rPr>
                                  <m:t>11</m:t>
                                </m:r>
                              </m:sub>
                            </m:sSub>
                          </m:e>
                        </m:d>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r>
                              <a:rPr lang="en-US" sz="1600" i="1">
                                <a:solidFill>
                                  <a:schemeClr val="bg2"/>
                                </a:solidFill>
                                <a:latin typeface="Cambria Math" panose="02040503050406030204" pitchFamily="18" charset="0"/>
                                <a:ea typeface="Cambria Math" panose="02040503050406030204" pitchFamily="18" charset="0"/>
                              </a:rPr>
                              <m:t>𝜕</m:t>
                            </m:r>
                            <m:sSub>
                              <m:sSubPr>
                                <m:ctrlPr>
                                  <a:rPr lang="en-US" sz="1600" i="1">
                                    <a:solidFill>
                                      <a:schemeClr val="bg2"/>
                                    </a:solidFill>
                                    <a:latin typeface="Cambria Math" panose="02040503050406030204" pitchFamily="18" charset="0"/>
                                    <a:ea typeface="Cambria Math" panose="02040503050406030204" pitchFamily="18" charset="0"/>
                                  </a:rPr>
                                </m:ctrlPr>
                              </m:sSubPr>
                              <m:e>
                                <m:r>
                                  <a:rPr lang="en-US" sz="1600" i="1">
                                    <a:solidFill>
                                      <a:schemeClr val="bg2"/>
                                    </a:solidFill>
                                    <a:latin typeface="Cambria Math" panose="02040503050406030204" pitchFamily="18" charset="0"/>
                                    <a:ea typeface="Cambria Math" panose="02040503050406030204" pitchFamily="18" charset="0"/>
                                  </a:rPr>
                                  <m:t>𝑘</m:t>
                                </m:r>
                              </m:e>
                              <m:sub>
                                <m:r>
                                  <a:rPr lang="en-US" sz="1600" i="1">
                                    <a:solidFill>
                                      <a:schemeClr val="bg2"/>
                                    </a:solidFill>
                                    <a:latin typeface="Cambria Math" panose="02040503050406030204" pitchFamily="18" charset="0"/>
                                    <a:ea typeface="Cambria Math" panose="02040503050406030204" pitchFamily="18" charset="0"/>
                                  </a:rPr>
                                  <m:t>𝑚</m:t>
                                </m:r>
                              </m:sub>
                            </m:sSub>
                          </m:num>
                          <m:den>
                            <m:r>
                              <a:rPr lang="en-US" sz="1600" i="1">
                                <a:solidFill>
                                  <a:schemeClr val="bg2"/>
                                </a:solidFill>
                                <a:latin typeface="Cambria Math" panose="02040503050406030204" pitchFamily="18" charset="0"/>
                                <a:ea typeface="Cambria Math" panose="02040503050406030204" pitchFamily="18" charset="0"/>
                              </a:rPr>
                              <m:t>𝜕</m:t>
                            </m:r>
                            <m:r>
                              <a:rPr lang="en-US" sz="1600" i="1">
                                <a:solidFill>
                                  <a:schemeClr val="bg2"/>
                                </a:solidFill>
                                <a:latin typeface="Cambria Math" panose="02040503050406030204" pitchFamily="18" charset="0"/>
                                <a:ea typeface="Cambria Math" panose="02040503050406030204" pitchFamily="18" charset="0"/>
                              </a:rPr>
                              <m:t>𝑥</m:t>
                            </m:r>
                          </m:den>
                        </m:f>
                        <m:sSub>
                          <m:sSubPr>
                            <m:ctrlPr>
                              <a:rPr lang="en-US" sz="1600" i="1">
                                <a:solidFill>
                                  <a:schemeClr val="bg2"/>
                                </a:solidFill>
                                <a:latin typeface="Cambria Math" panose="02040503050406030204" pitchFamily="18" charset="0"/>
                                <a:ea typeface="Cambria Math" panose="02040503050406030204" pitchFamily="18" charset="0"/>
                              </a:rPr>
                            </m:ctrlPr>
                          </m:sSubPr>
                          <m:e>
                            <m:r>
                              <a:rPr lang="en-US" sz="1600" i="1">
                                <a:solidFill>
                                  <a:schemeClr val="bg2"/>
                                </a:solidFill>
                                <a:latin typeface="Cambria Math" panose="02040503050406030204" pitchFamily="18" charset="0"/>
                                <a:ea typeface="Cambria Math" panose="02040503050406030204" pitchFamily="18" charset="0"/>
                              </a:rPr>
                              <m:t>𝑆</m:t>
                            </m:r>
                          </m:e>
                          <m:sub>
                            <m:r>
                              <a:rPr lang="en-US" sz="1600" i="1">
                                <a:solidFill>
                                  <a:schemeClr val="bg2"/>
                                </a:solidFill>
                                <a:latin typeface="Cambria Math" panose="02040503050406030204" pitchFamily="18" charset="0"/>
                                <a:ea typeface="Cambria Math" panose="02040503050406030204" pitchFamily="18" charset="0"/>
                              </a:rPr>
                              <m:t>21</m:t>
                            </m:r>
                          </m:sub>
                        </m:sSub>
                      </m:e>
                    </m:d>
                    <m:r>
                      <a:rPr lang="en-US" sz="1600" i="1">
                        <a:solidFill>
                          <a:schemeClr val="bg2"/>
                        </a:solidFill>
                        <a:latin typeface="Cambria Math" panose="02040503050406030204" pitchFamily="18" charset="0"/>
                        <a:ea typeface="Cambria Math" panose="02040503050406030204" pitchFamily="18" charset="0"/>
                      </a:rPr>
                      <m:t>+</m:t>
                    </m:r>
                    <m:f>
                      <m:fPr>
                        <m:ctrlPr>
                          <a:rPr lang="en-US" sz="1600" i="1" smtClean="0">
                            <a:solidFill>
                              <a:srgbClr val="FF0000"/>
                            </a:solidFill>
                            <a:latin typeface="Cambria Math" panose="02040503050406030204" pitchFamily="18" charset="0"/>
                            <a:ea typeface="Cambria Math" panose="02040503050406030204" pitchFamily="18" charset="0"/>
                          </a:rPr>
                        </m:ctrlPr>
                      </m:fPr>
                      <m:num>
                        <m:r>
                          <a:rPr lang="en-US" sz="1600" i="1">
                            <a:solidFill>
                              <a:srgbClr val="FF0000"/>
                            </a:solidFill>
                            <a:latin typeface="Cambria Math" panose="02040503050406030204" pitchFamily="18" charset="0"/>
                            <a:ea typeface="Cambria Math" panose="02040503050406030204" pitchFamily="18" charset="0"/>
                          </a:rPr>
                          <m:t>𝜕</m:t>
                        </m:r>
                      </m:num>
                      <m:den>
                        <m:r>
                          <a:rPr lang="en-US" sz="1600" i="1">
                            <a:solidFill>
                              <a:srgbClr val="FF0000"/>
                            </a:solidFill>
                            <a:latin typeface="Cambria Math" panose="02040503050406030204" pitchFamily="18" charset="0"/>
                            <a:ea typeface="Cambria Math" panose="02040503050406030204" pitchFamily="18" charset="0"/>
                          </a:rPr>
                          <m:t>𝜕</m:t>
                        </m:r>
                        <m:r>
                          <a:rPr lang="en-US" sz="1600" i="1">
                            <a:solidFill>
                              <a:srgbClr val="FF0000"/>
                            </a:solidFill>
                            <a:latin typeface="Cambria Math" panose="02040503050406030204" pitchFamily="18" charset="0"/>
                            <a:ea typeface="Cambria Math" panose="02040503050406030204" pitchFamily="18" charset="0"/>
                          </a:rPr>
                          <m:t>𝑦</m:t>
                        </m:r>
                      </m:den>
                    </m:f>
                    <m:d>
                      <m:dPr>
                        <m:ctrlPr>
                          <a:rPr lang="en-US" sz="1600" i="1">
                            <a:solidFill>
                              <a:srgbClr val="FF0000"/>
                            </a:solidFill>
                            <a:latin typeface="Cambria Math" panose="02040503050406030204" pitchFamily="18" charset="0"/>
                            <a:ea typeface="Cambria Math" panose="02040503050406030204" pitchFamily="18" charset="0"/>
                          </a:rPr>
                        </m:ctrlPr>
                      </m:dPr>
                      <m:e>
                        <m:r>
                          <a:rPr lang="en-US" sz="1600" i="1">
                            <a:solidFill>
                              <a:srgbClr val="FF0000"/>
                            </a:solidFill>
                            <a:latin typeface="Cambria Math" panose="02040503050406030204" pitchFamily="18" charset="0"/>
                            <a:ea typeface="Cambria Math" panose="02040503050406030204" pitchFamily="18" charset="0"/>
                          </a:rPr>
                          <m:t>∆</m:t>
                        </m:r>
                        <m:r>
                          <a:rPr lang="en-US" sz="1600" i="1">
                            <a:solidFill>
                              <a:srgbClr val="FF0000"/>
                            </a:solidFill>
                            <a:latin typeface="Cambria Math" panose="02040503050406030204" pitchFamily="18" charset="0"/>
                            <a:ea typeface="Cambria Math" panose="02040503050406030204" pitchFamily="18" charset="0"/>
                          </a:rPr>
                          <m:t>𝑡</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rPr>
                              <m:t>𝑘</m:t>
                            </m:r>
                          </m:e>
                          <m:sub>
                            <m:r>
                              <a:rPr lang="en-US" sz="1600" i="1">
                                <a:solidFill>
                                  <a:srgbClr val="FF0000"/>
                                </a:solidFill>
                                <a:latin typeface="Cambria Math" panose="02040503050406030204" pitchFamily="18" charset="0"/>
                              </a:rPr>
                              <m:t>𝑚</m:t>
                            </m:r>
                          </m:sub>
                        </m:sSub>
                        <m:r>
                          <a:rPr lang="en-US" sz="1600" i="1">
                            <a:solidFill>
                              <a:srgbClr val="FF0000"/>
                            </a:solidFill>
                            <a:latin typeface="Cambria Math" panose="02040503050406030204" pitchFamily="18" charset="0"/>
                          </a:rPr>
                          <m:t>𝐷</m:t>
                        </m:r>
                      </m:e>
                    </m:d>
                  </m:oMath>
                </a14:m>
                <a:r>
                  <a:rPr lang="en-US" sz="1600" dirty="0">
                    <a:latin typeface="Times New Roman" panose="02020603050405020304" pitchFamily="18" charset="0"/>
                    <a:cs typeface="Times New Roman" panose="02020603050405020304" pitchFamily="18" charset="0"/>
                  </a:rPr>
                  <a:t>, </a:t>
                </a:r>
              </a:p>
            </p:txBody>
          </p:sp>
        </mc:Choice>
        <mc:Fallback xmlns="">
          <p:sp>
            <p:nvSpPr>
              <p:cNvPr id="11" name="TextBox 10">
                <a:extLst>
                  <a:ext uri="{FF2B5EF4-FFF2-40B4-BE49-F238E27FC236}">
                    <a16:creationId xmlns:a16="http://schemas.microsoft.com/office/drawing/2014/main" id="{5E8016E0-CE0C-BDB7-E11A-39DBAD0C16BF}"/>
                  </a:ext>
                </a:extLst>
              </p:cNvPr>
              <p:cNvSpPr txBox="1">
                <a:spLocks noRot="1" noChangeAspect="1" noMove="1" noResize="1" noEditPoints="1" noAdjustHandles="1" noChangeArrowheads="1" noChangeShapeType="1" noTextEdit="1"/>
              </p:cNvSpPr>
              <p:nvPr/>
            </p:nvSpPr>
            <p:spPr>
              <a:xfrm>
                <a:off x="632715" y="2941313"/>
                <a:ext cx="7529507" cy="968855"/>
              </a:xfrm>
              <a:prstGeom prst="rect">
                <a:avLst/>
              </a:prstGeom>
              <a:blipFill>
                <a:blip r:embed="rId5"/>
                <a:stretch>
                  <a:fillRect b="-6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6280E96-E1DA-563B-5B47-2F980C9D11DD}"/>
                  </a:ext>
                </a:extLst>
              </p:cNvPr>
              <p:cNvSpPr txBox="1"/>
              <p:nvPr/>
            </p:nvSpPr>
            <p:spPr>
              <a:xfrm>
                <a:off x="632716" y="2023600"/>
                <a:ext cx="8205828" cy="390492"/>
              </a:xfrm>
              <a:prstGeom prst="rect">
                <a:avLst/>
              </a:prstGeom>
              <a:noFill/>
            </p:spPr>
            <p:txBody>
              <a:bodyPr wrap="square">
                <a:spAutoFit/>
              </a:bodyPr>
              <a:lstStyle/>
              <a:p>
                <a14:m>
                  <m:oMath xmlns:m="http://schemas.openxmlformats.org/officeDocument/2006/math">
                    <m:r>
                      <a:rPr lang="en-US" sz="160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r>
                      <a:rPr lang="en-US" sz="160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𝑡</m:t>
                    </m:r>
                    <m:sSub>
                      <m:sSub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𝐷</m:t>
                        </m:r>
                      </m:e>
                      <m:sub>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𝑇</m:t>
                        </m:r>
                      </m:sub>
                    </m:sSub>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𝜈</m:t>
                        </m:r>
                      </m:e>
                      <m:sub>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𝑑</m:t>
                        </m:r>
                      </m:sub>
                    </m:sSub>
                    <m:sSup>
                      <m:sSup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sSupPr>
                      <m:e>
                        <m:r>
                          <m:rPr>
                            <m:sty m:val="p"/>
                          </m:rPr>
                          <a:rPr lang="en-US" sz="160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e>
                      <m:sup>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2</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𝑁</m:t>
                        </m:r>
                      </m:sup>
                    </m:sSup>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𝐷</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𝜈</m:t>
                        </m:r>
                      </m:e>
                      <m:sub>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2</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𝑑</m:t>
                        </m:r>
                      </m:sub>
                    </m:sSub>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𝐷</m:t>
                    </m:r>
                    <m:r>
                      <a:rPr lang="en-US" sz="1600" b="0" i="0"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 </m:t>
                    </m:r>
                  </m:oMath>
                </a14:m>
                <a:r>
                  <a:rPr lang="en-US" sz="1600" dirty="0">
                    <a:solidFill>
                      <a:schemeClr val="bg2"/>
                    </a:solidFill>
                    <a:effectLst/>
                    <a:latin typeface="Times New Roman" panose="02020603050405020304" pitchFamily="18" charset="0"/>
                    <a:ea typeface="DengXian" panose="02010600030101010101" pitchFamily="2" charset="-122"/>
                    <a:cs typeface="Times New Roman" panose="02020603050405020304" pitchFamily="18" charset="0"/>
                  </a:rPr>
                  <a:t>(m</a:t>
                </a:r>
                <a:r>
                  <a:rPr lang="en-US" sz="1600" baseline="30000" dirty="0">
                    <a:solidFill>
                      <a:schemeClr val="bg2"/>
                    </a:solidFill>
                    <a:effectLst/>
                    <a:latin typeface="Times New Roman" panose="02020603050405020304" pitchFamily="18" charset="0"/>
                    <a:ea typeface="DengXian" panose="02010600030101010101" pitchFamily="2" charset="-122"/>
                    <a:cs typeface="Times New Roman" panose="02020603050405020304" pitchFamily="18" charset="0"/>
                  </a:rPr>
                  <a:t>2</a:t>
                </a:r>
                <a:r>
                  <a:rPr lang="en-US" sz="1600" dirty="0">
                    <a:solidFill>
                      <a:schemeClr val="bg2"/>
                    </a:solidFill>
                    <a:effectLst/>
                    <a:latin typeface="Times New Roman" panose="02020603050405020304" pitchFamily="18" charset="0"/>
                    <a:ea typeface="DengXian" panose="02010600030101010101" pitchFamily="2" charset="-122"/>
                    <a:cs typeface="Times New Roman" panose="02020603050405020304" pitchFamily="18" charset="0"/>
                  </a:rPr>
                  <a:t>s</a:t>
                </a:r>
                <a:r>
                  <a:rPr lang="en-US" sz="1600" baseline="30000" dirty="0">
                    <a:solidFill>
                      <a:schemeClr val="bg2"/>
                    </a:solidFill>
                    <a:effectLst/>
                    <a:latin typeface="Times New Roman" panose="02020603050405020304" pitchFamily="18" charset="0"/>
                    <a:ea typeface="DengXian" panose="02010600030101010101" pitchFamily="2" charset="-122"/>
                    <a:cs typeface="Times New Roman" panose="02020603050405020304" pitchFamily="18" charset="0"/>
                  </a:rPr>
                  <a:t>-1</a:t>
                </a:r>
                <a:r>
                  <a:rPr lang="en-US" sz="1600" dirty="0">
                    <a:solidFill>
                      <a:schemeClr val="bg2"/>
                    </a:solidFill>
                    <a:effectLst/>
                    <a:latin typeface="Times New Roman" panose="02020603050405020304" pitchFamily="18" charset="0"/>
                    <a:ea typeface="DengXian" panose="02010600030101010101" pitchFamily="2" charset="-122"/>
                    <a:cs typeface="Times New Roman" panose="02020603050405020304" pitchFamily="18" charset="0"/>
                  </a:rPr>
                  <a:t>),    </a:t>
                </a:r>
                <a14:m>
                  <m:oMath xmlns:m="http://schemas.openxmlformats.org/officeDocument/2006/math">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𝜈</m:t>
                        </m:r>
                      </m:e>
                      <m:sub>
                        <m:r>
                          <a:rPr lang="en-US" sz="1600" i="1">
                            <a:solidFill>
                              <a:schemeClr val="bg2"/>
                            </a:solidFill>
                            <a:latin typeface="Cambria Math" panose="02040503050406030204" pitchFamily="18" charset="0"/>
                          </a:rPr>
                          <m:t>2</m:t>
                        </m:r>
                        <m:r>
                          <a:rPr lang="en-US" sz="1600" i="1">
                            <a:solidFill>
                              <a:schemeClr val="bg2"/>
                            </a:solidFill>
                            <a:latin typeface="Cambria Math" panose="02040503050406030204" pitchFamily="18" charset="0"/>
                          </a:rPr>
                          <m:t>𝑑</m:t>
                        </m:r>
                      </m:sub>
                    </m:sSub>
                    <m:r>
                      <a:rPr lang="en-US" sz="1600" i="1">
                        <a:solidFill>
                          <a:schemeClr val="bg2"/>
                        </a:solidFill>
                        <a:latin typeface="Cambria Math" panose="02040503050406030204" pitchFamily="18" charset="0"/>
                      </a:rPr>
                      <m:t>=∆</m:t>
                    </m:r>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𝐴</m:t>
                        </m:r>
                      </m:e>
                      <m:sub>
                        <m:r>
                          <a:rPr lang="en-US" sz="1600" i="1">
                            <a:solidFill>
                              <a:schemeClr val="bg2"/>
                            </a:solidFill>
                            <a:latin typeface="Cambria Math" panose="02040503050406030204" pitchFamily="18" charset="0"/>
                          </a:rPr>
                          <m:t>𝑚𝑖𝑛</m:t>
                        </m:r>
                      </m:sub>
                    </m:sSub>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𝑑</m:t>
                        </m:r>
                      </m:e>
                      <m:sub>
                        <m:r>
                          <a:rPr lang="en-US" sz="1600" i="1">
                            <a:solidFill>
                              <a:schemeClr val="bg2"/>
                            </a:solidFill>
                            <a:latin typeface="Cambria Math" panose="02040503050406030204" pitchFamily="18" charset="0"/>
                          </a:rPr>
                          <m:t>𝑠</m:t>
                        </m:r>
                      </m:sub>
                    </m:sSub>
                    <m:r>
                      <a:rPr lang="en-US" sz="1600" i="1">
                        <a:solidFill>
                          <a:schemeClr val="bg2"/>
                        </a:solidFill>
                        <a:latin typeface="Cambria Math" panose="02040503050406030204" pitchFamily="18" charset="0"/>
                      </a:rPr>
                      <m:t>∆</m:t>
                    </m:r>
                    <m:r>
                      <a:rPr lang="en-US" sz="1600" i="1">
                        <a:solidFill>
                          <a:schemeClr val="bg2"/>
                        </a:solidFill>
                        <a:latin typeface="Cambria Math" panose="02040503050406030204" pitchFamily="18" charset="0"/>
                      </a:rPr>
                      <m:t>𝑡</m:t>
                    </m:r>
                    <m:rad>
                      <m:radPr>
                        <m:degHide m:val="on"/>
                        <m:ctrlPr>
                          <a:rPr lang="en-US" sz="1600" i="1">
                            <a:solidFill>
                              <a:schemeClr val="bg2"/>
                            </a:solidFill>
                            <a:latin typeface="Cambria Math" panose="02040503050406030204" pitchFamily="18" charset="0"/>
                          </a:rPr>
                        </m:ctrlPr>
                      </m:radPr>
                      <m:deg/>
                      <m:e>
                        <m:sSup>
                          <m:sSupPr>
                            <m:ctrlPr>
                              <a:rPr lang="en-US" sz="1600" i="1">
                                <a:solidFill>
                                  <a:schemeClr val="bg2"/>
                                </a:solidFill>
                                <a:latin typeface="Cambria Math" panose="02040503050406030204" pitchFamily="18" charset="0"/>
                              </a:rPr>
                            </m:ctrlPr>
                          </m:sSupPr>
                          <m:e>
                            <m:r>
                              <a:rPr lang="en-US" sz="1600" i="1">
                                <a:solidFill>
                                  <a:schemeClr val="bg2"/>
                                </a:solidFill>
                                <a:latin typeface="Cambria Math" panose="02040503050406030204" pitchFamily="18" charset="0"/>
                              </a:rPr>
                              <m:t>𝐷</m:t>
                            </m:r>
                          </m:e>
                          <m:sup>
                            <m:r>
                              <a:rPr lang="en-US" sz="1600" i="1">
                                <a:solidFill>
                                  <a:schemeClr val="bg2"/>
                                </a:solidFill>
                                <a:latin typeface="Cambria Math" panose="02040503050406030204" pitchFamily="18" charset="0"/>
                              </a:rPr>
                              <m:t>2</m:t>
                            </m:r>
                          </m:sup>
                        </m:sSup>
                        <m:r>
                          <a:rPr lang="en-US" sz="1600" i="1">
                            <a:solidFill>
                              <a:schemeClr val="bg2"/>
                            </a:solidFill>
                            <a:latin typeface="Cambria Math" panose="02040503050406030204" pitchFamily="18" charset="0"/>
                          </a:rPr>
                          <m:t>+</m:t>
                        </m:r>
                        <m:sSup>
                          <m:sSupPr>
                            <m:ctrlPr>
                              <a:rPr lang="en-US" sz="1600" i="1">
                                <a:solidFill>
                                  <a:schemeClr val="bg2"/>
                                </a:solidFill>
                                <a:latin typeface="Cambria Math" panose="02040503050406030204" pitchFamily="18" charset="0"/>
                              </a:rPr>
                            </m:ctrlPr>
                          </m:sSupPr>
                          <m:e>
                            <m:r>
                              <a:rPr lang="en-US" sz="1600" i="1">
                                <a:solidFill>
                                  <a:schemeClr val="bg2"/>
                                </a:solidFill>
                                <a:latin typeface="Cambria Math" panose="02040503050406030204" pitchFamily="18" charset="0"/>
                              </a:rPr>
                              <m:t>𝜍</m:t>
                            </m:r>
                          </m:e>
                          <m:sup>
                            <m:r>
                              <a:rPr lang="en-US" sz="1600" i="1">
                                <a:solidFill>
                                  <a:schemeClr val="bg2"/>
                                </a:solidFill>
                                <a:latin typeface="Cambria Math" panose="02040503050406030204" pitchFamily="18" charset="0"/>
                              </a:rPr>
                              <m:t>2</m:t>
                            </m:r>
                          </m:sup>
                        </m:sSup>
                      </m:e>
                    </m:rad>
                    <m:r>
                      <a:rPr lang="en-US" sz="1600" i="1">
                        <a:solidFill>
                          <a:schemeClr val="bg2"/>
                        </a:solidFill>
                        <a:latin typeface="Cambria Math" panose="02040503050406030204" pitchFamily="18" charset="0"/>
                      </a:rPr>
                      <m:t> </m:t>
                    </m:r>
                  </m:oMath>
                </a14:m>
                <a:r>
                  <a:rPr lang="en-US" sz="1600" dirty="0">
                    <a:solidFill>
                      <a:schemeClr val="bg2"/>
                    </a:solidFill>
                    <a:latin typeface="Times New Roman" panose="02020603050405020304" pitchFamily="18" charset="0"/>
                    <a:cs typeface="Times New Roman" panose="02020603050405020304" pitchFamily="18" charset="0"/>
                  </a:rPr>
                  <a:t>(m</a:t>
                </a:r>
                <a:r>
                  <a:rPr lang="en-US" sz="1600" baseline="30000" dirty="0">
                    <a:solidFill>
                      <a:schemeClr val="bg2"/>
                    </a:solidFill>
                    <a:latin typeface="Times New Roman" panose="02020603050405020304" pitchFamily="18" charset="0"/>
                    <a:cs typeface="Times New Roman" panose="02020603050405020304" pitchFamily="18" charset="0"/>
                  </a:rPr>
                  <a:t>2</a:t>
                </a:r>
                <a:r>
                  <a:rPr lang="en-US" sz="1600" dirty="0">
                    <a:solidFill>
                      <a:schemeClr val="bg2"/>
                    </a:solidFill>
                    <a:latin typeface="Times New Roman" panose="02020603050405020304" pitchFamily="18" charset="0"/>
                    <a:cs typeface="Times New Roman" panose="02020603050405020304" pitchFamily="18" charset="0"/>
                  </a:rPr>
                  <a:t>), </a:t>
                </a:r>
                <a14:m>
                  <m:oMath xmlns:m="http://schemas.openxmlformats.org/officeDocument/2006/math">
                    <m:r>
                      <a:rPr lang="en-US" sz="1600" i="1">
                        <a:solidFill>
                          <a:schemeClr val="bg2"/>
                        </a:solidFill>
                        <a:latin typeface="Cambria Math" panose="02040503050406030204" pitchFamily="18" charset="0"/>
                        <a:ea typeface="DengXian" panose="02010600030101010101" pitchFamily="2" charset="-122"/>
                        <a:cs typeface="Times New Roman" panose="02020603050405020304" pitchFamily="18" charset="0"/>
                      </a:rPr>
                      <m:t>𝐷</m:t>
                    </m:r>
                    <m:r>
                      <a:rPr lang="en-US" sz="1600">
                        <a:solidFill>
                          <a:schemeClr val="bg2"/>
                        </a:solidFill>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600">
                        <a:solidFill>
                          <a:schemeClr val="bg2"/>
                        </a:solidFill>
                        <a:latin typeface="Cambria Math" panose="02040503050406030204" pitchFamily="18" charset="0"/>
                        <a:ea typeface="DengXian" panose="02010600030101010101" pitchFamily="2" charset="-122"/>
                        <a:cs typeface="Times New Roman" panose="02020603050405020304" pitchFamily="18" charset="0"/>
                      </a:rPr>
                      <m:t>divergence</m:t>
                    </m:r>
                    <m:r>
                      <a:rPr lang="en-US" sz="1600">
                        <a:solidFill>
                          <a:schemeClr val="bg2"/>
                        </a:solidFill>
                        <a:latin typeface="Cambria Math" panose="02040503050406030204" pitchFamily="18" charset="0"/>
                        <a:ea typeface="DengXian" panose="02010600030101010101" pitchFamily="2" charset="-122"/>
                        <a:cs typeface="Times New Roman" panose="02020603050405020304" pitchFamily="18" charset="0"/>
                      </a:rPr>
                      <m:t>, </m:t>
                    </m:r>
                    <m:r>
                      <a:rPr lang="en-US" sz="1600" i="1">
                        <a:solidFill>
                          <a:schemeClr val="bg2"/>
                        </a:solidFill>
                        <a:latin typeface="Cambria Math" panose="02040503050406030204" pitchFamily="18" charset="0"/>
                      </a:rPr>
                      <m:t>𝜍</m:t>
                    </m:r>
                  </m:oMath>
                </a14:m>
                <a:r>
                  <a:rPr lang="en-US" sz="1600" dirty="0">
                    <a:solidFill>
                      <a:schemeClr val="bg2"/>
                    </a:solidFill>
                    <a:latin typeface="Times New Roman" panose="02020603050405020304" pitchFamily="18" charset="0"/>
                    <a:ea typeface="DengXian" panose="02010600030101010101" pitchFamily="2" charset="-122"/>
                    <a:cs typeface="Times New Roman" panose="02020603050405020304" pitchFamily="18" charset="0"/>
                  </a:rPr>
                  <a:t>: vorticity </a:t>
                </a:r>
                <a:endParaRPr lang="en-US" sz="1600" dirty="0">
                  <a:solidFill>
                    <a:schemeClr val="bg2"/>
                  </a:solidFill>
                </a:endParaRPr>
              </a:p>
            </p:txBody>
          </p:sp>
        </mc:Choice>
        <mc:Fallback xmlns="">
          <p:sp>
            <p:nvSpPr>
              <p:cNvPr id="13" name="TextBox 12">
                <a:extLst>
                  <a:ext uri="{FF2B5EF4-FFF2-40B4-BE49-F238E27FC236}">
                    <a16:creationId xmlns:a16="http://schemas.microsoft.com/office/drawing/2014/main" id="{66280E96-E1DA-563B-5B47-2F980C9D11DD}"/>
                  </a:ext>
                </a:extLst>
              </p:cNvPr>
              <p:cNvSpPr txBox="1">
                <a:spLocks noRot="1" noChangeAspect="1" noMove="1" noResize="1" noEditPoints="1" noAdjustHandles="1" noChangeArrowheads="1" noChangeShapeType="1" noTextEdit="1"/>
              </p:cNvSpPr>
              <p:nvPr/>
            </p:nvSpPr>
            <p:spPr>
              <a:xfrm>
                <a:off x="632716" y="2023600"/>
                <a:ext cx="8205828" cy="390492"/>
              </a:xfrm>
              <a:prstGeom prst="rect">
                <a:avLst/>
              </a:prstGeom>
              <a:blipFill>
                <a:blip r:embed="rId6"/>
                <a:stretch>
                  <a:fillRect r="-74" b="-17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8EC987F-8840-0F91-E256-E1F34B3C302F}"/>
                  </a:ext>
                </a:extLst>
              </p:cNvPr>
              <p:cNvSpPr txBox="1"/>
              <p:nvPr/>
            </p:nvSpPr>
            <p:spPr>
              <a:xfrm>
                <a:off x="1118856" y="3972259"/>
                <a:ext cx="5876223" cy="341312"/>
              </a:xfrm>
              <a:prstGeom prst="rect">
                <a:avLst/>
              </a:prstGeom>
              <a:noFill/>
            </p:spPr>
            <p:txBody>
              <a:bodyPr wrap="square">
                <a:spAutoFit/>
              </a:bodyPr>
              <a:lstStyle/>
              <a:p>
                <a14:m>
                  <m:oMath xmlns:m="http://schemas.openxmlformats.org/officeDocument/2006/math">
                    <m:sSub>
                      <m:sSubPr>
                        <m:ctrlPr>
                          <a:rPr lang="en-US" sz="160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𝜈</m:t>
                        </m:r>
                      </m:e>
                      <m:sub>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2</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𝑑</m:t>
                        </m:r>
                      </m:sub>
                    </m:sSub>
                    <m:r>
                      <a:rPr lang="en-US" sz="1600" b="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 </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r>
                      <a:rPr lang="en-US" sz="1600" b="0" i="1" smtClean="0">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 </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m:t>
                    </m:r>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𝑡</m:t>
                    </m:r>
                    <m:sSub>
                      <m:sSubPr>
                        <m:ctrlP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𝑘</m:t>
                        </m:r>
                      </m:e>
                      <m:sub>
                        <m:r>
                          <a:rPr lang="en-US" sz="1600" i="1">
                            <a:solidFill>
                              <a:schemeClr val="bg2"/>
                            </a:solidFill>
                            <a:effectLst/>
                            <a:latin typeface="Cambria Math" panose="02040503050406030204" pitchFamily="18" charset="0"/>
                            <a:ea typeface="DengXian" panose="02010600030101010101" pitchFamily="2" charset="-122"/>
                            <a:cs typeface="Times New Roman" panose="02020603050405020304" pitchFamily="18" charset="0"/>
                          </a:rPr>
                          <m:t>𝑚</m:t>
                        </m:r>
                      </m:sub>
                    </m:sSub>
                  </m:oMath>
                </a14:m>
                <a:r>
                  <a:rPr lang="en-US" sz="1600" dirty="0">
                    <a:solidFill>
                      <a:schemeClr val="bg2"/>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600" i="1" smtClean="0">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𝑘</m:t>
                        </m:r>
                      </m:e>
                      <m:sub>
                        <m:r>
                          <a:rPr lang="en-US" sz="1600" i="1">
                            <a:solidFill>
                              <a:schemeClr val="bg2"/>
                            </a:solidFill>
                            <a:latin typeface="Cambria Math" panose="02040503050406030204" pitchFamily="18" charset="0"/>
                          </a:rPr>
                          <m:t>𝑚</m:t>
                        </m:r>
                      </m:sub>
                    </m:sSub>
                    <m:r>
                      <a:rPr lang="en-US" sz="1600" i="1">
                        <a:solidFill>
                          <a:schemeClr val="bg2"/>
                        </a:solidFill>
                        <a:latin typeface="Cambria Math" panose="02040503050406030204" pitchFamily="18" charset="0"/>
                      </a:rPr>
                      <m:t>=</m:t>
                    </m:r>
                    <m:sSub>
                      <m:sSubPr>
                        <m:ctrlPr>
                          <a:rPr lang="en-US" sz="160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𝑐</m:t>
                        </m:r>
                      </m:e>
                      <m:sub>
                        <m:r>
                          <a:rPr lang="en-US" sz="1600" i="1">
                            <a:solidFill>
                              <a:schemeClr val="bg2"/>
                            </a:solidFill>
                            <a:latin typeface="Cambria Math" panose="02040503050406030204" pitchFamily="18" charset="0"/>
                          </a:rPr>
                          <m:t>𝑚</m:t>
                        </m:r>
                      </m:sub>
                    </m:sSub>
                    <m:r>
                      <a:rPr lang="en-US" sz="1600" i="1">
                        <a:solidFill>
                          <a:schemeClr val="bg2"/>
                        </a:solidFill>
                        <a:latin typeface="Cambria Math" panose="02040503050406030204" pitchFamily="18" charset="0"/>
                      </a:rPr>
                      <m:t>𝑙</m:t>
                    </m:r>
                    <m:rad>
                      <m:radPr>
                        <m:degHide m:val="on"/>
                        <m:ctrlPr>
                          <a:rPr lang="en-US" sz="1600" i="1">
                            <a:solidFill>
                              <a:schemeClr val="bg2"/>
                            </a:solidFill>
                            <a:latin typeface="Cambria Math" panose="02040503050406030204" pitchFamily="18" charset="0"/>
                          </a:rPr>
                        </m:ctrlPr>
                      </m:radPr>
                      <m:deg/>
                      <m:e>
                        <m:r>
                          <a:rPr lang="en-US" sz="1600" i="1">
                            <a:solidFill>
                              <a:schemeClr val="bg2"/>
                            </a:solidFill>
                            <a:latin typeface="Cambria Math" panose="02040503050406030204" pitchFamily="18" charset="0"/>
                          </a:rPr>
                          <m:t>𝑒</m:t>
                        </m:r>
                      </m:e>
                    </m:rad>
                  </m:oMath>
                </a14:m>
                <a:r>
                  <a:rPr lang="en-US" sz="1600" dirty="0">
                    <a:solidFill>
                      <a:schemeClr val="bg2"/>
                    </a:solidFill>
                    <a:latin typeface="Times New Roman" panose="02020603050405020304" pitchFamily="18" charset="0"/>
                    <a:cs typeface="Times New Roman" panose="02020603050405020304" pitchFamily="18" charset="0"/>
                  </a:rPr>
                  <a:t>,	</a:t>
                </a:r>
                <a:r>
                  <a:rPr lang="en-US" sz="1600" i="1" dirty="0">
                    <a:solidFill>
                      <a:schemeClr val="bg2"/>
                    </a:solidFill>
                    <a:latin typeface="Times New Roman" panose="02020603050405020304" pitchFamily="18" charset="0"/>
                    <a:cs typeface="Times New Roman" panose="02020603050405020304" pitchFamily="18" charset="0"/>
                  </a:rPr>
                  <a:t>e</a:t>
                </a:r>
                <a:r>
                  <a:rPr lang="en-US" sz="1600" dirty="0">
                    <a:solidFill>
                      <a:schemeClr val="bg2"/>
                    </a:solidFill>
                    <a:latin typeface="Times New Roman" panose="02020603050405020304" pitchFamily="18" charset="0"/>
                    <a:cs typeface="Times New Roman" panose="02020603050405020304" pitchFamily="18" charset="0"/>
                  </a:rPr>
                  <a:t>: predicted TKE by the 3D scheme</a:t>
                </a:r>
                <a:endParaRPr lang="en-US" sz="1600" dirty="0"/>
              </a:p>
            </p:txBody>
          </p:sp>
        </mc:Choice>
        <mc:Fallback xmlns="">
          <p:sp>
            <p:nvSpPr>
              <p:cNvPr id="15" name="TextBox 14">
                <a:extLst>
                  <a:ext uri="{FF2B5EF4-FFF2-40B4-BE49-F238E27FC236}">
                    <a16:creationId xmlns:a16="http://schemas.microsoft.com/office/drawing/2014/main" id="{88EC987F-8840-0F91-E256-E1F34B3C302F}"/>
                  </a:ext>
                </a:extLst>
              </p:cNvPr>
              <p:cNvSpPr txBox="1">
                <a:spLocks noRot="1" noChangeAspect="1" noMove="1" noResize="1" noEditPoints="1" noAdjustHandles="1" noChangeArrowheads="1" noChangeShapeType="1" noTextEdit="1"/>
              </p:cNvSpPr>
              <p:nvPr/>
            </p:nvSpPr>
            <p:spPr>
              <a:xfrm>
                <a:off x="1118856" y="3972259"/>
                <a:ext cx="5876223" cy="341312"/>
              </a:xfrm>
              <a:prstGeom prst="rect">
                <a:avLst/>
              </a:prstGeom>
              <a:blipFill>
                <a:blip r:embed="rId7"/>
                <a:stretch>
                  <a:fillRect t="-3571" b="-23214"/>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9B6F6D2E-E75D-A254-8808-467354FEB19E}"/>
              </a:ext>
            </a:extLst>
          </p:cNvPr>
          <p:cNvSpPr txBox="1"/>
          <p:nvPr/>
        </p:nvSpPr>
        <p:spPr>
          <a:xfrm>
            <a:off x="632715" y="4317912"/>
            <a:ext cx="7028994" cy="830997"/>
          </a:xfrm>
          <a:prstGeom prst="rect">
            <a:avLst/>
          </a:prstGeom>
          <a:noFill/>
        </p:spPr>
        <p:txBody>
          <a:bodyPr wrap="square">
            <a:spAutoFit/>
          </a:bodyPr>
          <a:lstStyle/>
          <a:p>
            <a:r>
              <a:rPr lang="en-US" sz="1600" dirty="0">
                <a:solidFill>
                  <a:schemeClr val="bg2"/>
                </a:solidFill>
                <a:latin typeface="Times New Roman" panose="02020603050405020304" pitchFamily="18" charset="0"/>
                <a:cs typeface="Times New Roman" panose="02020603050405020304" pitchFamily="18" charset="0"/>
              </a:rPr>
              <a:t>This provides a way to parameterize the LES-3D component of the first-order damping in terms of the predicted TKE consistent with the vertical diffusion parameterization.  </a:t>
            </a:r>
            <a:endParaRPr lang="en-US" sz="1600" dirty="0">
              <a:solidFill>
                <a:schemeClr val="bg2"/>
              </a:solidFill>
            </a:endParaRPr>
          </a:p>
        </p:txBody>
      </p:sp>
    </p:spTree>
    <p:extLst>
      <p:ext uri="{BB962C8B-B14F-4D97-AF65-F5344CB8AC3E}">
        <p14:creationId xmlns:p14="http://schemas.microsoft.com/office/powerpoint/2010/main" val="360695000"/>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8176</TotalTime>
  <Words>1178</Words>
  <Application>Microsoft Office PowerPoint</Application>
  <PresentationFormat>On-screen Show (16:9)</PresentationFormat>
  <Paragraphs>104</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Times New Roman</vt:lpstr>
      <vt:lpstr>Cambria Math</vt:lpstr>
      <vt:lpstr>Open Sans</vt:lpstr>
      <vt:lpstr>DengXian</vt:lpstr>
      <vt:lpstr>Raleway SemiBold</vt:lpstr>
      <vt:lpstr>Arial</vt:lpstr>
      <vt:lpstr>Calibri</vt:lpstr>
      <vt:lpstr>Lato</vt:lpstr>
      <vt:lpstr>Streamline</vt:lpstr>
      <vt:lpstr>Numerical Simulations of Tropical Cyclones using a Scale-Aware Three-Dimensional TKE Turbulent Mixing Scheme </vt:lpstr>
      <vt:lpstr>Turbulence Parameterization Problem</vt:lpstr>
      <vt:lpstr>Turbulence in unsaturated or shallow convection regimes</vt:lpstr>
      <vt:lpstr>Turbulence parameterization in mesoscale and large-scale models</vt:lpstr>
      <vt:lpstr>Unique thermodynamic and turbulence structures and characteristics in the eyewalls of tropical cyclones (TCs) </vt:lpstr>
      <vt:lpstr>3D turbulent transport in the inner core of TCs </vt:lpstr>
      <vt:lpstr>Parameterization of turbulent mixing in the gray zone </vt:lpstr>
      <vt:lpstr>Development of a Scale-Aware 3D TKE scheme in HAFS</vt:lpstr>
      <vt:lpstr>v. Treatment of horizontal mixing</vt:lpstr>
      <vt:lpstr>Validation of SA-3D TKE scheme</vt:lpstr>
      <vt:lpstr>PowerPoint Presentation</vt:lpstr>
      <vt:lpstr>Statistical Evaluations of HAFS Simulations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Ping Zhu</cp:lastModifiedBy>
  <cp:revision>48</cp:revision>
  <dcterms:modified xsi:type="dcterms:W3CDTF">2024-07-23T23:30:05Z</dcterms:modified>
</cp:coreProperties>
</file>