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2" r:id="rId7"/>
    <p:sldId id="261" r:id="rId8"/>
    <p:sldId id="263" r:id="rId9"/>
    <p:sldId id="275" r:id="rId10"/>
    <p:sldId id="265" r:id="rId11"/>
    <p:sldId id="266" r:id="rId12"/>
    <p:sldId id="267" r:id="rId13"/>
    <p:sldId id="268" r:id="rId14"/>
    <p:sldId id="269" r:id="rId15"/>
    <p:sldId id="276" r:id="rId16"/>
    <p:sldId id="278" r:id="rId17"/>
    <p:sldId id="277" r:id="rId18"/>
    <p:sldId id="270" r:id="rId19"/>
    <p:sldId id="271" r:id="rId20"/>
  </p:sldIdLst>
  <p:sldSz cx="9144000" cy="5143500" type="screen16x9"/>
  <p:notesSz cx="6858000" cy="9144000"/>
  <p:embeddedFontLst>
    <p:embeddedFont>
      <p:font typeface="Lato" panose="020F0502020204030203" pitchFamily="34" charset="0"/>
      <p:regular r:id="rId22"/>
      <p:bold r:id="rId23"/>
      <p:italic r:id="rId24"/>
      <p:boldItalic r:id="rId25"/>
    </p:embeddedFont>
    <p:embeddedFont>
      <p:font typeface="Open Sans" panose="020B0606030504020204" pitchFamily="34" charset="0"/>
      <p:regular r:id="rId26"/>
      <p:bold r:id="rId27"/>
      <p:italic r:id="rId28"/>
      <p:boldItalic r:id="rId29"/>
    </p:embeddedFont>
    <p:embeddedFont>
      <p:font typeface="Raleway SemiBold" pitchFamily="2"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jNkvEWk79IaoocO1+Hs6quoZMF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95" autoAdjust="0"/>
  </p:normalViewPr>
  <p:slideViewPr>
    <p:cSldViewPr snapToGrid="0">
      <p:cViewPr varScale="1">
        <p:scale>
          <a:sx n="130" d="100"/>
          <a:sy n="130" d="100"/>
        </p:scale>
        <p:origin x="8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798E4-D87F-44D2-A4DC-446E6E056D4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2A0C8B3-58B2-4182-99CE-F54C1FAD9B5E}">
      <dgm:prSet/>
      <dgm:spPr>
        <a:solidFill>
          <a:schemeClr val="accent5">
            <a:lumMod val="75000"/>
          </a:schemeClr>
        </a:solidFill>
      </dgm:spPr>
      <dgm:t>
        <a:bodyPr/>
        <a:lstStyle/>
        <a:p>
          <a:r>
            <a:rPr lang="en-US" b="1" i="0" dirty="0"/>
            <a:t>Introduction</a:t>
          </a:r>
          <a:endParaRPr lang="en-US" dirty="0"/>
        </a:p>
      </dgm:t>
    </dgm:pt>
    <dgm:pt modelId="{8C335E05-F592-47E7-9688-C46EC7512E34}" type="parTrans" cxnId="{87027B81-0034-413F-8A28-93EC6F97B6E7}">
      <dgm:prSet/>
      <dgm:spPr/>
      <dgm:t>
        <a:bodyPr/>
        <a:lstStyle/>
        <a:p>
          <a:endParaRPr lang="en-US"/>
        </a:p>
      </dgm:t>
    </dgm:pt>
    <dgm:pt modelId="{E97A004F-BB25-4A92-BAA1-EB5414AF2D39}" type="sibTrans" cxnId="{87027B81-0034-413F-8A28-93EC6F97B6E7}">
      <dgm:prSet/>
      <dgm:spPr/>
      <dgm:t>
        <a:bodyPr/>
        <a:lstStyle/>
        <a:p>
          <a:endParaRPr lang="en-US"/>
        </a:p>
      </dgm:t>
    </dgm:pt>
    <dgm:pt modelId="{54C24650-F916-4C82-A198-32898FF6EF92}">
      <dgm:prSet/>
      <dgm:spPr>
        <a:solidFill>
          <a:schemeClr val="accent5">
            <a:lumMod val="60000"/>
            <a:lumOff val="40000"/>
          </a:schemeClr>
        </a:solidFill>
      </dgm:spPr>
      <dgm:t>
        <a:bodyPr/>
        <a:lstStyle/>
        <a:p>
          <a:r>
            <a:rPr lang="en-US" dirty="0"/>
            <a:t>Ionosphere</a:t>
          </a:r>
        </a:p>
      </dgm:t>
    </dgm:pt>
    <dgm:pt modelId="{D3227B94-FBE1-41B0-883C-1977781C08FA}" type="parTrans" cxnId="{958CD4BE-AB07-4FFA-B031-224DA449F257}">
      <dgm:prSet/>
      <dgm:spPr/>
      <dgm:t>
        <a:bodyPr/>
        <a:lstStyle/>
        <a:p>
          <a:endParaRPr lang="en-US"/>
        </a:p>
      </dgm:t>
    </dgm:pt>
    <dgm:pt modelId="{5402FF72-0556-45A8-926B-3300854CB014}" type="sibTrans" cxnId="{958CD4BE-AB07-4FFA-B031-224DA449F257}">
      <dgm:prSet/>
      <dgm:spPr/>
      <dgm:t>
        <a:bodyPr/>
        <a:lstStyle/>
        <a:p>
          <a:endParaRPr lang="en-US"/>
        </a:p>
      </dgm:t>
    </dgm:pt>
    <dgm:pt modelId="{E4FCD936-4139-4CB5-A2D2-F2784FF9AF83}">
      <dgm:prSet/>
      <dgm:spPr>
        <a:solidFill>
          <a:schemeClr val="accent4">
            <a:lumMod val="50000"/>
          </a:schemeClr>
        </a:solidFill>
      </dgm:spPr>
      <dgm:t>
        <a:bodyPr/>
        <a:lstStyle/>
        <a:p>
          <a:r>
            <a:rPr lang="en-US" b="1" i="0" dirty="0"/>
            <a:t>Challenges in Ionospheric Forecasting</a:t>
          </a:r>
          <a:endParaRPr lang="en-US" dirty="0"/>
        </a:p>
      </dgm:t>
    </dgm:pt>
    <dgm:pt modelId="{9431831D-87FD-439B-A1AA-21D714538EA4}" type="parTrans" cxnId="{09ABDDC6-4CB7-40B4-BFC0-B8B4D08F771E}">
      <dgm:prSet/>
      <dgm:spPr/>
      <dgm:t>
        <a:bodyPr/>
        <a:lstStyle/>
        <a:p>
          <a:endParaRPr lang="en-US"/>
        </a:p>
      </dgm:t>
    </dgm:pt>
    <dgm:pt modelId="{9EEE3D40-9891-4E36-BABF-5215144F51B3}" type="sibTrans" cxnId="{09ABDDC6-4CB7-40B4-BFC0-B8B4D08F771E}">
      <dgm:prSet/>
      <dgm:spPr/>
      <dgm:t>
        <a:bodyPr/>
        <a:lstStyle/>
        <a:p>
          <a:endParaRPr lang="en-US"/>
        </a:p>
      </dgm:t>
    </dgm:pt>
    <dgm:pt modelId="{48B2D92F-6CB5-4C04-A04C-5BAFC139A615}">
      <dgm:prSet/>
      <dgm:spPr>
        <a:solidFill>
          <a:schemeClr val="accent2">
            <a:lumMod val="60000"/>
            <a:lumOff val="40000"/>
          </a:schemeClr>
        </a:solidFill>
      </dgm:spPr>
      <dgm:t>
        <a:bodyPr/>
        <a:lstStyle/>
        <a:p>
          <a:r>
            <a:rPr lang="en-US" b="1" i="0" dirty="0"/>
            <a:t>GNSS Data Utilization</a:t>
          </a:r>
          <a:endParaRPr lang="en-US" dirty="0"/>
        </a:p>
      </dgm:t>
    </dgm:pt>
    <dgm:pt modelId="{A768AD5D-71FC-4F95-92B4-A570C32AFB9D}" type="parTrans" cxnId="{585FBE0A-667E-452E-B66A-C70CA7571DD1}">
      <dgm:prSet/>
      <dgm:spPr/>
      <dgm:t>
        <a:bodyPr/>
        <a:lstStyle/>
        <a:p>
          <a:endParaRPr lang="en-US"/>
        </a:p>
      </dgm:t>
    </dgm:pt>
    <dgm:pt modelId="{6EBA7196-D968-4BBD-9E4E-FE6A872AED0F}" type="sibTrans" cxnId="{585FBE0A-667E-452E-B66A-C70CA7571DD1}">
      <dgm:prSet/>
      <dgm:spPr/>
      <dgm:t>
        <a:bodyPr/>
        <a:lstStyle/>
        <a:p>
          <a:endParaRPr lang="en-US"/>
        </a:p>
      </dgm:t>
    </dgm:pt>
    <dgm:pt modelId="{43009532-0ACF-4B04-8BF2-2F27FE440B11}">
      <dgm:prSet/>
      <dgm:spPr/>
      <dgm:t>
        <a:bodyPr/>
        <a:lstStyle/>
        <a:p>
          <a:r>
            <a:rPr lang="en-US" b="1" i="0" dirty="0"/>
            <a:t>Deep Neural Networks for Forecasting</a:t>
          </a:r>
          <a:endParaRPr lang="en-US" dirty="0"/>
        </a:p>
      </dgm:t>
    </dgm:pt>
    <dgm:pt modelId="{E005B954-F282-4B9E-9BF9-26EF9097C70D}" type="parTrans" cxnId="{51ABF1B0-8E24-4C25-99EE-7138402C20AB}">
      <dgm:prSet/>
      <dgm:spPr/>
      <dgm:t>
        <a:bodyPr/>
        <a:lstStyle/>
        <a:p>
          <a:endParaRPr lang="en-US"/>
        </a:p>
      </dgm:t>
    </dgm:pt>
    <dgm:pt modelId="{90FE688D-0C97-4009-A69F-548EE08E7535}" type="sibTrans" cxnId="{51ABF1B0-8E24-4C25-99EE-7138402C20AB}">
      <dgm:prSet/>
      <dgm:spPr/>
      <dgm:t>
        <a:bodyPr/>
        <a:lstStyle/>
        <a:p>
          <a:endParaRPr lang="en-US"/>
        </a:p>
      </dgm:t>
    </dgm:pt>
    <dgm:pt modelId="{DB3AB957-E729-4A62-8CB8-9BF9300CF562}">
      <dgm:prSet/>
      <dgm:spPr/>
      <dgm:t>
        <a:bodyPr/>
        <a:lstStyle/>
        <a:p>
          <a:r>
            <a:rPr lang="en-US" b="1" i="0" dirty="0"/>
            <a:t>Implementation and Results</a:t>
          </a:r>
          <a:endParaRPr lang="en-US" dirty="0"/>
        </a:p>
      </dgm:t>
    </dgm:pt>
    <dgm:pt modelId="{31245E59-A31F-4A44-86D6-C0EC598E465D}" type="parTrans" cxnId="{BB93A8FA-6480-4E85-B05A-6D13C5E55A2B}">
      <dgm:prSet/>
      <dgm:spPr/>
      <dgm:t>
        <a:bodyPr/>
        <a:lstStyle/>
        <a:p>
          <a:endParaRPr lang="en-US"/>
        </a:p>
      </dgm:t>
    </dgm:pt>
    <dgm:pt modelId="{CE80765F-3C07-44F4-A289-805F88D84BB1}" type="sibTrans" cxnId="{BB93A8FA-6480-4E85-B05A-6D13C5E55A2B}">
      <dgm:prSet/>
      <dgm:spPr/>
      <dgm:t>
        <a:bodyPr/>
        <a:lstStyle/>
        <a:p>
          <a:endParaRPr lang="en-US"/>
        </a:p>
      </dgm:t>
    </dgm:pt>
    <dgm:pt modelId="{63952E53-BB71-4F4C-B473-35FF9EE89973}">
      <dgm:prSet/>
      <dgm:spPr>
        <a:solidFill>
          <a:srgbClr val="92D050"/>
        </a:solidFill>
      </dgm:spPr>
      <dgm:t>
        <a:bodyPr/>
        <a:lstStyle/>
        <a:p>
          <a:r>
            <a:rPr lang="en-US" b="1" i="0" dirty="0"/>
            <a:t>Challenges and Future Directions</a:t>
          </a:r>
          <a:endParaRPr lang="en-US" dirty="0"/>
        </a:p>
      </dgm:t>
    </dgm:pt>
    <dgm:pt modelId="{0950C67A-22C9-4A04-BFE7-07E42A00FB98}" type="parTrans" cxnId="{A6558528-8F0A-4003-8C24-FB0BC18DE014}">
      <dgm:prSet/>
      <dgm:spPr/>
      <dgm:t>
        <a:bodyPr/>
        <a:lstStyle/>
        <a:p>
          <a:endParaRPr lang="en-US"/>
        </a:p>
      </dgm:t>
    </dgm:pt>
    <dgm:pt modelId="{A8649AF8-C6FC-4702-BE98-F377CDCD2BA9}" type="sibTrans" cxnId="{A6558528-8F0A-4003-8C24-FB0BC18DE014}">
      <dgm:prSet/>
      <dgm:spPr/>
      <dgm:t>
        <a:bodyPr/>
        <a:lstStyle/>
        <a:p>
          <a:endParaRPr lang="en-US"/>
        </a:p>
      </dgm:t>
    </dgm:pt>
    <dgm:pt modelId="{0D6C5EC6-FA46-4C0F-8108-09880839C5CB}">
      <dgm:prSet/>
      <dgm:spPr>
        <a:solidFill>
          <a:srgbClr val="7030A0"/>
        </a:solidFill>
      </dgm:spPr>
      <dgm:t>
        <a:bodyPr/>
        <a:lstStyle/>
        <a:p>
          <a:r>
            <a:rPr lang="en-US" b="1" i="0"/>
            <a:t>Conclusion</a:t>
          </a:r>
          <a:endParaRPr lang="en-US"/>
        </a:p>
      </dgm:t>
    </dgm:pt>
    <dgm:pt modelId="{245D21AD-EDE1-4471-93F1-B9C0ABCD80DD}" type="parTrans" cxnId="{9CACAFF9-6712-43E5-974C-6ED55B830052}">
      <dgm:prSet/>
      <dgm:spPr/>
      <dgm:t>
        <a:bodyPr/>
        <a:lstStyle/>
        <a:p>
          <a:endParaRPr lang="en-US"/>
        </a:p>
      </dgm:t>
    </dgm:pt>
    <dgm:pt modelId="{8E842276-21EE-438F-8ABA-B3D611CD387F}" type="sibTrans" cxnId="{9CACAFF9-6712-43E5-974C-6ED55B830052}">
      <dgm:prSet/>
      <dgm:spPr/>
      <dgm:t>
        <a:bodyPr/>
        <a:lstStyle/>
        <a:p>
          <a:endParaRPr lang="en-US"/>
        </a:p>
      </dgm:t>
    </dgm:pt>
    <dgm:pt modelId="{655C4604-4C6B-46FB-8FC0-7C3E89C15878}" type="pres">
      <dgm:prSet presAssocID="{176798E4-D87F-44D2-A4DC-446E6E056D46}" presName="diagram" presStyleCnt="0">
        <dgm:presLayoutVars>
          <dgm:dir/>
          <dgm:resizeHandles val="exact"/>
        </dgm:presLayoutVars>
      </dgm:prSet>
      <dgm:spPr/>
    </dgm:pt>
    <dgm:pt modelId="{C78BBA46-7081-477F-982B-B0AC39669345}" type="pres">
      <dgm:prSet presAssocID="{72A0C8B3-58B2-4182-99CE-F54C1FAD9B5E}" presName="node" presStyleLbl="node1" presStyleIdx="0" presStyleCnt="8">
        <dgm:presLayoutVars>
          <dgm:bulletEnabled val="1"/>
        </dgm:presLayoutVars>
      </dgm:prSet>
      <dgm:spPr/>
    </dgm:pt>
    <dgm:pt modelId="{FD71745C-5C05-4B1C-8694-08DF7393FBF3}" type="pres">
      <dgm:prSet presAssocID="{E97A004F-BB25-4A92-BAA1-EB5414AF2D39}" presName="sibTrans" presStyleCnt="0"/>
      <dgm:spPr/>
    </dgm:pt>
    <dgm:pt modelId="{044C183A-A818-46B2-928F-9A06B21D0820}" type="pres">
      <dgm:prSet presAssocID="{54C24650-F916-4C82-A198-32898FF6EF92}" presName="node" presStyleLbl="node1" presStyleIdx="1" presStyleCnt="8">
        <dgm:presLayoutVars>
          <dgm:bulletEnabled val="1"/>
        </dgm:presLayoutVars>
      </dgm:prSet>
      <dgm:spPr/>
    </dgm:pt>
    <dgm:pt modelId="{766768C6-FA9E-4EA2-AB76-D49795D0F9B9}" type="pres">
      <dgm:prSet presAssocID="{5402FF72-0556-45A8-926B-3300854CB014}" presName="sibTrans" presStyleCnt="0"/>
      <dgm:spPr/>
    </dgm:pt>
    <dgm:pt modelId="{8C43B80C-3610-461B-A003-B69B74DD548F}" type="pres">
      <dgm:prSet presAssocID="{E4FCD936-4139-4CB5-A2D2-F2784FF9AF83}" presName="node" presStyleLbl="node1" presStyleIdx="2" presStyleCnt="8">
        <dgm:presLayoutVars>
          <dgm:bulletEnabled val="1"/>
        </dgm:presLayoutVars>
      </dgm:prSet>
      <dgm:spPr/>
    </dgm:pt>
    <dgm:pt modelId="{6470C7E5-6FEA-456A-9E21-05D37B24A564}" type="pres">
      <dgm:prSet presAssocID="{9EEE3D40-9891-4E36-BABF-5215144F51B3}" presName="sibTrans" presStyleCnt="0"/>
      <dgm:spPr/>
    </dgm:pt>
    <dgm:pt modelId="{8E5F1DD6-1F42-4477-B515-CE3DCAC1574A}" type="pres">
      <dgm:prSet presAssocID="{48B2D92F-6CB5-4C04-A04C-5BAFC139A615}" presName="node" presStyleLbl="node1" presStyleIdx="3" presStyleCnt="8">
        <dgm:presLayoutVars>
          <dgm:bulletEnabled val="1"/>
        </dgm:presLayoutVars>
      </dgm:prSet>
      <dgm:spPr/>
    </dgm:pt>
    <dgm:pt modelId="{86E9F9D7-D84C-4650-97FF-B01305E055B8}" type="pres">
      <dgm:prSet presAssocID="{6EBA7196-D968-4BBD-9E4E-FE6A872AED0F}" presName="sibTrans" presStyleCnt="0"/>
      <dgm:spPr/>
    </dgm:pt>
    <dgm:pt modelId="{0153000E-F6B5-4EBD-A07C-31B392C12682}" type="pres">
      <dgm:prSet presAssocID="{43009532-0ACF-4B04-8BF2-2F27FE440B11}" presName="node" presStyleLbl="node1" presStyleIdx="4" presStyleCnt="8">
        <dgm:presLayoutVars>
          <dgm:bulletEnabled val="1"/>
        </dgm:presLayoutVars>
      </dgm:prSet>
      <dgm:spPr/>
    </dgm:pt>
    <dgm:pt modelId="{1E7537ED-695B-43C6-A91A-B9D8FA26FCB8}" type="pres">
      <dgm:prSet presAssocID="{90FE688D-0C97-4009-A69F-548EE08E7535}" presName="sibTrans" presStyleCnt="0"/>
      <dgm:spPr/>
    </dgm:pt>
    <dgm:pt modelId="{51660EA8-D33D-42E6-BD60-A491952F7666}" type="pres">
      <dgm:prSet presAssocID="{DB3AB957-E729-4A62-8CB8-9BF9300CF562}" presName="node" presStyleLbl="node1" presStyleIdx="5" presStyleCnt="8">
        <dgm:presLayoutVars>
          <dgm:bulletEnabled val="1"/>
        </dgm:presLayoutVars>
      </dgm:prSet>
      <dgm:spPr/>
    </dgm:pt>
    <dgm:pt modelId="{3C2D790E-4906-47D9-B70E-BBD5DF67CE36}" type="pres">
      <dgm:prSet presAssocID="{CE80765F-3C07-44F4-A289-805F88D84BB1}" presName="sibTrans" presStyleCnt="0"/>
      <dgm:spPr/>
    </dgm:pt>
    <dgm:pt modelId="{BC7A4D46-7767-46BA-A285-ECC4D405E598}" type="pres">
      <dgm:prSet presAssocID="{63952E53-BB71-4F4C-B473-35FF9EE89973}" presName="node" presStyleLbl="node1" presStyleIdx="6" presStyleCnt="8">
        <dgm:presLayoutVars>
          <dgm:bulletEnabled val="1"/>
        </dgm:presLayoutVars>
      </dgm:prSet>
      <dgm:spPr/>
    </dgm:pt>
    <dgm:pt modelId="{FC8721B4-DBA8-41CD-9254-39F2E48C9244}" type="pres">
      <dgm:prSet presAssocID="{A8649AF8-C6FC-4702-BE98-F377CDCD2BA9}" presName="sibTrans" presStyleCnt="0"/>
      <dgm:spPr/>
    </dgm:pt>
    <dgm:pt modelId="{C772A237-9F97-4C40-A213-89D6787CAB47}" type="pres">
      <dgm:prSet presAssocID="{0D6C5EC6-FA46-4C0F-8108-09880839C5CB}" presName="node" presStyleLbl="node1" presStyleIdx="7" presStyleCnt="8">
        <dgm:presLayoutVars>
          <dgm:bulletEnabled val="1"/>
        </dgm:presLayoutVars>
      </dgm:prSet>
      <dgm:spPr/>
    </dgm:pt>
  </dgm:ptLst>
  <dgm:cxnLst>
    <dgm:cxn modelId="{38E7C806-2251-4400-BE79-8C650D4734B3}" type="presOf" srcId="{48B2D92F-6CB5-4C04-A04C-5BAFC139A615}" destId="{8E5F1DD6-1F42-4477-B515-CE3DCAC1574A}" srcOrd="0" destOrd="0" presId="urn:microsoft.com/office/officeart/2005/8/layout/default"/>
    <dgm:cxn modelId="{585FBE0A-667E-452E-B66A-C70CA7571DD1}" srcId="{176798E4-D87F-44D2-A4DC-446E6E056D46}" destId="{48B2D92F-6CB5-4C04-A04C-5BAFC139A615}" srcOrd="3" destOrd="0" parTransId="{A768AD5D-71FC-4F95-92B4-A570C32AFB9D}" sibTransId="{6EBA7196-D968-4BBD-9E4E-FE6A872AED0F}"/>
    <dgm:cxn modelId="{A6558528-8F0A-4003-8C24-FB0BC18DE014}" srcId="{176798E4-D87F-44D2-A4DC-446E6E056D46}" destId="{63952E53-BB71-4F4C-B473-35FF9EE89973}" srcOrd="6" destOrd="0" parTransId="{0950C67A-22C9-4A04-BFE7-07E42A00FB98}" sibTransId="{A8649AF8-C6FC-4702-BE98-F377CDCD2BA9}"/>
    <dgm:cxn modelId="{34F9FE70-7131-4C88-B53D-B537A7B2CD12}" type="presOf" srcId="{54C24650-F916-4C82-A198-32898FF6EF92}" destId="{044C183A-A818-46B2-928F-9A06B21D0820}" srcOrd="0" destOrd="0" presId="urn:microsoft.com/office/officeart/2005/8/layout/default"/>
    <dgm:cxn modelId="{604A1C53-CDD6-4E0E-91D5-D2056EBFAF58}" type="presOf" srcId="{63952E53-BB71-4F4C-B473-35FF9EE89973}" destId="{BC7A4D46-7767-46BA-A285-ECC4D405E598}" srcOrd="0" destOrd="0" presId="urn:microsoft.com/office/officeart/2005/8/layout/default"/>
    <dgm:cxn modelId="{D9003556-7681-44F9-B3B6-C0E6803F303E}" type="presOf" srcId="{43009532-0ACF-4B04-8BF2-2F27FE440B11}" destId="{0153000E-F6B5-4EBD-A07C-31B392C12682}" srcOrd="0" destOrd="0" presId="urn:microsoft.com/office/officeart/2005/8/layout/default"/>
    <dgm:cxn modelId="{48FAAB7A-EE76-424D-978B-7E12FAA45FDD}" type="presOf" srcId="{DB3AB957-E729-4A62-8CB8-9BF9300CF562}" destId="{51660EA8-D33D-42E6-BD60-A491952F7666}" srcOrd="0" destOrd="0" presId="urn:microsoft.com/office/officeart/2005/8/layout/default"/>
    <dgm:cxn modelId="{87027B81-0034-413F-8A28-93EC6F97B6E7}" srcId="{176798E4-D87F-44D2-A4DC-446E6E056D46}" destId="{72A0C8B3-58B2-4182-99CE-F54C1FAD9B5E}" srcOrd="0" destOrd="0" parTransId="{8C335E05-F592-47E7-9688-C46EC7512E34}" sibTransId="{E97A004F-BB25-4A92-BAA1-EB5414AF2D39}"/>
    <dgm:cxn modelId="{0D7396A6-BBE9-4C00-AC64-D732BBB34735}" type="presOf" srcId="{72A0C8B3-58B2-4182-99CE-F54C1FAD9B5E}" destId="{C78BBA46-7081-477F-982B-B0AC39669345}" srcOrd="0" destOrd="0" presId="urn:microsoft.com/office/officeart/2005/8/layout/default"/>
    <dgm:cxn modelId="{51ABF1B0-8E24-4C25-99EE-7138402C20AB}" srcId="{176798E4-D87F-44D2-A4DC-446E6E056D46}" destId="{43009532-0ACF-4B04-8BF2-2F27FE440B11}" srcOrd="4" destOrd="0" parTransId="{E005B954-F282-4B9E-9BF9-26EF9097C70D}" sibTransId="{90FE688D-0C97-4009-A69F-548EE08E7535}"/>
    <dgm:cxn modelId="{958CD4BE-AB07-4FFA-B031-224DA449F257}" srcId="{176798E4-D87F-44D2-A4DC-446E6E056D46}" destId="{54C24650-F916-4C82-A198-32898FF6EF92}" srcOrd="1" destOrd="0" parTransId="{D3227B94-FBE1-41B0-883C-1977781C08FA}" sibTransId="{5402FF72-0556-45A8-926B-3300854CB014}"/>
    <dgm:cxn modelId="{09ABDDC6-4CB7-40B4-BFC0-B8B4D08F771E}" srcId="{176798E4-D87F-44D2-A4DC-446E6E056D46}" destId="{E4FCD936-4139-4CB5-A2D2-F2784FF9AF83}" srcOrd="2" destOrd="0" parTransId="{9431831D-87FD-439B-A1AA-21D714538EA4}" sibTransId="{9EEE3D40-9891-4E36-BABF-5215144F51B3}"/>
    <dgm:cxn modelId="{221482F7-13BB-45CE-B353-D9A5B14F0AB6}" type="presOf" srcId="{E4FCD936-4139-4CB5-A2D2-F2784FF9AF83}" destId="{8C43B80C-3610-461B-A003-B69B74DD548F}" srcOrd="0" destOrd="0" presId="urn:microsoft.com/office/officeart/2005/8/layout/default"/>
    <dgm:cxn modelId="{9CACAFF9-6712-43E5-974C-6ED55B830052}" srcId="{176798E4-D87F-44D2-A4DC-446E6E056D46}" destId="{0D6C5EC6-FA46-4C0F-8108-09880839C5CB}" srcOrd="7" destOrd="0" parTransId="{245D21AD-EDE1-4471-93F1-B9C0ABCD80DD}" sibTransId="{8E842276-21EE-438F-8ABA-B3D611CD387F}"/>
    <dgm:cxn modelId="{BB93A8FA-6480-4E85-B05A-6D13C5E55A2B}" srcId="{176798E4-D87F-44D2-A4DC-446E6E056D46}" destId="{DB3AB957-E729-4A62-8CB8-9BF9300CF562}" srcOrd="5" destOrd="0" parTransId="{31245E59-A31F-4A44-86D6-C0EC598E465D}" sibTransId="{CE80765F-3C07-44F4-A289-805F88D84BB1}"/>
    <dgm:cxn modelId="{5376ABFE-83B0-457A-827B-3277271B11FD}" type="presOf" srcId="{176798E4-D87F-44D2-A4DC-446E6E056D46}" destId="{655C4604-4C6B-46FB-8FC0-7C3E89C15878}" srcOrd="0" destOrd="0" presId="urn:microsoft.com/office/officeart/2005/8/layout/default"/>
    <dgm:cxn modelId="{A53E33FF-000E-4F92-A194-DE3A2D08D9ED}" type="presOf" srcId="{0D6C5EC6-FA46-4C0F-8108-09880839C5CB}" destId="{C772A237-9F97-4C40-A213-89D6787CAB47}" srcOrd="0" destOrd="0" presId="urn:microsoft.com/office/officeart/2005/8/layout/default"/>
    <dgm:cxn modelId="{EB770426-D2A6-4A0D-8019-3D698F3AB2F2}" type="presParOf" srcId="{655C4604-4C6B-46FB-8FC0-7C3E89C15878}" destId="{C78BBA46-7081-477F-982B-B0AC39669345}" srcOrd="0" destOrd="0" presId="urn:microsoft.com/office/officeart/2005/8/layout/default"/>
    <dgm:cxn modelId="{7248F881-DA68-421B-80A6-4997558ED7CE}" type="presParOf" srcId="{655C4604-4C6B-46FB-8FC0-7C3E89C15878}" destId="{FD71745C-5C05-4B1C-8694-08DF7393FBF3}" srcOrd="1" destOrd="0" presId="urn:microsoft.com/office/officeart/2005/8/layout/default"/>
    <dgm:cxn modelId="{B8A90983-F024-4A81-876C-865DDB56EE25}" type="presParOf" srcId="{655C4604-4C6B-46FB-8FC0-7C3E89C15878}" destId="{044C183A-A818-46B2-928F-9A06B21D0820}" srcOrd="2" destOrd="0" presId="urn:microsoft.com/office/officeart/2005/8/layout/default"/>
    <dgm:cxn modelId="{D091121F-D354-4D7C-87A5-9D3EA90DD753}" type="presParOf" srcId="{655C4604-4C6B-46FB-8FC0-7C3E89C15878}" destId="{766768C6-FA9E-4EA2-AB76-D49795D0F9B9}" srcOrd="3" destOrd="0" presId="urn:microsoft.com/office/officeart/2005/8/layout/default"/>
    <dgm:cxn modelId="{849EC88E-6196-4285-9CB8-F8A10BED5A32}" type="presParOf" srcId="{655C4604-4C6B-46FB-8FC0-7C3E89C15878}" destId="{8C43B80C-3610-461B-A003-B69B74DD548F}" srcOrd="4" destOrd="0" presId="urn:microsoft.com/office/officeart/2005/8/layout/default"/>
    <dgm:cxn modelId="{03214108-BC25-4145-B356-42AD6055C4B7}" type="presParOf" srcId="{655C4604-4C6B-46FB-8FC0-7C3E89C15878}" destId="{6470C7E5-6FEA-456A-9E21-05D37B24A564}" srcOrd="5" destOrd="0" presId="urn:microsoft.com/office/officeart/2005/8/layout/default"/>
    <dgm:cxn modelId="{1104E7E2-9981-46F9-92FE-3D2BBFE5426E}" type="presParOf" srcId="{655C4604-4C6B-46FB-8FC0-7C3E89C15878}" destId="{8E5F1DD6-1F42-4477-B515-CE3DCAC1574A}" srcOrd="6" destOrd="0" presId="urn:microsoft.com/office/officeart/2005/8/layout/default"/>
    <dgm:cxn modelId="{AE2242D8-95A0-492E-B5CF-D13F449EC570}" type="presParOf" srcId="{655C4604-4C6B-46FB-8FC0-7C3E89C15878}" destId="{86E9F9D7-D84C-4650-97FF-B01305E055B8}" srcOrd="7" destOrd="0" presId="urn:microsoft.com/office/officeart/2005/8/layout/default"/>
    <dgm:cxn modelId="{4809A507-45E5-4921-9B65-5683114B4B22}" type="presParOf" srcId="{655C4604-4C6B-46FB-8FC0-7C3E89C15878}" destId="{0153000E-F6B5-4EBD-A07C-31B392C12682}" srcOrd="8" destOrd="0" presId="urn:microsoft.com/office/officeart/2005/8/layout/default"/>
    <dgm:cxn modelId="{21B32EA0-200E-4A0A-8295-9BAFC771B0B3}" type="presParOf" srcId="{655C4604-4C6B-46FB-8FC0-7C3E89C15878}" destId="{1E7537ED-695B-43C6-A91A-B9D8FA26FCB8}" srcOrd="9" destOrd="0" presId="urn:microsoft.com/office/officeart/2005/8/layout/default"/>
    <dgm:cxn modelId="{B09F9B5C-7406-43D4-8C05-042C4B859045}" type="presParOf" srcId="{655C4604-4C6B-46FB-8FC0-7C3E89C15878}" destId="{51660EA8-D33D-42E6-BD60-A491952F7666}" srcOrd="10" destOrd="0" presId="urn:microsoft.com/office/officeart/2005/8/layout/default"/>
    <dgm:cxn modelId="{54833D4B-DDB4-4803-84CB-217B9505CABD}" type="presParOf" srcId="{655C4604-4C6B-46FB-8FC0-7C3E89C15878}" destId="{3C2D790E-4906-47D9-B70E-BBD5DF67CE36}" srcOrd="11" destOrd="0" presId="urn:microsoft.com/office/officeart/2005/8/layout/default"/>
    <dgm:cxn modelId="{CD6A51C2-431B-4D77-8FAE-A2666FBC5A91}" type="presParOf" srcId="{655C4604-4C6B-46FB-8FC0-7C3E89C15878}" destId="{BC7A4D46-7767-46BA-A285-ECC4D405E598}" srcOrd="12" destOrd="0" presId="urn:microsoft.com/office/officeart/2005/8/layout/default"/>
    <dgm:cxn modelId="{11976834-9E43-4D8F-AD12-3E0125818307}" type="presParOf" srcId="{655C4604-4C6B-46FB-8FC0-7C3E89C15878}" destId="{FC8721B4-DBA8-41CD-9254-39F2E48C9244}" srcOrd="13" destOrd="0" presId="urn:microsoft.com/office/officeart/2005/8/layout/default"/>
    <dgm:cxn modelId="{A1554F78-3B7D-4FFE-8487-1BFE65ECCEE2}" type="presParOf" srcId="{655C4604-4C6B-46FB-8FC0-7C3E89C15878}" destId="{C772A237-9F97-4C40-A213-89D6787CAB4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BBA46-7081-477F-982B-B0AC39669345}">
      <dsp:nvSpPr>
        <dsp:cNvPr id="0" name=""/>
        <dsp:cNvSpPr/>
      </dsp:nvSpPr>
      <dsp:spPr>
        <a:xfrm>
          <a:off x="2518" y="252715"/>
          <a:ext cx="1997921" cy="1198753"/>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Introduction</a:t>
          </a:r>
          <a:endParaRPr lang="en-US" sz="1900" kern="1200" dirty="0"/>
        </a:p>
      </dsp:txBody>
      <dsp:txXfrm>
        <a:off x="2518" y="252715"/>
        <a:ext cx="1997921" cy="1198753"/>
      </dsp:txXfrm>
    </dsp:sp>
    <dsp:sp modelId="{044C183A-A818-46B2-928F-9A06B21D0820}">
      <dsp:nvSpPr>
        <dsp:cNvPr id="0" name=""/>
        <dsp:cNvSpPr/>
      </dsp:nvSpPr>
      <dsp:spPr>
        <a:xfrm>
          <a:off x="2200232" y="252715"/>
          <a:ext cx="1997921" cy="1198753"/>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Ionosphere</a:t>
          </a:r>
        </a:p>
      </dsp:txBody>
      <dsp:txXfrm>
        <a:off x="2200232" y="252715"/>
        <a:ext cx="1997921" cy="1198753"/>
      </dsp:txXfrm>
    </dsp:sp>
    <dsp:sp modelId="{8C43B80C-3610-461B-A003-B69B74DD548F}">
      <dsp:nvSpPr>
        <dsp:cNvPr id="0" name=""/>
        <dsp:cNvSpPr/>
      </dsp:nvSpPr>
      <dsp:spPr>
        <a:xfrm>
          <a:off x="4397946" y="252715"/>
          <a:ext cx="1997921" cy="1198753"/>
        </a:xfrm>
        <a:prstGeom prst="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Challenges in Ionospheric Forecasting</a:t>
          </a:r>
          <a:endParaRPr lang="en-US" sz="1900" kern="1200" dirty="0"/>
        </a:p>
      </dsp:txBody>
      <dsp:txXfrm>
        <a:off x="4397946" y="252715"/>
        <a:ext cx="1997921" cy="1198753"/>
      </dsp:txXfrm>
    </dsp:sp>
    <dsp:sp modelId="{8E5F1DD6-1F42-4477-B515-CE3DCAC1574A}">
      <dsp:nvSpPr>
        <dsp:cNvPr id="0" name=""/>
        <dsp:cNvSpPr/>
      </dsp:nvSpPr>
      <dsp:spPr>
        <a:xfrm>
          <a:off x="6595660" y="252715"/>
          <a:ext cx="1997921" cy="1198753"/>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GNSS Data Utilization</a:t>
          </a:r>
          <a:endParaRPr lang="en-US" sz="1900" kern="1200" dirty="0"/>
        </a:p>
      </dsp:txBody>
      <dsp:txXfrm>
        <a:off x="6595660" y="252715"/>
        <a:ext cx="1997921" cy="1198753"/>
      </dsp:txXfrm>
    </dsp:sp>
    <dsp:sp modelId="{0153000E-F6B5-4EBD-A07C-31B392C12682}">
      <dsp:nvSpPr>
        <dsp:cNvPr id="0" name=""/>
        <dsp:cNvSpPr/>
      </dsp:nvSpPr>
      <dsp:spPr>
        <a:xfrm>
          <a:off x="2518" y="1651261"/>
          <a:ext cx="1997921" cy="11987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Deep Neural Networks for Forecasting</a:t>
          </a:r>
          <a:endParaRPr lang="en-US" sz="1900" kern="1200" dirty="0"/>
        </a:p>
      </dsp:txBody>
      <dsp:txXfrm>
        <a:off x="2518" y="1651261"/>
        <a:ext cx="1997921" cy="1198753"/>
      </dsp:txXfrm>
    </dsp:sp>
    <dsp:sp modelId="{51660EA8-D33D-42E6-BD60-A491952F7666}">
      <dsp:nvSpPr>
        <dsp:cNvPr id="0" name=""/>
        <dsp:cNvSpPr/>
      </dsp:nvSpPr>
      <dsp:spPr>
        <a:xfrm>
          <a:off x="2200232" y="1651261"/>
          <a:ext cx="1997921" cy="119875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Implementation and Results</a:t>
          </a:r>
          <a:endParaRPr lang="en-US" sz="1900" kern="1200" dirty="0"/>
        </a:p>
      </dsp:txBody>
      <dsp:txXfrm>
        <a:off x="2200232" y="1651261"/>
        <a:ext cx="1997921" cy="1198753"/>
      </dsp:txXfrm>
    </dsp:sp>
    <dsp:sp modelId="{BC7A4D46-7767-46BA-A285-ECC4D405E598}">
      <dsp:nvSpPr>
        <dsp:cNvPr id="0" name=""/>
        <dsp:cNvSpPr/>
      </dsp:nvSpPr>
      <dsp:spPr>
        <a:xfrm>
          <a:off x="4397946" y="1651261"/>
          <a:ext cx="1997921" cy="1198753"/>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t>Challenges and Future Directions</a:t>
          </a:r>
          <a:endParaRPr lang="en-US" sz="1900" kern="1200" dirty="0"/>
        </a:p>
      </dsp:txBody>
      <dsp:txXfrm>
        <a:off x="4397946" y="1651261"/>
        <a:ext cx="1997921" cy="1198753"/>
      </dsp:txXfrm>
    </dsp:sp>
    <dsp:sp modelId="{C772A237-9F97-4C40-A213-89D6787CAB47}">
      <dsp:nvSpPr>
        <dsp:cNvPr id="0" name=""/>
        <dsp:cNvSpPr/>
      </dsp:nvSpPr>
      <dsp:spPr>
        <a:xfrm>
          <a:off x="6595660" y="1651261"/>
          <a:ext cx="1997921" cy="1198753"/>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kern="1200"/>
            <a:t>Conclusion</a:t>
          </a:r>
          <a:endParaRPr lang="en-US" sz="1900" kern="1200"/>
        </a:p>
      </dsp:txBody>
      <dsp:txXfrm>
        <a:off x="6595660" y="1651261"/>
        <a:ext cx="1997921" cy="11987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782a06898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782a06898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4691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3"/>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145FA6"/>
              </a:highlight>
              <a:latin typeface="Arial"/>
              <a:ea typeface="Arial"/>
              <a:cs typeface="Arial"/>
              <a:sym typeface="Arial"/>
            </a:endParaRPr>
          </a:p>
        </p:txBody>
      </p:sp>
      <p:sp>
        <p:nvSpPr>
          <p:cNvPr id="11" name="Google Shape;11;p3"/>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12" name="Google Shape;12;p3"/>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3" name="Google Shape;13;p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3"/>
          <p:cNvPicPr preferRelativeResize="0"/>
          <p:nvPr/>
        </p:nvPicPr>
        <p:blipFill rotWithShape="1">
          <a:blip r:embed="rId2">
            <a:alphaModFix/>
          </a:blip>
          <a:srcRect/>
          <a:stretch/>
        </p:blipFill>
        <p:spPr>
          <a:xfrm>
            <a:off x="7822187" y="3831087"/>
            <a:ext cx="1167089" cy="798462"/>
          </a:xfrm>
          <a:prstGeom prst="rect">
            <a:avLst/>
          </a:prstGeom>
          <a:noFill/>
          <a:ln>
            <a:noFill/>
          </a:ln>
        </p:spPr>
      </p:pic>
      <p:grpSp>
        <p:nvGrpSpPr>
          <p:cNvPr id="15" name="Google Shape;15;p3"/>
          <p:cNvGrpSpPr/>
          <p:nvPr/>
        </p:nvGrpSpPr>
        <p:grpSpPr>
          <a:xfrm>
            <a:off x="830394" y="1191277"/>
            <a:ext cx="745763" cy="45826"/>
            <a:chOff x="4580561" y="2589004"/>
            <a:chExt cx="1064464" cy="25200"/>
          </a:xfrm>
        </p:grpSpPr>
        <p:sp>
          <p:nvSpPr>
            <p:cNvPr id="16" name="Google Shape;16;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 name="Google Shape;18;p3"/>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2"/>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91" name="Google Shape;91;p1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12"/>
          <p:cNvPicPr preferRelativeResize="0"/>
          <p:nvPr/>
        </p:nvPicPr>
        <p:blipFill rotWithShape="1">
          <a:blip r:embed="rId2">
            <a:alphaModFix/>
          </a:blip>
          <a:srcRect/>
          <a:stretch/>
        </p:blipFill>
        <p:spPr>
          <a:xfrm>
            <a:off x="7470226" y="97375"/>
            <a:ext cx="1519050" cy="10392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145FA6"/>
        </a:solidFill>
        <a:effectLst/>
      </p:bgPr>
    </p:bg>
    <p:spTree>
      <p:nvGrpSpPr>
        <p:cNvPr id="1" name="Shape 93"/>
        <p:cNvGrpSpPr/>
        <p:nvPr/>
      </p:nvGrpSpPr>
      <p:grpSpPr>
        <a:xfrm>
          <a:off x="0" y="0"/>
          <a:ext cx="0" cy="0"/>
          <a:chOff x="0" y="0"/>
          <a:chExt cx="0" cy="0"/>
        </a:xfrm>
      </p:grpSpPr>
      <p:grpSp>
        <p:nvGrpSpPr>
          <p:cNvPr id="94" name="Google Shape;94;p13"/>
          <p:cNvGrpSpPr/>
          <p:nvPr/>
        </p:nvGrpSpPr>
        <p:grpSpPr>
          <a:xfrm>
            <a:off x="830392" y="4169130"/>
            <a:ext cx="745763" cy="45826"/>
            <a:chOff x="4580561" y="2589004"/>
            <a:chExt cx="1064464" cy="25200"/>
          </a:xfrm>
        </p:grpSpPr>
        <p:sp>
          <p:nvSpPr>
            <p:cNvPr id="95" name="Google Shape;95;p1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 name="Google Shape;97;p13"/>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98" name="Google Shape;98;p13"/>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99" name="Google Shape;99;p1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100" name="Google Shape;100;p13"/>
          <p:cNvPicPr preferRelativeResize="0"/>
          <p:nvPr/>
        </p:nvPicPr>
        <p:blipFill rotWithShape="1">
          <a:blip r:embed="rId2">
            <a:alphaModFix/>
          </a:blip>
          <a:srcRect/>
          <a:stretch/>
        </p:blipFill>
        <p:spPr>
          <a:xfrm>
            <a:off x="7432894" y="3570999"/>
            <a:ext cx="1578500" cy="1079125"/>
          </a:xfrm>
          <a:prstGeom prst="rect">
            <a:avLst/>
          </a:prstGeom>
          <a:noFill/>
          <a:ln>
            <a:noFill/>
          </a:ln>
        </p:spPr>
      </p:pic>
      <p:sp>
        <p:nvSpPr>
          <p:cNvPr id="101" name="Google Shape;101;p13"/>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Raleway SemiBold"/>
                <a:ea typeface="Raleway SemiBold"/>
                <a:cs typeface="Raleway SemiBold"/>
                <a:sym typeface="Raleway SemiBold"/>
              </a:rPr>
              <a:t>A UFS Collaboration Powered by</a:t>
            </a:r>
            <a:r>
              <a:rPr lang="en" sz="800" b="1" i="0" u="none" strike="noStrike" cap="none">
                <a:solidFill>
                  <a:srgbClr val="FFFFFF"/>
                </a:solidFill>
                <a:latin typeface="Open Sans"/>
                <a:ea typeface="Open Sans"/>
                <a:cs typeface="Open Sans"/>
                <a:sym typeface="Open Sans"/>
              </a:rPr>
              <a:t> EPIC</a:t>
            </a:r>
            <a:endParaRPr sz="800" b="1"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104" name="Google Shape;104;p14"/>
          <p:cNvPicPr preferRelativeResize="0"/>
          <p:nvPr/>
        </p:nvPicPr>
        <p:blipFill rotWithShape="1">
          <a:blip r:embed="rId2">
            <a:alphaModFix/>
          </a:blip>
          <a:srcRect/>
          <a:stretch/>
        </p:blipFill>
        <p:spPr>
          <a:xfrm>
            <a:off x="7470226" y="97375"/>
            <a:ext cx="1519050" cy="1039250"/>
          </a:xfrm>
          <a:prstGeom prst="rect">
            <a:avLst/>
          </a:prstGeom>
          <a:noFill/>
          <a:ln>
            <a:noFill/>
          </a:ln>
        </p:spPr>
      </p:pic>
      <p:pic>
        <p:nvPicPr>
          <p:cNvPr id="105" name="Google Shape;105;p14"/>
          <p:cNvPicPr preferRelativeResize="0"/>
          <p:nvPr/>
        </p:nvPicPr>
        <p:blipFill rotWithShape="1">
          <a:blip r:embed="rId3">
            <a:alphaModFix amt="25000"/>
          </a:blip>
          <a:srcRect/>
          <a:stretch/>
        </p:blipFill>
        <p:spPr>
          <a:xfrm>
            <a:off x="467975" y="76200"/>
            <a:ext cx="4991099" cy="49910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22" name="Google Shape;22;p4"/>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grpSp>
        <p:nvGrpSpPr>
          <p:cNvPr id="23" name="Google Shape;23;p4"/>
          <p:cNvGrpSpPr/>
          <p:nvPr/>
        </p:nvGrpSpPr>
        <p:grpSpPr>
          <a:xfrm>
            <a:off x="830394" y="1191277"/>
            <a:ext cx="745763" cy="45826"/>
            <a:chOff x="4580561" y="2589004"/>
            <a:chExt cx="1064464" cy="25200"/>
          </a:xfrm>
        </p:grpSpPr>
        <p:sp>
          <p:nvSpPr>
            <p:cNvPr id="24" name="Google Shape;24;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4"/>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 name="Google Shape;26;p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27" name="Google Shape;27;p4"/>
          <p:cNvPicPr preferRelativeResize="0"/>
          <p:nvPr/>
        </p:nvPicPr>
        <p:blipFill rotWithShape="1">
          <a:blip r:embed="rId2">
            <a:alphaModFix/>
          </a:blip>
          <a:srcRect/>
          <a:stretch/>
        </p:blipFill>
        <p:spPr>
          <a:xfrm>
            <a:off x="7822187" y="3831087"/>
            <a:ext cx="1167089" cy="798462"/>
          </a:xfrm>
          <a:prstGeom prst="rect">
            <a:avLst/>
          </a:prstGeom>
          <a:noFill/>
          <a:ln>
            <a:noFill/>
          </a:ln>
        </p:spPr>
      </p:pic>
      <p:sp>
        <p:nvSpPr>
          <p:cNvPr id="28" name="Google Shape;28;p4"/>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C11C"/>
        </a:solidFill>
        <a:effectLst/>
      </p:bgPr>
    </p:bg>
    <p:spTree>
      <p:nvGrpSpPr>
        <p:cNvPr id="1" name="Shape 29"/>
        <p:cNvGrpSpPr/>
        <p:nvPr/>
      </p:nvGrpSpPr>
      <p:grpSpPr>
        <a:xfrm>
          <a:off x="0" y="0"/>
          <a:ext cx="0" cy="0"/>
          <a:chOff x="0" y="0"/>
          <a:chExt cx="0" cy="0"/>
        </a:xfrm>
      </p:grpSpPr>
      <p:grpSp>
        <p:nvGrpSpPr>
          <p:cNvPr id="30" name="Google Shape;30;p5"/>
          <p:cNvGrpSpPr/>
          <p:nvPr/>
        </p:nvGrpSpPr>
        <p:grpSpPr>
          <a:xfrm>
            <a:off x="830394" y="1191277"/>
            <a:ext cx="745763" cy="45826"/>
            <a:chOff x="4580561" y="2589004"/>
            <a:chExt cx="1064464" cy="25200"/>
          </a:xfrm>
        </p:grpSpPr>
        <p:sp>
          <p:nvSpPr>
            <p:cNvPr id="31" name="Google Shape;31;p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 name="Google Shape;33;p5"/>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4" name="Google Shape;34;p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35" name="Google Shape;35;p5"/>
          <p:cNvPicPr preferRelativeResize="0"/>
          <p:nvPr/>
        </p:nvPicPr>
        <p:blipFill rotWithShape="1">
          <a:blip r:embed="rId2">
            <a:alphaModFix/>
          </a:blip>
          <a:srcRect/>
          <a:stretch/>
        </p:blipFill>
        <p:spPr>
          <a:xfrm>
            <a:off x="7432894" y="3570999"/>
            <a:ext cx="1578500" cy="1079125"/>
          </a:xfrm>
          <a:prstGeom prst="rect">
            <a:avLst/>
          </a:prstGeom>
          <a:noFill/>
          <a:ln>
            <a:noFill/>
          </a:ln>
        </p:spPr>
      </p:pic>
      <p:sp>
        <p:nvSpPr>
          <p:cNvPr id="36" name="Google Shape;36;p5"/>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Raleway SemiBold"/>
                <a:ea typeface="Raleway SemiBold"/>
                <a:cs typeface="Raleway SemiBold"/>
                <a:sym typeface="Raleway SemiBold"/>
              </a:rPr>
              <a:t>A UFS Collaboration Powered by</a:t>
            </a:r>
            <a:r>
              <a:rPr lang="en" sz="800" b="1" i="0" u="none" strike="noStrike" cap="none">
                <a:solidFill>
                  <a:srgbClr val="FFFFFF"/>
                </a:solidFill>
                <a:latin typeface="Open Sans"/>
                <a:ea typeface="Open Sans"/>
                <a:cs typeface="Open Sans"/>
                <a:sym typeface="Open Sans"/>
              </a:rPr>
              <a:t> EPIC</a:t>
            </a:r>
            <a:endParaRPr sz="800" b="1"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6"/>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0" name="Google Shape;40;p6"/>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1" name="Google Shape;41;p6"/>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2" name="Google Shape;42;p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grpSp>
        <p:nvGrpSpPr>
          <p:cNvPr id="43" name="Google Shape;43;p6"/>
          <p:cNvGrpSpPr/>
          <p:nvPr/>
        </p:nvGrpSpPr>
        <p:grpSpPr>
          <a:xfrm>
            <a:off x="830394" y="1191277"/>
            <a:ext cx="745763" cy="45826"/>
            <a:chOff x="4580561" y="2589004"/>
            <a:chExt cx="1064464" cy="25200"/>
          </a:xfrm>
        </p:grpSpPr>
        <p:sp>
          <p:nvSpPr>
            <p:cNvPr id="44" name="Google Shape;44;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6"/>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6" name="Google Shape;46;p6"/>
          <p:cNvPicPr preferRelativeResize="0"/>
          <p:nvPr/>
        </p:nvPicPr>
        <p:blipFill rotWithShape="1">
          <a:blip r:embed="rId2">
            <a:alphaModFix/>
          </a:blip>
          <a:srcRect/>
          <a:stretch/>
        </p:blipFill>
        <p:spPr>
          <a:xfrm>
            <a:off x="7822187" y="3831087"/>
            <a:ext cx="1167089" cy="798462"/>
          </a:xfrm>
          <a:prstGeom prst="rect">
            <a:avLst/>
          </a:prstGeom>
          <a:noFill/>
          <a:ln>
            <a:noFill/>
          </a:ln>
        </p:spPr>
      </p:pic>
      <p:sp>
        <p:nvSpPr>
          <p:cNvPr id="47" name="Google Shape;47;p6"/>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7"/>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51" name="Google Shape;51;p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grpSp>
        <p:nvGrpSpPr>
          <p:cNvPr id="52" name="Google Shape;52;p7"/>
          <p:cNvGrpSpPr/>
          <p:nvPr/>
        </p:nvGrpSpPr>
        <p:grpSpPr>
          <a:xfrm>
            <a:off x="830392" y="1191256"/>
            <a:ext cx="745763" cy="45826"/>
            <a:chOff x="4580561" y="2589004"/>
            <a:chExt cx="1064464" cy="25200"/>
          </a:xfrm>
        </p:grpSpPr>
        <p:sp>
          <p:nvSpPr>
            <p:cNvPr id="53" name="Google Shape;53;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5" name="Google Shape;55;p7"/>
          <p:cNvPicPr preferRelativeResize="0"/>
          <p:nvPr/>
        </p:nvPicPr>
        <p:blipFill rotWithShape="1">
          <a:blip r:embed="rId2">
            <a:alphaModFix/>
          </a:blip>
          <a:srcRect/>
          <a:stretch/>
        </p:blipFill>
        <p:spPr>
          <a:xfrm>
            <a:off x="7822187" y="3831087"/>
            <a:ext cx="1167089" cy="798462"/>
          </a:xfrm>
          <a:prstGeom prst="rect">
            <a:avLst/>
          </a:prstGeom>
          <a:noFill/>
          <a:ln>
            <a:noFill/>
          </a:ln>
        </p:spPr>
      </p:pic>
      <p:sp>
        <p:nvSpPr>
          <p:cNvPr id="56" name="Google Shape;56;p7"/>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no bar">
  <p:cSld name="TITLE_ONLY_1">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59" name="Google Shape;59;p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60" name="Google Shape;60;p8"/>
          <p:cNvPicPr preferRelativeResize="0"/>
          <p:nvPr/>
        </p:nvPicPr>
        <p:blipFill rotWithShape="1">
          <a:blip r:embed="rId2">
            <a:alphaModFix/>
          </a:blip>
          <a:srcRect/>
          <a:stretch/>
        </p:blipFill>
        <p:spPr>
          <a:xfrm>
            <a:off x="7822187" y="3831087"/>
            <a:ext cx="1167089" cy="798462"/>
          </a:xfrm>
          <a:prstGeom prst="rect">
            <a:avLst/>
          </a:prstGeom>
          <a:noFill/>
          <a:ln>
            <a:noFill/>
          </a:ln>
        </p:spPr>
      </p:pic>
      <p:sp>
        <p:nvSpPr>
          <p:cNvPr id="61" name="Google Shape;61;p8"/>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sp>
        <p:nvSpPr>
          <p:cNvPr id="63" name="Google Shape;63;p9"/>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9"/>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65" name="Google Shape;65;p9"/>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66" name="Google Shape;66;p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grpSp>
        <p:nvGrpSpPr>
          <p:cNvPr id="67" name="Google Shape;67;p9"/>
          <p:cNvGrpSpPr/>
          <p:nvPr/>
        </p:nvGrpSpPr>
        <p:grpSpPr>
          <a:xfrm>
            <a:off x="830392" y="1191256"/>
            <a:ext cx="745763" cy="45826"/>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9"/>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0" name="Google Shape;70;p9"/>
          <p:cNvPicPr preferRelativeResize="0"/>
          <p:nvPr/>
        </p:nvPicPr>
        <p:blipFill rotWithShape="1">
          <a:blip r:embed="rId2">
            <a:alphaModFix/>
          </a:blip>
          <a:srcRect/>
          <a:stretch/>
        </p:blipFill>
        <p:spPr>
          <a:xfrm>
            <a:off x="7822187" y="3831087"/>
            <a:ext cx="1167089" cy="798462"/>
          </a:xfrm>
          <a:prstGeom prst="rect">
            <a:avLst/>
          </a:prstGeom>
          <a:noFill/>
          <a:ln>
            <a:noFill/>
          </a:ln>
        </p:spPr>
      </p:pic>
      <p:sp>
        <p:nvSpPr>
          <p:cNvPr id="71" name="Google Shape;71;p9"/>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Raleway SemiBold"/>
                <a:ea typeface="Raleway SemiBold"/>
                <a:cs typeface="Raleway SemiBold"/>
                <a:sym typeface="Raleway SemiBold"/>
              </a:rPr>
              <a:t>A UFS Collaboration Powered by</a:t>
            </a:r>
            <a:r>
              <a:rPr lang="en" sz="600" b="1" i="0" u="none" strike="noStrike" cap="none">
                <a:solidFill>
                  <a:schemeClr val="dk2"/>
                </a:solidFill>
                <a:latin typeface="Open Sans"/>
                <a:ea typeface="Open Sans"/>
                <a:cs typeface="Open Sans"/>
                <a:sym typeface="Open Sans"/>
              </a:rPr>
              <a:t> </a:t>
            </a:r>
            <a:r>
              <a:rPr lang="en" sz="600" b="1" i="0" u="none" strike="noStrike" cap="none">
                <a:solidFill>
                  <a:srgbClr val="F68822"/>
                </a:solidFill>
                <a:latin typeface="Open Sans"/>
                <a:ea typeface="Open Sans"/>
                <a:cs typeface="Open Sans"/>
                <a:sym typeface="Open Sans"/>
              </a:rPr>
              <a:t>EPIC</a:t>
            </a:r>
            <a:endParaRPr sz="600" b="1" i="0" u="none" strike="noStrike" cap="none">
              <a:solidFill>
                <a:srgbClr val="F68822"/>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72"/>
        <p:cNvGrpSpPr/>
        <p:nvPr/>
      </p:nvGrpSpPr>
      <p:grpSpPr>
        <a:xfrm>
          <a:off x="0" y="0"/>
          <a:ext cx="0" cy="0"/>
          <a:chOff x="0" y="0"/>
          <a:chExt cx="0" cy="0"/>
        </a:xfrm>
      </p:grpSpPr>
      <p:grpSp>
        <p:nvGrpSpPr>
          <p:cNvPr id="73" name="Google Shape;73;p10"/>
          <p:cNvGrpSpPr/>
          <p:nvPr/>
        </p:nvGrpSpPr>
        <p:grpSpPr>
          <a:xfrm>
            <a:off x="830392" y="4169130"/>
            <a:ext cx="745763" cy="45826"/>
            <a:chOff x="4580561" y="2589004"/>
            <a:chExt cx="1064464" cy="25200"/>
          </a:xfrm>
        </p:grpSpPr>
        <p:sp>
          <p:nvSpPr>
            <p:cNvPr id="74" name="Google Shape;74;p1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 name="Google Shape;76;p10"/>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7" name="Google Shape;77;p1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78" name="Google Shape;78;p10"/>
          <p:cNvPicPr preferRelativeResize="0"/>
          <p:nvPr/>
        </p:nvPicPr>
        <p:blipFill rotWithShape="1">
          <a:blip r:embed="rId2">
            <a:alphaModFix/>
          </a:blip>
          <a:srcRect/>
          <a:stretch/>
        </p:blipFill>
        <p:spPr>
          <a:xfrm>
            <a:off x="7432894" y="3570999"/>
            <a:ext cx="1578500" cy="1079125"/>
          </a:xfrm>
          <a:prstGeom prst="rect">
            <a:avLst/>
          </a:prstGeom>
          <a:noFill/>
          <a:ln>
            <a:noFill/>
          </a:ln>
        </p:spPr>
      </p:pic>
      <p:sp>
        <p:nvSpPr>
          <p:cNvPr id="79" name="Google Shape;79;p10"/>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Raleway SemiBold"/>
                <a:ea typeface="Raleway SemiBold"/>
                <a:cs typeface="Raleway SemiBold"/>
                <a:sym typeface="Raleway SemiBold"/>
              </a:rPr>
              <a:t>A UFS Collaboration Powered by</a:t>
            </a:r>
            <a:r>
              <a:rPr lang="en" sz="800" b="1" i="0" u="none" strike="noStrike" cap="none">
                <a:solidFill>
                  <a:srgbClr val="FFFFFF"/>
                </a:solidFill>
                <a:latin typeface="Open Sans"/>
                <a:ea typeface="Open Sans"/>
                <a:cs typeface="Open Sans"/>
                <a:sym typeface="Open Sans"/>
              </a:rPr>
              <a:t> EPIC</a:t>
            </a:r>
            <a:endParaRPr sz="800" b="1"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11"/>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1"/>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83" name="Google Shape;83;p11"/>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Font typeface="Open Sans"/>
              <a:buNone/>
              <a:defRPr sz="1600">
                <a:latin typeface="Open Sans"/>
                <a:ea typeface="Open Sans"/>
                <a:cs typeface="Open Sans"/>
                <a:sym typeface="Open Sans"/>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4" name="Google Shape;84;p11"/>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85" name="Google Shape;85;p1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grpSp>
        <p:nvGrpSpPr>
          <p:cNvPr id="86" name="Google Shape;86;p11"/>
          <p:cNvGrpSpPr/>
          <p:nvPr/>
        </p:nvGrpSpPr>
        <p:grpSpPr>
          <a:xfrm>
            <a:off x="830392" y="1191256"/>
            <a:ext cx="745763" cy="45826"/>
            <a:chOff x="4580561" y="2589004"/>
            <a:chExt cx="1064464" cy="25200"/>
          </a:xfrm>
        </p:grpSpPr>
        <p:sp>
          <p:nvSpPr>
            <p:cNvPr id="87" name="Google Shape;87;p1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1"/>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Open Sans"/>
              <a:buNone/>
              <a:defRPr sz="28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ct val="111111"/>
              <a:buNone/>
            </a:pPr>
            <a:r>
              <a:rPr lang="en-US" sz="1800" i="0" u="none" strike="noStrike" dirty="0">
                <a:solidFill>
                  <a:srgbClr val="434343"/>
                </a:solidFill>
                <a:effectLst/>
                <a:latin typeface="Roboto" panose="02000000000000000000" pitchFamily="2" charset="0"/>
              </a:rPr>
              <a:t>Enhancing Ionospheric Forecasting In Egypt: Utilizing GNSS Data and Deep Neural Networks</a:t>
            </a:r>
            <a:endParaRPr sz="2400" dirty="0"/>
          </a:p>
        </p:txBody>
      </p:sp>
      <p:sp>
        <p:nvSpPr>
          <p:cNvPr id="2" name="TextBox 1">
            <a:extLst>
              <a:ext uri="{FF2B5EF4-FFF2-40B4-BE49-F238E27FC236}">
                <a16:creationId xmlns:a16="http://schemas.microsoft.com/office/drawing/2014/main" id="{3C7DECCB-6B80-0574-8DC1-E523424B17FB}"/>
              </a:ext>
            </a:extLst>
          </p:cNvPr>
          <p:cNvSpPr txBox="1"/>
          <p:nvPr/>
        </p:nvSpPr>
        <p:spPr>
          <a:xfrm>
            <a:off x="1014046" y="2389708"/>
            <a:ext cx="7168662" cy="1600438"/>
          </a:xfrm>
          <a:prstGeom prst="rect">
            <a:avLst/>
          </a:prstGeom>
          <a:noFill/>
        </p:spPr>
        <p:txBody>
          <a:bodyPr wrap="square" rtlCol="0">
            <a:spAutoFit/>
          </a:bodyPr>
          <a:lstStyle/>
          <a:p>
            <a:pPr algn="ctr"/>
            <a:r>
              <a:rPr lang="en-US" dirty="0"/>
              <a:t>Authors: </a:t>
            </a:r>
          </a:p>
          <a:p>
            <a:r>
              <a:rPr lang="en-US" dirty="0"/>
              <a:t>Hassan Nooreldeen 1, Ayman </a:t>
            </a:r>
            <a:r>
              <a:rPr lang="en-US" dirty="0" err="1"/>
              <a:t>Mahrous</a:t>
            </a:r>
            <a:r>
              <a:rPr lang="en-US" dirty="0"/>
              <a:t> 2, Ayman Ahmed 1, Mohamed </a:t>
            </a:r>
            <a:r>
              <a:rPr lang="en-US" dirty="0" err="1"/>
              <a:t>Yossuf</a:t>
            </a:r>
            <a:r>
              <a:rPr lang="en-US" dirty="0"/>
              <a:t> 3, Amira Hamdy1, Abdalla Shaker 1, </a:t>
            </a:r>
          </a:p>
          <a:p>
            <a:endParaRPr lang="en-US" dirty="0"/>
          </a:p>
          <a:p>
            <a:r>
              <a:rPr lang="en-US" dirty="0"/>
              <a:t>1- Egyptian space agency (</a:t>
            </a:r>
            <a:r>
              <a:rPr lang="en-US" dirty="0" err="1"/>
              <a:t>EgSA</a:t>
            </a:r>
            <a:r>
              <a:rPr lang="en-US" dirty="0"/>
              <a:t>), Egypt.</a:t>
            </a:r>
          </a:p>
          <a:p>
            <a:r>
              <a:rPr lang="en-US" dirty="0"/>
              <a:t>2- Egypt-Japan university of science and technology (EJUST) ), Egypt.</a:t>
            </a:r>
          </a:p>
          <a:p>
            <a:r>
              <a:rPr lang="en-US" dirty="0"/>
              <a:t>3- Faculty of science, Helwan university, Egypt.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653250" y="572173"/>
            <a:ext cx="7688100" cy="922519"/>
          </a:xfrm>
        </p:spPr>
        <p:txBody>
          <a:bodyPr>
            <a:normAutofit/>
          </a:bodyPr>
          <a:lstStyle/>
          <a:p>
            <a:r>
              <a:rPr lang="en-US" sz="3200" b="1" i="0" dirty="0"/>
              <a:t>GNSS Data Utilization</a:t>
            </a:r>
            <a:endParaRPr lang="en-US" sz="3200" dirty="0"/>
          </a:p>
        </p:txBody>
      </p:sp>
      <p:pic>
        <p:nvPicPr>
          <p:cNvPr id="5" name="Picture 4" descr="A map of the middle east&#10;&#10;Description automatically generated">
            <a:extLst>
              <a:ext uri="{FF2B5EF4-FFF2-40B4-BE49-F238E27FC236}">
                <a16:creationId xmlns:a16="http://schemas.microsoft.com/office/drawing/2014/main" id="{BC8D7D66-CD81-2AB6-36F1-3287122C98E1}"/>
              </a:ext>
            </a:extLst>
          </p:cNvPr>
          <p:cNvPicPr>
            <a:picLocks noChangeAspect="1"/>
          </p:cNvPicPr>
          <p:nvPr/>
        </p:nvPicPr>
        <p:blipFill rotWithShape="1">
          <a:blip r:embed="rId2"/>
          <a:srcRect t="3419" b="5185"/>
          <a:stretch/>
        </p:blipFill>
        <p:spPr>
          <a:xfrm>
            <a:off x="5609719" y="512883"/>
            <a:ext cx="3534281" cy="3472963"/>
          </a:xfrm>
          <a:prstGeom prst="rect">
            <a:avLst/>
          </a:prstGeom>
        </p:spPr>
      </p:pic>
      <p:sp>
        <p:nvSpPr>
          <p:cNvPr id="9" name="TextBox 8">
            <a:extLst>
              <a:ext uri="{FF2B5EF4-FFF2-40B4-BE49-F238E27FC236}">
                <a16:creationId xmlns:a16="http://schemas.microsoft.com/office/drawing/2014/main" id="{2618825F-BEDE-9B19-CB04-D9ED0A40CE4D}"/>
              </a:ext>
            </a:extLst>
          </p:cNvPr>
          <p:cNvSpPr txBox="1"/>
          <p:nvPr/>
        </p:nvSpPr>
        <p:spPr>
          <a:xfrm>
            <a:off x="372590" y="1911846"/>
            <a:ext cx="4937963" cy="2492990"/>
          </a:xfrm>
          <a:prstGeom prst="rect">
            <a:avLst/>
          </a:prstGeom>
          <a:noFill/>
        </p:spPr>
        <p:txBody>
          <a:bodyPr wrap="square">
            <a:spAutoFit/>
          </a:bodyPr>
          <a:lstStyle/>
          <a:p>
            <a:r>
              <a:rPr lang="en-US" sz="1200" dirty="0"/>
              <a:t>For this study, we utilized GNSS observational data collected over a Egypt of three years from approximately 50 GNSS reference stations.</a:t>
            </a:r>
          </a:p>
          <a:p>
            <a:r>
              <a:rPr lang="en-US" sz="1200" dirty="0"/>
              <a:t> </a:t>
            </a:r>
          </a:p>
          <a:p>
            <a:r>
              <a:rPr lang="en-US" sz="1200" dirty="0"/>
              <a:t>These stations are operated by the Egyptian Space Agency and the Egyptian General Survey Authority. </a:t>
            </a:r>
          </a:p>
          <a:p>
            <a:endParaRPr lang="en-US" sz="1200" dirty="0"/>
          </a:p>
          <a:p>
            <a:r>
              <a:rPr lang="en-US" sz="1200" dirty="0"/>
              <a:t>The primary purpose of collecting this data was to derive the Vertical Total Electron Content (VTEC), which serves as a critical input for training our deep neural network model.</a:t>
            </a:r>
          </a:p>
          <a:p>
            <a:endParaRPr lang="en-US" sz="1200" dirty="0"/>
          </a:p>
          <a:p>
            <a:r>
              <a:rPr lang="en-US" sz="1200" dirty="0"/>
              <a:t>The VTEC values were meticulously computed from the GNSS observations, ensuring the reliability and precision required for effective training of the neural network. </a:t>
            </a:r>
          </a:p>
        </p:txBody>
      </p:sp>
    </p:spTree>
    <p:extLst>
      <p:ext uri="{BB962C8B-B14F-4D97-AF65-F5344CB8AC3E}">
        <p14:creationId xmlns:p14="http://schemas.microsoft.com/office/powerpoint/2010/main" val="158651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27950" y="601481"/>
            <a:ext cx="7688100" cy="922519"/>
          </a:xfrm>
        </p:spPr>
        <p:txBody>
          <a:bodyPr>
            <a:normAutofit fontScale="90000"/>
          </a:bodyPr>
          <a:lstStyle/>
          <a:p>
            <a:r>
              <a:rPr lang="en-US" sz="3200" b="1" i="0" dirty="0"/>
              <a:t>Deep Neural Networks for Forecasting</a:t>
            </a:r>
            <a:endParaRPr lang="en-US" sz="3200" dirty="0"/>
          </a:p>
        </p:txBody>
      </p:sp>
      <p:sp>
        <p:nvSpPr>
          <p:cNvPr id="7" name="TextBox 6">
            <a:extLst>
              <a:ext uri="{FF2B5EF4-FFF2-40B4-BE49-F238E27FC236}">
                <a16:creationId xmlns:a16="http://schemas.microsoft.com/office/drawing/2014/main" id="{DF631648-3523-DB7F-3891-5EE4A29C8337}"/>
              </a:ext>
            </a:extLst>
          </p:cNvPr>
          <p:cNvSpPr txBox="1"/>
          <p:nvPr/>
        </p:nvSpPr>
        <p:spPr>
          <a:xfrm>
            <a:off x="611451" y="2025503"/>
            <a:ext cx="4686518" cy="2631490"/>
          </a:xfrm>
          <a:prstGeom prst="rect">
            <a:avLst/>
          </a:prstGeom>
          <a:noFill/>
        </p:spPr>
        <p:txBody>
          <a:bodyPr wrap="square">
            <a:spAutoFit/>
          </a:bodyPr>
          <a:lstStyle/>
          <a:p>
            <a:r>
              <a:rPr lang="en-US" sz="1100" dirty="0"/>
              <a:t>Neural Networks:</a:t>
            </a:r>
          </a:p>
          <a:p>
            <a:endParaRPr lang="en-US" sz="1100" dirty="0"/>
          </a:p>
          <a:p>
            <a:r>
              <a:rPr lang="en-US" sz="1100" dirty="0"/>
              <a:t>Neural networks are complex algorithms designed to mimic the structure of the human brain.</a:t>
            </a:r>
          </a:p>
          <a:p>
            <a:r>
              <a:rPr lang="en-US" sz="1100" dirty="0"/>
              <a:t>Deep Learning:</a:t>
            </a:r>
          </a:p>
          <a:p>
            <a:endParaRPr lang="en-US" sz="1100" dirty="0"/>
          </a:p>
          <a:p>
            <a:r>
              <a:rPr lang="en-US" sz="1100" dirty="0"/>
              <a:t>Deep learning is a subset of machine learning that involves the use of intricate neural networks with multiple layers for data processing.</a:t>
            </a:r>
          </a:p>
          <a:p>
            <a:endParaRPr lang="en-US" sz="1100" dirty="0"/>
          </a:p>
          <a:p>
            <a:r>
              <a:rPr lang="en-US" sz="1100" dirty="0"/>
              <a:t>1- Multi-Layer </a:t>
            </a:r>
            <a:r>
              <a:rPr lang="en-US" sz="1100" dirty="0" err="1"/>
              <a:t>Perceptrons</a:t>
            </a:r>
            <a:r>
              <a:rPr lang="en-US" sz="1100" dirty="0"/>
              <a:t> (MLP):</a:t>
            </a:r>
          </a:p>
          <a:p>
            <a:endParaRPr lang="en-US" sz="1100" dirty="0"/>
          </a:p>
          <a:p>
            <a:r>
              <a:rPr lang="en-US" sz="1100" dirty="0"/>
              <a:t>2- Recurrent Neural Networks (RNN):</a:t>
            </a:r>
          </a:p>
          <a:p>
            <a:endParaRPr lang="en-US" sz="1100" dirty="0"/>
          </a:p>
          <a:p>
            <a:r>
              <a:rPr lang="en-US" sz="1100" dirty="0"/>
              <a:t>3- Convolutional Neural Networks (CNNs):</a:t>
            </a:r>
          </a:p>
          <a:p>
            <a:endParaRPr lang="en-US" sz="1100" dirty="0"/>
          </a:p>
        </p:txBody>
      </p:sp>
      <p:pic>
        <p:nvPicPr>
          <p:cNvPr id="2052" name="Picture 4" descr="What's a Deep Neural Network? Deep Nets Explained – BMC Software | Blogs">
            <a:extLst>
              <a:ext uri="{FF2B5EF4-FFF2-40B4-BE49-F238E27FC236}">
                <a16:creationId xmlns:a16="http://schemas.microsoft.com/office/drawing/2014/main" id="{6D6F7FDC-BA13-AD52-3001-874269CE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465" y="2365472"/>
            <a:ext cx="3161568" cy="155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74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27950" y="600696"/>
            <a:ext cx="7688100" cy="922519"/>
          </a:xfrm>
        </p:spPr>
        <p:txBody>
          <a:bodyPr>
            <a:normAutofit fontScale="90000"/>
          </a:bodyPr>
          <a:lstStyle/>
          <a:p>
            <a:r>
              <a:rPr lang="en-US" sz="3200" b="1" i="0" dirty="0"/>
              <a:t>Deep Neural Networks for Forecasting</a:t>
            </a:r>
            <a:endParaRPr lang="en-US" sz="3200" dirty="0"/>
          </a:p>
        </p:txBody>
      </p:sp>
      <p:sp>
        <p:nvSpPr>
          <p:cNvPr id="6" name="TextBox 5">
            <a:extLst>
              <a:ext uri="{FF2B5EF4-FFF2-40B4-BE49-F238E27FC236}">
                <a16:creationId xmlns:a16="http://schemas.microsoft.com/office/drawing/2014/main" id="{C72070C9-BC51-47EB-C952-637C6CD422F1}"/>
              </a:ext>
            </a:extLst>
          </p:cNvPr>
          <p:cNvSpPr txBox="1"/>
          <p:nvPr/>
        </p:nvSpPr>
        <p:spPr>
          <a:xfrm>
            <a:off x="451371" y="1748832"/>
            <a:ext cx="5071124" cy="1200329"/>
          </a:xfrm>
          <a:prstGeom prst="rect">
            <a:avLst/>
          </a:prstGeom>
          <a:noFill/>
        </p:spPr>
        <p:txBody>
          <a:bodyPr wrap="square">
            <a:spAutoFit/>
          </a:bodyPr>
          <a:lstStyle/>
          <a:p>
            <a:r>
              <a:rPr lang="en-US" sz="1200" dirty="0"/>
              <a:t>Recurrent Neural Networks (RNN):</a:t>
            </a:r>
          </a:p>
          <a:p>
            <a:endParaRPr lang="en-US" sz="1200" dirty="0"/>
          </a:p>
          <a:p>
            <a:r>
              <a:rPr lang="en-US" sz="1200" dirty="0"/>
              <a:t>RNNs are specialized neural networks tailored for handling sequential data. They find applications in tasks like time series analysis, including the study of solar activity. An example of an RNN subtype is the Long Short-Term Memory Networks (LSTM).</a:t>
            </a:r>
            <a:endParaRPr lang="ar-EG" sz="1200" dirty="0"/>
          </a:p>
        </p:txBody>
      </p:sp>
      <p:pic>
        <p:nvPicPr>
          <p:cNvPr id="7" name="Picture 6" descr="Type of a Deep Neural Network: Recurrent Neural Network">
            <a:extLst>
              <a:ext uri="{FF2B5EF4-FFF2-40B4-BE49-F238E27FC236}">
                <a16:creationId xmlns:a16="http://schemas.microsoft.com/office/drawing/2014/main" id="{CCBE1701-345A-8B50-12F1-A581751BC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436" y="1202688"/>
            <a:ext cx="2131255" cy="17875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49DB21-96CD-1A4C-FB59-E1C6E5E30DD5}"/>
              </a:ext>
            </a:extLst>
          </p:cNvPr>
          <p:cNvSpPr txBox="1"/>
          <p:nvPr/>
        </p:nvSpPr>
        <p:spPr>
          <a:xfrm>
            <a:off x="411263" y="3567408"/>
            <a:ext cx="4500706" cy="646331"/>
          </a:xfrm>
          <a:prstGeom prst="rect">
            <a:avLst/>
          </a:prstGeom>
          <a:noFill/>
        </p:spPr>
        <p:txBody>
          <a:bodyPr wrap="square">
            <a:spAutoFit/>
          </a:bodyPr>
          <a:lstStyle/>
          <a:p>
            <a:r>
              <a:rPr lang="en-US" sz="1200" dirty="0"/>
              <a:t>Collection of Geomagnetic Indices: Geomagnetic indices (</a:t>
            </a:r>
            <a:r>
              <a:rPr lang="en-US" sz="1200" dirty="0" err="1"/>
              <a:t>Kp</a:t>
            </a:r>
            <a:r>
              <a:rPr lang="en-US" sz="1200" dirty="0"/>
              <a:t> index, </a:t>
            </a:r>
            <a:r>
              <a:rPr lang="en-US" sz="1200" dirty="0" err="1"/>
              <a:t>Dst</a:t>
            </a:r>
            <a:r>
              <a:rPr lang="en-US" sz="1200" dirty="0"/>
              <a:t> index, R, F10.7) were collected from </a:t>
            </a:r>
            <a:r>
              <a:rPr lang="en-US" sz="1200" dirty="0" err="1"/>
              <a:t>OMNIWeb</a:t>
            </a:r>
            <a:r>
              <a:rPr lang="en-US" sz="1200" dirty="0"/>
              <a:t> data center to enhance the accuracy of the prediction model.</a:t>
            </a:r>
          </a:p>
        </p:txBody>
      </p:sp>
      <p:pic>
        <p:nvPicPr>
          <p:cNvPr id="14" name="Picture 13" descr="A chart of different colors&#10;&#10;Description automatically generated">
            <a:extLst>
              <a:ext uri="{FF2B5EF4-FFF2-40B4-BE49-F238E27FC236}">
                <a16:creationId xmlns:a16="http://schemas.microsoft.com/office/drawing/2014/main" id="{294935A1-21F4-EBCF-FFB7-1B72666F5827}"/>
              </a:ext>
            </a:extLst>
          </p:cNvPr>
          <p:cNvPicPr>
            <a:picLocks noChangeAspect="1"/>
          </p:cNvPicPr>
          <p:nvPr/>
        </p:nvPicPr>
        <p:blipFill>
          <a:blip r:embed="rId3"/>
          <a:stretch>
            <a:fillRect/>
          </a:stretch>
        </p:blipFill>
        <p:spPr>
          <a:xfrm>
            <a:off x="4853356" y="2949161"/>
            <a:ext cx="4131458" cy="2242177"/>
          </a:xfrm>
          <a:prstGeom prst="rect">
            <a:avLst/>
          </a:prstGeom>
        </p:spPr>
      </p:pic>
    </p:spTree>
    <p:extLst>
      <p:ext uri="{BB962C8B-B14F-4D97-AF65-F5344CB8AC3E}">
        <p14:creationId xmlns:p14="http://schemas.microsoft.com/office/powerpoint/2010/main" val="82425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27950" y="589758"/>
            <a:ext cx="7688100" cy="922519"/>
          </a:xfrm>
        </p:spPr>
        <p:txBody>
          <a:bodyPr>
            <a:normAutofit/>
          </a:bodyPr>
          <a:lstStyle/>
          <a:p>
            <a:r>
              <a:rPr lang="en-US" sz="3200" b="1" i="0" dirty="0"/>
              <a:t>Implementation and Results</a:t>
            </a:r>
            <a:endParaRPr lang="en-US" sz="3200" dirty="0"/>
          </a:p>
        </p:txBody>
      </p:sp>
      <p:pic>
        <p:nvPicPr>
          <p:cNvPr id="7" name="Picture 6" descr="A graph of different colored lines&#10;&#10;Description automatically generated">
            <a:extLst>
              <a:ext uri="{FF2B5EF4-FFF2-40B4-BE49-F238E27FC236}">
                <a16:creationId xmlns:a16="http://schemas.microsoft.com/office/drawing/2014/main" id="{755DE3F4-BB09-68D1-EA24-BB2428C69A3C}"/>
              </a:ext>
            </a:extLst>
          </p:cNvPr>
          <p:cNvPicPr>
            <a:picLocks noChangeAspect="1"/>
          </p:cNvPicPr>
          <p:nvPr/>
        </p:nvPicPr>
        <p:blipFill>
          <a:blip r:embed="rId2"/>
          <a:stretch>
            <a:fillRect/>
          </a:stretch>
        </p:blipFill>
        <p:spPr>
          <a:xfrm>
            <a:off x="1312985" y="1407898"/>
            <a:ext cx="5609492" cy="3044318"/>
          </a:xfrm>
          <a:prstGeom prst="rect">
            <a:avLst/>
          </a:prstGeom>
        </p:spPr>
      </p:pic>
      <p:sp>
        <p:nvSpPr>
          <p:cNvPr id="9" name="TextBox 8">
            <a:extLst>
              <a:ext uri="{FF2B5EF4-FFF2-40B4-BE49-F238E27FC236}">
                <a16:creationId xmlns:a16="http://schemas.microsoft.com/office/drawing/2014/main" id="{B8771E3F-E495-A01C-9E21-2147AACF2970}"/>
              </a:ext>
            </a:extLst>
          </p:cNvPr>
          <p:cNvSpPr txBox="1"/>
          <p:nvPr/>
        </p:nvSpPr>
        <p:spPr>
          <a:xfrm>
            <a:off x="586152" y="4452216"/>
            <a:ext cx="5961185" cy="430887"/>
          </a:xfrm>
          <a:prstGeom prst="rect">
            <a:avLst/>
          </a:prstGeom>
          <a:noFill/>
        </p:spPr>
        <p:txBody>
          <a:bodyPr wrap="square">
            <a:spAutoFit/>
          </a:bodyPr>
          <a:lstStyle/>
          <a:p>
            <a:r>
              <a:rPr lang="en-US" sz="1100" dirty="0"/>
              <a:t>This figure displays the VTEC over time from 7 GNSS stations, illustrating the behavior and trends of VTEC from various data sources.</a:t>
            </a:r>
          </a:p>
        </p:txBody>
      </p:sp>
    </p:spTree>
    <p:extLst>
      <p:ext uri="{BB962C8B-B14F-4D97-AF65-F5344CB8AC3E}">
        <p14:creationId xmlns:p14="http://schemas.microsoft.com/office/powerpoint/2010/main" val="3464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27950" y="589757"/>
            <a:ext cx="7688100" cy="922519"/>
          </a:xfrm>
        </p:spPr>
        <p:txBody>
          <a:bodyPr>
            <a:normAutofit/>
          </a:bodyPr>
          <a:lstStyle/>
          <a:p>
            <a:r>
              <a:rPr lang="en-US" sz="3200" b="1" i="0" dirty="0"/>
              <a:t>Implementation and Results</a:t>
            </a:r>
            <a:endParaRPr lang="en-US" sz="3200" dirty="0"/>
          </a:p>
        </p:txBody>
      </p:sp>
      <p:pic>
        <p:nvPicPr>
          <p:cNvPr id="7" name="Picture 6" descr="A screenshot of a computer&#10;&#10;Description automatically generated">
            <a:extLst>
              <a:ext uri="{FF2B5EF4-FFF2-40B4-BE49-F238E27FC236}">
                <a16:creationId xmlns:a16="http://schemas.microsoft.com/office/drawing/2014/main" id="{01B4D843-4292-2838-7F73-56BB767EA1C6}"/>
              </a:ext>
            </a:extLst>
          </p:cNvPr>
          <p:cNvPicPr>
            <a:picLocks noChangeAspect="1"/>
          </p:cNvPicPr>
          <p:nvPr/>
        </p:nvPicPr>
        <p:blipFill>
          <a:blip r:embed="rId2"/>
          <a:stretch>
            <a:fillRect/>
          </a:stretch>
        </p:blipFill>
        <p:spPr>
          <a:xfrm>
            <a:off x="1736558" y="1426394"/>
            <a:ext cx="4416939" cy="2983517"/>
          </a:xfrm>
          <a:prstGeom prst="rect">
            <a:avLst/>
          </a:prstGeom>
        </p:spPr>
      </p:pic>
      <p:sp>
        <p:nvSpPr>
          <p:cNvPr id="9" name="TextBox 8">
            <a:extLst>
              <a:ext uri="{FF2B5EF4-FFF2-40B4-BE49-F238E27FC236}">
                <a16:creationId xmlns:a16="http://schemas.microsoft.com/office/drawing/2014/main" id="{0E630126-B989-AE1E-FC3B-399599E77276}"/>
              </a:ext>
            </a:extLst>
          </p:cNvPr>
          <p:cNvSpPr txBox="1"/>
          <p:nvPr/>
        </p:nvSpPr>
        <p:spPr>
          <a:xfrm>
            <a:off x="1736558" y="4447127"/>
            <a:ext cx="4828365" cy="600164"/>
          </a:xfrm>
          <a:prstGeom prst="rect">
            <a:avLst/>
          </a:prstGeom>
          <a:noFill/>
        </p:spPr>
        <p:txBody>
          <a:bodyPr wrap="square">
            <a:spAutoFit/>
          </a:bodyPr>
          <a:lstStyle/>
          <a:p>
            <a:r>
              <a:rPr lang="en-US" sz="1100" dirty="0"/>
              <a:t>This figure presents the statistical analysis of VTEC data from 7 GNSS stations, highlighting the mean, standard deviation, missing values, and the correlation between VTEC data from all stations.</a:t>
            </a:r>
          </a:p>
        </p:txBody>
      </p:sp>
    </p:spTree>
    <p:extLst>
      <p:ext uri="{BB962C8B-B14F-4D97-AF65-F5344CB8AC3E}">
        <p14:creationId xmlns:p14="http://schemas.microsoft.com/office/powerpoint/2010/main" val="105184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27950" y="589757"/>
            <a:ext cx="7688100" cy="922519"/>
          </a:xfrm>
        </p:spPr>
        <p:txBody>
          <a:bodyPr>
            <a:normAutofit/>
          </a:bodyPr>
          <a:lstStyle/>
          <a:p>
            <a:r>
              <a:rPr lang="en-US" sz="3200" b="1" i="0" dirty="0"/>
              <a:t>Implementation and Results</a:t>
            </a:r>
            <a:endParaRPr lang="en-US" sz="3200" dirty="0"/>
          </a:p>
        </p:txBody>
      </p:sp>
      <p:pic>
        <p:nvPicPr>
          <p:cNvPr id="12" name="Picture 11" descr="A screenshot of a graph&#10;&#10;Description automatically generated">
            <a:extLst>
              <a:ext uri="{FF2B5EF4-FFF2-40B4-BE49-F238E27FC236}">
                <a16:creationId xmlns:a16="http://schemas.microsoft.com/office/drawing/2014/main" id="{147B47ED-E985-BE89-1947-E6CBD6C45DFC}"/>
              </a:ext>
            </a:extLst>
          </p:cNvPr>
          <p:cNvPicPr>
            <a:picLocks noChangeAspect="1"/>
          </p:cNvPicPr>
          <p:nvPr/>
        </p:nvPicPr>
        <p:blipFill>
          <a:blip r:embed="rId2"/>
          <a:stretch>
            <a:fillRect/>
          </a:stretch>
        </p:blipFill>
        <p:spPr>
          <a:xfrm>
            <a:off x="546934" y="1694247"/>
            <a:ext cx="3542905" cy="2015425"/>
          </a:xfrm>
          <a:prstGeom prst="rect">
            <a:avLst/>
          </a:prstGeom>
        </p:spPr>
      </p:pic>
      <p:pic>
        <p:nvPicPr>
          <p:cNvPr id="4" name="Picture 3" descr="A red and blue lines&#10;&#10;Description automatically generated">
            <a:extLst>
              <a:ext uri="{FF2B5EF4-FFF2-40B4-BE49-F238E27FC236}">
                <a16:creationId xmlns:a16="http://schemas.microsoft.com/office/drawing/2014/main" id="{299C3D03-07C6-F231-B407-766947F967A3}"/>
              </a:ext>
            </a:extLst>
          </p:cNvPr>
          <p:cNvPicPr>
            <a:picLocks noChangeAspect="1"/>
          </p:cNvPicPr>
          <p:nvPr/>
        </p:nvPicPr>
        <p:blipFill>
          <a:blip r:embed="rId3"/>
          <a:stretch>
            <a:fillRect/>
          </a:stretch>
        </p:blipFill>
        <p:spPr>
          <a:xfrm>
            <a:off x="4089839" y="1512276"/>
            <a:ext cx="4572000" cy="2481263"/>
          </a:xfrm>
          <a:prstGeom prst="rect">
            <a:avLst/>
          </a:prstGeom>
        </p:spPr>
      </p:pic>
    </p:spTree>
    <p:extLst>
      <p:ext uri="{BB962C8B-B14F-4D97-AF65-F5344CB8AC3E}">
        <p14:creationId xmlns:p14="http://schemas.microsoft.com/office/powerpoint/2010/main" val="4080021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27950" y="589757"/>
            <a:ext cx="7688100" cy="922519"/>
          </a:xfrm>
        </p:spPr>
        <p:txBody>
          <a:bodyPr>
            <a:normAutofit/>
          </a:bodyPr>
          <a:lstStyle/>
          <a:p>
            <a:r>
              <a:rPr lang="en-US" sz="3200" b="1" i="0" dirty="0"/>
              <a:t>Implementation and Results</a:t>
            </a:r>
            <a:endParaRPr lang="en-US" sz="3200" dirty="0"/>
          </a:p>
        </p:txBody>
      </p:sp>
      <p:pic>
        <p:nvPicPr>
          <p:cNvPr id="5" name="Picture 4" descr="A graph of different colored lines&#10;&#10;Description automatically generated">
            <a:extLst>
              <a:ext uri="{FF2B5EF4-FFF2-40B4-BE49-F238E27FC236}">
                <a16:creationId xmlns:a16="http://schemas.microsoft.com/office/drawing/2014/main" id="{764883C6-8E0F-4C5D-466B-358481299E3A}"/>
              </a:ext>
            </a:extLst>
          </p:cNvPr>
          <p:cNvPicPr>
            <a:picLocks noChangeAspect="1"/>
          </p:cNvPicPr>
          <p:nvPr/>
        </p:nvPicPr>
        <p:blipFill>
          <a:blip r:embed="rId2"/>
          <a:stretch>
            <a:fillRect/>
          </a:stretch>
        </p:blipFill>
        <p:spPr>
          <a:xfrm>
            <a:off x="138363" y="1512276"/>
            <a:ext cx="7489658" cy="3565389"/>
          </a:xfrm>
          <a:prstGeom prst="rect">
            <a:avLst/>
          </a:prstGeom>
        </p:spPr>
      </p:pic>
    </p:spTree>
    <p:extLst>
      <p:ext uri="{BB962C8B-B14F-4D97-AF65-F5344CB8AC3E}">
        <p14:creationId xmlns:p14="http://schemas.microsoft.com/office/powerpoint/2010/main" val="411479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27950" y="589757"/>
            <a:ext cx="7688100" cy="922519"/>
          </a:xfrm>
        </p:spPr>
        <p:txBody>
          <a:bodyPr>
            <a:normAutofit/>
          </a:bodyPr>
          <a:lstStyle/>
          <a:p>
            <a:r>
              <a:rPr lang="en-US" sz="3200" b="1" i="0" dirty="0"/>
              <a:t>Implementation and Results</a:t>
            </a:r>
            <a:endParaRPr lang="en-US" sz="3200" dirty="0"/>
          </a:p>
        </p:txBody>
      </p:sp>
      <p:pic>
        <p:nvPicPr>
          <p:cNvPr id="6" name="Picture 5" descr="A map of the sun&#10;&#10;Description automatically generated">
            <a:extLst>
              <a:ext uri="{FF2B5EF4-FFF2-40B4-BE49-F238E27FC236}">
                <a16:creationId xmlns:a16="http://schemas.microsoft.com/office/drawing/2014/main" id="{5DE20A86-89CB-E30B-3117-074B133F4885}"/>
              </a:ext>
            </a:extLst>
          </p:cNvPr>
          <p:cNvPicPr>
            <a:picLocks noChangeAspect="1"/>
          </p:cNvPicPr>
          <p:nvPr/>
        </p:nvPicPr>
        <p:blipFill rotWithShape="1">
          <a:blip r:embed="rId3"/>
          <a:srcRect l="19115" r="16966"/>
          <a:stretch/>
        </p:blipFill>
        <p:spPr>
          <a:xfrm>
            <a:off x="4619095" y="1512276"/>
            <a:ext cx="3034093" cy="2417870"/>
          </a:xfrm>
          <a:prstGeom prst="rect">
            <a:avLst/>
          </a:prstGeom>
        </p:spPr>
      </p:pic>
      <p:pic>
        <p:nvPicPr>
          <p:cNvPr id="24" name="Picture 23" descr="A map of the area&#10;&#10;Description automatically generated with medium confidence">
            <a:extLst>
              <a:ext uri="{FF2B5EF4-FFF2-40B4-BE49-F238E27FC236}">
                <a16:creationId xmlns:a16="http://schemas.microsoft.com/office/drawing/2014/main" id="{3F00B89A-4B46-3C82-98F8-AEB450497FA9}"/>
              </a:ext>
            </a:extLst>
          </p:cNvPr>
          <p:cNvPicPr>
            <a:picLocks noChangeAspect="1"/>
          </p:cNvPicPr>
          <p:nvPr/>
        </p:nvPicPr>
        <p:blipFill rotWithShape="1">
          <a:blip r:embed="rId4"/>
          <a:srcRect l="16184" r="14036"/>
          <a:stretch/>
        </p:blipFill>
        <p:spPr>
          <a:xfrm>
            <a:off x="1080147" y="1512276"/>
            <a:ext cx="2928940" cy="2417870"/>
          </a:xfrm>
          <a:prstGeom prst="rect">
            <a:avLst/>
          </a:prstGeom>
        </p:spPr>
      </p:pic>
      <p:sp>
        <p:nvSpPr>
          <p:cNvPr id="25" name="TextBox 24">
            <a:extLst>
              <a:ext uri="{FF2B5EF4-FFF2-40B4-BE49-F238E27FC236}">
                <a16:creationId xmlns:a16="http://schemas.microsoft.com/office/drawing/2014/main" id="{97A2DA1B-151F-4E9E-418B-77486088F2FD}"/>
              </a:ext>
            </a:extLst>
          </p:cNvPr>
          <p:cNvSpPr txBox="1"/>
          <p:nvPr/>
        </p:nvSpPr>
        <p:spPr>
          <a:xfrm>
            <a:off x="556846" y="4211541"/>
            <a:ext cx="4982308" cy="461665"/>
          </a:xfrm>
          <a:prstGeom prst="rect">
            <a:avLst/>
          </a:prstGeom>
          <a:noFill/>
        </p:spPr>
        <p:txBody>
          <a:bodyPr wrap="square" rtlCol="0">
            <a:spAutoFit/>
          </a:bodyPr>
          <a:lstStyle/>
          <a:p>
            <a:r>
              <a:rPr lang="en-US" sz="1200" dirty="0"/>
              <a:t>The predicted mean VTEC from the neural network from all stations over Egypt on 2023-04-24 12:00:00 = 60 TECU</a:t>
            </a:r>
          </a:p>
        </p:txBody>
      </p:sp>
    </p:spTree>
    <p:extLst>
      <p:ext uri="{BB962C8B-B14F-4D97-AF65-F5344CB8AC3E}">
        <p14:creationId xmlns:p14="http://schemas.microsoft.com/office/powerpoint/2010/main" val="27617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670835" y="624926"/>
            <a:ext cx="7688100" cy="922519"/>
          </a:xfrm>
        </p:spPr>
        <p:txBody>
          <a:bodyPr>
            <a:normAutofit/>
          </a:bodyPr>
          <a:lstStyle/>
          <a:p>
            <a:r>
              <a:rPr lang="en-US" sz="3200" b="1" i="0" dirty="0"/>
              <a:t>Challenges and Future Directions</a:t>
            </a:r>
            <a:endParaRPr lang="en-US" sz="3200" dirty="0"/>
          </a:p>
        </p:txBody>
      </p:sp>
      <p:sp>
        <p:nvSpPr>
          <p:cNvPr id="7" name="TextBox 6">
            <a:extLst>
              <a:ext uri="{FF2B5EF4-FFF2-40B4-BE49-F238E27FC236}">
                <a16:creationId xmlns:a16="http://schemas.microsoft.com/office/drawing/2014/main" id="{704EEB1F-F9E7-6A23-54E9-988BE2CAE595}"/>
              </a:ext>
            </a:extLst>
          </p:cNvPr>
          <p:cNvSpPr txBox="1"/>
          <p:nvPr/>
        </p:nvSpPr>
        <p:spPr>
          <a:xfrm>
            <a:off x="785065" y="1625474"/>
            <a:ext cx="6776320" cy="2893100"/>
          </a:xfrm>
          <a:prstGeom prst="rect">
            <a:avLst/>
          </a:prstGeom>
          <a:noFill/>
        </p:spPr>
        <p:txBody>
          <a:bodyPr wrap="square">
            <a:spAutoFit/>
          </a:bodyPr>
          <a:lstStyle/>
          <a:p>
            <a:r>
              <a:rPr lang="en-US" dirty="0"/>
              <a:t>In our ongoing effort to enhance ionospheric forecasting in Egypt, our current model shows promising results but requires further development. </a:t>
            </a:r>
          </a:p>
          <a:p>
            <a:endParaRPr lang="en-US" dirty="0"/>
          </a:p>
          <a:p>
            <a:r>
              <a:rPr lang="en-US" dirty="0"/>
              <a:t>Specifically, additional feature engineering and refined data handling processes are essential to improve its accuracy and reliability. </a:t>
            </a:r>
          </a:p>
          <a:p>
            <a:endParaRPr lang="en-US" dirty="0"/>
          </a:p>
          <a:p>
            <a:r>
              <a:rPr lang="en-US" dirty="0"/>
              <a:t>Furthermore, extending the data collection period will significantly benefit the model's ability to predict ionospheric conditions during both quiet and disturbed periods. </a:t>
            </a:r>
          </a:p>
          <a:p>
            <a:endParaRPr lang="en-US" dirty="0"/>
          </a:p>
          <a:p>
            <a:r>
              <a:rPr lang="en-US" dirty="0"/>
              <a:t>By incorporating these improvements, we aim to develop a more robust and comprehensive forecasting system that can better support various applications and mitigate the impacts of ionospheric disturbances.</a:t>
            </a:r>
          </a:p>
        </p:txBody>
      </p:sp>
    </p:spTree>
    <p:extLst>
      <p:ext uri="{BB962C8B-B14F-4D97-AF65-F5344CB8AC3E}">
        <p14:creationId xmlns:p14="http://schemas.microsoft.com/office/powerpoint/2010/main" val="109905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664973" y="554588"/>
            <a:ext cx="7688100" cy="922519"/>
          </a:xfrm>
        </p:spPr>
        <p:txBody>
          <a:bodyPr>
            <a:normAutofit/>
          </a:bodyPr>
          <a:lstStyle/>
          <a:p>
            <a:r>
              <a:rPr lang="en-US" sz="3200" b="1" i="0" dirty="0"/>
              <a:t>Conclusion</a:t>
            </a:r>
            <a:endParaRPr lang="en-US" sz="3200" dirty="0"/>
          </a:p>
        </p:txBody>
      </p:sp>
      <p:sp>
        <p:nvSpPr>
          <p:cNvPr id="7" name="TextBox 6">
            <a:extLst>
              <a:ext uri="{FF2B5EF4-FFF2-40B4-BE49-F238E27FC236}">
                <a16:creationId xmlns:a16="http://schemas.microsoft.com/office/drawing/2014/main" id="{BC3CFBDA-CB8F-813D-64EB-B15FA88A5637}"/>
              </a:ext>
            </a:extLst>
          </p:cNvPr>
          <p:cNvSpPr txBox="1"/>
          <p:nvPr/>
        </p:nvSpPr>
        <p:spPr>
          <a:xfrm>
            <a:off x="527538" y="1848940"/>
            <a:ext cx="6729047" cy="3046988"/>
          </a:xfrm>
          <a:prstGeom prst="rect">
            <a:avLst/>
          </a:prstGeom>
          <a:noFill/>
        </p:spPr>
        <p:txBody>
          <a:bodyPr wrap="square">
            <a:spAutoFit/>
          </a:bodyPr>
          <a:lstStyle/>
          <a:p>
            <a:r>
              <a:rPr lang="en-US" sz="1200" dirty="0"/>
              <a:t>In conclusion, our work on enhancing ionospheric forecasting in Egypt through the utilization of GNSS data and deep neural networks marks a significant step forward in understanding and predicting ionospheric dynamics. </a:t>
            </a:r>
          </a:p>
          <a:p>
            <a:endParaRPr lang="en-US" sz="1200" dirty="0"/>
          </a:p>
          <a:p>
            <a:r>
              <a:rPr lang="en-US" sz="1200" dirty="0"/>
              <a:t>Our preliminary results demonstrate the potential of this approach to provide more accurate and timely forecasts, which are crucial for various applications, including navigation, communication, and space weather monitoring. </a:t>
            </a:r>
          </a:p>
          <a:p>
            <a:endParaRPr lang="en-US" sz="1200" dirty="0"/>
          </a:p>
          <a:p>
            <a:r>
              <a:rPr lang="en-US" sz="1200" dirty="0"/>
              <a:t>However, to fully realize this potential, further advancements are necessary. This includes refining our models through additional feature engineering and more sophisticated data handling processes, as well as extending our data collection period to capture a broader range of ionospheric conditions. </a:t>
            </a:r>
          </a:p>
          <a:p>
            <a:endParaRPr lang="en-US" sz="1200" dirty="0"/>
          </a:p>
          <a:p>
            <a:r>
              <a:rPr lang="en-US" sz="1200" dirty="0"/>
              <a:t>By addressing these challenges, we aim to develop a comprehensive and reliable ionospheric forecasting system that can serve as a valuable tool for both scientific research and practical applications</a:t>
            </a:r>
          </a:p>
        </p:txBody>
      </p:sp>
    </p:spTree>
    <p:extLst>
      <p:ext uri="{BB962C8B-B14F-4D97-AF65-F5344CB8AC3E}">
        <p14:creationId xmlns:p14="http://schemas.microsoft.com/office/powerpoint/2010/main" val="747507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782a068987_1_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rgbClr val="000000"/>
              </a:buClr>
              <a:buSzPct val="111111"/>
              <a:buFont typeface="Arial"/>
              <a:buNone/>
            </a:pPr>
            <a:endParaRPr dirty="0"/>
          </a:p>
          <a:p>
            <a:pPr marL="0" lvl="0" indent="0" algn="l" rtl="0">
              <a:spcBef>
                <a:spcPts val="0"/>
              </a:spcBef>
              <a:spcAft>
                <a:spcPts val="0"/>
              </a:spcAft>
              <a:buNone/>
            </a:pPr>
            <a:endParaRPr dirty="0"/>
          </a:p>
        </p:txBody>
      </p:sp>
      <p:graphicFrame>
        <p:nvGraphicFramePr>
          <p:cNvPr id="3" name="Slide Text">
            <a:extLst>
              <a:ext uri="{FF2B5EF4-FFF2-40B4-BE49-F238E27FC236}">
                <a16:creationId xmlns:a16="http://schemas.microsoft.com/office/drawing/2014/main" id="{54B2BD87-499B-28CB-363D-628D889C95F7}"/>
              </a:ext>
            </a:extLst>
          </p:cNvPr>
          <p:cNvGraphicFramePr/>
          <p:nvPr>
            <p:extLst>
              <p:ext uri="{D42A27DB-BD31-4B8C-83A1-F6EECF244321}">
                <p14:modId xmlns:p14="http://schemas.microsoft.com/office/powerpoint/2010/main" val="2739719907"/>
              </p:ext>
            </p:extLst>
          </p:nvPr>
        </p:nvGraphicFramePr>
        <p:xfrm>
          <a:off x="273949" y="1586250"/>
          <a:ext cx="8596101" cy="3102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645889" y="584845"/>
            <a:ext cx="7688100" cy="922519"/>
          </a:xfrm>
        </p:spPr>
        <p:txBody>
          <a:bodyPr>
            <a:normAutofit/>
          </a:bodyPr>
          <a:lstStyle/>
          <a:p>
            <a:r>
              <a:rPr lang="en-US" sz="3200" b="1" i="0" dirty="0"/>
              <a:t>Introduction</a:t>
            </a:r>
            <a:endParaRPr lang="en-US" sz="3200" dirty="0"/>
          </a:p>
        </p:txBody>
      </p:sp>
      <p:sp>
        <p:nvSpPr>
          <p:cNvPr id="9" name="Slide Text">
            <a:extLst>
              <a:ext uri="{FF2B5EF4-FFF2-40B4-BE49-F238E27FC236}">
                <a16:creationId xmlns:a16="http://schemas.microsoft.com/office/drawing/2014/main" id="{4812B00F-D44E-401A-C66F-D7B56512AEE9}"/>
              </a:ext>
            </a:extLst>
          </p:cNvPr>
          <p:cNvSpPr txBox="1">
            <a:spLocks/>
          </p:cNvSpPr>
          <p:nvPr/>
        </p:nvSpPr>
        <p:spPr>
          <a:xfrm>
            <a:off x="376312" y="1975803"/>
            <a:ext cx="4770120"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bg2"/>
                </a:solidFill>
              </a:rPr>
              <a:t>Definition of Space Weather: </a:t>
            </a:r>
          </a:p>
          <a:p>
            <a:endParaRPr lang="en-US" sz="1800" b="1" dirty="0">
              <a:solidFill>
                <a:schemeClr val="bg2"/>
              </a:solidFill>
            </a:endParaRPr>
          </a:p>
          <a:p>
            <a:r>
              <a:rPr lang="en-US" sz="1600" dirty="0">
                <a:solidFill>
                  <a:schemeClr val="bg2"/>
                </a:solidFill>
              </a:rPr>
              <a:t>Space weather refers to the dynamic and ever-changing conditions in the space environment surrounding Earth, influenced by solar activity and other celestial phenomena.</a:t>
            </a:r>
          </a:p>
          <a:p>
            <a:pPr marL="0"/>
            <a:endParaRPr lang="en-US" sz="1800" dirty="0">
              <a:solidFill>
                <a:schemeClr val="bg2"/>
              </a:solidFill>
            </a:endParaRPr>
          </a:p>
        </p:txBody>
      </p:sp>
      <p:pic>
        <p:nvPicPr>
          <p:cNvPr id="10" name="Picture 2" descr="ESA - How ESA is getting data on space weather">
            <a:extLst>
              <a:ext uri="{FF2B5EF4-FFF2-40B4-BE49-F238E27FC236}">
                <a16:creationId xmlns:a16="http://schemas.microsoft.com/office/drawing/2014/main" id="{FF335A0F-5C67-BBEC-BE36-45D525A1B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26" r="28153"/>
          <a:stretch/>
        </p:blipFill>
        <p:spPr bwMode="auto">
          <a:xfrm>
            <a:off x="5728092" y="492337"/>
            <a:ext cx="3415907" cy="340558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00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649765" y="585963"/>
            <a:ext cx="7688100" cy="922519"/>
          </a:xfrm>
        </p:spPr>
        <p:txBody>
          <a:bodyPr>
            <a:normAutofit/>
          </a:bodyPr>
          <a:lstStyle/>
          <a:p>
            <a:r>
              <a:rPr lang="en-US" sz="3200" b="1" i="0" dirty="0"/>
              <a:t>Introduction</a:t>
            </a:r>
            <a:endParaRPr lang="en-US" sz="3200" dirty="0"/>
          </a:p>
        </p:txBody>
      </p:sp>
      <p:pic>
        <p:nvPicPr>
          <p:cNvPr id="9" name="Picture 2" descr="Solar Storm and Space Weather - Frequently Asked Questions | NASA">
            <a:extLst>
              <a:ext uri="{FF2B5EF4-FFF2-40B4-BE49-F238E27FC236}">
                <a16:creationId xmlns:a16="http://schemas.microsoft.com/office/drawing/2014/main" id="{3C00E154-83B5-00EF-BA98-C665A2CE59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89" r="16677" b="-1"/>
          <a:stretch/>
        </p:blipFill>
        <p:spPr bwMode="auto">
          <a:xfrm>
            <a:off x="5691554" y="459552"/>
            <a:ext cx="3452446" cy="34420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0565F79-760B-E93D-7A0A-53968F46FF3D}"/>
              </a:ext>
            </a:extLst>
          </p:cNvPr>
          <p:cNvSpPr txBox="1"/>
          <p:nvPr/>
        </p:nvSpPr>
        <p:spPr>
          <a:xfrm>
            <a:off x="162917" y="1717847"/>
            <a:ext cx="4954206" cy="3323987"/>
          </a:xfrm>
          <a:prstGeom prst="rect">
            <a:avLst/>
          </a:prstGeom>
          <a:noFill/>
        </p:spPr>
        <p:txBody>
          <a:bodyPr wrap="square">
            <a:spAutoFit/>
          </a:bodyPr>
          <a:lstStyle/>
          <a:p>
            <a:r>
              <a:rPr lang="en-US" sz="1200" b="1" dirty="0"/>
              <a:t>Impact on Earth and Technological Systems:</a:t>
            </a:r>
          </a:p>
          <a:p>
            <a:endParaRPr lang="en-US" sz="1100" b="1" dirty="0"/>
          </a:p>
          <a:p>
            <a:pPr marL="0"/>
            <a:r>
              <a:rPr lang="en-US" sz="1100" dirty="0"/>
              <a:t>Effects on Earth systems and technology: Geomagnetic storms can affect a wide range of Earth systems and technology, including: </a:t>
            </a:r>
          </a:p>
          <a:p>
            <a:endParaRPr lang="en-US" sz="1100" b="1" dirty="0"/>
          </a:p>
          <a:p>
            <a:pPr marL="171450" indent="-171450">
              <a:buFontTx/>
              <a:buChar char="-"/>
            </a:pPr>
            <a:r>
              <a:rPr lang="en-US" sz="1100" b="1" dirty="0"/>
              <a:t>Communication:</a:t>
            </a:r>
            <a:r>
              <a:rPr lang="en-US" sz="1100" dirty="0"/>
              <a:t> Geomagnetic storms can disrupt radio signals and satellite communication.</a:t>
            </a:r>
          </a:p>
          <a:p>
            <a:pPr marL="171450" indent="-171450">
              <a:buFontTx/>
              <a:buChar char="-"/>
            </a:pPr>
            <a:endParaRPr lang="en-US" sz="1100" dirty="0"/>
          </a:p>
          <a:p>
            <a:pPr marL="171450" indent="-171450">
              <a:buFontTx/>
              <a:buChar char="-"/>
            </a:pPr>
            <a:r>
              <a:rPr lang="en-US" sz="1100" b="1" dirty="0"/>
              <a:t>Navigation:</a:t>
            </a:r>
            <a:r>
              <a:rPr lang="en-US" sz="1100" dirty="0"/>
              <a:t> Geomagnetic storms can cause errors in GPS and other navigation systems by disrupting the ionosphere. </a:t>
            </a:r>
          </a:p>
          <a:p>
            <a:pPr marL="171450" indent="-171450">
              <a:buFontTx/>
              <a:buChar char="-"/>
            </a:pPr>
            <a:endParaRPr lang="en-US" sz="1100" dirty="0"/>
          </a:p>
          <a:p>
            <a:pPr marL="171450" indent="-171450">
              <a:buFontTx/>
              <a:buChar char="-"/>
            </a:pPr>
            <a:r>
              <a:rPr lang="en-US" sz="1100" b="1" dirty="0"/>
              <a:t>Power systems:</a:t>
            </a:r>
            <a:r>
              <a:rPr lang="en-US" sz="1100" dirty="0"/>
              <a:t> Geomagnetic storms can induce electrical currents in power grids, causing blackouts and equipment damage. </a:t>
            </a:r>
          </a:p>
          <a:p>
            <a:pPr marL="171450" indent="-171450">
              <a:buFontTx/>
              <a:buChar char="-"/>
            </a:pPr>
            <a:endParaRPr lang="en-US" sz="1100" dirty="0"/>
          </a:p>
          <a:p>
            <a:pPr marL="171450" indent="-171450">
              <a:buFontTx/>
              <a:buChar char="-"/>
            </a:pPr>
            <a:r>
              <a:rPr lang="en-US" sz="1100" b="1" dirty="0"/>
              <a:t>Aviation:</a:t>
            </a:r>
            <a:r>
              <a:rPr lang="en-US" sz="1100" dirty="0"/>
              <a:t> Geomagnetic storms can pose a radiation hazard to astronauts and aircrew at high altitudes. </a:t>
            </a:r>
          </a:p>
          <a:p>
            <a:pPr marL="171450" indent="-171450">
              <a:buFontTx/>
              <a:buChar char="-"/>
            </a:pPr>
            <a:endParaRPr lang="en-US" sz="1100" dirty="0"/>
          </a:p>
          <a:p>
            <a:r>
              <a:rPr lang="en-US" sz="1100" b="1" dirty="0"/>
              <a:t>- Spacecraft:</a:t>
            </a:r>
            <a:r>
              <a:rPr lang="en-US" sz="1100" dirty="0"/>
              <a:t> Geomagnetic storms can cause spacecraft anomalies, radiation damage, and mission failure.</a:t>
            </a:r>
          </a:p>
        </p:txBody>
      </p:sp>
    </p:spTree>
    <p:extLst>
      <p:ext uri="{BB962C8B-B14F-4D97-AF65-F5344CB8AC3E}">
        <p14:creationId xmlns:p14="http://schemas.microsoft.com/office/powerpoint/2010/main" val="410422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16226" y="554587"/>
            <a:ext cx="7688100" cy="922519"/>
          </a:xfrm>
        </p:spPr>
        <p:txBody>
          <a:bodyPr>
            <a:normAutofit/>
          </a:bodyPr>
          <a:lstStyle/>
          <a:p>
            <a:r>
              <a:rPr lang="en-US" sz="3200" b="1" i="0" dirty="0"/>
              <a:t>Ionosphere</a:t>
            </a:r>
            <a:endParaRPr lang="en-US" sz="3200" dirty="0"/>
          </a:p>
        </p:txBody>
      </p:sp>
      <p:pic>
        <p:nvPicPr>
          <p:cNvPr id="4" name="Picture 2" descr="The “Fighter Jet” of the Ionosphere - ASTRO 3D">
            <a:extLst>
              <a:ext uri="{FF2B5EF4-FFF2-40B4-BE49-F238E27FC236}">
                <a16:creationId xmlns:a16="http://schemas.microsoft.com/office/drawing/2014/main" id="{599A57B9-2A7F-3013-9101-AC2F705EB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718" y="923361"/>
            <a:ext cx="2582705" cy="2970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D607CB-894A-E855-CB47-FCD38D71620B}"/>
              </a:ext>
            </a:extLst>
          </p:cNvPr>
          <p:cNvSpPr txBox="1"/>
          <p:nvPr/>
        </p:nvSpPr>
        <p:spPr>
          <a:xfrm>
            <a:off x="261302" y="2465766"/>
            <a:ext cx="4398621" cy="1938992"/>
          </a:xfrm>
          <a:prstGeom prst="rect">
            <a:avLst/>
          </a:prstGeom>
          <a:noFill/>
        </p:spPr>
        <p:txBody>
          <a:bodyPr wrap="square">
            <a:spAutoFit/>
          </a:bodyPr>
          <a:lstStyle/>
          <a:p>
            <a:pPr marL="457200" indent="-457200" algn="just">
              <a:buAutoNum type="alphaLcPeriod"/>
            </a:pPr>
            <a:r>
              <a:rPr lang="en-US" sz="1600" b="1" i="0" dirty="0">
                <a:solidFill>
                  <a:srgbClr val="374151"/>
                </a:solidFill>
                <a:effectLst/>
                <a:latin typeface="Söhne"/>
              </a:rPr>
              <a:t>Formation: </a:t>
            </a:r>
            <a:r>
              <a:rPr lang="en-US" sz="1200" b="0" i="0" dirty="0">
                <a:solidFill>
                  <a:srgbClr val="374151"/>
                </a:solidFill>
                <a:effectLst/>
                <a:latin typeface="Söhne"/>
              </a:rPr>
              <a:t>The ionosphere is a layer of the Earth's atmosphere that is ionized by solar radiation. It starts at an altitude of about 60 km and extends up to 1,000 km.</a:t>
            </a:r>
          </a:p>
          <a:p>
            <a:pPr marL="457200" indent="-457200" algn="just">
              <a:buAutoNum type="alphaLcPeriod"/>
            </a:pPr>
            <a:endParaRPr lang="en-US" sz="1600" b="0" i="0" dirty="0">
              <a:solidFill>
                <a:srgbClr val="374151"/>
              </a:solidFill>
              <a:effectLst/>
              <a:latin typeface="Söhne"/>
            </a:endParaRPr>
          </a:p>
          <a:p>
            <a:pPr marL="457200" indent="-457200" algn="just">
              <a:buAutoNum type="alphaLcPeriod"/>
            </a:pPr>
            <a:r>
              <a:rPr lang="en-US" sz="1600" b="1" i="0" dirty="0">
                <a:solidFill>
                  <a:srgbClr val="374151"/>
                </a:solidFill>
                <a:effectLst/>
                <a:latin typeface="Söhne"/>
              </a:rPr>
              <a:t>Structure:</a:t>
            </a:r>
            <a:r>
              <a:rPr lang="en-US" sz="1600" b="0" i="0" dirty="0">
                <a:solidFill>
                  <a:srgbClr val="374151"/>
                </a:solidFill>
                <a:effectLst/>
                <a:latin typeface="Söhne"/>
              </a:rPr>
              <a:t> </a:t>
            </a:r>
            <a:r>
              <a:rPr lang="en-US" sz="1200" b="0" i="0" dirty="0">
                <a:solidFill>
                  <a:srgbClr val="374151"/>
                </a:solidFill>
                <a:effectLst/>
                <a:latin typeface="Söhne"/>
              </a:rPr>
              <a:t>The ionosphere is divided into several layers, each with its own ionization characteristics. The layers include the D layer, E layer, F1 layer, and F2 layer. The ionosphere is also affected by the Earth's magnetic field, which can cause irregularities in its structure.</a:t>
            </a:r>
          </a:p>
        </p:txBody>
      </p:sp>
      <p:pic>
        <p:nvPicPr>
          <p:cNvPr id="8" name="Picture 4" descr="Ionosphere and magnetosphere | atmospheric science | Britannica">
            <a:extLst>
              <a:ext uri="{FF2B5EF4-FFF2-40B4-BE49-F238E27FC236}">
                <a16:creationId xmlns:a16="http://schemas.microsoft.com/office/drawing/2014/main" id="{9FE57E92-C30C-6632-B8C4-B14CA319A7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81"/>
          <a:stretch/>
        </p:blipFill>
        <p:spPr bwMode="auto">
          <a:xfrm>
            <a:off x="6832842" y="2168094"/>
            <a:ext cx="2311158" cy="126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72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17730" y="551659"/>
            <a:ext cx="7688100" cy="922519"/>
          </a:xfrm>
        </p:spPr>
        <p:txBody>
          <a:bodyPr>
            <a:normAutofit/>
          </a:bodyPr>
          <a:lstStyle/>
          <a:p>
            <a:r>
              <a:rPr lang="en-US" sz="3200" b="1" i="0" dirty="0"/>
              <a:t>Ionosphere</a:t>
            </a:r>
            <a:endParaRPr lang="en-US" sz="3200" dirty="0"/>
          </a:p>
        </p:txBody>
      </p:sp>
      <p:sp>
        <p:nvSpPr>
          <p:cNvPr id="6" name="TextBox 5">
            <a:extLst>
              <a:ext uri="{FF2B5EF4-FFF2-40B4-BE49-F238E27FC236}">
                <a16:creationId xmlns:a16="http://schemas.microsoft.com/office/drawing/2014/main" id="{FFF236EF-05C8-B8EC-3278-198376D5C57F}"/>
              </a:ext>
            </a:extLst>
          </p:cNvPr>
          <p:cNvSpPr txBox="1"/>
          <p:nvPr/>
        </p:nvSpPr>
        <p:spPr>
          <a:xfrm>
            <a:off x="221505" y="2063260"/>
            <a:ext cx="5470049" cy="2862322"/>
          </a:xfrm>
          <a:prstGeom prst="rect">
            <a:avLst/>
          </a:prstGeom>
          <a:noFill/>
        </p:spPr>
        <p:txBody>
          <a:bodyPr wrap="square">
            <a:spAutoFit/>
          </a:bodyPr>
          <a:lstStyle/>
          <a:p>
            <a:r>
              <a:rPr lang="en-US" sz="1200" b="1" dirty="0">
                <a:solidFill>
                  <a:srgbClr val="374151"/>
                </a:solidFill>
                <a:latin typeface="Söhne"/>
              </a:rPr>
              <a:t>c. </a:t>
            </a:r>
            <a:r>
              <a:rPr lang="en-US" sz="1200" b="1" i="0" dirty="0">
                <a:solidFill>
                  <a:srgbClr val="374151"/>
                </a:solidFill>
                <a:effectLst/>
                <a:latin typeface="Söhne"/>
              </a:rPr>
              <a:t>Effects of the Ionosphere on Radio Wave Propagation:</a:t>
            </a:r>
          </a:p>
          <a:p>
            <a:pPr algn="just"/>
            <a:r>
              <a:rPr lang="en-US" sz="1200" b="0" i="0" dirty="0">
                <a:solidFill>
                  <a:srgbClr val="374151"/>
                </a:solidFill>
                <a:effectLst/>
                <a:latin typeface="Söhne"/>
              </a:rPr>
              <a:t>The ionosphere reflects and refracts radio waves, but its ionization characteristics can also cause signal attenuation, distortion, and interference. Some effects include:</a:t>
            </a:r>
          </a:p>
          <a:p>
            <a:pPr algn="just"/>
            <a:endParaRPr lang="en-US" sz="1200" b="1" i="0" dirty="0">
              <a:solidFill>
                <a:srgbClr val="374151"/>
              </a:solidFill>
              <a:effectLst/>
              <a:latin typeface="Söhne"/>
            </a:endParaRPr>
          </a:p>
          <a:p>
            <a:pPr algn="just"/>
            <a:r>
              <a:rPr lang="en-US" sz="1200" b="1" i="0" dirty="0">
                <a:solidFill>
                  <a:srgbClr val="374151"/>
                </a:solidFill>
                <a:effectLst/>
                <a:latin typeface="Söhne"/>
              </a:rPr>
              <a:t>• Absorption: </a:t>
            </a:r>
            <a:r>
              <a:rPr lang="en-US" sz="1200" b="0" i="0" dirty="0">
                <a:solidFill>
                  <a:srgbClr val="374151"/>
                </a:solidFill>
                <a:effectLst/>
                <a:latin typeface="Söhne"/>
              </a:rPr>
              <a:t>D layer absorbs radio waves with frequencies below 10 MHz, making them unusable for long-distance communication. </a:t>
            </a:r>
          </a:p>
          <a:p>
            <a:pPr algn="just"/>
            <a:endParaRPr lang="en-US" sz="1200" b="0" i="0" dirty="0">
              <a:solidFill>
                <a:srgbClr val="374151"/>
              </a:solidFill>
              <a:effectLst/>
              <a:latin typeface="Söhne"/>
            </a:endParaRPr>
          </a:p>
          <a:p>
            <a:pPr algn="just"/>
            <a:r>
              <a:rPr lang="en-US" sz="1200" b="0" i="0" dirty="0">
                <a:solidFill>
                  <a:srgbClr val="374151"/>
                </a:solidFill>
                <a:effectLst/>
                <a:latin typeface="Söhne"/>
              </a:rPr>
              <a:t>• </a:t>
            </a:r>
            <a:r>
              <a:rPr lang="en-US" sz="1200" b="1" i="0" dirty="0">
                <a:solidFill>
                  <a:srgbClr val="374151"/>
                </a:solidFill>
                <a:effectLst/>
                <a:latin typeface="Söhne"/>
              </a:rPr>
              <a:t>Reflection: </a:t>
            </a:r>
            <a:r>
              <a:rPr lang="en-US" sz="1200" b="0" i="0" dirty="0">
                <a:solidFill>
                  <a:srgbClr val="374151"/>
                </a:solidFill>
                <a:effectLst/>
                <a:latin typeface="Söhne"/>
              </a:rPr>
              <a:t>E and F layers reflect radio waves with frequencies between 3 and 30 MHz, allowing them to travel around the world. </a:t>
            </a:r>
          </a:p>
          <a:p>
            <a:pPr algn="just"/>
            <a:endParaRPr lang="en-US" sz="1200" b="1" i="0" dirty="0">
              <a:solidFill>
                <a:srgbClr val="374151"/>
              </a:solidFill>
              <a:effectLst/>
              <a:latin typeface="Söhne"/>
            </a:endParaRPr>
          </a:p>
          <a:p>
            <a:pPr algn="just"/>
            <a:r>
              <a:rPr lang="en-US" sz="1200" b="1" i="0" dirty="0">
                <a:solidFill>
                  <a:srgbClr val="374151"/>
                </a:solidFill>
                <a:effectLst/>
                <a:latin typeface="Söhne"/>
              </a:rPr>
              <a:t>• Refraction: </a:t>
            </a:r>
            <a:r>
              <a:rPr lang="en-US" sz="1200" b="0" i="0" dirty="0">
                <a:solidFill>
                  <a:srgbClr val="374151"/>
                </a:solidFill>
                <a:effectLst/>
                <a:latin typeface="Söhne"/>
              </a:rPr>
              <a:t>Radio waves are refracted by the ionosphere's varying density, causing signal distortion and multipath interference. </a:t>
            </a:r>
          </a:p>
          <a:p>
            <a:pPr algn="just"/>
            <a:endParaRPr lang="en-US" sz="1200" b="0" i="0" dirty="0">
              <a:solidFill>
                <a:srgbClr val="374151"/>
              </a:solidFill>
              <a:effectLst/>
              <a:latin typeface="Söhne"/>
            </a:endParaRPr>
          </a:p>
          <a:p>
            <a:pPr algn="just"/>
            <a:r>
              <a:rPr lang="en-US" sz="1200" b="0" i="0" dirty="0">
                <a:solidFill>
                  <a:srgbClr val="374151"/>
                </a:solidFill>
                <a:effectLst/>
                <a:latin typeface="Söhne"/>
              </a:rPr>
              <a:t>• </a:t>
            </a:r>
            <a:r>
              <a:rPr lang="en-US" sz="1200" b="1" i="0" dirty="0">
                <a:solidFill>
                  <a:srgbClr val="374151"/>
                </a:solidFill>
                <a:effectLst/>
                <a:latin typeface="Söhne"/>
              </a:rPr>
              <a:t>Scintillation: </a:t>
            </a:r>
            <a:r>
              <a:rPr lang="en-US" sz="1200" b="0" i="0" dirty="0">
                <a:solidFill>
                  <a:srgbClr val="374151"/>
                </a:solidFill>
                <a:effectLst/>
                <a:latin typeface="Söhne"/>
              </a:rPr>
              <a:t>The ionosphere causes rapid fluctuations in amplitude and phase of radio signals, causing errors in navigation and communication systems.</a:t>
            </a:r>
          </a:p>
        </p:txBody>
      </p:sp>
      <p:pic>
        <p:nvPicPr>
          <p:cNvPr id="1026" name="Picture 2" descr="The effect of the ionosphere on radio waves | The Planetary Society">
            <a:extLst>
              <a:ext uri="{FF2B5EF4-FFF2-40B4-BE49-F238E27FC236}">
                <a16:creationId xmlns:a16="http://schemas.microsoft.com/office/drawing/2014/main" id="{257747CC-79AD-60C8-3362-DD6A23645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693" y="908537"/>
            <a:ext cx="3230537" cy="229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167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716226" y="554589"/>
            <a:ext cx="7688100" cy="922519"/>
          </a:xfrm>
        </p:spPr>
        <p:txBody>
          <a:bodyPr>
            <a:normAutofit/>
          </a:bodyPr>
          <a:lstStyle/>
          <a:p>
            <a:r>
              <a:rPr lang="en-US" sz="3200" b="1" i="0" dirty="0"/>
              <a:t>Ionosphere</a:t>
            </a:r>
            <a:endParaRPr lang="en-US" sz="3200" dirty="0"/>
          </a:p>
        </p:txBody>
      </p:sp>
      <p:sp>
        <p:nvSpPr>
          <p:cNvPr id="6" name="TextBox 5">
            <a:extLst>
              <a:ext uri="{FF2B5EF4-FFF2-40B4-BE49-F238E27FC236}">
                <a16:creationId xmlns:a16="http://schemas.microsoft.com/office/drawing/2014/main" id="{958AA57D-BB1D-26FB-2656-39BAC02C097D}"/>
              </a:ext>
            </a:extLst>
          </p:cNvPr>
          <p:cNvSpPr txBox="1"/>
          <p:nvPr/>
        </p:nvSpPr>
        <p:spPr>
          <a:xfrm>
            <a:off x="209935" y="2236178"/>
            <a:ext cx="4989250" cy="1815882"/>
          </a:xfrm>
          <a:prstGeom prst="rect">
            <a:avLst/>
          </a:prstGeom>
          <a:noFill/>
        </p:spPr>
        <p:txBody>
          <a:bodyPr wrap="square">
            <a:spAutoFit/>
          </a:bodyPr>
          <a:lstStyle/>
          <a:p>
            <a:pPr algn="just"/>
            <a:r>
              <a:rPr lang="en-US" sz="1600" b="1" i="0" dirty="0">
                <a:solidFill>
                  <a:srgbClr val="374151"/>
                </a:solidFill>
                <a:effectLst/>
                <a:latin typeface="Söhne"/>
              </a:rPr>
              <a:t>d. Monitoring and modeling the ionosphere:</a:t>
            </a:r>
            <a:r>
              <a:rPr lang="en-US" sz="1600" b="0" i="0" dirty="0">
                <a:solidFill>
                  <a:srgbClr val="374151"/>
                </a:solidFill>
                <a:effectLst/>
                <a:latin typeface="Söhne"/>
              </a:rPr>
              <a:t> </a:t>
            </a:r>
            <a:r>
              <a:rPr lang="en-US" sz="1200" b="0" i="0" dirty="0">
                <a:solidFill>
                  <a:srgbClr val="374151"/>
                </a:solidFill>
                <a:effectLst/>
                <a:latin typeface="Söhne"/>
              </a:rPr>
              <a:t>To mitigate the effects of the ionosphere on radio wave propagation, it is important to monitor and model its structure and ionization characteristics. </a:t>
            </a:r>
          </a:p>
          <a:p>
            <a:pPr algn="just"/>
            <a:endParaRPr lang="en-US" sz="1200" b="0" i="0" dirty="0">
              <a:solidFill>
                <a:srgbClr val="374151"/>
              </a:solidFill>
              <a:effectLst/>
              <a:latin typeface="Söhne"/>
            </a:endParaRPr>
          </a:p>
          <a:p>
            <a:pPr algn="just"/>
            <a:r>
              <a:rPr lang="en-US" sz="1200" b="0" i="0" dirty="0">
                <a:solidFill>
                  <a:srgbClr val="374151"/>
                </a:solidFill>
                <a:effectLst/>
                <a:latin typeface="Söhne"/>
              </a:rPr>
              <a:t>This requires a combination of ground-based and satellite-based instruments, as well as computer models that simulate the ionosphere's behavior. </a:t>
            </a:r>
          </a:p>
          <a:p>
            <a:pPr algn="just"/>
            <a:endParaRPr lang="en-US" sz="1200" b="0" i="0" dirty="0">
              <a:solidFill>
                <a:srgbClr val="374151"/>
              </a:solidFill>
              <a:effectLst/>
              <a:latin typeface="Söhne"/>
            </a:endParaRPr>
          </a:p>
          <a:p>
            <a:pPr algn="just"/>
            <a:r>
              <a:rPr lang="en-US" sz="1200" b="0" i="0" dirty="0">
                <a:solidFill>
                  <a:srgbClr val="374151"/>
                </a:solidFill>
                <a:effectLst/>
                <a:latin typeface="Söhne"/>
              </a:rPr>
              <a:t>By understanding the ionosphere's behavior, we can develop better communication and navigation systems that are less affected by its effects.</a:t>
            </a:r>
          </a:p>
        </p:txBody>
      </p:sp>
      <p:pic>
        <p:nvPicPr>
          <p:cNvPr id="7" name="Picture 2" descr="DGFI-TUM - Ionosphere">
            <a:extLst>
              <a:ext uri="{FF2B5EF4-FFF2-40B4-BE49-F238E27FC236}">
                <a16:creationId xmlns:a16="http://schemas.microsoft.com/office/drawing/2014/main" id="{95FA1DF1-FAFD-3EEA-4B6F-FC3B27514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331" y="1557440"/>
            <a:ext cx="3175808" cy="202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42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594015" y="585625"/>
            <a:ext cx="7688100" cy="922519"/>
          </a:xfrm>
        </p:spPr>
        <p:txBody>
          <a:bodyPr>
            <a:normAutofit/>
          </a:bodyPr>
          <a:lstStyle/>
          <a:p>
            <a:r>
              <a:rPr lang="en-US" sz="2800" b="1" i="0" dirty="0"/>
              <a:t>Challenges in Ionospheric Forecasting</a:t>
            </a:r>
            <a:endParaRPr lang="en-US" sz="2800" dirty="0"/>
          </a:p>
        </p:txBody>
      </p:sp>
      <p:pic>
        <p:nvPicPr>
          <p:cNvPr id="4" name="Picture 3">
            <a:extLst>
              <a:ext uri="{FF2B5EF4-FFF2-40B4-BE49-F238E27FC236}">
                <a16:creationId xmlns:a16="http://schemas.microsoft.com/office/drawing/2014/main" id="{0E5CE64F-2F77-D6AE-3BF6-5654A868CE80}"/>
              </a:ext>
            </a:extLst>
          </p:cNvPr>
          <p:cNvPicPr>
            <a:picLocks noChangeAspect="1"/>
          </p:cNvPicPr>
          <p:nvPr/>
        </p:nvPicPr>
        <p:blipFill>
          <a:blip r:embed="rId2"/>
          <a:stretch>
            <a:fillRect/>
          </a:stretch>
        </p:blipFill>
        <p:spPr>
          <a:xfrm>
            <a:off x="2104178" y="1348228"/>
            <a:ext cx="2819916" cy="1586203"/>
          </a:xfrm>
          <a:prstGeom prst="rect">
            <a:avLst/>
          </a:prstGeom>
        </p:spPr>
      </p:pic>
      <p:pic>
        <p:nvPicPr>
          <p:cNvPr id="5" name="Picture 4">
            <a:extLst>
              <a:ext uri="{FF2B5EF4-FFF2-40B4-BE49-F238E27FC236}">
                <a16:creationId xmlns:a16="http://schemas.microsoft.com/office/drawing/2014/main" id="{90617ABC-3A92-85D6-7A12-8823A594C55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13451" y="1348228"/>
            <a:ext cx="2379306" cy="1586204"/>
          </a:xfrm>
          <a:prstGeom prst="rect">
            <a:avLst/>
          </a:prstGeom>
        </p:spPr>
      </p:pic>
      <p:sp>
        <p:nvSpPr>
          <p:cNvPr id="10" name="TextBox 9">
            <a:extLst>
              <a:ext uri="{FF2B5EF4-FFF2-40B4-BE49-F238E27FC236}">
                <a16:creationId xmlns:a16="http://schemas.microsoft.com/office/drawing/2014/main" id="{1E19D738-7DE0-D111-FE50-AAE1B2C06D67}"/>
              </a:ext>
            </a:extLst>
          </p:cNvPr>
          <p:cNvSpPr txBox="1"/>
          <p:nvPr/>
        </p:nvSpPr>
        <p:spPr>
          <a:xfrm>
            <a:off x="216876" y="3050581"/>
            <a:ext cx="6207370" cy="1169551"/>
          </a:xfrm>
          <a:prstGeom prst="rect">
            <a:avLst/>
          </a:prstGeom>
          <a:noFill/>
        </p:spPr>
        <p:txBody>
          <a:bodyPr wrap="square">
            <a:spAutoFit/>
          </a:bodyPr>
          <a:lstStyle/>
          <a:p>
            <a:r>
              <a:rPr lang="en-US" b="1" dirty="0"/>
              <a:t>a. Sparse Data Availability</a:t>
            </a:r>
            <a:r>
              <a:rPr lang="en-US" dirty="0"/>
              <a:t>:</a:t>
            </a:r>
          </a:p>
          <a:p>
            <a:endParaRPr lang="en-US" dirty="0"/>
          </a:p>
          <a:p>
            <a:r>
              <a:rPr lang="en-US" dirty="0"/>
              <a:t>The Middle East often have fewer ionospheric monitoring stations compared to the other regions. This sparse data coverage can limit the accuracy and resolution of ionospheric models and forecasts.</a:t>
            </a:r>
          </a:p>
        </p:txBody>
      </p:sp>
    </p:spTree>
    <p:extLst>
      <p:ext uri="{BB962C8B-B14F-4D97-AF65-F5344CB8AC3E}">
        <p14:creationId xmlns:p14="http://schemas.microsoft.com/office/powerpoint/2010/main" val="193042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94D-2C10-5491-47E3-79F80421D571}"/>
              </a:ext>
            </a:extLst>
          </p:cNvPr>
          <p:cNvSpPr>
            <a:spLocks noGrp="1"/>
          </p:cNvSpPr>
          <p:nvPr>
            <p:ph type="ctrTitle"/>
          </p:nvPr>
        </p:nvSpPr>
        <p:spPr>
          <a:xfrm>
            <a:off x="594015" y="585625"/>
            <a:ext cx="7688100" cy="922519"/>
          </a:xfrm>
        </p:spPr>
        <p:txBody>
          <a:bodyPr>
            <a:normAutofit/>
          </a:bodyPr>
          <a:lstStyle/>
          <a:p>
            <a:r>
              <a:rPr lang="en-US" sz="2800" b="1" i="0" dirty="0"/>
              <a:t>Challenges in Ionospheric Forecasting</a:t>
            </a:r>
            <a:endParaRPr lang="en-US" sz="2800" dirty="0"/>
          </a:p>
        </p:txBody>
      </p:sp>
      <p:sp>
        <p:nvSpPr>
          <p:cNvPr id="6" name="TextBox 5">
            <a:extLst>
              <a:ext uri="{FF2B5EF4-FFF2-40B4-BE49-F238E27FC236}">
                <a16:creationId xmlns:a16="http://schemas.microsoft.com/office/drawing/2014/main" id="{0BC9698B-A44E-2889-BE30-89E237924656}"/>
              </a:ext>
            </a:extLst>
          </p:cNvPr>
          <p:cNvSpPr txBox="1"/>
          <p:nvPr/>
        </p:nvSpPr>
        <p:spPr>
          <a:xfrm>
            <a:off x="652630" y="1749550"/>
            <a:ext cx="4572000" cy="1754326"/>
          </a:xfrm>
          <a:prstGeom prst="rect">
            <a:avLst/>
          </a:prstGeom>
          <a:noFill/>
        </p:spPr>
        <p:txBody>
          <a:bodyPr wrap="square">
            <a:spAutoFit/>
          </a:bodyPr>
          <a:lstStyle/>
          <a:p>
            <a:r>
              <a:rPr lang="en-US" sz="1200" b="1" dirty="0"/>
              <a:t>b. Space Weather Events</a:t>
            </a:r>
            <a:r>
              <a:rPr lang="en-US" sz="1200" dirty="0"/>
              <a:t>:</a:t>
            </a:r>
          </a:p>
          <a:p>
            <a:endParaRPr lang="en-US" sz="1200" dirty="0"/>
          </a:p>
          <a:p>
            <a:r>
              <a:rPr lang="en-US" sz="1200" dirty="0"/>
              <a:t>Solar activity, such as solar flares and coronal mass ejections (CMEs), can cause sudden and severe ionospheric disturbances.</a:t>
            </a:r>
          </a:p>
          <a:p>
            <a:endParaRPr lang="en-US" sz="1200" dirty="0"/>
          </a:p>
          <a:p>
            <a:r>
              <a:rPr lang="en-US" sz="1200" dirty="0"/>
              <a:t>Predicting these space weather events and their impact on the ionosphere over Egypt is complex and requires real-time monitoring and advanced modeling techniques.</a:t>
            </a:r>
          </a:p>
        </p:txBody>
      </p:sp>
      <p:pic>
        <p:nvPicPr>
          <p:cNvPr id="7" name="Picture 6" descr="A picture containing circle, space, light, sun&#10;&#10;Description automatically generated">
            <a:extLst>
              <a:ext uri="{FF2B5EF4-FFF2-40B4-BE49-F238E27FC236}">
                <a16:creationId xmlns:a16="http://schemas.microsoft.com/office/drawing/2014/main" id="{F36BFC14-06CC-D257-44B8-D548A142F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689" y="1184715"/>
            <a:ext cx="2503347" cy="1408133"/>
          </a:xfrm>
          <a:prstGeom prst="rect">
            <a:avLst/>
          </a:prstGeom>
        </p:spPr>
      </p:pic>
      <p:pic>
        <p:nvPicPr>
          <p:cNvPr id="8" name="Picture 7" descr="A picture containing screenshot, space, reef, planet&#10;&#10;Description automatically generated">
            <a:extLst>
              <a:ext uri="{FF2B5EF4-FFF2-40B4-BE49-F238E27FC236}">
                <a16:creationId xmlns:a16="http://schemas.microsoft.com/office/drawing/2014/main" id="{6310ECB0-B70F-909D-75BF-466AE109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690" y="2568206"/>
            <a:ext cx="2503346" cy="1502007"/>
          </a:xfrm>
          <a:prstGeom prst="rect">
            <a:avLst/>
          </a:prstGeom>
        </p:spPr>
      </p:pic>
      <p:sp>
        <p:nvSpPr>
          <p:cNvPr id="10" name="TextBox 9">
            <a:extLst>
              <a:ext uri="{FF2B5EF4-FFF2-40B4-BE49-F238E27FC236}">
                <a16:creationId xmlns:a16="http://schemas.microsoft.com/office/drawing/2014/main" id="{F03DA8D8-DFAF-AF29-AEE2-1369C0E2F733}"/>
              </a:ext>
            </a:extLst>
          </p:cNvPr>
          <p:cNvSpPr txBox="1"/>
          <p:nvPr/>
        </p:nvSpPr>
        <p:spPr>
          <a:xfrm>
            <a:off x="652630" y="3811259"/>
            <a:ext cx="4572000" cy="1200329"/>
          </a:xfrm>
          <a:prstGeom prst="rect">
            <a:avLst/>
          </a:prstGeom>
          <a:noFill/>
        </p:spPr>
        <p:txBody>
          <a:bodyPr wrap="square">
            <a:spAutoFit/>
          </a:bodyPr>
          <a:lstStyle/>
          <a:p>
            <a:r>
              <a:rPr lang="en-US" sz="1200" b="1" dirty="0"/>
              <a:t>c. Ionospheric Model Limitations</a:t>
            </a:r>
            <a:r>
              <a:rPr lang="en-US" sz="1200" dirty="0"/>
              <a:t>:</a:t>
            </a:r>
          </a:p>
          <a:p>
            <a:endParaRPr lang="en-US" sz="1200" dirty="0"/>
          </a:p>
          <a:p>
            <a:r>
              <a:rPr lang="en-US" sz="1200" dirty="0"/>
              <a:t>Existing ionospheric models may not be perfectly tuned for regions like Egypt, where specific local conditions can influence ionospheric behavior. Tailoring models to regional conditions is necessary but challenging.</a:t>
            </a:r>
          </a:p>
        </p:txBody>
      </p:sp>
    </p:spTree>
    <p:extLst>
      <p:ext uri="{BB962C8B-B14F-4D97-AF65-F5344CB8AC3E}">
        <p14:creationId xmlns:p14="http://schemas.microsoft.com/office/powerpoint/2010/main" val="1714420740"/>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1257</Words>
  <Application>Microsoft Office PowerPoint</Application>
  <PresentationFormat>On-screen Show (16:9)</PresentationFormat>
  <Paragraphs>117</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Raleway SemiBold</vt:lpstr>
      <vt:lpstr>Arial</vt:lpstr>
      <vt:lpstr>Roboto</vt:lpstr>
      <vt:lpstr>Open Sans</vt:lpstr>
      <vt:lpstr>Lato</vt:lpstr>
      <vt:lpstr>Söhne</vt:lpstr>
      <vt:lpstr>Streamline</vt:lpstr>
      <vt:lpstr>Enhancing Ionospheric Forecasting In Egypt: Utilizing GNSS Data and Deep Neural Networks</vt:lpstr>
      <vt:lpstr> </vt:lpstr>
      <vt:lpstr>Introduction</vt:lpstr>
      <vt:lpstr>Introduction</vt:lpstr>
      <vt:lpstr>Ionosphere</vt:lpstr>
      <vt:lpstr>Ionosphere</vt:lpstr>
      <vt:lpstr>Ionosphere</vt:lpstr>
      <vt:lpstr>Challenges in Ionospheric Forecasting</vt:lpstr>
      <vt:lpstr>Challenges in Ionospheric Forecasting</vt:lpstr>
      <vt:lpstr>GNSS Data Utilization</vt:lpstr>
      <vt:lpstr>Deep Neural Networks for Forecasting</vt:lpstr>
      <vt:lpstr>Deep Neural Networks for Forecasting</vt:lpstr>
      <vt:lpstr>Implementation and Results</vt:lpstr>
      <vt:lpstr>Implementation and Results</vt:lpstr>
      <vt:lpstr>Implementation and Results</vt:lpstr>
      <vt:lpstr>Implementation and Results</vt:lpstr>
      <vt:lpstr>Implementation and Results</vt:lpstr>
      <vt:lpstr>Challenges and Future Directions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Hassan Nooreldeen</cp:lastModifiedBy>
  <cp:revision>2</cp:revision>
  <dcterms:modified xsi:type="dcterms:W3CDTF">2024-07-24T18:11:48Z</dcterms:modified>
</cp:coreProperties>
</file>