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6858000" cy="9144000"/>
  <p:embeddedFontLst>
    <p:embeddedFont>
      <p:font typeface="Proxima Nova"/>
      <p:regular r:id="rId24"/>
      <p:bold r:id="rId25"/>
      <p:italic r:id="rId26"/>
      <p:boldItalic r:id="rId27"/>
    </p:embeddedFont>
    <p:embeddedFont>
      <p:font typeface="Candar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jMzXgDqxrLlqok3zH3IiwjKA9T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BB98D0-BF12-44F4-B34F-2272FEDCAC3F}">
  <a:tblStyle styleId="{59BB98D0-BF12-44F4-B34F-2272FEDCAC3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ProximaNova-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roximaNova-italic.fntdata"/><Relationship Id="rId25" Type="http://schemas.openxmlformats.org/officeDocument/2006/relationships/font" Target="fonts/ProximaNova-bold.fntdata"/><Relationship Id="rId28" Type="http://schemas.openxmlformats.org/officeDocument/2006/relationships/font" Target="fonts/Candara-regular.fntdata"/><Relationship Id="rId27" Type="http://schemas.openxmlformats.org/officeDocument/2006/relationships/font" Target="fonts/ProximaNova-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andar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ndara-boldItalic.fntdata"/><Relationship Id="rId30" Type="http://schemas.openxmlformats.org/officeDocument/2006/relationships/font" Target="fonts/Candara-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Check date/title/author</a:t>
            </a:r>
            <a:endParaRPr/>
          </a:p>
        </p:txBody>
      </p:sp>
      <p:sp>
        <p:nvSpPr>
          <p:cNvPr id="134" name="Google Shape;13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283" name="Google Shape;28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292" name="Google Shape;29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307" name="Google Shape;30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333" name="Google Shape;33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Add jedi information or added it as a separate slide.</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66" name="Google Shape;366;p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11" name="Google Shape;21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21" name="Google Shape;2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Send an email to Yingtao</a:t>
            </a:r>
            <a:endParaRPr/>
          </a:p>
          <a:p>
            <a:pPr indent="-228600" lvl="0" marL="457200" marR="0" rtl="0" algn="l">
              <a:lnSpc>
                <a:spcPct val="100000"/>
              </a:lnSpc>
              <a:spcBef>
                <a:spcPts val="0"/>
              </a:spcBef>
              <a:spcAft>
                <a:spcPts val="0"/>
              </a:spcAft>
              <a:buSzPts val="1400"/>
              <a:buNone/>
            </a:pPr>
            <a:r>
              <a:rPr lang="en-US"/>
              <a:t>Issac’s cloud table? What are the differences between Yingtao’s table versus Issac’</a:t>
            </a:r>
            <a:endParaRPr/>
          </a:p>
          <a:p>
            <a:pPr indent="-228600" lvl="0" marL="457200" marR="0" rtl="0" algn="l">
              <a:lnSpc>
                <a:spcPct val="100000"/>
              </a:lnSpc>
              <a:spcBef>
                <a:spcPts val="0"/>
              </a:spcBef>
              <a:spcAft>
                <a:spcPts val="0"/>
              </a:spcAft>
              <a:buSzPts val="1400"/>
              <a:buNone/>
            </a:pPr>
            <a:r>
              <a:rPr lang="en-US"/>
              <a:t>Add experimental tables</a:t>
            </a:r>
            <a:endParaRPr/>
          </a:p>
          <a:p>
            <a:pPr indent="-228600" lvl="0" marL="457200" marR="0" rtl="0" algn="l">
              <a:lnSpc>
                <a:spcPct val="100000"/>
              </a:lnSpc>
              <a:spcBef>
                <a:spcPts val="0"/>
              </a:spcBef>
              <a:spcAft>
                <a:spcPts val="0"/>
              </a:spcAft>
              <a:buSzPts val="1400"/>
              <a:buNone/>
            </a:pPr>
            <a:r>
              <a:t/>
            </a:r>
            <a:endParaRPr/>
          </a:p>
        </p:txBody>
      </p:sp>
      <p:sp>
        <p:nvSpPr>
          <p:cNvPr id="248" name="Google Shape;24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261" name="Google Shape;26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Check Nick’s paper!</a:t>
            </a:r>
            <a:endParaRPr/>
          </a:p>
          <a:p>
            <a:pPr indent="-228600" lvl="0" marL="457200" marR="0" rtl="0" algn="l">
              <a:lnSpc>
                <a:spcPct val="100000"/>
              </a:lnSpc>
              <a:spcBef>
                <a:spcPts val="0"/>
              </a:spcBef>
              <a:spcAft>
                <a:spcPts val="0"/>
              </a:spcAft>
              <a:buSzPts val="1400"/>
              <a:buNone/>
            </a:pPr>
            <a:r>
              <a:t/>
            </a:r>
            <a:endParaRPr/>
          </a:p>
        </p:txBody>
      </p:sp>
      <p:sp>
        <p:nvSpPr>
          <p:cNvPr id="273" name="Google Shape;27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24"/>
          <p:cNvSpPr txBox="1"/>
          <p:nvPr>
            <p:ph type="title"/>
          </p:nvPr>
        </p:nvSpPr>
        <p:spPr>
          <a:xfrm>
            <a:off x="175536" y="0"/>
            <a:ext cx="10361600" cy="1059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a:off x="609600" y="1600202"/>
            <a:ext cx="10972800" cy="45261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3" name="Google Shape;83;p24"/>
          <p:cNvSpPr txBox="1"/>
          <p:nvPr>
            <p:ph idx="10" type="dt"/>
          </p:nvPr>
        </p:nvSpPr>
        <p:spPr>
          <a:xfrm>
            <a:off x="0" y="64840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None/>
              <a:defRPr/>
            </a:lvl1pPr>
            <a:lvl2pPr lvl="1" algn="l">
              <a:lnSpc>
                <a:spcPct val="100000"/>
              </a:lnSpc>
              <a:spcBef>
                <a:spcPts val="0"/>
              </a:spcBef>
              <a:spcAft>
                <a:spcPts val="0"/>
              </a:spcAft>
              <a:buClr>
                <a:schemeClr val="dk1"/>
              </a:buClr>
              <a:buSzPts val="1400"/>
              <a:buNone/>
              <a:defRPr/>
            </a:lvl2pPr>
            <a:lvl3pPr lvl="2" algn="l">
              <a:lnSpc>
                <a:spcPct val="100000"/>
              </a:lnSpc>
              <a:spcBef>
                <a:spcPts val="0"/>
              </a:spcBef>
              <a:spcAft>
                <a:spcPts val="0"/>
              </a:spcAft>
              <a:buClr>
                <a:schemeClr val="dk1"/>
              </a:buClr>
              <a:buSzPts val="1400"/>
              <a:buNone/>
              <a:defRPr/>
            </a:lvl3pPr>
            <a:lvl4pPr lvl="3" algn="l">
              <a:lnSpc>
                <a:spcPct val="100000"/>
              </a:lnSpc>
              <a:spcBef>
                <a:spcPts val="0"/>
              </a:spcBef>
              <a:spcAft>
                <a:spcPts val="0"/>
              </a:spcAft>
              <a:buClr>
                <a:schemeClr val="dk1"/>
              </a:buClr>
              <a:buSzPts val="1400"/>
              <a:buNone/>
              <a:defRPr/>
            </a:lvl4pPr>
            <a:lvl5pPr lvl="4" algn="l">
              <a:lnSpc>
                <a:spcPct val="100000"/>
              </a:lnSpc>
              <a:spcBef>
                <a:spcPts val="0"/>
              </a:spcBef>
              <a:spcAft>
                <a:spcPts val="0"/>
              </a:spcAft>
              <a:buClr>
                <a:schemeClr val="dk1"/>
              </a:buClr>
              <a:buSzPts val="1400"/>
              <a:buNone/>
              <a:defRPr/>
            </a:lvl5pPr>
            <a:lvl6pPr lvl="5" algn="l">
              <a:lnSpc>
                <a:spcPct val="100000"/>
              </a:lnSpc>
              <a:spcBef>
                <a:spcPts val="0"/>
              </a:spcBef>
              <a:spcAft>
                <a:spcPts val="0"/>
              </a:spcAft>
              <a:buClr>
                <a:schemeClr val="dk1"/>
              </a:buClr>
              <a:buSzPts val="1400"/>
              <a:buNone/>
              <a:defRPr/>
            </a:lvl6pPr>
            <a:lvl7pPr lvl="6" algn="l">
              <a:lnSpc>
                <a:spcPct val="100000"/>
              </a:lnSpc>
              <a:spcBef>
                <a:spcPts val="0"/>
              </a:spcBef>
              <a:spcAft>
                <a:spcPts val="0"/>
              </a:spcAft>
              <a:buClr>
                <a:schemeClr val="dk1"/>
              </a:buClr>
              <a:buSzPts val="1400"/>
              <a:buNone/>
              <a:defRPr/>
            </a:lvl7pPr>
            <a:lvl8pPr lvl="7" algn="l">
              <a:lnSpc>
                <a:spcPct val="100000"/>
              </a:lnSpc>
              <a:spcBef>
                <a:spcPts val="0"/>
              </a:spcBef>
              <a:spcAft>
                <a:spcPts val="0"/>
              </a:spcAft>
              <a:buClr>
                <a:schemeClr val="dk1"/>
              </a:buClr>
              <a:buSzPts val="1400"/>
              <a:buNone/>
              <a:defRPr/>
            </a:lvl8pPr>
            <a:lvl9pPr lvl="8" algn="l">
              <a:lnSpc>
                <a:spcPct val="100000"/>
              </a:lnSpc>
              <a:spcBef>
                <a:spcPts val="0"/>
              </a:spcBef>
              <a:spcAft>
                <a:spcPts val="0"/>
              </a:spcAft>
              <a:buClr>
                <a:schemeClr val="dk1"/>
              </a:buClr>
              <a:buSzPts val="1400"/>
              <a:buNone/>
              <a:defRPr/>
            </a:lvl9pPr>
          </a:lstStyle>
          <a:p/>
        </p:txBody>
      </p:sp>
      <p:sp>
        <p:nvSpPr>
          <p:cNvPr id="84" name="Google Shape;84;p24"/>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None/>
              <a:defRPr/>
            </a:lvl1pPr>
            <a:lvl2pPr lvl="1" algn="l">
              <a:lnSpc>
                <a:spcPct val="100000"/>
              </a:lnSpc>
              <a:spcBef>
                <a:spcPts val="0"/>
              </a:spcBef>
              <a:spcAft>
                <a:spcPts val="0"/>
              </a:spcAft>
              <a:buClr>
                <a:schemeClr val="dk1"/>
              </a:buClr>
              <a:buSzPts val="1400"/>
              <a:buNone/>
              <a:defRPr/>
            </a:lvl2pPr>
            <a:lvl3pPr lvl="2" algn="l">
              <a:lnSpc>
                <a:spcPct val="100000"/>
              </a:lnSpc>
              <a:spcBef>
                <a:spcPts val="0"/>
              </a:spcBef>
              <a:spcAft>
                <a:spcPts val="0"/>
              </a:spcAft>
              <a:buClr>
                <a:schemeClr val="dk1"/>
              </a:buClr>
              <a:buSzPts val="1400"/>
              <a:buNone/>
              <a:defRPr/>
            </a:lvl3pPr>
            <a:lvl4pPr lvl="3" algn="l">
              <a:lnSpc>
                <a:spcPct val="100000"/>
              </a:lnSpc>
              <a:spcBef>
                <a:spcPts val="0"/>
              </a:spcBef>
              <a:spcAft>
                <a:spcPts val="0"/>
              </a:spcAft>
              <a:buClr>
                <a:schemeClr val="dk1"/>
              </a:buClr>
              <a:buSzPts val="1400"/>
              <a:buNone/>
              <a:defRPr/>
            </a:lvl4pPr>
            <a:lvl5pPr lvl="4" algn="l">
              <a:lnSpc>
                <a:spcPct val="100000"/>
              </a:lnSpc>
              <a:spcBef>
                <a:spcPts val="0"/>
              </a:spcBef>
              <a:spcAft>
                <a:spcPts val="0"/>
              </a:spcAft>
              <a:buClr>
                <a:schemeClr val="dk1"/>
              </a:buClr>
              <a:buSzPts val="1400"/>
              <a:buNone/>
              <a:defRPr/>
            </a:lvl5pPr>
            <a:lvl6pPr lvl="5" algn="l">
              <a:lnSpc>
                <a:spcPct val="100000"/>
              </a:lnSpc>
              <a:spcBef>
                <a:spcPts val="0"/>
              </a:spcBef>
              <a:spcAft>
                <a:spcPts val="0"/>
              </a:spcAft>
              <a:buClr>
                <a:schemeClr val="dk1"/>
              </a:buClr>
              <a:buSzPts val="1400"/>
              <a:buNone/>
              <a:defRPr/>
            </a:lvl6pPr>
            <a:lvl7pPr lvl="6" algn="l">
              <a:lnSpc>
                <a:spcPct val="100000"/>
              </a:lnSpc>
              <a:spcBef>
                <a:spcPts val="0"/>
              </a:spcBef>
              <a:spcAft>
                <a:spcPts val="0"/>
              </a:spcAft>
              <a:buClr>
                <a:schemeClr val="dk1"/>
              </a:buClr>
              <a:buSzPts val="1400"/>
              <a:buNone/>
              <a:defRPr/>
            </a:lvl7pPr>
            <a:lvl8pPr lvl="7" algn="l">
              <a:lnSpc>
                <a:spcPct val="100000"/>
              </a:lnSpc>
              <a:spcBef>
                <a:spcPts val="0"/>
              </a:spcBef>
              <a:spcAft>
                <a:spcPts val="0"/>
              </a:spcAft>
              <a:buClr>
                <a:schemeClr val="dk1"/>
              </a:buClr>
              <a:buSzPts val="1400"/>
              <a:buNone/>
              <a:defRPr/>
            </a:lvl8pPr>
            <a:lvl9pPr lvl="8" algn="l">
              <a:lnSpc>
                <a:spcPct val="100000"/>
              </a:lnSpc>
              <a:spcBef>
                <a:spcPts val="0"/>
              </a:spcBef>
              <a:spcAft>
                <a:spcPts val="0"/>
              </a:spcAft>
              <a:buClr>
                <a:schemeClr val="dk1"/>
              </a:buClr>
              <a:buSzPts val="1400"/>
              <a:buNone/>
              <a:defRPr/>
            </a:lvl9pPr>
          </a:lstStyle>
          <a:p/>
        </p:txBody>
      </p:sp>
      <p:sp>
        <p:nvSpPr>
          <p:cNvPr id="85" name="Google Shape;85;p24"/>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86" name="Shape 86"/>
        <p:cNvGrpSpPr/>
        <p:nvPr/>
      </p:nvGrpSpPr>
      <p:grpSpPr>
        <a:xfrm>
          <a:off x="0" y="0"/>
          <a:ext cx="0" cy="0"/>
          <a:chOff x="0" y="0"/>
          <a:chExt cx="0" cy="0"/>
        </a:xfrm>
      </p:grpSpPr>
      <p:sp>
        <p:nvSpPr>
          <p:cNvPr id="87" name="Google Shape;87;p54"/>
          <p:cNvSpPr txBox="1"/>
          <p:nvPr>
            <p:ph type="title"/>
          </p:nvPr>
        </p:nvSpPr>
        <p:spPr>
          <a:xfrm>
            <a:off x="1" y="6"/>
            <a:ext cx="10548731" cy="108467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3200"/>
              <a:buNone/>
              <a:defRPr b="1" i="0"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4"/>
          <p:cNvSpPr txBox="1"/>
          <p:nvPr>
            <p:ph idx="1" type="body"/>
          </p:nvPr>
        </p:nvSpPr>
        <p:spPr>
          <a:xfrm>
            <a:off x="503584" y="1519839"/>
            <a:ext cx="11140213" cy="486626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89" name="Google Shape;89;p54"/>
          <p:cNvSpPr txBox="1"/>
          <p:nvPr>
            <p:ph idx="12" type="sldNum"/>
          </p:nvPr>
        </p:nvSpPr>
        <p:spPr>
          <a:xfrm>
            <a:off x="503583" y="6386100"/>
            <a:ext cx="27432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SzPts val="1600"/>
              <a:buNone/>
              <a:defRPr b="0" i="0" sz="1867"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35"/>
          <p:cNvSpPr txBox="1"/>
          <p:nvPr>
            <p:ph type="title"/>
          </p:nvPr>
        </p:nvSpPr>
        <p:spPr>
          <a:xfrm>
            <a:off x="963084" y="4406901"/>
            <a:ext cx="103632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000"/>
              <a:buFont typeface="Calibri"/>
              <a:buNone/>
              <a:defRPr b="1" sz="5333"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5"/>
          <p:cNvSpPr txBox="1"/>
          <p:nvPr>
            <p:ph idx="1" type="body"/>
          </p:nvPr>
        </p:nvSpPr>
        <p:spPr>
          <a:xfrm>
            <a:off x="963084" y="2906713"/>
            <a:ext cx="10363200" cy="1500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33"/>
              </a:spcBef>
              <a:spcAft>
                <a:spcPts val="0"/>
              </a:spcAft>
              <a:buClr>
                <a:srgbClr val="888888"/>
              </a:buClr>
              <a:buSzPts val="2000"/>
              <a:buNone/>
              <a:defRPr sz="2667">
                <a:solidFill>
                  <a:srgbClr val="888888"/>
                </a:solidFill>
              </a:defRPr>
            </a:lvl1pPr>
            <a:lvl2pPr indent="-228600" lvl="1" marL="914400" algn="l">
              <a:lnSpc>
                <a:spcPct val="100000"/>
              </a:lnSpc>
              <a:spcBef>
                <a:spcPts val="480"/>
              </a:spcBef>
              <a:spcAft>
                <a:spcPts val="0"/>
              </a:spcAft>
              <a:buClr>
                <a:srgbClr val="888888"/>
              </a:buClr>
              <a:buSzPts val="1800"/>
              <a:buNone/>
              <a:defRPr sz="2400">
                <a:solidFill>
                  <a:srgbClr val="888888"/>
                </a:solidFill>
              </a:defRPr>
            </a:lvl2pPr>
            <a:lvl3pPr indent="-228600" lvl="2" marL="1371600" algn="l">
              <a:lnSpc>
                <a:spcPct val="100000"/>
              </a:lnSpc>
              <a:spcBef>
                <a:spcPts val="427"/>
              </a:spcBef>
              <a:spcAft>
                <a:spcPts val="0"/>
              </a:spcAft>
              <a:buClr>
                <a:srgbClr val="888888"/>
              </a:buClr>
              <a:buSzPts val="1600"/>
              <a:buNone/>
              <a:defRPr sz="2133">
                <a:solidFill>
                  <a:srgbClr val="888888"/>
                </a:solidFill>
              </a:defRPr>
            </a:lvl3pPr>
            <a:lvl4pPr indent="-228600" lvl="3" marL="1828800" algn="l">
              <a:lnSpc>
                <a:spcPct val="100000"/>
              </a:lnSpc>
              <a:spcBef>
                <a:spcPts val="373"/>
              </a:spcBef>
              <a:spcAft>
                <a:spcPts val="0"/>
              </a:spcAft>
              <a:buClr>
                <a:srgbClr val="888888"/>
              </a:buClr>
              <a:buSzPts val="1400"/>
              <a:buNone/>
              <a:defRPr sz="1867">
                <a:solidFill>
                  <a:srgbClr val="888888"/>
                </a:solidFill>
              </a:defRPr>
            </a:lvl4pPr>
            <a:lvl5pPr indent="-228600" lvl="4" marL="2286000" algn="l">
              <a:lnSpc>
                <a:spcPct val="100000"/>
              </a:lnSpc>
              <a:spcBef>
                <a:spcPts val="373"/>
              </a:spcBef>
              <a:spcAft>
                <a:spcPts val="0"/>
              </a:spcAft>
              <a:buClr>
                <a:srgbClr val="888888"/>
              </a:buClr>
              <a:buSzPts val="1400"/>
              <a:buNone/>
              <a:defRPr sz="1867">
                <a:solidFill>
                  <a:srgbClr val="888888"/>
                </a:solidFill>
              </a:defRPr>
            </a:lvl5pPr>
            <a:lvl6pPr indent="-228600" lvl="5" marL="2743200" algn="l">
              <a:lnSpc>
                <a:spcPct val="100000"/>
              </a:lnSpc>
              <a:spcBef>
                <a:spcPts val="373"/>
              </a:spcBef>
              <a:spcAft>
                <a:spcPts val="0"/>
              </a:spcAft>
              <a:buClr>
                <a:srgbClr val="888888"/>
              </a:buClr>
              <a:buSzPts val="1400"/>
              <a:buNone/>
              <a:defRPr sz="1867">
                <a:solidFill>
                  <a:srgbClr val="888888"/>
                </a:solidFill>
              </a:defRPr>
            </a:lvl6pPr>
            <a:lvl7pPr indent="-228600" lvl="6" marL="3200400" algn="l">
              <a:lnSpc>
                <a:spcPct val="100000"/>
              </a:lnSpc>
              <a:spcBef>
                <a:spcPts val="373"/>
              </a:spcBef>
              <a:spcAft>
                <a:spcPts val="0"/>
              </a:spcAft>
              <a:buClr>
                <a:srgbClr val="888888"/>
              </a:buClr>
              <a:buSzPts val="1400"/>
              <a:buNone/>
              <a:defRPr sz="1867">
                <a:solidFill>
                  <a:srgbClr val="888888"/>
                </a:solidFill>
              </a:defRPr>
            </a:lvl7pPr>
            <a:lvl8pPr indent="-228600" lvl="7" marL="3657600" algn="l">
              <a:lnSpc>
                <a:spcPct val="100000"/>
              </a:lnSpc>
              <a:spcBef>
                <a:spcPts val="373"/>
              </a:spcBef>
              <a:spcAft>
                <a:spcPts val="0"/>
              </a:spcAft>
              <a:buClr>
                <a:srgbClr val="888888"/>
              </a:buClr>
              <a:buSzPts val="1400"/>
              <a:buNone/>
              <a:defRPr sz="1867">
                <a:solidFill>
                  <a:srgbClr val="888888"/>
                </a:solidFill>
              </a:defRPr>
            </a:lvl8pPr>
            <a:lvl9pPr indent="-228600" lvl="8" marL="4114800" algn="l">
              <a:lnSpc>
                <a:spcPct val="100000"/>
              </a:lnSpc>
              <a:spcBef>
                <a:spcPts val="373"/>
              </a:spcBef>
              <a:spcAft>
                <a:spcPts val="0"/>
              </a:spcAft>
              <a:buClr>
                <a:srgbClr val="888888"/>
              </a:buClr>
              <a:buSzPts val="1400"/>
              <a:buNone/>
              <a:defRPr sz="1867">
                <a:solidFill>
                  <a:srgbClr val="888888"/>
                </a:solidFill>
              </a:defRPr>
            </a:lvl9pPr>
          </a:lstStyle>
          <a:p/>
        </p:txBody>
      </p:sp>
      <p:sp>
        <p:nvSpPr>
          <p:cNvPr id="93" name="Google Shape;93;p35"/>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4" name="Google Shape;94;p35"/>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5" name="Google Shape;95;p35"/>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6" name="Shape 96"/>
        <p:cNvGrpSpPr/>
        <p:nvPr/>
      </p:nvGrpSpPr>
      <p:grpSpPr>
        <a:xfrm>
          <a:off x="0" y="0"/>
          <a:ext cx="0" cy="0"/>
          <a:chOff x="0" y="0"/>
          <a:chExt cx="0" cy="0"/>
        </a:xfrm>
      </p:grpSpPr>
      <p:sp>
        <p:nvSpPr>
          <p:cNvPr id="97" name="Google Shape;97;p36"/>
          <p:cNvSpPr txBox="1"/>
          <p:nvPr>
            <p:ph type="title"/>
          </p:nvPr>
        </p:nvSpPr>
        <p:spPr>
          <a:xfrm>
            <a:off x="0" y="0"/>
            <a:ext cx="10361600" cy="1059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6"/>
          <p:cNvSpPr txBox="1"/>
          <p:nvPr>
            <p:ph idx="1" type="body"/>
          </p:nvPr>
        </p:nvSpPr>
        <p:spPr>
          <a:xfrm>
            <a:off x="609600" y="1535113"/>
            <a:ext cx="5386800" cy="6396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40"/>
              </a:spcBef>
              <a:spcAft>
                <a:spcPts val="0"/>
              </a:spcAft>
              <a:buClr>
                <a:schemeClr val="dk1"/>
              </a:buClr>
              <a:buSzPts val="2400"/>
              <a:buNone/>
              <a:defRPr b="1" sz="3200"/>
            </a:lvl1pPr>
            <a:lvl2pPr indent="-228600" lvl="1" marL="914400" algn="l">
              <a:lnSpc>
                <a:spcPct val="100000"/>
              </a:lnSpc>
              <a:spcBef>
                <a:spcPts val="533"/>
              </a:spcBef>
              <a:spcAft>
                <a:spcPts val="0"/>
              </a:spcAft>
              <a:buClr>
                <a:schemeClr val="dk1"/>
              </a:buClr>
              <a:buSzPts val="2000"/>
              <a:buNone/>
              <a:defRPr b="1" sz="2667"/>
            </a:lvl2pPr>
            <a:lvl3pPr indent="-228600" lvl="2" marL="1371600" algn="l">
              <a:lnSpc>
                <a:spcPct val="100000"/>
              </a:lnSpc>
              <a:spcBef>
                <a:spcPts val="480"/>
              </a:spcBef>
              <a:spcAft>
                <a:spcPts val="0"/>
              </a:spcAft>
              <a:buClr>
                <a:schemeClr val="dk1"/>
              </a:buClr>
              <a:buSzPts val="1800"/>
              <a:buNone/>
              <a:defRPr b="1" sz="2400"/>
            </a:lvl3pPr>
            <a:lvl4pPr indent="-228600" lvl="3" marL="1828800" algn="l">
              <a:lnSpc>
                <a:spcPct val="100000"/>
              </a:lnSpc>
              <a:spcBef>
                <a:spcPts val="427"/>
              </a:spcBef>
              <a:spcAft>
                <a:spcPts val="0"/>
              </a:spcAft>
              <a:buClr>
                <a:schemeClr val="dk1"/>
              </a:buClr>
              <a:buSzPts val="1600"/>
              <a:buNone/>
              <a:defRPr b="1" sz="2133"/>
            </a:lvl4pPr>
            <a:lvl5pPr indent="-228600" lvl="4" marL="2286000" algn="l">
              <a:lnSpc>
                <a:spcPct val="100000"/>
              </a:lnSpc>
              <a:spcBef>
                <a:spcPts val="427"/>
              </a:spcBef>
              <a:spcAft>
                <a:spcPts val="0"/>
              </a:spcAft>
              <a:buClr>
                <a:schemeClr val="dk1"/>
              </a:buClr>
              <a:buSzPts val="1600"/>
              <a:buNone/>
              <a:defRPr b="1" sz="2133"/>
            </a:lvl5pPr>
            <a:lvl6pPr indent="-228600" lvl="5" marL="2743200" algn="l">
              <a:lnSpc>
                <a:spcPct val="100000"/>
              </a:lnSpc>
              <a:spcBef>
                <a:spcPts val="427"/>
              </a:spcBef>
              <a:spcAft>
                <a:spcPts val="0"/>
              </a:spcAft>
              <a:buClr>
                <a:schemeClr val="dk1"/>
              </a:buClr>
              <a:buSzPts val="1600"/>
              <a:buNone/>
              <a:defRPr b="1" sz="2133"/>
            </a:lvl6pPr>
            <a:lvl7pPr indent="-228600" lvl="6" marL="3200400" algn="l">
              <a:lnSpc>
                <a:spcPct val="100000"/>
              </a:lnSpc>
              <a:spcBef>
                <a:spcPts val="427"/>
              </a:spcBef>
              <a:spcAft>
                <a:spcPts val="0"/>
              </a:spcAft>
              <a:buClr>
                <a:schemeClr val="dk1"/>
              </a:buClr>
              <a:buSzPts val="1600"/>
              <a:buNone/>
              <a:defRPr b="1" sz="2133"/>
            </a:lvl7pPr>
            <a:lvl8pPr indent="-228600" lvl="7" marL="3657600" algn="l">
              <a:lnSpc>
                <a:spcPct val="100000"/>
              </a:lnSpc>
              <a:spcBef>
                <a:spcPts val="427"/>
              </a:spcBef>
              <a:spcAft>
                <a:spcPts val="0"/>
              </a:spcAft>
              <a:buClr>
                <a:schemeClr val="dk1"/>
              </a:buClr>
              <a:buSzPts val="1600"/>
              <a:buNone/>
              <a:defRPr b="1" sz="2133"/>
            </a:lvl8pPr>
            <a:lvl9pPr indent="-228600" lvl="8" marL="4114800" algn="l">
              <a:lnSpc>
                <a:spcPct val="100000"/>
              </a:lnSpc>
              <a:spcBef>
                <a:spcPts val="427"/>
              </a:spcBef>
              <a:spcAft>
                <a:spcPts val="0"/>
              </a:spcAft>
              <a:buClr>
                <a:schemeClr val="dk1"/>
              </a:buClr>
              <a:buSzPts val="1600"/>
              <a:buNone/>
              <a:defRPr b="1" sz="2133"/>
            </a:lvl9pPr>
          </a:lstStyle>
          <a:p/>
        </p:txBody>
      </p:sp>
      <p:sp>
        <p:nvSpPr>
          <p:cNvPr id="99" name="Google Shape;99;p36"/>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640"/>
              </a:spcBef>
              <a:spcAft>
                <a:spcPts val="0"/>
              </a:spcAft>
              <a:buClr>
                <a:schemeClr val="dk1"/>
              </a:buClr>
              <a:buSzPts val="2400"/>
              <a:buChar char="•"/>
              <a:defRPr sz="3200"/>
            </a:lvl1pPr>
            <a:lvl2pPr indent="-355600" lvl="1" marL="914400" algn="l">
              <a:lnSpc>
                <a:spcPct val="100000"/>
              </a:lnSpc>
              <a:spcBef>
                <a:spcPts val="533"/>
              </a:spcBef>
              <a:spcAft>
                <a:spcPts val="0"/>
              </a:spcAft>
              <a:buClr>
                <a:schemeClr val="dk1"/>
              </a:buClr>
              <a:buSzPts val="2000"/>
              <a:buChar char="–"/>
              <a:defRPr sz="2667"/>
            </a:lvl2pPr>
            <a:lvl3pPr indent="-342900" lvl="2" marL="1371600" algn="l">
              <a:lnSpc>
                <a:spcPct val="100000"/>
              </a:lnSpc>
              <a:spcBef>
                <a:spcPts val="480"/>
              </a:spcBef>
              <a:spcAft>
                <a:spcPts val="0"/>
              </a:spcAft>
              <a:buClr>
                <a:schemeClr val="dk1"/>
              </a:buClr>
              <a:buSzPts val="1800"/>
              <a:buChar char="•"/>
              <a:defRPr sz="2400"/>
            </a:lvl3pPr>
            <a:lvl4pPr indent="-330200" lvl="3" marL="1828800" algn="l">
              <a:lnSpc>
                <a:spcPct val="100000"/>
              </a:lnSpc>
              <a:spcBef>
                <a:spcPts val="427"/>
              </a:spcBef>
              <a:spcAft>
                <a:spcPts val="0"/>
              </a:spcAft>
              <a:buClr>
                <a:schemeClr val="dk1"/>
              </a:buClr>
              <a:buSzPts val="1600"/>
              <a:buChar char="–"/>
              <a:defRPr sz="2133"/>
            </a:lvl4pPr>
            <a:lvl5pPr indent="-330200" lvl="4" marL="2286000" algn="l">
              <a:lnSpc>
                <a:spcPct val="100000"/>
              </a:lnSpc>
              <a:spcBef>
                <a:spcPts val="427"/>
              </a:spcBef>
              <a:spcAft>
                <a:spcPts val="0"/>
              </a:spcAft>
              <a:buClr>
                <a:schemeClr val="dk1"/>
              </a:buClr>
              <a:buSzPts val="1600"/>
              <a:buChar char="»"/>
              <a:defRPr sz="2133"/>
            </a:lvl5pPr>
            <a:lvl6pPr indent="-330200" lvl="5" marL="2743200" algn="l">
              <a:lnSpc>
                <a:spcPct val="100000"/>
              </a:lnSpc>
              <a:spcBef>
                <a:spcPts val="427"/>
              </a:spcBef>
              <a:spcAft>
                <a:spcPts val="0"/>
              </a:spcAft>
              <a:buClr>
                <a:schemeClr val="dk1"/>
              </a:buClr>
              <a:buSzPts val="1600"/>
              <a:buChar char="•"/>
              <a:defRPr sz="2133"/>
            </a:lvl6pPr>
            <a:lvl7pPr indent="-330200" lvl="6" marL="3200400" algn="l">
              <a:lnSpc>
                <a:spcPct val="100000"/>
              </a:lnSpc>
              <a:spcBef>
                <a:spcPts val="427"/>
              </a:spcBef>
              <a:spcAft>
                <a:spcPts val="0"/>
              </a:spcAft>
              <a:buClr>
                <a:schemeClr val="dk1"/>
              </a:buClr>
              <a:buSzPts val="1600"/>
              <a:buChar char="•"/>
              <a:defRPr sz="2133"/>
            </a:lvl7pPr>
            <a:lvl8pPr indent="-330200" lvl="7" marL="3657600" algn="l">
              <a:lnSpc>
                <a:spcPct val="100000"/>
              </a:lnSpc>
              <a:spcBef>
                <a:spcPts val="427"/>
              </a:spcBef>
              <a:spcAft>
                <a:spcPts val="0"/>
              </a:spcAft>
              <a:buClr>
                <a:schemeClr val="dk1"/>
              </a:buClr>
              <a:buSzPts val="1600"/>
              <a:buChar char="•"/>
              <a:defRPr sz="2133"/>
            </a:lvl8pPr>
            <a:lvl9pPr indent="-330200" lvl="8" marL="4114800" algn="l">
              <a:lnSpc>
                <a:spcPct val="100000"/>
              </a:lnSpc>
              <a:spcBef>
                <a:spcPts val="427"/>
              </a:spcBef>
              <a:spcAft>
                <a:spcPts val="0"/>
              </a:spcAft>
              <a:buClr>
                <a:schemeClr val="dk1"/>
              </a:buClr>
              <a:buSzPts val="1600"/>
              <a:buChar char="•"/>
              <a:defRPr sz="2133"/>
            </a:lvl9pPr>
          </a:lstStyle>
          <a:p/>
        </p:txBody>
      </p:sp>
      <p:sp>
        <p:nvSpPr>
          <p:cNvPr id="100" name="Google Shape;100;p36"/>
          <p:cNvSpPr txBox="1"/>
          <p:nvPr>
            <p:ph idx="3" type="body"/>
          </p:nvPr>
        </p:nvSpPr>
        <p:spPr>
          <a:xfrm>
            <a:off x="6193368" y="1535113"/>
            <a:ext cx="5389200" cy="6396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40"/>
              </a:spcBef>
              <a:spcAft>
                <a:spcPts val="0"/>
              </a:spcAft>
              <a:buClr>
                <a:schemeClr val="dk1"/>
              </a:buClr>
              <a:buSzPts val="2400"/>
              <a:buNone/>
              <a:defRPr b="1" sz="3200"/>
            </a:lvl1pPr>
            <a:lvl2pPr indent="-228600" lvl="1" marL="914400" algn="l">
              <a:lnSpc>
                <a:spcPct val="100000"/>
              </a:lnSpc>
              <a:spcBef>
                <a:spcPts val="533"/>
              </a:spcBef>
              <a:spcAft>
                <a:spcPts val="0"/>
              </a:spcAft>
              <a:buClr>
                <a:schemeClr val="dk1"/>
              </a:buClr>
              <a:buSzPts val="2000"/>
              <a:buNone/>
              <a:defRPr b="1" sz="2667"/>
            </a:lvl2pPr>
            <a:lvl3pPr indent="-228600" lvl="2" marL="1371600" algn="l">
              <a:lnSpc>
                <a:spcPct val="100000"/>
              </a:lnSpc>
              <a:spcBef>
                <a:spcPts val="480"/>
              </a:spcBef>
              <a:spcAft>
                <a:spcPts val="0"/>
              </a:spcAft>
              <a:buClr>
                <a:schemeClr val="dk1"/>
              </a:buClr>
              <a:buSzPts val="1800"/>
              <a:buNone/>
              <a:defRPr b="1" sz="2400"/>
            </a:lvl3pPr>
            <a:lvl4pPr indent="-228600" lvl="3" marL="1828800" algn="l">
              <a:lnSpc>
                <a:spcPct val="100000"/>
              </a:lnSpc>
              <a:spcBef>
                <a:spcPts val="427"/>
              </a:spcBef>
              <a:spcAft>
                <a:spcPts val="0"/>
              </a:spcAft>
              <a:buClr>
                <a:schemeClr val="dk1"/>
              </a:buClr>
              <a:buSzPts val="1600"/>
              <a:buNone/>
              <a:defRPr b="1" sz="2133"/>
            </a:lvl4pPr>
            <a:lvl5pPr indent="-228600" lvl="4" marL="2286000" algn="l">
              <a:lnSpc>
                <a:spcPct val="100000"/>
              </a:lnSpc>
              <a:spcBef>
                <a:spcPts val="427"/>
              </a:spcBef>
              <a:spcAft>
                <a:spcPts val="0"/>
              </a:spcAft>
              <a:buClr>
                <a:schemeClr val="dk1"/>
              </a:buClr>
              <a:buSzPts val="1600"/>
              <a:buNone/>
              <a:defRPr b="1" sz="2133"/>
            </a:lvl5pPr>
            <a:lvl6pPr indent="-228600" lvl="5" marL="2743200" algn="l">
              <a:lnSpc>
                <a:spcPct val="100000"/>
              </a:lnSpc>
              <a:spcBef>
                <a:spcPts val="427"/>
              </a:spcBef>
              <a:spcAft>
                <a:spcPts val="0"/>
              </a:spcAft>
              <a:buClr>
                <a:schemeClr val="dk1"/>
              </a:buClr>
              <a:buSzPts val="1600"/>
              <a:buNone/>
              <a:defRPr b="1" sz="2133"/>
            </a:lvl6pPr>
            <a:lvl7pPr indent="-228600" lvl="6" marL="3200400" algn="l">
              <a:lnSpc>
                <a:spcPct val="100000"/>
              </a:lnSpc>
              <a:spcBef>
                <a:spcPts val="427"/>
              </a:spcBef>
              <a:spcAft>
                <a:spcPts val="0"/>
              </a:spcAft>
              <a:buClr>
                <a:schemeClr val="dk1"/>
              </a:buClr>
              <a:buSzPts val="1600"/>
              <a:buNone/>
              <a:defRPr b="1" sz="2133"/>
            </a:lvl7pPr>
            <a:lvl8pPr indent="-228600" lvl="7" marL="3657600" algn="l">
              <a:lnSpc>
                <a:spcPct val="100000"/>
              </a:lnSpc>
              <a:spcBef>
                <a:spcPts val="427"/>
              </a:spcBef>
              <a:spcAft>
                <a:spcPts val="0"/>
              </a:spcAft>
              <a:buClr>
                <a:schemeClr val="dk1"/>
              </a:buClr>
              <a:buSzPts val="1600"/>
              <a:buNone/>
              <a:defRPr b="1" sz="2133"/>
            </a:lvl8pPr>
            <a:lvl9pPr indent="-228600" lvl="8" marL="4114800" algn="l">
              <a:lnSpc>
                <a:spcPct val="100000"/>
              </a:lnSpc>
              <a:spcBef>
                <a:spcPts val="427"/>
              </a:spcBef>
              <a:spcAft>
                <a:spcPts val="0"/>
              </a:spcAft>
              <a:buClr>
                <a:schemeClr val="dk1"/>
              </a:buClr>
              <a:buSzPts val="1600"/>
              <a:buNone/>
              <a:defRPr b="1" sz="2133"/>
            </a:lvl9pPr>
          </a:lstStyle>
          <a:p/>
        </p:txBody>
      </p:sp>
      <p:sp>
        <p:nvSpPr>
          <p:cNvPr id="101" name="Google Shape;101;p36"/>
          <p:cNvSpPr txBox="1"/>
          <p:nvPr>
            <p:ph idx="4" type="body"/>
          </p:nvPr>
        </p:nvSpPr>
        <p:spPr>
          <a:xfrm>
            <a:off x="6193368" y="2174875"/>
            <a:ext cx="53892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640"/>
              </a:spcBef>
              <a:spcAft>
                <a:spcPts val="0"/>
              </a:spcAft>
              <a:buClr>
                <a:schemeClr val="dk1"/>
              </a:buClr>
              <a:buSzPts val="2400"/>
              <a:buChar char="•"/>
              <a:defRPr sz="3200"/>
            </a:lvl1pPr>
            <a:lvl2pPr indent="-355600" lvl="1" marL="914400" algn="l">
              <a:lnSpc>
                <a:spcPct val="100000"/>
              </a:lnSpc>
              <a:spcBef>
                <a:spcPts val="533"/>
              </a:spcBef>
              <a:spcAft>
                <a:spcPts val="0"/>
              </a:spcAft>
              <a:buClr>
                <a:schemeClr val="dk1"/>
              </a:buClr>
              <a:buSzPts val="2000"/>
              <a:buChar char="–"/>
              <a:defRPr sz="2667"/>
            </a:lvl2pPr>
            <a:lvl3pPr indent="-342900" lvl="2" marL="1371600" algn="l">
              <a:lnSpc>
                <a:spcPct val="100000"/>
              </a:lnSpc>
              <a:spcBef>
                <a:spcPts val="480"/>
              </a:spcBef>
              <a:spcAft>
                <a:spcPts val="0"/>
              </a:spcAft>
              <a:buClr>
                <a:schemeClr val="dk1"/>
              </a:buClr>
              <a:buSzPts val="1800"/>
              <a:buChar char="•"/>
              <a:defRPr sz="2400"/>
            </a:lvl3pPr>
            <a:lvl4pPr indent="-330200" lvl="3" marL="1828800" algn="l">
              <a:lnSpc>
                <a:spcPct val="100000"/>
              </a:lnSpc>
              <a:spcBef>
                <a:spcPts val="427"/>
              </a:spcBef>
              <a:spcAft>
                <a:spcPts val="0"/>
              </a:spcAft>
              <a:buClr>
                <a:schemeClr val="dk1"/>
              </a:buClr>
              <a:buSzPts val="1600"/>
              <a:buChar char="–"/>
              <a:defRPr sz="2133"/>
            </a:lvl4pPr>
            <a:lvl5pPr indent="-330200" lvl="4" marL="2286000" algn="l">
              <a:lnSpc>
                <a:spcPct val="100000"/>
              </a:lnSpc>
              <a:spcBef>
                <a:spcPts val="427"/>
              </a:spcBef>
              <a:spcAft>
                <a:spcPts val="0"/>
              </a:spcAft>
              <a:buClr>
                <a:schemeClr val="dk1"/>
              </a:buClr>
              <a:buSzPts val="1600"/>
              <a:buChar char="»"/>
              <a:defRPr sz="2133"/>
            </a:lvl5pPr>
            <a:lvl6pPr indent="-330200" lvl="5" marL="2743200" algn="l">
              <a:lnSpc>
                <a:spcPct val="100000"/>
              </a:lnSpc>
              <a:spcBef>
                <a:spcPts val="427"/>
              </a:spcBef>
              <a:spcAft>
                <a:spcPts val="0"/>
              </a:spcAft>
              <a:buClr>
                <a:schemeClr val="dk1"/>
              </a:buClr>
              <a:buSzPts val="1600"/>
              <a:buChar char="•"/>
              <a:defRPr sz="2133"/>
            </a:lvl6pPr>
            <a:lvl7pPr indent="-330200" lvl="6" marL="3200400" algn="l">
              <a:lnSpc>
                <a:spcPct val="100000"/>
              </a:lnSpc>
              <a:spcBef>
                <a:spcPts val="427"/>
              </a:spcBef>
              <a:spcAft>
                <a:spcPts val="0"/>
              </a:spcAft>
              <a:buClr>
                <a:schemeClr val="dk1"/>
              </a:buClr>
              <a:buSzPts val="1600"/>
              <a:buChar char="•"/>
              <a:defRPr sz="2133"/>
            </a:lvl7pPr>
            <a:lvl8pPr indent="-330200" lvl="7" marL="3657600" algn="l">
              <a:lnSpc>
                <a:spcPct val="100000"/>
              </a:lnSpc>
              <a:spcBef>
                <a:spcPts val="427"/>
              </a:spcBef>
              <a:spcAft>
                <a:spcPts val="0"/>
              </a:spcAft>
              <a:buClr>
                <a:schemeClr val="dk1"/>
              </a:buClr>
              <a:buSzPts val="1600"/>
              <a:buChar char="•"/>
              <a:defRPr sz="2133"/>
            </a:lvl8pPr>
            <a:lvl9pPr indent="-330200" lvl="8" marL="4114800" algn="l">
              <a:lnSpc>
                <a:spcPct val="100000"/>
              </a:lnSpc>
              <a:spcBef>
                <a:spcPts val="427"/>
              </a:spcBef>
              <a:spcAft>
                <a:spcPts val="0"/>
              </a:spcAft>
              <a:buClr>
                <a:schemeClr val="dk1"/>
              </a:buClr>
              <a:buSzPts val="1600"/>
              <a:buChar char="•"/>
              <a:defRPr sz="2133"/>
            </a:lvl9pPr>
          </a:lstStyle>
          <a:p/>
        </p:txBody>
      </p:sp>
      <p:sp>
        <p:nvSpPr>
          <p:cNvPr id="102" name="Google Shape;102;p36"/>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3" name="Google Shape;103;p36"/>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4" name="Google Shape;104;p36"/>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37"/>
          <p:cNvSpPr txBox="1"/>
          <p:nvPr>
            <p:ph type="title"/>
          </p:nvPr>
        </p:nvSpPr>
        <p:spPr>
          <a:xfrm>
            <a:off x="609601" y="273050"/>
            <a:ext cx="40112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000"/>
              <a:buFont typeface="Calibri"/>
              <a:buNone/>
              <a:defRPr b="1"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7"/>
          <p:cNvSpPr txBox="1"/>
          <p:nvPr>
            <p:ph idx="1" type="body"/>
          </p:nvPr>
        </p:nvSpPr>
        <p:spPr>
          <a:xfrm>
            <a:off x="4766733" y="273051"/>
            <a:ext cx="6815600" cy="58533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853"/>
              </a:spcBef>
              <a:spcAft>
                <a:spcPts val="0"/>
              </a:spcAft>
              <a:buClr>
                <a:schemeClr val="dk1"/>
              </a:buClr>
              <a:buSzPts val="3200"/>
              <a:buChar char="•"/>
              <a:defRPr sz="4267"/>
            </a:lvl1pPr>
            <a:lvl2pPr indent="-406400" lvl="1" marL="914400" algn="l">
              <a:lnSpc>
                <a:spcPct val="100000"/>
              </a:lnSpc>
              <a:spcBef>
                <a:spcPts val="747"/>
              </a:spcBef>
              <a:spcAft>
                <a:spcPts val="0"/>
              </a:spcAft>
              <a:buClr>
                <a:schemeClr val="dk1"/>
              </a:buClr>
              <a:buSzPts val="2800"/>
              <a:buChar char="–"/>
              <a:defRPr sz="3733"/>
            </a:lvl2pPr>
            <a:lvl3pPr indent="-381000" lvl="2" marL="1371600" algn="l">
              <a:lnSpc>
                <a:spcPct val="100000"/>
              </a:lnSpc>
              <a:spcBef>
                <a:spcPts val="640"/>
              </a:spcBef>
              <a:spcAft>
                <a:spcPts val="0"/>
              </a:spcAft>
              <a:buClr>
                <a:schemeClr val="dk1"/>
              </a:buClr>
              <a:buSzPts val="2400"/>
              <a:buChar char="•"/>
              <a:defRPr sz="3200"/>
            </a:lvl3pPr>
            <a:lvl4pPr indent="-355600" lvl="3" marL="1828800" algn="l">
              <a:lnSpc>
                <a:spcPct val="100000"/>
              </a:lnSpc>
              <a:spcBef>
                <a:spcPts val="533"/>
              </a:spcBef>
              <a:spcAft>
                <a:spcPts val="0"/>
              </a:spcAft>
              <a:buClr>
                <a:schemeClr val="dk1"/>
              </a:buClr>
              <a:buSzPts val="2000"/>
              <a:buChar char="–"/>
              <a:defRPr sz="2667"/>
            </a:lvl4pPr>
            <a:lvl5pPr indent="-355600" lvl="4" marL="2286000" algn="l">
              <a:lnSpc>
                <a:spcPct val="100000"/>
              </a:lnSpc>
              <a:spcBef>
                <a:spcPts val="533"/>
              </a:spcBef>
              <a:spcAft>
                <a:spcPts val="0"/>
              </a:spcAft>
              <a:buClr>
                <a:schemeClr val="dk1"/>
              </a:buClr>
              <a:buSzPts val="2000"/>
              <a:buChar char="»"/>
              <a:defRPr sz="2667"/>
            </a:lvl5pPr>
            <a:lvl6pPr indent="-355600" lvl="5" marL="2743200" algn="l">
              <a:lnSpc>
                <a:spcPct val="100000"/>
              </a:lnSpc>
              <a:spcBef>
                <a:spcPts val="533"/>
              </a:spcBef>
              <a:spcAft>
                <a:spcPts val="0"/>
              </a:spcAft>
              <a:buClr>
                <a:schemeClr val="dk1"/>
              </a:buClr>
              <a:buSzPts val="2000"/>
              <a:buChar char="•"/>
              <a:defRPr sz="2667"/>
            </a:lvl6pPr>
            <a:lvl7pPr indent="-355600" lvl="6" marL="3200400" algn="l">
              <a:lnSpc>
                <a:spcPct val="100000"/>
              </a:lnSpc>
              <a:spcBef>
                <a:spcPts val="533"/>
              </a:spcBef>
              <a:spcAft>
                <a:spcPts val="0"/>
              </a:spcAft>
              <a:buClr>
                <a:schemeClr val="dk1"/>
              </a:buClr>
              <a:buSzPts val="2000"/>
              <a:buChar char="•"/>
              <a:defRPr sz="2667"/>
            </a:lvl7pPr>
            <a:lvl8pPr indent="-355600" lvl="7" marL="3657600" algn="l">
              <a:lnSpc>
                <a:spcPct val="100000"/>
              </a:lnSpc>
              <a:spcBef>
                <a:spcPts val="533"/>
              </a:spcBef>
              <a:spcAft>
                <a:spcPts val="0"/>
              </a:spcAft>
              <a:buClr>
                <a:schemeClr val="dk1"/>
              </a:buClr>
              <a:buSzPts val="2000"/>
              <a:buChar char="•"/>
              <a:defRPr sz="2667"/>
            </a:lvl8pPr>
            <a:lvl9pPr indent="-355600" lvl="8" marL="4114800" algn="l">
              <a:lnSpc>
                <a:spcPct val="100000"/>
              </a:lnSpc>
              <a:spcBef>
                <a:spcPts val="533"/>
              </a:spcBef>
              <a:spcAft>
                <a:spcPts val="0"/>
              </a:spcAft>
              <a:buClr>
                <a:schemeClr val="dk1"/>
              </a:buClr>
              <a:buSzPts val="2000"/>
              <a:buChar char="•"/>
              <a:defRPr sz="2667"/>
            </a:lvl9pPr>
          </a:lstStyle>
          <a:p/>
        </p:txBody>
      </p:sp>
      <p:sp>
        <p:nvSpPr>
          <p:cNvPr id="108" name="Google Shape;108;p37"/>
          <p:cNvSpPr txBox="1"/>
          <p:nvPr>
            <p:ph idx="2" type="body"/>
          </p:nvPr>
        </p:nvSpPr>
        <p:spPr>
          <a:xfrm>
            <a:off x="609601" y="1435102"/>
            <a:ext cx="40112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73"/>
              </a:spcBef>
              <a:spcAft>
                <a:spcPts val="0"/>
              </a:spcAft>
              <a:buClr>
                <a:schemeClr val="dk1"/>
              </a:buClr>
              <a:buSzPts val="1400"/>
              <a:buNone/>
              <a:defRPr sz="1867"/>
            </a:lvl1pPr>
            <a:lvl2pPr indent="-228600" lvl="1" marL="914400" algn="l">
              <a:lnSpc>
                <a:spcPct val="100000"/>
              </a:lnSpc>
              <a:spcBef>
                <a:spcPts val="320"/>
              </a:spcBef>
              <a:spcAft>
                <a:spcPts val="0"/>
              </a:spcAft>
              <a:buClr>
                <a:schemeClr val="dk1"/>
              </a:buClr>
              <a:buSzPts val="1200"/>
              <a:buNone/>
              <a:defRPr sz="1600"/>
            </a:lvl2pPr>
            <a:lvl3pPr indent="-228600" lvl="2" marL="1371600" algn="l">
              <a:lnSpc>
                <a:spcPct val="100000"/>
              </a:lnSpc>
              <a:spcBef>
                <a:spcPts val="267"/>
              </a:spcBef>
              <a:spcAft>
                <a:spcPts val="0"/>
              </a:spcAft>
              <a:buClr>
                <a:schemeClr val="dk1"/>
              </a:buClr>
              <a:buSzPts val="1000"/>
              <a:buNone/>
              <a:defRPr sz="1333"/>
            </a:lvl3pPr>
            <a:lvl4pPr indent="-228600" lvl="3" marL="1828800" algn="l">
              <a:lnSpc>
                <a:spcPct val="100000"/>
              </a:lnSpc>
              <a:spcBef>
                <a:spcPts val="240"/>
              </a:spcBef>
              <a:spcAft>
                <a:spcPts val="0"/>
              </a:spcAft>
              <a:buClr>
                <a:schemeClr val="dk1"/>
              </a:buClr>
              <a:buSzPts val="900"/>
              <a:buNone/>
              <a:defRPr sz="1200"/>
            </a:lvl4pPr>
            <a:lvl5pPr indent="-228600" lvl="4" marL="2286000" algn="l">
              <a:lnSpc>
                <a:spcPct val="100000"/>
              </a:lnSpc>
              <a:spcBef>
                <a:spcPts val="240"/>
              </a:spcBef>
              <a:spcAft>
                <a:spcPts val="0"/>
              </a:spcAft>
              <a:buClr>
                <a:schemeClr val="dk1"/>
              </a:buClr>
              <a:buSzPts val="900"/>
              <a:buNone/>
              <a:defRPr sz="1200"/>
            </a:lvl5pPr>
            <a:lvl6pPr indent="-228600" lvl="5" marL="2743200" algn="l">
              <a:lnSpc>
                <a:spcPct val="100000"/>
              </a:lnSpc>
              <a:spcBef>
                <a:spcPts val="240"/>
              </a:spcBef>
              <a:spcAft>
                <a:spcPts val="0"/>
              </a:spcAft>
              <a:buClr>
                <a:schemeClr val="dk1"/>
              </a:buClr>
              <a:buSzPts val="900"/>
              <a:buNone/>
              <a:defRPr sz="1200"/>
            </a:lvl6pPr>
            <a:lvl7pPr indent="-228600" lvl="6" marL="3200400" algn="l">
              <a:lnSpc>
                <a:spcPct val="100000"/>
              </a:lnSpc>
              <a:spcBef>
                <a:spcPts val="240"/>
              </a:spcBef>
              <a:spcAft>
                <a:spcPts val="0"/>
              </a:spcAft>
              <a:buClr>
                <a:schemeClr val="dk1"/>
              </a:buClr>
              <a:buSzPts val="900"/>
              <a:buNone/>
              <a:defRPr sz="1200"/>
            </a:lvl7pPr>
            <a:lvl8pPr indent="-228600" lvl="7" marL="3657600" algn="l">
              <a:lnSpc>
                <a:spcPct val="100000"/>
              </a:lnSpc>
              <a:spcBef>
                <a:spcPts val="240"/>
              </a:spcBef>
              <a:spcAft>
                <a:spcPts val="0"/>
              </a:spcAft>
              <a:buClr>
                <a:schemeClr val="dk1"/>
              </a:buClr>
              <a:buSzPts val="900"/>
              <a:buNone/>
              <a:defRPr sz="1200"/>
            </a:lvl8pPr>
            <a:lvl9pPr indent="-228600" lvl="8" marL="4114800" algn="l">
              <a:lnSpc>
                <a:spcPct val="100000"/>
              </a:lnSpc>
              <a:spcBef>
                <a:spcPts val="240"/>
              </a:spcBef>
              <a:spcAft>
                <a:spcPts val="0"/>
              </a:spcAft>
              <a:buClr>
                <a:schemeClr val="dk1"/>
              </a:buClr>
              <a:buSzPts val="900"/>
              <a:buNone/>
              <a:defRPr sz="1200"/>
            </a:lvl9pPr>
          </a:lstStyle>
          <a:p/>
        </p:txBody>
      </p:sp>
      <p:sp>
        <p:nvSpPr>
          <p:cNvPr id="109" name="Google Shape;109;p37"/>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0" name="Google Shape;110;p37"/>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1" name="Google Shape;111;p37"/>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38"/>
          <p:cNvSpPr txBox="1"/>
          <p:nvPr>
            <p:ph type="title"/>
          </p:nvPr>
        </p:nvSpPr>
        <p:spPr>
          <a:xfrm>
            <a:off x="2389717" y="4800601"/>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000"/>
              <a:buFont typeface="Calibri"/>
              <a:buNone/>
              <a:defRPr b="1"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8"/>
          <p:cNvSpPr/>
          <p:nvPr>
            <p:ph idx="2" type="pic"/>
          </p:nvPr>
        </p:nvSpPr>
        <p:spPr>
          <a:xfrm>
            <a:off x="2389717" y="612775"/>
            <a:ext cx="7315200" cy="4114800"/>
          </a:xfrm>
          <a:prstGeom prst="rect">
            <a:avLst/>
          </a:prstGeom>
          <a:noFill/>
          <a:ln>
            <a:noFill/>
          </a:ln>
        </p:spPr>
      </p:sp>
      <p:sp>
        <p:nvSpPr>
          <p:cNvPr id="115" name="Google Shape;115;p38"/>
          <p:cNvSpPr txBox="1"/>
          <p:nvPr>
            <p:ph idx="1" type="body"/>
          </p:nvPr>
        </p:nvSpPr>
        <p:spPr>
          <a:xfrm>
            <a:off x="2389717" y="5367339"/>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73"/>
              </a:spcBef>
              <a:spcAft>
                <a:spcPts val="0"/>
              </a:spcAft>
              <a:buClr>
                <a:schemeClr val="dk1"/>
              </a:buClr>
              <a:buSzPts val="1400"/>
              <a:buNone/>
              <a:defRPr sz="1867"/>
            </a:lvl1pPr>
            <a:lvl2pPr indent="-228600" lvl="1" marL="914400" algn="l">
              <a:lnSpc>
                <a:spcPct val="100000"/>
              </a:lnSpc>
              <a:spcBef>
                <a:spcPts val="320"/>
              </a:spcBef>
              <a:spcAft>
                <a:spcPts val="0"/>
              </a:spcAft>
              <a:buClr>
                <a:schemeClr val="dk1"/>
              </a:buClr>
              <a:buSzPts val="1200"/>
              <a:buNone/>
              <a:defRPr sz="1600"/>
            </a:lvl2pPr>
            <a:lvl3pPr indent="-228600" lvl="2" marL="1371600" algn="l">
              <a:lnSpc>
                <a:spcPct val="100000"/>
              </a:lnSpc>
              <a:spcBef>
                <a:spcPts val="267"/>
              </a:spcBef>
              <a:spcAft>
                <a:spcPts val="0"/>
              </a:spcAft>
              <a:buClr>
                <a:schemeClr val="dk1"/>
              </a:buClr>
              <a:buSzPts val="1000"/>
              <a:buNone/>
              <a:defRPr sz="1333"/>
            </a:lvl3pPr>
            <a:lvl4pPr indent="-228600" lvl="3" marL="1828800" algn="l">
              <a:lnSpc>
                <a:spcPct val="100000"/>
              </a:lnSpc>
              <a:spcBef>
                <a:spcPts val="240"/>
              </a:spcBef>
              <a:spcAft>
                <a:spcPts val="0"/>
              </a:spcAft>
              <a:buClr>
                <a:schemeClr val="dk1"/>
              </a:buClr>
              <a:buSzPts val="900"/>
              <a:buNone/>
              <a:defRPr sz="1200"/>
            </a:lvl4pPr>
            <a:lvl5pPr indent="-228600" lvl="4" marL="2286000" algn="l">
              <a:lnSpc>
                <a:spcPct val="100000"/>
              </a:lnSpc>
              <a:spcBef>
                <a:spcPts val="240"/>
              </a:spcBef>
              <a:spcAft>
                <a:spcPts val="0"/>
              </a:spcAft>
              <a:buClr>
                <a:schemeClr val="dk1"/>
              </a:buClr>
              <a:buSzPts val="900"/>
              <a:buNone/>
              <a:defRPr sz="1200"/>
            </a:lvl5pPr>
            <a:lvl6pPr indent="-228600" lvl="5" marL="2743200" algn="l">
              <a:lnSpc>
                <a:spcPct val="100000"/>
              </a:lnSpc>
              <a:spcBef>
                <a:spcPts val="240"/>
              </a:spcBef>
              <a:spcAft>
                <a:spcPts val="0"/>
              </a:spcAft>
              <a:buClr>
                <a:schemeClr val="dk1"/>
              </a:buClr>
              <a:buSzPts val="900"/>
              <a:buNone/>
              <a:defRPr sz="1200"/>
            </a:lvl6pPr>
            <a:lvl7pPr indent="-228600" lvl="6" marL="3200400" algn="l">
              <a:lnSpc>
                <a:spcPct val="100000"/>
              </a:lnSpc>
              <a:spcBef>
                <a:spcPts val="240"/>
              </a:spcBef>
              <a:spcAft>
                <a:spcPts val="0"/>
              </a:spcAft>
              <a:buClr>
                <a:schemeClr val="dk1"/>
              </a:buClr>
              <a:buSzPts val="900"/>
              <a:buNone/>
              <a:defRPr sz="1200"/>
            </a:lvl7pPr>
            <a:lvl8pPr indent="-228600" lvl="7" marL="3657600" algn="l">
              <a:lnSpc>
                <a:spcPct val="100000"/>
              </a:lnSpc>
              <a:spcBef>
                <a:spcPts val="240"/>
              </a:spcBef>
              <a:spcAft>
                <a:spcPts val="0"/>
              </a:spcAft>
              <a:buClr>
                <a:schemeClr val="dk1"/>
              </a:buClr>
              <a:buSzPts val="900"/>
              <a:buNone/>
              <a:defRPr sz="1200"/>
            </a:lvl8pPr>
            <a:lvl9pPr indent="-228600" lvl="8" marL="4114800" algn="l">
              <a:lnSpc>
                <a:spcPct val="100000"/>
              </a:lnSpc>
              <a:spcBef>
                <a:spcPts val="240"/>
              </a:spcBef>
              <a:spcAft>
                <a:spcPts val="0"/>
              </a:spcAft>
              <a:buClr>
                <a:schemeClr val="dk1"/>
              </a:buClr>
              <a:buSzPts val="900"/>
              <a:buNone/>
              <a:defRPr sz="1200"/>
            </a:lvl9pPr>
          </a:lstStyle>
          <a:p/>
        </p:txBody>
      </p:sp>
      <p:sp>
        <p:nvSpPr>
          <p:cNvPr id="116" name="Google Shape;116;p38"/>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7" name="Google Shape;117;p38"/>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8" name="Google Shape;118;p38"/>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39"/>
          <p:cNvSpPr txBox="1"/>
          <p:nvPr>
            <p:ph type="title"/>
          </p:nvPr>
        </p:nvSpPr>
        <p:spPr>
          <a:xfrm>
            <a:off x="0" y="0"/>
            <a:ext cx="10361600" cy="1059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9"/>
          <p:cNvSpPr txBox="1"/>
          <p:nvPr>
            <p:ph idx="1" type="body"/>
          </p:nvPr>
        </p:nvSpPr>
        <p:spPr>
          <a:xfrm rot="5400000">
            <a:off x="3832951" y="-1623149"/>
            <a:ext cx="45261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Clr>
                <a:schemeClr val="dk1"/>
              </a:buClr>
              <a:buSzPts val="1800"/>
              <a:buChar char="•"/>
              <a:defRPr/>
            </a:lvl1pPr>
            <a:lvl2pPr indent="-342900" lvl="1" marL="914400" algn="l">
              <a:lnSpc>
                <a:spcPct val="100000"/>
              </a:lnSpc>
              <a:spcBef>
                <a:spcPts val="480"/>
              </a:spcBef>
              <a:spcAft>
                <a:spcPts val="0"/>
              </a:spcAft>
              <a:buClr>
                <a:schemeClr val="dk1"/>
              </a:buClr>
              <a:buSzPts val="1800"/>
              <a:buChar char="–"/>
              <a:defRPr/>
            </a:lvl2pPr>
            <a:lvl3pPr indent="-342900" lvl="2" marL="1371600" algn="l">
              <a:lnSpc>
                <a:spcPct val="100000"/>
              </a:lnSpc>
              <a:spcBef>
                <a:spcPts val="480"/>
              </a:spcBef>
              <a:spcAft>
                <a:spcPts val="0"/>
              </a:spcAft>
              <a:buClr>
                <a:schemeClr val="dk1"/>
              </a:buClr>
              <a:buSzPts val="1800"/>
              <a:buChar char="•"/>
              <a:defRPr/>
            </a:lvl3pPr>
            <a:lvl4pPr indent="-342900" lvl="3" marL="1828800" algn="l">
              <a:lnSpc>
                <a:spcPct val="100000"/>
              </a:lnSpc>
              <a:spcBef>
                <a:spcPts val="480"/>
              </a:spcBef>
              <a:spcAft>
                <a:spcPts val="0"/>
              </a:spcAft>
              <a:buClr>
                <a:schemeClr val="dk1"/>
              </a:buClr>
              <a:buSzPts val="1800"/>
              <a:buChar char="–"/>
              <a:defRPr/>
            </a:lvl4pPr>
            <a:lvl5pPr indent="-342900" lvl="4" marL="2286000" algn="l">
              <a:lnSpc>
                <a:spcPct val="100000"/>
              </a:lnSpc>
              <a:spcBef>
                <a:spcPts val="480"/>
              </a:spcBef>
              <a:spcAft>
                <a:spcPts val="0"/>
              </a:spcAft>
              <a:buClr>
                <a:schemeClr val="dk1"/>
              </a:buClr>
              <a:buSzPts val="180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
        <p:nvSpPr>
          <p:cNvPr id="122" name="Google Shape;122;p39"/>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3" name="Google Shape;123;p39"/>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4" name="Google Shape;124;p39"/>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40"/>
          <p:cNvSpPr txBox="1"/>
          <p:nvPr>
            <p:ph type="title"/>
          </p:nvPr>
        </p:nvSpPr>
        <p:spPr>
          <a:xfrm rot="5400000">
            <a:off x="7285051" y="1828789"/>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0"/>
          <p:cNvSpPr txBox="1"/>
          <p:nvPr>
            <p:ph idx="1" type="body"/>
          </p:nvPr>
        </p:nvSpPr>
        <p:spPr>
          <a:xfrm rot="5400000">
            <a:off x="1697051" y="-812811"/>
            <a:ext cx="5851500"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Clr>
                <a:schemeClr val="dk1"/>
              </a:buClr>
              <a:buSzPts val="1800"/>
              <a:buChar char="•"/>
              <a:defRPr/>
            </a:lvl1pPr>
            <a:lvl2pPr indent="-342900" lvl="1" marL="914400" algn="l">
              <a:lnSpc>
                <a:spcPct val="100000"/>
              </a:lnSpc>
              <a:spcBef>
                <a:spcPts val="480"/>
              </a:spcBef>
              <a:spcAft>
                <a:spcPts val="0"/>
              </a:spcAft>
              <a:buClr>
                <a:schemeClr val="dk1"/>
              </a:buClr>
              <a:buSzPts val="1800"/>
              <a:buChar char="–"/>
              <a:defRPr/>
            </a:lvl2pPr>
            <a:lvl3pPr indent="-342900" lvl="2" marL="1371600" algn="l">
              <a:lnSpc>
                <a:spcPct val="100000"/>
              </a:lnSpc>
              <a:spcBef>
                <a:spcPts val="480"/>
              </a:spcBef>
              <a:spcAft>
                <a:spcPts val="0"/>
              </a:spcAft>
              <a:buClr>
                <a:schemeClr val="dk1"/>
              </a:buClr>
              <a:buSzPts val="1800"/>
              <a:buChar char="•"/>
              <a:defRPr/>
            </a:lvl3pPr>
            <a:lvl4pPr indent="-342900" lvl="3" marL="1828800" algn="l">
              <a:lnSpc>
                <a:spcPct val="100000"/>
              </a:lnSpc>
              <a:spcBef>
                <a:spcPts val="480"/>
              </a:spcBef>
              <a:spcAft>
                <a:spcPts val="0"/>
              </a:spcAft>
              <a:buClr>
                <a:schemeClr val="dk1"/>
              </a:buClr>
              <a:buSzPts val="1800"/>
              <a:buChar char="–"/>
              <a:defRPr/>
            </a:lvl4pPr>
            <a:lvl5pPr indent="-342900" lvl="4" marL="2286000" algn="l">
              <a:lnSpc>
                <a:spcPct val="100000"/>
              </a:lnSpc>
              <a:spcBef>
                <a:spcPts val="480"/>
              </a:spcBef>
              <a:spcAft>
                <a:spcPts val="0"/>
              </a:spcAft>
              <a:buClr>
                <a:schemeClr val="dk1"/>
              </a:buClr>
              <a:buSzPts val="180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
        <p:nvSpPr>
          <p:cNvPr id="128" name="Google Shape;128;p40"/>
          <p:cNvSpPr txBox="1"/>
          <p:nvPr>
            <p:ph idx="10" type="dt"/>
          </p:nvPr>
        </p:nvSpPr>
        <p:spPr>
          <a:xfrm>
            <a:off x="609600" y="6356351"/>
            <a:ext cx="284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9" name="Google Shape;129;p40"/>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30" name="Google Shape;130;p40"/>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 name="Google Shape;31;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 name="Shape 41"/>
        <p:cNvGrpSpPr/>
        <p:nvPr/>
      </p:nvGrpSpPr>
      <p:grpSpPr>
        <a:xfrm>
          <a:off x="0" y="0"/>
          <a:ext cx="0" cy="0"/>
          <a:chOff x="0" y="0"/>
          <a:chExt cx="0" cy="0"/>
        </a:xfrm>
      </p:grpSpPr>
      <p:sp>
        <p:nvSpPr>
          <p:cNvPr id="42" name="Google Shape;42;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 name="Google Shape;44;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sp>
        <p:nvSpPr>
          <p:cNvPr id="49" name="Google Shape;4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2"/>
          <p:cNvSpPr/>
          <p:nvPr>
            <p:ph idx="2" type="pic"/>
          </p:nvPr>
        </p:nvSpPr>
        <p:spPr>
          <a:xfrm>
            <a:off x="5183188" y="987425"/>
            <a:ext cx="6172200" cy="4873625"/>
          </a:xfrm>
          <a:prstGeom prst="rect">
            <a:avLst/>
          </a:prstGeom>
          <a:noFill/>
          <a:ln>
            <a:noFill/>
          </a:ln>
        </p:spPr>
      </p:sp>
      <p:sp>
        <p:nvSpPr>
          <p:cNvPr id="51" name="Google Shape;51;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 name="Shape 55"/>
        <p:cNvGrpSpPr/>
        <p:nvPr/>
      </p:nvGrpSpPr>
      <p:grpSpPr>
        <a:xfrm>
          <a:off x="0" y="0"/>
          <a:ext cx="0" cy="0"/>
          <a:chOff x="0" y="0"/>
          <a:chExt cx="0" cy="0"/>
        </a:xfrm>
      </p:grpSpPr>
      <p:sp>
        <p:nvSpPr>
          <p:cNvPr id="56" name="Google Shape;5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 name="Shape 61"/>
        <p:cNvGrpSpPr/>
        <p:nvPr/>
      </p:nvGrpSpPr>
      <p:grpSpPr>
        <a:xfrm>
          <a:off x="0" y="0"/>
          <a:ext cx="0" cy="0"/>
          <a:chOff x="0" y="0"/>
          <a:chExt cx="0" cy="0"/>
        </a:xfrm>
      </p:grpSpPr>
      <p:sp>
        <p:nvSpPr>
          <p:cNvPr id="62" name="Google Shape;62;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23"/>
          <p:cNvSpPr txBox="1"/>
          <p:nvPr>
            <p:ph type="title"/>
          </p:nvPr>
        </p:nvSpPr>
        <p:spPr>
          <a:xfrm>
            <a:off x="240147" y="0"/>
            <a:ext cx="10167636" cy="9351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8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0" type="dt"/>
          </p:nvPr>
        </p:nvSpPr>
        <p:spPr>
          <a:xfrm>
            <a:off x="0" y="6604576"/>
            <a:ext cx="2844800" cy="25342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8" name="Google Shape;78;p23"/>
          <p:cNvSpPr txBox="1"/>
          <p:nvPr>
            <p:ph idx="11" type="ftr"/>
          </p:nvPr>
        </p:nvSpPr>
        <p:spPr>
          <a:xfrm>
            <a:off x="8331200" y="6604577"/>
            <a:ext cx="3860800" cy="2496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9" name="Google Shape;79;p23"/>
          <p:cNvSpPr txBox="1"/>
          <p:nvPr>
            <p:ph idx="12" type="sldNum"/>
          </p:nvPr>
        </p:nvSpPr>
        <p:spPr>
          <a:xfrm>
            <a:off x="4165600" y="6604576"/>
            <a:ext cx="2844800" cy="25342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1.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7" name="Shape 67"/>
        <p:cNvGrpSpPr/>
        <p:nvPr/>
      </p:nvGrpSpPr>
      <p:grpSpPr>
        <a:xfrm>
          <a:off x="0" y="0"/>
          <a:ext cx="0" cy="0"/>
          <a:chOff x="0" y="0"/>
          <a:chExt cx="0" cy="0"/>
        </a:xfrm>
      </p:grpSpPr>
      <p:sp>
        <p:nvSpPr>
          <p:cNvPr id="68" name="Google Shape;68;p22"/>
          <p:cNvSpPr/>
          <p:nvPr/>
        </p:nvSpPr>
        <p:spPr>
          <a:xfrm>
            <a:off x="0" y="1"/>
            <a:ext cx="12192000" cy="1059900"/>
          </a:xfrm>
          <a:prstGeom prst="rect">
            <a:avLst/>
          </a:prstGeom>
          <a:solidFill>
            <a:schemeClr val="dk1">
              <a:alpha val="49019"/>
            </a:scheme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F4F0E2"/>
              </a:solidFill>
              <a:latin typeface="Calibri"/>
              <a:ea typeface="Calibri"/>
              <a:cs typeface="Calibri"/>
              <a:sym typeface="Calibri"/>
            </a:endParaRPr>
          </a:p>
        </p:txBody>
      </p:sp>
      <p:sp>
        <p:nvSpPr>
          <p:cNvPr id="69" name="Google Shape;69;p22"/>
          <p:cNvSpPr txBox="1"/>
          <p:nvPr>
            <p:ph idx="1" type="body"/>
          </p:nvPr>
        </p:nvSpPr>
        <p:spPr>
          <a:xfrm>
            <a:off x="609600" y="1600202"/>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 name="Google Shape;70;p22"/>
          <p:cNvSpPr txBox="1"/>
          <p:nvPr>
            <p:ph idx="10" type="dt"/>
          </p:nvPr>
        </p:nvSpPr>
        <p:spPr>
          <a:xfrm>
            <a:off x="0" y="6484051"/>
            <a:ext cx="284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71" name="Google Shape;71;p22"/>
          <p:cNvSpPr txBox="1"/>
          <p:nvPr>
            <p:ph idx="11" type="ftr"/>
          </p:nvPr>
        </p:nvSpPr>
        <p:spPr>
          <a:xfrm>
            <a:off x="4165600" y="6356351"/>
            <a:ext cx="3860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72" name="Google Shape;72;p22"/>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22"/>
          <p:cNvSpPr txBox="1"/>
          <p:nvPr>
            <p:ph type="title"/>
          </p:nvPr>
        </p:nvSpPr>
        <p:spPr>
          <a:xfrm>
            <a:off x="175536" y="0"/>
            <a:ext cx="10361600" cy="1059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jcsda.png" id="74" name="Google Shape;74;p22"/>
          <p:cNvPicPr preferRelativeResize="0"/>
          <p:nvPr/>
        </p:nvPicPr>
        <p:blipFill rotWithShape="1">
          <a:blip r:embed="rId2">
            <a:alphaModFix/>
          </a:blip>
          <a:srcRect b="0" l="0" r="0" t="0"/>
          <a:stretch/>
        </p:blipFill>
        <p:spPr>
          <a:xfrm>
            <a:off x="10583780" y="0"/>
            <a:ext cx="1525613" cy="152561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2.png"/><Relationship Id="rId11" Type="http://schemas.openxmlformats.org/officeDocument/2006/relationships/image" Target="../media/image6.png"/><Relationship Id="rId10" Type="http://schemas.openxmlformats.org/officeDocument/2006/relationships/hyperlink" Target="mailto:bjohns@ucar.edu" TargetMode="External"/><Relationship Id="rId12" Type="http://schemas.openxmlformats.org/officeDocument/2006/relationships/image" Target="../media/image20.png"/><Relationship Id="rId9" Type="http://schemas.openxmlformats.org/officeDocument/2006/relationships/hyperlink" Target="mailto:dangch@ucar.edu" TargetMode="External"/><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hyperlink" Target="https://github.com/JCSDA/jedi-bundle/releases/tag/7.0.0" TargetMode="External"/><Relationship Id="rId5" Type="http://schemas.openxmlformats.org/officeDocument/2006/relationships/hyperlink" Target="https://skylab.jcsda.org/" TargetMode="External"/><Relationship Id="rId6" Type="http://schemas.openxmlformats.org/officeDocument/2006/relationships/hyperlink" Target="https://skylab.jcsda.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hyperlink" Target="https://www.jcsda.org/crtm" TargetMode="External"/><Relationship Id="rId9" Type="http://schemas.openxmlformats.org/officeDocument/2006/relationships/hyperlink" Target="https://www.jcsda.org/jediskylab" TargetMode="External"/><Relationship Id="rId5" Type="http://schemas.openxmlformats.org/officeDocument/2006/relationships/hyperlink" Target="https://github.com/JCSDA/CRTMv3" TargetMode="External"/><Relationship Id="rId6" Type="http://schemas.openxmlformats.org/officeDocument/2006/relationships/hyperlink" Target="https://github.com/JCSDA/pycrtm" TargetMode="External"/><Relationship Id="rId7" Type="http://schemas.openxmlformats.org/officeDocument/2006/relationships/hyperlink" Target="https://github.com/JCSDA-internal/CRTM_coef" TargetMode="External"/><Relationship Id="rId8" Type="http://schemas.openxmlformats.org/officeDocument/2006/relationships/hyperlink" Target="https://www.jcsda.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28.png"/><Relationship Id="rId5" Type="http://schemas.openxmlformats.org/officeDocument/2006/relationships/image" Target="../media/image39.png"/><Relationship Id="rId6"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hyperlink" Target="https://github.com/JCSDA-internal/CRTM_coef" TargetMode="External"/><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
          <p:cNvSpPr/>
          <p:nvPr/>
        </p:nvSpPr>
        <p:spPr>
          <a:xfrm>
            <a:off x="-9832" y="0"/>
            <a:ext cx="12192000"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id="137" name="Google Shape;137;p1"/>
          <p:cNvPicPr preferRelativeResize="0"/>
          <p:nvPr/>
        </p:nvPicPr>
        <p:blipFill rotWithShape="1">
          <a:blip r:embed="rId3">
            <a:alphaModFix amt="70000"/>
          </a:blip>
          <a:srcRect b="10027" l="0" r="1314" t="1324"/>
          <a:stretch/>
        </p:blipFill>
        <p:spPr>
          <a:xfrm>
            <a:off x="-38224" y="-16241"/>
            <a:ext cx="12250993" cy="6874535"/>
          </a:xfrm>
          <a:prstGeom prst="rect">
            <a:avLst/>
          </a:prstGeom>
          <a:noFill/>
          <a:ln>
            <a:noFill/>
          </a:ln>
        </p:spPr>
      </p:pic>
      <p:pic>
        <p:nvPicPr>
          <p:cNvPr descr="jcsda.png" id="138" name="Google Shape;138;p1"/>
          <p:cNvPicPr preferRelativeResize="0"/>
          <p:nvPr/>
        </p:nvPicPr>
        <p:blipFill rotWithShape="1">
          <a:blip r:embed="rId4">
            <a:alphaModFix/>
          </a:blip>
          <a:srcRect b="0" l="0" r="0" t="0"/>
          <a:stretch/>
        </p:blipFill>
        <p:spPr>
          <a:xfrm>
            <a:off x="5444010" y="763395"/>
            <a:ext cx="1161274" cy="1163519"/>
          </a:xfrm>
          <a:prstGeom prst="rect">
            <a:avLst/>
          </a:prstGeom>
          <a:noFill/>
          <a:ln>
            <a:noFill/>
          </a:ln>
        </p:spPr>
      </p:pic>
      <p:sp>
        <p:nvSpPr>
          <p:cNvPr id="139" name="Google Shape;139;p1"/>
          <p:cNvSpPr/>
          <p:nvPr/>
        </p:nvSpPr>
        <p:spPr>
          <a:xfrm>
            <a:off x="9832" y="2324005"/>
            <a:ext cx="12172336" cy="1635219"/>
          </a:xfrm>
          <a:prstGeom prst="rect">
            <a:avLst/>
          </a:prstGeom>
          <a:solidFill>
            <a:srgbClr val="000000">
              <a:alpha val="5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900" u="none" cap="none" strike="noStrike">
                <a:solidFill>
                  <a:schemeClr val="lt1"/>
                </a:solidFill>
                <a:latin typeface="Candara"/>
                <a:ea typeface="Candara"/>
                <a:cs typeface="Candara"/>
                <a:sym typeface="Candara"/>
              </a:rPr>
              <a:t>A Generic Model Interface for </a:t>
            </a:r>
            <a:endParaRPr sz="1700">
              <a:latin typeface="Candara"/>
              <a:ea typeface="Candara"/>
              <a:cs typeface="Candara"/>
              <a:sym typeface="Candara"/>
            </a:endParaRPr>
          </a:p>
          <a:p>
            <a:pPr indent="0" lvl="0" marL="0" marR="0" rtl="0" algn="ctr">
              <a:lnSpc>
                <a:spcPct val="100000"/>
              </a:lnSpc>
              <a:spcBef>
                <a:spcPts val="0"/>
              </a:spcBef>
              <a:spcAft>
                <a:spcPts val="0"/>
              </a:spcAft>
              <a:buClr>
                <a:srgbClr val="000000"/>
              </a:buClr>
              <a:buSzPts val="3600"/>
              <a:buFont typeface="Arial"/>
              <a:buNone/>
            </a:pPr>
            <a:r>
              <a:rPr b="1" i="0" lang="en-US" sz="3900" u="none" cap="none" strike="noStrike">
                <a:solidFill>
                  <a:schemeClr val="lt1"/>
                </a:solidFill>
                <a:latin typeface="Candara"/>
                <a:ea typeface="Candara"/>
                <a:cs typeface="Candara"/>
                <a:sym typeface="Candara"/>
              </a:rPr>
              <a:t>the Community Radiation Transfer Model (CRTM)</a:t>
            </a:r>
            <a:endParaRPr b="1" i="0" sz="3100" u="none" cap="none" strike="noStrike">
              <a:solidFill>
                <a:schemeClr val="lt1"/>
              </a:solidFill>
              <a:latin typeface="Candara"/>
              <a:ea typeface="Candara"/>
              <a:cs typeface="Candara"/>
              <a:sym typeface="Candara"/>
            </a:endParaRPr>
          </a:p>
        </p:txBody>
      </p:sp>
      <p:sp>
        <p:nvSpPr>
          <p:cNvPr id="140" name="Google Shape;140;p1"/>
          <p:cNvSpPr txBox="1"/>
          <p:nvPr/>
        </p:nvSpPr>
        <p:spPr>
          <a:xfrm>
            <a:off x="12056534" y="5946988"/>
            <a:ext cx="1847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descr="Download NASA vector logo (.EPS + .AI) free - Seeklogo.net" id="141" name="Google Shape;141;p1"/>
          <p:cNvPicPr preferRelativeResize="0"/>
          <p:nvPr/>
        </p:nvPicPr>
        <p:blipFill rotWithShape="1">
          <a:blip r:embed="rId5">
            <a:alphaModFix/>
          </a:blip>
          <a:srcRect b="0" l="0" r="0" t="0"/>
          <a:stretch/>
        </p:blipFill>
        <p:spPr>
          <a:xfrm>
            <a:off x="3795070" y="670814"/>
            <a:ext cx="1501987" cy="1501987"/>
          </a:xfrm>
          <a:prstGeom prst="rect">
            <a:avLst/>
          </a:prstGeom>
          <a:noFill/>
          <a:ln>
            <a:noFill/>
          </a:ln>
        </p:spPr>
      </p:pic>
      <p:pic>
        <p:nvPicPr>
          <p:cNvPr descr="Noaa Logos" id="142" name="Google Shape;142;p1"/>
          <p:cNvPicPr preferRelativeResize="0"/>
          <p:nvPr/>
        </p:nvPicPr>
        <p:blipFill rotWithShape="1">
          <a:blip r:embed="rId6">
            <a:alphaModFix/>
          </a:blip>
          <a:srcRect b="39047" l="0" r="1121" t="0"/>
          <a:stretch/>
        </p:blipFill>
        <p:spPr>
          <a:xfrm>
            <a:off x="2522084" y="910781"/>
            <a:ext cx="1000606" cy="1038168"/>
          </a:xfrm>
          <a:prstGeom prst="rect">
            <a:avLst/>
          </a:prstGeom>
          <a:noFill/>
          <a:ln>
            <a:noFill/>
          </a:ln>
        </p:spPr>
      </p:pic>
      <p:pic>
        <p:nvPicPr>
          <p:cNvPr id="143" name="Google Shape;143;p1"/>
          <p:cNvPicPr preferRelativeResize="0"/>
          <p:nvPr/>
        </p:nvPicPr>
        <p:blipFill rotWithShape="1">
          <a:blip r:embed="rId7">
            <a:alphaModFix/>
          </a:blip>
          <a:srcRect b="0" l="0" r="0" t="0"/>
          <a:stretch/>
        </p:blipFill>
        <p:spPr>
          <a:xfrm>
            <a:off x="8627526" y="906033"/>
            <a:ext cx="983061" cy="983061"/>
          </a:xfrm>
          <a:prstGeom prst="rect">
            <a:avLst/>
          </a:prstGeom>
          <a:noFill/>
          <a:ln>
            <a:noFill/>
          </a:ln>
        </p:spPr>
      </p:pic>
      <p:pic>
        <p:nvPicPr>
          <p:cNvPr id="144" name="Google Shape;144;p1"/>
          <p:cNvPicPr preferRelativeResize="0"/>
          <p:nvPr/>
        </p:nvPicPr>
        <p:blipFill rotWithShape="1">
          <a:blip r:embed="rId8">
            <a:alphaModFix/>
          </a:blip>
          <a:srcRect b="0" l="0" r="0" t="0"/>
          <a:stretch/>
        </p:blipFill>
        <p:spPr>
          <a:xfrm>
            <a:off x="7160554" y="890026"/>
            <a:ext cx="985272" cy="985272"/>
          </a:xfrm>
          <a:prstGeom prst="rect">
            <a:avLst/>
          </a:prstGeom>
          <a:noFill/>
          <a:ln>
            <a:noFill/>
          </a:ln>
        </p:spPr>
      </p:pic>
      <p:sp>
        <p:nvSpPr>
          <p:cNvPr id="145" name="Google Shape;145;p1"/>
          <p:cNvSpPr/>
          <p:nvPr/>
        </p:nvSpPr>
        <p:spPr>
          <a:xfrm>
            <a:off x="775873" y="6129157"/>
            <a:ext cx="3066197"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200" u="none" cap="none" strike="noStrike">
                <a:solidFill>
                  <a:schemeClr val="lt1"/>
                </a:solidFill>
                <a:latin typeface="Candara"/>
                <a:ea typeface="Candara"/>
                <a:cs typeface="Candara"/>
                <a:sym typeface="Candara"/>
              </a:rPr>
              <a:t>*Presenter:  </a:t>
            </a:r>
            <a:r>
              <a:rPr b="1" i="1" lang="en-US" sz="1200" u="sng" cap="none" strike="noStrike">
                <a:solidFill>
                  <a:schemeClr val="lt1"/>
                </a:solidFill>
                <a:latin typeface="Candara"/>
                <a:ea typeface="Candara"/>
                <a:cs typeface="Candara"/>
                <a:sym typeface="Candara"/>
                <a:hlinkClick r:id="rId9">
                  <a:extLst>
                    <a:ext uri="{A12FA001-AC4F-418D-AE19-62706E023703}">
                      <ahyp:hlinkClr val="tx"/>
                    </a:ext>
                  </a:extLst>
                </a:hlinkClick>
              </a:rPr>
              <a:t>dangch@ucar.edu</a:t>
            </a:r>
            <a:endParaRPr b="1" baseline="30000" i="1" sz="1200" u="none" cap="none" strike="noStrike">
              <a:solidFill>
                <a:schemeClr val="lt1"/>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Arial"/>
              <a:buNone/>
            </a:pPr>
            <a:r>
              <a:rPr b="1" baseline="30000" i="1" lang="en-US" sz="1200" u="none" cap="none" strike="noStrike">
                <a:solidFill>
                  <a:schemeClr val="lt1"/>
                </a:solidFill>
                <a:latin typeface="Candara"/>
                <a:ea typeface="Candara"/>
                <a:cs typeface="Candara"/>
                <a:sym typeface="Candara"/>
              </a:rPr>
              <a:t>†</a:t>
            </a:r>
            <a:r>
              <a:rPr b="1" i="1" lang="en-US" sz="1200" u="none" cap="none" strike="noStrike">
                <a:solidFill>
                  <a:schemeClr val="lt1"/>
                </a:solidFill>
                <a:latin typeface="Candara"/>
                <a:ea typeface="Candara"/>
                <a:cs typeface="Candara"/>
                <a:sym typeface="Candara"/>
              </a:rPr>
              <a:t>CRTM Team Lead </a:t>
            </a:r>
            <a:r>
              <a:rPr b="1" i="0" lang="en-US" sz="1200" u="none" cap="none" strike="noStrike">
                <a:solidFill>
                  <a:schemeClr val="lt1"/>
                </a:solidFill>
                <a:latin typeface="Candara"/>
                <a:ea typeface="Candara"/>
                <a:cs typeface="Candara"/>
                <a:sym typeface="Candara"/>
              </a:rPr>
              <a:t>|</a:t>
            </a:r>
            <a:r>
              <a:rPr b="1" i="1" lang="en-US" sz="1200" u="none" cap="none" strike="noStrike">
                <a:solidFill>
                  <a:schemeClr val="lt1"/>
                </a:solidFill>
                <a:latin typeface="Candara"/>
                <a:ea typeface="Candara"/>
                <a:cs typeface="Candara"/>
                <a:sym typeface="Candara"/>
              </a:rPr>
              <a:t> </a:t>
            </a:r>
            <a:r>
              <a:rPr b="1" i="1" lang="en-US" sz="1200" u="sng" cap="none" strike="noStrike">
                <a:solidFill>
                  <a:schemeClr val="lt1"/>
                </a:solidFill>
                <a:latin typeface="Candara"/>
                <a:ea typeface="Candara"/>
                <a:cs typeface="Candara"/>
                <a:sym typeface="Candara"/>
                <a:hlinkClick r:id="rId10">
                  <a:extLst>
                    <a:ext uri="{A12FA001-AC4F-418D-AE19-62706E023703}">
                      <ahyp:hlinkClr val="tx"/>
                    </a:ext>
                  </a:extLst>
                </a:hlinkClick>
              </a:rPr>
              <a:t>bjohns@ucar.edu</a:t>
            </a:r>
            <a:endParaRPr b="1" i="1" sz="1200" u="none" cap="none" strike="noStrike">
              <a:solidFill>
                <a:schemeClr val="lt1"/>
              </a:solidFill>
              <a:latin typeface="Candara"/>
              <a:ea typeface="Candara"/>
              <a:cs typeface="Candara"/>
              <a:sym typeface="Candara"/>
            </a:endParaRPr>
          </a:p>
        </p:txBody>
      </p:sp>
      <p:sp>
        <p:nvSpPr>
          <p:cNvPr id="146" name="Google Shape;146;p1"/>
          <p:cNvSpPr txBox="1"/>
          <p:nvPr/>
        </p:nvSpPr>
        <p:spPr>
          <a:xfrm>
            <a:off x="775873" y="4761843"/>
            <a:ext cx="76797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ndara"/>
                <a:ea typeface="Candara"/>
                <a:cs typeface="Candara"/>
                <a:sym typeface="Candara"/>
              </a:rPr>
              <a:t>Cheng Dang*, Benjamin Johnson</a:t>
            </a:r>
            <a:r>
              <a:rPr b="1" baseline="30000" i="0" lang="en-US" sz="1400" u="none" cap="none" strike="noStrike">
                <a:solidFill>
                  <a:schemeClr val="lt1"/>
                </a:solidFill>
                <a:latin typeface="Candara"/>
                <a:ea typeface="Candara"/>
                <a:cs typeface="Candara"/>
                <a:sym typeface="Candara"/>
              </a:rPr>
              <a:t>†</a:t>
            </a:r>
            <a:r>
              <a:rPr b="1" i="0" lang="en-US" sz="1400" u="none" cap="none" strike="noStrike">
                <a:solidFill>
                  <a:schemeClr val="lt1"/>
                </a:solidFill>
                <a:latin typeface="Candara"/>
                <a:ea typeface="Candara"/>
                <a:cs typeface="Candara"/>
                <a:sym typeface="Candara"/>
              </a:rPr>
              <a:t> </a:t>
            </a:r>
            <a:r>
              <a:rPr b="1" i="1" lang="en-US" sz="1400" u="none" cap="none" strike="noStrike">
                <a:solidFill>
                  <a:schemeClr val="lt1"/>
                </a:solidFill>
                <a:latin typeface="Candara"/>
                <a:ea typeface="Candara"/>
                <a:cs typeface="Candara"/>
                <a:sym typeface="Candara"/>
              </a:rPr>
              <a:t>(Joint Center for Satellite Data Assimilation/UCAR)</a:t>
            </a:r>
            <a:endParaRPr b="1" i="0" sz="1400" u="none" cap="none" strike="noStrike">
              <a:solidFill>
                <a:schemeClr val="lt1"/>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ndara"/>
                <a:ea typeface="Candara"/>
                <a:cs typeface="Candara"/>
                <a:sym typeface="Candara"/>
              </a:rPr>
              <a:t>Quanhua (Mark) Liu, Yingtao Ma </a:t>
            </a:r>
            <a:r>
              <a:rPr b="1" i="1" lang="en-US" sz="1400" u="none" cap="none" strike="noStrike">
                <a:solidFill>
                  <a:schemeClr val="lt1"/>
                </a:solidFill>
                <a:latin typeface="Candara"/>
                <a:ea typeface="Candara"/>
                <a:cs typeface="Candara"/>
                <a:sym typeface="Candara"/>
              </a:rPr>
              <a:t>(NOAA)</a:t>
            </a:r>
            <a:endParaRPr>
              <a:latin typeface="Candara"/>
              <a:ea typeface="Candara"/>
              <a:cs typeface="Candara"/>
              <a:sym typeface="Candara"/>
            </a:endParaRPr>
          </a:p>
          <a:p>
            <a:pPr indent="0" lvl="0" marL="0" marR="0" rtl="0" algn="l">
              <a:lnSpc>
                <a:spcPct val="100000"/>
              </a:lnSpc>
              <a:spcBef>
                <a:spcPts val="0"/>
              </a:spcBef>
              <a:spcAft>
                <a:spcPts val="0"/>
              </a:spcAft>
              <a:buNone/>
            </a:pPr>
            <a:r>
              <a:rPr b="1" i="0" lang="en-US" sz="1400" u="none" cap="none" strike="noStrike">
                <a:solidFill>
                  <a:schemeClr val="lt1"/>
                </a:solidFill>
                <a:latin typeface="Candara"/>
                <a:ea typeface="Candara"/>
                <a:cs typeface="Candara"/>
                <a:sym typeface="Candara"/>
              </a:rPr>
              <a:t>Nicholas Nalli </a:t>
            </a:r>
            <a:r>
              <a:rPr b="1" i="1" lang="en-US" sz="1400" u="none" cap="none" strike="noStrike">
                <a:solidFill>
                  <a:schemeClr val="lt1"/>
                </a:solidFill>
                <a:latin typeface="Candara"/>
                <a:ea typeface="Candara"/>
                <a:cs typeface="Candara"/>
                <a:sym typeface="Candara"/>
              </a:rPr>
              <a:t>(NOAA; now at NGA)</a:t>
            </a:r>
            <a:endParaRPr>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ndara"/>
                <a:ea typeface="Candara"/>
                <a:cs typeface="Candara"/>
                <a:sym typeface="Candara"/>
              </a:rPr>
              <a:t>Isaac Moradi </a:t>
            </a:r>
            <a:r>
              <a:rPr b="1" i="1" lang="en-US" sz="1400" u="none" cap="none" strike="noStrike">
                <a:solidFill>
                  <a:schemeClr val="lt1"/>
                </a:solidFill>
                <a:latin typeface="Candara"/>
                <a:ea typeface="Candara"/>
                <a:cs typeface="Candara"/>
                <a:sym typeface="Candara"/>
              </a:rPr>
              <a:t>(NASA/UMD)</a:t>
            </a:r>
            <a:endParaRPr>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ndara"/>
                <a:ea typeface="Candara"/>
                <a:cs typeface="Candara"/>
                <a:sym typeface="Candara"/>
              </a:rPr>
              <a:t>Patrick Stegmann</a:t>
            </a:r>
            <a:r>
              <a:rPr b="1" i="1" lang="en-US" sz="1400" u="none" cap="none" strike="noStrike">
                <a:solidFill>
                  <a:schemeClr val="lt1"/>
                </a:solidFill>
                <a:latin typeface="Candara"/>
                <a:ea typeface="Candara"/>
                <a:cs typeface="Candara"/>
                <a:sym typeface="Candara"/>
              </a:rPr>
              <a:t> (formerly JCSDA)</a:t>
            </a:r>
            <a:endParaRPr b="1" i="0" sz="1400" u="none" cap="none" strike="noStrike">
              <a:solidFill>
                <a:srgbClr val="000000"/>
              </a:solidFill>
              <a:latin typeface="Candara"/>
              <a:ea typeface="Candara"/>
              <a:cs typeface="Candara"/>
              <a:sym typeface="Candara"/>
            </a:endParaRPr>
          </a:p>
        </p:txBody>
      </p:sp>
      <p:pic>
        <p:nvPicPr>
          <p:cNvPr descr="undefined" id="147" name="Google Shape;147;p1"/>
          <p:cNvPicPr preferRelativeResize="0"/>
          <p:nvPr/>
        </p:nvPicPr>
        <p:blipFill rotWithShape="1">
          <a:blip r:embed="rId11">
            <a:alphaModFix/>
          </a:blip>
          <a:srcRect b="0" l="0" r="0" t="0"/>
          <a:stretch/>
        </p:blipFill>
        <p:spPr>
          <a:xfrm>
            <a:off x="10037231" y="906033"/>
            <a:ext cx="983061" cy="983061"/>
          </a:xfrm>
          <a:prstGeom prst="rect">
            <a:avLst/>
          </a:prstGeom>
          <a:noFill/>
          <a:ln>
            <a:noFill/>
          </a:ln>
        </p:spPr>
      </p:pic>
      <p:pic>
        <p:nvPicPr>
          <p:cNvPr descr="Untitled" id="148" name="Google Shape;148;p1"/>
          <p:cNvPicPr preferRelativeResize="0"/>
          <p:nvPr/>
        </p:nvPicPr>
        <p:blipFill rotWithShape="1">
          <a:blip r:embed="rId12">
            <a:alphaModFix/>
          </a:blip>
          <a:srcRect b="0" l="0" r="0" t="0"/>
          <a:stretch/>
        </p:blipFill>
        <p:spPr>
          <a:xfrm>
            <a:off x="1028232" y="971120"/>
            <a:ext cx="951546" cy="9557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7"/>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286" name="Google Shape;286;p47"/>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Community Request</a:t>
            </a:r>
            <a:endParaRPr>
              <a:latin typeface="Candara"/>
              <a:ea typeface="Candara"/>
              <a:cs typeface="Candara"/>
              <a:sym typeface="Candara"/>
            </a:endParaRPr>
          </a:p>
        </p:txBody>
      </p:sp>
      <p:graphicFrame>
        <p:nvGraphicFramePr>
          <p:cNvPr id="287" name="Google Shape;287;p47"/>
          <p:cNvGraphicFramePr/>
          <p:nvPr/>
        </p:nvGraphicFramePr>
        <p:xfrm>
          <a:off x="5629223" y="1331388"/>
          <a:ext cx="3000000" cy="3000000"/>
        </p:xfrm>
        <a:graphic>
          <a:graphicData uri="http://schemas.openxmlformats.org/drawingml/2006/table">
            <a:tbl>
              <a:tblPr>
                <a:noFill/>
                <a:tableStyleId>{59BB98D0-BF12-44F4-B34F-2272FEDCAC3F}</a:tableStyleId>
              </a:tblPr>
              <a:tblGrid>
                <a:gridCol w="740075"/>
                <a:gridCol w="1560225"/>
                <a:gridCol w="2567550"/>
                <a:gridCol w="1348900"/>
              </a:tblGrid>
              <a:tr h="470550">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 Version</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rPr>
                        <a:t>Aerosol model</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Aerosol species</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Aerosol properties</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r>
              <a:tr h="7771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All versions</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E36C09"/>
                          </a:solidFill>
                          <a:latin typeface="Arial"/>
                          <a:ea typeface="Arial"/>
                          <a:cs typeface="Arial"/>
                          <a:sym typeface="Arial"/>
                        </a:rPr>
                        <a:t>Binary</a:t>
                      </a:r>
                      <a:endParaRPr b="1"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(Default)</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Chin et al., 2002; </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Han, 2006</a:t>
                      </a:r>
                      <a:endParaRPr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a:t>
                      </a:r>
                      <a:endParaRPr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538CD5"/>
                          </a:solidFill>
                        </a:rPr>
                        <a:t>effective radius</a:t>
                      </a:r>
                      <a:r>
                        <a:rPr lang="en-US" sz="1100" u="none" cap="none" strike="noStrike"/>
                        <a:t>, </a:t>
                      </a:r>
                      <a:r>
                        <a:rPr b="1" lang="en-US" sz="1100" u="none" cap="none" strike="noStrike">
                          <a:solidFill>
                            <a:srgbClr val="538CD5"/>
                          </a:solidFill>
                        </a:rPr>
                        <a:t>hygroscopicity (implicit)</a:t>
                      </a:r>
                      <a:endParaRPr b="1" sz="1100" u="none" cap="none" strike="noStrike">
                        <a:solidFill>
                          <a:srgbClr val="538CD5"/>
                        </a:solidFill>
                      </a:endParaRPr>
                    </a:p>
                  </a:txBody>
                  <a:tcPr marT="91425" marB="91425" marR="91425" marL="91425">
                    <a:lnT cap="flat" cmpd="sng" w="12700">
                      <a:solidFill>
                        <a:schemeClr val="dk1"/>
                      </a:solidFill>
                      <a:prstDash val="solid"/>
                      <a:round/>
                      <a:headEnd len="sm" w="sm" type="none"/>
                      <a:tailEnd len="sm" w="sm" type="none"/>
                    </a:lnT>
                  </a:tcPr>
                </a:tc>
              </a:tr>
              <a:tr h="9272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 – v3.1</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E36C09"/>
                          </a:solidFill>
                        </a:rPr>
                        <a:t>NetCDF</a:t>
                      </a:r>
                      <a:endParaRPr b="1" sz="1100" u="none" cap="none" strike="noStrike">
                        <a:solidFill>
                          <a:srgbClr val="E36C09"/>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CMAQ</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solidFill>
                            <a:schemeClr val="dk1"/>
                          </a:solidFill>
                        </a:rPr>
                        <a:t>Binkowski</a:t>
                      </a:r>
                      <a:r>
                        <a:rPr i="1" lang="en-US" sz="1050" u="none" cap="none" strike="noStrike"/>
                        <a:t> and Roselle, 2003; Liu and Lu 2016</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a:t>
                      </a:r>
                      <a:r>
                        <a:rPr lang="en-US" sz="1100" u="none" cap="none" strike="noStrike">
                          <a:solidFill>
                            <a:schemeClr val="dk1"/>
                          </a:solidFill>
                        </a:rPr>
                        <a:t>sea salt, </a:t>
                      </a:r>
                      <a:r>
                        <a:rPr lang="en-US" sz="1100" u="none" cap="none" strike="noStrike"/>
                        <a:t>water-soluble, </a:t>
                      </a:r>
                      <a:r>
                        <a:rPr lang="en-US" sz="1100" u="none" cap="none" strike="noStrike">
                          <a:solidFill>
                            <a:schemeClr val="dk1"/>
                          </a:solidFill>
                        </a:rPr>
                        <a:t>soot, </a:t>
                      </a:r>
                      <a:r>
                        <a:rPr lang="en-US" sz="1100" u="none" cap="none" strike="noStrike"/>
                        <a:t>sulfate, water, insoluble, dust-like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hygroscopicity (implicit)</a:t>
                      </a:r>
                      <a:endParaRPr sz="11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C00000"/>
                          </a:solidFill>
                        </a:rPr>
                        <a:t>radius standard deviation</a:t>
                      </a:r>
                      <a:endParaRPr b="1" sz="1100" u="none" cap="none" strike="noStrike">
                        <a:solidFill>
                          <a:srgbClr val="C00000"/>
                        </a:solidFill>
                      </a:endParaRPr>
                    </a:p>
                  </a:txBody>
                  <a:tcPr marT="91425" marB="91425" marR="91425" marL="91425"/>
                </a:tc>
              </a:tr>
              <a:tr h="7750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GOCART</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-GEOS5</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Colarco et al., 2010</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 nitrate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a:t>
                      </a:r>
                      <a:r>
                        <a:rPr b="1" lang="en-US" sz="1100" u="none" cap="none" strike="noStrike">
                          <a:solidFill>
                            <a:srgbClr val="00B050"/>
                          </a:solidFill>
                        </a:rPr>
                        <a:t>hygroscopicity</a:t>
                      </a:r>
                      <a:r>
                        <a:rPr b="1" lang="en-US" sz="1100" u="none" cap="none" strike="noStrike">
                          <a:solidFill>
                            <a:srgbClr val="C00000"/>
                          </a:solidFill>
                        </a:rPr>
                        <a:t> </a:t>
                      </a:r>
                      <a:endParaRPr b="1" sz="1100" u="none" cap="none" strike="noStrike">
                        <a:solidFill>
                          <a:srgbClr val="C00000"/>
                        </a:solidFill>
                      </a:endParaRPr>
                    </a:p>
                  </a:txBody>
                  <a:tcPr marT="91425" marB="91425" marR="91425" marL="91425"/>
                </a:tc>
              </a:tr>
              <a:tr h="6228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NAAPS</a:t>
                      </a:r>
                      <a:endParaRPr/>
                    </a:p>
                    <a:p>
                      <a:pPr indent="0" lvl="0" marL="0" marR="0" rtl="0" algn="ctr">
                        <a:lnSpc>
                          <a:spcPct val="100000"/>
                        </a:lnSpc>
                        <a:spcBef>
                          <a:spcPts val="0"/>
                        </a:spcBef>
                        <a:spcAft>
                          <a:spcPts val="0"/>
                        </a:spcAft>
                        <a:buClr>
                          <a:srgbClr val="000000"/>
                        </a:buClr>
                        <a:buSzPts val="1100"/>
                        <a:buFont typeface="Arial"/>
                        <a:buNone/>
                      </a:pPr>
                      <a:r>
                        <a:rPr i="1" lang="en-US" sz="1100" u="none" cap="none" strike="noStrike"/>
                        <a:t>Lynch et al., 2016</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Bulk aerosol properties: dust, sea salt, smoke, </a:t>
                      </a:r>
                      <a:r>
                        <a:rPr lang="en-US" sz="1100" u="none" cap="none" strike="noStrike">
                          <a:solidFill>
                            <a:schemeClr val="dk1"/>
                          </a:solidFill>
                        </a:rPr>
                        <a:t>anthropogenic and biogenic fine particles</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0" lang="en-US" sz="1100" u="none" cap="none" strike="noStrike">
                          <a:solidFill>
                            <a:schemeClr val="dk1"/>
                          </a:solidFill>
                        </a:rPr>
                        <a:t>hygroscopicity</a:t>
                      </a:r>
                      <a:endParaRPr b="0" sz="1100" u="none" cap="none" strike="noStrike">
                        <a:solidFill>
                          <a:schemeClr val="dk1"/>
                        </a:solidFill>
                      </a:endParaRPr>
                    </a:p>
                  </a:txBody>
                  <a:tcPr marT="91425" marB="91425" marR="91425" marL="91425"/>
                </a:tc>
              </a:tr>
              <a:tr h="9272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(internal)</a:t>
                      </a:r>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RTTOV-OPAC</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RTTOV-CAMS</a:t>
                      </a:r>
                      <a:endParaRPr/>
                    </a:p>
                    <a:p>
                      <a:pPr indent="0" lvl="0" marL="0" marR="0" rtl="0" algn="ctr">
                        <a:lnSpc>
                          <a:spcPct val="100000"/>
                        </a:lnSpc>
                        <a:spcBef>
                          <a:spcPts val="0"/>
                        </a:spcBef>
                        <a:spcAft>
                          <a:spcPts val="0"/>
                        </a:spcAft>
                        <a:buClr>
                          <a:srgbClr val="000000"/>
                        </a:buClr>
                        <a:buSzPts val="1000"/>
                        <a:buFont typeface="Arial"/>
                        <a:buNone/>
                      </a:pPr>
                      <a:r>
                        <a:rPr i="1" lang="en-US" sz="1000" u="none" cap="none" strike="noStrike"/>
                        <a:t>RTTOV v13</a:t>
                      </a:r>
                      <a:endParaRPr i="1"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 nitrate</a:t>
                      </a:r>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t>CAMS: aerosol climatology developed by Copernicus Atmosphere Monitoring Service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hygroscopicity</a:t>
                      </a:r>
                      <a:endParaRPr/>
                    </a:p>
                  </a:txBody>
                  <a:tcPr marT="91425" marB="91425" marR="91425" marL="91425"/>
                </a:tc>
              </a:tr>
            </a:tbl>
          </a:graphicData>
        </a:graphic>
      </p:graphicFrame>
      <p:sp>
        <p:nvSpPr>
          <p:cNvPr id="288" name="Google Shape;288;p47"/>
          <p:cNvSpPr txBox="1"/>
          <p:nvPr/>
        </p:nvSpPr>
        <p:spPr>
          <a:xfrm>
            <a:off x="736316" y="3000194"/>
            <a:ext cx="405870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222222"/>
                </a:solidFill>
                <a:latin typeface="Candara"/>
                <a:ea typeface="Candara"/>
                <a:cs typeface="Candara"/>
                <a:sym typeface="Candara"/>
              </a:rPr>
              <a:t>Expert users: </a:t>
            </a:r>
            <a:endParaRPr/>
          </a:p>
          <a:p>
            <a:pPr indent="0" lvl="0" marL="0" marR="0" rtl="0" algn="l">
              <a:lnSpc>
                <a:spcPct val="100000"/>
              </a:lnSpc>
              <a:spcBef>
                <a:spcPts val="0"/>
              </a:spcBef>
              <a:spcAft>
                <a:spcPts val="0"/>
              </a:spcAft>
              <a:buNone/>
            </a:pPr>
            <a:r>
              <a:rPr b="1" i="0" lang="en-US" sz="1800" u="none" cap="none" strike="noStrike">
                <a:solidFill>
                  <a:srgbClr val="222222"/>
                </a:solidFill>
                <a:latin typeface="Candara"/>
                <a:ea typeface="Candara"/>
                <a:cs typeface="Candara"/>
                <a:sym typeface="Candara"/>
              </a:rPr>
              <a:t>Self-defined aerosol optical properties?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8"/>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295" name="Google Shape;295;p48"/>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Generic Interface</a:t>
            </a:r>
            <a:endParaRPr>
              <a:latin typeface="Candara"/>
              <a:ea typeface="Candara"/>
              <a:cs typeface="Candara"/>
              <a:sym typeface="Candara"/>
            </a:endParaRPr>
          </a:p>
        </p:txBody>
      </p:sp>
      <p:sp>
        <p:nvSpPr>
          <p:cNvPr id="296" name="Google Shape;296;p48"/>
          <p:cNvSpPr txBox="1"/>
          <p:nvPr/>
        </p:nvSpPr>
        <p:spPr>
          <a:xfrm>
            <a:off x="227679" y="1135221"/>
            <a:ext cx="350119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ndara"/>
                <a:ea typeface="Candara"/>
                <a:cs typeface="Candara"/>
                <a:sym typeface="Candara"/>
              </a:rPr>
              <a:t>Model Interface</a:t>
            </a:r>
            <a:endParaRPr/>
          </a:p>
        </p:txBody>
      </p:sp>
      <p:sp>
        <p:nvSpPr>
          <p:cNvPr id="297" name="Google Shape;297;p48"/>
          <p:cNvSpPr/>
          <p:nvPr/>
        </p:nvSpPr>
        <p:spPr>
          <a:xfrm>
            <a:off x="227678" y="1511783"/>
            <a:ext cx="5699397"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100" u="none" cap="none" strike="noStrike">
                <a:solidFill>
                  <a:srgbClr val="000000"/>
                </a:solidFill>
                <a:latin typeface="Candara"/>
                <a:ea typeface="Candara"/>
                <a:cs typeface="Candara"/>
                <a:sym typeface="Candara"/>
              </a:rPr>
              <a:t>By default</a:t>
            </a:r>
            <a:r>
              <a:rPr b="0" i="0" lang="en-US" sz="1100" u="none" cap="none" strike="noStrike">
                <a:solidFill>
                  <a:srgbClr val="000000"/>
                </a:solidFill>
                <a:latin typeface="Candara"/>
                <a:ea typeface="Candara"/>
                <a:cs typeface="Candara"/>
                <a:sym typeface="Candara"/>
              </a:rPr>
              <a:t>, to simulate the aerosol/cloud radiative impacts, CRTM require users to provide the following aerosol/cloud variables via input data structure </a:t>
            </a:r>
            <a:r>
              <a:rPr b="0" i="1" lang="en-US" sz="1100" u="none" cap="none" strike="noStrike">
                <a:solidFill>
                  <a:srgbClr val="C00000"/>
                </a:solidFill>
                <a:latin typeface="Rockwell"/>
                <a:ea typeface="Rockwell"/>
                <a:cs typeface="Rockwell"/>
                <a:sym typeface="Rockwell"/>
              </a:rPr>
              <a:t>atm</a:t>
            </a:r>
            <a:r>
              <a:rPr b="0" i="0" lang="en-US" sz="1100" u="none" cap="none" strike="noStrike">
                <a:solidFill>
                  <a:srgbClr val="000000"/>
                </a:solidFill>
                <a:latin typeface="Candara"/>
                <a:ea typeface="Candara"/>
                <a:cs typeface="Candara"/>
                <a:sym typeface="Candara"/>
              </a:rPr>
              <a:t>. These state variables are later used in CRTM modules to interpolate the aerosol/cloud optical properties based on select coefficient LUTs.</a:t>
            </a:r>
            <a:endParaRPr/>
          </a:p>
        </p:txBody>
      </p:sp>
      <p:sp>
        <p:nvSpPr>
          <p:cNvPr id="298" name="Google Shape;298;p48"/>
          <p:cNvSpPr txBox="1"/>
          <p:nvPr/>
        </p:nvSpPr>
        <p:spPr>
          <a:xfrm>
            <a:off x="771124" y="2379027"/>
            <a:ext cx="2240153"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t>
            </a:r>
            <a:r>
              <a:rPr b="0" i="0" lang="en-US" sz="700" u="none" cap="none" strike="noStrike">
                <a:solidFill>
                  <a:schemeClr val="accent1"/>
                </a:solidFill>
                <a:latin typeface="Rockwell"/>
                <a:ea typeface="Rockwell"/>
                <a:cs typeface="Rockwell"/>
                <a:sym typeface="Rockwell"/>
              </a:rPr>
              <a:t>n_Clouds, number of cloud types</a:t>
            </a:r>
            <a:endParaRPr/>
          </a:p>
          <a:p>
            <a:pPr indent="0" lvl="0" marL="0" marR="0" rtl="0" algn="just">
              <a:lnSpc>
                <a:spcPct val="100000"/>
              </a:lnSpc>
              <a:spcBef>
                <a:spcPts val="0"/>
              </a:spcBef>
              <a:spcAft>
                <a:spcPts val="0"/>
              </a:spcAft>
              <a:buNone/>
            </a:pPr>
            <a:r>
              <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1" lang="en-US" sz="700" u="none" cap="none" strike="noStrike">
                <a:solidFill>
                  <a:schemeClr val="dk1"/>
                </a:solidFill>
                <a:latin typeface="Rockwell"/>
                <a:ea typeface="Rockwell"/>
                <a:cs typeface="Rockwell"/>
                <a:sym typeface="Rockwell"/>
              </a:rPr>
              <a:t>For cloud type i:</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Type</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Water_Content(n_Layers)</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Effective_Radius (n_Layers)</a:t>
            </a:r>
            <a:endParaRPr/>
          </a:p>
        </p:txBody>
      </p:sp>
      <p:sp>
        <p:nvSpPr>
          <p:cNvPr id="299" name="Google Shape;299;p48"/>
          <p:cNvSpPr txBox="1"/>
          <p:nvPr/>
        </p:nvSpPr>
        <p:spPr>
          <a:xfrm>
            <a:off x="3011277" y="2379027"/>
            <a:ext cx="2144620"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t>
            </a:r>
            <a:r>
              <a:rPr b="0" i="0" lang="en-US" sz="700" u="none" cap="none" strike="noStrike">
                <a:solidFill>
                  <a:schemeClr val="accent1"/>
                </a:solidFill>
                <a:latin typeface="Rockwell"/>
                <a:ea typeface="Rockwell"/>
                <a:cs typeface="Rockwell"/>
                <a:sym typeface="Rockwell"/>
              </a:rPr>
              <a:t>n_Aerosols, number of aerosol species</a:t>
            </a:r>
            <a:endParaRPr/>
          </a:p>
          <a:p>
            <a:pPr indent="0" lvl="0" marL="0" marR="0" rtl="0" algn="just">
              <a:lnSpc>
                <a:spcPct val="100000"/>
              </a:lnSpc>
              <a:spcBef>
                <a:spcPts val="0"/>
              </a:spcBef>
              <a:spcAft>
                <a:spcPts val="0"/>
              </a:spcAft>
              <a:buNone/>
            </a:pPr>
            <a:r>
              <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1" lang="en-US" sz="700" u="none" cap="none" strike="noStrike">
                <a:solidFill>
                  <a:schemeClr val="dk1"/>
                </a:solidFill>
                <a:latin typeface="Rockwell"/>
                <a:ea typeface="Rockwell"/>
                <a:cs typeface="Rockwell"/>
                <a:sym typeface="Rockwell"/>
              </a:rPr>
              <a:t>For aerosol type i:</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Type</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Effective_Radius</a:t>
            </a:r>
            <a:r>
              <a:rPr b="0" i="0" lang="en-US" sz="700" u="none" cap="none" strike="noStrike">
                <a:solidFill>
                  <a:srgbClr val="31859B"/>
                </a:solidFill>
                <a:latin typeface="Rockwell"/>
                <a:ea typeface="Rockwell"/>
                <a:cs typeface="Rockwell"/>
                <a:sym typeface="Rockwell"/>
              </a:rPr>
              <a:t> (n_Layers)</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Concentration</a:t>
            </a:r>
            <a:r>
              <a:rPr b="0" i="0" lang="en-US" sz="700" u="none" cap="none" strike="noStrike">
                <a:solidFill>
                  <a:srgbClr val="31859B"/>
                </a:solidFill>
                <a:latin typeface="Rockwell"/>
                <a:ea typeface="Rockwell"/>
                <a:cs typeface="Rockwell"/>
                <a:sym typeface="Rockwell"/>
              </a:rPr>
              <a:t> (n_Layers)</a:t>
            </a:r>
            <a:endParaRPr b="0" i="0" sz="700" u="none" cap="none" strike="noStrike">
              <a:solidFill>
                <a:schemeClr val="accent1"/>
              </a:solidFill>
              <a:latin typeface="Rockwell"/>
              <a:ea typeface="Rockwell"/>
              <a:cs typeface="Rockwell"/>
              <a:sym typeface="Rockwell"/>
            </a:endParaRPr>
          </a:p>
        </p:txBody>
      </p:sp>
      <p:sp>
        <p:nvSpPr>
          <p:cNvPr id="300" name="Google Shape;300;p48"/>
          <p:cNvSpPr txBox="1"/>
          <p:nvPr/>
        </p:nvSpPr>
        <p:spPr>
          <a:xfrm>
            <a:off x="227676" y="3296950"/>
            <a:ext cx="5578211"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ndara"/>
                <a:ea typeface="Candara"/>
                <a:cs typeface="Candara"/>
                <a:sym typeface="Candara"/>
              </a:rPr>
              <a:t>With the generical optical interface</a:t>
            </a:r>
            <a:r>
              <a:rPr b="0" i="0" lang="en-US" sz="1100" u="none" cap="none" strike="noStrike">
                <a:solidFill>
                  <a:srgbClr val="000000"/>
                </a:solidFill>
                <a:latin typeface="Candara"/>
                <a:ea typeface="Candara"/>
                <a:cs typeface="Candara"/>
                <a:sym typeface="Candara"/>
              </a:rPr>
              <a:t>, users do not need to provide these state variables, by setting the number of cloud and/or aerosol types as zero: </a:t>
            </a:r>
            <a:r>
              <a:rPr b="0" i="0" lang="en-US" sz="1100" u="none" cap="none" strike="noStrike">
                <a:solidFill>
                  <a:srgbClr val="44546A"/>
                </a:solidFill>
                <a:latin typeface="Candara"/>
                <a:ea typeface="Candara"/>
                <a:cs typeface="Candara"/>
                <a:sym typeface="Candara"/>
              </a:rPr>
              <a:t>atm%</a:t>
            </a:r>
            <a:r>
              <a:rPr b="0" i="0" lang="en-US" sz="1100" u="none" cap="none" strike="noStrike">
                <a:solidFill>
                  <a:srgbClr val="4472C4"/>
                </a:solidFill>
                <a:latin typeface="Candara"/>
                <a:ea typeface="Candara"/>
                <a:cs typeface="Candara"/>
                <a:sym typeface="Candara"/>
              </a:rPr>
              <a:t>n_Clouds = 0; </a:t>
            </a:r>
            <a:r>
              <a:rPr b="0" i="0" lang="en-US" sz="1100" u="none" cap="none" strike="noStrike">
                <a:solidFill>
                  <a:srgbClr val="44546A"/>
                </a:solidFill>
                <a:latin typeface="Candara"/>
                <a:ea typeface="Candara"/>
                <a:cs typeface="Candara"/>
                <a:sym typeface="Candara"/>
              </a:rPr>
              <a:t>atm%</a:t>
            </a:r>
            <a:r>
              <a:rPr b="0" i="0" lang="en-US" sz="1100" u="none" cap="none" strike="noStrike">
                <a:solidFill>
                  <a:srgbClr val="4472C4"/>
                </a:solidFill>
                <a:latin typeface="Candara"/>
                <a:ea typeface="Candara"/>
                <a:cs typeface="Candara"/>
                <a:sym typeface="Candara"/>
              </a:rPr>
              <a:t>n_Aerosols = 0.</a:t>
            </a:r>
            <a:endParaRPr b="0" i="0" sz="1100" u="none" cap="none" strike="noStrike">
              <a:solidFill>
                <a:srgbClr val="000000"/>
              </a:solidFill>
              <a:latin typeface="Candara"/>
              <a:ea typeface="Candara"/>
              <a:cs typeface="Candara"/>
              <a:sym typeface="Candara"/>
            </a:endParaRPr>
          </a:p>
        </p:txBody>
      </p:sp>
      <p:sp>
        <p:nvSpPr>
          <p:cNvPr id="301" name="Google Shape;301;p48"/>
          <p:cNvSpPr txBox="1"/>
          <p:nvPr/>
        </p:nvSpPr>
        <p:spPr>
          <a:xfrm>
            <a:off x="227677" y="3818167"/>
            <a:ext cx="5578211"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100" u="none" cap="none" strike="noStrike">
                <a:solidFill>
                  <a:srgbClr val="000000"/>
                </a:solidFill>
                <a:latin typeface="Candara"/>
                <a:ea typeface="Candara"/>
                <a:cs typeface="Candara"/>
                <a:sym typeface="Candara"/>
              </a:rPr>
              <a:t>To input the optical profiles</a:t>
            </a:r>
            <a:r>
              <a:rPr b="0" i="0" lang="en-US" sz="1100" u="none" cap="none" strike="noStrike">
                <a:solidFill>
                  <a:srgbClr val="000000"/>
                </a:solidFill>
                <a:latin typeface="Candara"/>
                <a:ea typeface="Candara"/>
                <a:cs typeface="Candara"/>
                <a:sym typeface="Candara"/>
              </a:rPr>
              <a:t>, users need to provide the profiles of optical properties through a new data structure  </a:t>
            </a:r>
            <a:r>
              <a:rPr b="0" i="1" lang="en-US" sz="1100" u="none" cap="none" strike="noStrike">
                <a:solidFill>
                  <a:srgbClr val="C00000"/>
                </a:solidFill>
                <a:latin typeface="Candara"/>
                <a:ea typeface="Candara"/>
                <a:cs typeface="Candara"/>
                <a:sym typeface="Candara"/>
              </a:rPr>
              <a:t>op</a:t>
            </a:r>
            <a:r>
              <a:rPr b="0" i="0" lang="en-US" sz="1100" u="none" cap="none" strike="noStrike">
                <a:solidFill>
                  <a:srgbClr val="000000"/>
                </a:solidFill>
                <a:latin typeface="Candara"/>
                <a:ea typeface="Candara"/>
                <a:cs typeface="Candara"/>
                <a:sym typeface="Candara"/>
              </a:rPr>
              <a:t> , where the optical properties can be of aerosol only, cloud only, or aerosol and cloud combined.</a:t>
            </a:r>
            <a:endParaRPr/>
          </a:p>
        </p:txBody>
      </p:sp>
      <p:sp>
        <p:nvSpPr>
          <p:cNvPr id="302" name="Google Shape;302;p48"/>
          <p:cNvSpPr txBox="1"/>
          <p:nvPr/>
        </p:nvSpPr>
        <p:spPr>
          <a:xfrm>
            <a:off x="788713" y="4482399"/>
            <a:ext cx="4477352" cy="106182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Optical depth                                                        op%</a:t>
            </a:r>
            <a:r>
              <a:rPr b="0" i="0" lang="en-US" sz="700" u="none" cap="none" strike="noStrike">
                <a:solidFill>
                  <a:srgbClr val="548135"/>
                </a:solidFill>
                <a:latin typeface="Rockwell"/>
                <a:ea typeface="Rockwell"/>
                <a:cs typeface="Rockwell"/>
                <a:sym typeface="Rockwell"/>
              </a:rPr>
              <a:t>tau</a:t>
            </a:r>
            <a:r>
              <a:rPr b="0" i="0" lang="en-US" sz="700" u="none" cap="none" strike="noStrike">
                <a:solidFill>
                  <a:srgbClr val="2E75B5"/>
                </a:solidFill>
                <a:latin typeface="Rockwell"/>
                <a:ea typeface="Rockwell"/>
                <a:cs typeface="Rockwell"/>
                <a:sym typeface="Rockwell"/>
              </a:rPr>
              <a:t> (n_Channels,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Volume scattering coefficient                           op%</a:t>
            </a:r>
            <a:r>
              <a:rPr b="0" i="0" lang="en-US" sz="700" u="none" cap="none" strike="noStrike">
                <a:solidFill>
                  <a:srgbClr val="548135"/>
                </a:solidFill>
                <a:latin typeface="Rockwell"/>
                <a:ea typeface="Rockwell"/>
                <a:cs typeface="Rockwell"/>
                <a:sym typeface="Rockwell"/>
              </a:rPr>
              <a:t>bs </a:t>
            </a:r>
            <a:r>
              <a:rPr b="0" i="0" lang="en-US" sz="700" u="none" cap="none" strike="noStrike">
                <a:solidFill>
                  <a:srgbClr val="2E75B5"/>
                </a:solidFill>
                <a:latin typeface="Rockwell"/>
                <a:ea typeface="Rockwell"/>
                <a:cs typeface="Rockwell"/>
                <a:sym typeface="Rockwell"/>
              </a:rPr>
              <a:t>(n_Channels,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Backscat. coefficient (active sensor only)      op%</a:t>
            </a:r>
            <a:r>
              <a:rPr b="0" i="0" lang="en-US" sz="700" u="none" cap="none" strike="noStrike">
                <a:solidFill>
                  <a:srgbClr val="548135"/>
                </a:solidFill>
                <a:latin typeface="Rockwell"/>
                <a:ea typeface="Rockwell"/>
                <a:cs typeface="Rockwell"/>
                <a:sym typeface="Rockwell"/>
              </a:rPr>
              <a:t>kb</a:t>
            </a:r>
            <a:r>
              <a:rPr b="0" i="0" lang="en-US" sz="700" u="none" cap="none" strike="noStrike">
                <a:solidFill>
                  <a:srgbClr val="00B050"/>
                </a:solidFill>
                <a:latin typeface="Rockwell"/>
                <a:ea typeface="Rockwell"/>
                <a:cs typeface="Rockwell"/>
                <a:sym typeface="Rockwell"/>
              </a:rPr>
              <a:t> </a:t>
            </a:r>
            <a:r>
              <a:rPr b="0" i="0" lang="en-US" sz="700" u="none" cap="none" strike="noStrike">
                <a:solidFill>
                  <a:srgbClr val="2E75B5"/>
                </a:solidFill>
                <a:latin typeface="Rockwell"/>
                <a:ea typeface="Rockwell"/>
                <a:cs typeface="Rockwell"/>
                <a:sym typeface="Rockwell"/>
              </a:rPr>
              <a:t>(n_Channels,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Phase function coefficient                                  op%</a:t>
            </a:r>
            <a:r>
              <a:rPr b="0" i="0" lang="en-US" sz="700" u="none" cap="none" strike="noStrike">
                <a:solidFill>
                  <a:srgbClr val="548135"/>
                </a:solidFill>
                <a:latin typeface="Rockwell"/>
                <a:ea typeface="Rockwell"/>
                <a:cs typeface="Rockwell"/>
                <a:sym typeface="Rockwell"/>
              </a:rPr>
              <a:t>pcoeff</a:t>
            </a:r>
            <a:r>
              <a:rPr b="0" i="0" lang="en-US" sz="700" u="none" cap="none" strike="noStrike">
                <a:solidFill>
                  <a:srgbClr val="2E75B5"/>
                </a:solidFill>
                <a:latin typeface="Rockwell"/>
                <a:ea typeface="Rockwell"/>
                <a:cs typeface="Rockwell"/>
                <a:sym typeface="Rockwell"/>
              </a:rPr>
              <a:t> (n_Channels, n_Layers, </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n_Phase_Elements, n_Legendre_Terms)</a:t>
            </a:r>
            <a:endParaRPr/>
          </a:p>
          <a:p>
            <a:pPr indent="0" lvl="0" marL="0" marR="0" rtl="0" algn="just">
              <a:lnSpc>
                <a:spcPct val="100000"/>
              </a:lnSpc>
              <a:spcBef>
                <a:spcPts val="0"/>
              </a:spcBef>
              <a:spcAft>
                <a:spcPts val="0"/>
              </a:spcAft>
              <a:buClr>
                <a:srgbClr val="000000"/>
              </a:buClr>
              <a:buSzPts val="700"/>
              <a:buFont typeface="Arial"/>
              <a:buNone/>
            </a:pPr>
            <a:r>
              <a:t/>
            </a:r>
            <a:endParaRPr b="0" i="0" sz="700" u="none" cap="none" strike="noStrike">
              <a:solidFill>
                <a:srgbClr val="2E75B5"/>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Where, </a:t>
            </a:r>
            <a:r>
              <a:rPr b="0" i="0" lang="en-US" sz="700" u="none" cap="none" strike="noStrike">
                <a:solidFill>
                  <a:srgbClr val="2E75B5"/>
                </a:solidFill>
                <a:latin typeface="Rockwell"/>
                <a:ea typeface="Rockwell"/>
                <a:cs typeface="Rockwell"/>
                <a:sym typeface="Rockwell"/>
              </a:rPr>
              <a:t>n_Channels </a:t>
            </a:r>
            <a:r>
              <a:rPr b="0" i="0" lang="en-US" sz="700" u="none" cap="none" strike="noStrike">
                <a:solidFill>
                  <a:srgbClr val="000000"/>
                </a:solidFill>
                <a:latin typeface="Candara"/>
                <a:ea typeface="Candara"/>
                <a:cs typeface="Candara"/>
                <a:sym typeface="Candara"/>
              </a:rPr>
              <a:t>is the number of channels to simulate by CRTM.</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n_Phase_Elements </a:t>
            </a:r>
            <a:r>
              <a:rPr b="0" i="0" lang="en-US" sz="700" u="none" cap="none" strike="noStrike">
                <a:solidFill>
                  <a:srgbClr val="000000"/>
                </a:solidFill>
                <a:latin typeface="Candara"/>
                <a:ea typeface="Candara"/>
                <a:cs typeface="Candara"/>
                <a:sym typeface="Candara"/>
              </a:rPr>
              <a:t>is the number of phase function element, equals to the number of stokes.</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n_Legendre_Term</a:t>
            </a:r>
            <a:r>
              <a:rPr b="0" i="0" lang="en-US" sz="700" u="none" cap="none" strike="noStrike">
                <a:solidFill>
                  <a:srgbClr val="2E75B5"/>
                </a:solidFill>
                <a:latin typeface="Candara"/>
                <a:ea typeface="Candara"/>
                <a:cs typeface="Candara"/>
                <a:sym typeface="Candara"/>
              </a:rPr>
              <a:t> </a:t>
            </a:r>
            <a:r>
              <a:rPr b="0" i="0" lang="en-US" sz="700" u="none" cap="none" strike="noStrike">
                <a:solidFill>
                  <a:srgbClr val="000000"/>
                </a:solidFill>
                <a:latin typeface="Candara"/>
                <a:ea typeface="Candara"/>
                <a:cs typeface="Candara"/>
                <a:sym typeface="Candara"/>
              </a:rPr>
              <a:t>is the number of Legendre coefficients of phase function.</a:t>
            </a:r>
            <a:endParaRPr b="0" i="0" sz="700" u="none" cap="none" strike="noStrike">
              <a:solidFill>
                <a:srgbClr val="000000"/>
              </a:solidFill>
              <a:latin typeface="Rockwell"/>
              <a:ea typeface="Rockwell"/>
              <a:cs typeface="Rockwell"/>
              <a:sym typeface="Rockwell"/>
            </a:endParaRPr>
          </a:p>
        </p:txBody>
      </p:sp>
      <p:sp>
        <p:nvSpPr>
          <p:cNvPr id="303" name="Google Shape;303;p48"/>
          <p:cNvSpPr txBox="1"/>
          <p:nvPr/>
        </p:nvSpPr>
        <p:spPr>
          <a:xfrm>
            <a:off x="227676" y="5760508"/>
            <a:ext cx="5699397"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100" u="none" cap="none" strike="noStrike">
                <a:solidFill>
                  <a:srgbClr val="000000"/>
                </a:solidFill>
                <a:latin typeface="Candara"/>
                <a:ea typeface="Candara"/>
                <a:cs typeface="Candara"/>
                <a:sym typeface="Candara"/>
              </a:rPr>
              <a:t>The optical data structure </a:t>
            </a:r>
            <a:r>
              <a:rPr b="0" i="1" lang="en-US" sz="1100" u="none" cap="none" strike="noStrike">
                <a:solidFill>
                  <a:srgbClr val="C00000"/>
                </a:solidFill>
                <a:latin typeface="Rockwell"/>
                <a:ea typeface="Rockwell"/>
                <a:cs typeface="Rockwell"/>
                <a:sym typeface="Rockwell"/>
              </a:rPr>
              <a:t>op</a:t>
            </a:r>
            <a:r>
              <a:rPr b="0" i="0" lang="en-US" sz="1100" u="none" cap="none" strike="noStrike">
                <a:solidFill>
                  <a:srgbClr val="000000"/>
                </a:solidFill>
                <a:latin typeface="Candara"/>
                <a:ea typeface="Candara"/>
                <a:cs typeface="Candara"/>
                <a:sym typeface="Candara"/>
              </a:rPr>
              <a:t> needs to be stored in the existing data structure </a:t>
            </a:r>
            <a:r>
              <a:rPr b="0" i="1" lang="en-US" sz="1100" u="none" cap="none" strike="noStrike">
                <a:solidFill>
                  <a:srgbClr val="C00000"/>
                </a:solidFill>
                <a:latin typeface="Rockwell"/>
                <a:ea typeface="Rockwell"/>
                <a:cs typeface="Rockwell"/>
                <a:sym typeface="Rockwell"/>
              </a:rPr>
              <a:t>options</a:t>
            </a:r>
            <a:r>
              <a:rPr b="0" i="1" lang="en-US" sz="1100" u="none" cap="none" strike="noStrike">
                <a:solidFill>
                  <a:srgbClr val="3F3F3F"/>
                </a:solidFill>
                <a:latin typeface="Rockwell"/>
                <a:ea typeface="Rockwell"/>
                <a:cs typeface="Rockwell"/>
                <a:sym typeface="Rockwell"/>
              </a:rPr>
              <a:t>. </a:t>
            </a:r>
            <a:r>
              <a:rPr b="0" i="0" lang="en-US" sz="1100" u="none" cap="none" strike="noStrike">
                <a:solidFill>
                  <a:srgbClr val="000000"/>
                </a:solidFill>
                <a:latin typeface="Candara"/>
                <a:ea typeface="Candara"/>
                <a:cs typeface="Candara"/>
                <a:sym typeface="Candara"/>
              </a:rPr>
              <a:t>Depending on the applications, the users may set input </a:t>
            </a:r>
            <a:r>
              <a:rPr b="0" i="1" lang="en-US" sz="1100" u="none" cap="none" strike="noStrike">
                <a:solidFill>
                  <a:srgbClr val="C00000"/>
                </a:solidFill>
                <a:latin typeface="Rockwell"/>
                <a:ea typeface="Rockwell"/>
                <a:cs typeface="Rockwell"/>
                <a:sym typeface="Rockwell"/>
              </a:rPr>
              <a:t>op</a:t>
            </a:r>
            <a:r>
              <a:rPr b="0" i="0" lang="en-US" sz="1100" u="none" cap="none" strike="noStrike">
                <a:solidFill>
                  <a:srgbClr val="000000"/>
                </a:solidFill>
                <a:latin typeface="Candara"/>
                <a:ea typeface="Candara"/>
                <a:cs typeface="Candara"/>
                <a:sym typeface="Candara"/>
              </a:rPr>
              <a:t> as optical profiles of cloud, aerosol, or total scatters. If the users wish to only use self-defined aerosol (cloud) optical profiles, they can continue using the CRTM cloud (aerosol) LUTs with the default approach.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9"/>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310" name="Google Shape;310;p49"/>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Generic Interface</a:t>
            </a:r>
            <a:endParaRPr>
              <a:latin typeface="Candara"/>
              <a:ea typeface="Candara"/>
              <a:cs typeface="Candara"/>
              <a:sym typeface="Candara"/>
            </a:endParaRPr>
          </a:p>
        </p:txBody>
      </p:sp>
      <p:sp>
        <p:nvSpPr>
          <p:cNvPr id="311" name="Google Shape;311;p49"/>
          <p:cNvSpPr txBox="1"/>
          <p:nvPr/>
        </p:nvSpPr>
        <p:spPr>
          <a:xfrm>
            <a:off x="227679" y="1135221"/>
            <a:ext cx="350119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ndara"/>
                <a:ea typeface="Candara"/>
                <a:cs typeface="Candara"/>
                <a:sym typeface="Candara"/>
              </a:rPr>
              <a:t>Model Interface</a:t>
            </a:r>
            <a:endParaRPr/>
          </a:p>
        </p:txBody>
      </p:sp>
      <p:sp>
        <p:nvSpPr>
          <p:cNvPr id="312" name="Google Shape;312;p49"/>
          <p:cNvSpPr/>
          <p:nvPr/>
        </p:nvSpPr>
        <p:spPr>
          <a:xfrm>
            <a:off x="227678" y="1511783"/>
            <a:ext cx="5699397"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100" u="none" cap="none" strike="noStrike">
                <a:solidFill>
                  <a:srgbClr val="000000"/>
                </a:solidFill>
                <a:latin typeface="Candara"/>
                <a:ea typeface="Candara"/>
                <a:cs typeface="Candara"/>
                <a:sym typeface="Candara"/>
              </a:rPr>
              <a:t>By default</a:t>
            </a:r>
            <a:r>
              <a:rPr b="0" i="0" lang="en-US" sz="1100" u="none" cap="none" strike="noStrike">
                <a:solidFill>
                  <a:srgbClr val="000000"/>
                </a:solidFill>
                <a:latin typeface="Candara"/>
                <a:ea typeface="Candara"/>
                <a:cs typeface="Candara"/>
                <a:sym typeface="Candara"/>
              </a:rPr>
              <a:t>, to simulate the aerosol/cloud radiative impacts, CRTM require users to provide the following aerosol/cloud variables via input data structure </a:t>
            </a:r>
            <a:r>
              <a:rPr b="0" i="1" lang="en-US" sz="1100" u="none" cap="none" strike="noStrike">
                <a:solidFill>
                  <a:srgbClr val="C00000"/>
                </a:solidFill>
                <a:latin typeface="Rockwell"/>
                <a:ea typeface="Rockwell"/>
                <a:cs typeface="Rockwell"/>
                <a:sym typeface="Rockwell"/>
              </a:rPr>
              <a:t>atm</a:t>
            </a:r>
            <a:r>
              <a:rPr b="0" i="0" lang="en-US" sz="1100" u="none" cap="none" strike="noStrike">
                <a:solidFill>
                  <a:srgbClr val="000000"/>
                </a:solidFill>
                <a:latin typeface="Candara"/>
                <a:ea typeface="Candara"/>
                <a:cs typeface="Candara"/>
                <a:sym typeface="Candara"/>
              </a:rPr>
              <a:t>. These state variables are later used in CRTM modules to interpolate the aerosol/cloud optical properties based on select coefficient LUTs.</a:t>
            </a:r>
            <a:endParaRPr/>
          </a:p>
        </p:txBody>
      </p:sp>
      <p:sp>
        <p:nvSpPr>
          <p:cNvPr id="313" name="Google Shape;313;p49"/>
          <p:cNvSpPr txBox="1"/>
          <p:nvPr/>
        </p:nvSpPr>
        <p:spPr>
          <a:xfrm>
            <a:off x="771124" y="2379027"/>
            <a:ext cx="2240153"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t>
            </a:r>
            <a:r>
              <a:rPr b="0" i="0" lang="en-US" sz="700" u="none" cap="none" strike="noStrike">
                <a:solidFill>
                  <a:schemeClr val="accent1"/>
                </a:solidFill>
                <a:latin typeface="Rockwell"/>
                <a:ea typeface="Rockwell"/>
                <a:cs typeface="Rockwell"/>
                <a:sym typeface="Rockwell"/>
              </a:rPr>
              <a:t>n_Clouds, number of cloud types</a:t>
            </a:r>
            <a:endParaRPr/>
          </a:p>
          <a:p>
            <a:pPr indent="0" lvl="0" marL="0" marR="0" rtl="0" algn="just">
              <a:lnSpc>
                <a:spcPct val="100000"/>
              </a:lnSpc>
              <a:spcBef>
                <a:spcPts val="0"/>
              </a:spcBef>
              <a:spcAft>
                <a:spcPts val="0"/>
              </a:spcAft>
              <a:buNone/>
            </a:pPr>
            <a:r>
              <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1" lang="en-US" sz="700" u="none" cap="none" strike="noStrike">
                <a:solidFill>
                  <a:schemeClr val="dk1"/>
                </a:solidFill>
                <a:latin typeface="Rockwell"/>
                <a:ea typeface="Rockwell"/>
                <a:cs typeface="Rockwell"/>
                <a:sym typeface="Rockwell"/>
              </a:rPr>
              <a:t>For cloud type i:</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Type</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Water_Content(n_Layers)</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atm%Cloud(i)%</a:t>
            </a:r>
            <a:r>
              <a:rPr b="0" i="0" lang="en-US" sz="700" u="none" cap="none" strike="noStrike">
                <a:solidFill>
                  <a:srgbClr val="31859B"/>
                </a:solidFill>
                <a:latin typeface="Rockwell"/>
                <a:ea typeface="Rockwell"/>
                <a:cs typeface="Rockwell"/>
                <a:sym typeface="Rockwell"/>
              </a:rPr>
              <a:t>Effective_Radius (n_Layers)</a:t>
            </a:r>
            <a:endParaRPr/>
          </a:p>
        </p:txBody>
      </p:sp>
      <p:sp>
        <p:nvSpPr>
          <p:cNvPr id="314" name="Google Shape;314;p49"/>
          <p:cNvSpPr txBox="1"/>
          <p:nvPr/>
        </p:nvSpPr>
        <p:spPr>
          <a:xfrm>
            <a:off x="3011277" y="2379027"/>
            <a:ext cx="2144620"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t>
            </a:r>
            <a:r>
              <a:rPr b="0" i="0" lang="en-US" sz="700" u="none" cap="none" strike="noStrike">
                <a:solidFill>
                  <a:schemeClr val="accent1"/>
                </a:solidFill>
                <a:latin typeface="Rockwell"/>
                <a:ea typeface="Rockwell"/>
                <a:cs typeface="Rockwell"/>
                <a:sym typeface="Rockwell"/>
              </a:rPr>
              <a:t>n_Aerosols, number of aerosol species</a:t>
            </a:r>
            <a:endParaRPr/>
          </a:p>
          <a:p>
            <a:pPr indent="0" lvl="0" marL="0" marR="0" rtl="0" algn="just">
              <a:lnSpc>
                <a:spcPct val="100000"/>
              </a:lnSpc>
              <a:spcBef>
                <a:spcPts val="0"/>
              </a:spcBef>
              <a:spcAft>
                <a:spcPts val="0"/>
              </a:spcAft>
              <a:buNone/>
            </a:pPr>
            <a:r>
              <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1" lang="en-US" sz="700" u="none" cap="none" strike="noStrike">
                <a:solidFill>
                  <a:schemeClr val="dk1"/>
                </a:solidFill>
                <a:latin typeface="Rockwell"/>
                <a:ea typeface="Rockwell"/>
                <a:cs typeface="Rockwell"/>
                <a:sym typeface="Rockwell"/>
              </a:rPr>
              <a:t>For aerosol type i:</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Type</a:t>
            </a:r>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Effective_Radius</a:t>
            </a:r>
            <a:r>
              <a:rPr b="0" i="0" lang="en-US" sz="700" u="none" cap="none" strike="noStrike">
                <a:solidFill>
                  <a:srgbClr val="31859B"/>
                </a:solidFill>
                <a:latin typeface="Rockwell"/>
                <a:ea typeface="Rockwell"/>
                <a:cs typeface="Rockwell"/>
                <a:sym typeface="Rockwell"/>
              </a:rPr>
              <a:t> (n_Layers)</a:t>
            </a:r>
            <a:endParaRPr b="0" i="0" sz="700" u="none" cap="none" strike="noStrike">
              <a:solidFill>
                <a:schemeClr val="accent1"/>
              </a:solidFill>
              <a:latin typeface="Rockwell"/>
              <a:ea typeface="Rockwell"/>
              <a:cs typeface="Rockwell"/>
              <a:sym typeface="Rockwell"/>
            </a:endParaRPr>
          </a:p>
          <a:p>
            <a:pPr indent="0" lvl="0" marL="0" marR="0" rtl="0" algn="just">
              <a:lnSpc>
                <a:spcPct val="100000"/>
              </a:lnSpc>
              <a:spcBef>
                <a:spcPts val="0"/>
              </a:spcBef>
              <a:spcAft>
                <a:spcPts val="0"/>
              </a:spcAft>
              <a:buNone/>
            </a:pPr>
            <a:r>
              <a:rPr b="0" i="0" lang="en-US" sz="700" u="none" cap="none" strike="noStrike">
                <a:solidFill>
                  <a:schemeClr val="dk1"/>
                </a:solidFill>
                <a:latin typeface="Rockwell"/>
                <a:ea typeface="Rockwell"/>
                <a:cs typeface="Rockwell"/>
                <a:sym typeface="Rockwell"/>
              </a:rPr>
              <a:t>atm%Aerosol(i)%</a:t>
            </a:r>
            <a:r>
              <a:rPr b="0" i="0" lang="en-US" sz="700" u="none" cap="none" strike="noStrike">
                <a:solidFill>
                  <a:schemeClr val="accent1"/>
                </a:solidFill>
                <a:latin typeface="Rockwell"/>
                <a:ea typeface="Rockwell"/>
                <a:cs typeface="Rockwell"/>
                <a:sym typeface="Rockwell"/>
              </a:rPr>
              <a:t>Concentration</a:t>
            </a:r>
            <a:r>
              <a:rPr b="0" i="0" lang="en-US" sz="700" u="none" cap="none" strike="noStrike">
                <a:solidFill>
                  <a:srgbClr val="31859B"/>
                </a:solidFill>
                <a:latin typeface="Rockwell"/>
                <a:ea typeface="Rockwell"/>
                <a:cs typeface="Rockwell"/>
                <a:sym typeface="Rockwell"/>
              </a:rPr>
              <a:t> (n_Layers)</a:t>
            </a:r>
            <a:endParaRPr b="0" i="0" sz="700" u="none" cap="none" strike="noStrike">
              <a:solidFill>
                <a:schemeClr val="accent1"/>
              </a:solidFill>
              <a:latin typeface="Rockwell"/>
              <a:ea typeface="Rockwell"/>
              <a:cs typeface="Rockwell"/>
              <a:sym typeface="Rockwell"/>
            </a:endParaRPr>
          </a:p>
        </p:txBody>
      </p:sp>
      <p:sp>
        <p:nvSpPr>
          <p:cNvPr id="315" name="Google Shape;315;p49"/>
          <p:cNvSpPr txBox="1"/>
          <p:nvPr/>
        </p:nvSpPr>
        <p:spPr>
          <a:xfrm>
            <a:off x="227676" y="3296950"/>
            <a:ext cx="5578211"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ndara"/>
                <a:ea typeface="Candara"/>
                <a:cs typeface="Candara"/>
                <a:sym typeface="Candara"/>
              </a:rPr>
              <a:t>With the generical optical interface</a:t>
            </a:r>
            <a:r>
              <a:rPr b="0" i="0" lang="en-US" sz="1100" u="none" cap="none" strike="noStrike">
                <a:solidFill>
                  <a:srgbClr val="000000"/>
                </a:solidFill>
                <a:latin typeface="Candara"/>
                <a:ea typeface="Candara"/>
                <a:cs typeface="Candara"/>
                <a:sym typeface="Candara"/>
              </a:rPr>
              <a:t>, users do not need to provide these state variables, by setting the number of cloud and/or aerosol types as zero: </a:t>
            </a:r>
            <a:r>
              <a:rPr b="0" i="0" lang="en-US" sz="1100" u="none" cap="none" strike="noStrike">
                <a:solidFill>
                  <a:srgbClr val="44546A"/>
                </a:solidFill>
                <a:latin typeface="Candara"/>
                <a:ea typeface="Candara"/>
                <a:cs typeface="Candara"/>
                <a:sym typeface="Candara"/>
              </a:rPr>
              <a:t>atm%</a:t>
            </a:r>
            <a:r>
              <a:rPr b="0" i="0" lang="en-US" sz="1100" u="none" cap="none" strike="noStrike">
                <a:solidFill>
                  <a:srgbClr val="4472C4"/>
                </a:solidFill>
                <a:latin typeface="Candara"/>
                <a:ea typeface="Candara"/>
                <a:cs typeface="Candara"/>
                <a:sym typeface="Candara"/>
              </a:rPr>
              <a:t>n_Clouds = 0; </a:t>
            </a:r>
            <a:r>
              <a:rPr b="0" i="0" lang="en-US" sz="1100" u="none" cap="none" strike="noStrike">
                <a:solidFill>
                  <a:srgbClr val="44546A"/>
                </a:solidFill>
                <a:latin typeface="Candara"/>
                <a:ea typeface="Candara"/>
                <a:cs typeface="Candara"/>
                <a:sym typeface="Candara"/>
              </a:rPr>
              <a:t>atm%</a:t>
            </a:r>
            <a:r>
              <a:rPr b="0" i="0" lang="en-US" sz="1100" u="none" cap="none" strike="noStrike">
                <a:solidFill>
                  <a:srgbClr val="4472C4"/>
                </a:solidFill>
                <a:latin typeface="Candara"/>
                <a:ea typeface="Candara"/>
                <a:cs typeface="Candara"/>
                <a:sym typeface="Candara"/>
              </a:rPr>
              <a:t>n_Aerosols = 0.</a:t>
            </a:r>
            <a:endParaRPr b="0" i="0" sz="1100" u="none" cap="none" strike="noStrike">
              <a:solidFill>
                <a:srgbClr val="000000"/>
              </a:solidFill>
              <a:latin typeface="Candara"/>
              <a:ea typeface="Candara"/>
              <a:cs typeface="Candara"/>
              <a:sym typeface="Candara"/>
            </a:endParaRPr>
          </a:p>
        </p:txBody>
      </p:sp>
      <p:sp>
        <p:nvSpPr>
          <p:cNvPr id="316" name="Google Shape;316;p49"/>
          <p:cNvSpPr txBox="1"/>
          <p:nvPr/>
        </p:nvSpPr>
        <p:spPr>
          <a:xfrm>
            <a:off x="227677" y="3818167"/>
            <a:ext cx="5578211"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100" u="none" cap="none" strike="noStrike">
                <a:solidFill>
                  <a:srgbClr val="000000"/>
                </a:solidFill>
                <a:latin typeface="Candara"/>
                <a:ea typeface="Candara"/>
                <a:cs typeface="Candara"/>
                <a:sym typeface="Candara"/>
              </a:rPr>
              <a:t>To input the optical profiles</a:t>
            </a:r>
            <a:r>
              <a:rPr b="0" i="0" lang="en-US" sz="1100" u="none" cap="none" strike="noStrike">
                <a:solidFill>
                  <a:srgbClr val="000000"/>
                </a:solidFill>
                <a:latin typeface="Candara"/>
                <a:ea typeface="Candara"/>
                <a:cs typeface="Candara"/>
                <a:sym typeface="Candara"/>
              </a:rPr>
              <a:t>, users need to provide the profiles of optical properties through a new data structure  </a:t>
            </a:r>
            <a:r>
              <a:rPr b="0" i="1" lang="en-US" sz="1100" u="none" cap="none" strike="noStrike">
                <a:solidFill>
                  <a:srgbClr val="C00000"/>
                </a:solidFill>
                <a:latin typeface="Candara"/>
                <a:ea typeface="Candara"/>
                <a:cs typeface="Candara"/>
                <a:sym typeface="Candara"/>
              </a:rPr>
              <a:t>op</a:t>
            </a:r>
            <a:r>
              <a:rPr b="0" i="0" lang="en-US" sz="1100" u="none" cap="none" strike="noStrike">
                <a:solidFill>
                  <a:srgbClr val="000000"/>
                </a:solidFill>
                <a:latin typeface="Candara"/>
                <a:ea typeface="Candara"/>
                <a:cs typeface="Candara"/>
                <a:sym typeface="Candara"/>
              </a:rPr>
              <a:t> , where the optical properties can be of aerosol only, cloud only, or aerosol and cloud combined.</a:t>
            </a:r>
            <a:endParaRPr/>
          </a:p>
        </p:txBody>
      </p:sp>
      <p:sp>
        <p:nvSpPr>
          <p:cNvPr id="317" name="Google Shape;317;p49"/>
          <p:cNvSpPr txBox="1"/>
          <p:nvPr/>
        </p:nvSpPr>
        <p:spPr>
          <a:xfrm>
            <a:off x="788713" y="4482399"/>
            <a:ext cx="4477352" cy="106182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Optical depth                                                        op%</a:t>
            </a:r>
            <a:r>
              <a:rPr b="0" i="0" lang="en-US" sz="700" u="none" cap="none" strike="noStrike">
                <a:solidFill>
                  <a:srgbClr val="548135"/>
                </a:solidFill>
                <a:latin typeface="Rockwell"/>
                <a:ea typeface="Rockwell"/>
                <a:cs typeface="Rockwell"/>
                <a:sym typeface="Rockwell"/>
              </a:rPr>
              <a:t>tau</a:t>
            </a:r>
            <a:r>
              <a:rPr b="0" i="0" lang="en-US" sz="700" u="none" cap="none" strike="noStrike">
                <a:solidFill>
                  <a:srgbClr val="2E75B5"/>
                </a:solidFill>
                <a:latin typeface="Rockwell"/>
                <a:ea typeface="Rockwell"/>
                <a:cs typeface="Rockwell"/>
                <a:sym typeface="Rockwell"/>
              </a:rPr>
              <a:t> (n_Channels,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Volume scattering coefficient                           op%</a:t>
            </a:r>
            <a:r>
              <a:rPr b="0" i="0" lang="en-US" sz="700" u="none" cap="none" strike="noStrike">
                <a:solidFill>
                  <a:srgbClr val="548135"/>
                </a:solidFill>
                <a:latin typeface="Rockwell"/>
                <a:ea typeface="Rockwell"/>
                <a:cs typeface="Rockwell"/>
                <a:sym typeface="Rockwell"/>
              </a:rPr>
              <a:t>bs </a:t>
            </a:r>
            <a:r>
              <a:rPr b="0" i="0" lang="en-US" sz="700" u="none" cap="none" strike="noStrike">
                <a:solidFill>
                  <a:srgbClr val="2E75B5"/>
                </a:solidFill>
                <a:latin typeface="Rockwell"/>
                <a:ea typeface="Rockwell"/>
                <a:cs typeface="Rockwell"/>
                <a:sym typeface="Rockwell"/>
              </a:rPr>
              <a:t>(n_Channels,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Backscat. coefficient (active sensor only)      op%</a:t>
            </a:r>
            <a:r>
              <a:rPr b="0" i="0" lang="en-US" sz="700" u="none" cap="none" strike="noStrike">
                <a:solidFill>
                  <a:srgbClr val="548135"/>
                </a:solidFill>
                <a:latin typeface="Rockwell"/>
                <a:ea typeface="Rockwell"/>
                <a:cs typeface="Rockwell"/>
                <a:sym typeface="Rockwell"/>
              </a:rPr>
              <a:t>kb</a:t>
            </a:r>
            <a:r>
              <a:rPr b="0" i="0" lang="en-US" sz="700" u="none" cap="none" strike="noStrike">
                <a:solidFill>
                  <a:srgbClr val="00B050"/>
                </a:solidFill>
                <a:latin typeface="Rockwell"/>
                <a:ea typeface="Rockwell"/>
                <a:cs typeface="Rockwell"/>
                <a:sym typeface="Rockwell"/>
              </a:rPr>
              <a:t> </a:t>
            </a:r>
            <a:r>
              <a:rPr b="0" i="0" lang="en-US" sz="700" u="none" cap="none" strike="noStrike">
                <a:solidFill>
                  <a:srgbClr val="2E75B5"/>
                </a:solidFill>
                <a:latin typeface="Rockwell"/>
                <a:ea typeface="Rockwell"/>
                <a:cs typeface="Rockwell"/>
                <a:sym typeface="Rockwell"/>
              </a:rPr>
              <a:t>(n_Channels, n_Layers)</a:t>
            </a:r>
            <a:endParaRPr b="0" i="0" sz="700" u="none" cap="none" strike="noStrike">
              <a:solidFill>
                <a:srgbClr val="44546A"/>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Phase function coefficient                                  op%</a:t>
            </a:r>
            <a:r>
              <a:rPr b="0" i="0" lang="en-US" sz="700" u="none" cap="none" strike="noStrike">
                <a:solidFill>
                  <a:srgbClr val="548135"/>
                </a:solidFill>
                <a:latin typeface="Rockwell"/>
                <a:ea typeface="Rockwell"/>
                <a:cs typeface="Rockwell"/>
                <a:sym typeface="Rockwell"/>
              </a:rPr>
              <a:t>pcoeff</a:t>
            </a:r>
            <a:r>
              <a:rPr b="0" i="0" lang="en-US" sz="700" u="none" cap="none" strike="noStrike">
                <a:solidFill>
                  <a:srgbClr val="2E75B5"/>
                </a:solidFill>
                <a:latin typeface="Rockwell"/>
                <a:ea typeface="Rockwell"/>
                <a:cs typeface="Rockwell"/>
                <a:sym typeface="Rockwell"/>
              </a:rPr>
              <a:t> (n_Channels, n_Layers, </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n_Phase_Elements, n_Legendre_Terms)</a:t>
            </a:r>
            <a:endParaRPr/>
          </a:p>
          <a:p>
            <a:pPr indent="0" lvl="0" marL="0" marR="0" rtl="0" algn="just">
              <a:lnSpc>
                <a:spcPct val="100000"/>
              </a:lnSpc>
              <a:spcBef>
                <a:spcPts val="0"/>
              </a:spcBef>
              <a:spcAft>
                <a:spcPts val="0"/>
              </a:spcAft>
              <a:buClr>
                <a:srgbClr val="000000"/>
              </a:buClr>
              <a:buSzPts val="700"/>
              <a:buFont typeface="Arial"/>
              <a:buNone/>
            </a:pPr>
            <a:r>
              <a:t/>
            </a:r>
            <a:endParaRPr b="0" i="0" sz="700" u="none" cap="none" strike="noStrike">
              <a:solidFill>
                <a:srgbClr val="2E75B5"/>
              </a:solidFill>
              <a:latin typeface="Rockwell"/>
              <a:ea typeface="Rockwell"/>
              <a:cs typeface="Rockwell"/>
              <a:sym typeface="Rockwell"/>
            </a:endParaRPr>
          </a:p>
          <a:p>
            <a:pPr indent="0" lvl="0" marL="0" marR="0" rtl="0" algn="just">
              <a:lnSpc>
                <a:spcPct val="100000"/>
              </a:lnSpc>
              <a:spcBef>
                <a:spcPts val="0"/>
              </a:spcBef>
              <a:spcAft>
                <a:spcPts val="0"/>
              </a:spcAft>
              <a:buClr>
                <a:srgbClr val="44546A"/>
              </a:buClr>
              <a:buSzPts val="700"/>
              <a:buFont typeface="Arial"/>
              <a:buNone/>
            </a:pPr>
            <a:r>
              <a:rPr b="0" i="0" lang="en-US" sz="700" u="none" cap="none" strike="noStrike">
                <a:solidFill>
                  <a:srgbClr val="44546A"/>
                </a:solidFill>
                <a:latin typeface="Rockwell"/>
                <a:ea typeface="Rockwell"/>
                <a:cs typeface="Rockwell"/>
                <a:sym typeface="Rockwell"/>
              </a:rPr>
              <a:t>Where, </a:t>
            </a:r>
            <a:r>
              <a:rPr b="0" i="0" lang="en-US" sz="700" u="none" cap="none" strike="noStrike">
                <a:solidFill>
                  <a:srgbClr val="2E75B5"/>
                </a:solidFill>
                <a:latin typeface="Rockwell"/>
                <a:ea typeface="Rockwell"/>
                <a:cs typeface="Rockwell"/>
                <a:sym typeface="Rockwell"/>
              </a:rPr>
              <a:t>n_Channels </a:t>
            </a:r>
            <a:r>
              <a:rPr b="0" i="0" lang="en-US" sz="700" u="none" cap="none" strike="noStrike">
                <a:solidFill>
                  <a:srgbClr val="000000"/>
                </a:solidFill>
                <a:latin typeface="Candara"/>
                <a:ea typeface="Candara"/>
                <a:cs typeface="Candara"/>
                <a:sym typeface="Candara"/>
              </a:rPr>
              <a:t>is the number of channels to simulate by CRTM.</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n_Phase_Elements </a:t>
            </a:r>
            <a:r>
              <a:rPr b="0" i="0" lang="en-US" sz="700" u="none" cap="none" strike="noStrike">
                <a:solidFill>
                  <a:srgbClr val="000000"/>
                </a:solidFill>
                <a:latin typeface="Candara"/>
                <a:ea typeface="Candara"/>
                <a:cs typeface="Candara"/>
                <a:sym typeface="Candara"/>
              </a:rPr>
              <a:t>is the number of phase function element, equals to the number of stokes.</a:t>
            </a:r>
            <a:endParaRPr/>
          </a:p>
          <a:p>
            <a:pPr indent="0" lvl="0" marL="0" marR="0" rtl="0" algn="just">
              <a:lnSpc>
                <a:spcPct val="100000"/>
              </a:lnSpc>
              <a:spcBef>
                <a:spcPts val="0"/>
              </a:spcBef>
              <a:spcAft>
                <a:spcPts val="0"/>
              </a:spcAft>
              <a:buClr>
                <a:srgbClr val="2E75B5"/>
              </a:buClr>
              <a:buSzPts val="700"/>
              <a:buFont typeface="Arial"/>
              <a:buNone/>
            </a:pPr>
            <a:r>
              <a:rPr b="0" i="0" lang="en-US" sz="700" u="none" cap="none" strike="noStrike">
                <a:solidFill>
                  <a:srgbClr val="2E75B5"/>
                </a:solidFill>
                <a:latin typeface="Rockwell"/>
                <a:ea typeface="Rockwell"/>
                <a:cs typeface="Rockwell"/>
                <a:sym typeface="Rockwell"/>
              </a:rPr>
              <a:t>               n_Legendre_Term</a:t>
            </a:r>
            <a:r>
              <a:rPr b="0" i="0" lang="en-US" sz="700" u="none" cap="none" strike="noStrike">
                <a:solidFill>
                  <a:srgbClr val="2E75B5"/>
                </a:solidFill>
                <a:latin typeface="Candara"/>
                <a:ea typeface="Candara"/>
                <a:cs typeface="Candara"/>
                <a:sym typeface="Candara"/>
              </a:rPr>
              <a:t> </a:t>
            </a:r>
            <a:r>
              <a:rPr b="0" i="0" lang="en-US" sz="700" u="none" cap="none" strike="noStrike">
                <a:solidFill>
                  <a:srgbClr val="000000"/>
                </a:solidFill>
                <a:latin typeface="Candara"/>
                <a:ea typeface="Candara"/>
                <a:cs typeface="Candara"/>
                <a:sym typeface="Candara"/>
              </a:rPr>
              <a:t>is the number of Legendre coefficients of phase function.</a:t>
            </a:r>
            <a:endParaRPr b="0" i="0" sz="700" u="none" cap="none" strike="noStrike">
              <a:solidFill>
                <a:srgbClr val="000000"/>
              </a:solidFill>
              <a:latin typeface="Rockwell"/>
              <a:ea typeface="Rockwell"/>
              <a:cs typeface="Rockwell"/>
              <a:sym typeface="Rockwell"/>
            </a:endParaRPr>
          </a:p>
        </p:txBody>
      </p:sp>
      <p:sp>
        <p:nvSpPr>
          <p:cNvPr id="318" name="Google Shape;318;p49"/>
          <p:cNvSpPr txBox="1"/>
          <p:nvPr/>
        </p:nvSpPr>
        <p:spPr>
          <a:xfrm>
            <a:off x="227676" y="5760508"/>
            <a:ext cx="5699397"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100" u="none" cap="none" strike="noStrike">
                <a:solidFill>
                  <a:srgbClr val="000000"/>
                </a:solidFill>
                <a:latin typeface="Candara"/>
                <a:ea typeface="Candara"/>
                <a:cs typeface="Candara"/>
                <a:sym typeface="Candara"/>
              </a:rPr>
              <a:t>The optical data structure </a:t>
            </a:r>
            <a:r>
              <a:rPr b="0" i="1" lang="en-US" sz="1100" u="none" cap="none" strike="noStrike">
                <a:solidFill>
                  <a:srgbClr val="C00000"/>
                </a:solidFill>
                <a:latin typeface="Rockwell"/>
                <a:ea typeface="Rockwell"/>
                <a:cs typeface="Rockwell"/>
                <a:sym typeface="Rockwell"/>
              </a:rPr>
              <a:t>op</a:t>
            </a:r>
            <a:r>
              <a:rPr b="0" i="0" lang="en-US" sz="1100" u="none" cap="none" strike="noStrike">
                <a:solidFill>
                  <a:srgbClr val="000000"/>
                </a:solidFill>
                <a:latin typeface="Candara"/>
                <a:ea typeface="Candara"/>
                <a:cs typeface="Candara"/>
                <a:sym typeface="Candara"/>
              </a:rPr>
              <a:t> needs to be stored in the existing data structure </a:t>
            </a:r>
            <a:r>
              <a:rPr b="0" i="1" lang="en-US" sz="1100" u="none" cap="none" strike="noStrike">
                <a:solidFill>
                  <a:srgbClr val="C00000"/>
                </a:solidFill>
                <a:latin typeface="Rockwell"/>
                <a:ea typeface="Rockwell"/>
                <a:cs typeface="Rockwell"/>
                <a:sym typeface="Rockwell"/>
              </a:rPr>
              <a:t>options</a:t>
            </a:r>
            <a:r>
              <a:rPr b="0" i="1" lang="en-US" sz="1100" u="none" cap="none" strike="noStrike">
                <a:solidFill>
                  <a:srgbClr val="3F3F3F"/>
                </a:solidFill>
                <a:latin typeface="Rockwell"/>
                <a:ea typeface="Rockwell"/>
                <a:cs typeface="Rockwell"/>
                <a:sym typeface="Rockwell"/>
              </a:rPr>
              <a:t>. </a:t>
            </a:r>
            <a:r>
              <a:rPr b="0" i="0" lang="en-US" sz="1100" u="none" cap="none" strike="noStrike">
                <a:solidFill>
                  <a:srgbClr val="000000"/>
                </a:solidFill>
                <a:latin typeface="Candara"/>
                <a:ea typeface="Candara"/>
                <a:cs typeface="Candara"/>
                <a:sym typeface="Candara"/>
              </a:rPr>
              <a:t>Depending on the applications, the users may set input </a:t>
            </a:r>
            <a:r>
              <a:rPr b="0" i="1" lang="en-US" sz="1100" u="none" cap="none" strike="noStrike">
                <a:solidFill>
                  <a:srgbClr val="C00000"/>
                </a:solidFill>
                <a:latin typeface="Rockwell"/>
                <a:ea typeface="Rockwell"/>
                <a:cs typeface="Rockwell"/>
                <a:sym typeface="Rockwell"/>
              </a:rPr>
              <a:t>op</a:t>
            </a:r>
            <a:r>
              <a:rPr b="0" i="0" lang="en-US" sz="1100" u="none" cap="none" strike="noStrike">
                <a:solidFill>
                  <a:srgbClr val="000000"/>
                </a:solidFill>
                <a:latin typeface="Candara"/>
                <a:ea typeface="Candara"/>
                <a:cs typeface="Candara"/>
                <a:sym typeface="Candara"/>
              </a:rPr>
              <a:t> as optical profiles of cloud, aerosol, or total scatters. If the users wish to only use self-defined aerosol (cloud) optical profiles, they can continue using the CRTM cloud (aerosol) LUTs with the default approach. </a:t>
            </a:r>
            <a:endParaRPr/>
          </a:p>
        </p:txBody>
      </p:sp>
      <p:sp>
        <p:nvSpPr>
          <p:cNvPr id="319" name="Google Shape;319;p49"/>
          <p:cNvSpPr txBox="1"/>
          <p:nvPr/>
        </p:nvSpPr>
        <p:spPr>
          <a:xfrm>
            <a:off x="6556254" y="1177912"/>
            <a:ext cx="534377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Candara"/>
                <a:ea typeface="Candara"/>
                <a:cs typeface="Candara"/>
                <a:sym typeface="Candara"/>
              </a:rPr>
              <a:t>Example</a:t>
            </a:r>
            <a:endParaRPr/>
          </a:p>
        </p:txBody>
      </p:sp>
      <p:pic>
        <p:nvPicPr>
          <p:cNvPr id="320" name="Google Shape;320;p49"/>
          <p:cNvPicPr preferRelativeResize="0"/>
          <p:nvPr/>
        </p:nvPicPr>
        <p:blipFill rotWithShape="1">
          <a:blip r:embed="rId3">
            <a:alphaModFix/>
          </a:blip>
          <a:srcRect b="0" l="0" r="0" t="0"/>
          <a:stretch/>
        </p:blipFill>
        <p:spPr>
          <a:xfrm>
            <a:off x="5927073" y="2165854"/>
            <a:ext cx="3639502" cy="1819751"/>
          </a:xfrm>
          <a:prstGeom prst="rect">
            <a:avLst/>
          </a:prstGeom>
          <a:noFill/>
          <a:ln>
            <a:noFill/>
          </a:ln>
        </p:spPr>
      </p:pic>
      <p:pic>
        <p:nvPicPr>
          <p:cNvPr id="321" name="Google Shape;321;p49"/>
          <p:cNvPicPr preferRelativeResize="0"/>
          <p:nvPr/>
        </p:nvPicPr>
        <p:blipFill rotWithShape="1">
          <a:blip r:embed="rId4">
            <a:alphaModFix/>
          </a:blip>
          <a:srcRect b="5599" l="0" r="25046" t="0"/>
          <a:stretch/>
        </p:blipFill>
        <p:spPr>
          <a:xfrm>
            <a:off x="9196785" y="2142028"/>
            <a:ext cx="2727959" cy="1717829"/>
          </a:xfrm>
          <a:prstGeom prst="rect">
            <a:avLst/>
          </a:prstGeom>
          <a:noFill/>
          <a:ln>
            <a:noFill/>
          </a:ln>
        </p:spPr>
      </p:pic>
      <p:sp>
        <p:nvSpPr>
          <p:cNvPr id="322" name="Google Shape;322;p49"/>
          <p:cNvSpPr txBox="1"/>
          <p:nvPr/>
        </p:nvSpPr>
        <p:spPr>
          <a:xfrm>
            <a:off x="6943322" y="3830253"/>
            <a:ext cx="2623253"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700" u="none" cap="none" strike="noStrike">
                <a:solidFill>
                  <a:srgbClr val="000000"/>
                </a:solidFill>
                <a:latin typeface="Candara"/>
                <a:ea typeface="Candara"/>
                <a:cs typeface="Candara"/>
                <a:sym typeface="Candara"/>
              </a:rPr>
              <a:t>Aerosol loading and water content[kg/m</a:t>
            </a:r>
            <a:r>
              <a:rPr b="0" baseline="30000" i="1" lang="en-US" sz="700" u="none" cap="none" strike="noStrike">
                <a:solidFill>
                  <a:srgbClr val="000000"/>
                </a:solidFill>
                <a:latin typeface="Candara"/>
                <a:ea typeface="Candara"/>
                <a:cs typeface="Candara"/>
                <a:sym typeface="Candara"/>
              </a:rPr>
              <a:t>2</a:t>
            </a:r>
            <a:r>
              <a:rPr b="0" i="1" lang="en-US" sz="700" u="none" cap="none" strike="noStrike">
                <a:solidFill>
                  <a:srgbClr val="000000"/>
                </a:solidFill>
                <a:latin typeface="Candara"/>
                <a:ea typeface="Candara"/>
                <a:cs typeface="Candara"/>
                <a:sym typeface="Candara"/>
              </a:rPr>
              <a:t>] </a:t>
            </a:r>
            <a:endParaRPr b="0" i="0" sz="700" u="none" cap="none" strike="noStrike">
              <a:solidFill>
                <a:srgbClr val="000000"/>
              </a:solidFill>
              <a:latin typeface="Arial"/>
              <a:ea typeface="Arial"/>
              <a:cs typeface="Arial"/>
              <a:sym typeface="Arial"/>
            </a:endParaRPr>
          </a:p>
        </p:txBody>
      </p:sp>
      <p:sp>
        <p:nvSpPr>
          <p:cNvPr id="323" name="Google Shape;323;p49"/>
          <p:cNvSpPr txBox="1"/>
          <p:nvPr/>
        </p:nvSpPr>
        <p:spPr>
          <a:xfrm>
            <a:off x="9998100" y="3800649"/>
            <a:ext cx="1994333"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700" u="none" cap="none" strike="noStrike">
                <a:solidFill>
                  <a:srgbClr val="000000"/>
                </a:solidFill>
                <a:latin typeface="Candara"/>
                <a:ea typeface="Candara"/>
                <a:cs typeface="Candara"/>
                <a:sym typeface="Candara"/>
              </a:rPr>
              <a:t>Aerosol effective radius [microns]</a:t>
            </a:r>
            <a:endParaRPr b="0" i="0" sz="700" u="none" cap="none" strike="noStrike">
              <a:solidFill>
                <a:srgbClr val="000000"/>
              </a:solidFill>
              <a:latin typeface="Arial"/>
              <a:ea typeface="Arial"/>
              <a:cs typeface="Arial"/>
              <a:sym typeface="Arial"/>
            </a:endParaRPr>
          </a:p>
        </p:txBody>
      </p:sp>
      <p:sp>
        <p:nvSpPr>
          <p:cNvPr id="324" name="Google Shape;324;p49"/>
          <p:cNvSpPr/>
          <p:nvPr/>
        </p:nvSpPr>
        <p:spPr>
          <a:xfrm>
            <a:off x="6387823" y="1988398"/>
            <a:ext cx="5167131" cy="21544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800" u="none" cap="none" strike="noStrike">
                <a:solidFill>
                  <a:srgbClr val="000000"/>
                </a:solidFill>
                <a:latin typeface="Candara"/>
                <a:ea typeface="Candara"/>
                <a:cs typeface="Candara"/>
                <a:sym typeface="Candara"/>
              </a:rPr>
              <a:t>Default interface: aerosol and cloud state variables as inputs</a:t>
            </a:r>
            <a:endParaRPr b="0" i="0" sz="800" u="none" cap="none" strike="noStrike">
              <a:solidFill>
                <a:srgbClr val="000000"/>
              </a:solidFill>
              <a:latin typeface="Candara"/>
              <a:ea typeface="Candara"/>
              <a:cs typeface="Candara"/>
              <a:sym typeface="Candara"/>
            </a:endParaRPr>
          </a:p>
        </p:txBody>
      </p:sp>
      <p:pic>
        <p:nvPicPr>
          <p:cNvPr id="325" name="Google Shape;325;p49"/>
          <p:cNvPicPr preferRelativeResize="0"/>
          <p:nvPr/>
        </p:nvPicPr>
        <p:blipFill rotWithShape="1">
          <a:blip r:embed="rId5">
            <a:alphaModFix/>
          </a:blip>
          <a:srcRect b="0" l="0" r="0" t="0"/>
          <a:stretch/>
        </p:blipFill>
        <p:spPr>
          <a:xfrm>
            <a:off x="6068814" y="4103173"/>
            <a:ext cx="4809662" cy="2404831"/>
          </a:xfrm>
          <a:prstGeom prst="rect">
            <a:avLst/>
          </a:prstGeom>
          <a:noFill/>
          <a:ln>
            <a:noFill/>
          </a:ln>
        </p:spPr>
      </p:pic>
      <p:sp>
        <p:nvSpPr>
          <p:cNvPr id="326" name="Google Shape;326;p49"/>
          <p:cNvSpPr/>
          <p:nvPr/>
        </p:nvSpPr>
        <p:spPr>
          <a:xfrm>
            <a:off x="6417576" y="4116990"/>
            <a:ext cx="5137378" cy="21544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800" u="none" cap="none" strike="noStrike">
                <a:solidFill>
                  <a:srgbClr val="000000"/>
                </a:solidFill>
                <a:latin typeface="Candara"/>
                <a:ea typeface="Candara"/>
                <a:cs typeface="Candara"/>
                <a:sym typeface="Candara"/>
              </a:rPr>
              <a:t>OP interface:  optical profiles as inputs </a:t>
            </a:r>
            <a:r>
              <a:rPr b="0" i="0" lang="en-US" sz="800" u="none" cap="none" strike="noStrike">
                <a:solidFill>
                  <a:srgbClr val="000000"/>
                </a:solidFill>
                <a:latin typeface="Candara"/>
                <a:ea typeface="Candara"/>
                <a:cs typeface="Candara"/>
                <a:sym typeface="Candara"/>
              </a:rPr>
              <a:t>(6 visible channels of GOES ABI, phase coefficients not show here)</a:t>
            </a:r>
            <a:endParaRPr/>
          </a:p>
        </p:txBody>
      </p:sp>
      <p:sp>
        <p:nvSpPr>
          <p:cNvPr id="327" name="Google Shape;327;p49"/>
          <p:cNvSpPr txBox="1"/>
          <p:nvPr/>
        </p:nvSpPr>
        <p:spPr>
          <a:xfrm>
            <a:off x="7316687" y="6342209"/>
            <a:ext cx="1101482"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700" u="none" cap="none" strike="noStrike">
                <a:solidFill>
                  <a:srgbClr val="000000"/>
                </a:solidFill>
                <a:latin typeface="Candara"/>
                <a:ea typeface="Candara"/>
                <a:cs typeface="Candara"/>
                <a:sym typeface="Candara"/>
              </a:rPr>
              <a:t>Optical depth</a:t>
            </a:r>
            <a:endParaRPr b="0" i="0" sz="700" u="none" cap="none" strike="noStrike">
              <a:solidFill>
                <a:srgbClr val="000000"/>
              </a:solidFill>
              <a:latin typeface="Arial"/>
              <a:ea typeface="Arial"/>
              <a:cs typeface="Arial"/>
              <a:sym typeface="Arial"/>
            </a:endParaRPr>
          </a:p>
        </p:txBody>
      </p:sp>
      <p:sp>
        <p:nvSpPr>
          <p:cNvPr id="328" name="Google Shape;328;p49"/>
          <p:cNvSpPr txBox="1"/>
          <p:nvPr/>
        </p:nvSpPr>
        <p:spPr>
          <a:xfrm>
            <a:off x="8839961" y="6322247"/>
            <a:ext cx="1898573"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700" u="none" cap="none" strike="noStrike">
                <a:solidFill>
                  <a:srgbClr val="000000"/>
                </a:solidFill>
                <a:latin typeface="Candara"/>
                <a:ea typeface="Candara"/>
                <a:cs typeface="Candara"/>
                <a:sym typeface="Candara"/>
              </a:rPr>
              <a:t>Volume scattering coefficient</a:t>
            </a:r>
            <a:endParaRPr b="0" i="0" sz="700" u="none" cap="none" strike="noStrike">
              <a:solidFill>
                <a:srgbClr val="000000"/>
              </a:solidFill>
              <a:latin typeface="Arial"/>
              <a:ea typeface="Arial"/>
              <a:cs typeface="Arial"/>
              <a:sym typeface="Arial"/>
            </a:endParaRPr>
          </a:p>
        </p:txBody>
      </p:sp>
      <p:sp>
        <p:nvSpPr>
          <p:cNvPr id="329" name="Google Shape;329;p49"/>
          <p:cNvSpPr/>
          <p:nvPr/>
        </p:nvSpPr>
        <p:spPr>
          <a:xfrm>
            <a:off x="6419658" y="1549916"/>
            <a:ext cx="5480372" cy="430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100" u="none" cap="none" strike="noStrike">
                <a:solidFill>
                  <a:srgbClr val="000000"/>
                </a:solidFill>
                <a:latin typeface="Candara"/>
                <a:ea typeface="Candara"/>
                <a:cs typeface="Candara"/>
                <a:sym typeface="Candara"/>
              </a:rPr>
              <a:t>Examples of CRTM required inputs with the default interface and with the optical-profile interface. Either method produces identical CRTM results.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336" name="Google Shape;336;p50"/>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Generic Interface</a:t>
            </a:r>
            <a:endParaRPr>
              <a:latin typeface="Candara"/>
              <a:ea typeface="Candara"/>
              <a:cs typeface="Candara"/>
              <a:sym typeface="Candara"/>
            </a:endParaRPr>
          </a:p>
        </p:txBody>
      </p:sp>
      <p:sp>
        <p:nvSpPr>
          <p:cNvPr id="337" name="Google Shape;337;p50"/>
          <p:cNvSpPr txBox="1"/>
          <p:nvPr/>
        </p:nvSpPr>
        <p:spPr>
          <a:xfrm>
            <a:off x="442017" y="3952606"/>
            <a:ext cx="11409558"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ndara"/>
                <a:ea typeface="Candara"/>
                <a:cs typeface="Candara"/>
                <a:sym typeface="Candara"/>
              </a:rPr>
              <a:t>In CRTM version 3.2, we will release the newly developed CRTM generic interface.  The new generic interface will enable optical profiles as input for CRTM AOD and radiance simulations, independent of the existing CRTM framework, and will be of no impact to the existing CRTM users.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600" u="none" cap="none" strike="noStrike">
                <a:solidFill>
                  <a:srgbClr val="000000"/>
                </a:solidFill>
                <a:latin typeface="Arial"/>
                <a:ea typeface="Arial"/>
                <a:cs typeface="Arial"/>
                <a:sym typeface="Arial"/>
              </a:rPr>
            </a:br>
            <a:r>
              <a:rPr b="0" i="0" lang="en-US" sz="1600" u="none" cap="none" strike="noStrike">
                <a:solidFill>
                  <a:srgbClr val="000000"/>
                </a:solidFill>
                <a:latin typeface="Candara"/>
                <a:ea typeface="Candara"/>
                <a:cs typeface="Candara"/>
                <a:sym typeface="Candara"/>
              </a:rPr>
              <a:t>The primary optical variables required from users are </a:t>
            </a:r>
            <a:r>
              <a:rPr b="0" i="0" lang="en-US" sz="1600" u="none" cap="none" strike="noStrike">
                <a:solidFill>
                  <a:srgbClr val="4F81BD"/>
                </a:solidFill>
                <a:latin typeface="Candara"/>
                <a:ea typeface="Candara"/>
                <a:cs typeface="Candara"/>
                <a:sym typeface="Candara"/>
              </a:rPr>
              <a:t>profiles of optical depth, single-scattering albedo, phase coefficients, </a:t>
            </a:r>
            <a:r>
              <a:rPr b="0" i="0" lang="en-US" sz="1600" u="none" cap="none" strike="noStrike">
                <a:solidFill>
                  <a:srgbClr val="000000"/>
                </a:solidFill>
                <a:latin typeface="Candara"/>
                <a:ea typeface="Candara"/>
                <a:cs typeface="Candara"/>
                <a:sym typeface="Candara"/>
              </a:rPr>
              <a:t>and</a:t>
            </a:r>
            <a:r>
              <a:rPr b="0" i="0" lang="en-US" sz="1600" u="none" cap="none" strike="noStrike">
                <a:solidFill>
                  <a:srgbClr val="4F81BD"/>
                </a:solidFill>
                <a:latin typeface="Candara"/>
                <a:ea typeface="Candara"/>
                <a:cs typeface="Candara"/>
                <a:sym typeface="Candara"/>
              </a:rPr>
              <a:t> directional surface emissivity</a:t>
            </a:r>
            <a:r>
              <a:rPr b="0" i="0" lang="en-US" sz="1600" u="none" cap="none" strike="noStrike">
                <a:solidFill>
                  <a:srgbClr val="000000"/>
                </a:solidFill>
                <a:latin typeface="Candara"/>
                <a:ea typeface="Candara"/>
                <a:cs typeface="Candara"/>
                <a:sym typeface="Candara"/>
              </a:rPr>
              <a:t>. For mixture of gaseous, aerosols, and cloud, the input values should be the weighted summary at each layer, for which CRTM will provide packages for demonstration.</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rPr b="0" i="0" lang="en-US" sz="1600" u="none" cap="none" strike="noStrike">
                <a:solidFill>
                  <a:srgbClr val="000000"/>
                </a:solidFill>
                <a:latin typeface="Candara"/>
                <a:ea typeface="Candara"/>
                <a:cs typeface="Candara"/>
                <a:sym typeface="Candara"/>
              </a:rPr>
              <a:t>The forward generic modules are under testing. More development is under planning for the corresponding tangent liner and K-matrix modules. </a:t>
            </a:r>
            <a:endParaRPr b="0" i="0" sz="1600" u="none" cap="none" strike="noStrike">
              <a:solidFill>
                <a:srgbClr val="000000"/>
              </a:solidFill>
              <a:latin typeface="Arial"/>
              <a:ea typeface="Arial"/>
              <a:cs typeface="Arial"/>
              <a:sym typeface="Arial"/>
            </a:endParaRPr>
          </a:p>
        </p:txBody>
      </p:sp>
      <p:pic>
        <p:nvPicPr>
          <p:cNvPr id="338" name="Google Shape;338;p50"/>
          <p:cNvPicPr preferRelativeResize="0"/>
          <p:nvPr/>
        </p:nvPicPr>
        <p:blipFill rotWithShape="1">
          <a:blip r:embed="rId3">
            <a:alphaModFix/>
          </a:blip>
          <a:srcRect b="0" l="0" r="0" t="0"/>
          <a:stretch/>
        </p:blipFill>
        <p:spPr>
          <a:xfrm>
            <a:off x="3126705" y="1181154"/>
            <a:ext cx="5365166" cy="2588004"/>
          </a:xfrm>
          <a:prstGeom prst="rect">
            <a:avLst/>
          </a:prstGeom>
          <a:noFill/>
          <a:ln>
            <a:noFill/>
          </a:ln>
        </p:spPr>
      </p:pic>
      <p:cxnSp>
        <p:nvCxnSpPr>
          <p:cNvPr id="339" name="Google Shape;339;p50"/>
          <p:cNvCxnSpPr/>
          <p:nvPr/>
        </p:nvCxnSpPr>
        <p:spPr>
          <a:xfrm>
            <a:off x="3887666" y="3176337"/>
            <a:ext cx="0" cy="776269"/>
          </a:xfrm>
          <a:prstGeom prst="straightConnector1">
            <a:avLst/>
          </a:prstGeom>
          <a:noFill/>
          <a:ln cap="flat" cmpd="sng" w="19050">
            <a:solidFill>
              <a:schemeClr val="dk1"/>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1"/>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pic>
        <p:nvPicPr>
          <p:cNvPr id="345" name="Google Shape;345;p51"/>
          <p:cNvPicPr preferRelativeResize="0"/>
          <p:nvPr/>
        </p:nvPicPr>
        <p:blipFill rotWithShape="1">
          <a:blip r:embed="rId3">
            <a:alphaModFix/>
          </a:blip>
          <a:srcRect b="0" l="0" r="0" t="0"/>
          <a:stretch/>
        </p:blipFill>
        <p:spPr>
          <a:xfrm>
            <a:off x="0" y="1655815"/>
            <a:ext cx="8387055" cy="4115991"/>
          </a:xfrm>
          <a:prstGeom prst="rect">
            <a:avLst/>
          </a:prstGeom>
          <a:noFill/>
          <a:ln>
            <a:noFill/>
          </a:ln>
        </p:spPr>
      </p:pic>
      <p:sp>
        <p:nvSpPr>
          <p:cNvPr id="346" name="Google Shape;346;p51"/>
          <p:cNvSpPr txBox="1"/>
          <p:nvPr/>
        </p:nvSpPr>
        <p:spPr>
          <a:xfrm>
            <a:off x="8387055" y="1744040"/>
            <a:ext cx="3377400" cy="426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sng" cap="none" strike="noStrike">
                <a:solidFill>
                  <a:srgbClr val="0563C1"/>
                </a:solidFill>
                <a:latin typeface="Candara"/>
                <a:ea typeface="Candara"/>
                <a:cs typeface="Candara"/>
                <a:sym typeface="Candara"/>
                <a:hlinkClick r:id="rId4">
                  <a:extLst>
                    <a:ext uri="{A12FA001-AC4F-418D-AE19-62706E023703}">
                      <ahyp:hlinkClr val="tx"/>
                    </a:ext>
                  </a:extLst>
                </a:hlinkClick>
              </a:rPr>
              <a:t>JEDI-Skylab v8 release</a:t>
            </a:r>
            <a:r>
              <a:rPr b="0" i="0" lang="en-US" sz="1600" u="none" cap="none" strike="noStrike">
                <a:solidFill>
                  <a:srgbClr val="000000"/>
                </a:solidFill>
                <a:latin typeface="Candara"/>
                <a:ea typeface="Candara"/>
                <a:cs typeface="Candara"/>
                <a:sym typeface="Candara"/>
              </a:rPr>
              <a:t> (04/17/2024)</a:t>
            </a:r>
            <a:endParaRPr b="0" i="0" sz="16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t/>
            </a:r>
            <a:endParaRPr b="0" i="0" sz="10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600" u="none" cap="none" strike="noStrike">
                <a:solidFill>
                  <a:srgbClr val="000000"/>
                </a:solidFill>
                <a:latin typeface="Proxima Nova"/>
                <a:ea typeface="Proxima Nova"/>
                <a:cs typeface="Proxima Nova"/>
                <a:sym typeface="Proxima Nova"/>
              </a:rPr>
              <a:t>skylab-aerosol-weather-8_0 experiment:</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500" u="none" cap="none" strike="noStrike">
                <a:solidFill>
                  <a:srgbClr val="000000"/>
                </a:solidFill>
              </a:rPr>
              <a:t>The SkyLab 4DEnVar aero-weather v8 now uses CRTM AOD using NASA LUTs for aerosol providing more consistent optical properties with the GEOS model for aerosol assimilation. This change has been possible with the AOD (Aerosol Optical Depth) CRTM UFO interface which is now much more generic. It allows users to bring in their aerosol look-up tables for experiments. </a:t>
            </a:r>
            <a:endParaRPr sz="1500"/>
          </a:p>
          <a:p>
            <a:pPr indent="0" lvl="0" marL="0" marR="0" rtl="0" algn="l">
              <a:lnSpc>
                <a:spcPct val="100000"/>
              </a:lnSpc>
              <a:spcBef>
                <a:spcPts val="0"/>
              </a:spcBef>
              <a:spcAft>
                <a:spcPts val="0"/>
              </a:spcAft>
              <a:buNone/>
            </a:pPr>
            <a:r>
              <a:t/>
            </a:r>
            <a:endParaRPr b="0" i="0" sz="16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ndara"/>
              <a:ea typeface="Candara"/>
              <a:cs typeface="Candara"/>
              <a:sym typeface="Candara"/>
            </a:endParaRPr>
          </a:p>
        </p:txBody>
      </p:sp>
      <p:sp>
        <p:nvSpPr>
          <p:cNvPr id="347" name="Google Shape;347;p51"/>
          <p:cNvSpPr txBox="1"/>
          <p:nvPr/>
        </p:nvSpPr>
        <p:spPr>
          <a:xfrm>
            <a:off x="609600" y="5986730"/>
            <a:ext cx="609600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ndara"/>
                <a:ea typeface="Candara"/>
                <a:cs typeface="Candara"/>
                <a:sym typeface="Candara"/>
              </a:rPr>
              <a:t>Experiment results of this and past releases: </a:t>
            </a:r>
            <a:r>
              <a:rPr b="0" i="0" lang="en-US" sz="1600" u="sng" cap="none" strike="noStrike">
                <a:solidFill>
                  <a:srgbClr val="0563C1"/>
                </a:solidFill>
                <a:latin typeface="Candara"/>
                <a:ea typeface="Candara"/>
                <a:cs typeface="Candara"/>
                <a:sym typeface="Candara"/>
                <a:hlinkClick r:id="rId5">
                  <a:extLst>
                    <a:ext uri="{A12FA001-AC4F-418D-AE19-62706E023703}">
                      <ahyp:hlinkClr val="tx"/>
                    </a:ext>
                  </a:extLst>
                </a:hlinkClick>
              </a:rPr>
              <a:t>https://skylab.jcsda.org</a:t>
            </a:r>
            <a:r>
              <a:rPr b="0" i="0" lang="en-US" sz="1600" u="sng" cap="none" strike="noStrike">
                <a:solidFill>
                  <a:srgbClr val="000000"/>
                </a:solidFill>
                <a:latin typeface="Candara"/>
                <a:ea typeface="Candara"/>
                <a:cs typeface="Candara"/>
                <a:sym typeface="Candara"/>
                <a:hlinkClick r:id="rId6">
                  <a:extLst>
                    <a:ext uri="{A12FA001-AC4F-418D-AE19-62706E023703}">
                      <ahyp:hlinkClr val="tx"/>
                    </a:ext>
                  </a:extLst>
                </a:hlinkClick>
              </a:rPr>
              <a:t> </a:t>
            </a:r>
            <a:endParaRPr b="0" i="0" sz="1600" u="none" cap="none" strike="noStrike">
              <a:solidFill>
                <a:srgbClr val="000000"/>
              </a:solidFill>
              <a:latin typeface="Candara"/>
              <a:ea typeface="Candara"/>
              <a:cs typeface="Candara"/>
              <a:sym typeface="Candara"/>
            </a:endParaRPr>
          </a:p>
        </p:txBody>
      </p:sp>
      <p:sp>
        <p:nvSpPr>
          <p:cNvPr id="348" name="Google Shape;348;p51"/>
          <p:cNvSpPr txBox="1"/>
          <p:nvPr/>
        </p:nvSpPr>
        <p:spPr>
          <a:xfrm>
            <a:off x="6558708" y="716969"/>
            <a:ext cx="3978442"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US" sz="1200" u="none" cap="none" strike="noStrike">
                <a:solidFill>
                  <a:schemeClr val="lt1"/>
                </a:solidFill>
                <a:latin typeface="Candara"/>
                <a:ea typeface="Candara"/>
                <a:cs typeface="Candara"/>
                <a:sym typeface="Candara"/>
              </a:rPr>
              <a:t>Slide courtesy of JCSDA core team</a:t>
            </a:r>
            <a:endParaRPr/>
          </a:p>
        </p:txBody>
      </p:sp>
      <p:sp>
        <p:nvSpPr>
          <p:cNvPr id="349" name="Google Shape;349;p51"/>
          <p:cNvSpPr/>
          <p:nvPr/>
        </p:nvSpPr>
        <p:spPr>
          <a:xfrm>
            <a:off x="498380" y="211191"/>
            <a:ext cx="11582397"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chemeClr val="lt1"/>
                </a:solidFill>
                <a:latin typeface="Candara"/>
                <a:ea typeface="Candara"/>
                <a:cs typeface="Candara"/>
                <a:sym typeface="Candara"/>
              </a:rPr>
              <a:t>JCSDA JEDI-SkyLab</a:t>
            </a:r>
            <a:endParaRPr i="0" sz="3300" u="none" cap="none" strike="noStrike">
              <a:solidFill>
                <a:schemeClr val="lt1"/>
              </a:solidFill>
              <a:latin typeface="Candara"/>
              <a:ea typeface="Candara"/>
              <a:cs typeface="Candara"/>
              <a:sym typeface="Candar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2"/>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pic>
        <p:nvPicPr>
          <p:cNvPr id="355" name="Google Shape;355;p52"/>
          <p:cNvPicPr preferRelativeResize="0"/>
          <p:nvPr/>
        </p:nvPicPr>
        <p:blipFill rotWithShape="1">
          <a:blip r:embed="rId3">
            <a:alphaModFix/>
          </a:blip>
          <a:srcRect b="0" l="0" r="0" t="0"/>
          <a:stretch/>
        </p:blipFill>
        <p:spPr>
          <a:xfrm>
            <a:off x="1299952" y="2395270"/>
            <a:ext cx="4989626" cy="2948323"/>
          </a:xfrm>
          <a:prstGeom prst="rect">
            <a:avLst/>
          </a:prstGeom>
          <a:noFill/>
          <a:ln>
            <a:noFill/>
          </a:ln>
        </p:spPr>
      </p:pic>
      <p:pic>
        <p:nvPicPr>
          <p:cNvPr id="356" name="Google Shape;356;p52"/>
          <p:cNvPicPr preferRelativeResize="0"/>
          <p:nvPr/>
        </p:nvPicPr>
        <p:blipFill rotWithShape="1">
          <a:blip r:embed="rId4">
            <a:alphaModFix/>
          </a:blip>
          <a:srcRect b="0" l="0" r="0" t="0"/>
          <a:stretch/>
        </p:blipFill>
        <p:spPr>
          <a:xfrm>
            <a:off x="6096000" y="2395270"/>
            <a:ext cx="4989627" cy="2948323"/>
          </a:xfrm>
          <a:prstGeom prst="rect">
            <a:avLst/>
          </a:prstGeom>
          <a:noFill/>
          <a:ln>
            <a:noFill/>
          </a:ln>
        </p:spPr>
      </p:pic>
      <p:sp>
        <p:nvSpPr>
          <p:cNvPr id="357" name="Google Shape;357;p52"/>
          <p:cNvSpPr txBox="1"/>
          <p:nvPr/>
        </p:nvSpPr>
        <p:spPr>
          <a:xfrm>
            <a:off x="261009" y="1288727"/>
            <a:ext cx="11163483" cy="1077218"/>
          </a:xfrm>
          <a:prstGeom prst="rect">
            <a:avLst/>
          </a:prstGeom>
          <a:noFill/>
          <a:ln>
            <a:noFill/>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None/>
            </a:pPr>
            <a:r>
              <a:rPr b="0" i="0" lang="en-US" sz="1800" u="none" cap="none" strike="noStrike">
                <a:solidFill>
                  <a:srgbClr val="000000"/>
                </a:solidFill>
                <a:latin typeface="Candara"/>
                <a:ea typeface="Candara"/>
                <a:cs typeface="Candara"/>
                <a:sym typeface="Candara"/>
              </a:rPr>
              <a:t>SkyLab v8: example of aerosol optical depth simulated by JEDI/UFO with the CRTM default LUT and NASA-GEOS5 LUT.</a:t>
            </a:r>
            <a:endParaRPr b="0" i="0" sz="14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358" name="Google Shape;358;p52"/>
          <p:cNvSpPr txBox="1"/>
          <p:nvPr/>
        </p:nvSpPr>
        <p:spPr>
          <a:xfrm>
            <a:off x="2185040" y="2020938"/>
            <a:ext cx="32194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H(x) with default CRTM LUT</a:t>
            </a:r>
            <a:endParaRPr b="0" i="0" sz="1400" u="none" cap="none" strike="noStrike">
              <a:solidFill>
                <a:srgbClr val="000000"/>
              </a:solidFill>
              <a:latin typeface="Arial"/>
              <a:ea typeface="Arial"/>
              <a:cs typeface="Arial"/>
              <a:sym typeface="Arial"/>
            </a:endParaRPr>
          </a:p>
        </p:txBody>
      </p:sp>
      <p:sp>
        <p:nvSpPr>
          <p:cNvPr id="359" name="Google Shape;359;p52"/>
          <p:cNvSpPr txBox="1"/>
          <p:nvPr/>
        </p:nvSpPr>
        <p:spPr>
          <a:xfrm>
            <a:off x="7180047" y="2021924"/>
            <a:ext cx="31151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H(x) with NASA-GEOS LUT</a:t>
            </a:r>
            <a:endParaRPr b="0" i="0" sz="1400" u="none" cap="none" strike="noStrike">
              <a:solidFill>
                <a:srgbClr val="000000"/>
              </a:solidFill>
              <a:latin typeface="Arial"/>
              <a:ea typeface="Arial"/>
              <a:cs typeface="Arial"/>
              <a:sym typeface="Arial"/>
            </a:endParaRPr>
          </a:p>
        </p:txBody>
      </p:sp>
      <p:sp>
        <p:nvSpPr>
          <p:cNvPr id="360" name="Google Shape;360;p52"/>
          <p:cNvSpPr txBox="1"/>
          <p:nvPr/>
        </p:nvSpPr>
        <p:spPr>
          <a:xfrm>
            <a:off x="360650" y="5569274"/>
            <a:ext cx="115824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rPr>
              <a:t>skylab-aerosol-weather-8_0 experiment  </a:t>
            </a:r>
            <a:r>
              <a:rPr i="0" lang="en-US" sz="1400" u="none" cap="none" strike="noStrike">
                <a:solidFill>
                  <a:srgbClr val="000000"/>
                </a:solidFill>
              </a:rPr>
              <a:t>The SkyLab 4DEnVar aero-weather v8 now uses CRTM AOD using NASA LUTs for aerosol providing more consistent optical properties with the GEOS model for aerosol assimilation. This change has been possible with the AOD (Aerosol Optical Depth) CRTM UFO interface which is now much more generic. It allows users to bring in their aerosol look-up tables for experiments. </a:t>
            </a:r>
            <a:endParaRPr/>
          </a:p>
        </p:txBody>
      </p:sp>
      <p:sp>
        <p:nvSpPr>
          <p:cNvPr id="361" name="Google Shape;361;p52"/>
          <p:cNvSpPr/>
          <p:nvPr/>
        </p:nvSpPr>
        <p:spPr>
          <a:xfrm>
            <a:off x="498380" y="211191"/>
            <a:ext cx="11582397"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chemeClr val="lt1"/>
                </a:solidFill>
                <a:latin typeface="Candara"/>
                <a:ea typeface="Candara"/>
                <a:cs typeface="Candara"/>
                <a:sym typeface="Candara"/>
              </a:rPr>
              <a:t>JEDI-SkyLab v8</a:t>
            </a:r>
            <a:endParaRPr i="0" sz="3300" u="none" cap="none" strike="noStrike">
              <a:solidFill>
                <a:schemeClr val="lt1"/>
              </a:solidFill>
              <a:latin typeface="Candara"/>
              <a:ea typeface="Candara"/>
              <a:cs typeface="Candara"/>
              <a:sym typeface="Candara"/>
            </a:endParaRPr>
          </a:p>
        </p:txBody>
      </p:sp>
      <p:sp>
        <p:nvSpPr>
          <p:cNvPr id="362" name="Google Shape;362;p52"/>
          <p:cNvSpPr txBox="1"/>
          <p:nvPr/>
        </p:nvSpPr>
        <p:spPr>
          <a:xfrm>
            <a:off x="6558708" y="716969"/>
            <a:ext cx="3978442"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US" sz="1200" u="none" cap="none" strike="noStrike">
                <a:solidFill>
                  <a:schemeClr val="lt1"/>
                </a:solidFill>
                <a:latin typeface="Candara"/>
                <a:ea typeface="Candara"/>
                <a:cs typeface="Candara"/>
                <a:sym typeface="Candara"/>
              </a:rPr>
              <a:t>Slide courtesy of JCSDA core team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3"/>
          <p:cNvSpPr/>
          <p:nvPr/>
        </p:nvSpPr>
        <p:spPr>
          <a:xfrm>
            <a:off x="517836" y="211191"/>
            <a:ext cx="1158239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sng" cap="none" strike="noStrike">
                <a:solidFill>
                  <a:schemeClr val="lt1"/>
                </a:solidFill>
                <a:latin typeface="Candara"/>
                <a:ea typeface="Candara"/>
                <a:cs typeface="Candara"/>
                <a:sym typeface="Candara"/>
              </a:rPr>
              <a:t>Community</a:t>
            </a:r>
            <a:r>
              <a:rPr b="1" i="0" lang="en-US" sz="3200" u="none" cap="none" strike="noStrike">
                <a:solidFill>
                  <a:schemeClr val="lt1"/>
                </a:solidFill>
                <a:latin typeface="Candara"/>
                <a:ea typeface="Candara"/>
                <a:cs typeface="Candara"/>
                <a:sym typeface="Candara"/>
              </a:rPr>
              <a:t> Radiative Transfer Model</a:t>
            </a:r>
            <a:endParaRPr i="0" sz="3200" u="none" cap="none" strike="noStrike">
              <a:solidFill>
                <a:schemeClr val="lt1"/>
              </a:solidFill>
              <a:latin typeface="Candara"/>
              <a:ea typeface="Candara"/>
              <a:cs typeface="Candara"/>
              <a:sym typeface="Candara"/>
            </a:endParaRPr>
          </a:p>
        </p:txBody>
      </p:sp>
      <p:pic>
        <p:nvPicPr>
          <p:cNvPr id="369" name="Google Shape;369;p53"/>
          <p:cNvPicPr preferRelativeResize="0"/>
          <p:nvPr/>
        </p:nvPicPr>
        <p:blipFill rotWithShape="1">
          <a:blip r:embed="rId3">
            <a:alphaModFix/>
          </a:blip>
          <a:srcRect b="0" l="0" r="0" t="0"/>
          <a:stretch/>
        </p:blipFill>
        <p:spPr>
          <a:xfrm>
            <a:off x="5825853" y="1877167"/>
            <a:ext cx="6041675" cy="2585139"/>
          </a:xfrm>
          <a:prstGeom prst="rect">
            <a:avLst/>
          </a:prstGeom>
          <a:noFill/>
          <a:ln>
            <a:noFill/>
          </a:ln>
        </p:spPr>
      </p:pic>
      <p:sp>
        <p:nvSpPr>
          <p:cNvPr id="370" name="Google Shape;370;p53"/>
          <p:cNvSpPr txBox="1"/>
          <p:nvPr/>
        </p:nvSpPr>
        <p:spPr>
          <a:xfrm>
            <a:off x="418684" y="1408338"/>
            <a:ext cx="4245598" cy="1528945"/>
          </a:xfrm>
          <a:prstGeom prst="rect">
            <a:avLst/>
          </a:prstGeom>
          <a:noFill/>
          <a:ln>
            <a:noFill/>
          </a:ln>
        </p:spPr>
        <p:txBody>
          <a:bodyPr anchorCtr="0" anchor="t" bIns="45700" lIns="91425" spcFirstLastPara="1" rIns="91425" wrap="square" tIns="45700">
            <a:spAutoFit/>
          </a:bodyPr>
          <a:lstStyle/>
          <a:p>
            <a:pPr indent="-380990" lvl="0" marL="380990" marR="0" rtl="0" algn="l">
              <a:lnSpc>
                <a:spcPct val="100000"/>
              </a:lnSpc>
              <a:spcBef>
                <a:spcPts val="0"/>
              </a:spcBef>
              <a:spcAft>
                <a:spcPts val="0"/>
              </a:spcAft>
              <a:buClr>
                <a:srgbClr val="000000"/>
              </a:buClr>
              <a:buSzPts val="1867"/>
              <a:buFont typeface="Arial"/>
              <a:buChar char="•"/>
            </a:pPr>
            <a:r>
              <a:rPr b="0" i="0" lang="en-US" sz="1867" u="none" cap="none" strike="noStrike">
                <a:solidFill>
                  <a:srgbClr val="000000"/>
                </a:solidFill>
                <a:latin typeface="Candara"/>
                <a:ea typeface="Candara"/>
                <a:cs typeface="Candara"/>
                <a:sym typeface="Candara"/>
              </a:rPr>
              <a:t>Open source on GitHub.</a:t>
            </a:r>
            <a:endParaRPr b="0" i="0" sz="1867" u="none" cap="none" strike="noStrike">
              <a:solidFill>
                <a:srgbClr val="000000"/>
              </a:solidFill>
              <a:latin typeface="Candara"/>
              <a:ea typeface="Candara"/>
              <a:cs typeface="Candara"/>
              <a:sym typeface="Candara"/>
            </a:endParaRPr>
          </a:p>
          <a:p>
            <a:pPr indent="-380990" lvl="0" marL="380990" marR="0" rtl="0" algn="l">
              <a:lnSpc>
                <a:spcPct val="100000"/>
              </a:lnSpc>
              <a:spcBef>
                <a:spcPts val="0"/>
              </a:spcBef>
              <a:spcAft>
                <a:spcPts val="0"/>
              </a:spcAft>
              <a:buClr>
                <a:srgbClr val="000000"/>
              </a:buClr>
              <a:buSzPts val="1867"/>
              <a:buFont typeface="Arial"/>
              <a:buChar char="•"/>
            </a:pPr>
            <a:r>
              <a:rPr b="0" i="0" lang="en-US" sz="1867" u="none" cap="none" strike="noStrike">
                <a:solidFill>
                  <a:srgbClr val="000000"/>
                </a:solidFill>
                <a:latin typeface="Candara"/>
                <a:ea typeface="Candara"/>
                <a:cs typeface="Candara"/>
                <a:sym typeface="Candara"/>
              </a:rPr>
              <a:t>Collaborative development, testing, review, and release workflow.</a:t>
            </a:r>
            <a:endParaRPr/>
          </a:p>
          <a:p>
            <a:pPr indent="-380990" lvl="0" marL="380990" marR="0" rtl="0" algn="l">
              <a:lnSpc>
                <a:spcPct val="100000"/>
              </a:lnSpc>
              <a:spcBef>
                <a:spcPts val="0"/>
              </a:spcBef>
              <a:spcAft>
                <a:spcPts val="0"/>
              </a:spcAft>
              <a:buClr>
                <a:srgbClr val="000000"/>
              </a:buClr>
              <a:buSzPts val="1867"/>
              <a:buFont typeface="Arial"/>
              <a:buChar char="•"/>
            </a:pPr>
            <a:r>
              <a:rPr b="0" i="0" lang="en-US" sz="1867" u="none" cap="none" strike="noStrike">
                <a:solidFill>
                  <a:srgbClr val="000000"/>
                </a:solidFill>
                <a:latin typeface="Candara"/>
                <a:ea typeface="Candara"/>
                <a:cs typeface="Candara"/>
                <a:sym typeface="Candara"/>
              </a:rPr>
              <a:t>Standalone radiative transfer model.</a:t>
            </a:r>
            <a:endParaRPr/>
          </a:p>
          <a:p>
            <a:pPr indent="-262435" lvl="0" marL="380990" marR="0" rtl="0" algn="l">
              <a:lnSpc>
                <a:spcPct val="100000"/>
              </a:lnSpc>
              <a:spcBef>
                <a:spcPts val="0"/>
              </a:spcBef>
              <a:spcAft>
                <a:spcPts val="0"/>
              </a:spcAft>
              <a:buClr>
                <a:srgbClr val="000000"/>
              </a:buClr>
              <a:buSzPts val="1867"/>
              <a:buFont typeface="Arial"/>
              <a:buNone/>
            </a:pPr>
            <a:r>
              <a:t/>
            </a:r>
            <a:endParaRPr b="1" i="0" sz="1867" u="none" cap="none" strike="noStrike">
              <a:solidFill>
                <a:schemeClr val="accent2"/>
              </a:solidFill>
              <a:latin typeface="Candara"/>
              <a:ea typeface="Candara"/>
              <a:cs typeface="Candara"/>
              <a:sym typeface="Candara"/>
            </a:endParaRPr>
          </a:p>
        </p:txBody>
      </p:sp>
      <p:sp>
        <p:nvSpPr>
          <p:cNvPr id="371" name="Google Shape;371;p53"/>
          <p:cNvSpPr txBox="1"/>
          <p:nvPr/>
        </p:nvSpPr>
        <p:spPr>
          <a:xfrm>
            <a:off x="418684" y="2938832"/>
            <a:ext cx="4612964"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ndara"/>
                <a:ea typeface="Candara"/>
                <a:cs typeface="Candara"/>
                <a:sym typeface="Candara"/>
              </a:rPr>
              <a:t>Useful links</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CRTM release note: </a:t>
            </a:r>
            <a:r>
              <a:rPr b="0" i="0" lang="en-US" sz="1600" u="sng" cap="none" strike="noStrike">
                <a:solidFill>
                  <a:srgbClr val="000000"/>
                </a:solidFill>
                <a:latin typeface="Candara"/>
                <a:ea typeface="Candara"/>
                <a:cs typeface="Candara"/>
                <a:sym typeface="Candara"/>
                <a:hlinkClick r:id="rId4">
                  <a:extLst>
                    <a:ext uri="{A12FA001-AC4F-418D-AE19-62706E023703}">
                      <ahyp:hlinkClr val="tx"/>
                    </a:ext>
                  </a:extLst>
                </a:hlinkClick>
              </a:rPr>
              <a:t>https://www.jcsda.org/crtm</a:t>
            </a:r>
            <a:endParaRPr b="0" i="0" sz="1600" u="none" cap="none" strike="noStrike">
              <a:solidFill>
                <a:srgbClr val="000000"/>
              </a:solidFill>
              <a:latin typeface="Candara"/>
              <a:ea typeface="Candara"/>
              <a:cs typeface="Candara"/>
              <a:sym typeface="Candar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CRTM public repository: </a:t>
            </a:r>
            <a:r>
              <a:rPr b="0" i="0" lang="en-US" sz="1600" u="sng" cap="none" strike="noStrike">
                <a:solidFill>
                  <a:srgbClr val="000000"/>
                </a:solidFill>
                <a:latin typeface="Candara"/>
                <a:ea typeface="Candara"/>
                <a:cs typeface="Candara"/>
                <a:sym typeface="Candara"/>
                <a:hlinkClick r:id="rId5">
                  <a:extLst>
                    <a:ext uri="{A12FA001-AC4F-418D-AE19-62706E023703}">
                      <ahyp:hlinkClr val="tx"/>
                    </a:ext>
                  </a:extLst>
                </a:hlinkClick>
              </a:rPr>
              <a:t>https://github.com/JCSDA/CRTMv3</a:t>
            </a:r>
            <a:endParaRPr b="0" i="0" sz="1600" u="none" cap="none" strike="noStrike">
              <a:solidFill>
                <a:srgbClr val="000000"/>
              </a:solidFill>
              <a:latin typeface="Candara"/>
              <a:ea typeface="Candara"/>
              <a:cs typeface="Candara"/>
              <a:sym typeface="Candar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PyCRTM: </a:t>
            </a:r>
            <a:r>
              <a:rPr b="0" i="0" lang="en-US" sz="1600" u="sng" cap="none" strike="noStrike">
                <a:solidFill>
                  <a:srgbClr val="000000"/>
                </a:solidFill>
                <a:latin typeface="Candara"/>
                <a:ea typeface="Candara"/>
                <a:cs typeface="Candara"/>
                <a:sym typeface="Candara"/>
                <a:hlinkClick r:id="rId6">
                  <a:extLst>
                    <a:ext uri="{A12FA001-AC4F-418D-AE19-62706E023703}">
                      <ahyp:hlinkClr val="tx"/>
                    </a:ext>
                  </a:extLst>
                </a:hlinkClick>
              </a:rPr>
              <a:t>https://github.com/JCSDA/pycrtm</a:t>
            </a:r>
            <a:endParaRPr b="0" i="0" sz="1600" u="none" cap="none" strike="noStrike">
              <a:solidFill>
                <a:srgbClr val="000000"/>
              </a:solidFill>
              <a:latin typeface="Candara"/>
              <a:ea typeface="Candara"/>
              <a:cs typeface="Candara"/>
              <a:sym typeface="Candar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CRTM transmittance/spectral coefficient generation package: </a:t>
            </a:r>
            <a:r>
              <a:rPr b="0" i="0" lang="en-US" sz="1600" u="sng" cap="none" strike="noStrike">
                <a:solidFill>
                  <a:srgbClr val="000000"/>
                </a:solidFill>
                <a:latin typeface="Candara"/>
                <a:ea typeface="Candara"/>
                <a:cs typeface="Candara"/>
                <a:sym typeface="Candara"/>
                <a:hlinkClick r:id="rId7">
                  <a:extLst>
                    <a:ext uri="{A12FA001-AC4F-418D-AE19-62706E023703}">
                      <ahyp:hlinkClr val="tx"/>
                    </a:ext>
                  </a:extLst>
                </a:hlinkClick>
              </a:rPr>
              <a:t>https://github.com/JCSDA-internal/CRTM_coef</a:t>
            </a:r>
            <a:r>
              <a:rPr b="0" i="0" lang="en-US" sz="1600" u="none" cap="none" strike="noStrike">
                <a:solidFill>
                  <a:srgbClr val="000000"/>
                </a:solidFill>
                <a:latin typeface="Candara"/>
                <a:ea typeface="Candara"/>
                <a:cs typeface="Candara"/>
                <a:sym typeface="Candara"/>
              </a:rPr>
              <a:t> (please email us for access)</a:t>
            </a:r>
            <a:endParaRPr b="0" i="0" sz="1600" u="none" cap="none" strike="noStrike">
              <a:solidFill>
                <a:srgbClr val="000000"/>
              </a:solidFill>
              <a:latin typeface="Candara"/>
              <a:ea typeface="Candara"/>
              <a:cs typeface="Candara"/>
              <a:sym typeface="Candar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JCSDA: </a:t>
            </a:r>
            <a:r>
              <a:rPr b="0" i="0" lang="en-US" sz="1600" u="sng" cap="none" strike="noStrike">
                <a:solidFill>
                  <a:srgbClr val="000000"/>
                </a:solidFill>
                <a:latin typeface="Candara"/>
                <a:ea typeface="Candara"/>
                <a:cs typeface="Candara"/>
                <a:sym typeface="Candara"/>
                <a:hlinkClick r:id="rId8">
                  <a:extLst>
                    <a:ext uri="{A12FA001-AC4F-418D-AE19-62706E023703}">
                      <ahyp:hlinkClr val="tx"/>
                    </a:ext>
                  </a:extLst>
                </a:hlinkClick>
              </a:rPr>
              <a:t>https://www.jcsda.org/</a:t>
            </a:r>
            <a:endParaRPr b="0" i="0" sz="1600" u="none" cap="none" strike="noStrike">
              <a:solidFill>
                <a:srgbClr val="000000"/>
              </a:solidFill>
              <a:latin typeface="Candara"/>
              <a:ea typeface="Candara"/>
              <a:cs typeface="Candara"/>
              <a:sym typeface="Candar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ndara"/>
                <a:ea typeface="Candara"/>
                <a:cs typeface="Candara"/>
                <a:sym typeface="Candara"/>
              </a:rPr>
              <a:t>Skylab releases: </a:t>
            </a:r>
            <a:r>
              <a:rPr b="0" i="0" lang="en-US" sz="1600" u="sng" cap="none" strike="noStrike">
                <a:solidFill>
                  <a:srgbClr val="000000"/>
                </a:solidFill>
                <a:latin typeface="Candara"/>
                <a:ea typeface="Candara"/>
                <a:cs typeface="Candara"/>
                <a:sym typeface="Candara"/>
                <a:hlinkClick r:id="rId9">
                  <a:extLst>
                    <a:ext uri="{A12FA001-AC4F-418D-AE19-62706E023703}">
                      <ahyp:hlinkClr val="tx"/>
                    </a:ext>
                  </a:extLst>
                </a:hlinkClick>
              </a:rPr>
              <a:t>https://www.jcsda.org/jediskylab</a:t>
            </a:r>
            <a:endParaRPr b="0" i="0" sz="1600" u="none" cap="none" strike="noStrike">
              <a:solidFill>
                <a:srgbClr val="000000"/>
              </a:solidFill>
              <a:latin typeface="Candara"/>
              <a:ea typeface="Candara"/>
              <a:cs typeface="Candara"/>
              <a:sym typeface="Candara"/>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ndara"/>
              <a:ea typeface="Candara"/>
              <a:cs typeface="Candara"/>
              <a:sym typeface="Candara"/>
            </a:endParaRPr>
          </a:p>
        </p:txBody>
      </p:sp>
      <p:sp>
        <p:nvSpPr>
          <p:cNvPr id="372" name="Google Shape;372;p53"/>
          <p:cNvSpPr txBox="1"/>
          <p:nvPr/>
        </p:nvSpPr>
        <p:spPr>
          <a:xfrm>
            <a:off x="6096000" y="4827406"/>
            <a:ext cx="5771528" cy="15289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67" u="none" cap="none" strike="noStrike">
                <a:solidFill>
                  <a:srgbClr val="000000"/>
                </a:solidFill>
                <a:latin typeface="Candara"/>
                <a:ea typeface="Candara"/>
                <a:cs typeface="Candara"/>
                <a:sym typeface="Candara"/>
              </a:rPr>
              <a:t>Provide high-quality radiative transfer simulations to enable increased utilization of satellite observations. Ensure consistency, flexibility, and accuracy.</a:t>
            </a:r>
            <a:endParaRPr/>
          </a:p>
          <a:p>
            <a:pPr indent="0" lvl="0" marL="0" marR="0" rtl="0" algn="l">
              <a:lnSpc>
                <a:spcPct val="100000"/>
              </a:lnSpc>
              <a:spcBef>
                <a:spcPts val="0"/>
              </a:spcBef>
              <a:spcAft>
                <a:spcPts val="0"/>
              </a:spcAft>
              <a:buNone/>
            </a:pPr>
            <a:r>
              <a:t/>
            </a:r>
            <a:endParaRPr b="0" i="0" sz="1867"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t/>
            </a:r>
            <a:endParaRPr b="0" i="0" sz="1867" u="none" cap="none" strike="noStrike">
              <a:solidFill>
                <a:srgbClr val="000000"/>
              </a:solidFill>
              <a:latin typeface="Candara"/>
              <a:ea typeface="Candara"/>
              <a:cs typeface="Candara"/>
              <a:sym typeface="Candara"/>
            </a:endParaRPr>
          </a:p>
        </p:txBody>
      </p:sp>
      <p:sp>
        <p:nvSpPr>
          <p:cNvPr id="373" name="Google Shape;373;p53"/>
          <p:cNvSpPr txBox="1"/>
          <p:nvPr>
            <p:ph idx="12" type="sldNum"/>
          </p:nvPr>
        </p:nvSpPr>
        <p:spPr>
          <a:xfrm>
            <a:off x="8737600" y="6356351"/>
            <a:ext cx="28448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sz="1400"/>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8"/>
          <p:cNvSpPr txBox="1"/>
          <p:nvPr>
            <p:ph type="title"/>
          </p:nvPr>
        </p:nvSpPr>
        <p:spPr>
          <a:xfrm>
            <a:off x="367989" y="0"/>
            <a:ext cx="10169145" cy="1059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4400"/>
              <a:buNone/>
            </a:pPr>
            <a:r>
              <a:rPr b="1" lang="en-US" sz="3400">
                <a:latin typeface="Candara"/>
                <a:ea typeface="Candara"/>
                <a:cs typeface="Candara"/>
                <a:sym typeface="Candara"/>
              </a:rPr>
              <a:t>References</a:t>
            </a:r>
            <a:endParaRPr sz="4200">
              <a:latin typeface="Candara"/>
              <a:ea typeface="Candara"/>
              <a:cs typeface="Candara"/>
              <a:sym typeface="Candara"/>
            </a:endParaRPr>
          </a:p>
        </p:txBody>
      </p:sp>
      <p:sp>
        <p:nvSpPr>
          <p:cNvPr id="380" name="Google Shape;380;p18"/>
          <p:cNvSpPr txBox="1"/>
          <p:nvPr>
            <p:ph idx="1" type="body"/>
          </p:nvPr>
        </p:nvSpPr>
        <p:spPr>
          <a:xfrm>
            <a:off x="203201" y="2078182"/>
            <a:ext cx="11784300" cy="4329600"/>
          </a:xfrm>
          <a:prstGeom prst="rect">
            <a:avLst/>
          </a:prstGeom>
          <a:noFill/>
          <a:ln>
            <a:noFill/>
          </a:ln>
        </p:spPr>
        <p:txBody>
          <a:bodyPr anchorCtr="0" anchor="t" bIns="45700" lIns="91425" spcFirstLastPara="1" rIns="91425" wrap="square" tIns="45700">
            <a:normAutofit fontScale="85000" lnSpcReduction="10000"/>
          </a:bodyPr>
          <a:lstStyle/>
          <a:p>
            <a:pPr indent="-299720" lvl="0" marL="299720" rtl="0" algn="l">
              <a:lnSpc>
                <a:spcPct val="110000"/>
              </a:lnSpc>
              <a:spcBef>
                <a:spcPts val="640"/>
              </a:spcBef>
              <a:spcAft>
                <a:spcPts val="0"/>
              </a:spcAft>
              <a:buSzPct val="150000"/>
              <a:buNone/>
            </a:pPr>
            <a:r>
              <a:rPr lang="en-US" sz="1050"/>
              <a:t>Johnson, B., C. Dang, P. Stegmann, Q. Liu, I. Moradi, T. Auligne (2023): The Community Radiative Transfer Model (CRTM): Community-Focused Collaborative Model Development Accelerating Research to Operations, Bulletin of the American Meteorological Society. </a:t>
            </a:r>
            <a:endParaRPr/>
          </a:p>
          <a:p>
            <a:pPr indent="-299720" lvl="0" marL="299720" rtl="0" algn="l">
              <a:lnSpc>
                <a:spcPct val="110000"/>
              </a:lnSpc>
              <a:spcBef>
                <a:spcPts val="640"/>
              </a:spcBef>
              <a:spcAft>
                <a:spcPts val="0"/>
              </a:spcAft>
              <a:buSzPct val="150000"/>
              <a:buNone/>
            </a:pPr>
            <a:r>
              <a:rPr lang="en-US" sz="1050"/>
              <a:t>Ren, T., Yang, P., Garrett, K., Ma, Y., Ding, J. and Coy, J., 2022. A Microphysics-scheme Consistent Snow Optical Parameterization for the Community Radiative Transfer Model. Monthly Weather Review.</a:t>
            </a:r>
            <a:endParaRPr/>
          </a:p>
          <a:p>
            <a:pPr indent="-299720" lvl="0" marL="299720" rtl="0" algn="l">
              <a:lnSpc>
                <a:spcPct val="110000"/>
              </a:lnSpc>
              <a:spcBef>
                <a:spcPts val="640"/>
              </a:spcBef>
              <a:spcAft>
                <a:spcPts val="0"/>
              </a:spcAft>
              <a:buSzPct val="150000"/>
              <a:buNone/>
            </a:pPr>
            <a:r>
              <a:rPr lang="en-US" sz="1050"/>
              <a:t>Nalli, N. R.,, J. A. Jung., R. O. Knuteson, J. Gero, C. Dang, B. T. Johnson, and L. Zhou (2023a): Reducing biases in thermal infrared surface radiance calculations over global oceans, IEEE Trans. Geosci. Remote Sens.</a:t>
            </a:r>
            <a:endParaRPr/>
          </a:p>
          <a:p>
            <a:pPr indent="-299720" lvl="0" marL="299720" rtl="0" algn="l">
              <a:lnSpc>
                <a:spcPct val="110000"/>
              </a:lnSpc>
              <a:spcBef>
                <a:spcPts val="640"/>
              </a:spcBef>
              <a:spcAft>
                <a:spcPts val="0"/>
              </a:spcAft>
              <a:buSzPct val="150000"/>
              <a:buNone/>
            </a:pPr>
            <a:r>
              <a:rPr lang="en-US" sz="1050"/>
              <a:t>Nalli, N. R., C. Dang, J. A. Jung, R. O. Knuteson, E. E. Borbas, B. T. Johnson, K. Pryor, and L. Zhou (2023b): Physically based thermal infrared snow/ice surface emissivity for fast radiative transfer models" Remote Sens., 15(23): 5509, https://doi.org/10.3390/rs15235509</a:t>
            </a:r>
            <a:endParaRPr/>
          </a:p>
          <a:p>
            <a:pPr indent="-299720" lvl="0" marL="299720" rtl="0" algn="l">
              <a:lnSpc>
                <a:spcPct val="110000"/>
              </a:lnSpc>
              <a:spcBef>
                <a:spcPts val="640"/>
              </a:spcBef>
              <a:spcAft>
                <a:spcPts val="0"/>
              </a:spcAft>
              <a:buSzPct val="150000"/>
              <a:buNone/>
            </a:pPr>
            <a:r>
              <a:rPr lang="en-US" sz="1050"/>
              <a:t>Moradi, I., Stegmann, P., Johnson, B., Barlakas, V., Eriksson, P., Geer, A., ... &amp; Mccarty, W. (2022). Implementation of a Discrete Dipole Approximation Scattering Database Into Community Radiative Transfer Model. Journal of Geophysical Research: Atmospheres, 127(24), e2022JD036957. Moradi, I., Stegmann, P., Johnson, B., Barlakas, V., Eriksson, P., Geer, A., ... &amp; Mccarty, W. (2022). Implementation of a Discrete Dipole Approximation Scattering Database Into Community Radiative Transfer Model. Journal of Geophysical Research: Atmospheres, 127(24), e2022JD036957.</a:t>
            </a:r>
            <a:endParaRPr sz="1050"/>
          </a:p>
          <a:p>
            <a:pPr indent="-299720" lvl="0" marL="299720" rtl="0" algn="l">
              <a:lnSpc>
                <a:spcPct val="110000"/>
              </a:lnSpc>
              <a:spcBef>
                <a:spcPts val="640"/>
              </a:spcBef>
              <a:spcAft>
                <a:spcPts val="0"/>
              </a:spcAft>
              <a:buSzPct val="150000"/>
              <a:buNone/>
            </a:pPr>
            <a:r>
              <a:rPr lang="en-US" sz="1050"/>
              <a:t>Mian Chin, Paul Ginoux, Stefan Kinne, Omar Torres, Brent N Holben, Bryan N Duncan, Randall V Martin, Jennifer A Logan, Akiko Higurashi, and Teruyuki Nakajima. Tropospheric aerosol optical thickness from the gocart model and comparisons with satellite and sun photometer measurements. Journal of the atmospheric sciences, 59(3):461–483, 2002.</a:t>
            </a:r>
            <a:endParaRPr sz="1050"/>
          </a:p>
          <a:p>
            <a:pPr indent="-299720" lvl="0" marL="299720" rtl="0" algn="l">
              <a:lnSpc>
                <a:spcPct val="110000"/>
              </a:lnSpc>
              <a:spcBef>
                <a:spcPts val="640"/>
              </a:spcBef>
              <a:spcAft>
                <a:spcPts val="0"/>
              </a:spcAft>
              <a:buSzPct val="150000"/>
              <a:buNone/>
            </a:pPr>
            <a:r>
              <a:rPr lang="en-US" sz="1050"/>
              <a:t>Yong Han. Jcsda community radiative transfer model (crtm): Version 1. 2006.</a:t>
            </a:r>
            <a:endParaRPr sz="1050"/>
          </a:p>
          <a:p>
            <a:pPr indent="-299720" lvl="0" marL="299720" rtl="0" algn="l">
              <a:lnSpc>
                <a:spcPct val="110000"/>
              </a:lnSpc>
              <a:spcBef>
                <a:spcPts val="640"/>
              </a:spcBef>
              <a:spcAft>
                <a:spcPts val="0"/>
              </a:spcAft>
              <a:buSzPct val="150000"/>
              <a:buNone/>
            </a:pPr>
            <a:r>
              <a:rPr lang="en-US" sz="1050"/>
              <a:t>Francis S Binkowski and Shawn J Roselle. Models-3 community multiscale air quality (CAMQ) model aerosol component 1. model description. Journal of geophysical research: Atmospheres, 108(D6), 2003.</a:t>
            </a:r>
            <a:endParaRPr sz="1050"/>
          </a:p>
          <a:p>
            <a:pPr indent="-299720" lvl="0" marL="299720" rtl="0" algn="l">
              <a:lnSpc>
                <a:spcPct val="110000"/>
              </a:lnSpc>
              <a:spcBef>
                <a:spcPts val="640"/>
              </a:spcBef>
              <a:spcAft>
                <a:spcPts val="0"/>
              </a:spcAft>
              <a:buSzPct val="150000"/>
              <a:buNone/>
            </a:pPr>
            <a:r>
              <a:rPr lang="en-US" sz="1050"/>
              <a:t>Quanhua Liu and Cheng-Hsuan Lu. Community radiative transfer model for air quality studies. In Light Scattering Reviews, Volume 11, pages 67–115. Springer, 2016.</a:t>
            </a:r>
            <a:endParaRPr sz="1050"/>
          </a:p>
          <a:p>
            <a:pPr indent="-299720" lvl="0" marL="299720" rtl="0" algn="l">
              <a:lnSpc>
                <a:spcPct val="110000"/>
              </a:lnSpc>
              <a:spcBef>
                <a:spcPts val="640"/>
              </a:spcBef>
              <a:spcAft>
                <a:spcPts val="0"/>
              </a:spcAft>
              <a:buSzPct val="150000"/>
              <a:buNone/>
            </a:pPr>
            <a:r>
              <a:rPr lang="en-US" sz="1050"/>
              <a:t>Peter Colarco, Arlindo da Silva, Mian Chin, and Thomas Diehl. Online simulations of global aerosol distributions in the nasa geos-4 model and comparisons to satellite and ground-based aerosol optical depth. Journal of Geophysical Research: Atmospheres, 115(D14), 2010.</a:t>
            </a:r>
            <a:endParaRPr sz="1050"/>
          </a:p>
          <a:p>
            <a:pPr indent="-299720" lvl="0" marL="299720" rtl="0" algn="l">
              <a:lnSpc>
                <a:spcPct val="110000"/>
              </a:lnSpc>
              <a:spcBef>
                <a:spcPts val="640"/>
              </a:spcBef>
              <a:spcAft>
                <a:spcPts val="0"/>
              </a:spcAft>
              <a:buSzPct val="150000"/>
              <a:buNone/>
            </a:pPr>
            <a:r>
              <a:rPr lang="en-US" sz="1050"/>
              <a:t>Peng Lynch, Jeffrey S Reid, Douglas LWestphal, Jianglong Zhang, Timothy F Hogan, Edward J Hyer, Cynthia A Curtis, Dean A Hegg, Yingxi Shi, James R Campbell, et al. An 11-year global gridded aerosol optical thickness reanalysis (v1. 0) for atmospheric and climate sciences. Geoscientific Model Development, 9(4):1489–1522, 2016.</a:t>
            </a:r>
            <a:endParaRPr sz="1050"/>
          </a:p>
          <a:p>
            <a:pPr indent="-299720" lvl="0" marL="299720" rtl="0" algn="l">
              <a:lnSpc>
                <a:spcPct val="110000"/>
              </a:lnSpc>
              <a:spcBef>
                <a:spcPts val="640"/>
              </a:spcBef>
              <a:spcAft>
                <a:spcPts val="0"/>
              </a:spcAft>
              <a:buSzPct val="150000"/>
              <a:buNone/>
            </a:pPr>
            <a:r>
              <a:rPr lang="en-US" sz="1050"/>
              <a:t>Wei, S.W., Lu, C.H., Johnson, B.T., Dang, C., Stegmann, P., Grogan, D., Ge, G. and Hu, M., 2022. The influence of aerosols on satellite infrared radiance simulations and Jacobians: Numerical experiments of CRTM and GSI. Remote Sensing, 14(3), p.683.</a:t>
            </a:r>
            <a:endParaRPr sz="1050"/>
          </a:p>
          <a:p>
            <a:pPr indent="-299720" lvl="0" marL="299720" rtl="0" algn="l">
              <a:lnSpc>
                <a:spcPct val="110000"/>
              </a:lnSpc>
              <a:spcBef>
                <a:spcPts val="640"/>
              </a:spcBef>
              <a:spcAft>
                <a:spcPts val="0"/>
              </a:spcAft>
              <a:buSzPct val="150000"/>
              <a:buNone/>
            </a:pPr>
            <a:r>
              <a:rPr lang="en-US" sz="1050"/>
              <a:t>Lu, C-H, Q. Liu, S-W Wei, B. T. Johnson, C. Dang, P. G. Stegmann, D. Grogan, G. Ge, M. Hu, and M. Lueken (2022): The Aerosol Module in the Community Radiative Transfer Model (v2. 2 and v2. 3): accounting for aerosol transmittance effects on the radiance observation operator. Geoscientific Model Development 15, no. 3: 1317-1329.</a:t>
            </a:r>
            <a:endParaRPr sz="1050"/>
          </a:p>
          <a:p>
            <a:pPr indent="-299720" lvl="0" marL="299720" rtl="0" algn="l">
              <a:lnSpc>
                <a:spcPct val="110000"/>
              </a:lnSpc>
              <a:spcBef>
                <a:spcPts val="640"/>
              </a:spcBef>
              <a:spcAft>
                <a:spcPts val="0"/>
              </a:spcAft>
              <a:buSzPct val="150000"/>
              <a:buNone/>
            </a:pPr>
            <a:r>
              <a:rPr lang="en-US" sz="1050"/>
              <a:t>Karpowicz, B.M., Stegmann, P.G., Johnson, B.T., Christophersen, H.W., Hyer, E.J., Lambert, A. and Simon, E., 2022. pyCRTM: A Python Interface for the Community Radiative Transfer Model. Journal of Quantitative Spectroscopy and Radiative Transfer, p.108263.</a:t>
            </a:r>
            <a:endParaRPr/>
          </a:p>
        </p:txBody>
      </p:sp>
      <p:sp>
        <p:nvSpPr>
          <p:cNvPr id="381" name="Google Shape;381;p18"/>
          <p:cNvSpPr txBox="1"/>
          <p:nvPr>
            <p:ph idx="12" type="sldNum"/>
          </p:nvPr>
        </p:nvSpPr>
        <p:spPr>
          <a:xfrm>
            <a:off x="9142761" y="6437145"/>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600"/>
              <a:buFont typeface="Calibri"/>
              <a:buNone/>
            </a:pPr>
            <a:fld id="{00000000-1234-1234-1234-123412341234}" type="slidenum">
              <a:rPr lang="en-US"/>
              <a:t>‹#›</a:t>
            </a:fld>
            <a:endParaRPr/>
          </a:p>
        </p:txBody>
      </p:sp>
      <p:sp>
        <p:nvSpPr>
          <p:cNvPr id="382" name="Google Shape;382;p18"/>
          <p:cNvSpPr txBox="1"/>
          <p:nvPr/>
        </p:nvSpPr>
        <p:spPr>
          <a:xfrm>
            <a:off x="8205442" y="1059600"/>
            <a:ext cx="2550300" cy="105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rPr b="1" i="1" lang="en-US" sz="3500" u="none" cap="none" strike="noStrike">
                <a:solidFill>
                  <a:schemeClr val="dk1"/>
                </a:solidFill>
                <a:latin typeface="Candara"/>
                <a:ea typeface="Candara"/>
                <a:cs typeface="Candara"/>
                <a:sym typeface="Candara"/>
              </a:rPr>
              <a:t>Thank you!</a:t>
            </a:r>
            <a:endParaRPr b="0" i="0" sz="1300" u="none" cap="none" strike="noStrike">
              <a:solidFill>
                <a:schemeClr val="dk1"/>
              </a:solidFill>
              <a:latin typeface="Candara"/>
              <a:ea typeface="Candara"/>
              <a:cs typeface="Candara"/>
              <a:sym typeface="Canda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
          <p:cNvSpPr txBox="1"/>
          <p:nvPr>
            <p:ph type="title"/>
          </p:nvPr>
        </p:nvSpPr>
        <p:spPr>
          <a:xfrm>
            <a:off x="263594" y="62523"/>
            <a:ext cx="10167636" cy="93518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800"/>
              <a:buNone/>
            </a:pPr>
            <a:r>
              <a:rPr b="1" lang="en-US" sz="3400">
                <a:latin typeface="Candara"/>
                <a:ea typeface="Candara"/>
                <a:cs typeface="Candara"/>
                <a:sym typeface="Candara"/>
              </a:rPr>
              <a:t>Community Radiative Transfer Model (CRTM)</a:t>
            </a:r>
            <a:endParaRPr b="1" sz="3400">
              <a:latin typeface="Candara"/>
              <a:ea typeface="Candara"/>
              <a:cs typeface="Candara"/>
              <a:sym typeface="Candara"/>
            </a:endParaRPr>
          </a:p>
        </p:txBody>
      </p:sp>
      <p:sp>
        <p:nvSpPr>
          <p:cNvPr id="154" name="Google Shape;154;p2"/>
          <p:cNvSpPr txBox="1"/>
          <p:nvPr/>
        </p:nvSpPr>
        <p:spPr>
          <a:xfrm>
            <a:off x="1110959" y="1355051"/>
            <a:ext cx="9597435" cy="8309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600" u="none" cap="none" strike="noStrike">
                <a:solidFill>
                  <a:srgbClr val="000000"/>
                </a:solidFill>
                <a:latin typeface="Candara"/>
                <a:ea typeface="Candara"/>
                <a:cs typeface="Candara"/>
                <a:sym typeface="Candara"/>
              </a:rPr>
              <a:t>The </a:t>
            </a:r>
            <a:r>
              <a:rPr b="1" i="1" lang="en-US" sz="1600" u="none" cap="none" strike="noStrike">
                <a:solidFill>
                  <a:schemeClr val="accent2"/>
                </a:solidFill>
                <a:latin typeface="Candara"/>
                <a:ea typeface="Candara"/>
                <a:cs typeface="Candara"/>
                <a:sym typeface="Candara"/>
              </a:rPr>
              <a:t>Community Radiative Transfer Model (CRTM)</a:t>
            </a:r>
            <a:r>
              <a:rPr b="1" i="0" lang="en-US" sz="1600" u="none" cap="none" strike="noStrike">
                <a:solidFill>
                  <a:schemeClr val="accent2"/>
                </a:solidFill>
                <a:latin typeface="Candara"/>
                <a:ea typeface="Candara"/>
                <a:cs typeface="Candara"/>
                <a:sym typeface="Candara"/>
              </a:rPr>
              <a:t> </a:t>
            </a:r>
            <a:r>
              <a:rPr b="1" i="0" lang="en-US" sz="1600" u="none" cap="none" strike="noStrike">
                <a:solidFill>
                  <a:srgbClr val="000000"/>
                </a:solidFill>
                <a:latin typeface="Candara"/>
                <a:ea typeface="Candara"/>
                <a:cs typeface="Candara"/>
                <a:sym typeface="Candara"/>
              </a:rPr>
              <a:t>is a fast, multi-layer, 1-D radiative transfer model used operationally in numerical weather prediction, calibration, and validation across multiple federal agencies and universities.</a:t>
            </a:r>
            <a:endParaRPr b="1" i="0" sz="1400" u="none" cap="none" strike="noStrike">
              <a:solidFill>
                <a:srgbClr val="000000"/>
              </a:solidFill>
              <a:latin typeface="Arial"/>
              <a:ea typeface="Arial"/>
              <a:cs typeface="Arial"/>
              <a:sym typeface="Arial"/>
            </a:endParaRPr>
          </a:p>
        </p:txBody>
      </p:sp>
      <p:sp>
        <p:nvSpPr>
          <p:cNvPr id="155" name="Google Shape;155;p2"/>
          <p:cNvSpPr txBox="1"/>
          <p:nvPr>
            <p:ph idx="12" type="sldNum"/>
          </p:nvPr>
        </p:nvSpPr>
        <p:spPr>
          <a:xfrm>
            <a:off x="13494731" y="10488463"/>
            <a:ext cx="2844800" cy="25342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600"/>
              <a:buFont typeface="Calibri"/>
              <a:buNone/>
            </a:pPr>
            <a:fld id="{00000000-1234-1234-1234-123412341234}" type="slidenum">
              <a:rPr lang="en-US"/>
              <a:t>‹#›</a:t>
            </a:fld>
            <a:endParaRPr/>
          </a:p>
        </p:txBody>
      </p:sp>
      <p:sp>
        <p:nvSpPr>
          <p:cNvPr id="156" name="Google Shape;156;p2"/>
          <p:cNvSpPr txBox="1"/>
          <p:nvPr/>
        </p:nvSpPr>
        <p:spPr>
          <a:xfrm>
            <a:off x="9147493" y="6577814"/>
            <a:ext cx="2844800" cy="25342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600"/>
              <a:buFont typeface="Calibri"/>
              <a:buNone/>
            </a:pPr>
            <a:fld id="{00000000-1234-1234-1234-123412341234}" type="slidenum">
              <a:rPr b="0" i="0" lang="en-US" sz="1600" u="none" cap="none" strike="noStrike">
                <a:solidFill>
                  <a:srgbClr val="888888"/>
                </a:solidFill>
                <a:latin typeface="Calibri"/>
                <a:ea typeface="Calibri"/>
                <a:cs typeface="Calibri"/>
                <a:sym typeface="Calibri"/>
              </a:rPr>
              <a:t>‹#›</a:t>
            </a:fld>
            <a:endParaRPr b="0" i="0" sz="1600" u="none" cap="none" strike="noStrike">
              <a:solidFill>
                <a:srgbClr val="888888"/>
              </a:solidFill>
              <a:latin typeface="Calibri"/>
              <a:ea typeface="Calibri"/>
              <a:cs typeface="Calibri"/>
              <a:sym typeface="Calibri"/>
            </a:endParaRPr>
          </a:p>
        </p:txBody>
      </p:sp>
      <p:grpSp>
        <p:nvGrpSpPr>
          <p:cNvPr id="157" name="Google Shape;157;p2"/>
          <p:cNvGrpSpPr/>
          <p:nvPr/>
        </p:nvGrpSpPr>
        <p:grpSpPr>
          <a:xfrm>
            <a:off x="7080876" y="2273207"/>
            <a:ext cx="6978033" cy="4118237"/>
            <a:chOff x="0" y="560"/>
            <a:chExt cx="7262312" cy="5589570"/>
          </a:xfrm>
        </p:grpSpPr>
        <p:sp>
          <p:nvSpPr>
            <p:cNvPr id="158" name="Google Shape;158;p2"/>
            <p:cNvSpPr/>
            <p:nvPr/>
          </p:nvSpPr>
          <p:spPr>
            <a:xfrm>
              <a:off x="0" y="560"/>
              <a:ext cx="4413583" cy="770975"/>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
            <p:cNvSpPr/>
            <p:nvPr/>
          </p:nvSpPr>
          <p:spPr>
            <a:xfrm>
              <a:off x="233219" y="174029"/>
              <a:ext cx="424036" cy="424036"/>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p:nvPr/>
          </p:nvSpPr>
          <p:spPr>
            <a:xfrm>
              <a:off x="890476" y="560"/>
              <a:ext cx="3268040"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
            <p:cNvSpPr txBox="1"/>
            <p:nvPr/>
          </p:nvSpPr>
          <p:spPr>
            <a:xfrm>
              <a:off x="890476" y="560"/>
              <a:ext cx="3268040"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Support scalar radiative transfer simulation for </a:t>
              </a:r>
              <a:r>
                <a:rPr b="1" i="0" lang="en-US" sz="1400" u="none" cap="none" strike="noStrike">
                  <a:solidFill>
                    <a:schemeClr val="dk1"/>
                  </a:solidFill>
                  <a:latin typeface="Calibri"/>
                  <a:ea typeface="Calibri"/>
                  <a:cs typeface="Calibri"/>
                  <a:sym typeface="Calibri"/>
                </a:rPr>
                <a:t>UV, VIS, IR, Microwave</a:t>
              </a:r>
              <a:endParaRPr b="0" i="0" sz="1400" u="none" cap="none" strike="noStrike">
                <a:solidFill>
                  <a:schemeClr val="dk1"/>
                </a:solidFill>
                <a:latin typeface="Calibri"/>
                <a:ea typeface="Calibri"/>
                <a:cs typeface="Calibri"/>
                <a:sym typeface="Calibri"/>
              </a:endParaRPr>
            </a:p>
          </p:txBody>
        </p:sp>
        <p:sp>
          <p:nvSpPr>
            <p:cNvPr id="162" name="Google Shape;162;p2"/>
            <p:cNvSpPr/>
            <p:nvPr/>
          </p:nvSpPr>
          <p:spPr>
            <a:xfrm>
              <a:off x="4158517" y="560"/>
              <a:ext cx="3103795"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
            <p:cNvSpPr/>
            <p:nvPr/>
          </p:nvSpPr>
          <p:spPr>
            <a:xfrm>
              <a:off x="0" y="964278"/>
              <a:ext cx="4413583" cy="770975"/>
            </a:xfrm>
            <a:prstGeom prst="roundRect">
              <a:avLst>
                <a:gd fmla="val 1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
            <p:cNvSpPr/>
            <p:nvPr/>
          </p:nvSpPr>
          <p:spPr>
            <a:xfrm>
              <a:off x="233219" y="1137748"/>
              <a:ext cx="424036" cy="424036"/>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
            <p:cNvSpPr/>
            <p:nvPr/>
          </p:nvSpPr>
          <p:spPr>
            <a:xfrm>
              <a:off x="890476" y="964279"/>
              <a:ext cx="6371836"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
            <p:cNvSpPr txBox="1"/>
            <p:nvPr/>
          </p:nvSpPr>
          <p:spPr>
            <a:xfrm>
              <a:off x="890476" y="964278"/>
              <a:ext cx="3654445"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Gaseous species  </a:t>
              </a:r>
              <a:r>
                <a:rPr b="0" i="0" lang="en-US" sz="1400" u="none" cap="none" strike="noStrike">
                  <a:solidFill>
                    <a:schemeClr val="dk1"/>
                  </a:solidFill>
                  <a:latin typeface="Calibri"/>
                  <a:ea typeface="Calibri"/>
                  <a:cs typeface="Calibri"/>
                  <a:sym typeface="Calibri"/>
                </a:rPr>
                <a:t>H</a:t>
              </a:r>
              <a:r>
                <a:rPr b="0" baseline="-25000" i="0" lang="en-US" sz="1400" u="none" cap="none" strike="noStrike">
                  <a:solidFill>
                    <a:schemeClr val="dk1"/>
                  </a:solidFill>
                  <a:latin typeface="Calibri"/>
                  <a:ea typeface="Calibri"/>
                  <a:cs typeface="Calibri"/>
                  <a:sym typeface="Calibri"/>
                </a:rPr>
                <a:t>2</a:t>
              </a:r>
              <a:r>
                <a:rPr b="0" i="0" lang="en-US" sz="1400" u="none" cap="none" strike="noStrike">
                  <a:solidFill>
                    <a:schemeClr val="dk1"/>
                  </a:solidFill>
                  <a:latin typeface="Calibri"/>
                  <a:ea typeface="Calibri"/>
                  <a:cs typeface="Calibri"/>
                  <a:sym typeface="Calibri"/>
                </a:rPr>
                <a:t>O, CO</a:t>
              </a:r>
              <a:r>
                <a:rPr b="0" baseline="-25000" i="0" lang="en-US" sz="1400" u="none" cap="none" strike="noStrike">
                  <a:solidFill>
                    <a:schemeClr val="dk1"/>
                  </a:solidFill>
                  <a:latin typeface="Calibri"/>
                  <a:ea typeface="Calibri"/>
                  <a:cs typeface="Calibri"/>
                  <a:sym typeface="Calibri"/>
                </a:rPr>
                <a:t>2</a:t>
              </a:r>
              <a:r>
                <a:rPr b="0" i="0" lang="en-US" sz="1400" u="none" cap="none" strike="noStrike">
                  <a:solidFill>
                    <a:schemeClr val="dk1"/>
                  </a:solidFill>
                  <a:latin typeface="Calibri"/>
                  <a:ea typeface="Calibri"/>
                  <a:cs typeface="Calibri"/>
                  <a:sym typeface="Calibri"/>
                </a:rPr>
                <a:t>, O</a:t>
              </a:r>
              <a:r>
                <a:rPr b="0" baseline="-25000" i="0" lang="en-US" sz="1400" u="none" cap="none" strike="noStrike">
                  <a:solidFill>
                    <a:schemeClr val="dk1"/>
                  </a:solidFill>
                  <a:latin typeface="Calibri"/>
                  <a:ea typeface="Calibri"/>
                  <a:cs typeface="Calibri"/>
                  <a:sym typeface="Calibri"/>
                </a:rPr>
                <a:t>3</a:t>
              </a:r>
              <a:r>
                <a:rPr b="0" i="0" lang="en-US" sz="1400" u="none" cap="none" strike="noStrike">
                  <a:solidFill>
                    <a:schemeClr val="dk1"/>
                  </a:solidFill>
                  <a:latin typeface="Calibri"/>
                  <a:ea typeface="Calibri"/>
                  <a:cs typeface="Calibri"/>
                  <a:sym typeface="Calibri"/>
                </a:rPr>
                <a:t>, N</a:t>
              </a:r>
              <a:r>
                <a:rPr b="0" baseline="-25000" i="0" lang="en-US" sz="1400" u="none" cap="none" strike="noStrike">
                  <a:solidFill>
                    <a:schemeClr val="dk1"/>
                  </a:solidFill>
                  <a:latin typeface="Calibri"/>
                  <a:ea typeface="Calibri"/>
                  <a:cs typeface="Calibri"/>
                  <a:sym typeface="Calibri"/>
                </a:rPr>
                <a:t>2</a:t>
              </a:r>
              <a:r>
                <a:rPr b="0" i="0" lang="en-US" sz="1400" u="none" cap="none" strike="noStrike">
                  <a:solidFill>
                    <a:schemeClr val="dk1"/>
                  </a:solidFill>
                  <a:latin typeface="Calibri"/>
                  <a:ea typeface="Calibri"/>
                  <a:cs typeface="Calibri"/>
                  <a:sym typeface="Calibri"/>
                </a:rPr>
                <a:t>O, CO</a:t>
              </a:r>
              <a:r>
                <a:rPr b="0" i="1" lang="en-US" sz="1400" u="none" cap="none" strike="noStrike">
                  <a:solidFill>
                    <a:schemeClr val="dk1"/>
                  </a:solidFill>
                  <a:latin typeface="Calibri"/>
                  <a:ea typeface="Calibri"/>
                  <a:cs typeface="Calibri"/>
                  <a:sym typeface="Calibri"/>
                </a:rPr>
                <a:t> etc.</a:t>
              </a:r>
              <a:endParaRPr b="0" i="0" sz="1400" u="none" cap="none" strike="noStrike">
                <a:solidFill>
                  <a:schemeClr val="dk1"/>
                </a:solidFill>
                <a:latin typeface="Calibri"/>
                <a:ea typeface="Calibri"/>
                <a:cs typeface="Calibri"/>
                <a:sym typeface="Calibri"/>
              </a:endParaRPr>
            </a:p>
          </p:txBody>
        </p:sp>
        <p:sp>
          <p:nvSpPr>
            <p:cNvPr id="167" name="Google Shape;167;p2"/>
            <p:cNvSpPr/>
            <p:nvPr/>
          </p:nvSpPr>
          <p:spPr>
            <a:xfrm>
              <a:off x="0" y="1927997"/>
              <a:ext cx="4385440" cy="770975"/>
            </a:xfrm>
            <a:prstGeom prst="roundRect">
              <a:avLst>
                <a:gd fmla="val 1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
            <p:cNvSpPr/>
            <p:nvPr/>
          </p:nvSpPr>
          <p:spPr>
            <a:xfrm>
              <a:off x="233219" y="2101467"/>
              <a:ext cx="424036" cy="42403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
            <p:cNvSpPr/>
            <p:nvPr/>
          </p:nvSpPr>
          <p:spPr>
            <a:xfrm>
              <a:off x="890476" y="1927997"/>
              <a:ext cx="6371836"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
            <p:cNvSpPr txBox="1"/>
            <p:nvPr/>
          </p:nvSpPr>
          <p:spPr>
            <a:xfrm>
              <a:off x="890476" y="1927997"/>
              <a:ext cx="3523106"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Aerosols</a:t>
              </a:r>
              <a:r>
                <a:rPr b="0" i="0" lang="en-US" sz="1400" u="none" cap="none" strike="noStrike">
                  <a:solidFill>
                    <a:schemeClr val="dk1"/>
                  </a:solidFill>
                  <a:latin typeface="Calibri"/>
                  <a:ea typeface="Calibri"/>
                  <a:cs typeface="Calibri"/>
                  <a:sym typeface="Calibri"/>
                </a:rPr>
                <a:t>: dust, sea salt, organic carbon, black carbon, sulfate, nitrate, volcanic ash.</a:t>
              </a:r>
              <a:endParaRPr b="0" i="0" sz="1400" u="none" cap="none" strike="noStrike">
                <a:solidFill>
                  <a:schemeClr val="dk1"/>
                </a:solidFill>
                <a:latin typeface="Calibri"/>
                <a:ea typeface="Calibri"/>
                <a:cs typeface="Calibri"/>
                <a:sym typeface="Calibri"/>
              </a:endParaRPr>
            </a:p>
          </p:txBody>
        </p:sp>
        <p:sp>
          <p:nvSpPr>
            <p:cNvPr id="171" name="Google Shape;171;p2"/>
            <p:cNvSpPr/>
            <p:nvPr/>
          </p:nvSpPr>
          <p:spPr>
            <a:xfrm>
              <a:off x="0" y="2891717"/>
              <a:ext cx="4413583" cy="770975"/>
            </a:xfrm>
            <a:prstGeom prst="roundRect">
              <a:avLst>
                <a:gd fmla="val 10000" name="adj"/>
              </a:avLst>
            </a:prstGeom>
            <a:solidFill>
              <a:srgbClr val="599B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
            <p:cNvSpPr/>
            <p:nvPr/>
          </p:nvSpPr>
          <p:spPr>
            <a:xfrm>
              <a:off x="233219" y="3065186"/>
              <a:ext cx="424036" cy="424036"/>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
            <p:cNvSpPr/>
            <p:nvPr/>
          </p:nvSpPr>
          <p:spPr>
            <a:xfrm>
              <a:off x="890476" y="2891716"/>
              <a:ext cx="6371836"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
            <p:cNvSpPr txBox="1"/>
            <p:nvPr/>
          </p:nvSpPr>
          <p:spPr>
            <a:xfrm>
              <a:off x="890476" y="2891717"/>
              <a:ext cx="3494964"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Clouds</a:t>
              </a:r>
              <a:r>
                <a:rPr b="0" i="0" lang="en-US" sz="1400" u="none" cap="none" strike="noStrike">
                  <a:solidFill>
                    <a:schemeClr val="dk1"/>
                  </a:solidFill>
                  <a:latin typeface="Calibri"/>
                  <a:ea typeface="Calibri"/>
                  <a:cs typeface="Calibri"/>
                  <a:sym typeface="Calibri"/>
                </a:rPr>
                <a:t>:  ice cloud, water cloud, and precipitation.</a:t>
              </a:r>
              <a:endParaRPr b="0" i="0" sz="1400" u="none" cap="none" strike="noStrike">
                <a:solidFill>
                  <a:schemeClr val="dk1"/>
                </a:solidFill>
                <a:latin typeface="Calibri"/>
                <a:ea typeface="Calibri"/>
                <a:cs typeface="Calibri"/>
                <a:sym typeface="Calibri"/>
              </a:endParaRPr>
            </a:p>
          </p:txBody>
        </p:sp>
        <p:sp>
          <p:nvSpPr>
            <p:cNvPr id="175" name="Google Shape;175;p2"/>
            <p:cNvSpPr/>
            <p:nvPr/>
          </p:nvSpPr>
          <p:spPr>
            <a:xfrm>
              <a:off x="0" y="3855435"/>
              <a:ext cx="4385440" cy="770975"/>
            </a:xfrm>
            <a:prstGeom prst="roundRect">
              <a:avLst>
                <a:gd fmla="val 10000"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
            <p:cNvSpPr/>
            <p:nvPr/>
          </p:nvSpPr>
          <p:spPr>
            <a:xfrm>
              <a:off x="233219" y="4028905"/>
              <a:ext cx="424036" cy="424036"/>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p:nvPr/>
          </p:nvSpPr>
          <p:spPr>
            <a:xfrm>
              <a:off x="890476" y="3855435"/>
              <a:ext cx="6371836"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
            <p:cNvSpPr txBox="1"/>
            <p:nvPr/>
          </p:nvSpPr>
          <p:spPr>
            <a:xfrm>
              <a:off x="890476" y="3855435"/>
              <a:ext cx="3494964"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Surface properties</a:t>
              </a:r>
              <a:r>
                <a:rPr b="0" i="0" lang="en-US" sz="1400" u="none" cap="none" strike="noStrike">
                  <a:solidFill>
                    <a:schemeClr val="dk1"/>
                  </a:solidFill>
                  <a:latin typeface="Calibri"/>
                  <a:ea typeface="Calibri"/>
                  <a:cs typeface="Calibri"/>
                  <a:sym typeface="Calibri"/>
                </a:rPr>
                <a:t>: land, ocean, snow, ice. </a:t>
              </a:r>
              <a:endParaRPr b="0" i="0" sz="1400" u="none" cap="none" strike="noStrike">
                <a:solidFill>
                  <a:schemeClr val="dk1"/>
                </a:solidFill>
                <a:latin typeface="Calibri"/>
                <a:ea typeface="Calibri"/>
                <a:cs typeface="Calibri"/>
                <a:sym typeface="Calibri"/>
              </a:endParaRPr>
            </a:p>
          </p:txBody>
        </p:sp>
        <p:sp>
          <p:nvSpPr>
            <p:cNvPr id="179" name="Google Shape;179;p2"/>
            <p:cNvSpPr/>
            <p:nvPr/>
          </p:nvSpPr>
          <p:spPr>
            <a:xfrm>
              <a:off x="0" y="4819155"/>
              <a:ext cx="4385440" cy="770975"/>
            </a:xfrm>
            <a:prstGeom prst="roundRect">
              <a:avLst>
                <a:gd fmla="val 10000" name="adj"/>
              </a:avLst>
            </a:prstGeom>
            <a:solidFill>
              <a:srgbClr val="3185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
            <p:cNvSpPr/>
            <p:nvPr/>
          </p:nvSpPr>
          <p:spPr>
            <a:xfrm>
              <a:off x="233219" y="4992624"/>
              <a:ext cx="424036" cy="424036"/>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a:off x="890476" y="4819154"/>
              <a:ext cx="6371836" cy="7709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
            <p:cNvSpPr txBox="1"/>
            <p:nvPr/>
          </p:nvSpPr>
          <p:spPr>
            <a:xfrm>
              <a:off x="890476" y="4819155"/>
              <a:ext cx="3523106" cy="770975"/>
            </a:xfrm>
            <a:prstGeom prst="rect">
              <a:avLst/>
            </a:prstGeom>
            <a:noFill/>
            <a:ln>
              <a:noFill/>
            </a:ln>
          </p:spPr>
          <p:txBody>
            <a:bodyPr anchorCtr="0" anchor="ctr" bIns="81575" lIns="81575" spcFirstLastPara="1" rIns="81575" wrap="square" tIns="81575">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Spaced-based and aircraft-based sensors.</a:t>
              </a:r>
              <a:endParaRPr b="0" i="0" sz="1400" u="none" cap="none" strike="noStrike">
                <a:solidFill>
                  <a:schemeClr val="dk1"/>
                </a:solidFill>
                <a:latin typeface="Calibri"/>
                <a:ea typeface="Calibri"/>
                <a:cs typeface="Calibri"/>
                <a:sym typeface="Calibri"/>
              </a:endParaRPr>
            </a:p>
          </p:txBody>
        </p:sp>
      </p:grpSp>
      <p:pic>
        <p:nvPicPr>
          <p:cNvPr descr="Radiative transfer models" id="183" name="Google Shape;183;p2"/>
          <p:cNvPicPr preferRelativeResize="0"/>
          <p:nvPr/>
        </p:nvPicPr>
        <p:blipFill rotWithShape="1">
          <a:blip r:embed="rId9">
            <a:alphaModFix/>
          </a:blip>
          <a:srcRect b="0" l="0" r="30603" t="0"/>
          <a:stretch/>
        </p:blipFill>
        <p:spPr>
          <a:xfrm>
            <a:off x="1115391" y="2585907"/>
            <a:ext cx="4736278" cy="35288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type="title"/>
          </p:nvPr>
        </p:nvSpPr>
        <p:spPr>
          <a:xfrm>
            <a:off x="263594" y="62523"/>
            <a:ext cx="10167636" cy="93518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800"/>
              <a:buNone/>
            </a:pPr>
            <a:r>
              <a:rPr b="1" lang="en-US" sz="3400">
                <a:latin typeface="Candara"/>
                <a:ea typeface="Candara"/>
                <a:cs typeface="Candara"/>
                <a:sym typeface="Candara"/>
              </a:rPr>
              <a:t>Observation Operator in DA Systems</a:t>
            </a:r>
            <a:endParaRPr b="1" sz="3400">
              <a:latin typeface="Candara"/>
              <a:ea typeface="Candara"/>
              <a:cs typeface="Candara"/>
              <a:sym typeface="Candara"/>
            </a:endParaRPr>
          </a:p>
        </p:txBody>
      </p:sp>
      <p:sp>
        <p:nvSpPr>
          <p:cNvPr id="189" name="Google Shape;189;p8"/>
          <p:cNvSpPr txBox="1"/>
          <p:nvPr/>
        </p:nvSpPr>
        <p:spPr>
          <a:xfrm>
            <a:off x="372377" y="1289363"/>
            <a:ext cx="10774496" cy="216978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600"/>
              </a:spcBef>
              <a:spcAft>
                <a:spcPts val="0"/>
              </a:spcAft>
              <a:buClr>
                <a:schemeClr val="dk1"/>
              </a:buClr>
              <a:buSzPts val="1600"/>
              <a:buFont typeface="Arial"/>
              <a:buChar char="•"/>
            </a:pPr>
            <a:r>
              <a:rPr b="1" i="0" lang="en-US" sz="1500" u="none" cap="none" strike="noStrike">
                <a:solidFill>
                  <a:schemeClr val="accent2"/>
                </a:solidFill>
                <a:latin typeface="Candara"/>
                <a:ea typeface="Candara"/>
                <a:cs typeface="Candara"/>
                <a:sym typeface="Candara"/>
              </a:rPr>
              <a:t>Observation operator</a:t>
            </a:r>
            <a:r>
              <a:rPr b="1" i="0" lang="en-US" sz="1500" u="none" cap="none" strike="noStrike">
                <a:solidFill>
                  <a:schemeClr val="dk1"/>
                </a:solidFill>
                <a:latin typeface="Candara"/>
                <a:ea typeface="Candara"/>
                <a:cs typeface="Candara"/>
                <a:sym typeface="Candara"/>
              </a:rPr>
              <a:t>:</a:t>
            </a:r>
            <a:r>
              <a:rPr b="1" i="0" lang="en-US" sz="1500" u="none" cap="none" strike="noStrike">
                <a:solidFill>
                  <a:schemeClr val="dk2"/>
                </a:solidFill>
                <a:latin typeface="Candara"/>
                <a:ea typeface="Candara"/>
                <a:cs typeface="Candara"/>
                <a:sym typeface="Candara"/>
              </a:rPr>
              <a:t> </a:t>
            </a:r>
            <a:r>
              <a:rPr b="1" i="0" lang="en-US" sz="1500" u="none" cap="none" strike="noStrike">
                <a:solidFill>
                  <a:srgbClr val="000000"/>
                </a:solidFill>
                <a:latin typeface="Candara"/>
                <a:ea typeface="Candara"/>
                <a:cs typeface="Candara"/>
                <a:sym typeface="Candara"/>
              </a:rPr>
              <a:t>given the atmospheric/surface conditions, what radiance/AOD value do we expect to observe from a particular satellite sensor? </a:t>
            </a:r>
            <a:endParaRPr/>
          </a:p>
          <a:p>
            <a:pPr indent="-285750" lvl="0" marL="285750" marR="0" rtl="0" algn="l">
              <a:lnSpc>
                <a:spcPct val="100000"/>
              </a:lnSpc>
              <a:spcBef>
                <a:spcPts val="600"/>
              </a:spcBef>
              <a:spcAft>
                <a:spcPts val="0"/>
              </a:spcAft>
              <a:buClr>
                <a:schemeClr val="dk1"/>
              </a:buClr>
              <a:buSzPts val="1600"/>
              <a:buFont typeface="Arial"/>
              <a:buChar char="•"/>
            </a:pPr>
            <a:r>
              <a:rPr b="1" i="0" lang="en-US" sz="1500" u="none" cap="none" strike="noStrike">
                <a:solidFill>
                  <a:srgbClr val="000000"/>
                </a:solidFill>
                <a:latin typeface="Candara"/>
                <a:ea typeface="Candara"/>
                <a:cs typeface="Candara"/>
                <a:sym typeface="Candara"/>
              </a:rPr>
              <a:t>CRTM is widely adopted in U.S. </a:t>
            </a:r>
            <a:r>
              <a:rPr b="1" i="0" lang="en-US" sz="1500" u="none" cap="none" strike="noStrike">
                <a:solidFill>
                  <a:schemeClr val="accent2"/>
                </a:solidFill>
                <a:latin typeface="Candara"/>
                <a:ea typeface="Candara"/>
                <a:cs typeface="Candara"/>
                <a:sym typeface="Candara"/>
              </a:rPr>
              <a:t>data assimilation (DA)/weather forecasting systems</a:t>
            </a:r>
            <a:r>
              <a:rPr b="1" i="0" lang="en-US" sz="1500" u="none" cap="none" strike="noStrike">
                <a:solidFill>
                  <a:srgbClr val="000000"/>
                </a:solidFill>
                <a:latin typeface="Candara"/>
                <a:ea typeface="Candara"/>
                <a:cs typeface="Candara"/>
                <a:sym typeface="Candara"/>
              </a:rPr>
              <a:t>, such as NOAA UFS, UCAR JEDI/UFO, and NASA GEOS.</a:t>
            </a:r>
            <a:endParaRPr b="1" i="0" sz="1500" u="none" cap="none" strike="noStrike">
              <a:solidFill>
                <a:srgbClr val="000000"/>
              </a:solidFill>
              <a:latin typeface="Candara"/>
              <a:ea typeface="Candara"/>
              <a:cs typeface="Candara"/>
              <a:sym typeface="Candara"/>
            </a:endParaRPr>
          </a:p>
          <a:p>
            <a:pPr indent="-285749" lvl="6" marL="560070" marR="0" rtl="0" algn="l">
              <a:lnSpc>
                <a:spcPct val="100000"/>
              </a:lnSpc>
              <a:spcBef>
                <a:spcPts val="0"/>
              </a:spcBef>
              <a:spcAft>
                <a:spcPts val="0"/>
              </a:spcAft>
              <a:buClr>
                <a:schemeClr val="dk1"/>
              </a:buClr>
              <a:buSzPts val="1050"/>
              <a:buFont typeface="Courier New"/>
              <a:buChar char="o"/>
            </a:pPr>
            <a:r>
              <a:rPr b="1" i="0" lang="en-US" sz="1500" u="none" cap="none" strike="noStrike">
                <a:solidFill>
                  <a:schemeClr val="accent2"/>
                </a:solidFill>
                <a:latin typeface="Candara"/>
                <a:ea typeface="Candara"/>
                <a:cs typeface="Candara"/>
                <a:sym typeface="Candara"/>
              </a:rPr>
              <a:t>Europe</a:t>
            </a:r>
            <a:r>
              <a:rPr b="1" i="0" lang="en-US" sz="1500" u="none" cap="none" strike="noStrike">
                <a:solidFill>
                  <a:srgbClr val="000000"/>
                </a:solidFill>
                <a:latin typeface="Candara"/>
                <a:ea typeface="Candara"/>
                <a:cs typeface="Candara"/>
                <a:sym typeface="Candara"/>
              </a:rPr>
              <a:t>: Radiative Transfer for TOVS (</a:t>
            </a:r>
            <a:r>
              <a:rPr b="1" i="0" lang="en-US" sz="1500" u="none" cap="none" strike="noStrike">
                <a:solidFill>
                  <a:schemeClr val="accent2"/>
                </a:solidFill>
                <a:latin typeface="Candara"/>
                <a:ea typeface="Candara"/>
                <a:cs typeface="Candara"/>
                <a:sym typeface="Candara"/>
              </a:rPr>
              <a:t>RTTOV</a:t>
            </a:r>
            <a:r>
              <a:rPr b="1" i="0" lang="en-US" sz="1500" u="none" cap="none" strike="noStrike">
                <a:solidFill>
                  <a:srgbClr val="000000"/>
                </a:solidFill>
                <a:latin typeface="Candara"/>
                <a:ea typeface="Candara"/>
                <a:cs typeface="Candara"/>
                <a:sym typeface="Candara"/>
              </a:rPr>
              <a:t>) model</a:t>
            </a:r>
            <a:endParaRPr/>
          </a:p>
          <a:p>
            <a:pPr indent="-285749" lvl="6" marL="560070" marR="0" rtl="0" algn="l">
              <a:lnSpc>
                <a:spcPct val="100000"/>
              </a:lnSpc>
              <a:spcBef>
                <a:spcPts val="0"/>
              </a:spcBef>
              <a:spcAft>
                <a:spcPts val="0"/>
              </a:spcAft>
              <a:buClr>
                <a:schemeClr val="dk1"/>
              </a:buClr>
              <a:buSzPts val="1050"/>
              <a:buFont typeface="Courier New"/>
              <a:buChar char="o"/>
            </a:pPr>
            <a:r>
              <a:rPr b="1" i="0" lang="en-US" sz="1500" u="none" cap="none" strike="noStrike">
                <a:solidFill>
                  <a:schemeClr val="accent2"/>
                </a:solidFill>
                <a:latin typeface="Candara"/>
                <a:ea typeface="Candara"/>
                <a:cs typeface="Candara"/>
                <a:sym typeface="Candara"/>
              </a:rPr>
              <a:t>China</a:t>
            </a:r>
            <a:r>
              <a:rPr b="1" i="0" lang="en-US" sz="1500" u="none" cap="none" strike="noStrike">
                <a:solidFill>
                  <a:srgbClr val="000000"/>
                </a:solidFill>
                <a:latin typeface="Candara"/>
                <a:ea typeface="Candara"/>
                <a:cs typeface="Candara"/>
                <a:sym typeface="Candara"/>
              </a:rPr>
              <a:t>: Advanced Radiative transfer Modeling System (</a:t>
            </a:r>
            <a:r>
              <a:rPr b="1" i="0" lang="en-US" sz="1500" u="none" cap="none" strike="noStrike">
                <a:solidFill>
                  <a:schemeClr val="accent2"/>
                </a:solidFill>
                <a:latin typeface="Candara"/>
                <a:ea typeface="Candara"/>
                <a:cs typeface="Candara"/>
                <a:sym typeface="Candara"/>
              </a:rPr>
              <a:t>ARMS</a:t>
            </a:r>
            <a:r>
              <a:rPr b="1" i="0" lang="en-US" sz="1500" u="none" cap="none" strike="noStrike">
                <a:solidFill>
                  <a:srgbClr val="000000"/>
                </a:solidFill>
                <a:latin typeface="Candara"/>
                <a:ea typeface="Candara"/>
                <a:cs typeface="Candara"/>
                <a:sym typeface="Candara"/>
              </a:rPr>
              <a:t>)</a:t>
            </a:r>
            <a:endParaRPr/>
          </a:p>
          <a:p>
            <a:pPr indent="-285750" lvl="0" marL="285750" marR="0" rtl="0" algn="l">
              <a:lnSpc>
                <a:spcPct val="100000"/>
              </a:lnSpc>
              <a:spcBef>
                <a:spcPts val="600"/>
              </a:spcBef>
              <a:spcAft>
                <a:spcPts val="0"/>
              </a:spcAft>
              <a:buClr>
                <a:schemeClr val="dk1"/>
              </a:buClr>
              <a:buSzPts val="1600"/>
              <a:buFont typeface="Arial"/>
              <a:buChar char="•"/>
            </a:pPr>
            <a:r>
              <a:rPr b="1" i="0" lang="en-US" sz="1500" u="none" cap="none" strike="noStrike">
                <a:solidFill>
                  <a:srgbClr val="76923C"/>
                </a:solidFill>
                <a:latin typeface="Candara"/>
                <a:ea typeface="Candara"/>
                <a:cs typeface="Candara"/>
                <a:sym typeface="Candara"/>
              </a:rPr>
              <a:t>Joint Effort for Data assimilation Integration (JEDI) </a:t>
            </a:r>
            <a:r>
              <a:rPr b="1" i="0" lang="en-US" sz="1500" u="none" cap="none" strike="noStrike">
                <a:solidFill>
                  <a:schemeClr val="dk1"/>
                </a:solidFill>
                <a:latin typeface="Candara"/>
                <a:ea typeface="Candara"/>
                <a:cs typeface="Candara"/>
                <a:sym typeface="Candara"/>
              </a:rPr>
              <a:t>system is a unified and versatile data assimilation (DA) system for Earth System Prediction. Currently under developed at </a:t>
            </a:r>
            <a:r>
              <a:rPr b="1" i="0" lang="en-US" sz="1500" u="none" cap="none" strike="noStrike">
                <a:solidFill>
                  <a:srgbClr val="76923C"/>
                </a:solidFill>
                <a:latin typeface="Candara"/>
                <a:ea typeface="Candara"/>
                <a:cs typeface="Candara"/>
                <a:sym typeface="Candara"/>
              </a:rPr>
              <a:t>the Joint Center for Satellite Data Assimilation (JCSDA), UCAR</a:t>
            </a:r>
            <a:r>
              <a:rPr b="1" i="0" lang="en-US" sz="1500" u="none" cap="none" strike="noStrike">
                <a:solidFill>
                  <a:schemeClr val="dk1"/>
                </a:solidFill>
                <a:latin typeface="Candara"/>
                <a:ea typeface="Candara"/>
                <a:cs typeface="Candara"/>
                <a:sym typeface="Candara"/>
              </a:rPr>
              <a:t>.</a:t>
            </a:r>
            <a:endParaRPr b="1" i="0" sz="1500" u="none" cap="none" strike="noStrike">
              <a:solidFill>
                <a:schemeClr val="dk1"/>
              </a:solidFill>
              <a:latin typeface="Candara"/>
              <a:ea typeface="Candara"/>
              <a:cs typeface="Candara"/>
              <a:sym typeface="Candara"/>
            </a:endParaRPr>
          </a:p>
        </p:txBody>
      </p:sp>
      <p:sp>
        <p:nvSpPr>
          <p:cNvPr id="190" name="Google Shape;190;p8"/>
          <p:cNvSpPr txBox="1"/>
          <p:nvPr>
            <p:ph idx="12" type="sldNum"/>
          </p:nvPr>
        </p:nvSpPr>
        <p:spPr>
          <a:xfrm>
            <a:off x="13494731" y="10488463"/>
            <a:ext cx="2844800" cy="25342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600"/>
              <a:buFont typeface="Calibri"/>
              <a:buNone/>
            </a:pPr>
            <a:fld id="{00000000-1234-1234-1234-123412341234}" type="slidenum">
              <a:rPr lang="en-US"/>
              <a:t>‹#›</a:t>
            </a:fld>
            <a:endParaRPr/>
          </a:p>
        </p:txBody>
      </p:sp>
      <p:pic>
        <p:nvPicPr>
          <p:cNvPr id="191" name="Google Shape;191;p8"/>
          <p:cNvPicPr preferRelativeResize="0"/>
          <p:nvPr/>
        </p:nvPicPr>
        <p:blipFill rotWithShape="1">
          <a:blip r:embed="rId3">
            <a:alphaModFix/>
          </a:blip>
          <a:srcRect b="0" l="0" r="0" t="0"/>
          <a:stretch/>
        </p:blipFill>
        <p:spPr>
          <a:xfrm>
            <a:off x="3155808" y="4568481"/>
            <a:ext cx="5207634" cy="555342"/>
          </a:xfrm>
          <a:prstGeom prst="rect">
            <a:avLst/>
          </a:prstGeom>
          <a:noFill/>
          <a:ln>
            <a:noFill/>
          </a:ln>
        </p:spPr>
      </p:pic>
      <p:pic>
        <p:nvPicPr>
          <p:cNvPr id="192" name="Google Shape;192;p8"/>
          <p:cNvPicPr preferRelativeResize="0"/>
          <p:nvPr/>
        </p:nvPicPr>
        <p:blipFill rotWithShape="1">
          <a:blip r:embed="rId4">
            <a:alphaModFix/>
          </a:blip>
          <a:srcRect b="0" l="0" r="0" t="0"/>
          <a:stretch/>
        </p:blipFill>
        <p:spPr>
          <a:xfrm>
            <a:off x="3212165" y="5260605"/>
            <a:ext cx="3121004" cy="304135"/>
          </a:xfrm>
          <a:prstGeom prst="rect">
            <a:avLst/>
          </a:prstGeom>
          <a:noFill/>
          <a:ln>
            <a:noFill/>
          </a:ln>
        </p:spPr>
      </p:pic>
      <p:cxnSp>
        <p:nvCxnSpPr>
          <p:cNvPr id="193" name="Google Shape;193;p8"/>
          <p:cNvCxnSpPr/>
          <p:nvPr/>
        </p:nvCxnSpPr>
        <p:spPr>
          <a:xfrm flipH="1">
            <a:off x="4533581" y="4479324"/>
            <a:ext cx="126518" cy="253670"/>
          </a:xfrm>
          <a:prstGeom prst="straightConnector1">
            <a:avLst/>
          </a:prstGeom>
          <a:noFill/>
          <a:ln cap="flat" cmpd="sng" w="9525">
            <a:solidFill>
              <a:srgbClr val="4A7DBA"/>
            </a:solidFill>
            <a:prstDash val="solid"/>
            <a:round/>
            <a:headEnd len="sm" w="sm" type="none"/>
            <a:tailEnd len="med" w="med" type="triangle"/>
          </a:ln>
        </p:spPr>
      </p:cxnSp>
      <p:cxnSp>
        <p:nvCxnSpPr>
          <p:cNvPr id="194" name="Google Shape;194;p8"/>
          <p:cNvCxnSpPr/>
          <p:nvPr/>
        </p:nvCxnSpPr>
        <p:spPr>
          <a:xfrm>
            <a:off x="4660099" y="4479324"/>
            <a:ext cx="911027" cy="247439"/>
          </a:xfrm>
          <a:prstGeom prst="straightConnector1">
            <a:avLst/>
          </a:prstGeom>
          <a:noFill/>
          <a:ln cap="flat" cmpd="sng" w="9525">
            <a:solidFill>
              <a:srgbClr val="4A7DBA"/>
            </a:solidFill>
            <a:prstDash val="solid"/>
            <a:round/>
            <a:headEnd len="sm" w="sm" type="none"/>
            <a:tailEnd len="med" w="med" type="triangle"/>
          </a:ln>
        </p:spPr>
      </p:cxnSp>
      <p:cxnSp>
        <p:nvCxnSpPr>
          <p:cNvPr id="195" name="Google Shape;195;p8"/>
          <p:cNvCxnSpPr/>
          <p:nvPr/>
        </p:nvCxnSpPr>
        <p:spPr>
          <a:xfrm flipH="1">
            <a:off x="6939200" y="4471241"/>
            <a:ext cx="72888" cy="294427"/>
          </a:xfrm>
          <a:prstGeom prst="straightConnector1">
            <a:avLst/>
          </a:prstGeom>
          <a:noFill/>
          <a:ln cap="flat" cmpd="sng" w="9525">
            <a:solidFill>
              <a:srgbClr val="4A7DBA"/>
            </a:solidFill>
            <a:prstDash val="solid"/>
            <a:round/>
            <a:headEnd len="sm" w="sm" type="none"/>
            <a:tailEnd len="med" w="med" type="triangle"/>
          </a:ln>
        </p:spPr>
      </p:cxnSp>
      <p:cxnSp>
        <p:nvCxnSpPr>
          <p:cNvPr id="196" name="Google Shape;196;p8"/>
          <p:cNvCxnSpPr/>
          <p:nvPr/>
        </p:nvCxnSpPr>
        <p:spPr>
          <a:xfrm>
            <a:off x="7012088" y="4486055"/>
            <a:ext cx="1175482" cy="279613"/>
          </a:xfrm>
          <a:prstGeom prst="straightConnector1">
            <a:avLst/>
          </a:prstGeom>
          <a:noFill/>
          <a:ln cap="flat" cmpd="sng" w="9525">
            <a:solidFill>
              <a:srgbClr val="4A7DBA"/>
            </a:solidFill>
            <a:prstDash val="solid"/>
            <a:round/>
            <a:headEnd len="sm" w="sm" type="none"/>
            <a:tailEnd len="med" w="med" type="triangle"/>
          </a:ln>
        </p:spPr>
      </p:cxnSp>
      <p:cxnSp>
        <p:nvCxnSpPr>
          <p:cNvPr id="197" name="Google Shape;197;p8"/>
          <p:cNvCxnSpPr/>
          <p:nvPr/>
        </p:nvCxnSpPr>
        <p:spPr>
          <a:xfrm rot="10800000">
            <a:off x="6407153" y="5009398"/>
            <a:ext cx="1209871" cy="251207"/>
          </a:xfrm>
          <a:prstGeom prst="straightConnector1">
            <a:avLst/>
          </a:prstGeom>
          <a:noFill/>
          <a:ln cap="flat" cmpd="sng" w="9525">
            <a:solidFill>
              <a:srgbClr val="4A7DBA"/>
            </a:solidFill>
            <a:prstDash val="solid"/>
            <a:round/>
            <a:headEnd len="sm" w="sm" type="none"/>
            <a:tailEnd len="med" w="med" type="triangle"/>
          </a:ln>
        </p:spPr>
      </p:cxnSp>
      <p:cxnSp>
        <p:nvCxnSpPr>
          <p:cNvPr id="198" name="Google Shape;198;p8"/>
          <p:cNvCxnSpPr/>
          <p:nvPr/>
        </p:nvCxnSpPr>
        <p:spPr>
          <a:xfrm rot="10800000">
            <a:off x="7617024" y="5021863"/>
            <a:ext cx="0" cy="238742"/>
          </a:xfrm>
          <a:prstGeom prst="straightConnector1">
            <a:avLst/>
          </a:prstGeom>
          <a:noFill/>
          <a:ln cap="flat" cmpd="sng" w="9525">
            <a:solidFill>
              <a:srgbClr val="4A7DBA"/>
            </a:solidFill>
            <a:prstDash val="solid"/>
            <a:round/>
            <a:headEnd len="sm" w="sm" type="none"/>
            <a:tailEnd len="med" w="med" type="triangle"/>
          </a:ln>
        </p:spPr>
      </p:cxnSp>
      <p:sp>
        <p:nvSpPr>
          <p:cNvPr id="199" name="Google Shape;199;p8"/>
          <p:cNvSpPr/>
          <p:nvPr/>
        </p:nvSpPr>
        <p:spPr>
          <a:xfrm>
            <a:off x="4177406" y="4229660"/>
            <a:ext cx="98777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Candara"/>
                <a:ea typeface="Candara"/>
                <a:cs typeface="Candara"/>
                <a:sym typeface="Candara"/>
              </a:rPr>
              <a:t>Model State</a:t>
            </a:r>
            <a:endParaRPr b="1" i="0" sz="1200" u="none" cap="none" strike="noStrike">
              <a:solidFill>
                <a:schemeClr val="dk2"/>
              </a:solidFill>
              <a:latin typeface="Candara"/>
              <a:ea typeface="Candara"/>
              <a:cs typeface="Candara"/>
              <a:sym typeface="Candara"/>
            </a:endParaRPr>
          </a:p>
        </p:txBody>
      </p:sp>
      <p:sp>
        <p:nvSpPr>
          <p:cNvPr id="200" name="Google Shape;200;p8"/>
          <p:cNvSpPr/>
          <p:nvPr/>
        </p:nvSpPr>
        <p:spPr>
          <a:xfrm>
            <a:off x="6379636" y="4224130"/>
            <a:ext cx="105990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Candara"/>
                <a:ea typeface="Candara"/>
                <a:cs typeface="Candara"/>
                <a:sym typeface="Candara"/>
              </a:rPr>
              <a:t>Observations</a:t>
            </a:r>
            <a:endParaRPr b="1" i="0" sz="1200" u="none" cap="none" strike="noStrike">
              <a:solidFill>
                <a:schemeClr val="dk2"/>
              </a:solidFill>
              <a:latin typeface="Candara"/>
              <a:ea typeface="Candara"/>
              <a:cs typeface="Candara"/>
              <a:sym typeface="Candara"/>
            </a:endParaRPr>
          </a:p>
        </p:txBody>
      </p:sp>
      <p:sp>
        <p:nvSpPr>
          <p:cNvPr id="201" name="Google Shape;201;p8"/>
          <p:cNvSpPr/>
          <p:nvPr/>
        </p:nvSpPr>
        <p:spPr>
          <a:xfrm>
            <a:off x="6636107" y="5308775"/>
            <a:ext cx="206178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Candara"/>
                <a:ea typeface="Candara"/>
                <a:cs typeface="Candara"/>
                <a:sym typeface="Candara"/>
              </a:rPr>
              <a:t>Observation Operator CRTM</a:t>
            </a:r>
            <a:endParaRPr b="1" i="0" sz="1200" u="none" cap="none" strike="noStrike">
              <a:solidFill>
                <a:schemeClr val="dk2"/>
              </a:solidFill>
              <a:latin typeface="Candara"/>
              <a:ea typeface="Candara"/>
              <a:cs typeface="Candara"/>
              <a:sym typeface="Candara"/>
            </a:endParaRPr>
          </a:p>
        </p:txBody>
      </p:sp>
      <p:sp>
        <p:nvSpPr>
          <p:cNvPr id="202" name="Google Shape;202;p8"/>
          <p:cNvSpPr/>
          <p:nvPr/>
        </p:nvSpPr>
        <p:spPr>
          <a:xfrm>
            <a:off x="2890976" y="4078683"/>
            <a:ext cx="6095147" cy="1769955"/>
          </a:xfrm>
          <a:prstGeom prst="rect">
            <a:avLst/>
          </a:prstGeom>
          <a:solidFill>
            <a:srgbClr val="8CB3E3">
              <a:alpha val="1333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Arial"/>
              <a:ea typeface="Arial"/>
              <a:cs typeface="Arial"/>
              <a:sym typeface="Arial"/>
            </a:endParaRPr>
          </a:p>
        </p:txBody>
      </p:sp>
      <p:sp>
        <p:nvSpPr>
          <p:cNvPr id="203" name="Google Shape;203;p8"/>
          <p:cNvSpPr txBox="1"/>
          <p:nvPr/>
        </p:nvSpPr>
        <p:spPr>
          <a:xfrm>
            <a:off x="9147493" y="6577814"/>
            <a:ext cx="2844800" cy="25342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600"/>
              <a:buFont typeface="Calibri"/>
              <a:buNone/>
            </a:pPr>
            <a:fld id="{00000000-1234-1234-1234-123412341234}" type="slidenum">
              <a:rPr b="0" i="0" lang="en-US" sz="1600" u="none" cap="none" strike="noStrike">
                <a:solidFill>
                  <a:srgbClr val="888888"/>
                </a:solidFill>
                <a:latin typeface="Calibri"/>
                <a:ea typeface="Calibri"/>
                <a:cs typeface="Calibri"/>
                <a:sym typeface="Calibri"/>
              </a:rPr>
              <a:t>‹#›</a:t>
            </a:fld>
            <a:endParaRPr b="0" i="0" sz="1600" u="none" cap="none" strike="noStrike">
              <a:solidFill>
                <a:srgbClr val="888888"/>
              </a:solidFill>
              <a:latin typeface="Calibri"/>
              <a:ea typeface="Calibri"/>
              <a:cs typeface="Calibri"/>
              <a:sym typeface="Calibri"/>
            </a:endParaRPr>
          </a:p>
        </p:txBody>
      </p:sp>
      <p:pic>
        <p:nvPicPr>
          <p:cNvPr descr="MPAS Atmosphere" id="204" name="Google Shape;204;p8"/>
          <p:cNvPicPr preferRelativeResize="0"/>
          <p:nvPr/>
        </p:nvPicPr>
        <p:blipFill rotWithShape="1">
          <a:blip r:embed="rId5">
            <a:alphaModFix/>
          </a:blip>
          <a:srcRect b="0" l="0" r="0" t="0"/>
          <a:stretch/>
        </p:blipFill>
        <p:spPr>
          <a:xfrm>
            <a:off x="81979" y="3492708"/>
            <a:ext cx="2783030" cy="2768974"/>
          </a:xfrm>
          <a:prstGeom prst="rect">
            <a:avLst/>
          </a:prstGeom>
          <a:noFill/>
          <a:ln>
            <a:noFill/>
          </a:ln>
        </p:spPr>
      </p:pic>
      <p:pic>
        <p:nvPicPr>
          <p:cNvPr descr="Figura 1. Propuesta de McCabe et al. (6) de interrelación de todos los sistemas (sistema de sistemas) para la gestión de los recursos hídricos." id="205" name="Google Shape;205;p8"/>
          <p:cNvPicPr preferRelativeResize="0"/>
          <p:nvPr/>
        </p:nvPicPr>
        <p:blipFill rotWithShape="1">
          <a:blip r:embed="rId6">
            <a:alphaModFix/>
          </a:blip>
          <a:srcRect b="0" l="0" r="0" t="0"/>
          <a:stretch/>
        </p:blipFill>
        <p:spPr>
          <a:xfrm>
            <a:off x="9218727" y="3474798"/>
            <a:ext cx="2276489" cy="3134980"/>
          </a:xfrm>
          <a:prstGeom prst="rect">
            <a:avLst/>
          </a:prstGeom>
          <a:noFill/>
          <a:ln>
            <a:noFill/>
          </a:ln>
        </p:spPr>
      </p:pic>
      <p:sp>
        <p:nvSpPr>
          <p:cNvPr id="206" name="Google Shape;206;p8"/>
          <p:cNvSpPr txBox="1"/>
          <p:nvPr/>
        </p:nvSpPr>
        <p:spPr>
          <a:xfrm>
            <a:off x="0" y="6244581"/>
            <a:ext cx="2890976" cy="31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000000"/>
                </a:solidFill>
                <a:latin typeface="Candara"/>
                <a:ea typeface="Candara"/>
                <a:cs typeface="Candara"/>
                <a:sym typeface="Candara"/>
              </a:rPr>
              <a:t>Modeled geophysical variables</a:t>
            </a:r>
            <a:endParaRPr b="0" i="0" sz="1467" u="none" cap="none" strike="noStrike">
              <a:solidFill>
                <a:srgbClr val="000000"/>
              </a:solidFill>
              <a:latin typeface="Candara"/>
              <a:ea typeface="Candara"/>
              <a:cs typeface="Candara"/>
              <a:sym typeface="Candara"/>
            </a:endParaRPr>
          </a:p>
        </p:txBody>
      </p:sp>
      <p:sp>
        <p:nvSpPr>
          <p:cNvPr id="207" name="Google Shape;207;p8"/>
          <p:cNvSpPr txBox="1"/>
          <p:nvPr/>
        </p:nvSpPr>
        <p:spPr>
          <a:xfrm>
            <a:off x="6636107" y="6311705"/>
            <a:ext cx="2890976" cy="31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000000"/>
                </a:solidFill>
                <a:latin typeface="Candara"/>
                <a:ea typeface="Candara"/>
                <a:cs typeface="Candara"/>
                <a:sym typeface="Candara"/>
              </a:rPr>
              <a:t>Remote sensing retrievals</a:t>
            </a:r>
            <a:endParaRPr b="0" i="0" sz="1467" u="none" cap="none" strike="noStrike">
              <a:solidFill>
                <a:srgbClr val="000000"/>
              </a:solidFill>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1"/>
          <p:cNvSpPr txBox="1"/>
          <p:nvPr/>
        </p:nvSpPr>
        <p:spPr>
          <a:xfrm>
            <a:off x="263594" y="62523"/>
            <a:ext cx="10167636"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A Brief History of CRTM Development</a:t>
            </a:r>
            <a:endParaRPr b="1" i="0" sz="3600" u="none" cap="none" strike="noStrike">
              <a:solidFill>
                <a:schemeClr val="lt1"/>
              </a:solidFill>
              <a:latin typeface="Candara"/>
              <a:ea typeface="Candara"/>
              <a:cs typeface="Candara"/>
              <a:sym typeface="Candara"/>
            </a:endParaRPr>
          </a:p>
        </p:txBody>
      </p:sp>
      <p:sp>
        <p:nvSpPr>
          <p:cNvPr id="214" name="Google Shape;214;p41"/>
          <p:cNvSpPr txBox="1"/>
          <p:nvPr/>
        </p:nvSpPr>
        <p:spPr>
          <a:xfrm>
            <a:off x="263594" y="3878743"/>
            <a:ext cx="5518387"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1.0 (2006)</a:t>
            </a:r>
            <a:endParaRPr/>
          </a:p>
          <a:p>
            <a:pPr indent="-228594" lvl="0"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absorption and scattering from various types of hydrometeors and aerosols.</a:t>
            </a:r>
            <a:endParaRPr/>
          </a:p>
          <a:p>
            <a:pPr indent="-228594" lvl="0"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surface emissivity and reflectivity over land, ocean, ice and snow surfaces for both the microwave and infrared spectral regions.</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2.0 (2010)</a:t>
            </a:r>
            <a:endParaRPr/>
          </a:p>
          <a:p>
            <a:pPr indent="-228594" lvl="0"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ODAS (Optical Depth in Absorber Space) and ODPS (Optical Depth in Pressure Space) transmittance algorithm for gaseous absorption and emission.</a:t>
            </a:r>
            <a:endParaRPr b="0" i="0" sz="1200" u="none" cap="none" strike="noStrike">
              <a:solidFill>
                <a:srgbClr val="000000"/>
              </a:solidFill>
              <a:latin typeface="Arial"/>
              <a:ea typeface="Arial"/>
              <a:cs typeface="Arial"/>
              <a:sym typeface="Arial"/>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Specular surface reflection option; Ocean emissivity.</a:t>
            </a:r>
            <a:endParaRPr b="0" i="0" sz="1200" u="none" cap="none" strike="noStrike">
              <a:solidFill>
                <a:srgbClr val="000000"/>
              </a:solidFill>
              <a:latin typeface="Arial"/>
              <a:ea typeface="Arial"/>
              <a:cs typeface="Arial"/>
              <a:sym typeface="Arial"/>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2.1 (2012)</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Clear sky simulations.</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Surface emissivity: Ocean (FASTEM1~6 over the years) and land.</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Successive Order of Interaction (SOI) radiative transfer algorithm.</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NLTE simulations applied to infrared sensors.</a:t>
            </a:r>
            <a:endParaRPr b="0" i="0" sz="1200" u="none" cap="none" strike="noStrike">
              <a:solidFill>
                <a:srgbClr val="000000"/>
              </a:solidFill>
              <a:latin typeface="Arial"/>
              <a:ea typeface="Arial"/>
              <a:cs typeface="Arial"/>
              <a:sym typeface="Arial"/>
            </a:endParaRPr>
          </a:p>
        </p:txBody>
      </p:sp>
      <p:sp>
        <p:nvSpPr>
          <p:cNvPr id="215" name="Google Shape;215;p41"/>
          <p:cNvSpPr txBox="1"/>
          <p:nvPr/>
        </p:nvSpPr>
        <p:spPr>
          <a:xfrm>
            <a:off x="7876560" y="3388686"/>
            <a:ext cx="2136015" cy="31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67" u="none" cap="none" strike="noStrike">
                <a:solidFill>
                  <a:srgbClr val="000000"/>
                </a:solidFill>
                <a:latin typeface="Candara"/>
                <a:ea typeface="Candara"/>
                <a:cs typeface="Candara"/>
                <a:sym typeface="Candara"/>
              </a:rPr>
              <a:t>Johnson et al., 2023</a:t>
            </a:r>
            <a:endParaRPr b="0" i="0" sz="1467" u="none" cap="none" strike="noStrike">
              <a:solidFill>
                <a:srgbClr val="000000"/>
              </a:solidFill>
              <a:latin typeface="Candara"/>
              <a:ea typeface="Candara"/>
              <a:cs typeface="Candara"/>
              <a:sym typeface="Candara"/>
            </a:endParaRPr>
          </a:p>
        </p:txBody>
      </p:sp>
      <p:sp>
        <p:nvSpPr>
          <p:cNvPr id="216" name="Google Shape;216;p41"/>
          <p:cNvSpPr txBox="1"/>
          <p:nvPr/>
        </p:nvSpPr>
        <p:spPr>
          <a:xfrm>
            <a:off x="5958309" y="3878743"/>
            <a:ext cx="6233691" cy="2862322"/>
          </a:xfrm>
          <a:prstGeom prst="rect">
            <a:avLst/>
          </a:prstGeom>
          <a:noFill/>
          <a:ln>
            <a:noFill/>
          </a:ln>
        </p:spPr>
        <p:txBody>
          <a:bodyPr anchorCtr="0" anchor="t" bIns="45700" lIns="91425" spcFirstLastPara="1" rIns="91425" wrap="square" tIns="45700">
            <a:spAutoFit/>
          </a:bodyPr>
          <a:lstStyle/>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2.2 (2015)</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Overcast radiances in fully cloud-covered conditions.</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Cloud optical property.</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Snow emissivity</a:t>
            </a:r>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2.3.0 (2017)</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Cloud fraction/all sky radiance capabilities.</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Sea ice emissivity.</a:t>
            </a:r>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2.4.0 (2020)</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Aerosol coefficient table based on CMAQ specifications.</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WSM-6, Thompson, and GFDL cloud microphysics schemes.</a:t>
            </a:r>
            <a:endParaRPr/>
          </a:p>
          <a:p>
            <a:pPr indent="-228594" lvl="1" marL="228594"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NetCDF modules for cloud and aerosol coefficients.</a:t>
            </a:r>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CRTM transmittance and spectral coefficient generation package, Version 1 (2021)</a:t>
            </a:r>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Versions 2.4.1 and 3.0 were released in 2022 and 2023 for internal testing.</a:t>
            </a:r>
            <a:endParaRPr/>
          </a:p>
          <a:p>
            <a:pPr indent="0" lvl="1" marL="0" marR="0" rtl="0" algn="just">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Version 3.1, released Jan 2024.</a:t>
            </a:r>
            <a:endParaRPr/>
          </a:p>
          <a:p>
            <a:pPr indent="0" lvl="1" marL="0" marR="0" rtl="0" algn="just">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pic>
        <p:nvPicPr>
          <p:cNvPr id="217" name="Google Shape;217;p41"/>
          <p:cNvPicPr preferRelativeResize="0"/>
          <p:nvPr/>
        </p:nvPicPr>
        <p:blipFill rotWithShape="1">
          <a:blip r:embed="rId3">
            <a:alphaModFix/>
          </a:blip>
          <a:srcRect b="0" l="0" r="0" t="0"/>
          <a:stretch/>
        </p:blipFill>
        <p:spPr>
          <a:xfrm>
            <a:off x="3048971" y="1047821"/>
            <a:ext cx="5518387" cy="26619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2"/>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Aerosol</a:t>
            </a:r>
            <a:endParaRPr b="1" i="0" sz="3600" u="none" cap="none" strike="noStrike">
              <a:solidFill>
                <a:schemeClr val="lt1"/>
              </a:solidFill>
              <a:latin typeface="Candara"/>
              <a:ea typeface="Candara"/>
              <a:cs typeface="Candara"/>
              <a:sym typeface="Candara"/>
            </a:endParaRPr>
          </a:p>
        </p:txBody>
      </p:sp>
      <p:graphicFrame>
        <p:nvGraphicFramePr>
          <p:cNvPr id="224" name="Google Shape;224;p42"/>
          <p:cNvGraphicFramePr/>
          <p:nvPr/>
        </p:nvGraphicFramePr>
        <p:xfrm>
          <a:off x="286654" y="1475339"/>
          <a:ext cx="3000000" cy="3000000"/>
        </p:xfrm>
        <a:graphic>
          <a:graphicData uri="http://schemas.openxmlformats.org/drawingml/2006/table">
            <a:tbl>
              <a:tblPr>
                <a:noFill/>
                <a:tableStyleId>{59BB98D0-BF12-44F4-B34F-2272FEDCAC3F}</a:tableStyleId>
              </a:tblPr>
              <a:tblGrid>
                <a:gridCol w="740075"/>
                <a:gridCol w="1560225"/>
                <a:gridCol w="2567550"/>
                <a:gridCol w="1348900"/>
              </a:tblGrid>
              <a:tr h="470550">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 Version</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rPr>
                        <a:t>Aerosol model</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Aerosol species</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Aerosol properties</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r>
              <a:tr h="7771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All versions</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E36C09"/>
                          </a:solidFill>
                          <a:latin typeface="Arial"/>
                          <a:ea typeface="Arial"/>
                          <a:cs typeface="Arial"/>
                          <a:sym typeface="Arial"/>
                        </a:rPr>
                        <a:t>Binary</a:t>
                      </a:r>
                      <a:endParaRPr b="1"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(Default)</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Chin et al., 2002; </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Han, 2006</a:t>
                      </a:r>
                      <a:endParaRPr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a:t>
                      </a:r>
                      <a:endParaRPr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538CD5"/>
                          </a:solidFill>
                        </a:rPr>
                        <a:t>effective radius</a:t>
                      </a:r>
                      <a:r>
                        <a:rPr lang="en-US" sz="1100" u="none" cap="none" strike="noStrike"/>
                        <a:t>, </a:t>
                      </a:r>
                      <a:r>
                        <a:rPr b="1" lang="en-US" sz="1100" u="none" cap="none" strike="noStrike">
                          <a:solidFill>
                            <a:srgbClr val="538CD5"/>
                          </a:solidFill>
                        </a:rPr>
                        <a:t>hygroscopicity (implicit)</a:t>
                      </a:r>
                      <a:endParaRPr b="1" sz="1100" u="none" cap="none" strike="noStrike">
                        <a:solidFill>
                          <a:srgbClr val="538CD5"/>
                        </a:solidFill>
                      </a:endParaRPr>
                    </a:p>
                  </a:txBody>
                  <a:tcPr marT="91425" marB="91425" marR="91425" marL="91425">
                    <a:lnT cap="flat" cmpd="sng" w="12700">
                      <a:solidFill>
                        <a:schemeClr val="dk1"/>
                      </a:solidFill>
                      <a:prstDash val="solid"/>
                      <a:round/>
                      <a:headEnd len="sm" w="sm" type="none"/>
                      <a:tailEnd len="sm" w="sm" type="none"/>
                    </a:lnT>
                  </a:tcPr>
                </a:tc>
              </a:tr>
              <a:tr h="9272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 – v3.1</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E36C09"/>
                          </a:solidFill>
                        </a:rPr>
                        <a:t>NetCDF</a:t>
                      </a:r>
                      <a:endParaRPr b="1" sz="1100" u="none" cap="none" strike="noStrike">
                        <a:solidFill>
                          <a:srgbClr val="E36C09"/>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CMAQ</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solidFill>
                            <a:schemeClr val="dk1"/>
                          </a:solidFill>
                        </a:rPr>
                        <a:t>Binkowski</a:t>
                      </a:r>
                      <a:r>
                        <a:rPr i="1" lang="en-US" sz="1050" u="none" cap="none" strike="noStrike"/>
                        <a:t> and Roselle, 2003; Liu and Lu 2016</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a:t>
                      </a:r>
                      <a:r>
                        <a:rPr lang="en-US" sz="1100" u="none" cap="none" strike="noStrike">
                          <a:solidFill>
                            <a:schemeClr val="dk1"/>
                          </a:solidFill>
                        </a:rPr>
                        <a:t>sea salt, </a:t>
                      </a:r>
                      <a:r>
                        <a:rPr lang="en-US" sz="1100" u="none" cap="none" strike="noStrike"/>
                        <a:t>water-soluble, </a:t>
                      </a:r>
                      <a:r>
                        <a:rPr lang="en-US" sz="1100" u="none" cap="none" strike="noStrike">
                          <a:solidFill>
                            <a:schemeClr val="dk1"/>
                          </a:solidFill>
                        </a:rPr>
                        <a:t>soot, </a:t>
                      </a:r>
                      <a:r>
                        <a:rPr lang="en-US" sz="1100" u="none" cap="none" strike="noStrike"/>
                        <a:t>sulfate, water, insoluble, dust-like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hygroscopicity (implicit)</a:t>
                      </a:r>
                      <a:endParaRPr sz="11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C00000"/>
                          </a:solidFill>
                        </a:rPr>
                        <a:t>radius standard deviation</a:t>
                      </a:r>
                      <a:endParaRPr b="1" sz="1100" u="none" cap="none" strike="noStrike">
                        <a:solidFill>
                          <a:srgbClr val="C00000"/>
                        </a:solidFill>
                      </a:endParaRPr>
                    </a:p>
                  </a:txBody>
                  <a:tcPr marT="91425" marB="91425" marR="91425" marL="91425"/>
                </a:tc>
              </a:tr>
              <a:tr h="7750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GOCART</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-GEOS5</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t>Colarco et al., 2010</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 nitrate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a:t>
                      </a:r>
                      <a:r>
                        <a:rPr b="1" lang="en-US" sz="1100" u="none" cap="none" strike="noStrike">
                          <a:solidFill>
                            <a:srgbClr val="00B050"/>
                          </a:solidFill>
                        </a:rPr>
                        <a:t>hygroscopicity</a:t>
                      </a:r>
                      <a:r>
                        <a:rPr b="1" lang="en-US" sz="1100" u="none" cap="none" strike="noStrike">
                          <a:solidFill>
                            <a:srgbClr val="C00000"/>
                          </a:solidFill>
                        </a:rPr>
                        <a:t> </a:t>
                      </a:r>
                      <a:endParaRPr b="1" sz="1100" u="none" cap="none" strike="noStrike">
                        <a:solidFill>
                          <a:srgbClr val="C00000"/>
                        </a:solidFill>
                      </a:endParaRPr>
                    </a:p>
                  </a:txBody>
                  <a:tcPr marT="91425" marB="91425" marR="91425" marL="91425"/>
                </a:tc>
              </a:tr>
              <a:tr h="6228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NAAPS</a:t>
                      </a:r>
                      <a:endParaRPr/>
                    </a:p>
                    <a:p>
                      <a:pPr indent="0" lvl="0" marL="0" marR="0" rtl="0" algn="ctr">
                        <a:lnSpc>
                          <a:spcPct val="100000"/>
                        </a:lnSpc>
                        <a:spcBef>
                          <a:spcPts val="0"/>
                        </a:spcBef>
                        <a:spcAft>
                          <a:spcPts val="0"/>
                        </a:spcAft>
                        <a:buClr>
                          <a:srgbClr val="000000"/>
                        </a:buClr>
                        <a:buSzPts val="1100"/>
                        <a:buFont typeface="Arial"/>
                        <a:buNone/>
                      </a:pPr>
                      <a:r>
                        <a:rPr i="1" lang="en-US" sz="1100" u="none" cap="none" strike="noStrike"/>
                        <a:t>Lynch et al., 2016</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Bulk aerosol properties: dust, sea salt, smoke, </a:t>
                      </a:r>
                      <a:r>
                        <a:rPr lang="en-US" sz="1100" u="none" cap="none" strike="noStrike">
                          <a:solidFill>
                            <a:schemeClr val="dk1"/>
                          </a:solidFill>
                        </a:rPr>
                        <a:t>anthropogenic and biogenic fine particles</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0" lang="en-US" sz="1100" u="none" cap="none" strike="noStrike">
                          <a:solidFill>
                            <a:schemeClr val="dk1"/>
                          </a:solidFill>
                        </a:rPr>
                        <a:t>hygroscopicity</a:t>
                      </a:r>
                      <a:endParaRPr b="0" sz="1100" u="none" cap="none" strike="noStrike">
                        <a:solidFill>
                          <a:schemeClr val="dk1"/>
                        </a:solidFill>
                      </a:endParaRPr>
                    </a:p>
                  </a:txBody>
                  <a:tcPr marT="91425" marB="91425" marR="91425" marL="91425"/>
                </a:tc>
              </a:tr>
              <a:tr h="9272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(internal)</a:t>
                      </a:r>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RTTOV-OPAC</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RTTOV-CAMS</a:t>
                      </a:r>
                      <a:endParaRPr/>
                    </a:p>
                    <a:p>
                      <a:pPr indent="0" lvl="0" marL="0" marR="0" rtl="0" algn="ctr">
                        <a:lnSpc>
                          <a:spcPct val="100000"/>
                        </a:lnSpc>
                        <a:spcBef>
                          <a:spcPts val="0"/>
                        </a:spcBef>
                        <a:spcAft>
                          <a:spcPts val="0"/>
                        </a:spcAft>
                        <a:buClr>
                          <a:srgbClr val="000000"/>
                        </a:buClr>
                        <a:buSzPts val="1000"/>
                        <a:buFont typeface="Arial"/>
                        <a:buNone/>
                      </a:pPr>
                      <a:r>
                        <a:rPr i="1" lang="en-US" sz="1000" u="none" cap="none" strike="noStrike"/>
                        <a:t>RTTOV v13</a:t>
                      </a:r>
                      <a:endParaRPr i="1"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dust, sea salt, organic carbon, black carbon, sulfate, nitrate</a:t>
                      </a:r>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t>CAMS: aerosol climatology developed by Copernicus Atmosphere Monitoring Service</a:t>
                      </a:r>
                      <a:endParaRPr sz="11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effective radius, hygroscopicity</a:t>
                      </a:r>
                      <a:endParaRPr/>
                    </a:p>
                  </a:txBody>
                  <a:tcPr marT="91425" marB="91425" marR="91425" marL="91425"/>
                </a:tc>
              </a:tr>
            </a:tbl>
          </a:graphicData>
        </a:graphic>
      </p:graphicFrame>
      <p:sp>
        <p:nvSpPr>
          <p:cNvPr id="225" name="Google Shape;225;p42"/>
          <p:cNvSpPr txBox="1"/>
          <p:nvPr>
            <p:ph idx="12" type="sldNum"/>
          </p:nvPr>
        </p:nvSpPr>
        <p:spPr>
          <a:xfrm>
            <a:off x="11303246" y="6575572"/>
            <a:ext cx="695406" cy="28242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600"/>
              <a:buFont typeface="Calibri"/>
              <a:buNone/>
            </a:pPr>
            <a:fld id="{00000000-1234-1234-1234-123412341234}" type="slidenum">
              <a:rPr lang="en-US"/>
              <a:t>‹#›</a:t>
            </a:fld>
            <a:endParaRPr/>
          </a:p>
        </p:txBody>
      </p:sp>
      <p:sp>
        <p:nvSpPr>
          <p:cNvPr id="226" name="Google Shape;226;p42"/>
          <p:cNvSpPr txBox="1"/>
          <p:nvPr/>
        </p:nvSpPr>
        <p:spPr>
          <a:xfrm>
            <a:off x="7014288" y="6000756"/>
            <a:ext cx="49843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Candara"/>
                <a:ea typeface="Candara"/>
                <a:cs typeface="Candara"/>
                <a:sym typeface="Candara"/>
              </a:rPr>
              <a:t>Figures: Aerosol extinction coefficients of selected species across the CRTM default, GOCART-GEOS5, NAAPS, and RTTOV LUTs.  [550nm]</a:t>
            </a:r>
            <a:endParaRPr/>
          </a:p>
        </p:txBody>
      </p:sp>
      <p:sp>
        <p:nvSpPr>
          <p:cNvPr id="227" name="Google Shape;227;p42"/>
          <p:cNvSpPr txBox="1"/>
          <p:nvPr/>
        </p:nvSpPr>
        <p:spPr>
          <a:xfrm>
            <a:off x="9472218" y="4790990"/>
            <a:ext cx="2204356"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andara"/>
                <a:ea typeface="Candara"/>
                <a:cs typeface="Candara"/>
                <a:sym typeface="Candara"/>
              </a:rPr>
              <a:t>Dust and Sea Salt: dry particle, RH = 0 for all schemes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00" u="none" cap="none" strike="noStrike">
                <a:solidFill>
                  <a:srgbClr val="000000"/>
                </a:solidFill>
                <a:latin typeface="Candara"/>
                <a:ea typeface="Candara"/>
                <a:cs typeface="Candara"/>
                <a:sym typeface="Candara"/>
              </a:rPr>
              <a:t>BC, OC, Sulfate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t>
            </a:r>
            <a:r>
              <a:rPr b="0" i="0" lang="en-US" sz="1000" u="none" cap="none" strike="noStrike">
                <a:solidFill>
                  <a:srgbClr val="000000"/>
                </a:solidFill>
                <a:latin typeface="Candara"/>
                <a:ea typeface="Candara"/>
                <a:cs typeface="Candara"/>
                <a:sym typeface="Candara"/>
              </a:rPr>
              <a:t>CRTM: for all effective radii available.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t>
            </a:r>
            <a:r>
              <a:rPr b="0" i="0" lang="en-US" sz="1000" u="none" cap="none" strike="noStrike">
                <a:solidFill>
                  <a:srgbClr val="000000"/>
                </a:solidFill>
                <a:latin typeface="Candara"/>
                <a:ea typeface="Candara"/>
                <a:cs typeface="Candara"/>
                <a:sym typeface="Candara"/>
              </a:rPr>
              <a:t>The rest: dry particle, RH = 0.</a:t>
            </a:r>
            <a:endParaRPr b="0" i="0" sz="1000" u="none" cap="none" strike="noStrike">
              <a:solidFill>
                <a:srgbClr val="000000"/>
              </a:solidFill>
              <a:latin typeface="Arial"/>
              <a:ea typeface="Arial"/>
              <a:cs typeface="Arial"/>
              <a:sym typeface="Arial"/>
            </a:endParaRPr>
          </a:p>
        </p:txBody>
      </p:sp>
      <p:pic>
        <p:nvPicPr>
          <p:cNvPr id="228" name="Google Shape;228;p42"/>
          <p:cNvPicPr preferRelativeResize="0"/>
          <p:nvPr/>
        </p:nvPicPr>
        <p:blipFill rotWithShape="1">
          <a:blip r:embed="rId3">
            <a:alphaModFix/>
          </a:blip>
          <a:srcRect b="4992" l="-135" r="375" t="-5966"/>
          <a:stretch/>
        </p:blipFill>
        <p:spPr>
          <a:xfrm>
            <a:off x="6912830" y="1221435"/>
            <a:ext cx="4859440" cy="47227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3"/>
          <p:cNvSpPr/>
          <p:nvPr/>
        </p:nvSpPr>
        <p:spPr>
          <a:xfrm>
            <a:off x="484909" y="271887"/>
            <a:ext cx="11222181" cy="584775"/>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None/>
            </a:pPr>
            <a:r>
              <a:rPr b="1" i="0" lang="en-US" sz="3200" u="none" cap="none" strike="noStrike">
                <a:solidFill>
                  <a:schemeClr val="lt1"/>
                </a:solidFill>
                <a:latin typeface="Candara"/>
                <a:ea typeface="Candara"/>
                <a:cs typeface="Candara"/>
                <a:sym typeface="Candara"/>
              </a:rPr>
              <a:t>AOD and Radiance</a:t>
            </a:r>
            <a:endParaRPr>
              <a:latin typeface="Candara"/>
              <a:ea typeface="Candara"/>
              <a:cs typeface="Candara"/>
              <a:sym typeface="Candara"/>
            </a:endParaRPr>
          </a:p>
        </p:txBody>
      </p:sp>
      <p:pic>
        <p:nvPicPr>
          <p:cNvPr id="234" name="Google Shape;234;p43"/>
          <p:cNvPicPr preferRelativeResize="0"/>
          <p:nvPr/>
        </p:nvPicPr>
        <p:blipFill rotWithShape="1">
          <a:blip r:embed="rId3">
            <a:alphaModFix/>
          </a:blip>
          <a:srcRect b="0" l="0" r="0" t="0"/>
          <a:stretch/>
        </p:blipFill>
        <p:spPr>
          <a:xfrm>
            <a:off x="6222683" y="1365249"/>
            <a:ext cx="5693313" cy="1318067"/>
          </a:xfrm>
          <a:prstGeom prst="rect">
            <a:avLst/>
          </a:prstGeom>
          <a:noFill/>
          <a:ln>
            <a:noFill/>
          </a:ln>
        </p:spPr>
      </p:pic>
      <p:sp>
        <p:nvSpPr>
          <p:cNvPr id="235" name="Google Shape;235;p43"/>
          <p:cNvSpPr txBox="1"/>
          <p:nvPr/>
        </p:nvSpPr>
        <p:spPr>
          <a:xfrm>
            <a:off x="6907810" y="1086314"/>
            <a:ext cx="445700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Candara"/>
                <a:ea typeface="Candara"/>
                <a:cs typeface="Candara"/>
                <a:sym typeface="Candara"/>
              </a:rPr>
              <a:t>Dust</a:t>
            </a:r>
            <a:endParaRPr b="1" i="0" sz="1400" u="none" cap="none" strike="noStrike">
              <a:solidFill>
                <a:srgbClr val="000000"/>
              </a:solidFill>
              <a:latin typeface="Candara"/>
              <a:ea typeface="Candara"/>
              <a:cs typeface="Candara"/>
              <a:sym typeface="Candara"/>
            </a:endParaRPr>
          </a:p>
        </p:txBody>
      </p:sp>
      <p:sp>
        <p:nvSpPr>
          <p:cNvPr id="236" name="Google Shape;236;p43"/>
          <p:cNvSpPr txBox="1"/>
          <p:nvPr/>
        </p:nvSpPr>
        <p:spPr>
          <a:xfrm>
            <a:off x="6182223" y="6160827"/>
            <a:ext cx="5742941" cy="577081"/>
          </a:xfrm>
          <a:prstGeom prst="rect">
            <a:avLst/>
          </a:prstGeom>
          <a:noFill/>
          <a:ln>
            <a:noFill/>
          </a:ln>
        </p:spPr>
        <p:txBody>
          <a:bodyPr anchorCtr="0" anchor="t" bIns="45700" lIns="91425" spcFirstLastPara="1" rIns="91425" wrap="square" tIns="45700">
            <a:spAutoFit/>
          </a:bodyPr>
          <a:lstStyle/>
          <a:p>
            <a:pPr indent="0" lvl="0" marL="228594" marR="0" rtl="0" algn="just">
              <a:lnSpc>
                <a:spcPct val="100000"/>
              </a:lnSpc>
              <a:spcBef>
                <a:spcPts val="0"/>
              </a:spcBef>
              <a:spcAft>
                <a:spcPts val="0"/>
              </a:spcAft>
              <a:buNone/>
            </a:pPr>
            <a:r>
              <a:rPr b="0" i="0" lang="en-US" sz="1050" u="none" cap="none" strike="noStrike">
                <a:solidFill>
                  <a:srgbClr val="000000"/>
                </a:solidFill>
                <a:latin typeface="Candara"/>
                <a:ea typeface="Candara"/>
                <a:cs typeface="Candara"/>
                <a:sym typeface="Candara"/>
              </a:rPr>
              <a:t>Figures: </a:t>
            </a:r>
            <a:r>
              <a:rPr b="1" i="1" lang="en-US" sz="1050" u="none" cap="none" strike="noStrike">
                <a:solidFill>
                  <a:srgbClr val="000000"/>
                </a:solidFill>
                <a:latin typeface="Candara"/>
                <a:ea typeface="Candara"/>
                <a:cs typeface="Candara"/>
                <a:sym typeface="Candara"/>
              </a:rPr>
              <a:t>a.</a:t>
            </a:r>
            <a:r>
              <a:rPr b="0" i="0" lang="en-US" sz="1050" u="none" cap="none" strike="noStrike">
                <a:solidFill>
                  <a:srgbClr val="000000"/>
                </a:solidFill>
                <a:latin typeface="Candara"/>
                <a:ea typeface="Candara"/>
                <a:cs typeface="Candara"/>
                <a:sym typeface="Candara"/>
              </a:rPr>
              <a:t> Column total aerosol concentration of May (MERRA-2 climatology) and </a:t>
            </a:r>
            <a:r>
              <a:rPr b="1" i="1" lang="en-US" sz="1050" u="none" cap="none" strike="noStrike">
                <a:solidFill>
                  <a:srgbClr val="000000"/>
                </a:solidFill>
                <a:latin typeface="Candara"/>
                <a:ea typeface="Candara"/>
                <a:cs typeface="Candara"/>
                <a:sym typeface="Candara"/>
              </a:rPr>
              <a:t>b.</a:t>
            </a:r>
            <a:r>
              <a:rPr b="0" i="0" lang="en-US" sz="1050" u="none" cap="none" strike="noStrike">
                <a:solidFill>
                  <a:srgbClr val="000000"/>
                </a:solidFill>
                <a:latin typeface="Candara"/>
                <a:ea typeface="Candara"/>
                <a:cs typeface="Candara"/>
                <a:sym typeface="Candara"/>
              </a:rPr>
              <a:t> the corresponding AOD (550nm) simulated using CRTM, averaged over six aerosol schemes. </a:t>
            </a:r>
            <a:r>
              <a:rPr b="1" i="1" lang="en-US" sz="1050" u="none" cap="none" strike="noStrike">
                <a:solidFill>
                  <a:srgbClr val="000000"/>
                </a:solidFill>
                <a:latin typeface="Candara"/>
                <a:ea typeface="Candara"/>
                <a:cs typeface="Candara"/>
                <a:sym typeface="Candara"/>
              </a:rPr>
              <a:t>c.</a:t>
            </a:r>
            <a:r>
              <a:rPr b="0" i="0" lang="en-US" sz="1050" u="none" cap="none" strike="noStrike">
                <a:solidFill>
                  <a:srgbClr val="000000"/>
                </a:solidFill>
                <a:latin typeface="Candara"/>
                <a:ea typeface="Candara"/>
                <a:cs typeface="Candara"/>
                <a:sym typeface="Candara"/>
              </a:rPr>
              <a:t> percentage differences in AOD computed using each aerosol scheme.</a:t>
            </a:r>
            <a:endParaRPr b="0" i="0" sz="1050" u="none" cap="none" strike="noStrike">
              <a:solidFill>
                <a:srgbClr val="000000"/>
              </a:solidFill>
              <a:latin typeface="Candara"/>
              <a:ea typeface="Candara"/>
              <a:cs typeface="Candara"/>
              <a:sym typeface="Candara"/>
            </a:endParaRPr>
          </a:p>
        </p:txBody>
      </p:sp>
      <p:sp>
        <p:nvSpPr>
          <p:cNvPr id="237" name="Google Shape;237;p43"/>
          <p:cNvSpPr txBox="1"/>
          <p:nvPr>
            <p:ph idx="12" type="sldNum"/>
          </p:nvPr>
        </p:nvSpPr>
        <p:spPr>
          <a:xfrm>
            <a:off x="9228849" y="6492900"/>
            <a:ext cx="2844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600"/>
              <a:buFont typeface="Calibri"/>
              <a:buNone/>
            </a:pPr>
            <a:fld id="{00000000-1234-1234-1234-123412341234}" type="slidenum">
              <a:rPr lang="en-US"/>
              <a:t>‹#›</a:t>
            </a:fld>
            <a:endParaRPr/>
          </a:p>
        </p:txBody>
      </p:sp>
      <p:pic>
        <p:nvPicPr>
          <p:cNvPr id="238" name="Google Shape;238;p43"/>
          <p:cNvPicPr preferRelativeResize="0"/>
          <p:nvPr/>
        </p:nvPicPr>
        <p:blipFill rotWithShape="1">
          <a:blip r:embed="rId4">
            <a:alphaModFix/>
          </a:blip>
          <a:srcRect b="0" l="0" r="0" t="0"/>
          <a:stretch/>
        </p:blipFill>
        <p:spPr>
          <a:xfrm>
            <a:off x="6182223" y="2740883"/>
            <a:ext cx="5742940" cy="3392984"/>
          </a:xfrm>
          <a:prstGeom prst="rect">
            <a:avLst/>
          </a:prstGeom>
          <a:noFill/>
          <a:ln>
            <a:noFill/>
          </a:ln>
        </p:spPr>
      </p:pic>
      <p:sp>
        <p:nvSpPr>
          <p:cNvPr id="239" name="Google Shape;239;p43"/>
          <p:cNvSpPr txBox="1"/>
          <p:nvPr/>
        </p:nvSpPr>
        <p:spPr>
          <a:xfrm>
            <a:off x="420763" y="1428130"/>
            <a:ext cx="5219525" cy="1384995"/>
          </a:xfrm>
          <a:prstGeom prst="rect">
            <a:avLst/>
          </a:prstGeom>
          <a:noFill/>
          <a:ln>
            <a:noFill/>
          </a:ln>
        </p:spPr>
        <p:txBody>
          <a:bodyPr anchorCtr="0" anchor="t" bIns="45700" lIns="91425" spcFirstLastPara="1" rIns="91425" wrap="square" tIns="45700">
            <a:spAutoFit/>
          </a:bodyPr>
          <a:lstStyle/>
          <a:p>
            <a:pPr indent="0" lvl="0" marL="45714" marR="0" rtl="0" algn="l">
              <a:lnSpc>
                <a:spcPct val="100000"/>
              </a:lnSpc>
              <a:spcBef>
                <a:spcPts val="0"/>
              </a:spcBef>
              <a:spcAft>
                <a:spcPts val="0"/>
              </a:spcAft>
              <a:buNone/>
            </a:pPr>
            <a:r>
              <a:rPr b="0" i="0" lang="en-US" sz="1400" u="none" cap="none" strike="noStrike">
                <a:solidFill>
                  <a:schemeClr val="dk1"/>
                </a:solidFill>
                <a:latin typeface="Candara"/>
                <a:ea typeface="Candara"/>
                <a:cs typeface="Candara"/>
                <a:sym typeface="Candara"/>
              </a:rPr>
              <a:t>The AOD simulated using different schemes can vary significantly, with differences of up to ±40%.</a:t>
            </a:r>
            <a:endParaRPr/>
          </a:p>
          <a:p>
            <a:pPr indent="0" lvl="0" marL="45714" marR="0" rtl="0" algn="l">
              <a:lnSpc>
                <a:spcPct val="100000"/>
              </a:lnSpc>
              <a:spcBef>
                <a:spcPts val="0"/>
              </a:spcBef>
              <a:spcAft>
                <a:spcPts val="0"/>
              </a:spcAft>
              <a:buNone/>
            </a:pPr>
            <a:r>
              <a:t/>
            </a:r>
            <a:endParaRPr b="0" i="0" sz="1400" u="none" cap="none" strike="noStrike">
              <a:solidFill>
                <a:schemeClr val="dk1"/>
              </a:solidFill>
              <a:latin typeface="Candara"/>
              <a:ea typeface="Candara"/>
              <a:cs typeface="Candara"/>
              <a:sym typeface="Candara"/>
            </a:endParaRPr>
          </a:p>
          <a:p>
            <a:pPr indent="0" lvl="0" marL="45714" marR="0" rtl="0" algn="l">
              <a:lnSpc>
                <a:spcPct val="100000"/>
              </a:lnSpc>
              <a:spcBef>
                <a:spcPts val="0"/>
              </a:spcBef>
              <a:spcAft>
                <a:spcPts val="0"/>
              </a:spcAft>
              <a:buNone/>
            </a:pPr>
            <a:r>
              <a:rPr b="0" i="0" lang="en-US" sz="1400" u="none" cap="none" strike="noStrike">
                <a:solidFill>
                  <a:schemeClr val="dk1"/>
                </a:solidFill>
                <a:latin typeface="Candara"/>
                <a:ea typeface="Candara"/>
                <a:cs typeface="Candara"/>
                <a:sym typeface="Candara"/>
              </a:rPr>
              <a:t>The Community Radiative Transfer Model (CRTM) enables users to flexibly examine the assumptions of aerosol parameters used in multiple major aerosol models.</a:t>
            </a:r>
            <a:endParaRPr/>
          </a:p>
        </p:txBody>
      </p:sp>
      <p:pic>
        <p:nvPicPr>
          <p:cNvPr id="240" name="Google Shape;240;p43"/>
          <p:cNvPicPr preferRelativeResize="0"/>
          <p:nvPr/>
        </p:nvPicPr>
        <p:blipFill rotWithShape="1">
          <a:blip r:embed="rId5">
            <a:alphaModFix/>
          </a:blip>
          <a:srcRect b="0" l="0" r="0" t="0"/>
          <a:stretch/>
        </p:blipFill>
        <p:spPr>
          <a:xfrm>
            <a:off x="503668" y="3083514"/>
            <a:ext cx="5136620" cy="1513841"/>
          </a:xfrm>
          <a:prstGeom prst="rect">
            <a:avLst/>
          </a:prstGeom>
          <a:noFill/>
          <a:ln>
            <a:noFill/>
          </a:ln>
        </p:spPr>
      </p:pic>
      <p:pic>
        <p:nvPicPr>
          <p:cNvPr id="241" name="Google Shape;241;p43"/>
          <p:cNvPicPr preferRelativeResize="0"/>
          <p:nvPr/>
        </p:nvPicPr>
        <p:blipFill rotWithShape="1">
          <a:blip r:embed="rId6">
            <a:alphaModFix/>
          </a:blip>
          <a:srcRect b="0" l="0" r="0" t="0"/>
          <a:stretch/>
        </p:blipFill>
        <p:spPr>
          <a:xfrm>
            <a:off x="503668" y="4614701"/>
            <a:ext cx="5136620" cy="1513841"/>
          </a:xfrm>
          <a:prstGeom prst="rect">
            <a:avLst/>
          </a:prstGeom>
          <a:noFill/>
          <a:ln>
            <a:noFill/>
          </a:ln>
        </p:spPr>
      </p:pic>
      <p:sp>
        <p:nvSpPr>
          <p:cNvPr id="242" name="Google Shape;242;p43"/>
          <p:cNvSpPr txBox="1"/>
          <p:nvPr/>
        </p:nvSpPr>
        <p:spPr>
          <a:xfrm>
            <a:off x="4833028" y="3133694"/>
            <a:ext cx="75135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Candara"/>
                <a:ea typeface="Candara"/>
                <a:cs typeface="Candara"/>
                <a:sym typeface="Candara"/>
              </a:rPr>
              <a:t>Dust</a:t>
            </a:r>
            <a:endParaRPr b="1" i="0" sz="1400" u="none" cap="none" strike="noStrike">
              <a:solidFill>
                <a:srgbClr val="000000"/>
              </a:solidFill>
              <a:latin typeface="Candara"/>
              <a:ea typeface="Candara"/>
              <a:cs typeface="Candara"/>
              <a:sym typeface="Candara"/>
            </a:endParaRPr>
          </a:p>
        </p:txBody>
      </p:sp>
      <p:sp>
        <p:nvSpPr>
          <p:cNvPr id="243" name="Google Shape;243;p43"/>
          <p:cNvSpPr txBox="1"/>
          <p:nvPr/>
        </p:nvSpPr>
        <p:spPr>
          <a:xfrm>
            <a:off x="4561103" y="4627049"/>
            <a:ext cx="10232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Candara"/>
                <a:ea typeface="Candara"/>
                <a:cs typeface="Candara"/>
                <a:sym typeface="Candara"/>
              </a:rPr>
              <a:t>Sea Salt</a:t>
            </a:r>
            <a:endParaRPr b="1" i="0" sz="1400" u="none" cap="none" strike="noStrike">
              <a:solidFill>
                <a:srgbClr val="000000"/>
              </a:solidFill>
              <a:latin typeface="Candara"/>
              <a:ea typeface="Candara"/>
              <a:cs typeface="Candara"/>
              <a:sym typeface="Candara"/>
            </a:endParaRPr>
          </a:p>
        </p:txBody>
      </p:sp>
      <p:sp>
        <p:nvSpPr>
          <p:cNvPr id="244" name="Google Shape;244;p43"/>
          <p:cNvSpPr txBox="1"/>
          <p:nvPr/>
        </p:nvSpPr>
        <p:spPr>
          <a:xfrm>
            <a:off x="299280" y="6156811"/>
            <a:ext cx="5219525" cy="415498"/>
          </a:xfrm>
          <a:prstGeom prst="rect">
            <a:avLst/>
          </a:prstGeom>
          <a:noFill/>
          <a:ln>
            <a:noFill/>
          </a:ln>
        </p:spPr>
        <p:txBody>
          <a:bodyPr anchorCtr="0" anchor="t" bIns="45700" lIns="91425" spcFirstLastPara="1" rIns="91425" wrap="square" tIns="45700">
            <a:spAutoFit/>
          </a:bodyPr>
          <a:lstStyle/>
          <a:p>
            <a:pPr indent="0" lvl="0" marL="228594" marR="0" rtl="0" algn="just">
              <a:lnSpc>
                <a:spcPct val="100000"/>
              </a:lnSpc>
              <a:spcBef>
                <a:spcPts val="0"/>
              </a:spcBef>
              <a:spcAft>
                <a:spcPts val="0"/>
              </a:spcAft>
              <a:buNone/>
            </a:pPr>
            <a:r>
              <a:rPr b="0" i="0" lang="en-US" sz="1050" u="none" cap="none" strike="noStrike">
                <a:solidFill>
                  <a:srgbClr val="000000"/>
                </a:solidFill>
                <a:latin typeface="Candara"/>
                <a:ea typeface="Candara"/>
                <a:cs typeface="Candara"/>
                <a:sym typeface="Candara"/>
              </a:rPr>
              <a:t>Figures: Brightness temperature simulated by CRTM with different aerosol schemes for IASI metop-a between 750 to 1500 cm-1.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4"/>
          <p:cNvSpPr txBox="1"/>
          <p:nvPr>
            <p:ph idx="12" type="sldNum"/>
          </p:nvPr>
        </p:nvSpPr>
        <p:spPr>
          <a:xfrm>
            <a:off x="11010122" y="6356351"/>
            <a:ext cx="572278"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251" name="Google Shape;251;p44"/>
          <p:cNvSpPr txBox="1"/>
          <p:nvPr/>
        </p:nvSpPr>
        <p:spPr>
          <a:xfrm>
            <a:off x="442016" y="62523"/>
            <a:ext cx="2156218"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Cloud</a:t>
            </a:r>
            <a:endParaRPr b="1" i="0" sz="3600" u="none" cap="none" strike="noStrike">
              <a:solidFill>
                <a:schemeClr val="lt1"/>
              </a:solidFill>
              <a:latin typeface="Candara"/>
              <a:ea typeface="Candara"/>
              <a:cs typeface="Candara"/>
              <a:sym typeface="Candara"/>
            </a:endParaRPr>
          </a:p>
        </p:txBody>
      </p:sp>
      <p:graphicFrame>
        <p:nvGraphicFramePr>
          <p:cNvPr id="252" name="Google Shape;252;p44"/>
          <p:cNvGraphicFramePr/>
          <p:nvPr/>
        </p:nvGraphicFramePr>
        <p:xfrm>
          <a:off x="163695" y="1196120"/>
          <a:ext cx="3000000" cy="3000000"/>
        </p:xfrm>
        <a:graphic>
          <a:graphicData uri="http://schemas.openxmlformats.org/drawingml/2006/table">
            <a:tbl>
              <a:tblPr>
                <a:noFill/>
                <a:tableStyleId>{59BB98D0-BF12-44F4-B34F-2272FEDCAC3F}</a:tableStyleId>
              </a:tblPr>
              <a:tblGrid>
                <a:gridCol w="982050"/>
                <a:gridCol w="1242250"/>
                <a:gridCol w="3844825"/>
              </a:tblGrid>
              <a:tr h="483775">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 Version</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rPr>
                        <a:t>Cloud</a:t>
                      </a:r>
                      <a:endParaRPr/>
                    </a:p>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rPr>
                        <a:t> Schemes</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Table Content/Highlight</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r>
              <a:tr h="126642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All versions</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E36C09"/>
                          </a:solidFill>
                          <a:latin typeface="Arial"/>
                          <a:ea typeface="Arial"/>
                          <a:cs typeface="Arial"/>
                          <a:sym typeface="Arial"/>
                        </a:rPr>
                        <a:t>Binary</a:t>
                      </a:r>
                      <a:endParaRPr b="1"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CRTM</a:t>
                      </a:r>
                      <a:endParaRPr b="1"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(Default)</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solidFill>
                            <a:schemeClr val="dk1"/>
                          </a:solidFill>
                        </a:rPr>
                        <a:t>Liu and Lu, 2016</a:t>
                      </a:r>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txBody>
                  <a:tcPr marT="91425" marB="91425" marR="91425" marL="91425">
                    <a:lnT cap="flat" cmpd="sng" w="12700">
                      <a:solidFill>
                        <a:schemeClr val="dk1"/>
                      </a:solidFill>
                      <a:prstDash val="solid"/>
                      <a:round/>
                      <a:headEnd len="sm" w="sm" type="none"/>
                      <a:tailEnd len="sm" w="sm" type="none"/>
                    </a:lnT>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2"/>
                          </a:solidFill>
                          <a:latin typeface="Arial"/>
                          <a:ea typeface="Arial"/>
                          <a:cs typeface="Arial"/>
                          <a:sym typeface="Arial"/>
                        </a:rPr>
                        <a:t>Water, rain, snow, graupel, ice/hail</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Spherical assumptions all hydrometeors.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2"/>
                          </a:solidFill>
                          <a:latin typeface="Arial"/>
                          <a:ea typeface="Arial"/>
                          <a:cs typeface="Arial"/>
                          <a:sym typeface="Arial"/>
                        </a:rPr>
                        <a:t>Mie-Lorenz theory</a:t>
                      </a:r>
                      <a:r>
                        <a:rPr b="0" i="0" lang="en-US" sz="1100" u="none" cap="none" strike="noStrike">
                          <a:solidFill>
                            <a:schemeClr val="dk1"/>
                          </a:solidFill>
                          <a:latin typeface="Arial"/>
                          <a:ea typeface="Arial"/>
                          <a:cs typeface="Arial"/>
                          <a:sym typeface="Arial"/>
                        </a:rPr>
                        <a:t>.</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Single-scattering properties and phase functions.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Temperature (liquid only), effective radius, and frequency.</a:t>
                      </a:r>
                      <a:endParaRPr b="0" i="0" sz="1100" u="none" cap="none" strike="noStrike">
                        <a:solidFill>
                          <a:schemeClr val="dk1"/>
                        </a:solidFill>
                        <a:latin typeface="Arial"/>
                        <a:ea typeface="Arial"/>
                        <a:cs typeface="Arial"/>
                        <a:sym typeface="Arial"/>
                      </a:endParaRPr>
                    </a:p>
                  </a:txBody>
                  <a:tcPr marT="91425" marB="91425" marR="91425" marL="91425">
                    <a:lnT cap="flat" cmpd="sng" w="12700">
                      <a:solidFill>
                        <a:schemeClr val="dk1"/>
                      </a:solidFill>
                      <a:prstDash val="solid"/>
                      <a:round/>
                      <a:headEnd len="sm" w="sm" type="none"/>
                      <a:tailEnd len="sm" w="sm" type="none"/>
                    </a:lnT>
                  </a:tcPr>
                </a:tc>
              </a:tr>
              <a:tr h="64032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 – v3.1</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E36C09"/>
                          </a:solidFill>
                        </a:rPr>
                        <a:t>NetCDF</a:t>
                      </a:r>
                      <a:endParaRPr b="1" sz="1100" u="none" cap="none" strike="noStrike">
                        <a:solidFill>
                          <a:srgbClr val="E36C09"/>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PSU</a:t>
                      </a:r>
                      <a:endParaRPr b="1" sz="1100" u="none" cap="none" strike="noStrike">
                        <a:solidFill>
                          <a:schemeClr val="dk1"/>
                        </a:solidFill>
                      </a:endParaRPr>
                    </a:p>
                  </a:txBody>
                  <a:tcPr marT="91425" marB="91425" marR="91425" marL="91425"/>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1"/>
                          </a:solidFill>
                        </a:rPr>
                        <a:t>Experimental tables</a:t>
                      </a:r>
                      <a:r>
                        <a:rPr lang="en-US" sz="1100" u="none" cap="none" strike="noStrike"/>
                        <a:t> with liquid and solid hydrometeors based on scheme (1) GFDLFV3 (2)Thompson08 (3) WSM6.</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Microwave bands only.</a:t>
                      </a:r>
                      <a:endParaRPr sz="1100" u="none" cap="none" strike="noStrike"/>
                    </a:p>
                  </a:txBody>
                  <a:tcPr marT="91425" marB="91425" marR="91425" marL="91425"/>
                </a:tc>
              </a:tr>
              <a:tr h="137502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Moradi</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solidFill>
                            <a:schemeClr val="dk1"/>
                          </a:solidFill>
                        </a:rPr>
                        <a:t>Moradi et al., 2022</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3"/>
                          </a:solidFill>
                        </a:rPr>
                        <a:t>Non-spherical hydrometeors in the microwave bands.</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3"/>
                          </a:solidFill>
                        </a:rPr>
                        <a:t>Discrete Dipole Approximation (DDA) technique</a:t>
                      </a:r>
                      <a:r>
                        <a:rPr lang="en-US" sz="1100" u="none" cap="none" strike="noStrike"/>
                        <a:t>.</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ARTS Single scattering database from Eriksson et al (2018) </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Introduces cloud water content as model input.</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Adds new parameter backscattering coefficients.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Higher resolution for temperature, water content and frequency.</a:t>
                      </a:r>
                      <a:endParaRPr/>
                    </a:p>
                  </a:txBody>
                  <a:tcPr marT="91425" marB="91425" marR="91425" marL="91425"/>
                </a:tc>
              </a:tr>
              <a:tr h="126642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v3.2</a:t>
                      </a:r>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(incoming)</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TAMU</a:t>
                      </a:r>
                      <a:endParaRPr/>
                    </a:p>
                    <a:p>
                      <a:pPr indent="0" lvl="0" marL="0" marR="0" rtl="0" algn="ctr">
                        <a:lnSpc>
                          <a:spcPct val="100000"/>
                        </a:lnSpc>
                        <a:spcBef>
                          <a:spcPts val="0"/>
                        </a:spcBef>
                        <a:spcAft>
                          <a:spcPts val="0"/>
                        </a:spcAft>
                        <a:buClr>
                          <a:srgbClr val="000000"/>
                        </a:buClr>
                        <a:buSzPts val="1050"/>
                        <a:buFont typeface="Arial"/>
                        <a:buNone/>
                      </a:pPr>
                      <a:r>
                        <a:rPr i="1" lang="en-US" sz="1050" u="none" cap="none" strike="noStrike">
                          <a:solidFill>
                            <a:schemeClr val="dk1"/>
                          </a:solidFill>
                        </a:rPr>
                        <a:t>Tong et al., 2023</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4"/>
                          </a:solidFill>
                        </a:rPr>
                        <a:t>Non-spherical particle shape for graupel/snow over UV/VIS/IR/MW spectral ranges</a:t>
                      </a:r>
                      <a:r>
                        <a:rPr lang="en-US" sz="1100" u="none" cap="none" strike="noStrike"/>
                        <a:t>.</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Temperature-dependent ice refractive index for MW frequencies.</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t>Extended spectral range and particle size range.</a:t>
                      </a:r>
                      <a:endParaRPr/>
                    </a:p>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4"/>
                          </a:solidFill>
                        </a:rPr>
                        <a:t>Polarized phase matrix.</a:t>
                      </a:r>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bl>
          </a:graphicData>
        </a:graphic>
      </p:graphicFrame>
      <p:pic>
        <p:nvPicPr>
          <p:cNvPr id="253" name="Google Shape;253;p44"/>
          <p:cNvPicPr preferRelativeResize="0"/>
          <p:nvPr/>
        </p:nvPicPr>
        <p:blipFill rotWithShape="1">
          <a:blip r:embed="rId3">
            <a:alphaModFix/>
          </a:blip>
          <a:srcRect b="0" l="0" r="0" t="0"/>
          <a:stretch/>
        </p:blipFill>
        <p:spPr>
          <a:xfrm>
            <a:off x="6560566" y="3076815"/>
            <a:ext cx="5467739" cy="875926"/>
          </a:xfrm>
          <a:prstGeom prst="rect">
            <a:avLst/>
          </a:prstGeom>
          <a:noFill/>
          <a:ln>
            <a:noFill/>
          </a:ln>
        </p:spPr>
      </p:pic>
      <p:pic>
        <p:nvPicPr>
          <p:cNvPr id="254" name="Google Shape;254;p44"/>
          <p:cNvPicPr preferRelativeResize="0"/>
          <p:nvPr/>
        </p:nvPicPr>
        <p:blipFill rotWithShape="1">
          <a:blip r:embed="rId4">
            <a:alphaModFix/>
          </a:blip>
          <a:srcRect b="0" l="0" r="0" t="0"/>
          <a:stretch/>
        </p:blipFill>
        <p:spPr>
          <a:xfrm>
            <a:off x="6560566" y="3946886"/>
            <a:ext cx="5452591" cy="1710723"/>
          </a:xfrm>
          <a:prstGeom prst="rect">
            <a:avLst/>
          </a:prstGeom>
          <a:noFill/>
          <a:ln>
            <a:noFill/>
          </a:ln>
        </p:spPr>
      </p:pic>
      <p:sp>
        <p:nvSpPr>
          <p:cNvPr id="255" name="Google Shape;255;p44"/>
          <p:cNvSpPr txBox="1"/>
          <p:nvPr/>
        </p:nvSpPr>
        <p:spPr>
          <a:xfrm>
            <a:off x="6624734" y="5735267"/>
            <a:ext cx="528905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Candara"/>
                <a:ea typeface="Candara"/>
                <a:cs typeface="Candara"/>
                <a:sym typeface="Candara"/>
              </a:rPr>
              <a:t>Figures: ATMS observed versus CRTM simulated Tbs for Hurricane Irma using IFS as input and different CRTM lookup tables. The first row in top panel shows ATMS observations and all other rows show simulations performed using CRTM with either ARTS or Mie lookup tables. [</a:t>
            </a:r>
            <a:r>
              <a:rPr b="0" i="1" lang="en-US" sz="1200" u="none" cap="none" strike="noStrike">
                <a:solidFill>
                  <a:srgbClr val="000000"/>
                </a:solidFill>
                <a:latin typeface="Candara"/>
                <a:ea typeface="Candara"/>
                <a:cs typeface="Candara"/>
                <a:sym typeface="Candara"/>
              </a:rPr>
              <a:t>Moradi et al., 2022]</a:t>
            </a:r>
            <a:endParaRPr/>
          </a:p>
        </p:txBody>
      </p:sp>
      <p:pic>
        <p:nvPicPr>
          <p:cNvPr id="256" name="Google Shape;256;p44"/>
          <p:cNvPicPr preferRelativeResize="0"/>
          <p:nvPr/>
        </p:nvPicPr>
        <p:blipFill rotWithShape="1">
          <a:blip r:embed="rId5">
            <a:alphaModFix/>
          </a:blip>
          <a:srcRect b="33333" l="3917" r="4664" t="4254"/>
          <a:stretch/>
        </p:blipFill>
        <p:spPr>
          <a:xfrm>
            <a:off x="6848060" y="1200391"/>
            <a:ext cx="2575860" cy="1710034"/>
          </a:xfrm>
          <a:prstGeom prst="rect">
            <a:avLst/>
          </a:prstGeom>
          <a:noFill/>
          <a:ln>
            <a:noFill/>
          </a:ln>
        </p:spPr>
      </p:pic>
      <p:sp>
        <p:nvSpPr>
          <p:cNvPr id="257" name="Google Shape;257;p44"/>
          <p:cNvSpPr txBox="1"/>
          <p:nvPr/>
        </p:nvSpPr>
        <p:spPr>
          <a:xfrm>
            <a:off x="9698563" y="1935276"/>
            <a:ext cx="229127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Candara"/>
                <a:ea typeface="Candara"/>
                <a:cs typeface="Candara"/>
                <a:sym typeface="Candara"/>
              </a:rPr>
              <a:t>Example of aggregates from the ARTS database included in the CRTM cloud lookup tables. [</a:t>
            </a:r>
            <a:r>
              <a:rPr b="0" i="1" lang="en-US" sz="1200" u="none" cap="none" strike="noStrike">
                <a:solidFill>
                  <a:srgbClr val="000000"/>
                </a:solidFill>
                <a:latin typeface="Candara"/>
                <a:ea typeface="Candara"/>
                <a:cs typeface="Candara"/>
                <a:sym typeface="Candara"/>
              </a:rPr>
              <a:t>Moradi et al., 2022]</a:t>
            </a:r>
            <a:endParaRPr b="0" i="0" sz="1200" u="none" cap="none" strike="noStrike">
              <a:solidFill>
                <a:srgbClr val="000000"/>
              </a:solidFill>
              <a:latin typeface="Candara"/>
              <a:ea typeface="Candara"/>
              <a:cs typeface="Candara"/>
              <a:sym typeface="Canda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5"/>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264" name="Google Shape;264;p45"/>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Surface</a:t>
            </a:r>
            <a:endParaRPr>
              <a:latin typeface="Candara"/>
              <a:ea typeface="Candara"/>
              <a:cs typeface="Candara"/>
              <a:sym typeface="Candara"/>
            </a:endParaRPr>
          </a:p>
        </p:txBody>
      </p:sp>
      <p:pic>
        <p:nvPicPr>
          <p:cNvPr id="265" name="Google Shape;265;p45"/>
          <p:cNvPicPr preferRelativeResize="0"/>
          <p:nvPr/>
        </p:nvPicPr>
        <p:blipFill rotWithShape="1">
          <a:blip r:embed="rId3">
            <a:alphaModFix/>
          </a:blip>
          <a:srcRect b="0" l="0" r="0" t="0"/>
          <a:stretch/>
        </p:blipFill>
        <p:spPr>
          <a:xfrm>
            <a:off x="6012707" y="1207415"/>
            <a:ext cx="4147293" cy="3231922"/>
          </a:xfrm>
          <a:prstGeom prst="rect">
            <a:avLst/>
          </a:prstGeom>
          <a:noFill/>
          <a:ln>
            <a:noFill/>
          </a:ln>
        </p:spPr>
      </p:pic>
      <p:sp>
        <p:nvSpPr>
          <p:cNvPr id="266" name="Google Shape;266;p45"/>
          <p:cNvSpPr txBox="1"/>
          <p:nvPr/>
        </p:nvSpPr>
        <p:spPr>
          <a:xfrm>
            <a:off x="10058672" y="3123030"/>
            <a:ext cx="2076823" cy="1107996"/>
          </a:xfrm>
          <a:prstGeom prst="rect">
            <a:avLst/>
          </a:prstGeom>
          <a:noFill/>
          <a:ln>
            <a:noFill/>
          </a:ln>
        </p:spPr>
        <p:txBody>
          <a:bodyPr anchorCtr="0" anchor="t" bIns="45700" lIns="91425" spcFirstLastPara="1" rIns="91425" wrap="square" tIns="45700">
            <a:spAutoFit/>
          </a:bodyPr>
          <a:lstStyle/>
          <a:p>
            <a:pPr indent="0" lvl="3" marL="0" marR="0" rtl="0" algn="l">
              <a:lnSpc>
                <a:spcPct val="100000"/>
              </a:lnSpc>
              <a:spcBef>
                <a:spcPts val="0"/>
              </a:spcBef>
              <a:spcAft>
                <a:spcPts val="0"/>
              </a:spcAft>
              <a:buNone/>
            </a:pPr>
            <a:r>
              <a:rPr b="0" i="0" lang="en-US" sz="1100" u="none" cap="none" strike="noStrike">
                <a:solidFill>
                  <a:srgbClr val="000000"/>
                </a:solidFill>
                <a:latin typeface="Candara"/>
                <a:ea typeface="Candara"/>
                <a:cs typeface="Candara"/>
                <a:sym typeface="Candara"/>
              </a:rPr>
              <a:t>Figures: TIR snow/ice model spectral emissivity calculations versus ECOSTRESS laboratory measurements for an observer zenith angle of 10. [</a:t>
            </a:r>
            <a:r>
              <a:rPr b="0" i="1" lang="en-US" sz="1100" u="none" cap="none" strike="noStrike">
                <a:solidFill>
                  <a:srgbClr val="000000"/>
                </a:solidFill>
                <a:latin typeface="Candara"/>
                <a:ea typeface="Candara"/>
                <a:cs typeface="Candara"/>
                <a:sym typeface="Candara"/>
              </a:rPr>
              <a:t>Nalli et al., 2023b]</a:t>
            </a:r>
            <a:endParaRPr/>
          </a:p>
        </p:txBody>
      </p:sp>
      <p:graphicFrame>
        <p:nvGraphicFramePr>
          <p:cNvPr id="267" name="Google Shape;267;p45"/>
          <p:cNvGraphicFramePr/>
          <p:nvPr/>
        </p:nvGraphicFramePr>
        <p:xfrm>
          <a:off x="283060" y="1329592"/>
          <a:ext cx="3000000" cy="3000000"/>
        </p:xfrm>
        <a:graphic>
          <a:graphicData uri="http://schemas.openxmlformats.org/drawingml/2006/table">
            <a:tbl>
              <a:tblPr>
                <a:noFill/>
                <a:tableStyleId>{59BB98D0-BF12-44F4-B34F-2272FEDCAC3F}</a:tableStyleId>
              </a:tblPr>
              <a:tblGrid>
                <a:gridCol w="1003950"/>
                <a:gridCol w="1684900"/>
                <a:gridCol w="2673125"/>
              </a:tblGrid>
              <a:tr h="544450">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CRTM Version</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rPr>
                        <a:t>Surface</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Table Content/Highlight</a:t>
                      </a:r>
                      <a:endParaRPr b="1" sz="1100" u="none" cap="none" strike="noStrike"/>
                    </a:p>
                  </a:txBody>
                  <a:tcPr marT="91425" marB="91425" marR="91425" marL="91425">
                    <a:lnB cap="flat" cmpd="sng" w="12700">
                      <a:solidFill>
                        <a:schemeClr val="dk1"/>
                      </a:solidFill>
                      <a:prstDash val="solid"/>
                      <a:round/>
                      <a:headEnd len="sm" w="sm" type="none"/>
                      <a:tailEnd len="sm" w="sm" type="none"/>
                    </a:lnB>
                  </a:tcPr>
                </a:tc>
              </a:tr>
              <a:tr h="12410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All versions</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E36C09"/>
                          </a:solidFill>
                          <a:latin typeface="Arial"/>
                          <a:ea typeface="Arial"/>
                          <a:cs typeface="Arial"/>
                          <a:sym typeface="Arial"/>
                        </a:rPr>
                        <a:t>Binary</a:t>
                      </a:r>
                      <a:endParaRPr b="1" sz="1100" u="none" cap="none" strike="noStrike"/>
                    </a:p>
                  </a:txBody>
                  <a:tcPr marT="91425" marB="91425" marR="91425" marL="91425">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Water</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Land</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Ice</a:t>
                      </a:r>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Snow</a:t>
                      </a:r>
                      <a:endParaRPr/>
                    </a:p>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chemeClr val="dk1"/>
                          </a:solidFill>
                          <a:latin typeface="Arial"/>
                          <a:ea typeface="Arial"/>
                          <a:cs typeface="Arial"/>
                          <a:sym typeface="Arial"/>
                        </a:rPr>
                        <a:t>Liu and Lu, 2016</a:t>
                      </a:r>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txBody>
                  <a:tcPr marT="91425" marB="91425" marR="91425" marL="91425">
                    <a:lnT cap="flat" cmpd="sng" w="12700">
                      <a:solidFill>
                        <a:schemeClr val="dk1"/>
                      </a:solidFill>
                      <a:prstDash val="solid"/>
                      <a:round/>
                      <a:headEnd len="sm" w="sm" type="none"/>
                      <a:tailEnd len="sm" w="sm" type="none"/>
                    </a:lnT>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2"/>
                          </a:solidFill>
                          <a:latin typeface="Arial"/>
                          <a:ea typeface="Arial"/>
                          <a:cs typeface="Arial"/>
                          <a:sym typeface="Arial"/>
                        </a:rPr>
                        <a:t>Visible, IR, MW</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Land types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Ice/Snow age</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Water</a:t>
                      </a:r>
                      <a:endParaRPr b="0" i="0" sz="1100" u="none" cap="none" strike="noStrike">
                        <a:solidFill>
                          <a:schemeClr val="dk1"/>
                        </a:solidFill>
                        <a:latin typeface="Arial"/>
                        <a:ea typeface="Arial"/>
                        <a:cs typeface="Arial"/>
                        <a:sym typeface="Arial"/>
                      </a:endParaRPr>
                    </a:p>
                  </a:txBody>
                  <a:tcPr marT="91425" marB="91425" marR="91425" marL="91425">
                    <a:lnT cap="flat" cmpd="sng" w="12700">
                      <a:solidFill>
                        <a:schemeClr val="dk1"/>
                      </a:solidFill>
                      <a:prstDash val="solid"/>
                      <a:round/>
                      <a:headEnd len="sm" w="sm" type="none"/>
                      <a:tailEnd len="sm" w="sm" type="none"/>
                    </a:lnT>
                  </a:tcPr>
                </a:tc>
              </a:tr>
              <a:tr h="177757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E36C09"/>
                          </a:solidFill>
                        </a:rPr>
                        <a:t>NetCDF</a:t>
                      </a:r>
                      <a:endParaRPr b="1" sz="1100" u="none" cap="none" strike="noStrike">
                        <a:solidFill>
                          <a:srgbClr val="E36C09"/>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TIR Water</a:t>
                      </a:r>
                      <a:endParaRPr/>
                    </a:p>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chemeClr val="dk1"/>
                          </a:solidFill>
                          <a:latin typeface="Arial"/>
                          <a:ea typeface="Arial"/>
                          <a:cs typeface="Arial"/>
                          <a:sym typeface="Arial"/>
                        </a:rPr>
                        <a:t>Nalli et al., 2023a</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US" sz="1100" u="none" cap="none" strike="noStrike">
                          <a:solidFill>
                            <a:schemeClr val="accent1"/>
                          </a:solidFill>
                        </a:rPr>
                        <a:t>Infrared Sea Surface Effective-Emissivity (IRSSE) Model</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1"/>
                          </a:solidFill>
                          <a:latin typeface="Arial"/>
                          <a:ea typeface="Arial"/>
                          <a:cs typeface="Arial"/>
                          <a:sym typeface="Arial"/>
                        </a:rPr>
                        <a:t>Temperature-dependent water </a:t>
                      </a:r>
                      <a:r>
                        <a:rPr lang="en-US" sz="1100" u="none" cap="none" strike="noStrike">
                          <a:solidFill>
                            <a:schemeClr val="accent1"/>
                          </a:solidFill>
                        </a:rPr>
                        <a:t>optical constants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modeling thermal IR “effective emissivity” in a manner that accounts for both surface emission and quasi-specular reflectance.</a:t>
                      </a:r>
                      <a:endParaRPr sz="1100" u="none" cap="none" strike="noStrike"/>
                    </a:p>
                    <a:p>
                      <a:pPr indent="-101600" lvl="0" marL="17145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r h="16014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v2.4.1 – v3.1</a:t>
                      </a:r>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rPr>
                        <a:t>TIR Snow</a:t>
                      </a:r>
                      <a:endParaRPr/>
                    </a:p>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chemeClr val="dk1"/>
                          </a:solidFill>
                          <a:latin typeface="Arial"/>
                          <a:ea typeface="Arial"/>
                          <a:cs typeface="Arial"/>
                          <a:sym typeface="Arial"/>
                        </a:rPr>
                        <a:t>Nalli et al., 2023b</a:t>
                      </a:r>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chemeClr val="dk1"/>
                        </a:solidFill>
                      </a:endParaRPr>
                    </a:p>
                  </a:txBody>
                  <a:tcPr marT="91425" marB="91425" marR="91425" marL="91425"/>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Physically based snow/ice emissivity model</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3"/>
                          </a:solidFill>
                          <a:latin typeface="Arial"/>
                          <a:ea typeface="Arial"/>
                          <a:cs typeface="Arial"/>
                          <a:sym typeface="Arial"/>
                        </a:rPr>
                        <a:t>A hybrid of layer-scattering model and specular-facet model.</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3"/>
                          </a:solidFill>
                          <a:latin typeface="Arial"/>
                          <a:ea typeface="Arial"/>
                          <a:cs typeface="Arial"/>
                          <a:sym typeface="Arial"/>
                        </a:rPr>
                        <a:t>Temperature-dependent ice optical constants</a:t>
                      </a:r>
                      <a:endParaRPr/>
                    </a:p>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Zenith-angle/snow grain size dependence.</a:t>
                      </a:r>
                      <a:endParaRPr/>
                    </a:p>
                  </a:txBody>
                  <a:tcPr marT="91425" marB="91425" marR="91425" marL="91425"/>
                </a:tc>
              </a:tr>
            </a:tbl>
          </a:graphicData>
        </a:graphic>
      </p:graphicFrame>
      <p:pic>
        <p:nvPicPr>
          <p:cNvPr id="268" name="Google Shape;268;p45"/>
          <p:cNvPicPr preferRelativeResize="0"/>
          <p:nvPr/>
        </p:nvPicPr>
        <p:blipFill rotWithShape="1">
          <a:blip r:embed="rId4">
            <a:alphaModFix/>
          </a:blip>
          <a:srcRect b="13726" l="0" r="0" t="0"/>
          <a:stretch/>
        </p:blipFill>
        <p:spPr>
          <a:xfrm>
            <a:off x="6134175" y="4678595"/>
            <a:ext cx="3051052" cy="1815512"/>
          </a:xfrm>
          <a:prstGeom prst="rect">
            <a:avLst/>
          </a:prstGeom>
          <a:noFill/>
          <a:ln>
            <a:noFill/>
          </a:ln>
        </p:spPr>
      </p:pic>
      <p:sp>
        <p:nvSpPr>
          <p:cNvPr id="269" name="Google Shape;269;p45"/>
          <p:cNvSpPr txBox="1"/>
          <p:nvPr/>
        </p:nvSpPr>
        <p:spPr>
          <a:xfrm>
            <a:off x="9290030" y="5277734"/>
            <a:ext cx="2397173" cy="1077218"/>
          </a:xfrm>
          <a:prstGeom prst="rect">
            <a:avLst/>
          </a:prstGeom>
          <a:noFill/>
          <a:ln>
            <a:noFill/>
          </a:ln>
        </p:spPr>
        <p:txBody>
          <a:bodyPr anchorCtr="0" anchor="t" bIns="45700" lIns="91425" spcFirstLastPara="1" rIns="91425" wrap="square" tIns="45700">
            <a:spAutoFit/>
          </a:bodyPr>
          <a:lstStyle/>
          <a:p>
            <a:pPr indent="0" lvl="3" marL="0" marR="0" rtl="0" algn="l">
              <a:lnSpc>
                <a:spcPct val="100000"/>
              </a:lnSpc>
              <a:spcBef>
                <a:spcPts val="0"/>
              </a:spcBef>
              <a:spcAft>
                <a:spcPts val="0"/>
              </a:spcAft>
              <a:buNone/>
            </a:pPr>
            <a:r>
              <a:rPr b="0" i="0" lang="en-US" sz="1100" u="none" cap="none" strike="noStrike">
                <a:solidFill>
                  <a:srgbClr val="000000"/>
                </a:solidFill>
                <a:latin typeface="Candara"/>
                <a:ea typeface="Candara"/>
                <a:cs typeface="Candara"/>
                <a:sym typeface="Candara"/>
              </a:rPr>
              <a:t>Figures: snow spectral emissivity: </a:t>
            </a:r>
            <a:endParaRPr/>
          </a:p>
          <a:p>
            <a:pPr indent="0" lvl="3" marL="0" marR="0" rtl="0" algn="l">
              <a:lnSpc>
                <a:spcPct val="100000"/>
              </a:lnSpc>
              <a:spcBef>
                <a:spcPts val="0"/>
              </a:spcBef>
              <a:spcAft>
                <a:spcPts val="0"/>
              </a:spcAft>
              <a:buNone/>
            </a:pPr>
            <a:r>
              <a:rPr b="0" i="1" lang="en-US" sz="1100" u="none" cap="none" strike="noStrike">
                <a:solidFill>
                  <a:srgbClr val="000000"/>
                </a:solidFill>
                <a:latin typeface="Candara"/>
                <a:ea typeface="Candara"/>
                <a:cs typeface="Candara"/>
                <a:sym typeface="Candara"/>
              </a:rPr>
              <a:t>1. CRTM (old/fresh snow)</a:t>
            </a:r>
            <a:endParaRPr/>
          </a:p>
          <a:p>
            <a:pPr indent="0" lvl="3" marL="0" marR="0" rtl="0" algn="l">
              <a:lnSpc>
                <a:spcPct val="100000"/>
              </a:lnSpc>
              <a:spcBef>
                <a:spcPts val="0"/>
              </a:spcBef>
              <a:spcAft>
                <a:spcPts val="0"/>
              </a:spcAft>
              <a:buNone/>
            </a:pPr>
            <a:r>
              <a:rPr b="0" i="1" lang="en-US" sz="1100" u="none" cap="none" strike="noStrike">
                <a:solidFill>
                  <a:srgbClr val="000000"/>
                </a:solidFill>
                <a:latin typeface="Candara"/>
                <a:ea typeface="Candara"/>
                <a:cs typeface="Candara"/>
                <a:sym typeface="Candara"/>
              </a:rPr>
              <a:t>2. Nalli ( r=20 and 100 microns)</a:t>
            </a:r>
            <a:endParaRPr/>
          </a:p>
          <a:p>
            <a:pPr indent="0" lvl="3" marL="0" marR="0" rtl="0" algn="l">
              <a:lnSpc>
                <a:spcPct val="100000"/>
              </a:lnSpc>
              <a:spcBef>
                <a:spcPts val="0"/>
              </a:spcBef>
              <a:spcAft>
                <a:spcPts val="0"/>
              </a:spcAft>
              <a:buNone/>
            </a:pPr>
            <a:r>
              <a:rPr b="0" i="1" lang="en-US" sz="1000" u="none" cap="none" strike="noStrike">
                <a:solidFill>
                  <a:srgbClr val="000000"/>
                </a:solidFill>
                <a:latin typeface="Times"/>
                <a:ea typeface="Times"/>
                <a:cs typeface="Times"/>
                <a:sym typeface="Times"/>
              </a:rPr>
              <a:t>Orange and blue shades: zenith angle from 0 – 75 degrees </a:t>
            </a:r>
            <a:endParaRPr/>
          </a:p>
          <a:p>
            <a:pPr indent="0" lvl="3" marL="0" marR="0" rtl="0" algn="l">
              <a:lnSpc>
                <a:spcPct val="100000"/>
              </a:lnSpc>
              <a:spcBef>
                <a:spcPts val="0"/>
              </a:spcBef>
              <a:spcAft>
                <a:spcPts val="0"/>
              </a:spcAft>
              <a:buNone/>
            </a:pPr>
            <a:r>
              <a:rPr b="0" i="1" lang="en-US" sz="1100" u="none" cap="none" strike="noStrike">
                <a:solidFill>
                  <a:srgbClr val="000000"/>
                </a:solidFill>
                <a:latin typeface="Candara"/>
                <a:ea typeface="Candara"/>
                <a:cs typeface="Candara"/>
                <a:sym typeface="Candara"/>
              </a:rPr>
              <a:t>3. U Michigan (fine/coarse snow)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46"/>
          <p:cNvPicPr preferRelativeResize="0"/>
          <p:nvPr/>
        </p:nvPicPr>
        <p:blipFill rotWithShape="1">
          <a:blip r:embed="rId3">
            <a:alphaModFix/>
          </a:blip>
          <a:srcRect b="0" l="0" r="0" t="0"/>
          <a:stretch/>
        </p:blipFill>
        <p:spPr>
          <a:xfrm>
            <a:off x="4437330" y="3092495"/>
            <a:ext cx="5089020" cy="3628956"/>
          </a:xfrm>
          <a:prstGeom prst="rect">
            <a:avLst/>
          </a:prstGeom>
          <a:noFill/>
          <a:ln>
            <a:noFill/>
          </a:ln>
        </p:spPr>
      </p:pic>
      <p:sp>
        <p:nvSpPr>
          <p:cNvPr id="276" name="Google Shape;276;p46"/>
          <p:cNvSpPr txBox="1"/>
          <p:nvPr>
            <p:ph idx="12" type="sldNum"/>
          </p:nvPr>
        </p:nvSpPr>
        <p:spPr>
          <a:xfrm>
            <a:off x="8737600" y="6356351"/>
            <a:ext cx="284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sp>
        <p:nvSpPr>
          <p:cNvPr id="277" name="Google Shape;277;p46"/>
          <p:cNvSpPr txBox="1"/>
          <p:nvPr/>
        </p:nvSpPr>
        <p:spPr>
          <a:xfrm>
            <a:off x="442016" y="62523"/>
            <a:ext cx="10132380" cy="935183"/>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chemeClr val="lt1"/>
              </a:buClr>
              <a:buSzPts val="1800"/>
              <a:buFont typeface="Calibri"/>
              <a:buNone/>
            </a:pPr>
            <a:r>
              <a:rPr b="1" i="0" lang="en-US" sz="3600" u="none" cap="none" strike="noStrike">
                <a:solidFill>
                  <a:schemeClr val="lt1"/>
                </a:solidFill>
                <a:latin typeface="Candara"/>
                <a:ea typeface="Candara"/>
                <a:cs typeface="Candara"/>
                <a:sym typeface="Candara"/>
              </a:rPr>
              <a:t>Instrument Coefficients</a:t>
            </a:r>
            <a:endParaRPr>
              <a:latin typeface="Candara"/>
              <a:ea typeface="Candara"/>
              <a:cs typeface="Candara"/>
              <a:sym typeface="Candara"/>
            </a:endParaRPr>
          </a:p>
        </p:txBody>
      </p:sp>
      <p:sp>
        <p:nvSpPr>
          <p:cNvPr id="278" name="Google Shape;278;p46"/>
          <p:cNvSpPr txBox="1"/>
          <p:nvPr/>
        </p:nvSpPr>
        <p:spPr>
          <a:xfrm>
            <a:off x="268453" y="1375624"/>
            <a:ext cx="5827547"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ndara"/>
                <a:ea typeface="Candara"/>
                <a:cs typeface="Candara"/>
                <a:sym typeface="Candara"/>
              </a:rPr>
              <a:t>CRTM</a:t>
            </a:r>
            <a:r>
              <a:rPr b="0" i="0" lang="en-US" sz="1800" u="none" cap="none" strike="noStrike">
                <a:solidFill>
                  <a:srgbClr val="000000"/>
                </a:solidFill>
                <a:latin typeface="Candara"/>
                <a:ea typeface="Candara"/>
                <a:cs typeface="Candara"/>
                <a:sym typeface="Candara"/>
              </a:rPr>
              <a:t> </a:t>
            </a:r>
            <a:r>
              <a:rPr b="1" i="0" lang="en-US" sz="1800" u="none" cap="none" strike="noStrike">
                <a:solidFill>
                  <a:srgbClr val="000000"/>
                </a:solidFill>
                <a:latin typeface="Candara"/>
                <a:ea typeface="Candara"/>
                <a:cs typeface="Candara"/>
                <a:sym typeface="Candara"/>
              </a:rPr>
              <a:t>transmittance/spectral coefficient generation package</a:t>
            </a:r>
            <a:r>
              <a:rPr b="0" i="0" lang="en-US" sz="1800" u="none" cap="none" strike="noStrike">
                <a:solidFill>
                  <a:srgbClr val="000000"/>
                </a:solidFill>
                <a:latin typeface="Candara"/>
                <a:ea typeface="Candara"/>
                <a:cs typeface="Candara"/>
                <a:sym typeface="Candara"/>
              </a:rPr>
              <a:t>: </a:t>
            </a:r>
            <a:r>
              <a:rPr b="0" i="0" lang="en-US" sz="1800" u="sng" cap="none" strike="noStrike">
                <a:solidFill>
                  <a:srgbClr val="000000"/>
                </a:solidFill>
                <a:latin typeface="Candara"/>
                <a:ea typeface="Candara"/>
                <a:cs typeface="Candara"/>
                <a:sym typeface="Candara"/>
                <a:hlinkClick r:id="rId4">
                  <a:extLst>
                    <a:ext uri="{A12FA001-AC4F-418D-AE19-62706E023703}">
                      <ahyp:hlinkClr val="tx"/>
                    </a:ext>
                  </a:extLst>
                </a:hlinkClick>
              </a:rPr>
              <a:t>https://github.com/JCSDA-internal/CRTM_coef</a:t>
            </a:r>
            <a:r>
              <a:rPr b="0" i="0" lang="en-US" sz="1800" u="none" cap="none" strike="noStrike">
                <a:solidFill>
                  <a:srgbClr val="000000"/>
                </a:solidFill>
                <a:latin typeface="Candara"/>
                <a:ea typeface="Candara"/>
                <a:cs typeface="Candara"/>
                <a:sym typeface="Candara"/>
              </a:rPr>
              <a:t> </a:t>
            </a:r>
            <a:endParaRPr b="0" i="0" sz="18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ndara"/>
                <a:ea typeface="Candara"/>
                <a:cs typeface="Candara"/>
                <a:sym typeface="Candara"/>
              </a:rPr>
              <a:t>(please email us for access to this internal repository)</a:t>
            </a:r>
            <a:endParaRPr b="0" i="0" sz="18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None/>
            </a:pPr>
            <a:r>
              <a:t/>
            </a:r>
            <a:endParaRPr b="0" i="0" sz="1800" u="none" cap="none" strike="noStrike">
              <a:solidFill>
                <a:srgbClr val="222222"/>
              </a:solidFill>
              <a:latin typeface="Candara"/>
              <a:ea typeface="Candara"/>
              <a:cs typeface="Candara"/>
              <a:sym typeface="Candara"/>
            </a:endParaRPr>
          </a:p>
          <a:p>
            <a:pPr indent="0" lvl="0" marL="0" marR="0" rtl="0" algn="l">
              <a:lnSpc>
                <a:spcPct val="100000"/>
              </a:lnSpc>
              <a:spcBef>
                <a:spcPts val="0"/>
              </a:spcBef>
              <a:spcAft>
                <a:spcPts val="0"/>
              </a:spcAft>
              <a:buNone/>
            </a:pPr>
            <a:r>
              <a:rPr b="1" i="0" lang="en-US" sz="1800" u="none" cap="none" strike="noStrike">
                <a:solidFill>
                  <a:srgbClr val="222222"/>
                </a:solidFill>
                <a:latin typeface="Candara"/>
                <a:ea typeface="Candara"/>
                <a:cs typeface="Candara"/>
                <a:sym typeface="Candara"/>
              </a:rPr>
              <a:t>Selected list of recently developed instrument coefficients</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TROPICS (the entire constellation)</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GEMS 1&amp;2</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ATMS-NG (hyperspectral MW concept study)</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IASI-NG</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ATMS NOAA-21</a:t>
            </a:r>
            <a:endParaRPr/>
          </a:p>
          <a:p>
            <a:pPr indent="0" lvl="0" marL="0" marR="0" rtl="0" algn="l">
              <a:lnSpc>
                <a:spcPct val="100000"/>
              </a:lnSpc>
              <a:spcBef>
                <a:spcPts val="0"/>
              </a:spcBef>
              <a:spcAft>
                <a:spcPts val="0"/>
              </a:spcAft>
              <a:buNone/>
            </a:pPr>
            <a:r>
              <a:rPr b="0" i="0" lang="en-US" sz="1800" u="none" cap="none" strike="noStrike">
                <a:solidFill>
                  <a:srgbClr val="222222"/>
                </a:solidFill>
                <a:latin typeface="Candara"/>
                <a:ea typeface="Candara"/>
                <a:cs typeface="Candara"/>
                <a:sym typeface="Candara"/>
              </a:rPr>
              <a:t>- VIIRS NOAA-21</a:t>
            </a:r>
            <a:endParaRPr/>
          </a:p>
        </p:txBody>
      </p:sp>
      <p:pic>
        <p:nvPicPr>
          <p:cNvPr id="279" name="Google Shape;279;p46"/>
          <p:cNvPicPr preferRelativeResize="0"/>
          <p:nvPr/>
        </p:nvPicPr>
        <p:blipFill rotWithShape="1">
          <a:blip r:embed="rId5">
            <a:alphaModFix/>
          </a:blip>
          <a:srcRect b="0" l="0" r="7913" t="0"/>
          <a:stretch/>
        </p:blipFill>
        <p:spPr>
          <a:xfrm>
            <a:off x="8124357" y="1273328"/>
            <a:ext cx="3458043" cy="281639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2022-11-17T05:29:17Z</dcterms:created>
  <dc:creator>Cheng Dang</dc:creator>
</cp:coreProperties>
</file>