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  <p:embeddedFont>
      <p:font typeface="Raleway SemiBold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727650" y="1280160"/>
            <a:ext cx="7688700" cy="78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SAMI2 Model’s Performance in the Brazilian Sector During the December 2015 Geomagnetic Storm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588773" y="2060917"/>
            <a:ext cx="7688700" cy="277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Oladayo Oladayiwola Afolabi 1,2; Fabio Becker-Guedes 2, Claudia M.N. Candido, Christine Amory-Mazaudier 3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National Space for Research and Development Agency, Nigeria.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National Institute for Space Research, Brazil.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Laboratoire de Physique des Plasmas (LPP), Sorbonne Université, Ecole Polytechnique, Institut Polytechnique de Paris, Université Paris Saclay, Observatoire de Paris, CNRS, 75005 Paris, France;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70E4-40AA-5880-34B8-94CF362A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E9FD6-215D-5334-5BDC-3C3FFF395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Interplanetary Medium from 18 to 20 December 2015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Magnetic Signature of Disturbance Dynamo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 of the SAMI2 Model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Results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Recommendation</a:t>
            </a:r>
          </a:p>
          <a:p>
            <a:pPr marL="14605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0E23E-2A57-C20D-4512-1AEF02DB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1" y="1126994"/>
            <a:ext cx="4723373" cy="3693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8BD00-6805-6919-3E0B-EE543C413940}"/>
              </a:ext>
            </a:extLst>
          </p:cNvPr>
          <p:cNvSpPr txBox="1"/>
          <p:nvPr/>
        </p:nvSpPr>
        <p:spPr>
          <a:xfrm>
            <a:off x="4915814" y="1126994"/>
            <a:ext cx="4169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/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CME drove the geomagnetic storm in December 2015.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IMF Bz was southward from 04:00 UT to 23:00 UT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westward auroral electrojet intensified from the late hour on December 19 to 20, 2015.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SYM-H index reached a minimum amplitude of -170 nT at 23:00 UT on December 20.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DP2 fluctuated close to the period of PRE in the Brazilian sector on December 20, 2015.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eastward PPMEF enhanced the eastward EEJ amplitude.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2FC1A-7ABE-7D36-2FBA-01A07B628C1C}"/>
              </a:ext>
            </a:extLst>
          </p:cNvPr>
          <p:cNvSpPr txBox="1"/>
          <p:nvPr/>
        </p:nvSpPr>
        <p:spPr>
          <a:xfrm>
            <a:off x="446228" y="25148"/>
            <a:ext cx="732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 in solar wind speed, interplanetary parameters, Auroral electrojet, DP2 fluctuations, and EEJ from 18-30 December 2015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4322C-4A45-FEF2-2626-8DE178732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016" y="0"/>
            <a:ext cx="7697400" cy="460500"/>
          </a:xfrm>
        </p:spPr>
        <p:txBody>
          <a:bodyPr>
            <a:normAutofit fontScale="92500"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Magnetic Signature of Disturbance Dynamo in the Brazilian Equatorial Latitude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910C8-3AC8-4841-59D3-10C1C086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" t="2505" r="9060" b="4838"/>
          <a:stretch/>
        </p:blipFill>
        <p:spPr>
          <a:xfrm>
            <a:off x="263347" y="643738"/>
            <a:ext cx="4308653" cy="21795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C2C890-7CFB-67B4-90B2-CC019CD24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0848" r="1274" b="14071"/>
          <a:stretch/>
        </p:blipFill>
        <p:spPr bwMode="auto">
          <a:xfrm>
            <a:off x="3343045" y="3116830"/>
            <a:ext cx="5508347" cy="1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C6FC5E0-28BD-30F0-C607-1D02088F08A6}"/>
              </a:ext>
            </a:extLst>
          </p:cNvPr>
          <p:cNvSpPr/>
          <p:nvPr/>
        </p:nvSpPr>
        <p:spPr>
          <a:xfrm>
            <a:off x="1689811" y="1784909"/>
            <a:ext cx="256032" cy="453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B56F35-AE21-3431-B835-87B5726B9915}"/>
              </a:ext>
            </a:extLst>
          </p:cNvPr>
          <p:cNvSpPr/>
          <p:nvPr/>
        </p:nvSpPr>
        <p:spPr>
          <a:xfrm>
            <a:off x="4637837" y="3364992"/>
            <a:ext cx="424281" cy="804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17F036-18C5-56B1-2213-B825ABEAEC69}"/>
              </a:ext>
            </a:extLst>
          </p:cNvPr>
          <p:cNvCxnSpPr/>
          <p:nvPr/>
        </p:nvCxnSpPr>
        <p:spPr>
          <a:xfrm>
            <a:off x="1821485" y="2099462"/>
            <a:ext cx="2940710" cy="15800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BAC6BD-A173-5445-B4C4-A0C851EC140C}"/>
              </a:ext>
            </a:extLst>
          </p:cNvPr>
          <p:cNvSpPr txBox="1"/>
          <p:nvPr/>
        </p:nvSpPr>
        <p:spPr>
          <a:xfrm>
            <a:off x="4001416" y="2830084"/>
            <a:ext cx="388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Semblance cross-correlation wavelet analysis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8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05EC0-2990-A700-6C9D-CAB9B2B435A4}"/>
              </a:ext>
            </a:extLst>
          </p:cNvPr>
          <p:cNvSpPr txBox="1"/>
          <p:nvPr/>
        </p:nvSpPr>
        <p:spPr>
          <a:xfrm>
            <a:off x="3152851" y="51209"/>
            <a:ext cx="1609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SAMI2 MODEL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11;p29">
            <a:extLst>
              <a:ext uri="{FF2B5EF4-FFF2-40B4-BE49-F238E27FC236}">
                <a16:creationId xmlns:a16="http://schemas.microsoft.com/office/drawing/2014/main" id="{6FCCA054-BFA2-4B3B-F5CB-BABD3AABDD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3786"/>
          <a:stretch/>
        </p:blipFill>
        <p:spPr>
          <a:xfrm>
            <a:off x="4655947" y="1217178"/>
            <a:ext cx="4175992" cy="1804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" name="Google Shape;211;p29">
            <a:extLst>
              <a:ext uri="{FF2B5EF4-FFF2-40B4-BE49-F238E27FC236}">
                <a16:creationId xmlns:a16="http://schemas.microsoft.com/office/drawing/2014/main" id="{27AB8FE7-691B-A04C-A689-CAEBCCF15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6213"/>
          <a:stretch/>
        </p:blipFill>
        <p:spPr>
          <a:xfrm>
            <a:off x="4655947" y="3222482"/>
            <a:ext cx="4175992" cy="186980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" name="Google Shape;210;p29">
            <a:extLst>
              <a:ext uri="{FF2B5EF4-FFF2-40B4-BE49-F238E27FC236}">
                <a16:creationId xmlns:a16="http://schemas.microsoft.com/office/drawing/2014/main" id="{D54CAAFA-E09A-9E45-28D3-D16FF661B6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233" b="2591"/>
          <a:stretch/>
        </p:blipFill>
        <p:spPr>
          <a:xfrm>
            <a:off x="0" y="413651"/>
            <a:ext cx="4362351" cy="42074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13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8F30E-93FB-19ED-8961-B6361D41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9" y="655673"/>
            <a:ext cx="3712786" cy="2804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15DF43-7F0B-5EF5-A4DC-62D962D224D6}"/>
              </a:ext>
            </a:extLst>
          </p:cNvPr>
          <p:cNvSpPr txBox="1"/>
          <p:nvPr/>
        </p:nvSpPr>
        <p:spPr>
          <a:xfrm>
            <a:off x="2867558" y="153619"/>
            <a:ext cx="383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and SAMI2 Model VTEC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3A756-81D3-0F79-6F20-6BFC6190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34" y="2772461"/>
            <a:ext cx="4420049" cy="21146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65121D-DF65-83C8-E528-AEA49A41AFAF}"/>
              </a:ext>
            </a:extLst>
          </p:cNvPr>
          <p:cNvSpPr/>
          <p:nvPr/>
        </p:nvSpPr>
        <p:spPr>
          <a:xfrm>
            <a:off x="5669280" y="4411066"/>
            <a:ext cx="197510" cy="285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3D373-6C64-1D26-FC1F-6BAE44C505A5}"/>
              </a:ext>
            </a:extLst>
          </p:cNvPr>
          <p:cNvSpPr/>
          <p:nvPr/>
        </p:nvSpPr>
        <p:spPr>
          <a:xfrm>
            <a:off x="3335731" y="1002183"/>
            <a:ext cx="358445" cy="263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0D6522-06F8-42FB-3114-B0E0D4FEC42E}"/>
              </a:ext>
            </a:extLst>
          </p:cNvPr>
          <p:cNvCxnSpPr/>
          <p:nvPr/>
        </p:nvCxnSpPr>
        <p:spPr>
          <a:xfrm>
            <a:off x="3482035" y="1141171"/>
            <a:ext cx="2289658" cy="3474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9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E6585-22F1-01F4-4778-ED536CAB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614" y="115104"/>
            <a:ext cx="7697400" cy="460500"/>
          </a:xfrm>
        </p:spPr>
        <p:txBody>
          <a:bodyPr>
            <a:norm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C070B-F5E1-AD00-B331-CA79E78EC1DC}"/>
              </a:ext>
            </a:extLst>
          </p:cNvPr>
          <p:cNvSpPr txBox="1"/>
          <p:nvPr/>
        </p:nvSpPr>
        <p:spPr>
          <a:xfrm>
            <a:off x="665683" y="702259"/>
            <a:ext cx="6444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suggested that the SAMI2 Model should include disturbance wind to accurately simulate the impact of the disturbance dynamo on the ionospheric electric field in low latitudes.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DF97-B659-5E43-4EDC-85A615652E15}"/>
              </a:ext>
            </a:extLst>
          </p:cNvPr>
          <p:cNvSpPr txBox="1"/>
          <p:nvPr/>
        </p:nvSpPr>
        <p:spPr>
          <a:xfrm>
            <a:off x="277978" y="197510"/>
            <a:ext cx="589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References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C2B28-FC47-0B9C-A334-658D71A0C643}"/>
              </a:ext>
            </a:extLst>
          </p:cNvPr>
          <p:cNvSpPr txBox="1"/>
          <p:nvPr/>
        </p:nvSpPr>
        <p:spPr>
          <a:xfrm>
            <a:off x="753466" y="768096"/>
            <a:ext cx="66495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AFOLABI, O. O. et al. Study and modelling of the impact of June 2015 geomagnetic storms on the Brazilian ionosphere.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 15, n. 5, p. 597, 2024.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COOPER, G. R. J.; COWAN, D. R. Comparing time series using wavelet-based semblance analysis.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Computers &amp; Geosciences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 34, n. 2, p. 95–102, 2008.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HUBA, J. D.; JOYCE, G.; FEDDER, J. A. Sami2 is Another Model of the Ionosphere (SAMI2): a new low-latitude ionosphere model.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Geophysical Research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 105, n. A10, p. 23035–23053, 2000b.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YOUNAS, W. et al. Magnetic signatures of ionospheric disturbance dynamo for CME and HSSWs generated storms.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 19, n. 9, 2021.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3185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455</Words>
  <Application>Microsoft Office PowerPoint</Application>
  <PresentationFormat>On-screen Show (16:9)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Raleway</vt:lpstr>
      <vt:lpstr>Lato</vt:lpstr>
      <vt:lpstr>Wingdings</vt:lpstr>
      <vt:lpstr>Open Sans</vt:lpstr>
      <vt:lpstr>Raleway SemiBold</vt:lpstr>
      <vt:lpstr>Arial</vt:lpstr>
      <vt:lpstr>Times New Roman</vt:lpstr>
      <vt:lpstr>Streamline</vt:lpstr>
      <vt:lpstr>Evaluating the SAMI2 Model’s Performance in the Brazilian Sector During the December 2015 Geomagnetic Storm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SAMI2 Model’s Performance in the Brazilian Sector During the December 2015 Geomagnetic Storm</dc:title>
  <dc:creator>Oladayo Olayiwola</dc:creator>
  <cp:lastModifiedBy>Oladayo</cp:lastModifiedBy>
  <cp:revision>8</cp:revision>
  <dcterms:modified xsi:type="dcterms:W3CDTF">2024-07-16T23:23:44Z</dcterms:modified>
</cp:coreProperties>
</file>