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507" r:id="rId7"/>
    <p:sldId id="492" r:id="rId8"/>
    <p:sldId id="502" r:id="rId9"/>
    <p:sldId id="508" r:id="rId10"/>
    <p:sldId id="499" r:id="rId11"/>
    <p:sldId id="477" r:id="rId12"/>
    <p:sldId id="488" r:id="rId13"/>
    <p:sldId id="443" r:id="rId14"/>
    <p:sldId id="261" r:id="rId15"/>
  </p:sldIdLst>
  <p:sldSz cx="9144000" cy="5143500" type="screen16x9"/>
  <p:notesSz cx="6858000" cy="9144000"/>
  <p:embeddedFontLst>
    <p:embeddedFont>
      <p:font typeface="Lato" panose="020F0502020204030203" pitchFamily="34" charset="0"/>
      <p:regular r:id="rId17"/>
      <p:bold r:id="rId18"/>
      <p:italic r:id="rId19"/>
      <p:boldItalic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  <p:embeddedFont>
      <p:font typeface="Raleway SemiBold" panose="020F050202020403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jNkvEWk79IaoocO1+Hs6quoZMF6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>
        <p:scale>
          <a:sx n="133" d="100"/>
          <a:sy n="133" d="100"/>
        </p:scale>
        <p:origin x="37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08B0B2-FA7A-C84B-9062-66777F2EB9B6}" type="slidenum">
              <a:rPr lang="en-US"/>
              <a:pPr/>
              <a:t>11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17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08476-C078-3949-8C15-20B3540ED4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69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08476-C078-3949-8C15-20B3540ED4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70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782a06898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782a06898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8832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782a06898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782a06898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782a06898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782a06898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4489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782a06898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782a06898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8330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782a06898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782a06898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7409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08476-C078-3949-8C15-20B3540ED4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3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08B0B2-FA7A-C84B-9062-66777F2EB9B6}" type="slidenum">
              <a:rPr lang="en-US"/>
              <a:pPr/>
              <a:t>8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36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08B0B2-FA7A-C84B-9062-66777F2EB9B6}" type="slidenum">
              <a:rPr lang="en-US"/>
              <a:pPr/>
              <a:t>9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54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08B0B2-FA7A-C84B-9062-66777F2EB9B6}" type="slidenum">
              <a:rPr lang="en-US"/>
              <a:pPr/>
              <a:t>10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83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145FA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 dirty="0"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-206254" y="47660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97911" y="4247399"/>
            <a:ext cx="1167089" cy="798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" name="Google Shape;92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70226" y="97375"/>
            <a:ext cx="1519050" cy="103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rgbClr val="145FA6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13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95" name="Google Shape;95;p1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97;p13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0" name="Google Shape;10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32894" y="3570999"/>
            <a:ext cx="1578500" cy="10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3"/>
          <p:cNvSpPr txBox="1"/>
          <p:nvPr/>
        </p:nvSpPr>
        <p:spPr>
          <a:xfrm>
            <a:off x="6746225" y="4698800"/>
            <a:ext cx="2265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EPIC</a:t>
            </a:r>
            <a:endParaRPr sz="8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70226" y="97375"/>
            <a:ext cx="1519050" cy="103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467975" y="76200"/>
            <a:ext cx="4991099" cy="499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CC5E0-FDDF-B741-9D2C-EFFE5D4A0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A3CB8-11AD-624D-80B5-4C64CC68B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90AA-474E-0946-9793-65F543523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3739F-D037-C84A-A106-8D14EFA6409E}" type="datetimeFigureOut">
              <a:rPr lang="en-US" smtClean="0"/>
              <a:t>7/25/24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E4730-B860-FB47-9DD7-2EE3C6A9A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173DF-68AE-724F-BCEE-C6F2AB21F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07173-CB08-DD45-8870-0FA7E3166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3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4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22" name="Google Shape;22;p4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24" name="Google Shape;24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600" b="1" i="0" u="none" strike="noStrike" cap="non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sz="600" b="1" i="0" u="none" strike="noStrike" cap="non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C11C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5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31" name="Google Shape;31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32894" y="3570999"/>
            <a:ext cx="1578500" cy="10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/>
          <p:nvPr/>
        </p:nvSpPr>
        <p:spPr>
          <a:xfrm>
            <a:off x="6746225" y="4698800"/>
            <a:ext cx="2265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EPIC</a:t>
            </a:r>
            <a:endParaRPr sz="8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3" name="Google Shape;43;p6"/>
          <p:cNvGrpSpPr/>
          <p:nvPr/>
        </p:nvGrpSpPr>
        <p:grpSpPr>
          <a:xfrm>
            <a:off x="830394" y="1191277"/>
            <a:ext cx="745763" cy="45826"/>
            <a:chOff x="4580561" y="2589004"/>
            <a:chExt cx="1064464" cy="25200"/>
          </a:xfrm>
        </p:grpSpPr>
        <p:sp>
          <p:nvSpPr>
            <p:cNvPr id="44" name="Google Shape;44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6" name="Google Shape;4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600" b="1" i="0" u="none" strike="noStrike" cap="non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sz="600" b="1" i="0" u="none" strike="noStrike" cap="non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2" name="Google Shape;52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3" name="Google Shape;53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5" name="Google Shape;5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7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600" b="1" i="0" u="none" strike="noStrike" cap="non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sz="600" b="1" i="0" u="none" strike="noStrike" cap="non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no bar">
  <p:cSld name="TITLE_ONLY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" name="Google Shape;6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600" b="1" i="0" u="none" strike="noStrike" cap="non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sz="600" b="1" i="0" u="none" strike="noStrike" cap="non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" name="Google Shape;67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8" name="Google Shape;68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0" name="Google Shape;70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9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600" b="1" i="0" u="none" strike="noStrike" cap="non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sz="600" b="1" i="0" u="none" strike="noStrike" cap="non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10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4" name="Google Shape;74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32894" y="3570999"/>
            <a:ext cx="1578500" cy="10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0"/>
          <p:cNvSpPr txBox="1"/>
          <p:nvPr/>
        </p:nvSpPr>
        <p:spPr>
          <a:xfrm>
            <a:off x="6746225" y="4698800"/>
            <a:ext cx="22653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lang="en" sz="8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EPIC</a:t>
            </a:r>
            <a:endParaRPr sz="800" b="1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1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6" name="Google Shape;86;p1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7" name="Google Shape;87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sz="2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hyperlink" Target="https://doi.org/10.1175/MWR-D-11-00215.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>
            <a:spLocks noGrp="1"/>
          </p:cNvSpPr>
          <p:nvPr>
            <p:ph type="title"/>
          </p:nvPr>
        </p:nvSpPr>
        <p:spPr>
          <a:xfrm>
            <a:off x="713547" y="1326600"/>
            <a:ext cx="7850007" cy="89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sz="3200" dirty="0"/>
              <a:t>Supporting Model Design Decisions and Innovations via Model Hierarchies</a:t>
            </a:r>
            <a:endParaRPr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616250-9E51-03AF-E43B-44529E30880B}"/>
              </a:ext>
            </a:extLst>
          </p:cNvPr>
          <p:cNvSpPr txBox="1"/>
          <p:nvPr/>
        </p:nvSpPr>
        <p:spPr>
          <a:xfrm>
            <a:off x="505848" y="3294322"/>
            <a:ext cx="82654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Christiane Jablonowski (University of Michigan)</a:t>
            </a:r>
          </a:p>
          <a:p>
            <a:r>
              <a:rPr lang="en-US" sz="2000" dirty="0"/>
              <a:t>in collaboration with Lou Wicker (NSSL), Kevin Viner (NOAA EMC) and</a:t>
            </a:r>
          </a:p>
          <a:p>
            <a:r>
              <a:rPr lang="en-US" sz="2000" dirty="0"/>
              <a:t>many other NOAA &amp; NCAR scientists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D81BF-AE48-29FF-4719-254654122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57" y="1104016"/>
            <a:ext cx="805193" cy="153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30A968-C42D-3D05-FD0D-09C07830E735}"/>
              </a:ext>
            </a:extLst>
          </p:cNvPr>
          <p:cNvSpPr txBox="1"/>
          <p:nvPr/>
        </p:nvSpPr>
        <p:spPr>
          <a:xfrm>
            <a:off x="48269" y="4762832"/>
            <a:ext cx="2374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Jackson, MS, July 25,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4408FA99-3E6B-3844-B794-B8359090A422}"/>
              </a:ext>
            </a:extLst>
          </p:cNvPr>
          <p:cNvSpPr txBox="1"/>
          <p:nvPr/>
        </p:nvSpPr>
        <p:spPr>
          <a:xfrm>
            <a:off x="104942" y="711457"/>
            <a:ext cx="4655813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Unexpected: the tails of the MPAS and SE KE spectra drop off faster than FV3 in aqua-planet simulations with </a:t>
            </a:r>
            <a:r>
              <a:rPr lang="en-US" sz="1600" dirty="0" err="1"/>
              <a:t>Δx</a:t>
            </a:r>
            <a:r>
              <a:rPr lang="en-US" sz="1600" dirty="0"/>
              <a:t>=110-120 km simulations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Might not be the case for 3 km mesh spacings (see plots from </a:t>
            </a:r>
            <a:r>
              <a:rPr lang="en-US" sz="1600" dirty="0" err="1"/>
              <a:t>Skamarock</a:t>
            </a:r>
            <a:r>
              <a:rPr lang="en-US" sz="1600" dirty="0"/>
              <a:t> et al., 2014)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Slopes need to be checked in the UFS (MPAS) at high resolution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A76357-CA00-3A50-157A-365876BD3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988" y="724551"/>
            <a:ext cx="4203070" cy="4356926"/>
          </a:xfrm>
          <a:prstGeom prst="rect">
            <a:avLst/>
          </a:prstGeom>
        </p:spPr>
      </p:pic>
      <p:pic>
        <p:nvPicPr>
          <p:cNvPr id="5" name="Picture 4" descr="A graph of a wave&#10;&#10;Description automatically generated with medium confidence">
            <a:extLst>
              <a:ext uri="{FF2B5EF4-FFF2-40B4-BE49-F238E27FC236}">
                <a16:creationId xmlns:a16="http://schemas.microsoft.com/office/drawing/2014/main" id="{07412A03-79DC-265C-193A-558190574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394" y="2572395"/>
            <a:ext cx="2147291" cy="2501950"/>
          </a:xfrm>
          <a:prstGeom prst="rect">
            <a:avLst/>
          </a:prstGeom>
        </p:spPr>
      </p:pic>
      <p:pic>
        <p:nvPicPr>
          <p:cNvPr id="8" name="Picture 7" descr="A graph of energy and energy&#10;&#10;Description automatically generated with medium confidence">
            <a:extLst>
              <a:ext uri="{FF2B5EF4-FFF2-40B4-BE49-F238E27FC236}">
                <a16:creationId xmlns:a16="http://schemas.microsoft.com/office/drawing/2014/main" id="{CDC65CD4-1275-7EDA-835E-DBA09B0C3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4" y="2753286"/>
            <a:ext cx="2083758" cy="2089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B82E05-9CDE-BD8F-7A3A-93BCA1A37A3A}"/>
              </a:ext>
            </a:extLst>
          </p:cNvPr>
          <p:cNvSpPr txBox="1"/>
          <p:nvPr/>
        </p:nvSpPr>
        <p:spPr>
          <a:xfrm>
            <a:off x="513105" y="2776056"/>
            <a:ext cx="12186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Expected curves: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F8705-7045-6927-37FE-E48740A58947}"/>
              </a:ext>
            </a:extLst>
          </p:cNvPr>
          <p:cNvSpPr txBox="1"/>
          <p:nvPr/>
        </p:nvSpPr>
        <p:spPr>
          <a:xfrm>
            <a:off x="3154863" y="2848453"/>
            <a:ext cx="1149724" cy="34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dirty="0" err="1"/>
              <a:t>Skamarock</a:t>
            </a:r>
            <a:r>
              <a:rPr lang="en-US" sz="825" dirty="0"/>
              <a:t> et al. (2014)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312A21-B63C-D239-A0D6-4E2A4794346D}"/>
              </a:ext>
            </a:extLst>
          </p:cNvPr>
          <p:cNvSpPr txBox="1"/>
          <p:nvPr/>
        </p:nvSpPr>
        <p:spPr>
          <a:xfrm>
            <a:off x="3351039" y="4099147"/>
            <a:ext cx="829073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steeper than -3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EF68FE4-B92B-2B28-4762-1CE4AEB5DBA7}"/>
              </a:ext>
            </a:extLst>
          </p:cNvPr>
          <p:cNvCxnSpPr>
            <a:cxnSpLocks/>
          </p:cNvCxnSpPr>
          <p:nvPr/>
        </p:nvCxnSpPr>
        <p:spPr>
          <a:xfrm flipH="1" flipV="1">
            <a:off x="3330868" y="3559415"/>
            <a:ext cx="252773" cy="539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E0C28DD-377C-D178-ADF1-45DC3BA0CBF4}"/>
              </a:ext>
            </a:extLst>
          </p:cNvPr>
          <p:cNvSpPr txBox="1"/>
          <p:nvPr/>
        </p:nvSpPr>
        <p:spPr>
          <a:xfrm rot="3997530">
            <a:off x="699952" y="3350857"/>
            <a:ext cx="77938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2D turbulence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3A4B46-090D-5632-BA41-25E2CF756C63}"/>
              </a:ext>
            </a:extLst>
          </p:cNvPr>
          <p:cNvSpPr/>
          <p:nvPr/>
        </p:nvSpPr>
        <p:spPr>
          <a:xfrm>
            <a:off x="0" y="-3535"/>
            <a:ext cx="9144000" cy="706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10;p1">
            <a:extLst>
              <a:ext uri="{FF2B5EF4-FFF2-40B4-BE49-F238E27FC236}">
                <a16:creationId xmlns:a16="http://schemas.microsoft.com/office/drawing/2014/main" id="{ED1385B2-BB79-D704-D2B0-7AD0CBD90C3F}"/>
              </a:ext>
            </a:extLst>
          </p:cNvPr>
          <p:cNvSpPr txBox="1">
            <a:spLocks/>
          </p:cNvSpPr>
          <p:nvPr/>
        </p:nvSpPr>
        <p:spPr>
          <a:xfrm>
            <a:off x="71327" y="77301"/>
            <a:ext cx="9042964" cy="89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  <a:defRPr sz="2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buSzPct val="111111"/>
            </a:pPr>
            <a:r>
              <a:rPr lang="en-US" dirty="0">
                <a:solidFill>
                  <a:schemeClr val="bg1"/>
                </a:solidFill>
              </a:rPr>
              <a:t>Assess the Dynamical Core Diffusion in Aqua-Planets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B6F5B0-05D7-BEB0-20E2-54DC4B5D9DFB}"/>
              </a:ext>
            </a:extLst>
          </p:cNvPr>
          <p:cNvSpPr txBox="1"/>
          <p:nvPr/>
        </p:nvSpPr>
        <p:spPr>
          <a:xfrm>
            <a:off x="7376931" y="1296797"/>
            <a:ext cx="1737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Δx</a:t>
            </a:r>
            <a:r>
              <a:rPr lang="en-US" sz="1400" dirty="0"/>
              <a:t>=110-120 km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398DC0-54BB-348E-8D46-E4CE4672A6F9}"/>
              </a:ext>
            </a:extLst>
          </p:cNvPr>
          <p:cNvSpPr txBox="1"/>
          <p:nvPr/>
        </p:nvSpPr>
        <p:spPr>
          <a:xfrm>
            <a:off x="8526622" y="3132207"/>
            <a:ext cx="466794" cy="276999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FV3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7C0C16-8D5F-AF63-18A4-2362C436CFEE}"/>
              </a:ext>
            </a:extLst>
          </p:cNvPr>
          <p:cNvSpPr txBox="1"/>
          <p:nvPr/>
        </p:nvSpPr>
        <p:spPr>
          <a:xfrm>
            <a:off x="8576105" y="3605135"/>
            <a:ext cx="620683" cy="276999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MPAS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D13513-33BF-BA81-8E0F-8EB1CC0FA115}"/>
              </a:ext>
            </a:extLst>
          </p:cNvPr>
          <p:cNvSpPr txBox="1"/>
          <p:nvPr/>
        </p:nvSpPr>
        <p:spPr>
          <a:xfrm>
            <a:off x="8615544" y="3853652"/>
            <a:ext cx="389850" cy="276999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95BCCF-904C-FB87-D6BD-0FF45A116401}"/>
              </a:ext>
            </a:extLst>
          </p:cNvPr>
          <p:cNvSpPr txBox="1"/>
          <p:nvPr/>
        </p:nvSpPr>
        <p:spPr>
          <a:xfrm rot="2398887">
            <a:off x="7334574" y="2214502"/>
            <a:ext cx="1237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Expected: </a:t>
            </a:r>
            <a:r>
              <a:rPr lang="en-US" sz="1400" dirty="0">
                <a:solidFill>
                  <a:schemeClr val="bg2"/>
                </a:solidFill>
              </a:rPr>
              <a:t>n</a:t>
            </a:r>
            <a:r>
              <a:rPr lang="en-US" sz="1400" baseline="30000" dirty="0">
                <a:solidFill>
                  <a:schemeClr val="bg2"/>
                </a:solidFill>
              </a:rPr>
              <a:t>-3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8648F7-711D-5948-EE24-709216D2C038}"/>
              </a:ext>
            </a:extLst>
          </p:cNvPr>
          <p:cNvSpPr txBox="1"/>
          <p:nvPr/>
        </p:nvSpPr>
        <p:spPr>
          <a:xfrm>
            <a:off x="8537183" y="3353448"/>
            <a:ext cx="466794" cy="276999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</a:rPr>
              <a:t>FV3</a:t>
            </a:r>
          </a:p>
        </p:txBody>
      </p:sp>
    </p:spTree>
    <p:extLst>
      <p:ext uri="{BB962C8B-B14F-4D97-AF65-F5344CB8AC3E}">
        <p14:creationId xmlns:p14="http://schemas.microsoft.com/office/powerpoint/2010/main" val="1665356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4408FA99-3E6B-3844-B794-B8359090A422}"/>
              </a:ext>
            </a:extLst>
          </p:cNvPr>
          <p:cNvSpPr txBox="1"/>
          <p:nvPr/>
        </p:nvSpPr>
        <p:spPr>
          <a:xfrm>
            <a:off x="112186" y="794082"/>
            <a:ext cx="4459814" cy="41703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Comparison of five 200 </a:t>
            </a:r>
            <a:r>
              <a:rPr lang="en-US" sz="1600" dirty="0" err="1"/>
              <a:t>hPa</a:t>
            </a:r>
            <a:r>
              <a:rPr lang="en-US" sz="1600" dirty="0"/>
              <a:t> KE spectra with </a:t>
            </a:r>
            <a:r>
              <a:rPr lang="en-US" sz="1600" dirty="0" err="1"/>
              <a:t>hord</a:t>
            </a:r>
            <a:r>
              <a:rPr lang="en-US" sz="1600" dirty="0"/>
              <a:t>=5 and various orders of the horizontal divergence damping: 2, 4, 6,  8 (via </a:t>
            </a:r>
            <a:r>
              <a:rPr lang="en-US" sz="1600" dirty="0" err="1"/>
              <a:t>nord</a:t>
            </a:r>
            <a:r>
              <a:rPr lang="en-US" sz="1600" dirty="0"/>
              <a:t>)</a:t>
            </a:r>
          </a:p>
          <a:p>
            <a:pPr marL="257175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nord</a:t>
            </a:r>
            <a:r>
              <a:rPr lang="en-US" sz="1600" dirty="0"/>
              <a:t> causes deviations from wavenumber 50 onwards </a:t>
            </a:r>
          </a:p>
          <a:p>
            <a:pPr marL="257175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nord</a:t>
            </a:r>
            <a:r>
              <a:rPr lang="en-US" sz="1600" dirty="0"/>
              <a:t>=0 and 1 (div2 and div4) show a steeper decline of KE at high wavenumbers</a:t>
            </a:r>
          </a:p>
          <a:p>
            <a:pPr marL="257175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accent2"/>
                </a:solidFill>
              </a:rPr>
              <a:t>nord</a:t>
            </a:r>
            <a:r>
              <a:rPr lang="en-US" sz="1600" dirty="0">
                <a:solidFill>
                  <a:schemeClr val="accent2"/>
                </a:solidFill>
              </a:rPr>
              <a:t>=2 (6</a:t>
            </a:r>
            <a:r>
              <a:rPr lang="en-US" sz="1600" baseline="30000" dirty="0">
                <a:solidFill>
                  <a:schemeClr val="accent2"/>
                </a:solidFill>
              </a:rPr>
              <a:t>th</a:t>
            </a:r>
            <a:r>
              <a:rPr lang="en-US" sz="1600" dirty="0">
                <a:solidFill>
                  <a:schemeClr val="accent2"/>
                </a:solidFill>
              </a:rPr>
              <a:t>-order div damping  div6) follows the theoretical n</a:t>
            </a:r>
            <a:r>
              <a:rPr lang="en-US" sz="1600" baseline="30000" dirty="0">
                <a:solidFill>
                  <a:schemeClr val="accent2"/>
                </a:solidFill>
              </a:rPr>
              <a:t>-3</a:t>
            </a:r>
            <a:r>
              <a:rPr lang="en-US" sz="1600" dirty="0">
                <a:solidFill>
                  <a:schemeClr val="accent2"/>
                </a:solidFill>
              </a:rPr>
              <a:t> slope (gray line) very accurately</a:t>
            </a:r>
          </a:p>
          <a:p>
            <a:pPr marL="257175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nord</a:t>
            </a:r>
            <a:r>
              <a:rPr lang="en-US" sz="1600" dirty="0"/>
              <a:t>=3 (8</a:t>
            </a:r>
            <a:r>
              <a:rPr lang="en-US" sz="1600" baseline="30000" dirty="0"/>
              <a:t>th</a:t>
            </a:r>
            <a:r>
              <a:rPr lang="en-US" sz="1600" dirty="0"/>
              <a:t>-order) simulations bend upwards, accumulate energy at the smallest scale (omitted from now on)</a:t>
            </a:r>
          </a:p>
          <a:p>
            <a:pPr marL="257175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nord</a:t>
            </a:r>
            <a:r>
              <a:rPr lang="en-US" sz="1600" dirty="0"/>
              <a:t>=3 without additional (EMC) damping settings blows up after 3 years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A3A18-3BBD-28ED-02BF-DFA0E1AE7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717" y="851630"/>
            <a:ext cx="4032208" cy="42145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7CA24E-EE85-C332-792A-C91DADB4838E}"/>
              </a:ext>
            </a:extLst>
          </p:cNvPr>
          <p:cNvSpPr/>
          <p:nvPr/>
        </p:nvSpPr>
        <p:spPr>
          <a:xfrm>
            <a:off x="0" y="-3535"/>
            <a:ext cx="9144000" cy="706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10;p1">
            <a:extLst>
              <a:ext uri="{FF2B5EF4-FFF2-40B4-BE49-F238E27FC236}">
                <a16:creationId xmlns:a16="http://schemas.microsoft.com/office/drawing/2014/main" id="{68C11F1C-B020-76CA-E35B-3FA4C6B1BC8F}"/>
              </a:ext>
            </a:extLst>
          </p:cNvPr>
          <p:cNvSpPr txBox="1">
            <a:spLocks/>
          </p:cNvSpPr>
          <p:nvPr/>
        </p:nvSpPr>
        <p:spPr>
          <a:xfrm>
            <a:off x="71327" y="77301"/>
            <a:ext cx="9042964" cy="89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  <a:defRPr sz="2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buSzPct val="111111"/>
            </a:pPr>
            <a:r>
              <a:rPr lang="en-US" dirty="0">
                <a:solidFill>
                  <a:schemeClr val="bg1"/>
                </a:solidFill>
              </a:rPr>
              <a:t>FV3 Diffusion in Aqua-Planets: Divergence Damping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E67294-A954-CAE6-814B-6B1491323959}"/>
              </a:ext>
            </a:extLst>
          </p:cNvPr>
          <p:cNvSpPr txBox="1"/>
          <p:nvPr/>
        </p:nvSpPr>
        <p:spPr>
          <a:xfrm>
            <a:off x="7475715" y="1590088"/>
            <a:ext cx="176659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Accumulation of energy at the grid scale, problematic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80D59F-A281-C098-D349-F19F0CD46162}"/>
              </a:ext>
            </a:extLst>
          </p:cNvPr>
          <p:cNvCxnSpPr/>
          <p:nvPr/>
        </p:nvCxnSpPr>
        <p:spPr>
          <a:xfrm>
            <a:off x="8038312" y="2340827"/>
            <a:ext cx="209576" cy="7407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018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05A445-C102-1D8B-10FF-8A2AE76E6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8" y="2405273"/>
            <a:ext cx="7629525" cy="26977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EAF35B-BD5F-DCAE-4F56-6D597A660F03}"/>
              </a:ext>
            </a:extLst>
          </p:cNvPr>
          <p:cNvSpPr txBox="1"/>
          <p:nvPr/>
        </p:nvSpPr>
        <p:spPr>
          <a:xfrm>
            <a:off x="1018767" y="4757738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Hour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C7AF1-E83D-78D3-73DF-8EC83B3E398F}"/>
              </a:ext>
            </a:extLst>
          </p:cNvPr>
          <p:cNvSpPr txBox="1"/>
          <p:nvPr/>
        </p:nvSpPr>
        <p:spPr>
          <a:xfrm>
            <a:off x="1683067" y="4757737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Hour 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D0202A-5601-800B-F674-5A0804D23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08" y="723233"/>
            <a:ext cx="5342955" cy="16713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AF3B8C-379D-DD61-E7A1-D93E96705C04}"/>
              </a:ext>
            </a:extLst>
          </p:cNvPr>
          <p:cNvSpPr txBox="1"/>
          <p:nvPr/>
        </p:nvSpPr>
        <p:spPr>
          <a:xfrm>
            <a:off x="3601947" y="4757736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Hour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781227-A87E-0D21-E2D4-540BD2C6A4D4}"/>
              </a:ext>
            </a:extLst>
          </p:cNvPr>
          <p:cNvSpPr txBox="1"/>
          <p:nvPr/>
        </p:nvSpPr>
        <p:spPr>
          <a:xfrm>
            <a:off x="6173697" y="4757735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Hour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2F7DA5-4849-7D3D-0951-D35E93E285D1}"/>
              </a:ext>
            </a:extLst>
          </p:cNvPr>
          <p:cNvSpPr txBox="1"/>
          <p:nvPr/>
        </p:nvSpPr>
        <p:spPr>
          <a:xfrm>
            <a:off x="4228420" y="4757735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Hour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1A9B55-0E94-1529-0C04-A1A042E306D6}"/>
              </a:ext>
            </a:extLst>
          </p:cNvPr>
          <p:cNvSpPr txBox="1"/>
          <p:nvPr/>
        </p:nvSpPr>
        <p:spPr>
          <a:xfrm>
            <a:off x="6701654" y="4757734"/>
            <a:ext cx="590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Hour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7E0967-E2F7-B05B-F15A-F7B401F9FCE8}"/>
              </a:ext>
            </a:extLst>
          </p:cNvPr>
          <p:cNvSpPr txBox="1"/>
          <p:nvPr/>
        </p:nvSpPr>
        <p:spPr>
          <a:xfrm>
            <a:off x="7055708" y="2264156"/>
            <a:ext cx="17956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All figures from Lou Wicker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DF87B5-4658-FCB2-72DC-3B2DBE13DE29}"/>
              </a:ext>
            </a:extLst>
          </p:cNvPr>
          <p:cNvSpPr txBox="1"/>
          <p:nvPr/>
        </p:nvSpPr>
        <p:spPr>
          <a:xfrm>
            <a:off x="2794582" y="2738228"/>
            <a:ext cx="4315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FV3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E66578-2E63-B3AB-811A-511CFBE01547}"/>
              </a:ext>
            </a:extLst>
          </p:cNvPr>
          <p:cNvSpPr txBox="1"/>
          <p:nvPr/>
        </p:nvSpPr>
        <p:spPr>
          <a:xfrm>
            <a:off x="5291743" y="2738228"/>
            <a:ext cx="4908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WRF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C257D2-ABDB-CD75-60F8-CD88A2F6E7C1}"/>
              </a:ext>
            </a:extLst>
          </p:cNvPr>
          <p:cNvSpPr txBox="1"/>
          <p:nvPr/>
        </p:nvSpPr>
        <p:spPr>
          <a:xfrm>
            <a:off x="7850219" y="2738228"/>
            <a:ext cx="4700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CM1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386F-47FD-1DC1-2605-2E1F6F81A701}"/>
              </a:ext>
            </a:extLst>
          </p:cNvPr>
          <p:cNvSpPr txBox="1"/>
          <p:nvPr/>
        </p:nvSpPr>
        <p:spPr>
          <a:xfrm>
            <a:off x="6333749" y="795794"/>
            <a:ext cx="2564807" cy="1384995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Squall-line experiment: </a:t>
            </a:r>
            <a:br>
              <a:rPr lang="en-US" dirty="0"/>
            </a:br>
            <a:r>
              <a:rPr lang="en-US" dirty="0"/>
              <a:t>Very different FV3 precipitation and vertical updraft characteristics for low-shear environments and moderate CAPE = 2000 J/kg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702538-6367-1EF1-82DC-C213D6B6BDBD}"/>
              </a:ext>
            </a:extLst>
          </p:cNvPr>
          <p:cNvSpPr/>
          <p:nvPr/>
        </p:nvSpPr>
        <p:spPr>
          <a:xfrm>
            <a:off x="-2676" y="-13877"/>
            <a:ext cx="9146676" cy="706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10;p1">
            <a:extLst>
              <a:ext uri="{FF2B5EF4-FFF2-40B4-BE49-F238E27FC236}">
                <a16:creationId xmlns:a16="http://schemas.microsoft.com/office/drawing/2014/main" id="{1FC52B4C-B492-537B-FAF2-CB717F286228}"/>
              </a:ext>
            </a:extLst>
          </p:cNvPr>
          <p:cNvSpPr txBox="1">
            <a:spLocks/>
          </p:cNvSpPr>
          <p:nvPr/>
        </p:nvSpPr>
        <p:spPr>
          <a:xfrm>
            <a:off x="70293" y="43481"/>
            <a:ext cx="9042964" cy="89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  <a:defRPr sz="2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buSzPct val="111111"/>
            </a:pPr>
            <a:r>
              <a:rPr lang="en-US" dirty="0">
                <a:solidFill>
                  <a:schemeClr val="bg1"/>
                </a:solidFill>
              </a:rPr>
              <a:t>Squall Line: Reveals the FV3 Issues With Convection</a:t>
            </a:r>
          </a:p>
        </p:txBody>
      </p:sp>
    </p:spTree>
    <p:extLst>
      <p:ext uri="{BB962C8B-B14F-4D97-AF65-F5344CB8AC3E}">
        <p14:creationId xmlns:p14="http://schemas.microsoft.com/office/powerpoint/2010/main" val="3988033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F91B29B-C17C-0619-4675-3B5F1DEAC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095" y="673712"/>
            <a:ext cx="3135034" cy="45246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14EDE-D4A7-D441-A1CD-2E5DD5102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4692" y="673712"/>
            <a:ext cx="5633943" cy="393861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800" dirty="0">
                <a:solidFill>
                  <a:schemeClr val="bg2"/>
                </a:solidFill>
                <a:latin typeface="+mn-lt"/>
              </a:rPr>
              <a:t>Results from Lou Wicker (NSSL):</a:t>
            </a:r>
            <a:br>
              <a:rPr lang="en-US" sz="1800" dirty="0">
                <a:solidFill>
                  <a:schemeClr val="bg2"/>
                </a:solidFill>
                <a:latin typeface="+mn-lt"/>
              </a:rPr>
            </a:br>
            <a:r>
              <a:rPr lang="en-US" sz="1800" dirty="0">
                <a:solidFill>
                  <a:schemeClr val="bg2"/>
                </a:solidFill>
                <a:latin typeface="+mn-lt"/>
              </a:rPr>
              <a:t>Idealized squall line test discovered a bug </a:t>
            </a:r>
            <a:br>
              <a:rPr lang="en-US" sz="1800" dirty="0">
                <a:solidFill>
                  <a:schemeClr val="bg2"/>
                </a:solidFill>
                <a:latin typeface="+mn-lt"/>
              </a:rPr>
            </a:br>
            <a:r>
              <a:rPr lang="en-US" sz="1800" dirty="0">
                <a:solidFill>
                  <a:schemeClr val="bg2"/>
                </a:solidFill>
                <a:latin typeface="+mn-lt"/>
              </a:rPr>
              <a:t>in FV3’s computation of the vertical </a:t>
            </a:r>
            <a:br>
              <a:rPr lang="en-US" sz="1800" dirty="0">
                <a:solidFill>
                  <a:schemeClr val="bg2"/>
                </a:solidFill>
                <a:latin typeface="+mn-lt"/>
              </a:rPr>
            </a:br>
            <a:r>
              <a:rPr lang="en-US" sz="1800" dirty="0">
                <a:solidFill>
                  <a:schemeClr val="bg2"/>
                </a:solidFill>
                <a:latin typeface="+mn-lt"/>
              </a:rPr>
              <a:t>velocity (fixed in 2023)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800" dirty="0">
                <a:solidFill>
                  <a:schemeClr val="bg2"/>
                </a:solidFill>
                <a:latin typeface="+mn-lt"/>
              </a:rPr>
              <a:t>3 updraft objects are ~1.5-2x larger in size </a:t>
            </a:r>
            <a:br>
              <a:rPr lang="en-US" sz="1800" dirty="0">
                <a:solidFill>
                  <a:schemeClr val="bg2"/>
                </a:solidFill>
                <a:latin typeface="+mn-lt"/>
              </a:rPr>
            </a:br>
            <a:r>
              <a:rPr lang="en-US" sz="1800" dirty="0">
                <a:solidFill>
                  <a:schemeClr val="bg2"/>
                </a:solidFill>
                <a:latin typeface="+mn-lt"/>
              </a:rPr>
              <a:t>in low shear environments than updrafts in WRF/CM1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800" dirty="0">
                <a:solidFill>
                  <a:schemeClr val="bg2"/>
                </a:solidFill>
                <a:latin typeface="+mn-lt"/>
              </a:rPr>
              <a:t>FV3 generates more storm objects at </a:t>
            </a:r>
            <a:br>
              <a:rPr lang="en-US" sz="1800" dirty="0">
                <a:solidFill>
                  <a:schemeClr val="bg2"/>
                </a:solidFill>
                <a:latin typeface="+mn-lt"/>
              </a:rPr>
            </a:br>
            <a:r>
              <a:rPr lang="en-US" sz="1800" dirty="0">
                <a:solidFill>
                  <a:schemeClr val="bg2"/>
                </a:solidFill>
                <a:latin typeface="+mn-lt"/>
              </a:rPr>
              <a:t>lower shears (like 6 m/s)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800" dirty="0">
                <a:solidFill>
                  <a:schemeClr val="bg2"/>
                </a:solidFill>
                <a:latin typeface="+mn-lt"/>
              </a:rPr>
              <a:t>This reproduces the current RRFSv1 biases: HWT testbeds and Carley et al (2024)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solidFill>
                  <a:schemeClr val="bg2"/>
                </a:solidFill>
                <a:latin typeface="+mn-lt"/>
              </a:rPr>
              <a:t>Reflectivity high bias (convection cells too intense)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solidFill>
                  <a:schemeClr val="bg2"/>
                </a:solidFill>
                <a:latin typeface="+mn-lt"/>
              </a:rPr>
              <a:t>Low precipitation scores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solidFill>
                  <a:schemeClr val="bg2"/>
                </a:solidFill>
                <a:latin typeface="+mn-lt"/>
              </a:rPr>
              <a:t>Deficiencies in storm structures (too big)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US" sz="1600" dirty="0">
                <a:solidFill>
                  <a:schemeClr val="bg2"/>
                </a:solidFill>
                <a:latin typeface="+mn-lt"/>
              </a:rPr>
              <a:t>Informs decision to switch to MPAS in RRFSv2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ACAE4C-7115-66DF-0AE8-5383FD623981}"/>
              </a:ext>
            </a:extLst>
          </p:cNvPr>
          <p:cNvSpPr txBox="1"/>
          <p:nvPr/>
        </p:nvSpPr>
        <p:spPr>
          <a:xfrm>
            <a:off x="7366596" y="2354925"/>
            <a:ext cx="1719746" cy="738664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050" dirty="0"/>
              <a:t>Updraft profiles of objects in an idealized squall line simulation with CAPE = 2000 J/kg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8374B3-2E85-E12E-88DF-4F2C7ECBFD39}"/>
              </a:ext>
            </a:extLst>
          </p:cNvPr>
          <p:cNvSpPr txBox="1"/>
          <p:nvPr/>
        </p:nvSpPr>
        <p:spPr>
          <a:xfrm>
            <a:off x="8757129" y="4921365"/>
            <a:ext cx="49501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m/s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87359-8D45-25DB-3BB7-57D8B6BA8EEF}"/>
              </a:ext>
            </a:extLst>
          </p:cNvPr>
          <p:cNvSpPr txBox="1"/>
          <p:nvPr/>
        </p:nvSpPr>
        <p:spPr>
          <a:xfrm rot="16200000">
            <a:off x="4641406" y="2337330"/>
            <a:ext cx="9941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Height (m)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96D2CC8-DAA2-81C5-6682-E149271965F7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6049040" y="1590693"/>
            <a:ext cx="274476" cy="5516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5B6FA02-BBA3-59A0-DDC4-2E741BE2CFC7}"/>
              </a:ext>
            </a:extLst>
          </p:cNvPr>
          <p:cNvCxnSpPr>
            <a:cxnSpLocks/>
          </p:cNvCxnSpPr>
          <p:nvPr/>
        </p:nvCxnSpPr>
        <p:spPr>
          <a:xfrm flipH="1">
            <a:off x="6213132" y="1145137"/>
            <a:ext cx="335148" cy="98772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DDCDD19-7EDE-9133-FDF5-B2F71A90F433}"/>
              </a:ext>
            </a:extLst>
          </p:cNvPr>
          <p:cNvSpPr txBox="1"/>
          <p:nvPr/>
        </p:nvSpPr>
        <p:spPr>
          <a:xfrm>
            <a:off x="6323516" y="1463735"/>
            <a:ext cx="4315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FV3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663C06-D38C-34B1-92F2-1864F0EF68DD}"/>
              </a:ext>
            </a:extLst>
          </p:cNvPr>
          <p:cNvSpPr txBox="1"/>
          <p:nvPr/>
        </p:nvSpPr>
        <p:spPr>
          <a:xfrm>
            <a:off x="6491190" y="974204"/>
            <a:ext cx="52770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WRF </a:t>
            </a:r>
            <a:br>
              <a:rPr lang="en-US" sz="1050" dirty="0"/>
            </a:br>
            <a:r>
              <a:rPr lang="en-US" sz="1050" dirty="0">
                <a:solidFill>
                  <a:srgbClr val="0070C0"/>
                </a:solidFill>
              </a:rPr>
              <a:t>CM1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682ED7-5237-0608-616E-CBD7C3BC5294}"/>
              </a:ext>
            </a:extLst>
          </p:cNvPr>
          <p:cNvSpPr txBox="1"/>
          <p:nvPr/>
        </p:nvSpPr>
        <p:spPr>
          <a:xfrm>
            <a:off x="8418147" y="674770"/>
            <a:ext cx="66819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# objects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C7B385-162E-ACB4-9810-FA4A8B712CDE}"/>
              </a:ext>
            </a:extLst>
          </p:cNvPr>
          <p:cNvSpPr txBox="1"/>
          <p:nvPr/>
        </p:nvSpPr>
        <p:spPr>
          <a:xfrm>
            <a:off x="7783929" y="1746208"/>
            <a:ext cx="81380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6, 18: shear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F75E5A-A53B-7F5C-54FF-DEA9D3FD7090}"/>
              </a:ext>
            </a:extLst>
          </p:cNvPr>
          <p:cNvSpPr/>
          <p:nvPr/>
        </p:nvSpPr>
        <p:spPr>
          <a:xfrm>
            <a:off x="0" y="-4152"/>
            <a:ext cx="9144000" cy="706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BCA3792-CAEB-81CF-0C75-713F3B6E0610}"/>
              </a:ext>
            </a:extLst>
          </p:cNvPr>
          <p:cNvCxnSpPr>
            <a:cxnSpLocks/>
          </p:cNvCxnSpPr>
          <p:nvPr/>
        </p:nvCxnSpPr>
        <p:spPr>
          <a:xfrm>
            <a:off x="4922327" y="1316076"/>
            <a:ext cx="1126713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oogle Shape;110;p1">
            <a:extLst>
              <a:ext uri="{FF2B5EF4-FFF2-40B4-BE49-F238E27FC236}">
                <a16:creationId xmlns:a16="http://schemas.microsoft.com/office/drawing/2014/main" id="{A5FFC9C9-12E2-CCF6-FBA2-4F7E3862B673}"/>
              </a:ext>
            </a:extLst>
          </p:cNvPr>
          <p:cNvSpPr txBox="1">
            <a:spLocks/>
          </p:cNvSpPr>
          <p:nvPr/>
        </p:nvSpPr>
        <p:spPr>
          <a:xfrm>
            <a:off x="70293" y="43481"/>
            <a:ext cx="9042964" cy="89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  <a:defRPr sz="2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buSzPct val="111111"/>
            </a:pPr>
            <a:r>
              <a:rPr lang="en-US" dirty="0">
                <a:solidFill>
                  <a:schemeClr val="bg1"/>
                </a:solidFill>
              </a:rPr>
              <a:t>Squall Line: Reveals the FV3 Issues With Convection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9C45FB-F162-0DEB-74F6-E23CDD6A9FD9}"/>
              </a:ext>
            </a:extLst>
          </p:cNvPr>
          <p:cNvSpPr txBox="1"/>
          <p:nvPr/>
        </p:nvSpPr>
        <p:spPr>
          <a:xfrm>
            <a:off x="5504951" y="3868067"/>
            <a:ext cx="1713077" cy="954107"/>
          </a:xfrm>
          <a:prstGeom prst="rect">
            <a:avLst/>
          </a:prstGeom>
          <a:solidFill>
            <a:schemeClr val="lt1"/>
          </a:solidFill>
          <a:ln w="127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Issues to linked to the numerical characteristics of the FV3 </a:t>
            </a:r>
            <a:r>
              <a:rPr lang="en-US" dirty="0" err="1"/>
              <a:t>dycore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10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782a068987_1_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2782a068987_1_0"/>
          <p:cNvSpPr txBox="1">
            <a:spLocks noGrp="1"/>
          </p:cNvSpPr>
          <p:nvPr>
            <p:ph type="body" idx="1"/>
          </p:nvPr>
        </p:nvSpPr>
        <p:spPr>
          <a:xfrm>
            <a:off x="95416" y="757369"/>
            <a:ext cx="8635116" cy="42036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42900" indent="-342900">
              <a:lnSpc>
                <a:spcPct val="100000"/>
              </a:lnSpc>
            </a:pPr>
            <a:r>
              <a:rPr lang="en-US" sz="2000" dirty="0">
                <a:solidFill>
                  <a:schemeClr val="bg2"/>
                </a:solidFill>
                <a:latin typeface="+mn-lt"/>
              </a:rPr>
              <a:t>Focus here: Hierarchy in model complexity assessed via idealized test cases</a:t>
            </a:r>
          </a:p>
          <a:p>
            <a:pPr marL="342900" indent="-342900">
              <a:lnSpc>
                <a:spcPct val="100000"/>
              </a:lnSpc>
            </a:pPr>
            <a:r>
              <a:rPr lang="en-US" sz="2000" dirty="0">
                <a:solidFill>
                  <a:schemeClr val="bg2"/>
                </a:solidFill>
                <a:latin typeface="+mn-lt"/>
              </a:rPr>
              <a:t>Idealized tests 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2000" dirty="0">
                <a:solidFill>
                  <a:schemeClr val="bg2"/>
                </a:solidFill>
                <a:latin typeface="+mn-lt"/>
              </a:rPr>
              <a:t>reproduce features seen in full-complexity UFS simulations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2000" dirty="0">
                <a:solidFill>
                  <a:schemeClr val="bg2"/>
                </a:solidFill>
                <a:latin typeface="+mn-lt"/>
              </a:rPr>
              <a:t>shed light on cause-and-effect relationships, easier to interpret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2000" dirty="0">
                <a:solidFill>
                  <a:schemeClr val="bg2"/>
                </a:solidFill>
                <a:latin typeface="+mn-lt"/>
              </a:rPr>
              <a:t>bugs have been found (and fixed)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2000" dirty="0">
                <a:solidFill>
                  <a:schemeClr val="bg2"/>
                </a:solidFill>
                <a:latin typeface="+mn-lt"/>
              </a:rPr>
              <a:t>easy and quick to run (caveat: if supported by the workflow, not currently the case for the default UFS workflows, </a:t>
            </a:r>
            <a:r>
              <a:rPr lang="en-US" sz="2000" b="1" dirty="0">
                <a:solidFill>
                  <a:schemeClr val="bg2"/>
                </a:solidFill>
                <a:latin typeface="+mn-lt"/>
              </a:rPr>
              <a:t>desirable!</a:t>
            </a:r>
            <a:r>
              <a:rPr lang="en-US" sz="2000" dirty="0">
                <a:solidFill>
                  <a:schemeClr val="bg2"/>
                </a:solidFill>
                <a:latin typeface="+mn-lt"/>
              </a:rPr>
              <a:t>)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2000" dirty="0">
                <a:solidFill>
                  <a:schemeClr val="bg2"/>
                </a:solidFill>
                <a:latin typeface="+mn-lt"/>
              </a:rPr>
              <a:t>inform design and tuning decisions for the UFS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2000" dirty="0">
                <a:solidFill>
                  <a:schemeClr val="bg2"/>
                </a:solidFill>
                <a:latin typeface="+mn-lt"/>
              </a:rPr>
              <a:t>contributed to the decision to explore MPAS for RRFSv2 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2000" dirty="0">
                <a:solidFill>
                  <a:schemeClr val="bg2"/>
                </a:solidFill>
                <a:latin typeface="+mn-lt"/>
              </a:rPr>
              <a:t>highly beneficial for the model development process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2000" dirty="0">
                <a:solidFill>
                  <a:schemeClr val="bg2"/>
                </a:solidFill>
                <a:latin typeface="+mn-lt"/>
              </a:rPr>
              <a:t>highly beneficial for community engagement (easier and cheaper)</a:t>
            </a:r>
          </a:p>
          <a:p>
            <a:pPr marL="800100" lvl="1" indent="-342900">
              <a:lnSpc>
                <a:spcPct val="100000"/>
              </a:lnSpc>
            </a:pPr>
            <a:r>
              <a:rPr lang="en-US" sz="2000" dirty="0">
                <a:solidFill>
                  <a:schemeClr val="bg2"/>
                </a:solidFill>
                <a:latin typeface="+mn-lt"/>
              </a:rPr>
              <a:t>ideal teaching tool at universities: helps widen the community</a:t>
            </a:r>
          </a:p>
          <a:p>
            <a:pPr marL="342900" indent="-342900">
              <a:lnSpc>
                <a:spcPct val="100000"/>
              </a:lnSpc>
            </a:pPr>
            <a:endParaRPr lang="en-US" sz="2400" dirty="0">
              <a:latin typeface="+mn-l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6E3F0A-1087-7706-E477-7E9CB58D8075}"/>
              </a:ext>
            </a:extLst>
          </p:cNvPr>
          <p:cNvSpPr/>
          <p:nvPr/>
        </p:nvSpPr>
        <p:spPr>
          <a:xfrm>
            <a:off x="0" y="0"/>
            <a:ext cx="9144000" cy="706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110;p1">
            <a:extLst>
              <a:ext uri="{FF2B5EF4-FFF2-40B4-BE49-F238E27FC236}">
                <a16:creationId xmlns:a16="http://schemas.microsoft.com/office/drawing/2014/main" id="{9816ABAB-386B-2D14-B7E6-A98B4EB68CC5}"/>
              </a:ext>
            </a:extLst>
          </p:cNvPr>
          <p:cNvSpPr txBox="1">
            <a:spLocks/>
          </p:cNvSpPr>
          <p:nvPr/>
        </p:nvSpPr>
        <p:spPr>
          <a:xfrm>
            <a:off x="95416" y="50970"/>
            <a:ext cx="8794142" cy="89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  <a:defRPr sz="2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buSzPct val="111111"/>
            </a:pPr>
            <a:r>
              <a:rPr lang="en-US" sz="2800" dirty="0">
                <a:solidFill>
                  <a:schemeClr val="bg1"/>
                </a:solidFill>
              </a:rPr>
              <a:t>Conclusions: Idealized Testing Hierarchy</a:t>
            </a:r>
          </a:p>
        </p:txBody>
      </p:sp>
    </p:spTree>
    <p:extLst>
      <p:ext uri="{BB962C8B-B14F-4D97-AF65-F5344CB8AC3E}">
        <p14:creationId xmlns:p14="http://schemas.microsoft.com/office/powerpoint/2010/main" val="4099415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8C2978-5B5E-B3CA-8B50-836385F7652B}"/>
              </a:ext>
            </a:extLst>
          </p:cNvPr>
          <p:cNvSpPr/>
          <p:nvPr/>
        </p:nvSpPr>
        <p:spPr>
          <a:xfrm>
            <a:off x="0" y="0"/>
            <a:ext cx="9144000" cy="706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0;p1">
            <a:extLst>
              <a:ext uri="{FF2B5EF4-FFF2-40B4-BE49-F238E27FC236}">
                <a16:creationId xmlns:a16="http://schemas.microsoft.com/office/drawing/2014/main" id="{C1E56804-9B43-E46E-1D9C-CC8FC763688E}"/>
              </a:ext>
            </a:extLst>
          </p:cNvPr>
          <p:cNvSpPr txBox="1">
            <a:spLocks/>
          </p:cNvSpPr>
          <p:nvPr/>
        </p:nvSpPr>
        <p:spPr>
          <a:xfrm>
            <a:off x="95416" y="50970"/>
            <a:ext cx="8794142" cy="89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  <a:defRPr sz="2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buSzPct val="111111"/>
            </a:pPr>
            <a:r>
              <a:rPr lang="en-US" sz="2800" dirty="0">
                <a:solidFill>
                  <a:schemeClr val="bg1"/>
                </a:solidFill>
              </a:rPr>
              <a:t>Model Hierarchies: Multiple Approaches Exist</a:t>
            </a:r>
          </a:p>
        </p:txBody>
      </p:sp>
      <p:pic>
        <p:nvPicPr>
          <p:cNvPr id="1026" name="Picture 2" descr="P3 Microphysics in the SCREAM project">
            <a:extLst>
              <a:ext uri="{FF2B5EF4-FFF2-40B4-BE49-F238E27FC236}">
                <a16:creationId xmlns:a16="http://schemas.microsoft.com/office/drawing/2014/main" id="{901A97A2-AD17-2393-98F3-CB22B2754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6" y="3286977"/>
            <a:ext cx="1347220" cy="180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277553-43E3-F3E6-2BF3-E4B7F5541FDF}"/>
              </a:ext>
            </a:extLst>
          </p:cNvPr>
          <p:cNvSpPr txBox="1"/>
          <p:nvPr/>
        </p:nvSpPr>
        <p:spPr>
          <a:xfrm>
            <a:off x="129827" y="3286118"/>
            <a:ext cx="713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1D </a:t>
            </a:r>
            <a:br>
              <a:rPr lang="en-US" sz="1200" dirty="0">
                <a:solidFill>
                  <a:srgbClr val="FFFF00"/>
                </a:solidFill>
              </a:rPr>
            </a:br>
            <a:r>
              <a:rPr lang="en-US" sz="1200" dirty="0">
                <a:solidFill>
                  <a:srgbClr val="FFFF00"/>
                </a:solidFill>
              </a:rPr>
              <a:t>Single Column Model</a:t>
            </a:r>
          </a:p>
        </p:txBody>
      </p:sp>
      <p:pic>
        <p:nvPicPr>
          <p:cNvPr id="1028" name="Picture 4" descr="Are climate models reliable?">
            <a:extLst>
              <a:ext uri="{FF2B5EF4-FFF2-40B4-BE49-F238E27FC236}">
                <a16:creationId xmlns:a16="http://schemas.microsoft.com/office/drawing/2014/main" id="{9D364805-A2D7-8FF6-3DCF-47C383A6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911" y="3286118"/>
            <a:ext cx="2481669" cy="185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55DDEA-A59F-C75D-DC19-71FEA185E3AC}"/>
              </a:ext>
            </a:extLst>
          </p:cNvPr>
          <p:cNvSpPr txBox="1"/>
          <p:nvPr/>
        </p:nvSpPr>
        <p:spPr>
          <a:xfrm>
            <a:off x="3224379" y="3286118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3D</a:t>
            </a:r>
          </a:p>
        </p:txBody>
      </p:sp>
      <p:pic>
        <p:nvPicPr>
          <p:cNvPr id="1032" name="Picture 8" descr="Surface normals - MATLAB surfnorm">
            <a:extLst>
              <a:ext uri="{FF2B5EF4-FFF2-40B4-BE49-F238E27FC236}">
                <a16:creationId xmlns:a16="http://schemas.microsoft.com/office/drawing/2014/main" id="{24FA7E62-AB78-8A50-42C9-339C1C187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35" y="4046417"/>
            <a:ext cx="1752191" cy="130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olume slice planes - MATLAB slice">
            <a:extLst>
              <a:ext uri="{FF2B5EF4-FFF2-40B4-BE49-F238E27FC236}">
                <a16:creationId xmlns:a16="http://schemas.microsoft.com/office/drawing/2014/main" id="{26E1CAC4-F357-FBBA-9276-F92B18D82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636" y="3122373"/>
            <a:ext cx="1752192" cy="131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2DAE28-7BBC-6B3F-C5CE-42A4F1DFE95D}"/>
              </a:ext>
            </a:extLst>
          </p:cNvPr>
          <p:cNvSpPr txBox="1"/>
          <p:nvPr/>
        </p:nvSpPr>
        <p:spPr>
          <a:xfrm>
            <a:off x="1534542" y="3225347"/>
            <a:ext cx="4138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248238-458A-4F7C-BE2E-BE7A7D7A96D1}"/>
              </a:ext>
            </a:extLst>
          </p:cNvPr>
          <p:cNvSpPr txBox="1"/>
          <p:nvPr/>
        </p:nvSpPr>
        <p:spPr>
          <a:xfrm>
            <a:off x="1512997" y="3936455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x-z slice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115E34-4204-E952-B341-B870F37A82A8}"/>
              </a:ext>
            </a:extLst>
          </p:cNvPr>
          <p:cNvSpPr txBox="1"/>
          <p:nvPr/>
        </p:nvSpPr>
        <p:spPr>
          <a:xfrm>
            <a:off x="1534542" y="4322858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x-y slice</a:t>
            </a:r>
          </a:p>
        </p:txBody>
      </p:sp>
      <p:pic>
        <p:nvPicPr>
          <p:cNvPr id="1034" name="Picture 10" descr="COSMO-CLM - Climate Limited-area Modelling Community - CMCC">
            <a:extLst>
              <a:ext uri="{FF2B5EF4-FFF2-40B4-BE49-F238E27FC236}">
                <a16:creationId xmlns:a16="http://schemas.microsoft.com/office/drawing/2014/main" id="{66FBB872-097A-CAFB-54F3-7E05CD8A2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798" y="3177716"/>
            <a:ext cx="3902202" cy="198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limate Futures">
            <a:extLst>
              <a:ext uri="{FF2B5EF4-FFF2-40B4-BE49-F238E27FC236}">
                <a16:creationId xmlns:a16="http://schemas.microsoft.com/office/drawing/2014/main" id="{5630D9D4-55D5-8324-5E17-4DCA16883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130" y="694555"/>
            <a:ext cx="3312080" cy="206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663;g2313fcf1e65_2_14">
            <a:extLst>
              <a:ext uri="{FF2B5EF4-FFF2-40B4-BE49-F238E27FC236}">
                <a16:creationId xmlns:a16="http://schemas.microsoft.com/office/drawing/2014/main" id="{F371111D-BECA-F908-B59D-B7FB2A9D4160}"/>
              </a:ext>
            </a:extLst>
          </p:cNvPr>
          <p:cNvPicPr preferRelativeResize="0"/>
          <p:nvPr/>
        </p:nvPicPr>
        <p:blipFill rotWithShape="1">
          <a:blip r:embed="rId9"/>
          <a:srcRect/>
          <a:stretch/>
        </p:blipFill>
        <p:spPr>
          <a:xfrm>
            <a:off x="5039286" y="729868"/>
            <a:ext cx="3770062" cy="1986693"/>
          </a:xfrm>
          <a:prstGeom prst="rect">
            <a:avLst/>
          </a:prstGeom>
          <a:solidFill>
            <a:schemeClr val="lt1"/>
          </a:solidFill>
          <a:ln w="12700">
            <a:noFill/>
          </a:ln>
        </p:spPr>
      </p:pic>
      <p:pic>
        <p:nvPicPr>
          <p:cNvPr id="1038" name="Picture 14" descr="Cliff Mass Weather Blog: The National Weather Service Selects A New Global  Weather Prediction Model: Will It Make the Right Choice?">
            <a:extLst>
              <a:ext uri="{FF2B5EF4-FFF2-40B4-BE49-F238E27FC236}">
                <a16:creationId xmlns:a16="http://schemas.microsoft.com/office/drawing/2014/main" id="{66CEB709-98D0-C8B2-D339-F531CE3CF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125" y="666120"/>
            <a:ext cx="2102791" cy="209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46E999D-30CB-F104-2568-7C32646C4CF8}"/>
              </a:ext>
            </a:extLst>
          </p:cNvPr>
          <p:cNvSpPr txBox="1"/>
          <p:nvPr/>
        </p:nvSpPr>
        <p:spPr>
          <a:xfrm>
            <a:off x="6770062" y="2854888"/>
            <a:ext cx="1640193" cy="40011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Domain Size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BBDA4E-6AB2-444D-FA7E-9E1713EA9E96}"/>
              </a:ext>
            </a:extLst>
          </p:cNvPr>
          <p:cNvSpPr txBox="1"/>
          <p:nvPr/>
        </p:nvSpPr>
        <p:spPr>
          <a:xfrm>
            <a:off x="7742074" y="1214043"/>
            <a:ext cx="1454244" cy="400110"/>
          </a:xfrm>
          <a:prstGeom prst="rect">
            <a:avLst/>
          </a:prstGeom>
          <a:solidFill>
            <a:schemeClr val="lt1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Complexity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7B0EF6-8A74-73AC-E6E5-F9CBC29D272D}"/>
              </a:ext>
            </a:extLst>
          </p:cNvPr>
          <p:cNvSpPr txBox="1"/>
          <p:nvPr/>
        </p:nvSpPr>
        <p:spPr>
          <a:xfrm>
            <a:off x="2497257" y="1466111"/>
            <a:ext cx="1398140" cy="400110"/>
          </a:xfrm>
          <a:prstGeom prst="rect">
            <a:avLst/>
          </a:prstGeom>
          <a:solidFill>
            <a:schemeClr val="lt1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Resolution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99DA58-2DCB-5C98-A08D-912E76A8813C}"/>
              </a:ext>
            </a:extLst>
          </p:cNvPr>
          <p:cNvSpPr txBox="1"/>
          <p:nvPr/>
        </p:nvSpPr>
        <p:spPr>
          <a:xfrm>
            <a:off x="1512997" y="2843859"/>
            <a:ext cx="1854995" cy="400110"/>
          </a:xfrm>
          <a:prstGeom prst="rect">
            <a:avLst/>
          </a:prstGeom>
          <a:solidFill>
            <a:schemeClr val="lt1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Dimensionality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A7FF34-9F15-C50E-FE7B-B951215F7FA4}"/>
              </a:ext>
            </a:extLst>
          </p:cNvPr>
          <p:cNvSpPr txBox="1"/>
          <p:nvPr/>
        </p:nvSpPr>
        <p:spPr>
          <a:xfrm>
            <a:off x="65865" y="4230525"/>
            <a:ext cx="8264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C000"/>
                </a:solidFill>
              </a:rPr>
              <a:t>Supported via CCPP/</a:t>
            </a:r>
            <a:br>
              <a:rPr lang="en-US" sz="1000" dirty="0">
                <a:solidFill>
                  <a:srgbClr val="FFC000"/>
                </a:solidFill>
              </a:rPr>
            </a:br>
            <a:r>
              <a:rPr lang="en-US" sz="1000" dirty="0">
                <a:solidFill>
                  <a:srgbClr val="FFC000"/>
                </a:solidFill>
              </a:rPr>
              <a:t>SCM UFS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3CB6A6-8888-1CA2-07C4-B53E4D1D7525}"/>
              </a:ext>
            </a:extLst>
          </p:cNvPr>
          <p:cNvSpPr/>
          <p:nvPr/>
        </p:nvSpPr>
        <p:spPr>
          <a:xfrm>
            <a:off x="0" y="0"/>
            <a:ext cx="9144000" cy="706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10;p1">
            <a:extLst>
              <a:ext uri="{FF2B5EF4-FFF2-40B4-BE49-F238E27FC236}">
                <a16:creationId xmlns:a16="http://schemas.microsoft.com/office/drawing/2014/main" id="{D242A264-6972-18F9-7521-709E16E900A1}"/>
              </a:ext>
            </a:extLst>
          </p:cNvPr>
          <p:cNvSpPr txBox="1">
            <a:spLocks/>
          </p:cNvSpPr>
          <p:nvPr/>
        </p:nvSpPr>
        <p:spPr>
          <a:xfrm>
            <a:off x="95416" y="50970"/>
            <a:ext cx="8929712" cy="89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  <a:defRPr sz="2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buSzPct val="111111"/>
            </a:pPr>
            <a:r>
              <a:rPr lang="en-US" sz="2800" dirty="0">
                <a:solidFill>
                  <a:schemeClr val="bg1"/>
                </a:solidFill>
              </a:rPr>
              <a:t>Complexity: Dynamical Core &amp; Aqua-Planet Tests</a:t>
            </a:r>
          </a:p>
        </p:txBody>
      </p:sp>
      <p:pic>
        <p:nvPicPr>
          <p:cNvPr id="6" name="Picture 5" descr="sphere">
            <a:extLst>
              <a:ext uri="{FF2B5EF4-FFF2-40B4-BE49-F238E27FC236}">
                <a16:creationId xmlns:a16="http://schemas.microsoft.com/office/drawing/2014/main" id="{EA16199D-BBA5-0983-899A-7752A390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99" y="2101051"/>
            <a:ext cx="2991479" cy="299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F7F31F-1560-B940-83FD-14CC6530A415}"/>
              </a:ext>
            </a:extLst>
          </p:cNvPr>
          <p:cNvSpPr txBox="1"/>
          <p:nvPr/>
        </p:nvSpPr>
        <p:spPr>
          <a:xfrm>
            <a:off x="2858202" y="1271223"/>
            <a:ext cx="3275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Baroclinic waves with rotation </a:t>
            </a:r>
            <a:br>
              <a:rPr lang="en-US" sz="1800" dirty="0"/>
            </a:br>
            <a:r>
              <a:rPr lang="en-US" sz="1800" dirty="0"/>
              <a:t>(dry or with simple moisture)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018824-BDE0-0672-2418-DCD653C8E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312" y="2169495"/>
            <a:ext cx="3043489" cy="29230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5B2623-9772-B9E5-80A2-61F9CBE3F853}"/>
              </a:ext>
            </a:extLst>
          </p:cNvPr>
          <p:cNvSpPr txBox="1"/>
          <p:nvPr/>
        </p:nvSpPr>
        <p:spPr>
          <a:xfrm>
            <a:off x="5935521" y="1203750"/>
            <a:ext cx="3395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Aqua-planet</a:t>
            </a:r>
            <a:br>
              <a:rPr lang="en-US" sz="1800" dirty="0"/>
            </a:br>
            <a:r>
              <a:rPr lang="en-US" sz="1800" dirty="0"/>
              <a:t>(ocean-covered earth with prescribed SSTs)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C0008C-F185-D6B5-5CE0-7D56ABA874A2}"/>
              </a:ext>
            </a:extLst>
          </p:cNvPr>
          <p:cNvSpPr txBox="1"/>
          <p:nvPr/>
        </p:nvSpPr>
        <p:spPr>
          <a:xfrm>
            <a:off x="-66775" y="1225370"/>
            <a:ext cx="3077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Idealized squall lines or bubble tests with simple moisture, no rotation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40D692-471A-BFEB-0DD1-05C992BC85F9}"/>
              </a:ext>
            </a:extLst>
          </p:cNvPr>
          <p:cNvSpPr txBox="1"/>
          <p:nvPr/>
        </p:nvSpPr>
        <p:spPr>
          <a:xfrm>
            <a:off x="717321" y="798034"/>
            <a:ext cx="4429419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Dynamical core tests without/with rotation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886C8A-167A-E0A7-EAA5-80226953DDFD}"/>
              </a:ext>
            </a:extLst>
          </p:cNvPr>
          <p:cNvSpPr txBox="1"/>
          <p:nvPr/>
        </p:nvSpPr>
        <p:spPr>
          <a:xfrm>
            <a:off x="6066178" y="789621"/>
            <a:ext cx="295465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GCM with complex physics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09BC5C-C088-A619-FAE2-3E49BAA0A7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4" y="2205273"/>
            <a:ext cx="2947615" cy="29382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0C3371-7A30-7DFD-76EB-90FB89C6383B}"/>
              </a:ext>
            </a:extLst>
          </p:cNvPr>
          <p:cNvSpPr txBox="1"/>
          <p:nvPr/>
        </p:nvSpPr>
        <p:spPr>
          <a:xfrm>
            <a:off x="217784" y="4777031"/>
            <a:ext cx="2071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Lou Wicker (NSSL)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3A5E84-BC56-1D53-F440-57FE6D098797}"/>
              </a:ext>
            </a:extLst>
          </p:cNvPr>
          <p:cNvSpPr txBox="1"/>
          <p:nvPr/>
        </p:nvSpPr>
        <p:spPr>
          <a:xfrm>
            <a:off x="2189934" y="2422602"/>
            <a:ext cx="9829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FV3 </a:t>
            </a:r>
            <a:r>
              <a:rPr lang="en-US" dirty="0" err="1"/>
              <a:t>dycore</a:t>
            </a:r>
            <a:r>
              <a:rPr lang="en-US" dirty="0"/>
              <a:t> with Kessler physics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CDE88A-1D71-F453-771C-639BF07A3653}"/>
              </a:ext>
            </a:extLst>
          </p:cNvPr>
          <p:cNvSpPr txBox="1"/>
          <p:nvPr/>
        </p:nvSpPr>
        <p:spPr>
          <a:xfrm rot="16200000">
            <a:off x="532960" y="3493445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 hour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D624C4-1CBF-6850-CCCD-C5840DF4CF89}"/>
              </a:ext>
            </a:extLst>
          </p:cNvPr>
          <p:cNvSpPr txBox="1"/>
          <p:nvPr/>
        </p:nvSpPr>
        <p:spPr>
          <a:xfrm rot="16200000">
            <a:off x="1140059" y="3453653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 hours</a:t>
            </a:r>
          </a:p>
        </p:txBody>
      </p:sp>
    </p:spTree>
    <p:extLst>
      <p:ext uri="{BB962C8B-B14F-4D97-AF65-F5344CB8AC3E}">
        <p14:creationId xmlns:p14="http://schemas.microsoft.com/office/powerpoint/2010/main" val="2163960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E3F0A-1087-7706-E477-7E9CB58D8075}"/>
              </a:ext>
            </a:extLst>
          </p:cNvPr>
          <p:cNvSpPr/>
          <p:nvPr/>
        </p:nvSpPr>
        <p:spPr>
          <a:xfrm>
            <a:off x="0" y="0"/>
            <a:ext cx="9144000" cy="706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110;p1">
            <a:extLst>
              <a:ext uri="{FF2B5EF4-FFF2-40B4-BE49-F238E27FC236}">
                <a16:creationId xmlns:a16="http://schemas.microsoft.com/office/drawing/2014/main" id="{9816ABAB-386B-2D14-B7E6-A98B4EB68CC5}"/>
              </a:ext>
            </a:extLst>
          </p:cNvPr>
          <p:cNvSpPr txBox="1">
            <a:spLocks/>
          </p:cNvSpPr>
          <p:nvPr/>
        </p:nvSpPr>
        <p:spPr>
          <a:xfrm>
            <a:off x="95416" y="50970"/>
            <a:ext cx="8794142" cy="89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  <a:defRPr sz="2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buSzPct val="111111"/>
            </a:pPr>
            <a:r>
              <a:rPr lang="en-US" sz="2800" dirty="0">
                <a:solidFill>
                  <a:schemeClr val="bg1"/>
                </a:solidFill>
              </a:rPr>
              <a:t>Model Hierarchies are Used to Inform the UFS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11D616-3767-387D-F824-9B183A556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41247"/>
            <a:ext cx="4213223" cy="3871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E78415-33E7-D754-F7C1-79CE2C502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16" y="2284259"/>
            <a:ext cx="4517136" cy="27156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0B1F58-5CBE-B182-43D6-D397CE830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05" y="1002947"/>
            <a:ext cx="4317558" cy="1039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D39838-5B10-D631-DE2B-CA3BC40AC807}"/>
              </a:ext>
            </a:extLst>
          </p:cNvPr>
          <p:cNvSpPr txBox="1"/>
          <p:nvPr/>
        </p:nvSpPr>
        <p:spPr>
          <a:xfrm>
            <a:off x="3419856" y="1459632"/>
            <a:ext cx="582211" cy="30777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2015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DF3B82-B7EA-BBFB-847C-3BF845C9262E}"/>
              </a:ext>
            </a:extLst>
          </p:cNvPr>
          <p:cNvSpPr txBox="1"/>
          <p:nvPr/>
        </p:nvSpPr>
        <p:spPr>
          <a:xfrm>
            <a:off x="2062878" y="3001920"/>
            <a:ext cx="582211" cy="30777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EEC379-14B5-3F3C-9426-D381E80609A9}"/>
              </a:ext>
            </a:extLst>
          </p:cNvPr>
          <p:cNvSpPr txBox="1"/>
          <p:nvPr/>
        </p:nvSpPr>
        <p:spPr>
          <a:xfrm>
            <a:off x="6334630" y="1943215"/>
            <a:ext cx="582211" cy="30777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38992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9F5B2B-F184-620F-D29B-799D0B78F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603" y="363144"/>
            <a:ext cx="5364018" cy="5364018"/>
          </a:xfrm>
          <a:prstGeom prst="rect">
            <a:avLst/>
          </a:prstGeom>
        </p:spPr>
      </p:pic>
      <p:sp>
        <p:nvSpPr>
          <p:cNvPr id="115" name="Google Shape;115;g2782a068987_1_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6E3F0A-1087-7706-E477-7E9CB58D8075}"/>
              </a:ext>
            </a:extLst>
          </p:cNvPr>
          <p:cNvSpPr/>
          <p:nvPr/>
        </p:nvSpPr>
        <p:spPr>
          <a:xfrm>
            <a:off x="0" y="0"/>
            <a:ext cx="9144000" cy="706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110;p1">
            <a:extLst>
              <a:ext uri="{FF2B5EF4-FFF2-40B4-BE49-F238E27FC236}">
                <a16:creationId xmlns:a16="http://schemas.microsoft.com/office/drawing/2014/main" id="{9816ABAB-386B-2D14-B7E6-A98B4EB68CC5}"/>
              </a:ext>
            </a:extLst>
          </p:cNvPr>
          <p:cNvSpPr txBox="1">
            <a:spLocks/>
          </p:cNvSpPr>
          <p:nvPr/>
        </p:nvSpPr>
        <p:spPr>
          <a:xfrm>
            <a:off x="95416" y="50970"/>
            <a:ext cx="8794142" cy="89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  <a:defRPr sz="2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buSzPct val="111111"/>
            </a:pPr>
            <a:r>
              <a:rPr lang="en-US" sz="2800" dirty="0">
                <a:solidFill>
                  <a:schemeClr val="bg1"/>
                </a:solidFill>
              </a:rPr>
              <a:t>Inform the Design Decisions in UFS’ </a:t>
            </a:r>
            <a:r>
              <a:rPr lang="en-US" sz="2800" dirty="0" err="1">
                <a:solidFill>
                  <a:schemeClr val="bg1"/>
                </a:solidFill>
              </a:rPr>
              <a:t>Dycores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6AC36B-159E-F082-8F63-8DD0F6A1DD45}"/>
              </a:ext>
            </a:extLst>
          </p:cNvPr>
          <p:cNvSpPr txBox="1"/>
          <p:nvPr/>
        </p:nvSpPr>
        <p:spPr>
          <a:xfrm>
            <a:off x="1" y="4897279"/>
            <a:ext cx="4005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Skamarock</a:t>
            </a:r>
            <a:r>
              <a:rPr lang="en-US" sz="1000" dirty="0"/>
              <a:t> et al (2012): </a:t>
            </a:r>
            <a:r>
              <a:rPr lang="en-US" sz="1000" dirty="0">
                <a:hlinkClick r:id="rId4"/>
              </a:rPr>
              <a:t>https://doi.org/10.1175/MWR-D-11-00215.1</a:t>
            </a:r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2A61F-E25A-F41A-D4C5-30FA5DC68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57369"/>
            <a:ext cx="3593289" cy="41921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7A0585-34A1-C535-7D1C-85FD7A078C26}"/>
              </a:ext>
            </a:extLst>
          </p:cNvPr>
          <p:cNvSpPr txBox="1"/>
          <p:nvPr/>
        </p:nvSpPr>
        <p:spPr>
          <a:xfrm>
            <a:off x="44540" y="2247104"/>
            <a:ext cx="3853940" cy="276999"/>
          </a:xfrm>
          <a:prstGeom prst="rect">
            <a:avLst/>
          </a:prstGeom>
          <a:solidFill>
            <a:schemeClr val="l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Dry baroclinic wave test: Diffusion properties in MPAS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541280-AD2F-9871-787D-82CEB648F950}"/>
              </a:ext>
            </a:extLst>
          </p:cNvPr>
          <p:cNvSpPr txBox="1"/>
          <p:nvPr/>
        </p:nvSpPr>
        <p:spPr>
          <a:xfrm>
            <a:off x="4094984" y="853717"/>
            <a:ext cx="4953600" cy="276999"/>
          </a:xfrm>
          <a:prstGeom prst="rect">
            <a:avLst/>
          </a:prstGeom>
          <a:solidFill>
            <a:schemeClr val="lt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Moist baroclinic wave test with topography: Diffusion properties in FV3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5528D2-9A60-DA04-4B61-19CC4F2CF5D9}"/>
              </a:ext>
            </a:extLst>
          </p:cNvPr>
          <p:cNvSpPr txBox="1"/>
          <p:nvPr/>
        </p:nvSpPr>
        <p:spPr>
          <a:xfrm>
            <a:off x="3962185" y="4912667"/>
            <a:ext cx="53190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RRFS EMC: </a:t>
            </a:r>
            <a:r>
              <a:rPr lang="en-US" sz="800" dirty="0" err="1"/>
              <a:t>nord</a:t>
            </a:r>
            <a:r>
              <a:rPr lang="en-US" sz="800" dirty="0"/>
              <a:t>=3, d4_bg=0.12, vtdm4 = 0.02, </a:t>
            </a:r>
            <a:r>
              <a:rPr lang="en-US" sz="800" dirty="0" err="1"/>
              <a:t>dddmp</a:t>
            </a:r>
            <a:r>
              <a:rPr lang="en-US" sz="800" dirty="0"/>
              <a:t> = 0.1, </a:t>
            </a:r>
            <a:r>
              <a:rPr lang="en-US" sz="800" dirty="0" err="1"/>
              <a:t>d_con</a:t>
            </a:r>
            <a:r>
              <a:rPr lang="en-US" sz="800" dirty="0"/>
              <a:t> = 1, </a:t>
            </a:r>
            <a:r>
              <a:rPr lang="en-US" sz="800" dirty="0" err="1"/>
              <a:t>delt_max</a:t>
            </a:r>
            <a:r>
              <a:rPr lang="en-US" sz="800" dirty="0"/>
              <a:t> = 0.008, </a:t>
            </a:r>
            <a:r>
              <a:rPr lang="en-US" sz="800" dirty="0" err="1"/>
              <a:t>d_ext</a:t>
            </a:r>
            <a:r>
              <a:rPr lang="en-US" sz="800" dirty="0"/>
              <a:t> = 0 (in 2022) </a:t>
            </a:r>
          </a:p>
        </p:txBody>
      </p:sp>
    </p:spTree>
    <p:extLst>
      <p:ext uri="{BB962C8B-B14F-4D97-AF65-F5344CB8AC3E}">
        <p14:creationId xmlns:p14="http://schemas.microsoft.com/office/powerpoint/2010/main" val="3548324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65230E30-05B2-ADF0-80E5-869E3383717E}"/>
              </a:ext>
            </a:extLst>
          </p:cNvPr>
          <p:cNvSpPr txBox="1"/>
          <p:nvPr/>
        </p:nvSpPr>
        <p:spPr>
          <a:xfrm>
            <a:off x="95638" y="783700"/>
            <a:ext cx="3442044" cy="441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Experiments with FV3C192L32 (50 km) with</a:t>
            </a:r>
          </a:p>
          <a:p>
            <a:pPr marL="600075" lvl="1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nsplit</a:t>
            </a:r>
            <a:r>
              <a:rPr lang="en-US" sz="1600" dirty="0"/>
              <a:t>=6, </a:t>
            </a:r>
            <a:r>
              <a:rPr lang="en-US" sz="1600" dirty="0" err="1"/>
              <a:t>ksplit</a:t>
            </a:r>
            <a:r>
              <a:rPr lang="en-US" sz="1600" dirty="0"/>
              <a:t>=2: Physics time step 900 s, dynamics time step 75 s, remap time step 450 s</a:t>
            </a:r>
          </a:p>
          <a:p>
            <a:pPr marL="600075" lvl="1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nsplit</a:t>
            </a:r>
            <a:r>
              <a:rPr lang="en-US" sz="1600" dirty="0"/>
              <a:t>=1, </a:t>
            </a:r>
            <a:r>
              <a:rPr lang="en-US" sz="1600" dirty="0" err="1"/>
              <a:t>ksplit</a:t>
            </a:r>
            <a:r>
              <a:rPr lang="en-US" sz="1600" dirty="0"/>
              <a:t>=12: Physics, dynamics and remap time steps are 75 s</a:t>
            </a:r>
          </a:p>
          <a:p>
            <a:pPr marL="257175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Noticeable effects on both the surface pressure and precipitation rate at day 10</a:t>
            </a:r>
          </a:p>
          <a:p>
            <a:pPr marL="257175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No time step convergence</a:t>
            </a:r>
          </a:p>
          <a:p>
            <a:pPr marL="257175" indent="-2571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Motivates more FV3 </a:t>
            </a:r>
            <a:r>
              <a:rPr lang="en-US" sz="1600" b="1" dirty="0"/>
              <a:t>physics-dynamics coupling </a:t>
            </a:r>
            <a:r>
              <a:rPr lang="en-US" sz="1600" dirty="0"/>
              <a:t>research, e.g. by Kevin Viner (NOAA EMC)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76629F-E950-DF38-9905-4B3945621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961" y="1119155"/>
            <a:ext cx="5323577" cy="19691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7DCBE5-0B25-84FB-D642-A2CCFD46EA0B}"/>
              </a:ext>
            </a:extLst>
          </p:cNvPr>
          <p:cNvSpPr txBox="1"/>
          <p:nvPr/>
        </p:nvSpPr>
        <p:spPr>
          <a:xfrm>
            <a:off x="4836454" y="842156"/>
            <a:ext cx="31955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Moist DCMIP2016 baroclinic wave at day 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5BE0C7-9B23-B33F-2770-C90A4B1A5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581" y="3088334"/>
            <a:ext cx="5221888" cy="187401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A7B2E58-C07F-B399-7766-E79BAC3A301C}"/>
              </a:ext>
            </a:extLst>
          </p:cNvPr>
          <p:cNvSpPr/>
          <p:nvPr/>
        </p:nvSpPr>
        <p:spPr>
          <a:xfrm>
            <a:off x="7799089" y="3500168"/>
            <a:ext cx="232913" cy="23938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9ECF01-F4D4-17AC-280C-701937A59AB2}"/>
              </a:ext>
            </a:extLst>
          </p:cNvPr>
          <p:cNvSpPr txBox="1"/>
          <p:nvPr/>
        </p:nvSpPr>
        <p:spPr>
          <a:xfrm>
            <a:off x="3977640" y="1949856"/>
            <a:ext cx="2005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 physics time step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047663-5764-B528-D961-93FDDCACA23B}"/>
              </a:ext>
            </a:extLst>
          </p:cNvPr>
          <p:cNvSpPr txBox="1"/>
          <p:nvPr/>
        </p:nvSpPr>
        <p:spPr>
          <a:xfrm>
            <a:off x="6699504" y="1949855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Short physics time step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DC85F3-F7D5-8D78-B3F3-51EB83B3835C}"/>
              </a:ext>
            </a:extLst>
          </p:cNvPr>
          <p:cNvSpPr/>
          <p:nvPr/>
        </p:nvSpPr>
        <p:spPr>
          <a:xfrm>
            <a:off x="0" y="-3535"/>
            <a:ext cx="9144000" cy="706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110;p1">
            <a:extLst>
              <a:ext uri="{FF2B5EF4-FFF2-40B4-BE49-F238E27FC236}">
                <a16:creationId xmlns:a16="http://schemas.microsoft.com/office/drawing/2014/main" id="{488D8FC9-5DF1-9189-E37B-B159537AB114}"/>
              </a:ext>
            </a:extLst>
          </p:cNvPr>
          <p:cNvSpPr txBox="1">
            <a:spLocks/>
          </p:cNvSpPr>
          <p:nvPr/>
        </p:nvSpPr>
        <p:spPr>
          <a:xfrm>
            <a:off x="71327" y="77301"/>
            <a:ext cx="8794142" cy="89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  <a:defRPr sz="2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buSzPct val="111111"/>
            </a:pPr>
            <a:r>
              <a:rPr lang="en-US" dirty="0">
                <a:solidFill>
                  <a:schemeClr val="bg1"/>
                </a:solidFill>
              </a:rPr>
              <a:t>Inform the Design Decisions: FV3 Physics Time Step</a:t>
            </a:r>
          </a:p>
        </p:txBody>
      </p:sp>
    </p:spTree>
    <p:extLst>
      <p:ext uri="{BB962C8B-B14F-4D97-AF65-F5344CB8AC3E}">
        <p14:creationId xmlns:p14="http://schemas.microsoft.com/office/powerpoint/2010/main" val="3393078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436F3C1-3B3D-9E0F-3082-6B1D13F15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052" y="2401089"/>
            <a:ext cx="2774111" cy="27741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C0A4C9-8588-EE6A-9060-700AE7398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291" y="196890"/>
            <a:ext cx="2452616" cy="24526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FE3C8C-A38B-FD90-8F28-509015ACD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11" y="2551065"/>
            <a:ext cx="2606449" cy="26064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18193" y="532639"/>
            <a:ext cx="2042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Accumulated Precipitation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1060" y="1720531"/>
            <a:ext cx="94240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Control:</a:t>
            </a:r>
            <a:br>
              <a:rPr lang="en-US" sz="1050" dirty="0"/>
            </a:br>
            <a:r>
              <a:rPr lang="en-US" sz="1050" dirty="0"/>
              <a:t>physics tendency applied every </a:t>
            </a:r>
            <a:br>
              <a:rPr lang="en-US" sz="1050" dirty="0"/>
            </a:br>
            <a:r>
              <a:rPr lang="en-US" sz="1050" dirty="0" err="1"/>
              <a:t>dt</a:t>
            </a:r>
            <a:r>
              <a:rPr lang="en-US" sz="1050" baseline="-25000" dirty="0" err="1"/>
              <a:t>phys</a:t>
            </a:r>
            <a:r>
              <a:rPr lang="en-US" sz="1050" dirty="0"/>
              <a:t> = 36 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765" y="3714800"/>
            <a:ext cx="1296102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Dribbling the partial physics tendency with</a:t>
            </a:r>
            <a:br>
              <a:rPr lang="en-US" sz="1050" dirty="0">
                <a:solidFill>
                  <a:srgbClr val="FF0000"/>
                </a:solidFill>
              </a:rPr>
            </a:br>
            <a:r>
              <a:rPr lang="en-US" sz="1050" dirty="0">
                <a:solidFill>
                  <a:srgbClr val="FF0000"/>
                </a:solidFill>
              </a:rPr>
              <a:t>the </a:t>
            </a:r>
            <a:r>
              <a:rPr lang="en-US" sz="1050" b="1" dirty="0">
                <a:solidFill>
                  <a:srgbClr val="FF0000"/>
                </a:solidFill>
              </a:rPr>
              <a:t>acoustic </a:t>
            </a:r>
            <a:r>
              <a:rPr lang="en-US" sz="1050" dirty="0">
                <a:solidFill>
                  <a:srgbClr val="FF0000"/>
                </a:solidFill>
              </a:rPr>
              <a:t>time step:</a:t>
            </a:r>
            <a:br>
              <a:rPr lang="en-US" sz="1050" dirty="0">
                <a:solidFill>
                  <a:srgbClr val="FF0000"/>
                </a:solidFill>
              </a:rPr>
            </a:br>
            <a:r>
              <a:rPr lang="en-US" sz="1050" dirty="0" err="1"/>
              <a:t>dt</a:t>
            </a:r>
            <a:r>
              <a:rPr lang="en-US" sz="1050" baseline="-25000" dirty="0" err="1"/>
              <a:t>phys</a:t>
            </a:r>
            <a:r>
              <a:rPr lang="en-US" sz="1050" dirty="0"/>
              <a:t>/(</a:t>
            </a:r>
            <a:r>
              <a:rPr lang="en-US" sz="1050" dirty="0" err="1"/>
              <a:t>ksplit</a:t>
            </a:r>
            <a:r>
              <a:rPr lang="en-US" sz="1050" dirty="0"/>
              <a:t>*</a:t>
            </a:r>
            <a:r>
              <a:rPr lang="en-US" sz="1050" dirty="0" err="1"/>
              <a:t>nsplit</a:t>
            </a:r>
            <a:r>
              <a:rPr lang="en-US" sz="1050" dirty="0"/>
              <a:t>) = 4.5 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019C59-48C5-F149-417E-74B7946DF7F3}"/>
              </a:ext>
            </a:extLst>
          </p:cNvPr>
          <p:cNvSpPr txBox="1"/>
          <p:nvPr/>
        </p:nvSpPr>
        <p:spPr>
          <a:xfrm>
            <a:off x="7708633" y="4696587"/>
            <a:ext cx="1420582" cy="415498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50" dirty="0"/>
              <a:t>Results/figures from </a:t>
            </a:r>
            <a:br>
              <a:rPr lang="en-US" sz="1050" dirty="0"/>
            </a:br>
            <a:r>
              <a:rPr lang="en-US" sz="1050" dirty="0"/>
              <a:t>Kevin Viner (EMC)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583AFB-95AB-B875-F83A-E0B2A63742E9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09" y="524057"/>
            <a:ext cx="2289730" cy="24570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8B33EB-03C5-463B-E50D-D4E52C8E2384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09" y="2874840"/>
            <a:ext cx="2304104" cy="23130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783D28-7C20-4A89-466F-C34FEDEA9E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48" y="151305"/>
            <a:ext cx="2686574" cy="26865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B53014-CE98-A46D-DDB9-3915032D1E92}"/>
              </a:ext>
            </a:extLst>
          </p:cNvPr>
          <p:cNvSpPr txBox="1"/>
          <p:nvPr/>
        </p:nvSpPr>
        <p:spPr>
          <a:xfrm>
            <a:off x="7737508" y="3097450"/>
            <a:ext cx="1406492" cy="900246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The shorter dribbling period changes the radar reflectivity: signature of a cold pool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058F96-6B65-96B8-697D-B9D79AE8EFD2}"/>
              </a:ext>
            </a:extLst>
          </p:cNvPr>
          <p:cNvSpPr txBox="1"/>
          <p:nvPr/>
        </p:nvSpPr>
        <p:spPr>
          <a:xfrm>
            <a:off x="5739538" y="518322"/>
            <a:ext cx="20428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Reflectivity after 4 hours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6040E4B-75F6-652D-F65A-EC93F58DA220}"/>
              </a:ext>
            </a:extLst>
          </p:cNvPr>
          <p:cNvCxnSpPr/>
          <p:nvPr/>
        </p:nvCxnSpPr>
        <p:spPr>
          <a:xfrm flipH="1">
            <a:off x="6315666" y="4150196"/>
            <a:ext cx="1462634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327E242-524A-19E1-3DF2-F69559698F2D}"/>
              </a:ext>
            </a:extLst>
          </p:cNvPr>
          <p:cNvSpPr txBox="1"/>
          <p:nvPr/>
        </p:nvSpPr>
        <p:spPr>
          <a:xfrm>
            <a:off x="1476647" y="2294686"/>
            <a:ext cx="8931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chemeClr val="bg1"/>
                </a:solidFill>
              </a:rPr>
              <a:t>dt</a:t>
            </a:r>
            <a:r>
              <a:rPr lang="en-US" sz="1050" baseline="-25000" dirty="0" err="1">
                <a:solidFill>
                  <a:schemeClr val="bg1"/>
                </a:solidFill>
              </a:rPr>
              <a:t>phys</a:t>
            </a:r>
            <a:r>
              <a:rPr lang="en-US" sz="1050" dirty="0">
                <a:solidFill>
                  <a:schemeClr val="bg1"/>
                </a:solidFill>
              </a:rPr>
              <a:t> = 36 s</a:t>
            </a:r>
          </a:p>
          <a:p>
            <a:r>
              <a:rPr lang="en-US" sz="1050" dirty="0" err="1">
                <a:solidFill>
                  <a:schemeClr val="bg1"/>
                </a:solidFill>
              </a:rPr>
              <a:t>dt</a:t>
            </a:r>
            <a:r>
              <a:rPr lang="en-US" sz="1050" baseline="-25000" dirty="0" err="1">
                <a:solidFill>
                  <a:schemeClr val="bg1"/>
                </a:solidFill>
              </a:rPr>
              <a:t>dyn</a:t>
            </a:r>
            <a:r>
              <a:rPr lang="en-US" sz="1050" dirty="0">
                <a:solidFill>
                  <a:schemeClr val="bg1"/>
                </a:solidFill>
              </a:rPr>
              <a:t> = 4.5 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6690D7-B76E-18A4-8986-BA2C6678A1A7}"/>
              </a:ext>
            </a:extLst>
          </p:cNvPr>
          <p:cNvSpPr txBox="1"/>
          <p:nvPr/>
        </p:nvSpPr>
        <p:spPr>
          <a:xfrm>
            <a:off x="1478491" y="4522288"/>
            <a:ext cx="8931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chemeClr val="bg1"/>
                </a:solidFill>
              </a:rPr>
              <a:t>dt</a:t>
            </a:r>
            <a:r>
              <a:rPr lang="en-US" sz="1050" baseline="-25000" dirty="0" err="1">
                <a:solidFill>
                  <a:schemeClr val="bg1"/>
                </a:solidFill>
              </a:rPr>
              <a:t>phys</a:t>
            </a:r>
            <a:r>
              <a:rPr lang="en-US" sz="1050" dirty="0">
                <a:solidFill>
                  <a:schemeClr val="bg1"/>
                </a:solidFill>
              </a:rPr>
              <a:t> = 36 s</a:t>
            </a:r>
          </a:p>
          <a:p>
            <a:r>
              <a:rPr lang="en-US" sz="1050" dirty="0" err="1">
                <a:solidFill>
                  <a:schemeClr val="bg1"/>
                </a:solidFill>
              </a:rPr>
              <a:t>dt</a:t>
            </a:r>
            <a:r>
              <a:rPr lang="en-US" sz="1050" baseline="-25000" dirty="0" err="1">
                <a:solidFill>
                  <a:schemeClr val="bg1"/>
                </a:solidFill>
              </a:rPr>
              <a:t>dyn</a:t>
            </a:r>
            <a:r>
              <a:rPr lang="en-US" sz="1050" dirty="0">
                <a:solidFill>
                  <a:schemeClr val="bg1"/>
                </a:solidFill>
              </a:rPr>
              <a:t> = 4.5 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794AF6-BE7F-E0F4-C2FD-7EB084EE348C}"/>
              </a:ext>
            </a:extLst>
          </p:cNvPr>
          <p:cNvSpPr txBox="1"/>
          <p:nvPr/>
        </p:nvSpPr>
        <p:spPr>
          <a:xfrm>
            <a:off x="2251879" y="2063853"/>
            <a:ext cx="809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00"/>
                </a:solidFill>
              </a:rPr>
              <a:t>Physics updates</a:t>
            </a:r>
            <a:br>
              <a:rPr lang="en-US" sz="900" dirty="0">
                <a:solidFill>
                  <a:srgbClr val="FFFF00"/>
                </a:solidFill>
              </a:rPr>
            </a:br>
            <a:r>
              <a:rPr lang="en-US" sz="900" dirty="0">
                <a:solidFill>
                  <a:srgbClr val="FFFF00"/>
                </a:solidFill>
              </a:rPr>
              <a:t>every </a:t>
            </a:r>
            <a:br>
              <a:rPr lang="en-US" sz="900" dirty="0">
                <a:solidFill>
                  <a:srgbClr val="FFFF00"/>
                </a:solidFill>
              </a:rPr>
            </a:br>
            <a:r>
              <a:rPr lang="en-US" sz="900" dirty="0" err="1">
                <a:solidFill>
                  <a:srgbClr val="FFFF00"/>
                </a:solidFill>
              </a:rPr>
              <a:t>dt</a:t>
            </a:r>
            <a:r>
              <a:rPr lang="en-US" sz="900" baseline="-25000" dirty="0" err="1">
                <a:solidFill>
                  <a:srgbClr val="FFFF00"/>
                </a:solidFill>
              </a:rPr>
              <a:t>phys</a:t>
            </a:r>
            <a:r>
              <a:rPr lang="en-US" sz="900" dirty="0">
                <a:solidFill>
                  <a:srgbClr val="FFFF00"/>
                </a:solidFill>
              </a:rPr>
              <a:t> = 36 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4D806F-0B0C-9B46-1DED-DE6A0F4D2A50}"/>
              </a:ext>
            </a:extLst>
          </p:cNvPr>
          <p:cNvSpPr txBox="1"/>
          <p:nvPr/>
        </p:nvSpPr>
        <p:spPr>
          <a:xfrm>
            <a:off x="2251879" y="4272227"/>
            <a:ext cx="809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00"/>
                </a:solidFill>
              </a:rPr>
              <a:t>Physics updates</a:t>
            </a:r>
            <a:br>
              <a:rPr lang="en-US" sz="900" dirty="0">
                <a:solidFill>
                  <a:srgbClr val="FFFF00"/>
                </a:solidFill>
              </a:rPr>
            </a:br>
            <a:r>
              <a:rPr lang="en-US" sz="900" dirty="0">
                <a:solidFill>
                  <a:srgbClr val="FFFF00"/>
                </a:solidFill>
              </a:rPr>
              <a:t>every </a:t>
            </a:r>
            <a:br>
              <a:rPr lang="en-US" sz="900" dirty="0">
                <a:solidFill>
                  <a:srgbClr val="FFFF00"/>
                </a:solidFill>
              </a:rPr>
            </a:br>
            <a:r>
              <a:rPr lang="en-US" sz="900" dirty="0" err="1">
                <a:solidFill>
                  <a:srgbClr val="FFFF00"/>
                </a:solidFill>
              </a:rPr>
              <a:t>dt</a:t>
            </a:r>
            <a:r>
              <a:rPr lang="en-US" sz="900" baseline="-25000" dirty="0" err="1">
                <a:solidFill>
                  <a:srgbClr val="FFFF00"/>
                </a:solidFill>
              </a:rPr>
              <a:t>dyn</a:t>
            </a:r>
            <a:r>
              <a:rPr lang="en-US" sz="900" dirty="0">
                <a:solidFill>
                  <a:srgbClr val="FFFF00"/>
                </a:solidFill>
              </a:rPr>
              <a:t> = 4.5 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CF27EC-0CB2-AE56-4964-4B464F6B5579}"/>
              </a:ext>
            </a:extLst>
          </p:cNvPr>
          <p:cNvSpPr txBox="1"/>
          <p:nvPr/>
        </p:nvSpPr>
        <p:spPr>
          <a:xfrm>
            <a:off x="31366" y="612826"/>
            <a:ext cx="13302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Moist bubble test </a:t>
            </a:r>
            <a:r>
              <a:rPr lang="en-US" sz="1400" dirty="0">
                <a:solidFill>
                  <a:schemeClr val="bg2"/>
                </a:solidFill>
              </a:rPr>
              <a:t>with FV3: left: max w (all levels)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E90875-94BE-FDF8-7AB5-D1BEF7CD4584}"/>
              </a:ext>
            </a:extLst>
          </p:cNvPr>
          <p:cNvSpPr/>
          <p:nvPr/>
        </p:nvSpPr>
        <p:spPr>
          <a:xfrm>
            <a:off x="0" y="-48567"/>
            <a:ext cx="9144000" cy="5004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110;p1">
            <a:extLst>
              <a:ext uri="{FF2B5EF4-FFF2-40B4-BE49-F238E27FC236}">
                <a16:creationId xmlns:a16="http://schemas.microsoft.com/office/drawing/2014/main" id="{841574A4-349E-FA3F-9E3A-15FE06726E1C}"/>
              </a:ext>
            </a:extLst>
          </p:cNvPr>
          <p:cNvSpPr txBox="1">
            <a:spLocks/>
          </p:cNvSpPr>
          <p:nvPr/>
        </p:nvSpPr>
        <p:spPr>
          <a:xfrm>
            <a:off x="100528" y="-85039"/>
            <a:ext cx="8794142" cy="543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  <a:defRPr sz="2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buSzPct val="111111"/>
            </a:pPr>
            <a:r>
              <a:rPr lang="en-US" sz="2400" dirty="0">
                <a:solidFill>
                  <a:schemeClr val="bg1"/>
                </a:solidFill>
              </a:rPr>
              <a:t>Inform the Design Decisions: FV3 Physics </a:t>
            </a:r>
            <a:r>
              <a:rPr lang="en-US" sz="2400" dirty="0" err="1">
                <a:solidFill>
                  <a:schemeClr val="bg1"/>
                </a:solidFill>
              </a:rPr>
              <a:t>Δt</a:t>
            </a:r>
            <a:r>
              <a:rPr lang="en-US" sz="2400" dirty="0">
                <a:solidFill>
                  <a:schemeClr val="bg1"/>
                </a:solidFill>
              </a:rPr>
              <a:t> &amp; Coupling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1790B9-08EB-685D-5AB3-923FCEB35F52}"/>
              </a:ext>
            </a:extLst>
          </p:cNvPr>
          <p:cNvSpPr txBox="1"/>
          <p:nvPr/>
        </p:nvSpPr>
        <p:spPr>
          <a:xfrm rot="16200000">
            <a:off x="734098" y="1641882"/>
            <a:ext cx="1061827" cy="276999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Time (min)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D9617C-2B42-FD89-A4C6-E4410717A757}"/>
              </a:ext>
            </a:extLst>
          </p:cNvPr>
          <p:cNvSpPr txBox="1"/>
          <p:nvPr/>
        </p:nvSpPr>
        <p:spPr>
          <a:xfrm rot="16200000">
            <a:off x="734097" y="3595933"/>
            <a:ext cx="1061827" cy="276999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Time (min)</a:t>
            </a:r>
          </a:p>
        </p:txBody>
      </p:sp>
    </p:spTree>
    <p:extLst>
      <p:ext uri="{BB962C8B-B14F-4D97-AF65-F5344CB8AC3E}">
        <p14:creationId xmlns:p14="http://schemas.microsoft.com/office/powerpoint/2010/main" val="2638830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AF09ED2-7BC5-E440-B669-4ABA952145B8}"/>
              </a:ext>
            </a:extLst>
          </p:cNvPr>
          <p:cNvSpPr txBox="1">
            <a:spLocks/>
          </p:cNvSpPr>
          <p:nvPr/>
        </p:nvSpPr>
        <p:spPr>
          <a:xfrm>
            <a:off x="216766" y="49649"/>
            <a:ext cx="40595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E4316FB-0EAA-2E5F-DEA5-60965928385C}"/>
              </a:ext>
            </a:extLst>
          </p:cNvPr>
          <p:cNvSpPr txBox="1">
            <a:spLocks/>
          </p:cNvSpPr>
          <p:nvPr/>
        </p:nvSpPr>
        <p:spPr>
          <a:xfrm>
            <a:off x="259702" y="-1552"/>
            <a:ext cx="8752364" cy="78028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50" dirty="0"/>
              <a:t>Moist Baroclinic Wave Intercomparison: Surface Pressure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AFC90F-246E-18DE-536D-E3CD37379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67" y="1695985"/>
            <a:ext cx="5220059" cy="34467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9E68F-B75A-9B88-0DC2-E2B3588B02EE}"/>
              </a:ext>
            </a:extLst>
          </p:cNvPr>
          <p:cNvSpPr txBox="1"/>
          <p:nvPr/>
        </p:nvSpPr>
        <p:spPr>
          <a:xfrm>
            <a:off x="3531511" y="4363727"/>
            <a:ext cx="14895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Wave 4 grows quickly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3BAEA1-DF53-A206-3CAE-851257A06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407" y="1850854"/>
            <a:ext cx="3471593" cy="25139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ED7E1D-4CA1-2B6C-1320-D1ABA06D30AA}"/>
              </a:ext>
            </a:extLst>
          </p:cNvPr>
          <p:cNvSpPr txBox="1"/>
          <p:nvPr/>
        </p:nvSpPr>
        <p:spPr>
          <a:xfrm>
            <a:off x="1843897" y="1639454"/>
            <a:ext cx="724878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(</a:t>
            </a:r>
            <a:r>
              <a:rPr lang="en-US" sz="825" dirty="0" err="1"/>
              <a:t>coef</a:t>
            </a:r>
            <a:r>
              <a:rPr lang="en-US" sz="825" dirty="0"/>
              <a:t>=0.25)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B4C332-8292-1C00-417D-9CAA7C749D9B}"/>
              </a:ext>
            </a:extLst>
          </p:cNvPr>
          <p:cNvSpPr txBox="1"/>
          <p:nvPr/>
        </p:nvSpPr>
        <p:spPr>
          <a:xfrm>
            <a:off x="6009810" y="4329102"/>
            <a:ext cx="300225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Evolution of the minimum surface pressure of the moist baroclinic wave with Kessler physics:</a:t>
            </a:r>
            <a:br>
              <a:rPr lang="en-US" sz="1050" dirty="0"/>
            </a:br>
            <a:r>
              <a:rPr lang="en-US" sz="1050" dirty="0"/>
              <a:t>MPAS intensifies the wave the most after day 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65A1ED-DAA1-A6B9-7208-2F4150BE1E91}"/>
              </a:ext>
            </a:extLst>
          </p:cNvPr>
          <p:cNvSpPr txBox="1"/>
          <p:nvPr/>
        </p:nvSpPr>
        <p:spPr>
          <a:xfrm>
            <a:off x="127768" y="773243"/>
            <a:ext cx="888429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Increased FV3 dissipation (</a:t>
            </a:r>
            <a:r>
              <a:rPr lang="en-US" sz="1600" dirty="0" err="1"/>
              <a:t>hord</a:t>
            </a:r>
            <a:r>
              <a:rPr lang="en-US" sz="1600" dirty="0"/>
              <a:t>=6) leads to distinct surface pressure and precipitation differences at day 10, mainly driven the growing wavenumber 4 (cubed sphere signal) in FV3 (</a:t>
            </a:r>
            <a:r>
              <a:rPr lang="en-US" sz="1600" dirty="0" err="1"/>
              <a:t>hord</a:t>
            </a:r>
            <a:r>
              <a:rPr lang="en-US" sz="1600" dirty="0"/>
              <a:t>=6)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4CA63F-346B-6A95-5EE7-84611ED17043}"/>
              </a:ext>
            </a:extLst>
          </p:cNvPr>
          <p:cNvSpPr txBox="1"/>
          <p:nvPr/>
        </p:nvSpPr>
        <p:spPr>
          <a:xfrm>
            <a:off x="2413672" y="1512496"/>
            <a:ext cx="15135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55-60 km grid spacing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F9ACBA-4190-6296-6138-D93AAC5EB775}"/>
              </a:ext>
            </a:extLst>
          </p:cNvPr>
          <p:cNvSpPr/>
          <p:nvPr/>
        </p:nvSpPr>
        <p:spPr>
          <a:xfrm>
            <a:off x="0" y="-3535"/>
            <a:ext cx="9144000" cy="706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10;p1">
            <a:extLst>
              <a:ext uri="{FF2B5EF4-FFF2-40B4-BE49-F238E27FC236}">
                <a16:creationId xmlns:a16="http://schemas.microsoft.com/office/drawing/2014/main" id="{05837995-4013-4B32-C132-9F718348C861}"/>
              </a:ext>
            </a:extLst>
          </p:cNvPr>
          <p:cNvSpPr txBox="1">
            <a:spLocks/>
          </p:cNvSpPr>
          <p:nvPr/>
        </p:nvSpPr>
        <p:spPr>
          <a:xfrm>
            <a:off x="71327" y="77301"/>
            <a:ext cx="8794142" cy="89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  <a:defRPr sz="2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buSzPct val="111111"/>
            </a:pPr>
            <a:r>
              <a:rPr lang="en-US" dirty="0">
                <a:solidFill>
                  <a:schemeClr val="bg1"/>
                </a:solidFill>
              </a:rPr>
              <a:t>Inform the Design Decisions: FV3 Implicit Diffusion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3C2BA5-7F04-A4AA-FBE9-0BFBEA6A140F}"/>
              </a:ext>
            </a:extLst>
          </p:cNvPr>
          <p:cNvSpPr txBox="1"/>
          <p:nvPr/>
        </p:nvSpPr>
        <p:spPr>
          <a:xfrm>
            <a:off x="679166" y="3931137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Least diffusive (GFS)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8B51EA-A0DF-EB35-CDC5-6FD40AB8844D}"/>
              </a:ext>
            </a:extLst>
          </p:cNvPr>
          <p:cNvSpPr txBox="1"/>
          <p:nvPr/>
        </p:nvSpPr>
        <p:spPr>
          <a:xfrm>
            <a:off x="3298273" y="3930020"/>
            <a:ext cx="1955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diffusive (RRFS)</a:t>
            </a:r>
          </a:p>
        </p:txBody>
      </p:sp>
    </p:spTree>
    <p:extLst>
      <p:ext uri="{BB962C8B-B14F-4D97-AF65-F5344CB8AC3E}">
        <p14:creationId xmlns:p14="http://schemas.microsoft.com/office/powerpoint/2010/main" val="3181685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2ADBAE-6264-0517-6342-8457428A7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54" y="1597206"/>
            <a:ext cx="5325733" cy="34785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08FA99-3E6B-3844-B794-B8359090A422}"/>
              </a:ext>
            </a:extLst>
          </p:cNvPr>
          <p:cNvSpPr txBox="1"/>
          <p:nvPr/>
        </p:nvSpPr>
        <p:spPr>
          <a:xfrm>
            <a:off x="71327" y="778773"/>
            <a:ext cx="849771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/>
              <a:t>Increased FV3 numerical dissipation (</a:t>
            </a:r>
            <a:r>
              <a:rPr lang="en-US" sz="1600" dirty="0" err="1"/>
              <a:t>hord</a:t>
            </a:r>
            <a:r>
              <a:rPr lang="en-US" sz="1600" dirty="0"/>
              <a:t>=6) leads to distinct surface pressure and precipitation differences at day 10, mainly driven the growing wavenumber 4 (cubed sphere signal) in FV3 (</a:t>
            </a:r>
            <a:r>
              <a:rPr lang="en-US" sz="1600" dirty="0" err="1"/>
              <a:t>hord</a:t>
            </a:r>
            <a:r>
              <a:rPr lang="en-US" sz="1600" dirty="0"/>
              <a:t>=6)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F09ED2-7BC5-E440-B669-4ABA952145B8}"/>
              </a:ext>
            </a:extLst>
          </p:cNvPr>
          <p:cNvSpPr txBox="1">
            <a:spLocks/>
          </p:cNvSpPr>
          <p:nvPr/>
        </p:nvSpPr>
        <p:spPr>
          <a:xfrm>
            <a:off x="216766" y="49649"/>
            <a:ext cx="40595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A9E68F-B75A-9B88-0DC2-E2B3588B02EE}"/>
              </a:ext>
            </a:extLst>
          </p:cNvPr>
          <p:cNvSpPr txBox="1"/>
          <p:nvPr/>
        </p:nvSpPr>
        <p:spPr>
          <a:xfrm>
            <a:off x="3948255" y="3858304"/>
            <a:ext cx="25202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growing wave-4 lets it rain, undesirable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5AF5C8-4904-7904-B456-CCC61C50CE0D}"/>
              </a:ext>
            </a:extLst>
          </p:cNvPr>
          <p:cNvSpPr/>
          <p:nvPr/>
        </p:nvSpPr>
        <p:spPr>
          <a:xfrm>
            <a:off x="0" y="-3535"/>
            <a:ext cx="9144000" cy="706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10;p1">
            <a:extLst>
              <a:ext uri="{FF2B5EF4-FFF2-40B4-BE49-F238E27FC236}">
                <a16:creationId xmlns:a16="http://schemas.microsoft.com/office/drawing/2014/main" id="{6D09D142-58AA-9F44-2568-A2A00A2DE7A5}"/>
              </a:ext>
            </a:extLst>
          </p:cNvPr>
          <p:cNvSpPr txBox="1">
            <a:spLocks/>
          </p:cNvSpPr>
          <p:nvPr/>
        </p:nvSpPr>
        <p:spPr>
          <a:xfrm>
            <a:off x="71327" y="77301"/>
            <a:ext cx="8794142" cy="89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Open Sans"/>
              <a:buNone/>
              <a:defRPr sz="2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>
              <a:buSzPct val="111111"/>
            </a:pPr>
            <a:r>
              <a:rPr lang="en-US" dirty="0">
                <a:solidFill>
                  <a:schemeClr val="bg1"/>
                </a:solidFill>
              </a:rPr>
              <a:t>Inform the Design Decisions: FV3 Implicit Diffusion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893BC3-F216-9B26-6E04-9AE20797BFB2}"/>
              </a:ext>
            </a:extLst>
          </p:cNvPr>
          <p:cNvSpPr txBox="1"/>
          <p:nvPr/>
        </p:nvSpPr>
        <p:spPr>
          <a:xfrm>
            <a:off x="1444880" y="3858304"/>
            <a:ext cx="1955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Least diffusive setting </a:t>
            </a:r>
            <a:br>
              <a:rPr lang="en-US" dirty="0"/>
            </a:br>
            <a:r>
              <a:rPr lang="en-US" dirty="0"/>
              <a:t>(used in the GFS)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48C68B-C063-EDD1-3A0B-7CB0C78AF1BA}"/>
              </a:ext>
            </a:extLst>
          </p:cNvPr>
          <p:cNvSpPr txBox="1"/>
          <p:nvPr/>
        </p:nvSpPr>
        <p:spPr>
          <a:xfrm>
            <a:off x="6468497" y="3259904"/>
            <a:ext cx="23967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diffusive setting (used in RRFS)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Note: grid imprinting decreases at higher RRFS resolution &amp; RRFS is only run for short multi-day time periods</a:t>
            </a:r>
          </a:p>
        </p:txBody>
      </p:sp>
    </p:spTree>
    <p:extLst>
      <p:ext uri="{BB962C8B-B14F-4D97-AF65-F5344CB8AC3E}">
        <p14:creationId xmlns:p14="http://schemas.microsoft.com/office/powerpoint/2010/main" val="3504222162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145FA6"/>
      </a:accent2>
      <a:accent3>
        <a:srgbClr val="EE4238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1230</Words>
  <Application>Microsoft Macintosh PowerPoint</Application>
  <PresentationFormat>On-screen Show (16:9)</PresentationFormat>
  <Paragraphs>146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Open Sans</vt:lpstr>
      <vt:lpstr>Lato</vt:lpstr>
      <vt:lpstr>Raleway SemiBold</vt:lpstr>
      <vt:lpstr>Arial</vt:lpstr>
      <vt:lpstr>Streamline</vt:lpstr>
      <vt:lpstr>Supporting Model Design Decisions and Innovations via Model Hierarchies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Jablonowski, Christiane</cp:lastModifiedBy>
  <cp:revision>46</cp:revision>
  <dcterms:modified xsi:type="dcterms:W3CDTF">2024-07-25T12:35:30Z</dcterms:modified>
</cp:coreProperties>
</file>