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5143500" cx="9144000"/>
  <p:notesSz cx="6858000" cy="9144000"/>
  <p:embeddedFontLst>
    <p:embeddedFont>
      <p:font typeface="Raleway"/>
      <p:regular r:id="rId21"/>
      <p:bold r:id="rId22"/>
      <p:italic r:id="rId23"/>
      <p:boldItalic r:id="rId24"/>
    </p:embeddedFont>
    <p:embeddedFont>
      <p:font typeface="Raleway SemiBold"/>
      <p:regular r:id="rId25"/>
      <p:bold r:id="rId26"/>
      <p:italic r:id="rId27"/>
      <p:boldItalic r:id="rId28"/>
    </p:embeddedFont>
    <p:embeddedFont>
      <p:font typeface="Proxima Nova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  <p:embeddedFont>
      <p:font typeface="Open Sans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1" roundtripDataSignature="AMtx7mg6dFm4Yaok6WDflp4onUq1yeZz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Italic.fntdata"/><Relationship Id="rId20" Type="http://schemas.openxmlformats.org/officeDocument/2006/relationships/slide" Target="slides/slide16.xml"/><Relationship Id="rId41" Type="http://customschemas.google.com/relationships/presentationmetadata" Target="metadata"/><Relationship Id="rId22" Type="http://schemas.openxmlformats.org/officeDocument/2006/relationships/font" Target="fonts/Raleway-bold.fntdata"/><Relationship Id="rId21" Type="http://schemas.openxmlformats.org/officeDocument/2006/relationships/font" Target="fonts/Raleway-regular.fntdata"/><Relationship Id="rId24" Type="http://schemas.openxmlformats.org/officeDocument/2006/relationships/font" Target="fonts/Raleway-boldItalic.fntdata"/><Relationship Id="rId23" Type="http://schemas.openxmlformats.org/officeDocument/2006/relationships/font" Target="fonts/Raleway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alewaySemiBold-bold.fntdata"/><Relationship Id="rId25" Type="http://schemas.openxmlformats.org/officeDocument/2006/relationships/font" Target="fonts/RalewaySemiBold-regular.fntdata"/><Relationship Id="rId28" Type="http://schemas.openxmlformats.org/officeDocument/2006/relationships/font" Target="fonts/RalewaySemiBold-boldItalic.fntdata"/><Relationship Id="rId27" Type="http://schemas.openxmlformats.org/officeDocument/2006/relationships/font" Target="fonts/RalewaySemiBold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roximaNova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ProximaNova-italic.fntdata"/><Relationship Id="rId30" Type="http://schemas.openxmlformats.org/officeDocument/2006/relationships/font" Target="fonts/ProximaNova-bold.fntdata"/><Relationship Id="rId11" Type="http://schemas.openxmlformats.org/officeDocument/2006/relationships/slide" Target="slides/slide7.xml"/><Relationship Id="rId33" Type="http://schemas.openxmlformats.org/officeDocument/2006/relationships/font" Target="fonts/Lato-regular.fntdata"/><Relationship Id="rId10" Type="http://schemas.openxmlformats.org/officeDocument/2006/relationships/slide" Target="slides/slide6.xml"/><Relationship Id="rId32" Type="http://schemas.openxmlformats.org/officeDocument/2006/relationships/font" Target="fonts/ProximaNova-boldItalic.fntdata"/><Relationship Id="rId13" Type="http://schemas.openxmlformats.org/officeDocument/2006/relationships/slide" Target="slides/slide9.xml"/><Relationship Id="rId35" Type="http://schemas.openxmlformats.org/officeDocument/2006/relationships/font" Target="fonts/Lato-italic.fntdata"/><Relationship Id="rId12" Type="http://schemas.openxmlformats.org/officeDocument/2006/relationships/slide" Target="slides/slide8.xml"/><Relationship Id="rId34" Type="http://schemas.openxmlformats.org/officeDocument/2006/relationships/font" Target="fonts/Lato-bold.fntdata"/><Relationship Id="rId15" Type="http://schemas.openxmlformats.org/officeDocument/2006/relationships/slide" Target="slides/slide11.xml"/><Relationship Id="rId37" Type="http://schemas.openxmlformats.org/officeDocument/2006/relationships/font" Target="fonts/OpenSans-regular.fntdata"/><Relationship Id="rId14" Type="http://schemas.openxmlformats.org/officeDocument/2006/relationships/slide" Target="slides/slide10.xml"/><Relationship Id="rId36" Type="http://schemas.openxmlformats.org/officeDocument/2006/relationships/font" Target="fonts/Lato-boldItalic.fntdata"/><Relationship Id="rId17" Type="http://schemas.openxmlformats.org/officeDocument/2006/relationships/slide" Target="slides/slide13.xml"/><Relationship Id="rId39" Type="http://schemas.openxmlformats.org/officeDocument/2006/relationships/font" Target="fonts/OpenSans-italic.fntdata"/><Relationship Id="rId16" Type="http://schemas.openxmlformats.org/officeDocument/2006/relationships/slide" Target="slides/slide12.xml"/><Relationship Id="rId38" Type="http://schemas.openxmlformats.org/officeDocument/2006/relationships/font" Target="fonts/OpenSans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ed48009a3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3" name="Google Shape;323;g2ed48009a37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no bar">
  <p:cSld name="TITLE_ONLY_1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1" name="Google Shape;11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8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70226" y="97375"/>
            <a:ext cx="1519050" cy="103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7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467975" y="76200"/>
            <a:ext cx="4991099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28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/>
        </p:txBody>
      </p:sp>
      <p:sp>
        <p:nvSpPr>
          <p:cNvPr id="91" name="Google Shape;91;p28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28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28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FFFFF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16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7" name="Google Shape;17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19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0" name="Google Shape;20;p19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" name="Google Shape;21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" name="Google Shape;2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9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0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7" name="Google Shape;27;p20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" name="Google Shape;30;p2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1" name="Google Shape;31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" name="Google Shape;3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0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1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8" name="Google Shape;38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9" name="Google Shape;39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0" name="Google Shape;40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" name="Google Shape;4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1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2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7" name="Google Shape;47;p22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9" name="Google Shape;49;p2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2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" name="Google Shape;5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2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23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6" name="Google Shape;56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" name="Google Shape;58;p23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" name="Google Shape;59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3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" sz="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b="1" i="0" sz="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4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5" name="Google Shape;65;p24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6" name="Google Shape;66;p24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7" name="Google Shape;67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8" name="Google Shape;68;p2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9" name="Google Shape;69;p2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5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3" name="Google Shape;73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" name="Google Shape;74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70226" y="97375"/>
            <a:ext cx="1519050" cy="103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145FA6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2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7" name="Google Shape;77;p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26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26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" name="Google Shape;81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" name="Google Shape;8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6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" sz="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b="1" i="0" sz="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b="1" i="0" sz="2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34.png"/><Relationship Id="rId5" Type="http://schemas.openxmlformats.org/officeDocument/2006/relationships/image" Target="../media/image33.jpg"/><Relationship Id="rId6" Type="http://schemas.openxmlformats.org/officeDocument/2006/relationships/image" Target="../media/image32.png"/><Relationship Id="rId7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31.png"/><Relationship Id="rId9" Type="http://schemas.openxmlformats.org/officeDocument/2006/relationships/image" Target="../media/image40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hyperlink" Target="https://oceanservice.noaa.gov/tools/coastal-predictions/modeling-strategic-plan.html" TargetMode="External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6.jpg"/><Relationship Id="rId5" Type="http://schemas.openxmlformats.org/officeDocument/2006/relationships/image" Target="../media/image10.jpg"/><Relationship Id="rId6" Type="http://schemas.openxmlformats.org/officeDocument/2006/relationships/image" Target="../media/image15.png"/><Relationship Id="rId7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1.jpg"/><Relationship Id="rId5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hyperlink" Target="https://eds.ioos.us/" TargetMode="External"/><Relationship Id="rId10" Type="http://schemas.openxmlformats.org/officeDocument/2006/relationships/hyperlink" Target="https://tidesandcurrents.noaa.gov/models.html" TargetMode="External"/><Relationship Id="rId13" Type="http://schemas.openxmlformats.org/officeDocument/2006/relationships/image" Target="../media/image17.png"/><Relationship Id="rId12" Type="http://schemas.openxmlformats.org/officeDocument/2006/relationships/hyperlink" Target="https://tidesandcurrents.noaa.gov/models.html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hyperlink" Target="https://opendap.co-ops.nos.noaa.gov/thredds/catalog.html" TargetMode="External"/><Relationship Id="rId9" Type="http://schemas.openxmlformats.org/officeDocument/2006/relationships/hyperlink" Target="https://www.ncei.noaa.gov/data/operational-nowcast-and-forecast-hydrodynamic-model-systems-co-ops/access/" TargetMode="External"/><Relationship Id="rId5" Type="http://schemas.openxmlformats.org/officeDocument/2006/relationships/hyperlink" Target="https://nomads.ncep.noaa.gov/pub/data/nccf/com/nosofs/prod/" TargetMode="External"/><Relationship Id="rId6" Type="http://schemas.openxmlformats.org/officeDocument/2006/relationships/hyperlink" Target="ftp://ftp.ncep.noaa.gov/pub/data/nccf/com/nosofs/prod/" TargetMode="External"/><Relationship Id="rId7" Type="http://schemas.openxmlformats.org/officeDocument/2006/relationships/hyperlink" Target="https://noaa-nos-ofs-pds.s3.amazonaws.com/index.html" TargetMode="External"/><Relationship Id="rId8" Type="http://schemas.openxmlformats.org/officeDocument/2006/relationships/hyperlink" Target="https://www.ncei.noaa.gov/thredds/model/model.html" TargetMode="External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Relationship Id="rId5" Type="http://schemas.openxmlformats.org/officeDocument/2006/relationships/image" Target="../media/image18.png"/><Relationship Id="rId6" Type="http://schemas.openxmlformats.org/officeDocument/2006/relationships/image" Target="../media/image26.png"/><Relationship Id="rId7" Type="http://schemas.openxmlformats.org/officeDocument/2006/relationships/image" Target="../media/image22.png"/><Relationship Id="rId8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29.png"/><Relationship Id="rId6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"/>
          <p:cNvSpPr/>
          <p:nvPr/>
        </p:nvSpPr>
        <p:spPr>
          <a:xfrm rot="10800000">
            <a:off x="13" y="4732022"/>
            <a:ext cx="9143982" cy="411480"/>
          </a:xfrm>
          <a:prstGeom prst="flowChartDocumen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" name="Google Shape;99;p1"/>
          <p:cNvCxnSpPr/>
          <p:nvPr/>
        </p:nvCxnSpPr>
        <p:spPr>
          <a:xfrm flipH="1" rot="10800000">
            <a:off x="1613647" y="836531"/>
            <a:ext cx="6400800" cy="20400"/>
          </a:xfrm>
          <a:prstGeom prst="straightConnector1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0" name="Google Shape;100;p1"/>
          <p:cNvSpPr/>
          <p:nvPr/>
        </p:nvSpPr>
        <p:spPr>
          <a:xfrm flipH="1" rot="10800000">
            <a:off x="13" y="4869182"/>
            <a:ext cx="9143982" cy="274320"/>
          </a:xfrm>
          <a:prstGeom prst="flowChartDocument">
            <a:avLst/>
          </a:prstGeom>
          <a:solidFill>
            <a:srgbClr val="00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b="0" l="16146" r="16490" t="0"/>
          <a:stretch/>
        </p:blipFill>
        <p:spPr>
          <a:xfrm>
            <a:off x="-9144" y="4419300"/>
            <a:ext cx="731520" cy="72420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 txBox="1"/>
          <p:nvPr/>
        </p:nvSpPr>
        <p:spPr>
          <a:xfrm>
            <a:off x="504265" y="285432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Overview of NOAA Coastal Ocean Operational Forecast System</a:t>
            </a:r>
            <a:endParaRPr b="1" i="0" sz="2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Aijun Zhang</a:t>
            </a:r>
            <a:endParaRPr b="0" i="0" sz="20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Center for Operational Oceanographic Products and Services NOAA/NOS</a:t>
            </a:r>
            <a:endParaRPr b="0" i="0" sz="20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July 22-26, 2024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Unifying Innovations in Forecasting Capabilities Workshop (UIFCW24)</a:t>
            </a:r>
            <a:endParaRPr b="0" i="0" sz="20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/>
          <p:nvPr/>
        </p:nvSpPr>
        <p:spPr>
          <a:xfrm rot="10800000">
            <a:off x="13" y="4732022"/>
            <a:ext cx="9143982" cy="411480"/>
          </a:xfrm>
          <a:prstGeom prst="flowChartDocumen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0"/>
          <p:cNvSpPr txBox="1"/>
          <p:nvPr/>
        </p:nvSpPr>
        <p:spPr>
          <a:xfrm>
            <a:off x="-87122" y="18743"/>
            <a:ext cx="9144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0"/>
              <a:buFont typeface="Arial"/>
              <a:buNone/>
            </a:pPr>
            <a:r>
              <a:rPr b="1" i="0" lang="en" sz="302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OFS example - Great Lakes OFS</a:t>
            </a:r>
            <a:endParaRPr b="1" i="0" sz="302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Google Shape;248;p10"/>
          <p:cNvCxnSpPr/>
          <p:nvPr/>
        </p:nvCxnSpPr>
        <p:spPr>
          <a:xfrm flipH="1" rot="10800000">
            <a:off x="1485900" y="557243"/>
            <a:ext cx="6400800" cy="20400"/>
          </a:xfrm>
          <a:prstGeom prst="straightConnector1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9" name="Google Shape;249;p10"/>
          <p:cNvSpPr/>
          <p:nvPr/>
        </p:nvSpPr>
        <p:spPr>
          <a:xfrm flipH="1" rot="10800000">
            <a:off x="13" y="4869182"/>
            <a:ext cx="9143982" cy="274320"/>
          </a:xfrm>
          <a:prstGeom prst="flowChartDocument">
            <a:avLst/>
          </a:prstGeom>
          <a:solidFill>
            <a:srgbClr val="00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0"/>
          <p:cNvSpPr txBox="1"/>
          <p:nvPr/>
        </p:nvSpPr>
        <p:spPr>
          <a:xfrm>
            <a:off x="228600" y="680390"/>
            <a:ext cx="89154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Core Ocean Model: FVCOM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200 m high resolution coastlines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Grid resolution: unstructured grid from 30 m nearshore to 5 km offshore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r>
              <a:rPr lang="en">
                <a:solidFill>
                  <a:srgbClr val="0B2C62"/>
                </a:solidFill>
              </a:rPr>
              <a:t>-</a:t>
            </a: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hour forecasts, updating 4 times/day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Coupled with the Los Alamos Sea Ice Model (CICE)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Forecasting: water levels</a:t>
            </a:r>
            <a:r>
              <a:rPr lang="en">
                <a:solidFill>
                  <a:srgbClr val="0B2C62"/>
                </a:solidFill>
              </a:rPr>
              <a:t>;</a:t>
            </a: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 currents</a:t>
            </a:r>
            <a:r>
              <a:rPr lang="en">
                <a:solidFill>
                  <a:srgbClr val="0B2C62"/>
                </a:solidFill>
              </a:rPr>
              <a:t>;</a:t>
            </a: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 temperature</a:t>
            </a:r>
            <a:r>
              <a:rPr lang="en">
                <a:solidFill>
                  <a:srgbClr val="0B2C62"/>
                </a:solidFill>
              </a:rPr>
              <a:t>;</a:t>
            </a: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 and ice concentration, thickness, and velocity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4131" y="1990878"/>
            <a:ext cx="3372931" cy="233989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0"/>
          <p:cNvSpPr txBox="1"/>
          <p:nvPr/>
        </p:nvSpPr>
        <p:spPr>
          <a:xfrm>
            <a:off x="5487824" y="2858020"/>
            <a:ext cx="548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6575" spcFirstLastPara="1" rIns="36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LSOFS</a:t>
            </a:r>
            <a:endParaRPr b="1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0"/>
          <p:cNvSpPr txBox="1"/>
          <p:nvPr/>
        </p:nvSpPr>
        <p:spPr>
          <a:xfrm>
            <a:off x="6363610" y="3493493"/>
            <a:ext cx="548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6575" spcFirstLastPara="1" rIns="36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LMHOFS</a:t>
            </a:r>
            <a:endParaRPr b="1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0"/>
          <p:cNvSpPr txBox="1"/>
          <p:nvPr/>
        </p:nvSpPr>
        <p:spPr>
          <a:xfrm>
            <a:off x="7417523" y="3850655"/>
            <a:ext cx="548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6575" spcFirstLastPara="1" rIns="36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LEOFS</a:t>
            </a:r>
            <a:endParaRPr b="1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0"/>
          <p:cNvSpPr txBox="1"/>
          <p:nvPr/>
        </p:nvSpPr>
        <p:spPr>
          <a:xfrm>
            <a:off x="7788028" y="2977976"/>
            <a:ext cx="548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6575" spcFirstLastPara="1" rIns="36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LOOFS</a:t>
            </a:r>
            <a:endParaRPr b="1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10"/>
          <p:cNvPicPr preferRelativeResize="0"/>
          <p:nvPr/>
        </p:nvPicPr>
        <p:blipFill rotWithShape="1">
          <a:blip r:embed="rId4">
            <a:alphaModFix/>
          </a:blip>
          <a:srcRect b="0" l="0" r="0" t="11316"/>
          <a:stretch/>
        </p:blipFill>
        <p:spPr>
          <a:xfrm>
            <a:off x="201125" y="1990875"/>
            <a:ext cx="5402953" cy="238397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0"/>
          <p:cNvSpPr txBox="1"/>
          <p:nvPr/>
        </p:nvSpPr>
        <p:spPr>
          <a:xfrm>
            <a:off x="271925" y="4450925"/>
            <a:ext cx="3180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6575" spcFirstLastPara="1" rIns="36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lang="en" sz="1000">
                <a:solidFill>
                  <a:srgbClr val="424242"/>
                </a:solidFill>
              </a:rPr>
              <a:t>GLOFS </a:t>
            </a:r>
            <a:r>
              <a:rPr b="1" i="0" lang="en" sz="1000" u="none" cap="none" strike="noStrik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Ice concentration nowcasts on 2/7/2022</a:t>
            </a:r>
            <a:endParaRPr b="1" i="0" sz="1000" u="none" cap="none" strike="noStrik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0"/>
          <p:cNvSpPr txBox="1"/>
          <p:nvPr/>
        </p:nvSpPr>
        <p:spPr>
          <a:xfrm>
            <a:off x="3376775" y="4457300"/>
            <a:ext cx="2403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6575" spcFirstLastPara="1" rIns="36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lang="en" sz="1000">
                <a:solidFill>
                  <a:srgbClr val="424242"/>
                </a:solidFill>
              </a:rPr>
              <a:t>Satellite observed </a:t>
            </a:r>
            <a:r>
              <a:rPr b="1" i="0" lang="en" sz="1000" u="none" cap="none" strike="noStrik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Ice concentration</a:t>
            </a:r>
            <a:endParaRPr b="1" i="0" sz="1000" u="none" cap="none" strike="noStrik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"/>
          <p:cNvSpPr/>
          <p:nvPr/>
        </p:nvSpPr>
        <p:spPr>
          <a:xfrm rot="10800000">
            <a:off x="13" y="4732022"/>
            <a:ext cx="9143982" cy="411480"/>
          </a:xfrm>
          <a:prstGeom prst="flowChartDocumen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1"/>
          <p:cNvSpPr/>
          <p:nvPr/>
        </p:nvSpPr>
        <p:spPr>
          <a:xfrm flipH="1" rot="10800000">
            <a:off x="13" y="4869182"/>
            <a:ext cx="9143982" cy="274320"/>
          </a:xfrm>
          <a:prstGeom prst="flowChartDocument">
            <a:avLst/>
          </a:prstGeom>
          <a:solidFill>
            <a:srgbClr val="00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11"/>
          <p:cNvPicPr preferRelativeResize="0"/>
          <p:nvPr/>
        </p:nvPicPr>
        <p:blipFill rotWithShape="1">
          <a:blip r:embed="rId3">
            <a:alphaModFix/>
          </a:blip>
          <a:srcRect b="0" l="16146" r="16490" t="0"/>
          <a:stretch/>
        </p:blipFill>
        <p:spPr>
          <a:xfrm>
            <a:off x="-9144" y="4419300"/>
            <a:ext cx="731520" cy="7242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11"/>
          <p:cNvCxnSpPr/>
          <p:nvPr/>
        </p:nvCxnSpPr>
        <p:spPr>
          <a:xfrm flipH="1" rot="10800000">
            <a:off x="1094403" y="506377"/>
            <a:ext cx="6400800" cy="20400"/>
          </a:xfrm>
          <a:prstGeom prst="straightConnector1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7" name="Google Shape;267;p11"/>
          <p:cNvSpPr txBox="1"/>
          <p:nvPr/>
        </p:nvSpPr>
        <p:spPr>
          <a:xfrm>
            <a:off x="652982" y="9"/>
            <a:ext cx="78381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West Coast Operational Forecast System (WCOFS)</a:t>
            </a:r>
            <a:endParaRPr/>
          </a:p>
        </p:txBody>
      </p:sp>
      <p:pic>
        <p:nvPicPr>
          <p:cNvPr id="268" name="Google Shape;26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9140" y="663938"/>
            <a:ext cx="2552015" cy="358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1"/>
          <p:cNvPicPr preferRelativeResize="0"/>
          <p:nvPr/>
        </p:nvPicPr>
        <p:blipFill rotWithShape="1">
          <a:blip r:embed="rId5">
            <a:alphaModFix/>
          </a:blip>
          <a:srcRect b="3568" l="0" r="3195" t="0"/>
          <a:stretch/>
        </p:blipFill>
        <p:spPr>
          <a:xfrm>
            <a:off x="2801150" y="2268360"/>
            <a:ext cx="2246210" cy="2420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1"/>
          <p:cNvPicPr preferRelativeResize="0"/>
          <p:nvPr/>
        </p:nvPicPr>
        <p:blipFill rotWithShape="1">
          <a:blip r:embed="rId6">
            <a:alphaModFix/>
          </a:blip>
          <a:srcRect b="5823" l="5083" r="6817" t="5364"/>
          <a:stretch/>
        </p:blipFill>
        <p:spPr>
          <a:xfrm>
            <a:off x="5070243" y="2340385"/>
            <a:ext cx="1975638" cy="227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1"/>
          <p:cNvPicPr preferRelativeResize="0"/>
          <p:nvPr/>
        </p:nvPicPr>
        <p:blipFill rotWithShape="1">
          <a:blip r:embed="rId7">
            <a:alphaModFix/>
          </a:blip>
          <a:srcRect b="4789" l="0" r="1718" t="0"/>
          <a:stretch/>
        </p:blipFill>
        <p:spPr>
          <a:xfrm>
            <a:off x="7068767" y="2196335"/>
            <a:ext cx="1826093" cy="242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1"/>
          <p:cNvSpPr txBox="1"/>
          <p:nvPr/>
        </p:nvSpPr>
        <p:spPr>
          <a:xfrm>
            <a:off x="3586100" y="590500"/>
            <a:ext cx="4983900" cy="11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500" lIns="69050" spcFirstLastPara="1" rIns="69050" wrap="square" tIns="34500">
            <a:noAutofit/>
          </a:bodyPr>
          <a:lstStyle/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➔"/>
            </a:pP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ROMS 4DVAR Data Assimilation System</a:t>
            </a:r>
            <a:endParaRPr sz="1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➔"/>
            </a:pP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~4 km horizontal </a:t>
            </a: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resolution</a:t>
            </a: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40 vertical layers</a:t>
            </a:r>
            <a:endParaRPr sz="1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002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Times New Roman"/>
              <a:buChar char="➔"/>
            </a:pP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Observations:</a:t>
            </a:r>
            <a:endParaRPr sz="1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Satellite Sea Surface Temperature (SST)</a:t>
            </a:r>
            <a:endParaRPr/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Satellite Sea Surface Height (SSH)</a:t>
            </a:r>
            <a:endParaRPr/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High Frequency (HF) Radar surface currents</a:t>
            </a:r>
            <a:endParaRPr b="0" i="0" sz="1500" u="none" cap="none" strike="noStrik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1" marL="300038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42875" lvl="0" marL="2571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3" name="Google Shape;273;p11"/>
          <p:cNvSpPr txBox="1"/>
          <p:nvPr/>
        </p:nvSpPr>
        <p:spPr>
          <a:xfrm>
            <a:off x="266528" y="3514813"/>
            <a:ext cx="2020529" cy="69246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5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WCOFS domain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5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SST 10/1/2020, </a:t>
            </a:r>
            <a:endParaRPr b="1" i="1" sz="1350" u="none" cap="none" strike="noStrik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5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Day-1 forecast </a:t>
            </a:r>
            <a:endParaRPr b="1" i="1" sz="1350" u="none" cap="none" strike="noStrik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" name="Google Shape;274;p11"/>
          <p:cNvSpPr txBox="1"/>
          <p:nvPr/>
        </p:nvSpPr>
        <p:spPr>
          <a:xfrm>
            <a:off x="3267931" y="3364199"/>
            <a:ext cx="1741182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3-Satellites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1"/>
          <p:cNvSpPr txBox="1"/>
          <p:nvPr/>
        </p:nvSpPr>
        <p:spPr>
          <a:xfrm>
            <a:off x="7280374" y="3514078"/>
            <a:ext cx="1629568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HF Radar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surface current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1"/>
          <p:cNvSpPr txBox="1"/>
          <p:nvPr/>
        </p:nvSpPr>
        <p:spPr>
          <a:xfrm>
            <a:off x="5458650" y="3539227"/>
            <a:ext cx="1770036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5-Satellites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2"/>
          <p:cNvSpPr/>
          <p:nvPr/>
        </p:nvSpPr>
        <p:spPr>
          <a:xfrm rot="10800000">
            <a:off x="13" y="4732022"/>
            <a:ext cx="9143982" cy="411480"/>
          </a:xfrm>
          <a:prstGeom prst="flowChartDocumen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2"/>
          <p:cNvSpPr/>
          <p:nvPr/>
        </p:nvSpPr>
        <p:spPr>
          <a:xfrm flipH="1" rot="10800000">
            <a:off x="13" y="4869182"/>
            <a:ext cx="9143982" cy="274320"/>
          </a:xfrm>
          <a:prstGeom prst="flowChartDocument">
            <a:avLst/>
          </a:prstGeom>
          <a:solidFill>
            <a:srgbClr val="00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12"/>
          <p:cNvPicPr preferRelativeResize="0"/>
          <p:nvPr/>
        </p:nvPicPr>
        <p:blipFill rotWithShape="1">
          <a:blip r:embed="rId3">
            <a:alphaModFix/>
          </a:blip>
          <a:srcRect b="0" l="16146" r="16490" t="0"/>
          <a:stretch/>
        </p:blipFill>
        <p:spPr>
          <a:xfrm>
            <a:off x="-9144" y="4419300"/>
            <a:ext cx="731520" cy="7242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4" name="Google Shape;284;p12"/>
          <p:cNvCxnSpPr/>
          <p:nvPr/>
        </p:nvCxnSpPr>
        <p:spPr>
          <a:xfrm flipH="1" rot="10800000">
            <a:off x="1094403" y="506377"/>
            <a:ext cx="6400800" cy="20400"/>
          </a:xfrm>
          <a:prstGeom prst="straightConnector1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5" name="Google Shape;285;p12"/>
          <p:cNvSpPr txBox="1"/>
          <p:nvPr/>
        </p:nvSpPr>
        <p:spPr>
          <a:xfrm>
            <a:off x="664421" y="-7816"/>
            <a:ext cx="7226300" cy="549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Ecosystem Applications based on CBOFS</a:t>
            </a:r>
            <a:endParaRPr/>
          </a:p>
        </p:txBody>
      </p:sp>
      <p:pic>
        <p:nvPicPr>
          <p:cNvPr descr=" Plot" id="286" name="Google Shape;286;p12"/>
          <p:cNvPicPr preferRelativeResize="0"/>
          <p:nvPr/>
        </p:nvPicPr>
        <p:blipFill rotWithShape="1">
          <a:blip r:embed="rId4">
            <a:alphaModFix/>
          </a:blip>
          <a:srcRect b="0" l="13243" r="31076" t="0"/>
          <a:stretch/>
        </p:blipFill>
        <p:spPr>
          <a:xfrm>
            <a:off x="7148280" y="2508203"/>
            <a:ext cx="1298767" cy="2042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2"/>
          <p:cNvPicPr preferRelativeResize="0"/>
          <p:nvPr/>
        </p:nvPicPr>
        <p:blipFill rotWithShape="1">
          <a:blip r:embed="rId5">
            <a:alphaModFix/>
          </a:blip>
          <a:srcRect b="7244" l="3049" r="6264" t="12755"/>
          <a:stretch/>
        </p:blipFill>
        <p:spPr>
          <a:xfrm>
            <a:off x="7063135" y="558194"/>
            <a:ext cx="1298767" cy="21243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Google Shape;288;p12"/>
          <p:cNvGrpSpPr/>
          <p:nvPr/>
        </p:nvGrpSpPr>
        <p:grpSpPr>
          <a:xfrm>
            <a:off x="4752317" y="557769"/>
            <a:ext cx="3558604" cy="3997220"/>
            <a:chOff x="698" y="325"/>
            <a:chExt cx="5208" cy="4456"/>
          </a:xfrm>
        </p:grpSpPr>
        <p:pic>
          <p:nvPicPr>
            <p:cNvPr descr="cropped_snt_19990729" id="289" name="Google Shape;289;p1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957" y="1080"/>
              <a:ext cx="1948" cy="312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0" name="Google Shape;290;p12"/>
            <p:cNvGrpSpPr/>
            <p:nvPr/>
          </p:nvGrpSpPr>
          <p:grpSpPr>
            <a:xfrm>
              <a:off x="698" y="2910"/>
              <a:ext cx="1500" cy="1871"/>
              <a:chOff x="314" y="2910"/>
              <a:chExt cx="1500" cy="1871"/>
            </a:xfrm>
          </p:grpSpPr>
          <p:pic>
            <p:nvPicPr>
              <p:cNvPr descr="cropped_sal_19990729" id="291" name="Google Shape;291;p1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398" y="2910"/>
                <a:ext cx="1015" cy="153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2" name="Google Shape;292;p12"/>
              <p:cNvSpPr txBox="1"/>
              <p:nvPr/>
            </p:nvSpPr>
            <p:spPr>
              <a:xfrm>
                <a:off x="314" y="4481"/>
                <a:ext cx="15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1" i="0" lang="en" sz="1350" u="none" cap="none" strike="noStrike">
                    <a:solidFill>
                      <a:schemeClr val="dk2"/>
                    </a:solidFill>
                  </a:rPr>
                  <a:t>Salinity</a:t>
                </a:r>
                <a:endParaRPr b="1">
                  <a:solidFill>
                    <a:schemeClr val="dk2"/>
                  </a:solidFill>
                </a:endParaRPr>
              </a:p>
            </p:txBody>
          </p:sp>
        </p:grpSp>
        <p:grpSp>
          <p:nvGrpSpPr>
            <p:cNvPr id="293" name="Google Shape;293;p12"/>
            <p:cNvGrpSpPr/>
            <p:nvPr/>
          </p:nvGrpSpPr>
          <p:grpSpPr>
            <a:xfrm>
              <a:off x="767" y="325"/>
              <a:ext cx="5139" cy="2509"/>
              <a:chOff x="383" y="325"/>
              <a:chExt cx="5139" cy="2509"/>
            </a:xfrm>
          </p:grpSpPr>
          <p:pic>
            <p:nvPicPr>
              <p:cNvPr descr="cropped_sst_19990729" id="294" name="Google Shape;294;p12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383" y="1301"/>
                <a:ext cx="1015" cy="153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5" name="Google Shape;295;p12"/>
              <p:cNvSpPr txBox="1"/>
              <p:nvPr/>
            </p:nvSpPr>
            <p:spPr>
              <a:xfrm>
                <a:off x="3422" y="325"/>
                <a:ext cx="2100" cy="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1" i="0" lang="en" sz="1350" u="none" cap="none" strike="noStrike">
                    <a:solidFill>
                      <a:schemeClr val="dk2"/>
                    </a:solidFill>
                  </a:rPr>
                  <a:t>Dissolved Oxygen</a:t>
                </a:r>
                <a:endParaRPr b="1"/>
              </a:p>
            </p:txBody>
          </p:sp>
        </p:grpSp>
        <p:sp>
          <p:nvSpPr>
            <p:cNvPr id="296" name="Google Shape;296;p12"/>
            <p:cNvSpPr txBox="1"/>
            <p:nvPr/>
          </p:nvSpPr>
          <p:spPr>
            <a:xfrm>
              <a:off x="1957" y="615"/>
              <a:ext cx="2700" cy="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0" i="0" lang="en" sz="13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Likelihood of </a:t>
              </a:r>
              <a:r>
                <a:rPr b="0" i="1" lang="en" sz="13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Chrysaora</a:t>
              </a:r>
              <a:endParaRPr b="0" i="1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2"/>
            <p:cNvSpPr/>
            <p:nvPr/>
          </p:nvSpPr>
          <p:spPr>
            <a:xfrm>
              <a:off x="1598" y="2669"/>
              <a:ext cx="620" cy="566"/>
            </a:xfrm>
            <a:prstGeom prst="rightArrow">
              <a:avLst>
                <a:gd fmla="val 50000" name="adj1"/>
                <a:gd fmla="val 31579" name="adj2"/>
              </a:avLst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8" name="Google Shape;298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179591" y="1398312"/>
            <a:ext cx="2271631" cy="297083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2"/>
          <p:cNvSpPr txBox="1"/>
          <p:nvPr/>
        </p:nvSpPr>
        <p:spPr>
          <a:xfrm>
            <a:off x="-34790" y="854181"/>
            <a:ext cx="2123161" cy="34317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ROMS-based with curvilinear grid of resolution from 30 m – 5 km. 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Forecasting products of  Sea nettle, Harmful Algal Blooms (HAB), Hypoxia, Pathogens by combining CBOFS forecasts of currents, water temperature, and salinity with ecological models</a:t>
            </a:r>
            <a:endParaRPr/>
          </a:p>
        </p:txBody>
      </p:sp>
      <p:sp>
        <p:nvSpPr>
          <p:cNvPr id="300" name="Google Shape;300;p12"/>
          <p:cNvSpPr txBox="1"/>
          <p:nvPr/>
        </p:nvSpPr>
        <p:spPr>
          <a:xfrm>
            <a:off x="4636068" y="1189622"/>
            <a:ext cx="11748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Temperature</a:t>
            </a:r>
            <a:endParaRPr/>
          </a:p>
        </p:txBody>
      </p:sp>
      <p:sp>
        <p:nvSpPr>
          <p:cNvPr id="301" name="Google Shape;301;p12"/>
          <p:cNvSpPr txBox="1"/>
          <p:nvPr/>
        </p:nvSpPr>
        <p:spPr>
          <a:xfrm>
            <a:off x="6527176" y="4199825"/>
            <a:ext cx="7314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1" i="0" lang="en" sz="1350" u="none" cap="none" strike="noStrike">
                <a:solidFill>
                  <a:schemeClr val="dk2"/>
                </a:solidFill>
              </a:rPr>
              <a:t>Vibro</a:t>
            </a:r>
            <a:endParaRPr b="1" i="0" sz="1350" u="none" cap="none" strike="noStrike">
              <a:solidFill>
                <a:schemeClr val="dk2"/>
              </a:solidFill>
            </a:endParaRPr>
          </a:p>
        </p:txBody>
      </p:sp>
      <p:pic>
        <p:nvPicPr>
          <p:cNvPr id="302" name="Google Shape;302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13575" y="526775"/>
            <a:ext cx="1238750" cy="132320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2"/>
          <p:cNvSpPr txBox="1"/>
          <p:nvPr/>
        </p:nvSpPr>
        <p:spPr>
          <a:xfrm>
            <a:off x="2428193" y="719060"/>
            <a:ext cx="11748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>
                <a:solidFill>
                  <a:schemeClr val="dk2"/>
                </a:solidFill>
              </a:rPr>
              <a:t>Sea  Nettle Probabilities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"/>
          <p:cNvSpPr/>
          <p:nvPr/>
        </p:nvSpPr>
        <p:spPr>
          <a:xfrm rot="10800000">
            <a:off x="13" y="4732022"/>
            <a:ext cx="9143982" cy="411480"/>
          </a:xfrm>
          <a:prstGeom prst="flowChartDocumen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3"/>
          <p:cNvSpPr txBox="1"/>
          <p:nvPr/>
        </p:nvSpPr>
        <p:spPr>
          <a:xfrm>
            <a:off x="0" y="9484"/>
            <a:ext cx="9144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Future Plans</a:t>
            </a:r>
            <a:endParaRPr b="1" i="0" sz="2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3"/>
          <p:cNvSpPr/>
          <p:nvPr/>
        </p:nvSpPr>
        <p:spPr>
          <a:xfrm flipH="1" rot="10800000">
            <a:off x="13" y="4869182"/>
            <a:ext cx="9143982" cy="274320"/>
          </a:xfrm>
          <a:prstGeom prst="flowChartDocument">
            <a:avLst/>
          </a:prstGeom>
          <a:solidFill>
            <a:srgbClr val="00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13"/>
          <p:cNvPicPr preferRelativeResize="0"/>
          <p:nvPr/>
        </p:nvPicPr>
        <p:blipFill rotWithShape="1">
          <a:blip r:embed="rId3">
            <a:alphaModFix/>
          </a:blip>
          <a:srcRect b="0" l="16146" r="16490" t="0"/>
          <a:stretch/>
        </p:blipFill>
        <p:spPr>
          <a:xfrm>
            <a:off x="-9144" y="4419300"/>
            <a:ext cx="731520" cy="7242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2" name="Google Shape;312;p13"/>
          <p:cNvCxnSpPr/>
          <p:nvPr/>
        </p:nvCxnSpPr>
        <p:spPr>
          <a:xfrm flipH="1" rot="10800000">
            <a:off x="1371600" y="526744"/>
            <a:ext cx="6400800" cy="20400"/>
          </a:xfrm>
          <a:prstGeom prst="straightConnector1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13" name="Google Shape;31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613" y="1454884"/>
            <a:ext cx="1913068" cy="292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3"/>
          <p:cNvPicPr preferRelativeResize="0"/>
          <p:nvPr/>
        </p:nvPicPr>
        <p:blipFill rotWithShape="1">
          <a:blip r:embed="rId5">
            <a:alphaModFix/>
          </a:blip>
          <a:srcRect b="5506" l="3789" r="8282" t="3476"/>
          <a:stretch/>
        </p:blipFill>
        <p:spPr>
          <a:xfrm>
            <a:off x="2915423" y="997274"/>
            <a:ext cx="2593453" cy="1814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38705" y="579233"/>
            <a:ext cx="3106271" cy="331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3"/>
          <p:cNvPicPr preferRelativeResize="0"/>
          <p:nvPr/>
        </p:nvPicPr>
        <p:blipFill rotWithShape="1">
          <a:blip r:embed="rId7">
            <a:alphaModFix/>
          </a:blip>
          <a:srcRect b="14523" l="46724" r="0" t="0"/>
          <a:stretch/>
        </p:blipFill>
        <p:spPr>
          <a:xfrm>
            <a:off x="2432483" y="2905738"/>
            <a:ext cx="2405915" cy="200773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3"/>
          <p:cNvSpPr txBox="1"/>
          <p:nvPr/>
        </p:nvSpPr>
        <p:spPr>
          <a:xfrm>
            <a:off x="52399" y="672308"/>
            <a:ext cx="2545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Q4 FY24 – FVCOM-based Salish Sea and Columbia River OFS (SSCOFS)</a:t>
            </a:r>
            <a:endParaRPr/>
          </a:p>
        </p:txBody>
      </p:sp>
      <p:sp>
        <p:nvSpPr>
          <p:cNvPr id="318" name="Google Shape;318;p13"/>
          <p:cNvSpPr txBox="1"/>
          <p:nvPr/>
        </p:nvSpPr>
        <p:spPr>
          <a:xfrm>
            <a:off x="2485597" y="558176"/>
            <a:ext cx="345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Q4 FY26 – FVCOM-based Northeast Coast OFS with data assimilation (NECOFS)</a:t>
            </a:r>
            <a:endParaRPr/>
          </a:p>
        </p:txBody>
      </p:sp>
      <p:sp>
        <p:nvSpPr>
          <p:cNvPr id="319" name="Google Shape;319;p13"/>
          <p:cNvSpPr txBox="1"/>
          <p:nvPr/>
        </p:nvSpPr>
        <p:spPr>
          <a:xfrm>
            <a:off x="4871833" y="3927285"/>
            <a:ext cx="213374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Q4 FY28 – ROMS 4DVAR based East Coast OFS (ECOFS)</a:t>
            </a:r>
            <a:endParaRPr/>
          </a:p>
        </p:txBody>
      </p:sp>
      <p:sp>
        <p:nvSpPr>
          <p:cNvPr id="320" name="Google Shape;320;p13"/>
          <p:cNvSpPr txBox="1"/>
          <p:nvPr/>
        </p:nvSpPr>
        <p:spPr>
          <a:xfrm>
            <a:off x="5998151" y="843394"/>
            <a:ext cx="2079424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Q4 FY27 – SCHISM-based Southeast Coast OFS (SECOFS)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ed48009a37_0_7"/>
          <p:cNvSpPr txBox="1"/>
          <p:nvPr/>
        </p:nvSpPr>
        <p:spPr>
          <a:xfrm>
            <a:off x="6951601" y="1802075"/>
            <a:ext cx="21924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74320" lvl="0" marL="2743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Turn on/off multiple variables</a:t>
            </a:r>
            <a:endParaRPr>
              <a:solidFill>
                <a:schemeClr val="dk2"/>
              </a:solidFill>
            </a:endParaRPr>
          </a:p>
          <a:p>
            <a:pPr indent="-274320" lvl="0" marL="27432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Zoom in/out</a:t>
            </a:r>
            <a:endParaRPr>
              <a:solidFill>
                <a:schemeClr val="dk2"/>
              </a:solidFill>
            </a:endParaRPr>
          </a:p>
          <a:p>
            <a:pPr indent="-274320" lvl="0" marL="27432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Virtual Station</a:t>
            </a:r>
            <a:endParaRPr>
              <a:solidFill>
                <a:schemeClr val="dk2"/>
              </a:solidFill>
            </a:endParaRPr>
          </a:p>
          <a:p>
            <a:pPr indent="-274320" lvl="0" marL="27432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Display forecasts at different vertical depths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26" name="Google Shape;326;g2ed48009a37_0_7"/>
          <p:cNvSpPr txBox="1"/>
          <p:nvPr/>
        </p:nvSpPr>
        <p:spPr>
          <a:xfrm>
            <a:off x="0" y="19942"/>
            <a:ext cx="91440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Modernized OFS Web Products:OceansMap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Oceansmap.nos.noaa.gov</a:t>
            </a:r>
            <a:endParaRPr b="1" i="0" sz="2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2ed48009a37_0_7"/>
          <p:cNvSpPr txBox="1"/>
          <p:nvPr/>
        </p:nvSpPr>
        <p:spPr>
          <a:xfrm>
            <a:off x="6868350" y="505100"/>
            <a:ext cx="2275800" cy="14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OceansMap is a new tool providing visualizations of OFS output and observation data</a:t>
            </a:r>
            <a:endParaRPr b="1" i="0" sz="1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g2ed48009a37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50" y="893425"/>
            <a:ext cx="6809201" cy="3892942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2ed48009a37_0_7"/>
          <p:cNvSpPr txBox="1"/>
          <p:nvPr/>
        </p:nvSpPr>
        <p:spPr>
          <a:xfrm>
            <a:off x="2467725" y="1247975"/>
            <a:ext cx="3918900" cy="7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600">
                <a:solidFill>
                  <a:srgbClr val="C00000"/>
                </a:solidFill>
              </a:rPr>
              <a:t>Nationwide </a:t>
            </a:r>
            <a:r>
              <a:rPr b="1" i="0" lang="en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visualizations of Surface water temperature</a:t>
            </a:r>
            <a:r>
              <a:rPr b="1" lang="en" sz="1600">
                <a:solidFill>
                  <a:srgbClr val="C00000"/>
                </a:solidFill>
              </a:rPr>
              <a:t> forecast</a:t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4" name="Google Shape;334;p15"/>
          <p:cNvCxnSpPr/>
          <p:nvPr/>
        </p:nvCxnSpPr>
        <p:spPr>
          <a:xfrm flipH="1" rot="10800000">
            <a:off x="1504335" y="635819"/>
            <a:ext cx="6400800" cy="20400"/>
          </a:xfrm>
          <a:prstGeom prst="straightConnector1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5" name="Google Shape;335;p15"/>
          <p:cNvSpPr txBox="1"/>
          <p:nvPr/>
        </p:nvSpPr>
        <p:spPr>
          <a:xfrm>
            <a:off x="2128837" y="5072062"/>
            <a:ext cx="8478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00" spcFirstLastPara="1" rIns="51400" wrap="square" tIns="2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5"/>
          <p:cNvSpPr txBox="1"/>
          <p:nvPr/>
        </p:nvSpPr>
        <p:spPr>
          <a:xfrm>
            <a:off x="58091" y="19139"/>
            <a:ext cx="9144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0"/>
              <a:buFont typeface="Arial"/>
              <a:buNone/>
            </a:pPr>
            <a:r>
              <a:rPr b="1" i="0" lang="en" sz="302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Scientific and Technological Challenges</a:t>
            </a:r>
            <a:endParaRPr b="1" i="0" sz="302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5"/>
          <p:cNvSpPr txBox="1"/>
          <p:nvPr/>
        </p:nvSpPr>
        <p:spPr>
          <a:xfrm>
            <a:off x="205575" y="837269"/>
            <a:ext cx="83211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no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Lack of real-time observations for data assimilation and model skill assessment</a:t>
            </a:r>
            <a:endParaRPr b="0" i="0" sz="16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Better connection with observing systems: IOOS/RA, research community and academics, etc.</a:t>
            </a:r>
            <a:endParaRPr b="0" i="0" sz="16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Adequately resolving physical phenomena for both shelf deeper waters and shallow estuaries within same model domain (e.g. mixing, eddies, stratification)</a:t>
            </a:r>
            <a:endParaRPr b="0" i="0" sz="16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Accuracy of forcing conditions of freshwater, winds, precipitation, heat flux, and offshore ocean boundaries</a:t>
            </a:r>
            <a:endParaRPr b="0" i="0" sz="16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Standard applicable methodology of skill assessment for global and regional/basin operational forecast systems (NOS has been working on development of shared cyberinfrastructure of skill assessment.</a:t>
            </a:r>
            <a:endParaRPr b="0" i="0" sz="16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Emerging requirements from ecological, fishery, and ice forecasting, climate changes</a:t>
            </a:r>
            <a:endParaRPr b="0" i="0" sz="1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5"/>
          <p:cNvSpPr/>
          <p:nvPr/>
        </p:nvSpPr>
        <p:spPr>
          <a:xfrm rot="10800000">
            <a:off x="13" y="4732022"/>
            <a:ext cx="9143982" cy="411480"/>
          </a:xfrm>
          <a:prstGeom prst="flowChartDocumen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5"/>
          <p:cNvSpPr/>
          <p:nvPr/>
        </p:nvSpPr>
        <p:spPr>
          <a:xfrm flipH="1" rot="10800000">
            <a:off x="13" y="4869182"/>
            <a:ext cx="9143982" cy="274320"/>
          </a:xfrm>
          <a:prstGeom prst="flowChartDocument">
            <a:avLst/>
          </a:prstGeom>
          <a:solidFill>
            <a:srgbClr val="00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15"/>
          <p:cNvPicPr preferRelativeResize="0"/>
          <p:nvPr/>
        </p:nvPicPr>
        <p:blipFill rotWithShape="1">
          <a:blip r:embed="rId3">
            <a:alphaModFix/>
          </a:blip>
          <a:srcRect b="0" l="16146" r="16490" t="0"/>
          <a:stretch/>
        </p:blipFill>
        <p:spPr>
          <a:xfrm>
            <a:off x="-9144" y="4419300"/>
            <a:ext cx="731520" cy="724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6"/>
          <p:cNvSpPr txBox="1"/>
          <p:nvPr/>
        </p:nvSpPr>
        <p:spPr>
          <a:xfrm>
            <a:off x="0" y="2087233"/>
            <a:ext cx="9144000" cy="894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2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Thank you for your attention.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2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Questions? </a:t>
            </a:r>
            <a:endParaRPr b="0" i="0" sz="10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0"/>
              <a:buFont typeface="Arial"/>
              <a:buNone/>
            </a:pPr>
            <a:r>
              <a:t/>
            </a:r>
            <a:endParaRPr b="1" i="0" sz="302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6" name="Google Shape;346;p16"/>
          <p:cNvCxnSpPr/>
          <p:nvPr/>
        </p:nvCxnSpPr>
        <p:spPr>
          <a:xfrm flipH="1" rot="10800000">
            <a:off x="1600200" y="863425"/>
            <a:ext cx="6400800" cy="20400"/>
          </a:xfrm>
          <a:prstGeom prst="straightConnector1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7" name="Google Shape;347;p16"/>
          <p:cNvSpPr/>
          <p:nvPr/>
        </p:nvSpPr>
        <p:spPr>
          <a:xfrm rot="10800000">
            <a:off x="13" y="4732022"/>
            <a:ext cx="9143982" cy="411480"/>
          </a:xfrm>
          <a:prstGeom prst="flowChartDocumen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6"/>
          <p:cNvSpPr/>
          <p:nvPr/>
        </p:nvSpPr>
        <p:spPr>
          <a:xfrm flipH="1" rot="10800000">
            <a:off x="13" y="4869182"/>
            <a:ext cx="9143982" cy="274320"/>
          </a:xfrm>
          <a:prstGeom prst="flowChartDocument">
            <a:avLst/>
          </a:prstGeom>
          <a:solidFill>
            <a:srgbClr val="00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16"/>
          <p:cNvPicPr preferRelativeResize="0"/>
          <p:nvPr/>
        </p:nvPicPr>
        <p:blipFill rotWithShape="1">
          <a:blip r:embed="rId3">
            <a:alphaModFix/>
          </a:blip>
          <a:srcRect b="0" l="16146" r="16490" t="0"/>
          <a:stretch/>
        </p:blipFill>
        <p:spPr>
          <a:xfrm>
            <a:off x="-9144" y="4419300"/>
            <a:ext cx="731520" cy="724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/>
          <p:nvPr/>
        </p:nvSpPr>
        <p:spPr>
          <a:xfrm rot="10800000">
            <a:off x="13" y="4732022"/>
            <a:ext cx="9143982" cy="411480"/>
          </a:xfrm>
          <a:prstGeom prst="flowChartDocumen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0" y="0"/>
            <a:ext cx="9144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0"/>
              <a:buFont typeface="Arial"/>
              <a:buNone/>
            </a:pPr>
            <a:r>
              <a:rPr b="1" i="0" lang="en" sz="302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National Operational Coastal Modeling Program</a:t>
            </a:r>
            <a:endParaRPr b="1" i="0" sz="302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" name="Google Shape;109;p2"/>
          <p:cNvCxnSpPr/>
          <p:nvPr/>
        </p:nvCxnSpPr>
        <p:spPr>
          <a:xfrm flipH="1" rot="10800000">
            <a:off x="1566828" y="677114"/>
            <a:ext cx="6400800" cy="20400"/>
          </a:xfrm>
          <a:prstGeom prst="straightConnector1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0" name="Google Shape;110;p2"/>
          <p:cNvSpPr/>
          <p:nvPr/>
        </p:nvSpPr>
        <p:spPr>
          <a:xfrm flipH="1" rot="10800000">
            <a:off x="13" y="4869182"/>
            <a:ext cx="9143982" cy="274320"/>
          </a:xfrm>
          <a:prstGeom prst="flowChartDocument">
            <a:avLst/>
          </a:prstGeom>
          <a:solidFill>
            <a:srgbClr val="00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 b="0" l="16146" r="16490" t="0"/>
          <a:stretch/>
        </p:blipFill>
        <p:spPr>
          <a:xfrm>
            <a:off x="-9144" y="4419300"/>
            <a:ext cx="731520" cy="72420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 txBox="1"/>
          <p:nvPr/>
        </p:nvSpPr>
        <p:spPr>
          <a:xfrm>
            <a:off x="134739" y="825928"/>
            <a:ext cx="8593825" cy="3916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no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1" i="0" lang="en" sz="1600" u="none" cap="none" strike="noStrike">
                <a:solidFill>
                  <a:srgbClr val="006666"/>
                </a:solidFill>
                <a:latin typeface="Proxima Nova"/>
                <a:ea typeface="Proxima Nova"/>
                <a:cs typeface="Proxima Nova"/>
                <a:sym typeface="Proxima Nova"/>
              </a:rPr>
              <a:t>User needs at the coast:</a:t>
            </a:r>
            <a:r>
              <a:rPr b="0" i="0" lang="en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Safe and efficient navigation; protecting human health; coastal resilience</a:t>
            </a: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;</a:t>
            </a:r>
            <a:r>
              <a:rPr b="0" i="0" lang="en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managing living marine resources; mapping and coastal management; and spill response and search and rescue. </a:t>
            </a:r>
            <a:endParaRPr b="0" i="0" sz="16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1" i="0" lang="en" sz="1600" u="none" cap="none" strike="noStrike">
                <a:solidFill>
                  <a:srgbClr val="0E1B3C"/>
                </a:solidFill>
                <a:latin typeface="Arial"/>
                <a:ea typeface="Arial"/>
                <a:cs typeface="Arial"/>
                <a:sym typeface="Arial"/>
              </a:rPr>
              <a:t>Goal:</a:t>
            </a:r>
            <a:r>
              <a:rPr b="0" i="0" lang="en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build nation’s capacity for a true operational oceanographic system by combining observations, models, predictions, and projections with the ability to readily disseminate high-quality information based on documented user needs.</a:t>
            </a:r>
            <a:endParaRPr b="1" i="0" sz="1600" u="none" cap="none" strike="noStrike">
              <a:solidFill>
                <a:srgbClr val="0E1B3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800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high resolution and 3D </a:t>
            </a:r>
            <a:r>
              <a:rPr b="0" i="0" lang="en" sz="16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forecast guidance of oceanographic conditions</a:t>
            </a: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high priority ports and approaches to </a:t>
            </a:r>
            <a:r>
              <a:rPr b="0" i="0" lang="en" sz="16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ensure safe and efficient navigation</a:t>
            </a: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head of tide while enabling </a:t>
            </a:r>
            <a:r>
              <a:rPr b="0" i="0" lang="en" sz="16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 for emergency response and ecological forecasting</a:t>
            </a:r>
            <a:endParaRPr/>
          </a:p>
          <a:p>
            <a:pPr indent="-317500" lvl="1" marL="800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CONUS coverage and priority ports in OCONUS and U.S. Territories.</a:t>
            </a:r>
            <a:endParaRPr/>
          </a:p>
          <a:p>
            <a:pPr indent="-228600" lvl="1" marL="800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0" i="0" lang="en" sz="1600" u="sng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NOAA/National Ocean Service Modeling Strategy  </a:t>
            </a:r>
            <a:endParaRPr b="0" i="0" sz="16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800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7486" y="3574567"/>
            <a:ext cx="1168028" cy="1168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 rot="10800000">
            <a:off x="13" y="4732022"/>
            <a:ext cx="9143982" cy="411480"/>
          </a:xfrm>
          <a:prstGeom prst="flowChartDocumen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114300" y="-9774"/>
            <a:ext cx="9144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0"/>
              <a:buFont typeface="Arial"/>
              <a:buNone/>
            </a:pPr>
            <a:r>
              <a:rPr b="1" i="0" lang="en" sz="302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Major Services and Stakeholders</a:t>
            </a:r>
            <a:endParaRPr b="1" i="0" sz="302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" name="Google Shape;120;p3"/>
          <p:cNvCxnSpPr/>
          <p:nvPr/>
        </p:nvCxnSpPr>
        <p:spPr>
          <a:xfrm flipH="1" rot="10800000">
            <a:off x="1535348" y="603852"/>
            <a:ext cx="6400800" cy="20400"/>
          </a:xfrm>
          <a:prstGeom prst="straightConnector1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1" name="Google Shape;121;p3"/>
          <p:cNvSpPr/>
          <p:nvPr/>
        </p:nvSpPr>
        <p:spPr>
          <a:xfrm flipH="1" rot="10800000">
            <a:off x="13" y="4869182"/>
            <a:ext cx="9143982" cy="274320"/>
          </a:xfrm>
          <a:prstGeom prst="flowChartDocument">
            <a:avLst/>
          </a:prstGeom>
          <a:solidFill>
            <a:srgbClr val="00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0" l="16146" r="16490" t="0"/>
          <a:stretch/>
        </p:blipFill>
        <p:spPr>
          <a:xfrm>
            <a:off x="-9144" y="4419300"/>
            <a:ext cx="731520" cy="72420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 txBox="1"/>
          <p:nvPr/>
        </p:nvSpPr>
        <p:spPr>
          <a:xfrm>
            <a:off x="247196" y="757829"/>
            <a:ext cx="5394900" cy="38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no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Safe &amp; efficient navigation </a:t>
            </a:r>
            <a:endParaRPr b="0" i="0" sz="16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Navigation management (Navigation managers, ports managers, pilots, etc.)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Marine Channel Forecasting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Water levels for under-keel clearance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Currents for USCG right-of-way decision-making and pilot maneuverability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Emergency response (OR&amp;R, USCG, FEMA) </a:t>
            </a:r>
            <a:endParaRPr b="0" i="0" sz="16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Inundation dashboard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Hazardous spills 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Search &amp; Rescue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Homeland Security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Enable management of the coastal zone</a:t>
            </a:r>
            <a:endParaRPr b="0" i="0" sz="16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Ecosystem and water quality modeling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Coastal and fishery management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roika" id="124" name="Google Shape;12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2687" y="761413"/>
            <a:ext cx="1371600" cy="164854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94851" y="734025"/>
            <a:ext cx="1828799" cy="137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6">
            <a:alphaModFix/>
          </a:blip>
          <a:srcRect b="1755" l="1648" r="1918" t="1174"/>
          <a:stretch/>
        </p:blipFill>
        <p:spPr>
          <a:xfrm>
            <a:off x="7238625" y="2167410"/>
            <a:ext cx="1828799" cy="1846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7">
            <a:alphaModFix/>
          </a:blip>
          <a:srcRect b="0" l="5657" r="5940" t="0"/>
          <a:stretch/>
        </p:blipFill>
        <p:spPr>
          <a:xfrm>
            <a:off x="4808295" y="2458025"/>
            <a:ext cx="2479630" cy="221096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 txBox="1"/>
          <p:nvPr/>
        </p:nvSpPr>
        <p:spPr>
          <a:xfrm>
            <a:off x="4417300" y="4116900"/>
            <a:ext cx="348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HAB forecasts in Gulf of Mexico</a:t>
            </a:r>
            <a:endParaRPr sz="1300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"/>
          <p:cNvSpPr/>
          <p:nvPr/>
        </p:nvSpPr>
        <p:spPr>
          <a:xfrm rot="10800000">
            <a:off x="13" y="4732022"/>
            <a:ext cx="9143982" cy="411480"/>
          </a:xfrm>
          <a:prstGeom prst="flowChartDocumen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94129" y="0"/>
            <a:ext cx="9144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0"/>
              <a:buFont typeface="Arial"/>
              <a:buNone/>
            </a:pPr>
            <a:r>
              <a:rPr b="1" i="0" lang="en" sz="302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NOS OFS Requirements Guidelines</a:t>
            </a:r>
            <a:endParaRPr b="1" i="0" sz="302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" name="Google Shape;135;p4"/>
          <p:cNvCxnSpPr/>
          <p:nvPr/>
        </p:nvCxnSpPr>
        <p:spPr>
          <a:xfrm flipH="1" rot="10800000">
            <a:off x="1465729" y="632401"/>
            <a:ext cx="6400800" cy="20400"/>
          </a:xfrm>
          <a:prstGeom prst="straightConnector1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6" name="Google Shape;136;p4"/>
          <p:cNvSpPr/>
          <p:nvPr/>
        </p:nvSpPr>
        <p:spPr>
          <a:xfrm flipH="1" rot="10800000">
            <a:off x="13" y="4869182"/>
            <a:ext cx="9143982" cy="274320"/>
          </a:xfrm>
          <a:prstGeom prst="flowChartDocument">
            <a:avLst/>
          </a:prstGeom>
          <a:solidFill>
            <a:srgbClr val="00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0" y="789962"/>
            <a:ext cx="7132320" cy="372618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no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Core Ocean Model: Open sourced community based system</a:t>
            </a:r>
            <a:endParaRPr b="0" i="0" sz="16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FVCOM (Finite Volume Community Ocean Model), ROMS (Regional Ocean Modeling System), SCHISM (Semi-implicit Cross-scale </a:t>
            </a:r>
            <a:r>
              <a:rPr lang="en">
                <a:solidFill>
                  <a:srgbClr val="0B2C62"/>
                </a:solidFill>
              </a:rPr>
              <a:t>H</a:t>
            </a: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ydroscience Integrated System Model) are currently used as core hydrodynamic models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Must be compatible with latest official release of model software code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Capabilities:</a:t>
            </a:r>
            <a:endParaRPr b="0" i="0" sz="16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Nested subgrids and wetting/drying process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Incorporating data assimilation approaches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Minimum output variables: water levels, currents, water temperature and salinity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Coverage/Resolution:</a:t>
            </a:r>
            <a:endParaRPr b="0" i="0" sz="16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Grid should extend upstream to head of tide and navigation channel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Highly resolve navigational channels (100 meters or less to meet pilots’ needs)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Skill: </a:t>
            </a: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Meet NOS standards of model performance and stability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Char char="●"/>
            </a:pPr>
            <a:r>
              <a:rPr b="0" i="0" lang="en" sz="16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Operations: </a:t>
            </a: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Meet NWS/NCO standards for operational implementation on WCOSS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2320" y="1880723"/>
            <a:ext cx="1645920" cy="1386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 b="20184" l="0" r="18672" t="0"/>
          <a:stretch/>
        </p:blipFill>
        <p:spPr>
          <a:xfrm>
            <a:off x="7132319" y="685860"/>
            <a:ext cx="1645921" cy="121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32319" y="3266761"/>
            <a:ext cx="1645920" cy="1102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 rot="10800000">
            <a:off x="13" y="4732022"/>
            <a:ext cx="9143982" cy="411480"/>
          </a:xfrm>
          <a:prstGeom prst="flowChartDocumen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Google Shape;146;p5"/>
          <p:cNvCxnSpPr/>
          <p:nvPr/>
        </p:nvCxnSpPr>
        <p:spPr>
          <a:xfrm flipH="1" rot="10800000">
            <a:off x="1492624" y="580442"/>
            <a:ext cx="6400800" cy="20400"/>
          </a:xfrm>
          <a:prstGeom prst="straightConnector1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7" name="Google Shape;147;p5"/>
          <p:cNvSpPr/>
          <p:nvPr/>
        </p:nvSpPr>
        <p:spPr>
          <a:xfrm flipH="1" rot="10800000">
            <a:off x="13" y="4869182"/>
            <a:ext cx="9143982" cy="274320"/>
          </a:xfrm>
          <a:prstGeom prst="flowChartDocument">
            <a:avLst/>
          </a:prstGeom>
          <a:solidFill>
            <a:srgbClr val="00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121024" y="102619"/>
            <a:ext cx="9144000" cy="5038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89189"/>
              <a:buFont typeface="Open Sans"/>
              <a:buNone/>
            </a:pPr>
            <a:r>
              <a:rPr b="1" i="0" lang="en" sz="24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Coastal Ocean Modeling Framework (COMF-HPC)</a:t>
            </a:r>
            <a:endParaRPr b="1" i="1" sz="28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" name="Google Shape;149;p5"/>
          <p:cNvSpPr txBox="1"/>
          <p:nvPr/>
        </p:nvSpPr>
        <p:spPr>
          <a:xfrm>
            <a:off x="121024" y="738003"/>
            <a:ext cx="8579526" cy="1115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COMF is a set of standards and common tools to develop, operate, and assess NOS OFS. It is standardized and shared for any model and any domain</a:t>
            </a:r>
            <a:endParaRPr b="1" i="1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"/>
          <p:cNvSpPr txBox="1"/>
          <p:nvPr/>
        </p:nvSpPr>
        <p:spPr>
          <a:xfrm>
            <a:off x="0" y="1859498"/>
            <a:ext cx="9131300" cy="33550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88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</a:pPr>
            <a:r>
              <a:rPr b="0" i="0" lang="en" sz="2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Single common framework for all OFS</a:t>
            </a:r>
            <a:endParaRPr/>
          </a:p>
          <a:p>
            <a:pPr indent="-342900" lvl="0" marL="488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</a:pPr>
            <a:r>
              <a:rPr b="0" i="0" lang="en" sz="2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Facilitate ease of operations and interoperability</a:t>
            </a:r>
            <a:endParaRPr/>
          </a:p>
          <a:p>
            <a:pPr indent="-342900" lvl="0" marL="488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</a:pPr>
            <a:r>
              <a:rPr b="0" i="0" lang="en" sz="2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Minimize redundant efforts and ensure a high time-and-cost efficiency for OFS development, transition, and O&amp;M</a:t>
            </a:r>
            <a:endParaRPr/>
          </a:p>
          <a:p>
            <a:pPr indent="-342900" lvl="0" marL="488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</a:pPr>
            <a:r>
              <a:rPr b="0" i="0" lang="en" sz="2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Standard tools for data handling &amp; maintenance</a:t>
            </a:r>
            <a:endParaRPr/>
          </a:p>
          <a:p>
            <a:pPr indent="-342900" lvl="0" marL="488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</a:pPr>
            <a:r>
              <a:rPr b="0" i="0" lang="en" sz="2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Standard tools for graphics and web products</a:t>
            </a:r>
            <a:endParaRPr/>
          </a:p>
          <a:p>
            <a:pPr indent="-342900" lvl="0" marL="488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</a:pPr>
            <a:r>
              <a:rPr b="0" i="0" lang="en" sz="2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Standard skill assessment and evaluation tools</a:t>
            </a:r>
            <a:endParaRPr/>
          </a:p>
          <a:p>
            <a:pPr indent="-342900" lvl="0" marL="488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</a:pPr>
            <a:r>
              <a:rPr b="0" i="0" lang="en" sz="2000" u="none" cap="none" strike="noStrik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Various</a:t>
            </a:r>
            <a:r>
              <a:rPr b="0" i="0" lang="en" sz="2000" u="none" cap="none" strike="noStrike">
                <a:solidFill>
                  <a:srgbClr val="FF3300"/>
                </a:solidFill>
                <a:latin typeface="Lato"/>
                <a:ea typeface="Lato"/>
                <a:cs typeface="Lato"/>
                <a:sym typeface="Lato"/>
              </a:rPr>
              <a:t> core models allowed in COMF:</a:t>
            </a:r>
            <a:endParaRPr/>
          </a:p>
          <a:p>
            <a:pPr indent="-2984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</a:pPr>
            <a:r>
              <a:rPr b="0" i="0" lang="en" sz="1800" u="none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</a:rPr>
              <a:t>ADCIRC, ECOM, EFDC, </a:t>
            </a:r>
            <a:r>
              <a:rPr b="0" i="0" lang="en" sz="1800" u="none" cap="none" strike="noStrike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FVCOM</a:t>
            </a:r>
            <a:r>
              <a:rPr b="0" i="0" lang="en" sz="1800" u="none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</a:rPr>
              <a:t>, POM, </a:t>
            </a:r>
            <a:r>
              <a:rPr b="0" i="0" lang="en" sz="1800" u="none" cap="none" strike="noStrike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ROMS</a:t>
            </a:r>
            <a:r>
              <a:rPr b="0" i="0" lang="en" sz="1800" u="none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b="0" i="0" lang="en" sz="1800" u="none" cap="none" strike="noStrike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SCHISM</a:t>
            </a:r>
            <a:endParaRPr/>
          </a:p>
          <a:p>
            <a:pPr indent="-3111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</a:pPr>
            <a:r>
              <a:t/>
            </a:r>
            <a:endParaRPr b="0" i="0" sz="1600" u="none" cap="none" strike="noStrike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>
            <a:off x="13" y="4732022"/>
            <a:ext cx="9143982" cy="411480"/>
          </a:xfrm>
          <a:prstGeom prst="flowChartDocumen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 txBox="1"/>
          <p:nvPr/>
        </p:nvSpPr>
        <p:spPr>
          <a:xfrm>
            <a:off x="0" y="-44749"/>
            <a:ext cx="9144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Current Coverage of Operational Forecast Systems</a:t>
            </a:r>
            <a:endParaRPr b="1" i="0" sz="2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/>
          <p:nvPr/>
        </p:nvSpPr>
        <p:spPr>
          <a:xfrm flipH="1" rot="10800000">
            <a:off x="13" y="4869182"/>
            <a:ext cx="9143982" cy="274320"/>
          </a:xfrm>
          <a:prstGeom prst="flowChartDocument">
            <a:avLst/>
          </a:prstGeom>
          <a:solidFill>
            <a:srgbClr val="00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6"/>
          <p:cNvPicPr preferRelativeResize="0"/>
          <p:nvPr/>
        </p:nvPicPr>
        <p:blipFill rotWithShape="1">
          <a:blip r:embed="rId3">
            <a:alphaModFix/>
          </a:blip>
          <a:srcRect b="0" l="16146" r="16490" t="0"/>
          <a:stretch/>
        </p:blipFill>
        <p:spPr>
          <a:xfrm>
            <a:off x="-9144" y="4419300"/>
            <a:ext cx="731520" cy="7242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6"/>
          <p:cNvCxnSpPr/>
          <p:nvPr/>
        </p:nvCxnSpPr>
        <p:spPr>
          <a:xfrm flipH="1" rot="10800000">
            <a:off x="1500581" y="530977"/>
            <a:ext cx="6400800" cy="20400"/>
          </a:xfrm>
          <a:prstGeom prst="straightConnector1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0" name="Google Shape;16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475" y="578400"/>
            <a:ext cx="8468901" cy="433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/>
          <p:cNvSpPr txBox="1"/>
          <p:nvPr/>
        </p:nvSpPr>
        <p:spPr>
          <a:xfrm>
            <a:off x="994500" y="823600"/>
            <a:ext cx="128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Cook Inlet OFS</a:t>
            </a:r>
            <a:endParaRPr b="1" sz="12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1500575" y="2246525"/>
            <a:ext cx="146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West Coast</a:t>
            </a:r>
            <a:r>
              <a:rPr b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OFS</a:t>
            </a:r>
            <a:endParaRPr b="1" sz="12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3202875" y="1876925"/>
            <a:ext cx="1281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3300"/>
                </a:solidFill>
                <a:latin typeface="Lato"/>
                <a:ea typeface="Lato"/>
                <a:cs typeface="Lato"/>
                <a:sym typeface="Lato"/>
              </a:rPr>
              <a:t>Salish Sea and Columbia River</a:t>
            </a:r>
            <a:r>
              <a:rPr b="1" lang="en" sz="1200">
                <a:solidFill>
                  <a:srgbClr val="FF3300"/>
                </a:solidFill>
                <a:latin typeface="Lato"/>
                <a:ea typeface="Lato"/>
                <a:cs typeface="Lato"/>
                <a:sym typeface="Lato"/>
              </a:rPr>
              <a:t> OFS</a:t>
            </a:r>
            <a:endParaRPr b="1" sz="1200">
              <a:solidFill>
                <a:srgbClr val="FF33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" name="Google Shape;164;p6"/>
          <p:cNvSpPr txBox="1"/>
          <p:nvPr/>
        </p:nvSpPr>
        <p:spPr>
          <a:xfrm>
            <a:off x="6889175" y="2175525"/>
            <a:ext cx="16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Lake Ontario</a:t>
            </a:r>
            <a:r>
              <a:rPr b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OFS</a:t>
            </a:r>
            <a:endParaRPr b="1" sz="12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6"/>
          <p:cNvSpPr txBox="1"/>
          <p:nvPr/>
        </p:nvSpPr>
        <p:spPr>
          <a:xfrm>
            <a:off x="7415800" y="3268975"/>
            <a:ext cx="1281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Chesapeake and Delaware Bay OFS</a:t>
            </a:r>
            <a:endParaRPr b="1" sz="12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6"/>
          <p:cNvSpPr txBox="1"/>
          <p:nvPr/>
        </p:nvSpPr>
        <p:spPr>
          <a:xfrm>
            <a:off x="6761700" y="4038500"/>
            <a:ext cx="152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Tampa Bay</a:t>
            </a:r>
            <a:r>
              <a:rPr b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OFS</a:t>
            </a:r>
            <a:endParaRPr b="1" sz="12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6"/>
          <p:cNvSpPr txBox="1"/>
          <p:nvPr/>
        </p:nvSpPr>
        <p:spPr>
          <a:xfrm>
            <a:off x="5568425" y="4177925"/>
            <a:ext cx="1281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3300"/>
                </a:solidFill>
                <a:latin typeface="Lato"/>
                <a:ea typeface="Lato"/>
                <a:cs typeface="Lato"/>
                <a:sym typeface="Lato"/>
              </a:rPr>
              <a:t>Northern Gulf of Mexico</a:t>
            </a:r>
            <a:r>
              <a:rPr b="1" lang="en" sz="1200">
                <a:solidFill>
                  <a:srgbClr val="FF3300"/>
                </a:solidFill>
                <a:latin typeface="Lato"/>
                <a:ea typeface="Lato"/>
                <a:cs typeface="Lato"/>
                <a:sym typeface="Lato"/>
              </a:rPr>
              <a:t> OFS</a:t>
            </a:r>
            <a:endParaRPr b="1" sz="1200">
              <a:solidFill>
                <a:srgbClr val="FF33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" name="Google Shape;168;p6"/>
          <p:cNvSpPr txBox="1"/>
          <p:nvPr/>
        </p:nvSpPr>
        <p:spPr>
          <a:xfrm>
            <a:off x="3413225" y="3149075"/>
            <a:ext cx="152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3300"/>
                </a:solidFill>
                <a:latin typeface="Lato"/>
                <a:ea typeface="Lato"/>
                <a:cs typeface="Lato"/>
                <a:sym typeface="Lato"/>
              </a:rPr>
              <a:t>San Francisco</a:t>
            </a:r>
            <a:r>
              <a:rPr b="1" lang="en" sz="1200">
                <a:solidFill>
                  <a:srgbClr val="FF3300"/>
                </a:solidFill>
                <a:latin typeface="Lato"/>
                <a:ea typeface="Lato"/>
                <a:cs typeface="Lato"/>
                <a:sym typeface="Lato"/>
              </a:rPr>
              <a:t> OFS</a:t>
            </a:r>
            <a:endParaRPr b="1" sz="1200">
              <a:solidFill>
                <a:srgbClr val="FF33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6"/>
          <p:cNvSpPr txBox="1"/>
          <p:nvPr/>
        </p:nvSpPr>
        <p:spPr>
          <a:xfrm>
            <a:off x="7704475" y="2501913"/>
            <a:ext cx="16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Gulf of Maine OFS</a:t>
            </a:r>
            <a:endParaRPr b="1" sz="12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" name="Google Shape;170;p6"/>
          <p:cNvSpPr txBox="1"/>
          <p:nvPr/>
        </p:nvSpPr>
        <p:spPr>
          <a:xfrm>
            <a:off x="6403975" y="2914200"/>
            <a:ext cx="16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Lake Erie</a:t>
            </a:r>
            <a:r>
              <a:rPr b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OFS</a:t>
            </a:r>
            <a:endParaRPr b="1" sz="12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" name="Google Shape;171;p6"/>
          <p:cNvSpPr txBox="1"/>
          <p:nvPr/>
        </p:nvSpPr>
        <p:spPr>
          <a:xfrm>
            <a:off x="5383775" y="2544825"/>
            <a:ext cx="165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Lake Michian and Huron</a:t>
            </a:r>
            <a:r>
              <a:rPr b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OFS</a:t>
            </a:r>
            <a:endParaRPr b="1" sz="12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p6"/>
          <p:cNvSpPr txBox="1"/>
          <p:nvPr/>
        </p:nvSpPr>
        <p:spPr>
          <a:xfrm>
            <a:off x="5442325" y="2061725"/>
            <a:ext cx="16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Lake Superior</a:t>
            </a:r>
            <a:r>
              <a:rPr b="1"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OFS</a:t>
            </a:r>
            <a:endParaRPr b="1" sz="12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7" name="Google Shape;177;p7"/>
          <p:cNvCxnSpPr/>
          <p:nvPr/>
        </p:nvCxnSpPr>
        <p:spPr>
          <a:xfrm flipH="1" rot="10800000">
            <a:off x="1593761" y="701381"/>
            <a:ext cx="6400800" cy="20400"/>
          </a:xfrm>
          <a:prstGeom prst="straightConnector1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8" name="Google Shape;178;p7"/>
          <p:cNvSpPr txBox="1"/>
          <p:nvPr/>
        </p:nvSpPr>
        <p:spPr>
          <a:xfrm>
            <a:off x="-9144" y="-33277"/>
            <a:ext cx="9144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Links to Access OFS Products</a:t>
            </a:r>
            <a:endParaRPr b="1" i="0" sz="2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7"/>
          <p:cNvSpPr/>
          <p:nvPr/>
        </p:nvSpPr>
        <p:spPr>
          <a:xfrm rot="10800000">
            <a:off x="13" y="4732022"/>
            <a:ext cx="9143982" cy="411480"/>
          </a:xfrm>
          <a:prstGeom prst="flowChartDocumen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7"/>
          <p:cNvSpPr/>
          <p:nvPr/>
        </p:nvSpPr>
        <p:spPr>
          <a:xfrm flipH="1" rot="10800000">
            <a:off x="13" y="4869182"/>
            <a:ext cx="9143982" cy="274320"/>
          </a:xfrm>
          <a:prstGeom prst="flowChartDocument">
            <a:avLst/>
          </a:prstGeom>
          <a:solidFill>
            <a:srgbClr val="00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7"/>
          <p:cNvPicPr preferRelativeResize="0"/>
          <p:nvPr/>
        </p:nvPicPr>
        <p:blipFill rotWithShape="1">
          <a:blip r:embed="rId3">
            <a:alphaModFix/>
          </a:blip>
          <a:srcRect b="0" l="16146" r="16490" t="0"/>
          <a:stretch/>
        </p:blipFill>
        <p:spPr>
          <a:xfrm>
            <a:off x="-9144" y="4419300"/>
            <a:ext cx="731520" cy="72420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7"/>
          <p:cNvSpPr txBox="1"/>
          <p:nvPr/>
        </p:nvSpPr>
        <p:spPr>
          <a:xfrm>
            <a:off x="548641" y="963334"/>
            <a:ext cx="6949440" cy="37490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AutoNum type="arabicPeriod"/>
            </a:pPr>
            <a:r>
              <a:rPr b="1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CO-OPS THREDDS (full dataset of the most recent 31 days)</a:t>
            </a:r>
            <a:endParaRPr/>
          </a:p>
          <a:p>
            <a:pPr indent="0" lvl="1" marL="684213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None/>
            </a:pPr>
            <a:r>
              <a:rPr b="0" i="0" lang="en" sz="1200" u="sng" cap="none" strike="noStrik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https://opendap.co-ops.nos.noaa.gov/thredds/catalog.html</a:t>
            </a:r>
            <a:endParaRPr b="0" i="0" sz="1200" u="sng" cap="none" strike="noStrik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AutoNum type="arabicPeriod"/>
            </a:pPr>
            <a:r>
              <a:rPr b="1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NCEP Web Services (full dataset of the most recent 24 hours)</a:t>
            </a:r>
            <a:endParaRPr/>
          </a:p>
          <a:p>
            <a:pPr indent="0" lvl="1" marL="684213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None/>
            </a:pPr>
            <a:r>
              <a:rPr b="0" i="0" lang="en" sz="1200" u="sng" cap="none" strike="noStrik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https://nomads.ncep.noaa.gov/pub/data/nccf/com/nosofs/prod/</a:t>
            </a:r>
            <a:endParaRPr b="0" i="0" sz="2800" u="none" cap="none" strike="noStrik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684213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None/>
            </a:pPr>
            <a:r>
              <a:rPr b="0" i="0" lang="en" sz="1200" u="sng" cap="none" strike="noStrik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ftp://ftp.ncep.noaa.gov/pub/data/nccf/com/nosofs/prod/</a:t>
            </a:r>
            <a:endParaRPr b="0" i="0" sz="1200" u="sng" cap="none" strike="noStrik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AutoNum type="arabicPeriod"/>
            </a:pPr>
            <a:r>
              <a:rPr b="1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NOAA Open Data Dissemination (NODD) Cloud S3 Bucket   </a:t>
            </a:r>
            <a:endParaRPr/>
          </a:p>
          <a:p>
            <a:pPr indent="0" lvl="1" marL="684213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None/>
            </a:pPr>
            <a:r>
              <a:rPr b="0" i="0" lang="en" sz="1200" u="sng" cap="none" strike="noStrik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https://noaa-nos-ofs-pds.s3.amazonaws.com/index.html</a:t>
            </a:r>
            <a:endParaRPr b="0" i="0" sz="1200" u="sng" cap="none" strike="noStrik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AutoNum type="arabicPeriod"/>
            </a:pPr>
            <a:r>
              <a:rPr b="1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NCEI Web service and THREDDS (3 day delayed and no 3D forecast files – long term at least 5 years) </a:t>
            </a:r>
            <a:endParaRPr/>
          </a:p>
          <a:p>
            <a:pPr indent="0" lvl="1" marL="684213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None/>
            </a:pPr>
            <a:r>
              <a:rPr b="0" i="0" lang="en" sz="1200" u="sng" cap="none" strike="noStrik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https://www.ncei.noaa.gov/thredds/model/model.html</a:t>
            </a:r>
            <a:endParaRPr b="0" i="0" sz="2800" u="none" cap="none" strike="noStrik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684213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B2C62"/>
              </a:buClr>
              <a:buSzPts val="1600"/>
              <a:buFont typeface="Arial"/>
              <a:buNone/>
            </a:pPr>
            <a:r>
              <a:rPr b="0" i="0" lang="en" sz="1200" u="sng" cap="none" strike="noStrik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https://www.ncei.noaa.gov/data/operational-nowcast-and-forecast-hydrodynamic-model-systems-co-ops/access/</a:t>
            </a:r>
            <a:endParaRPr b="0" i="0" sz="1200" u="sng" cap="none" strike="noStrik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Visualization </a:t>
            </a:r>
            <a:endParaRPr/>
          </a:p>
          <a:p>
            <a:pPr indent="-214312" lvl="1" marL="55721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b="0" i="0" lang="en" sz="12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T&amp;C - </a:t>
            </a:r>
            <a:r>
              <a:rPr b="0" i="0" lang="en" sz="1200" u="sng" cap="none" strike="noStrik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https://tidesandcurrents.noaa.gov/models.html</a:t>
            </a:r>
            <a:endParaRPr b="0" i="0" sz="1200" u="sng" cap="none" strike="noStrik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55721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b="0" i="0" lang="en" sz="12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IOOS EDS - </a:t>
            </a:r>
            <a:r>
              <a:rPr b="0" i="0" lang="en" sz="1200" u="sng" cap="none" strike="noStrik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https://eds.ioos.us</a:t>
            </a:r>
            <a:endParaRPr b="0" i="0" sz="1200" u="sng" cap="none" strike="noStrik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55721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b="0" i="0" lang="en" sz="12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OceansMap – </a:t>
            </a:r>
            <a:r>
              <a:rPr b="0" i="0" lang="en" sz="1200" u="sng" cap="none" strike="noStrik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oceansmap.nos.noaa.gov/ (under development)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0" i="0" lang="en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br>
              <a:rPr b="0" i="0" lang="en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7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391479" y="1265618"/>
            <a:ext cx="1649348" cy="164934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7"/>
          <p:cNvSpPr txBox="1"/>
          <p:nvPr/>
        </p:nvSpPr>
        <p:spPr>
          <a:xfrm>
            <a:off x="2063086" y="345769"/>
            <a:ext cx="512832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OFS dataset is disseminated on multiple platforms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"/>
          <p:cNvSpPr/>
          <p:nvPr/>
        </p:nvSpPr>
        <p:spPr>
          <a:xfrm rot="10800000">
            <a:off x="13" y="4732022"/>
            <a:ext cx="9143982" cy="411480"/>
          </a:xfrm>
          <a:prstGeom prst="flowChartDocumen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-8200" y="40892"/>
            <a:ext cx="9144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OFS Example - Gulf of Mexico Operational Forecast System</a:t>
            </a:r>
            <a:endParaRPr b="1" i="0" sz="2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Google Shape;191;p8"/>
          <p:cNvCxnSpPr/>
          <p:nvPr/>
        </p:nvCxnSpPr>
        <p:spPr>
          <a:xfrm flipH="1" rot="10800000">
            <a:off x="1338428" y="574145"/>
            <a:ext cx="6400800" cy="20400"/>
          </a:xfrm>
          <a:prstGeom prst="straightConnector1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2" name="Google Shape;192;p8"/>
          <p:cNvSpPr/>
          <p:nvPr/>
        </p:nvSpPr>
        <p:spPr>
          <a:xfrm flipH="1" rot="10800000">
            <a:off x="13" y="4869182"/>
            <a:ext cx="9143982" cy="274320"/>
          </a:xfrm>
          <a:prstGeom prst="flowChartDocument">
            <a:avLst/>
          </a:prstGeom>
          <a:solidFill>
            <a:srgbClr val="00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8"/>
          <p:cNvPicPr preferRelativeResize="0"/>
          <p:nvPr/>
        </p:nvPicPr>
        <p:blipFill rotWithShape="1">
          <a:blip r:embed="rId3">
            <a:alphaModFix/>
          </a:blip>
          <a:srcRect b="2902" l="2095" r="5576" t="0"/>
          <a:stretch/>
        </p:blipFill>
        <p:spPr>
          <a:xfrm>
            <a:off x="2819415" y="914400"/>
            <a:ext cx="4572001" cy="331640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 txBox="1"/>
          <p:nvPr/>
        </p:nvSpPr>
        <p:spPr>
          <a:xfrm>
            <a:off x="3407750" y="3461550"/>
            <a:ext cx="1645800" cy="365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36575" spcFirstLastPara="1" rIns="36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i="0" lang="en" sz="1000" u="none" cap="none" strike="noStrike">
                <a:solidFill>
                  <a:srgbClr val="C050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Houston/Galveston PORTS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i="0" lang="en" sz="1000" u="none" cap="none" strike="noStrike">
                <a:solidFill>
                  <a:srgbClr val="C050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80-530 m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8"/>
          <p:cNvSpPr txBox="1"/>
          <p:nvPr/>
        </p:nvSpPr>
        <p:spPr>
          <a:xfrm>
            <a:off x="4517225" y="2956560"/>
            <a:ext cx="1371600" cy="365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36575" spcFirstLastPara="1" rIns="36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i="0" lang="en" sz="1000" u="none" cap="none" strike="noStrike">
                <a:solidFill>
                  <a:srgbClr val="C050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Sabine Neches PORTS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i="0" lang="en" sz="1000" u="none" cap="none" strike="noStrike">
                <a:solidFill>
                  <a:srgbClr val="C050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 – 540 m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8"/>
          <p:cNvSpPr txBox="1"/>
          <p:nvPr/>
        </p:nvSpPr>
        <p:spPr>
          <a:xfrm>
            <a:off x="5956300" y="2727950"/>
            <a:ext cx="1280100" cy="365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36575" spcFirstLastPara="1" rIns="36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200"/>
              <a:buFont typeface="Times New Roman"/>
              <a:buNone/>
            </a:pPr>
            <a:r>
              <a:rPr b="1" i="0" lang="en" sz="1000" u="none" cap="none" strike="noStrike">
                <a:solidFill>
                  <a:srgbClr val="C050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Lake Charles PORTS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200"/>
              <a:buFont typeface="Times New Roman"/>
              <a:buNone/>
            </a:pPr>
            <a:r>
              <a:rPr b="1" i="0" lang="en" sz="1000" u="none" cap="none" strike="noStrike">
                <a:solidFill>
                  <a:srgbClr val="C050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70 -560 m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8"/>
          <p:cNvSpPr txBox="1"/>
          <p:nvPr/>
        </p:nvSpPr>
        <p:spPr>
          <a:xfrm>
            <a:off x="1540550" y="630088"/>
            <a:ext cx="1463100" cy="365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4000" spcFirstLastPara="1" rIns="36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i="0" lang="en" sz="1000" u="none" cap="none" strike="noStrike">
                <a:solidFill>
                  <a:srgbClr val="C050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Matagorda Bay PORTS</a:t>
            </a:r>
            <a:endParaRPr b="1" i="0" sz="1000" u="none" cap="none" strike="noStrike">
              <a:solidFill>
                <a:srgbClr val="C0504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i="0" lang="en" sz="1000" u="none" cap="none" strike="noStrike">
                <a:solidFill>
                  <a:srgbClr val="C050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70 m – 550 m</a:t>
            </a:r>
            <a:endParaRPr b="1" i="0" sz="1000" u="none" cap="none" strike="noStrike">
              <a:solidFill>
                <a:srgbClr val="C0504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98" name="Google Shape;198;p8"/>
          <p:cNvCxnSpPr>
            <a:endCxn id="196" idx="0"/>
          </p:cNvCxnSpPr>
          <p:nvPr/>
        </p:nvCxnSpPr>
        <p:spPr>
          <a:xfrm>
            <a:off x="4640650" y="1356350"/>
            <a:ext cx="1955700" cy="1371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199" name="Google Shape;199;p8"/>
          <p:cNvCxnSpPr/>
          <p:nvPr/>
        </p:nvCxnSpPr>
        <p:spPr>
          <a:xfrm>
            <a:off x="5949224" y="1114415"/>
            <a:ext cx="1656880" cy="143746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200" name="Google Shape;200;p8"/>
          <p:cNvSpPr txBox="1"/>
          <p:nvPr/>
        </p:nvSpPr>
        <p:spPr>
          <a:xfrm>
            <a:off x="7620899" y="680063"/>
            <a:ext cx="1280100" cy="365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36575" lIns="36575" spcFirstLastPara="1" rIns="36575" wrap="square" tIns="36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200"/>
              <a:buFont typeface="Times New Roman"/>
              <a:buNone/>
            </a:pPr>
            <a:r>
              <a:rPr b="1" i="0" lang="en" sz="1000" u="none" cap="none" strike="noStrike">
                <a:solidFill>
                  <a:srgbClr val="C050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Mobile Bay PORTS</a:t>
            </a:r>
            <a:endParaRPr b="1" i="0" sz="1000" u="none" cap="none" strike="noStrike">
              <a:solidFill>
                <a:srgbClr val="C0504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200"/>
              <a:buFont typeface="Times New Roman"/>
              <a:buNone/>
            </a:pPr>
            <a:r>
              <a:rPr b="1" i="0" lang="en" sz="1000" u="none" cap="none" strike="noStrike">
                <a:solidFill>
                  <a:srgbClr val="C050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45 m – 1.5 km</a:t>
            </a:r>
            <a:endParaRPr b="1" i="0" sz="1000" u="none" cap="none" strike="noStrike">
              <a:solidFill>
                <a:srgbClr val="C0504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1" name="Google Shape;201;p8"/>
          <p:cNvCxnSpPr>
            <a:endCxn id="200" idx="1"/>
          </p:cNvCxnSpPr>
          <p:nvPr/>
        </p:nvCxnSpPr>
        <p:spPr>
          <a:xfrm flipH="1" rot="10800000">
            <a:off x="6596399" y="862913"/>
            <a:ext cx="1024500" cy="228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202" name="Google Shape;202;p8"/>
          <p:cNvSpPr txBox="1"/>
          <p:nvPr/>
        </p:nvSpPr>
        <p:spPr>
          <a:xfrm>
            <a:off x="-4925" y="1966210"/>
            <a:ext cx="2011800" cy="26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1" lang="en">
                <a:solidFill>
                  <a:srgbClr val="0B2C62"/>
                </a:solidFill>
              </a:rPr>
              <a:t>FVCOM-based</a:t>
            </a:r>
            <a:r>
              <a:rPr b="1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with a high resolution unstructured grid to cover 10 PORTS and extends into: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(1) Lower Miss. River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(2) Lake Pontchartrain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(3) Barataria Bay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(4) Lower Atchafalaya River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(5) TX coastal inlets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0" i="0" lang="en" sz="1400" u="none" cap="none" strike="noStrike">
                <a:solidFill>
                  <a:srgbClr val="0B2C62"/>
                </a:solidFill>
                <a:latin typeface="Arial"/>
                <a:ea typeface="Arial"/>
                <a:cs typeface="Arial"/>
                <a:sym typeface="Arial"/>
              </a:rPr>
              <a:t>(6) Mexican coastal waters</a:t>
            </a:r>
            <a:endParaRPr b="0" i="0" sz="1400" u="none" cap="none" strike="noStrike">
              <a:solidFill>
                <a:srgbClr val="0B2C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3006" y="2952544"/>
            <a:ext cx="865187" cy="184626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8"/>
          <p:cNvSpPr txBox="1"/>
          <p:nvPr/>
        </p:nvSpPr>
        <p:spPr>
          <a:xfrm>
            <a:off x="2061915" y="2533371"/>
            <a:ext cx="914400" cy="365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000"/>
              <a:buFont typeface="Times New Roman"/>
              <a:buNone/>
            </a:pPr>
            <a:r>
              <a:rPr b="1" i="0" lang="en" sz="1000" u="none" cap="none" strike="noStrike">
                <a:solidFill>
                  <a:srgbClr val="C050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Texas Coastal Embayments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5" name="Google Shape;205;p8"/>
          <p:cNvGrpSpPr/>
          <p:nvPr/>
        </p:nvGrpSpPr>
        <p:grpSpPr>
          <a:xfrm>
            <a:off x="7646171" y="2576915"/>
            <a:ext cx="1328705" cy="1401978"/>
            <a:chOff x="10088562" y="977900"/>
            <a:chExt cx="2011362" cy="2102862"/>
          </a:xfrm>
        </p:grpSpPr>
        <p:pic>
          <p:nvPicPr>
            <p:cNvPr id="206" name="Google Shape;206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088562" y="977900"/>
              <a:ext cx="2011362" cy="2057401"/>
            </a:xfrm>
            <a:prstGeom prst="rect">
              <a:avLst/>
            </a:prstGeom>
            <a:noFill/>
            <a:ln cap="flat" cmpd="sng" w="9525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sp>
          <p:nvSpPr>
            <p:cNvPr id="207" name="Google Shape;207;p8"/>
            <p:cNvSpPr txBox="1"/>
            <p:nvPr/>
          </p:nvSpPr>
          <p:spPr>
            <a:xfrm>
              <a:off x="10191750" y="1041400"/>
              <a:ext cx="692100" cy="54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Baton Rouge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8"/>
            <p:cNvSpPr txBox="1"/>
            <p:nvPr/>
          </p:nvSpPr>
          <p:spPr>
            <a:xfrm>
              <a:off x="10096500" y="1721306"/>
              <a:ext cx="1107300" cy="54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Lower Miss. River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9" name="Google Shape;209;p8"/>
            <p:cNvCxnSpPr/>
            <p:nvPr/>
          </p:nvCxnSpPr>
          <p:spPr>
            <a:xfrm>
              <a:off x="10088562" y="985837"/>
              <a:ext cx="130200" cy="139800"/>
            </a:xfrm>
            <a:prstGeom prst="straightConnector1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miter lim="800000"/>
              <a:headEnd len="med" w="med" type="triangle"/>
              <a:tailEnd len="sm" w="sm" type="none"/>
            </a:ln>
          </p:spPr>
        </p:cxnSp>
        <p:sp>
          <p:nvSpPr>
            <p:cNvPr id="210" name="Google Shape;210;p8"/>
            <p:cNvSpPr txBox="1"/>
            <p:nvPr/>
          </p:nvSpPr>
          <p:spPr>
            <a:xfrm>
              <a:off x="10682287" y="1127125"/>
              <a:ext cx="1245900" cy="54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Lake Pontchartrain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1" name="Google Shape;211;p8"/>
            <p:cNvCxnSpPr/>
            <p:nvPr/>
          </p:nvCxnSpPr>
          <p:spPr>
            <a:xfrm flipH="1">
              <a:off x="10319662" y="1604956"/>
              <a:ext cx="106500" cy="179400"/>
            </a:xfrm>
            <a:prstGeom prst="straightConnector1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miter lim="800000"/>
              <a:headEnd len="med" w="med" type="triangle"/>
              <a:tailEnd len="sm" w="sm" type="none"/>
            </a:ln>
          </p:spPr>
        </p:cxnSp>
        <p:cxnSp>
          <p:nvCxnSpPr>
            <p:cNvPr id="212" name="Google Shape;212;p8"/>
            <p:cNvCxnSpPr/>
            <p:nvPr/>
          </p:nvCxnSpPr>
          <p:spPr>
            <a:xfrm>
              <a:off x="11147425" y="2317750"/>
              <a:ext cx="155700" cy="246000"/>
            </a:xfrm>
            <a:prstGeom prst="straightConnector1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miter lim="800000"/>
              <a:headEnd len="med" w="med" type="triangle"/>
              <a:tailEnd len="sm" w="sm" type="none"/>
            </a:ln>
          </p:spPr>
        </p:cxnSp>
        <p:sp>
          <p:nvSpPr>
            <p:cNvPr id="213" name="Google Shape;213;p8"/>
            <p:cNvSpPr txBox="1"/>
            <p:nvPr/>
          </p:nvSpPr>
          <p:spPr>
            <a:xfrm>
              <a:off x="11093450" y="2532062"/>
              <a:ext cx="969000" cy="54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Barataria Bay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14" name="Google Shape;214;p8"/>
          <p:cNvCxnSpPr>
            <a:endCxn id="195" idx="0"/>
          </p:cNvCxnSpPr>
          <p:nvPr/>
        </p:nvCxnSpPr>
        <p:spPr>
          <a:xfrm>
            <a:off x="4450025" y="1371660"/>
            <a:ext cx="753000" cy="1584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pic>
        <p:nvPicPr>
          <p:cNvPr id="215" name="Google Shape;215;p8"/>
          <p:cNvPicPr preferRelativeResize="0"/>
          <p:nvPr/>
        </p:nvPicPr>
        <p:blipFill rotWithShape="1">
          <a:blip r:embed="rId6">
            <a:alphaModFix/>
          </a:blip>
          <a:srcRect b="20590" l="59741" r="7037" t="12615"/>
          <a:stretch/>
        </p:blipFill>
        <p:spPr>
          <a:xfrm>
            <a:off x="4108450" y="3703500"/>
            <a:ext cx="1130300" cy="914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p8"/>
          <p:cNvCxnSpPr>
            <a:endCxn id="194" idx="0"/>
          </p:cNvCxnSpPr>
          <p:nvPr/>
        </p:nvCxnSpPr>
        <p:spPr>
          <a:xfrm>
            <a:off x="4114850" y="1485750"/>
            <a:ext cx="115800" cy="1975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pic>
        <p:nvPicPr>
          <p:cNvPr id="217" name="Google Shape;217;p8"/>
          <p:cNvPicPr preferRelativeResize="0"/>
          <p:nvPr/>
        </p:nvPicPr>
        <p:blipFill rotWithShape="1">
          <a:blip r:embed="rId7">
            <a:alphaModFix/>
          </a:blip>
          <a:srcRect b="17955" l="64459" r="13301" t="16000"/>
          <a:stretch/>
        </p:blipFill>
        <p:spPr>
          <a:xfrm>
            <a:off x="5295425" y="3185160"/>
            <a:ext cx="1155191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8"/>
          <p:cNvPicPr preferRelativeResize="0"/>
          <p:nvPr/>
        </p:nvPicPr>
        <p:blipFill rotWithShape="1">
          <a:blip r:embed="rId8">
            <a:alphaModFix/>
          </a:blip>
          <a:srcRect b="24057" l="58717" r="23905" t="13028"/>
          <a:stretch/>
        </p:blipFill>
        <p:spPr>
          <a:xfrm>
            <a:off x="6659700" y="2941250"/>
            <a:ext cx="946404" cy="137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8"/>
          <p:cNvPicPr preferRelativeResize="0"/>
          <p:nvPr/>
        </p:nvPicPr>
        <p:blipFill rotWithShape="1">
          <a:blip r:embed="rId9">
            <a:alphaModFix/>
          </a:blip>
          <a:srcRect b="13307" l="39122" r="32245" t="12469"/>
          <a:stretch/>
        </p:blipFill>
        <p:spPr>
          <a:xfrm>
            <a:off x="7678395" y="1090809"/>
            <a:ext cx="1193292" cy="137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8"/>
          <p:cNvPicPr preferRelativeResize="0"/>
          <p:nvPr/>
        </p:nvPicPr>
        <p:blipFill rotWithShape="1">
          <a:blip r:embed="rId10">
            <a:alphaModFix/>
          </a:blip>
          <a:srcRect b="26802" l="58612" r="6567" t="11197"/>
          <a:stretch/>
        </p:blipFill>
        <p:spPr>
          <a:xfrm>
            <a:off x="1636001" y="1031351"/>
            <a:ext cx="1272208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8"/>
          <p:cNvCxnSpPr/>
          <p:nvPr/>
        </p:nvCxnSpPr>
        <p:spPr>
          <a:xfrm rot="10800000">
            <a:off x="2548525" y="1515213"/>
            <a:ext cx="941700" cy="258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222" name="Google Shape;222;p8"/>
          <p:cNvCxnSpPr>
            <a:endCxn id="204" idx="0"/>
          </p:cNvCxnSpPr>
          <p:nvPr/>
        </p:nvCxnSpPr>
        <p:spPr>
          <a:xfrm flipH="1">
            <a:off x="2519115" y="2141571"/>
            <a:ext cx="772800" cy="391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8798" y="1857328"/>
            <a:ext cx="2579926" cy="297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8317" y="474892"/>
            <a:ext cx="1409626" cy="169795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9"/>
          <p:cNvSpPr/>
          <p:nvPr/>
        </p:nvSpPr>
        <p:spPr>
          <a:xfrm rot="10800000">
            <a:off x="13" y="4732022"/>
            <a:ext cx="9143982" cy="411480"/>
          </a:xfrm>
          <a:prstGeom prst="flowChartDocumen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9"/>
          <p:cNvSpPr txBox="1"/>
          <p:nvPr/>
        </p:nvSpPr>
        <p:spPr>
          <a:xfrm>
            <a:off x="-47070" y="-21795"/>
            <a:ext cx="9144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NGOFS2 Water Level Forecasts During Hurricane Beryl</a:t>
            </a:r>
            <a:endParaRPr b="1" i="0" sz="2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p9"/>
          <p:cNvCxnSpPr/>
          <p:nvPr/>
        </p:nvCxnSpPr>
        <p:spPr>
          <a:xfrm flipH="1" rot="10800000">
            <a:off x="1371600" y="474893"/>
            <a:ext cx="6400800" cy="20400"/>
          </a:xfrm>
          <a:prstGeom prst="straightConnector1">
            <a:avLst/>
          </a:prstGeom>
          <a:noFill/>
          <a:ln cap="flat" cmpd="sng" w="28575">
            <a:solidFill>
              <a:srgbClr val="00308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2" name="Google Shape;232;p9"/>
          <p:cNvSpPr/>
          <p:nvPr/>
        </p:nvSpPr>
        <p:spPr>
          <a:xfrm flipH="1" rot="10800000">
            <a:off x="13" y="4869182"/>
            <a:ext cx="9143982" cy="274320"/>
          </a:xfrm>
          <a:prstGeom prst="flowChartDocument">
            <a:avLst/>
          </a:prstGeom>
          <a:solidFill>
            <a:srgbClr val="00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9"/>
          <p:cNvSpPr txBox="1"/>
          <p:nvPr/>
        </p:nvSpPr>
        <p:spPr>
          <a:xfrm>
            <a:off x="6190518" y="565805"/>
            <a:ext cx="1417799" cy="365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36575" lIns="36575" spcFirstLastPara="1" rIns="36575" wrap="square" tIns="36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200"/>
              <a:buFont typeface="Times New Roman"/>
              <a:buNone/>
            </a:pPr>
            <a:r>
              <a:rPr b="1" i="0" lang="en" sz="1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Hurricane Beryl track</a:t>
            </a:r>
            <a:endParaRPr b="1" i="0" sz="1000" u="none" cap="none" strike="noStrik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4" name="Google Shape;234;p9"/>
          <p:cNvCxnSpPr/>
          <p:nvPr/>
        </p:nvCxnSpPr>
        <p:spPr>
          <a:xfrm>
            <a:off x="7290371" y="781494"/>
            <a:ext cx="704313" cy="614454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pic>
        <p:nvPicPr>
          <p:cNvPr id="235" name="Google Shape;23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9768" y="995852"/>
            <a:ext cx="60007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5557" y="2811051"/>
            <a:ext cx="6000750" cy="1809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9"/>
          <p:cNvCxnSpPr/>
          <p:nvPr/>
        </p:nvCxnSpPr>
        <p:spPr>
          <a:xfrm>
            <a:off x="5896879" y="1900727"/>
            <a:ext cx="851967" cy="404317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238" name="Google Shape;238;p9"/>
          <p:cNvSpPr/>
          <p:nvPr/>
        </p:nvSpPr>
        <p:spPr>
          <a:xfrm>
            <a:off x="6748846" y="2313954"/>
            <a:ext cx="88977" cy="102311"/>
          </a:xfrm>
          <a:prstGeom prst="ellipse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9"/>
          <p:cNvSpPr/>
          <p:nvPr/>
        </p:nvSpPr>
        <p:spPr>
          <a:xfrm>
            <a:off x="6380157" y="4311063"/>
            <a:ext cx="127723" cy="134759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" name="Google Shape;240;p9"/>
          <p:cNvCxnSpPr/>
          <p:nvPr/>
        </p:nvCxnSpPr>
        <p:spPr>
          <a:xfrm>
            <a:off x="5879829" y="3851426"/>
            <a:ext cx="497938" cy="499387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241" name="Google Shape;241;p9"/>
          <p:cNvSpPr txBox="1"/>
          <p:nvPr/>
        </p:nvSpPr>
        <p:spPr>
          <a:xfrm>
            <a:off x="803175" y="663975"/>
            <a:ext cx="4456800" cy="365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36575" lIns="36575" spcFirstLastPara="1" rIns="36575" wrap="square" tIns="36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200"/>
              <a:buFont typeface="Times New Roman"/>
              <a:buNone/>
            </a:pPr>
            <a:r>
              <a:rPr b="1" lang="en" sz="1100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 - Observations; </a:t>
            </a:r>
            <a:r>
              <a:rPr b="1" lang="en" sz="11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 - Nowcasts</a:t>
            </a:r>
            <a:r>
              <a:rPr b="1" lang="en" sz="1100">
                <a:solidFill>
                  <a:srgbClr val="C050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b="1"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GREEN - Forecasts</a:t>
            </a:r>
            <a:endParaRPr b="1"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145FA6"/>
      </a:accent2>
      <a:accent3>
        <a:srgbClr val="EE4238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Aijun Zhang</dc:creator>
</cp:coreProperties>
</file>