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67" r:id="rId10"/>
    <p:sldId id="262" r:id="rId11"/>
    <p:sldId id="263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aIk43y70ZCZvKhfoaox3VakZH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6"/>
    <p:restoredTop sz="94646"/>
  </p:normalViewPr>
  <p:slideViewPr>
    <p:cSldViewPr snapToGrid="0">
      <p:cViewPr varScale="1">
        <p:scale>
          <a:sx n="161" d="100"/>
          <a:sy n="161" d="100"/>
        </p:scale>
        <p:origin x="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5c973e4c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a5c973e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right hand: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panels: Frequency bias based on sample for all storm from 2021 and 2022 hurricane seasons.  Track shifted to account for track error.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Bottom panels: 6- accumulations of composites of 12-h forecasts - composite of storm relative features.</a:t>
            </a:r>
            <a:endParaRPr/>
          </a:p>
        </p:txBody>
      </p:sp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dtcenter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dtcenter.org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tcent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 Slide Blue">
    <p:bg>
      <p:bgPr>
        <a:solidFill>
          <a:srgbClr val="0066B3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621793" y="3880537"/>
            <a:ext cx="7370763" cy="3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2">
            <a:alphaModFix amt="10000"/>
          </a:blip>
          <a:srcRect l="-15" t="15663" r="11413"/>
          <a:stretch/>
        </p:blipFill>
        <p:spPr>
          <a:xfrm>
            <a:off x="7991857" y="0"/>
            <a:ext cx="4200144" cy="356846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cxnSp>
        <p:nvCxnSpPr>
          <p:cNvPr id="16" name="Google Shape;16;p10"/>
          <p:cNvCxnSpPr/>
          <p:nvPr/>
        </p:nvCxnSpPr>
        <p:spPr>
          <a:xfrm>
            <a:off x="621792" y="3651466"/>
            <a:ext cx="2743616" cy="0"/>
          </a:xfrm>
          <a:prstGeom prst="straightConnector1">
            <a:avLst/>
          </a:prstGeom>
          <a:noFill/>
          <a:ln w="50800" cap="flat" cmpd="sng">
            <a:solidFill>
              <a:srgbClr val="E2C7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609" y="6214772"/>
            <a:ext cx="2889171" cy="19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2555" y="5959763"/>
            <a:ext cx="793552" cy="7082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621793" y="1631384"/>
            <a:ext cx="7370763" cy="189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2"/>
          </p:nvPr>
        </p:nvSpPr>
        <p:spPr>
          <a:xfrm>
            <a:off x="621095" y="4329661"/>
            <a:ext cx="7370763" cy="4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3"/>
          </p:nvPr>
        </p:nvSpPr>
        <p:spPr>
          <a:xfrm>
            <a:off x="621793" y="4864155"/>
            <a:ext cx="7370763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White">
  <p:cSld name="Divider Slide White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621792" y="1709740"/>
            <a:ext cx="1089964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6000"/>
              <a:buFont typeface="Arial"/>
              <a:buNone/>
              <a:defRPr sz="6000">
                <a:solidFill>
                  <a:srgbClr val="0066B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621792" y="4589465"/>
            <a:ext cx="1089964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cap="none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9"/>
          <p:cNvCxnSpPr/>
          <p:nvPr/>
        </p:nvCxnSpPr>
        <p:spPr>
          <a:xfrm>
            <a:off x="621792" y="3651466"/>
            <a:ext cx="2743616" cy="0"/>
          </a:xfrm>
          <a:prstGeom prst="straightConnector1">
            <a:avLst/>
          </a:prstGeom>
          <a:noFill/>
          <a:ln w="50800" cap="flat" cmpd="sng">
            <a:solidFill>
              <a:srgbClr val="E2C7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Google Shape;8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4" y="6349151"/>
            <a:ext cx="484187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Subtitle Two Columns">
  <p:cSld name="Title Content Subtitle Two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621792" y="466344"/>
            <a:ext cx="10899648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621794" y="987925"/>
            <a:ext cx="108997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cap="none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2"/>
          </p:nvPr>
        </p:nvSpPr>
        <p:spPr>
          <a:xfrm>
            <a:off x="621792" y="1621633"/>
            <a:ext cx="5398008" cy="444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3"/>
          </p:nvPr>
        </p:nvSpPr>
        <p:spPr>
          <a:xfrm>
            <a:off x="6172200" y="1621633"/>
            <a:ext cx="5349240" cy="444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9" name="Google Shape;89;p20"/>
          <p:cNvCxnSpPr/>
          <p:nvPr/>
        </p:nvCxnSpPr>
        <p:spPr>
          <a:xfrm>
            <a:off x="621792" y="1412134"/>
            <a:ext cx="2743616" cy="0"/>
          </a:xfrm>
          <a:prstGeom prst="straightConnector1">
            <a:avLst/>
          </a:prstGeom>
          <a:noFill/>
          <a:ln w="50800" cap="flat" cmpd="sng">
            <a:solidFill>
              <a:srgbClr val="E2C7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4" y="6349151"/>
            <a:ext cx="484187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ue" type="titleOnly">
  <p:cSld name="TITLE_ONLY">
    <p:bg>
      <p:bgPr>
        <a:solidFill>
          <a:srgbClr val="0066B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1792" y="466344"/>
            <a:ext cx="10899648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3" y="6349150"/>
            <a:ext cx="484187" cy="43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hite">
  <p:cSld name="Title Only Whit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621792" y="466344"/>
            <a:ext cx="10899648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4" y="6349151"/>
            <a:ext cx="484187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4" y="6349151"/>
            <a:ext cx="484187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ubtitle Two Columns Picture">
  <p:cSld name="Content Subtitle Two Columns Pictur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621792" y="457202"/>
            <a:ext cx="5474208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621792" y="1602787"/>
            <a:ext cx="5474208" cy="44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3"/>
          </p:nvPr>
        </p:nvSpPr>
        <p:spPr>
          <a:xfrm>
            <a:off x="621793" y="987925"/>
            <a:ext cx="5474208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cap="none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8" name="Google Shape;108;p24"/>
          <p:cNvCxnSpPr/>
          <p:nvPr/>
        </p:nvCxnSpPr>
        <p:spPr>
          <a:xfrm>
            <a:off x="621792" y="1412134"/>
            <a:ext cx="2743616" cy="0"/>
          </a:xfrm>
          <a:prstGeom prst="straightConnector1">
            <a:avLst/>
          </a:prstGeom>
          <a:noFill/>
          <a:ln w="50800" cap="flat" cmpd="sng">
            <a:solidFill>
              <a:srgbClr val="E2C7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" name="Google Shape;10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4" y="6349151"/>
            <a:ext cx="484187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 Columns Blue Block Chart">
  <p:cSld name="Content Two Columns Blue Block Char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A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6406896" y="987425"/>
            <a:ext cx="5474208" cy="509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310896" y="457202"/>
            <a:ext cx="5474208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>
            <a:spLocks noGrp="1"/>
          </p:cNvSpPr>
          <p:nvPr>
            <p:ph type="chart" idx="2"/>
          </p:nvPr>
        </p:nvSpPr>
        <p:spPr>
          <a:xfrm>
            <a:off x="311151" y="987426"/>
            <a:ext cx="5473700" cy="4648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B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4" y="6349151"/>
            <a:ext cx="484187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 Columns Blue Block Picture">
  <p:cSld name="Content Two Columns Blue Block Pictur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A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310896" y="987425"/>
            <a:ext cx="5474208" cy="509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2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2" name="Google Shape;12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3" y="6349150"/>
            <a:ext cx="484187" cy="43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bg>
      <p:bgPr>
        <a:solidFill>
          <a:srgbClr val="0066B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2076996" y="1570957"/>
            <a:ext cx="803801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6" name="Google Shape;126;p27"/>
          <p:cNvCxnSpPr/>
          <p:nvPr/>
        </p:nvCxnSpPr>
        <p:spPr>
          <a:xfrm>
            <a:off x="2076995" y="4905303"/>
            <a:ext cx="8038011" cy="0"/>
          </a:xfrm>
          <a:prstGeom prst="straightConnector1">
            <a:avLst/>
          </a:prstGeom>
          <a:noFill/>
          <a:ln w="50800" cap="flat" cmpd="sng">
            <a:solidFill>
              <a:srgbClr val="E2C72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2076994" y="651741"/>
            <a:ext cx="866343" cy="10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C720"/>
              </a:buClr>
              <a:buSzPts val="20000"/>
              <a:buFont typeface="Arial"/>
              <a:buNone/>
              <a:defRPr sz="20000">
                <a:solidFill>
                  <a:srgbClr val="E2C72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2"/>
          </p:nvPr>
        </p:nvSpPr>
        <p:spPr>
          <a:xfrm>
            <a:off x="2076995" y="4514925"/>
            <a:ext cx="8038011" cy="23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3" y="6349150"/>
            <a:ext cx="484187" cy="43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 Summary">
  <p:cSld name="Final Slide Summary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/>
          <p:nvPr/>
        </p:nvSpPr>
        <p:spPr>
          <a:xfrm>
            <a:off x="0" y="0"/>
            <a:ext cx="12192000" cy="510462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A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621792" y="466344"/>
            <a:ext cx="10899648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793" y="6282108"/>
            <a:ext cx="484187" cy="432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>
            <a:spLocks noGrp="1"/>
          </p:cNvSpPr>
          <p:nvPr>
            <p:ph type="subTitle" idx="1"/>
          </p:nvPr>
        </p:nvSpPr>
        <p:spPr>
          <a:xfrm>
            <a:off x="621664" y="5295158"/>
            <a:ext cx="10899776" cy="3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621663" y="6018786"/>
            <a:ext cx="10899776" cy="22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3"/>
          </p:nvPr>
        </p:nvSpPr>
        <p:spPr>
          <a:xfrm>
            <a:off x="621663" y="5710775"/>
            <a:ext cx="10899776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0" i="0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8" name="Google Shape;138;p28"/>
          <p:cNvCxnSpPr/>
          <p:nvPr/>
        </p:nvCxnSpPr>
        <p:spPr>
          <a:xfrm>
            <a:off x="8778240" y="5193557"/>
            <a:ext cx="2743616" cy="0"/>
          </a:xfrm>
          <a:prstGeom prst="straightConnector1">
            <a:avLst/>
          </a:prstGeom>
          <a:noFill/>
          <a:ln w="50800" cap="flat" cmpd="sng">
            <a:solidFill>
              <a:srgbClr val="E2C72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8"/>
          <p:cNvSpPr txBox="1">
            <a:spLocks noGrp="1"/>
          </p:cNvSpPr>
          <p:nvPr>
            <p:ph type="body" idx="4"/>
          </p:nvPr>
        </p:nvSpPr>
        <p:spPr>
          <a:xfrm>
            <a:off x="621792" y="1249501"/>
            <a:ext cx="10899648" cy="373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0" name="Google Shape;14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84" y="6349151"/>
            <a:ext cx="484187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 Columns Picture">
  <p:cSld name="Content Two Columns Pictu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621792" y="457202"/>
            <a:ext cx="5474208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621792" y="987425"/>
            <a:ext cx="5474208" cy="509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7" name="Google Shape;2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4" y="6349151"/>
            <a:ext cx="484187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-Authors Slide after Titles Slide">
  <p:cSld name="Co-Authors Slide after Titles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621793" y="457202"/>
            <a:ext cx="10899647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621792" y="1602787"/>
            <a:ext cx="5398008" cy="44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2"/>
          </p:nvPr>
        </p:nvSpPr>
        <p:spPr>
          <a:xfrm>
            <a:off x="621794" y="987925"/>
            <a:ext cx="10899647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cap="none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2" name="Google Shape;32;p12"/>
          <p:cNvCxnSpPr/>
          <p:nvPr/>
        </p:nvCxnSpPr>
        <p:spPr>
          <a:xfrm>
            <a:off x="621792" y="1412134"/>
            <a:ext cx="2743616" cy="0"/>
          </a:xfrm>
          <a:prstGeom prst="straightConnector1">
            <a:avLst/>
          </a:prstGeom>
          <a:noFill/>
          <a:ln w="50800" cap="flat" cmpd="sng">
            <a:solidFill>
              <a:srgbClr val="E2C7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4" y="6349151"/>
            <a:ext cx="484187" cy="43216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>
            <a:spLocks noGrp="1"/>
          </p:cNvSpPr>
          <p:nvPr>
            <p:ph type="body" idx="3"/>
          </p:nvPr>
        </p:nvSpPr>
        <p:spPr>
          <a:xfrm>
            <a:off x="6123429" y="1602787"/>
            <a:ext cx="5398008" cy="44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621792" y="466344"/>
            <a:ext cx="10899648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621792" y="1260391"/>
            <a:ext cx="10899648" cy="480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4" y="6349151"/>
            <a:ext cx="484187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Two Column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621792" y="466344"/>
            <a:ext cx="10899648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621792" y="1250156"/>
            <a:ext cx="5398008" cy="492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200"/>
              <a:buChar char="•"/>
              <a:defRPr sz="2200">
                <a:solidFill>
                  <a:srgbClr val="0066B3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6172200" y="1250156"/>
            <a:ext cx="5349240" cy="492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200"/>
              <a:buChar char="•"/>
              <a:defRPr sz="2200">
                <a:solidFill>
                  <a:srgbClr val="0066B3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Google Shape;4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4" y="6349151"/>
            <a:ext cx="484187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Subtitle">
  <p:cSld name="Title Content Sub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621792" y="466344"/>
            <a:ext cx="10899648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621792" y="1621633"/>
            <a:ext cx="10899648" cy="444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2"/>
          </p:nvPr>
        </p:nvSpPr>
        <p:spPr>
          <a:xfrm>
            <a:off x="621666" y="995127"/>
            <a:ext cx="108997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800" cap="none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1" name="Google Shape;51;p15"/>
          <p:cNvCxnSpPr/>
          <p:nvPr/>
        </p:nvCxnSpPr>
        <p:spPr>
          <a:xfrm>
            <a:off x="621792" y="1412134"/>
            <a:ext cx="2743616" cy="0"/>
          </a:xfrm>
          <a:prstGeom prst="straightConnector1">
            <a:avLst/>
          </a:prstGeom>
          <a:noFill/>
          <a:ln w="50800" cap="flat" cmpd="sng">
            <a:solidFill>
              <a:srgbClr val="E2C7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" name="Google Shape;5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4" y="6349151"/>
            <a:ext cx="484187" cy="4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hite">
  <p:cSld name="Title Slide White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subTitle" idx="1"/>
          </p:nvPr>
        </p:nvSpPr>
        <p:spPr>
          <a:xfrm>
            <a:off x="621793" y="3880537"/>
            <a:ext cx="7370763" cy="3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B3"/>
              </a:buClr>
              <a:buSzPts val="2400"/>
              <a:buFont typeface="Arial"/>
              <a:buNone/>
              <a:defRPr sz="2400" b="0" i="0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5" name="Google Shape;55;p16"/>
          <p:cNvPicPr preferRelativeResize="0"/>
          <p:nvPr/>
        </p:nvPicPr>
        <p:blipFill rotWithShape="1">
          <a:blip r:embed="rId2">
            <a:alphaModFix/>
          </a:blip>
          <a:srcRect t="15663" r="11413"/>
          <a:stretch/>
        </p:blipFill>
        <p:spPr>
          <a:xfrm>
            <a:off x="7992558" y="0"/>
            <a:ext cx="4199444" cy="356846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cxnSp>
        <p:nvCxnSpPr>
          <p:cNvPr id="56" name="Google Shape;56;p16"/>
          <p:cNvCxnSpPr/>
          <p:nvPr/>
        </p:nvCxnSpPr>
        <p:spPr>
          <a:xfrm>
            <a:off x="621791" y="3651466"/>
            <a:ext cx="2743616" cy="0"/>
          </a:xfrm>
          <a:prstGeom prst="straightConnector1">
            <a:avLst/>
          </a:prstGeom>
          <a:noFill/>
          <a:ln w="50800" cap="flat" cmpd="sng">
            <a:solidFill>
              <a:srgbClr val="E2C7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" name="Google Shape;57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613" y="6214772"/>
            <a:ext cx="2889164" cy="19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2557" y="5959763"/>
            <a:ext cx="793551" cy="70829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621793" y="1631384"/>
            <a:ext cx="7370763" cy="189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6000"/>
              <a:buFont typeface="Arial"/>
              <a:buNone/>
              <a:defRPr sz="6000">
                <a:solidFill>
                  <a:srgbClr val="0066B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2"/>
          </p:nvPr>
        </p:nvSpPr>
        <p:spPr>
          <a:xfrm>
            <a:off x="621791" y="4305481"/>
            <a:ext cx="7370763" cy="4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0" i="0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3"/>
          </p:nvPr>
        </p:nvSpPr>
        <p:spPr>
          <a:xfrm>
            <a:off x="621792" y="4864155"/>
            <a:ext cx="7370763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B3"/>
              </a:buClr>
              <a:buSzPts val="1600"/>
              <a:buFont typeface="Arial"/>
              <a:buNone/>
              <a:defRPr sz="1600">
                <a:solidFill>
                  <a:srgbClr val="0066B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op Photo">
  <p:cSld name="Title Slide Top Photo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subTitle" idx="1"/>
          </p:nvPr>
        </p:nvSpPr>
        <p:spPr>
          <a:xfrm>
            <a:off x="621792" y="4523325"/>
            <a:ext cx="10924032" cy="3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B3"/>
              </a:buClr>
              <a:buSzPts val="2400"/>
              <a:buFont typeface="Arial"/>
              <a:buNone/>
              <a:defRPr sz="2400" b="0" i="0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4" name="Google Shape;64;p17"/>
          <p:cNvCxnSpPr/>
          <p:nvPr/>
        </p:nvCxnSpPr>
        <p:spPr>
          <a:xfrm>
            <a:off x="621792" y="4416346"/>
            <a:ext cx="2743616" cy="0"/>
          </a:xfrm>
          <a:prstGeom prst="straightConnector1">
            <a:avLst/>
          </a:prstGeom>
          <a:noFill/>
          <a:ln w="50800" cap="flat" cmpd="sng">
            <a:solidFill>
              <a:srgbClr val="E2C7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" name="Google Shape;65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4613" y="6214772"/>
            <a:ext cx="2889164" cy="19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2557" y="5959763"/>
            <a:ext cx="793551" cy="70829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621794" y="3256318"/>
            <a:ext cx="10924031" cy="109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6000"/>
              <a:buFont typeface="Arial"/>
              <a:buNone/>
              <a:defRPr sz="6000">
                <a:solidFill>
                  <a:srgbClr val="0066B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621792" y="4935229"/>
            <a:ext cx="10924032" cy="4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None/>
              <a:defRPr sz="1600" b="0" i="0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3"/>
          </p:nvPr>
        </p:nvSpPr>
        <p:spPr>
          <a:xfrm>
            <a:off x="621794" y="5506942"/>
            <a:ext cx="10924031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B3"/>
              </a:buClr>
              <a:buSzPts val="1600"/>
              <a:buFont typeface="Arial"/>
              <a:buNone/>
              <a:defRPr sz="1600">
                <a:solidFill>
                  <a:srgbClr val="0066B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>
            <a:spLocks noGrp="1"/>
          </p:cNvSpPr>
          <p:nvPr>
            <p:ph type="pic" idx="4"/>
          </p:nvPr>
        </p:nvSpPr>
        <p:spPr>
          <a:xfrm>
            <a:off x="0" y="0"/>
            <a:ext cx="12192000" cy="288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" type="secHead">
  <p:cSld name="SECTION_HEADER">
    <p:bg>
      <p:bgPr>
        <a:solidFill>
          <a:srgbClr val="0066B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621792" y="1709740"/>
            <a:ext cx="1089964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621792" y="4589465"/>
            <a:ext cx="1089964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F9F9"/>
              </a:buClr>
              <a:buSzPts val="1800"/>
              <a:buFont typeface="Arial"/>
              <a:buNone/>
              <a:defRPr sz="1800" cap="none">
                <a:solidFill>
                  <a:srgbClr val="F9F9F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83" y="6349150"/>
            <a:ext cx="484187" cy="4321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8"/>
          <p:cNvCxnSpPr/>
          <p:nvPr/>
        </p:nvCxnSpPr>
        <p:spPr>
          <a:xfrm>
            <a:off x="621792" y="3651466"/>
            <a:ext cx="2743616" cy="0"/>
          </a:xfrm>
          <a:prstGeom prst="straightConnector1">
            <a:avLst/>
          </a:prstGeom>
          <a:noFill/>
          <a:ln w="50800" cap="flat" cmpd="sng">
            <a:solidFill>
              <a:srgbClr val="E2C72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621792" y="466344"/>
            <a:ext cx="10899648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21792" y="1260391"/>
            <a:ext cx="10899648" cy="480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621793" y="3880537"/>
            <a:ext cx="7370763" cy="3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Louisa Bogar Nance</a:t>
            </a:r>
            <a:endParaRPr/>
          </a:p>
        </p:txBody>
      </p:sp>
      <p:sp>
        <p:nvSpPr>
          <p:cNvPr id="146" name="Google Shape;146;p1"/>
          <p:cNvSpPr txBox="1">
            <a:spLocks noGrp="1"/>
          </p:cNvSpPr>
          <p:nvPr>
            <p:ph type="title"/>
          </p:nvPr>
        </p:nvSpPr>
        <p:spPr>
          <a:xfrm>
            <a:off x="621793" y="1631384"/>
            <a:ext cx="8005840" cy="189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Developmental Testbed Center: Informing Earth System Model Development through Model Testing and Evaluation Solutions</a:t>
            </a:r>
            <a:endParaRPr/>
          </a:p>
        </p:txBody>
      </p:sp>
      <p:sp>
        <p:nvSpPr>
          <p:cNvPr id="147" name="Google Shape;147;p1"/>
          <p:cNvSpPr txBox="1">
            <a:spLocks noGrp="1"/>
          </p:cNvSpPr>
          <p:nvPr>
            <p:ph type="body" idx="2"/>
          </p:nvPr>
        </p:nvSpPr>
        <p:spPr>
          <a:xfrm>
            <a:off x="621095" y="4329661"/>
            <a:ext cx="7370763" cy="4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DTC DIRECTOR</a:t>
            </a:r>
            <a:endParaRPr/>
          </a:p>
        </p:txBody>
      </p:sp>
      <p:sp>
        <p:nvSpPr>
          <p:cNvPr id="148" name="Google Shape;148;p1"/>
          <p:cNvSpPr txBox="1">
            <a:spLocks noGrp="1"/>
          </p:cNvSpPr>
          <p:nvPr>
            <p:ph type="body" idx="3"/>
          </p:nvPr>
        </p:nvSpPr>
        <p:spPr>
          <a:xfrm>
            <a:off x="621793" y="4864155"/>
            <a:ext cx="7370763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dirty="0"/>
              <a:t>July 25, 2024</a:t>
            </a:r>
            <a:endParaRPr dirty="0"/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0955" y="4329661"/>
            <a:ext cx="1445895" cy="144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>
            <a:spLocks noGrp="1"/>
          </p:cNvSpPr>
          <p:nvPr>
            <p:ph type="title"/>
          </p:nvPr>
        </p:nvSpPr>
        <p:spPr>
          <a:xfrm>
            <a:off x="621792" y="466344"/>
            <a:ext cx="10899648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600"/>
              <a:buFont typeface="Arial"/>
              <a:buNone/>
            </a:pPr>
            <a:r>
              <a:rPr lang="en-US" dirty="0"/>
              <a:t>Key ingredient to success…</a:t>
            </a:r>
            <a:endParaRPr dirty="0"/>
          </a:p>
        </p:txBody>
      </p:sp>
      <p:sp>
        <p:nvSpPr>
          <p:cNvPr id="239" name="Google Shape;239;p7"/>
          <p:cNvSpPr txBox="1">
            <a:spLocks noGrp="1"/>
          </p:cNvSpPr>
          <p:nvPr>
            <p:ph type="body" idx="1"/>
          </p:nvPr>
        </p:nvSpPr>
        <p:spPr>
          <a:xfrm>
            <a:off x="621792" y="1260391"/>
            <a:ext cx="10899648" cy="480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/>
              <a:t>Close collaborations with research scientists, especially model developers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National and international research laboratories (e.g., NOAA, NCAR, NRL, etc..)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Operational centers (EMC, AF Weather, UK Met Office, etc..)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Academia (US and international institutions)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Private sector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dirty="0"/>
              <a:t>Also includes close collaborations with other NOAA Testbeds when appropriate!</a:t>
            </a:r>
            <a:endParaRPr dirty="0"/>
          </a:p>
        </p:txBody>
      </p:sp>
      <p:sp>
        <p:nvSpPr>
          <p:cNvPr id="240" name="Google Shape;240;p7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>
            <a:spLocks noGrp="1"/>
          </p:cNvSpPr>
          <p:nvPr>
            <p:ph type="title"/>
          </p:nvPr>
        </p:nvSpPr>
        <p:spPr>
          <a:xfrm>
            <a:off x="621792" y="466344"/>
            <a:ext cx="10899648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600"/>
              <a:buFont typeface="Arial"/>
              <a:buNone/>
            </a:pPr>
            <a:r>
              <a:rPr lang="en-US"/>
              <a:t>DTC Visitor Program</a:t>
            </a:r>
            <a:endParaRPr/>
          </a:p>
        </p:txBody>
      </p:sp>
      <p:sp>
        <p:nvSpPr>
          <p:cNvPr id="247" name="Google Shape;247;p8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48" name="Google Shape;248;p8"/>
          <p:cNvSpPr txBox="1">
            <a:spLocks noGrp="1"/>
          </p:cNvSpPr>
          <p:nvPr>
            <p:ph type="body" idx="2"/>
          </p:nvPr>
        </p:nvSpPr>
        <p:spPr>
          <a:xfrm>
            <a:off x="621666" y="995127"/>
            <a:ext cx="108997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en-US" sz="2400" cap="none"/>
              <a:t>https://dtcenter.org/visitor-program</a:t>
            </a:r>
            <a:endParaRPr/>
          </a:p>
        </p:txBody>
      </p:sp>
      <p:sp>
        <p:nvSpPr>
          <p:cNvPr id="249" name="Google Shape;249;p8"/>
          <p:cNvSpPr txBox="1"/>
          <p:nvPr/>
        </p:nvSpPr>
        <p:spPr>
          <a:xfrm>
            <a:off x="621793" y="1549032"/>
            <a:ext cx="5075000" cy="46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 a project to work on with us!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visitor projects: 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 - Up to 2 months honorarium, travel and per diem - can be split into multiple visits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Graduate Student - Up to 1 year of temporary living per diem and travel expenses for graduate student, plus support for advisor visits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Announcement of Opportunity on DTC website for more information on how to apply and guidance on topics of interest</a:t>
            </a:r>
            <a:endParaRPr/>
          </a:p>
        </p:txBody>
      </p:sp>
      <p:pic>
        <p:nvPicPr>
          <p:cNvPr id="250" name="Google Shape;250;p8" descr="https://lh3.googleusercontent.com/y1W-tnxTNp6xq9m-5SmLPQcde4H0Sjg9aUn2Hdew061d9uGPbJtMfppjamQk-BAcNgU2EYSrO40dlSSctLtt4mYTb0yuTvp-vqkSa471RqK-wNZbvL2n9-jLiY92qxAuayloNaaGzSCXd1fdajhuj4ZqqA=s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207" y="3576873"/>
            <a:ext cx="3429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" descr="https://lh5.googleusercontent.com/t375O-D57G-0Ts6qpuyqZGdVmP3e7aHvkh2v-IoPFYyQTncz38A8wxdARbj_IenKNe49mIx1Xhrzz4WU5LCj4ANSWvMV3BeaXjKFZyigcisoUFyvMWn3Lcqu9N8ri2OJxTHJU2lXiFjXnuIQpqUmF5Fz9w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204" y="614756"/>
            <a:ext cx="482346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3037" y="4070240"/>
            <a:ext cx="1431925" cy="14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>
            <a:spLocks noGrp="1"/>
          </p:cNvSpPr>
          <p:nvPr>
            <p:ph type="title"/>
          </p:nvPr>
        </p:nvSpPr>
        <p:spPr>
          <a:xfrm>
            <a:off x="621792" y="457202"/>
            <a:ext cx="5474208" cy="4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600"/>
              <a:buFont typeface="Arial"/>
              <a:buNone/>
            </a:pPr>
            <a:r>
              <a:rPr lang="en-US" sz="3600"/>
              <a:t>Who we are…</a:t>
            </a:r>
            <a:endParaRPr/>
          </a:p>
        </p:txBody>
      </p:sp>
      <p:sp>
        <p:nvSpPr>
          <p:cNvPr id="155" name="Google Shape;155;p2"/>
          <p:cNvSpPr txBox="1">
            <a:spLocks noGrp="1"/>
          </p:cNvSpPr>
          <p:nvPr>
            <p:ph type="body" idx="1"/>
          </p:nvPr>
        </p:nvSpPr>
        <p:spPr>
          <a:xfrm>
            <a:off x="621792" y="2194560"/>
            <a:ext cx="5029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Vision: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Empower the Earth system science community with model testing and evaluation solutions</a:t>
            </a:r>
            <a:endParaRPr sz="2800"/>
          </a:p>
        </p:txBody>
      </p:sp>
      <p:sp>
        <p:nvSpPr>
          <p:cNvPr id="156" name="Google Shape;156;p2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57" name="Google Shape;157;p2"/>
          <p:cNvSpPr txBox="1"/>
          <p:nvPr/>
        </p:nvSpPr>
        <p:spPr>
          <a:xfrm>
            <a:off x="5852160" y="2194560"/>
            <a:ext cx="5029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Mission: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Bridge research and operations to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accelerate </a:t>
            </a:r>
            <a:r>
              <a:rPr lang="en-US" sz="2800" dirty="0">
                <a:solidFill>
                  <a:schemeClr val="accent2"/>
                </a:solidFill>
              </a:rPr>
              <a:t>understanding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chemeClr val="dk1"/>
                </a:solidFill>
              </a:rPr>
              <a:t>of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prediction of the Earth system by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advancing collaborative model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assessments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developing indispensable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software tools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58" name="Google Shape;158;p2"/>
          <p:cNvSpPr txBox="1"/>
          <p:nvPr/>
        </p:nvSpPr>
        <p:spPr>
          <a:xfrm>
            <a:off x="621792" y="1097280"/>
            <a:ext cx="10832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DTC is a partnership between NOAA (NWS and OAR), US Air Force and NSF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NCAR</a:t>
            </a:r>
            <a:endParaRPr/>
          </a:p>
        </p:txBody>
      </p:sp>
      <p:pic>
        <p:nvPicPr>
          <p:cNvPr id="159" name="Google Shape;159;p2" descr="Team Building Free Stock Photo - Public Domain Pic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9846" y="3966296"/>
            <a:ext cx="2733675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 txBox="1"/>
          <p:nvPr/>
        </p:nvSpPr>
        <p:spPr>
          <a:xfrm>
            <a:off x="2057400" y="5532120"/>
            <a:ext cx="61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NCAR</a:t>
            </a:r>
            <a:endParaRPr/>
          </a:p>
        </p:txBody>
      </p:sp>
      <p:sp>
        <p:nvSpPr>
          <p:cNvPr id="161" name="Google Shape;161;p2"/>
          <p:cNvSpPr txBox="1"/>
          <p:nvPr/>
        </p:nvSpPr>
        <p:spPr>
          <a:xfrm>
            <a:off x="2057400" y="4892040"/>
            <a:ext cx="51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OAR</a:t>
            </a:r>
            <a:endParaRPr/>
          </a:p>
        </p:txBody>
      </p:sp>
      <p:sp>
        <p:nvSpPr>
          <p:cNvPr id="162" name="Google Shape;162;p2"/>
          <p:cNvSpPr txBox="1"/>
          <p:nvPr/>
        </p:nvSpPr>
        <p:spPr>
          <a:xfrm>
            <a:off x="2743200" y="4892040"/>
            <a:ext cx="54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NWS</a:t>
            </a:r>
            <a:endParaRPr/>
          </a:p>
        </p:txBody>
      </p:sp>
      <p:sp>
        <p:nvSpPr>
          <p:cNvPr id="163" name="Google Shape;163;p2"/>
          <p:cNvSpPr txBox="1"/>
          <p:nvPr/>
        </p:nvSpPr>
        <p:spPr>
          <a:xfrm rot="1479153">
            <a:off x="3002817" y="5684551"/>
            <a:ext cx="381910" cy="27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>
            <a:spLocks noGrp="1"/>
          </p:cNvSpPr>
          <p:nvPr>
            <p:ph type="title"/>
          </p:nvPr>
        </p:nvSpPr>
        <p:spPr>
          <a:xfrm>
            <a:off x="621793" y="186117"/>
            <a:ext cx="10899647" cy="80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600"/>
              <a:buFont typeface="Arial"/>
              <a:buNone/>
            </a:pPr>
            <a:r>
              <a:rPr lang="en-US" sz="3600"/>
              <a:t>Who we are…</a:t>
            </a:r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body" idx="1"/>
          </p:nvPr>
        </p:nvSpPr>
        <p:spPr>
          <a:xfrm>
            <a:off x="621792" y="1602787"/>
            <a:ext cx="539800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dk2"/>
                </a:solidFill>
              </a:rPr>
              <a:t>NSF NCAR Leads</a:t>
            </a:r>
            <a:endParaRPr dirty="0"/>
          </a:p>
          <a:p>
            <a:pPr marL="401638" lvl="0" indent="-3905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accent2"/>
                </a:solidFill>
              </a:rPr>
              <a:t>Kathryn Newman, Deputy Director, RAL </a:t>
            </a:r>
            <a:r>
              <a:rPr lang="en-US" sz="1800" dirty="0"/>
              <a:t>(HAFS T&amp;E, Stochastics/Deterministic Physics T&amp;E)</a:t>
            </a:r>
            <a:endParaRPr sz="1800" b="1" dirty="0">
              <a:solidFill>
                <a:schemeClr val="accent2"/>
              </a:solidFill>
            </a:endParaRPr>
          </a:p>
          <a:p>
            <a:pPr marL="401638" lvl="0" indent="-3905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/>
              <a:t>Lulin Xue, RAL (</a:t>
            </a:r>
            <a:r>
              <a:rPr lang="en-US" sz="1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CCPP</a:t>
            </a:r>
            <a:r>
              <a:rPr lang="en-US" sz="1800" dirty="0"/>
              <a:t>)</a:t>
            </a:r>
            <a:endParaRPr sz="1800" b="1" dirty="0">
              <a:solidFill>
                <a:schemeClr val="accent2"/>
              </a:solidFill>
            </a:endParaRPr>
          </a:p>
          <a:p>
            <a:pPr marL="401638" lvl="0" indent="-3905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/>
              <a:t>Tara Jensen, RAL (</a:t>
            </a:r>
            <a:r>
              <a:rPr lang="en-US" sz="18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METplus</a:t>
            </a:r>
            <a:r>
              <a:rPr lang="en-US" sz="1800" dirty="0"/>
              <a:t>)</a:t>
            </a:r>
            <a:endParaRPr dirty="0"/>
          </a:p>
          <a:p>
            <a:pPr marL="401638" lvl="0" indent="-3905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/>
              <a:t>Michelle Harrold, RAL (RRFS T&amp;E, AF V&amp;V)</a:t>
            </a:r>
            <a:endParaRPr dirty="0"/>
          </a:p>
          <a:p>
            <a:pPr marL="401638" lvl="0" indent="-3905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/>
              <a:t>Weiwei Li, RAL (UFS Physics T&amp;E, MMM physics T&amp;E)</a:t>
            </a:r>
            <a:endParaRPr dirty="0"/>
          </a:p>
          <a:p>
            <a:pPr marL="401638" lvl="0" indent="-3905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/>
              <a:t>Will Mayfield, RAL (MPAS stochastic physics)</a:t>
            </a:r>
            <a:endParaRPr dirty="0"/>
          </a:p>
        </p:txBody>
      </p:sp>
      <p:sp>
        <p:nvSpPr>
          <p:cNvPr id="170" name="Google Shape;170;p3"/>
          <p:cNvSpPr txBox="1">
            <a:spLocks noGrp="1"/>
          </p:cNvSpPr>
          <p:nvPr>
            <p:ph type="body" idx="2"/>
          </p:nvPr>
        </p:nvSpPr>
        <p:spPr>
          <a:xfrm>
            <a:off x="621794" y="987925"/>
            <a:ext cx="10899647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US" sz="2000"/>
              <a:t>MULTI-INSTITUTIONAL TEAM</a:t>
            </a:r>
            <a:endParaRPr/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3"/>
          </p:nvPr>
        </p:nvSpPr>
        <p:spPr>
          <a:xfrm>
            <a:off x="6123429" y="1602787"/>
            <a:ext cx="539496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8125" lvl="0" indent="-2270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dk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NOAA Leads</a:t>
            </a:r>
            <a:endParaRPr dirty="0"/>
          </a:p>
          <a:p>
            <a:pPr marL="465138" lvl="0" indent="-454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accent2"/>
                </a:solidFill>
              </a:rPr>
              <a:t>Jeff Beck, Deputy Director, GSL</a:t>
            </a:r>
            <a:r>
              <a:rPr lang="en-US" sz="1800" dirty="0"/>
              <a:t> (RRFS T&amp;E</a:t>
            </a:r>
            <a:r>
              <a:rPr lang="en-US" sz="1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, </a:t>
            </a:r>
            <a:r>
              <a:rPr lang="en-US" sz="1800" dirty="0"/>
              <a:t>MPAS stochastic physics)</a:t>
            </a:r>
            <a:endParaRPr dirty="0"/>
          </a:p>
          <a:p>
            <a:pPr marL="465138" lvl="0" indent="-454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/>
              <a:t>Ligia </a:t>
            </a:r>
            <a:r>
              <a:rPr lang="en-US" sz="1800" dirty="0" err="1"/>
              <a:t>Bernardet</a:t>
            </a:r>
            <a:r>
              <a:rPr lang="en-US" sz="1800" dirty="0"/>
              <a:t>, GSL (CCPP)</a:t>
            </a:r>
            <a:endParaRPr dirty="0"/>
          </a:p>
          <a:p>
            <a:pPr marL="465138" lvl="0" indent="-454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/>
              <a:t>Molly Smith, CU-CIRES and GSL (</a:t>
            </a:r>
            <a:r>
              <a:rPr lang="en-US" sz="1800" dirty="0" err="1"/>
              <a:t>METplus</a:t>
            </a:r>
            <a:r>
              <a:rPr lang="en-US" sz="1800" dirty="0"/>
              <a:t>)</a:t>
            </a:r>
            <a:endParaRPr dirty="0"/>
          </a:p>
          <a:p>
            <a:pPr marL="465137" lvl="0" indent="-454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/>
              <a:t>Man Zhang, CU-CIRES and GSL (UFS Physics T&amp;E)</a:t>
            </a:r>
            <a:endParaRPr sz="1800" dirty="0"/>
          </a:p>
        </p:txBody>
      </p:sp>
      <p:sp>
        <p:nvSpPr>
          <p:cNvPr id="172" name="Google Shape;172;p3"/>
          <p:cNvSpPr/>
          <p:nvPr/>
        </p:nvSpPr>
        <p:spPr>
          <a:xfrm>
            <a:off x="3200400" y="5212080"/>
            <a:ext cx="25146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002B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NCAR</a:t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5715000" y="5212080"/>
            <a:ext cx="2514600" cy="1371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002B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NOAA</a:t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5166360" y="5488423"/>
            <a:ext cx="914400" cy="822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002B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DTC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>
            <a:spLocks noGrp="1"/>
          </p:cNvSpPr>
          <p:nvPr>
            <p:ph type="title"/>
          </p:nvPr>
        </p:nvSpPr>
        <p:spPr>
          <a:xfrm>
            <a:off x="621792" y="466344"/>
            <a:ext cx="10899648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600"/>
              <a:buFont typeface="Arial"/>
              <a:buNone/>
            </a:pPr>
            <a:r>
              <a:rPr lang="en-US"/>
              <a:t>What we do…</a:t>
            </a:r>
            <a:endParaRPr/>
          </a:p>
        </p:txBody>
      </p:sp>
      <p:sp>
        <p:nvSpPr>
          <p:cNvPr id="180" name="Google Shape;180;p4"/>
          <p:cNvSpPr txBox="1">
            <a:spLocks noGrp="1"/>
          </p:cNvSpPr>
          <p:nvPr>
            <p:ph type="body" idx="1"/>
          </p:nvPr>
        </p:nvSpPr>
        <p:spPr>
          <a:xfrm>
            <a:off x="621792" y="1097280"/>
            <a:ext cx="10899648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700"/>
              <a:t>Conduct testing and evaluation directed at informing Earth system model design (i.e., initialization, component model configurations, ensemble techniques, post-processing, etc…) across multiple scales (temporal and spatial)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700"/>
              <a:t>Develop and support community tools to provide a framework for broad community engagement in the process of advancing Earth system understanding and prediction</a:t>
            </a:r>
            <a:endParaRPr/>
          </a:p>
        </p:txBody>
      </p:sp>
      <p:sp>
        <p:nvSpPr>
          <p:cNvPr id="181" name="Google Shape;181;p4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82" name="Google Shape;182;p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792" y="3627660"/>
            <a:ext cx="3989598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"/>
          <p:cNvSpPr txBox="1"/>
          <p:nvPr/>
        </p:nvSpPr>
        <p:spPr>
          <a:xfrm>
            <a:off x="621792" y="2987580"/>
            <a:ext cx="39867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Community Physics Package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(CCPP)</a:t>
            </a:r>
            <a:endParaRPr/>
          </a:p>
        </p:txBody>
      </p:sp>
      <p:pic>
        <p:nvPicPr>
          <p:cNvPr id="184" name="Google Shape;18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3165" y="3627660"/>
            <a:ext cx="3093836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 txBox="1"/>
          <p:nvPr/>
        </p:nvSpPr>
        <p:spPr>
          <a:xfrm>
            <a:off x="8463165" y="2987580"/>
            <a:ext cx="309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Enh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anced Model Evaluation Tools (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METplus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pic>
        <p:nvPicPr>
          <p:cNvPr id="186" name="Google Shape;18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8202" y="3627660"/>
            <a:ext cx="2937591" cy="204431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"/>
          <p:cNvSpPr txBox="1"/>
          <p:nvPr/>
        </p:nvSpPr>
        <p:spPr>
          <a:xfrm>
            <a:off x="5157216" y="2987580"/>
            <a:ext cx="29352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CCPP Single Column Model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(CCPP SCM)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914400" y="585204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Multi-agency collaboration: NOAA, NCAR, and NRL</a:t>
            </a:r>
            <a:endParaRPr/>
          </a:p>
        </p:txBody>
      </p:sp>
      <p:sp>
        <p:nvSpPr>
          <p:cNvPr id="189" name="Google Shape;189;p4"/>
          <p:cNvSpPr txBox="1"/>
          <p:nvPr/>
        </p:nvSpPr>
        <p:spPr>
          <a:xfrm>
            <a:off x="8686800" y="5831720"/>
            <a:ext cx="27432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Multi-agency collaboration: NOAA, NCAR, AF, NRL, UKMO</a:t>
            </a:r>
            <a:endParaRPr/>
          </a:p>
        </p:txBody>
      </p:sp>
      <p:sp>
        <p:nvSpPr>
          <p:cNvPr id="190" name="Google Shape;190;p4"/>
          <p:cNvSpPr/>
          <p:nvPr/>
        </p:nvSpPr>
        <p:spPr>
          <a:xfrm>
            <a:off x="4669105" y="5970304"/>
            <a:ext cx="3851809" cy="7410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002B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blocks for Hierarchical System Development (HSD)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5c973e4c3_0_0"/>
          <p:cNvSpPr txBox="1">
            <a:spLocks noGrp="1"/>
          </p:cNvSpPr>
          <p:nvPr>
            <p:ph type="title"/>
          </p:nvPr>
        </p:nvSpPr>
        <p:spPr>
          <a:xfrm>
            <a:off x="621792" y="466344"/>
            <a:ext cx="108996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600"/>
              <a:buFont typeface="Arial"/>
              <a:buNone/>
            </a:pPr>
            <a:r>
              <a:rPr lang="en-US"/>
              <a:t>How we do it…</a:t>
            </a:r>
            <a:endParaRPr/>
          </a:p>
        </p:txBody>
      </p:sp>
      <p:sp>
        <p:nvSpPr>
          <p:cNvPr id="196" name="Google Shape;196;g2a5c973e4c3_0_0"/>
          <p:cNvSpPr txBox="1">
            <a:spLocks noGrp="1"/>
          </p:cNvSpPr>
          <p:nvPr>
            <p:ph type="body" idx="1"/>
          </p:nvPr>
        </p:nvSpPr>
        <p:spPr>
          <a:xfrm>
            <a:off x="621792" y="1097280"/>
            <a:ext cx="53979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</a:rPr>
              <a:t>In-depth diagno</a:t>
            </a:r>
            <a:r>
              <a:rPr lang="en-US" sz="2200" b="1"/>
              <a:t>stic studies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/>
              <a:t>Ex: SCM studies of physics innovations</a:t>
            </a:r>
            <a:endParaRPr/>
          </a:p>
        </p:txBody>
      </p:sp>
      <p:sp>
        <p:nvSpPr>
          <p:cNvPr id="197" name="Google Shape;197;g2a5c973e4c3_0_0"/>
          <p:cNvSpPr txBox="1">
            <a:spLocks noGrp="1"/>
          </p:cNvSpPr>
          <p:nvPr>
            <p:ph type="body" idx="2"/>
          </p:nvPr>
        </p:nvSpPr>
        <p:spPr>
          <a:xfrm>
            <a:off x="6172200" y="1097280"/>
            <a:ext cx="5349300" cy="1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/>
              <a:t>Exploratory verification metrics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/>
              <a:t>New observations, user-focused metrics and advanced verification approaches</a:t>
            </a:r>
            <a:endParaRPr/>
          </a:p>
        </p:txBody>
      </p:sp>
      <p:sp>
        <p:nvSpPr>
          <p:cNvPr id="198" name="Google Shape;198;g2a5c973e4c3_0_0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99" name="Google Shape;199;g2a5c973e4c3_0_0"/>
          <p:cNvSpPr txBox="1"/>
          <p:nvPr/>
        </p:nvSpPr>
        <p:spPr>
          <a:xfrm>
            <a:off x="3397050" y="2633475"/>
            <a:ext cx="20310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</a:rPr>
              <a:t>TWP-ICE case:</a:t>
            </a:r>
            <a:endParaRPr sz="1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R</a:t>
            </a:r>
            <a:r>
              <a:rPr lang="en-US" sz="1700">
                <a:solidFill>
                  <a:schemeClr val="dk1"/>
                </a:solidFill>
              </a:rPr>
              <a:t>elative humidity in m</a:t>
            </a:r>
            <a:r>
              <a:rPr lang="en-US" sz="1700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arine</a:t>
            </a:r>
            <a:r>
              <a:rPr lang="en-US" sz="1700">
                <a:solidFill>
                  <a:schemeClr val="dk1"/>
                </a:solidFill>
              </a:rPr>
              <a:t> stratocumulus regime shows more pronounced diurnal amplitude using prognostic closure scheme with P8 suite (Bengtsson et al. 2022)</a:t>
            </a:r>
            <a:endParaRPr sz="1700"/>
          </a:p>
        </p:txBody>
      </p:sp>
      <p:sp>
        <p:nvSpPr>
          <p:cNvPr id="200" name="Google Shape;200;g2a5c973e4c3_0_0"/>
          <p:cNvSpPr txBox="1"/>
          <p:nvPr/>
        </p:nvSpPr>
        <p:spPr>
          <a:xfrm>
            <a:off x="7082916" y="2117850"/>
            <a:ext cx="357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MODE: Object-based Verification</a:t>
            </a:r>
            <a:endParaRPr/>
          </a:p>
        </p:txBody>
      </p:sp>
      <p:pic>
        <p:nvPicPr>
          <p:cNvPr id="201" name="Google Shape;201;g2a5c973e4c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1210" y="2743200"/>
            <a:ext cx="2769870" cy="231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a5c973e4c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3696" y="2743200"/>
            <a:ext cx="277368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a5c973e4c3_0_0"/>
          <p:cNvSpPr txBox="1"/>
          <p:nvPr/>
        </p:nvSpPr>
        <p:spPr>
          <a:xfrm>
            <a:off x="8890947" y="2423160"/>
            <a:ext cx="2787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MRMS Comp. Refl. Objects</a:t>
            </a:r>
            <a:endParaRPr/>
          </a:p>
        </p:txBody>
      </p:sp>
      <p:sp>
        <p:nvSpPr>
          <p:cNvPr id="204" name="Google Shape;204;g2a5c973e4c3_0_0"/>
          <p:cNvSpPr txBox="1"/>
          <p:nvPr/>
        </p:nvSpPr>
        <p:spPr>
          <a:xfrm>
            <a:off x="5944515" y="2423160"/>
            <a:ext cx="312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Comp. Refl. Product Objects</a:t>
            </a:r>
            <a:endParaRPr/>
          </a:p>
        </p:txBody>
      </p:sp>
      <p:pic>
        <p:nvPicPr>
          <p:cNvPr id="205" name="Google Shape;205;g2a5c973e4c3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34400" y="4892040"/>
            <a:ext cx="25146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a5c973e4c3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2620" y="4895279"/>
            <a:ext cx="25146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a5c973e4c3_0_0"/>
          <p:cNvSpPr txBox="1"/>
          <p:nvPr/>
        </p:nvSpPr>
        <p:spPr>
          <a:xfrm>
            <a:off x="5428196" y="5486400"/>
            <a:ext cx="835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</a:t>
            </a:r>
            <a:endParaRPr/>
          </a:p>
        </p:txBody>
      </p:sp>
      <p:sp>
        <p:nvSpPr>
          <p:cNvPr id="208" name="Google Shape;208;g2a5c973e4c3_0_0"/>
          <p:cNvSpPr txBox="1"/>
          <p:nvPr/>
        </p:nvSpPr>
        <p:spPr>
          <a:xfrm>
            <a:off x="10781297" y="5486400"/>
            <a:ext cx="1391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Centroid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displacement</a:t>
            </a:r>
            <a:endParaRPr/>
          </a:p>
        </p:txBody>
      </p:sp>
      <p:pic>
        <p:nvPicPr>
          <p:cNvPr id="209" name="Google Shape;209;g2a5c973e4c3_0_0" descr="Chart, histogram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792" y="1831350"/>
            <a:ext cx="2615182" cy="169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a5c973e4c3_0_0" descr="Chart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1792" y="3420475"/>
            <a:ext cx="2617002" cy="171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a5c973e4c3_0_0"/>
          <p:cNvSpPr txBox="1"/>
          <p:nvPr/>
        </p:nvSpPr>
        <p:spPr>
          <a:xfrm>
            <a:off x="2167128" y="1947672"/>
            <a:ext cx="6255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Obs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2" name="Google Shape;212;g2a5c973e4c3_0_0"/>
          <p:cNvSpPr txBox="1"/>
          <p:nvPr/>
        </p:nvSpPr>
        <p:spPr>
          <a:xfrm>
            <a:off x="2306580" y="3557016"/>
            <a:ext cx="5166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P8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3" name="Google Shape;213;g2a5c973e4c3_0_0" descr="A picture containing char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1792" y="4920300"/>
            <a:ext cx="2617001" cy="1717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a5c973e4c3_0_0"/>
          <p:cNvSpPr txBox="1"/>
          <p:nvPr/>
        </p:nvSpPr>
        <p:spPr>
          <a:xfrm>
            <a:off x="2066544" y="5047488"/>
            <a:ext cx="759000" cy="4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P8+Prog closure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"/>
          <p:cNvSpPr txBox="1">
            <a:spLocks noGrp="1"/>
          </p:cNvSpPr>
          <p:nvPr>
            <p:ph type="title"/>
          </p:nvPr>
        </p:nvSpPr>
        <p:spPr>
          <a:xfrm>
            <a:off x="621792" y="466344"/>
            <a:ext cx="10899648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600"/>
              <a:buFont typeface="Arial"/>
              <a:buNone/>
            </a:pPr>
            <a:r>
              <a:rPr lang="en-US"/>
              <a:t>How we do it…</a:t>
            </a:r>
            <a:endParaRPr/>
          </a:p>
        </p:txBody>
      </p:sp>
      <p:sp>
        <p:nvSpPr>
          <p:cNvPr id="220" name="Google Shape;220;p6"/>
          <p:cNvSpPr txBox="1">
            <a:spLocks noGrp="1"/>
          </p:cNvSpPr>
          <p:nvPr>
            <p:ph type="body" idx="1"/>
          </p:nvPr>
        </p:nvSpPr>
        <p:spPr>
          <a:xfrm>
            <a:off x="621800" y="1097277"/>
            <a:ext cx="5397900" cy="3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Agile testing </a:t>
            </a:r>
            <a:r>
              <a:rPr lang="en-US" b="1"/>
              <a:t>frameworks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Workflow (init-to-vx or just vx) that facilitates rapid, straightforward comparisons of prototypes and operational benchmarks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Proto-type documentation, plus quick-look results (scorecards) and in-depth verification results</a:t>
            </a:r>
            <a:endParaRPr/>
          </a:p>
        </p:txBody>
      </p:sp>
      <p:sp>
        <p:nvSpPr>
          <p:cNvPr id="221" name="Google Shape;221;p6"/>
          <p:cNvSpPr txBox="1">
            <a:spLocks noGrp="1"/>
          </p:cNvSpPr>
          <p:nvPr>
            <p:ph type="body" idx="2"/>
          </p:nvPr>
        </p:nvSpPr>
        <p:spPr>
          <a:xfrm>
            <a:off x="6172200" y="1097280"/>
            <a:ext cx="53493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/>
              <a:t>Tests with robust sample sizes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Ex: Retrospective sample</a:t>
            </a:r>
            <a:r>
              <a:rPr lang="en-US"/>
              <a:t> for 2021 and 2022 Hurricane seasons</a:t>
            </a:r>
            <a:endParaRPr/>
          </a:p>
        </p:txBody>
      </p:sp>
      <p:sp>
        <p:nvSpPr>
          <p:cNvPr id="222" name="Google Shape;222;p6"/>
          <p:cNvSpPr txBox="1">
            <a:spLocks noGrp="1"/>
          </p:cNvSpPr>
          <p:nvPr>
            <p:ph type="sldNum" idx="12"/>
          </p:nvPr>
        </p:nvSpPr>
        <p:spPr>
          <a:xfrm>
            <a:off x="8778240" y="6487299"/>
            <a:ext cx="2743200" cy="2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668" y="4151376"/>
            <a:ext cx="3792474" cy="249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"/>
          <p:cNvPicPr preferRelativeResize="0"/>
          <p:nvPr/>
        </p:nvPicPr>
        <p:blipFill rotWithShape="1">
          <a:blip r:embed="rId4">
            <a:alphaModFix/>
          </a:blip>
          <a:srcRect r="6006"/>
          <a:stretch/>
        </p:blipFill>
        <p:spPr>
          <a:xfrm>
            <a:off x="6172200" y="2514600"/>
            <a:ext cx="2103124" cy="17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 txBox="1"/>
          <p:nvPr/>
        </p:nvSpPr>
        <p:spPr>
          <a:xfrm>
            <a:off x="6660085" y="4627135"/>
            <a:ext cx="982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IMERG</a:t>
            </a:r>
            <a:endParaRPr sz="10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6"/>
          <p:cNvPicPr preferRelativeResize="0"/>
          <p:nvPr/>
        </p:nvPicPr>
        <p:blipFill rotWithShape="1">
          <a:blip r:embed="rId5">
            <a:alphaModFix/>
          </a:blip>
          <a:srcRect l="12954" r="7033"/>
          <a:stretch/>
        </p:blipFill>
        <p:spPr>
          <a:xfrm>
            <a:off x="6172200" y="4933993"/>
            <a:ext cx="1636362" cy="151487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"/>
          <p:cNvSpPr txBox="1"/>
          <p:nvPr/>
        </p:nvSpPr>
        <p:spPr>
          <a:xfrm>
            <a:off x="7956062" y="4631361"/>
            <a:ext cx="982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HFSB</a:t>
            </a:r>
            <a:endParaRPr sz="10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6"/>
          <p:cNvPicPr preferRelativeResize="0"/>
          <p:nvPr/>
        </p:nvPicPr>
        <p:blipFill rotWithShape="1">
          <a:blip r:embed="rId6">
            <a:alphaModFix/>
          </a:blip>
          <a:srcRect l="22832" t="3715" r="8082" b="6958"/>
          <a:stretch/>
        </p:blipFill>
        <p:spPr>
          <a:xfrm>
            <a:off x="7696200" y="4937760"/>
            <a:ext cx="1519483" cy="145242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 txBox="1"/>
          <p:nvPr/>
        </p:nvSpPr>
        <p:spPr>
          <a:xfrm>
            <a:off x="10742150" y="5020350"/>
            <a:ext cx="13386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Hurricane Ian: 12-hr forecast composites (storm relative) for 6-h accum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10476475" y="2576875"/>
            <a:ext cx="155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Frequency Bias: 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6-h accum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Shifted tracks verified against IMERG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231" name="Google Shape;231;p6"/>
          <p:cNvPicPr preferRelativeResize="0"/>
          <p:nvPr/>
        </p:nvPicPr>
        <p:blipFill rotWithShape="1">
          <a:blip r:embed="rId7">
            <a:alphaModFix/>
          </a:blip>
          <a:srcRect l="22743" r="7511"/>
          <a:stretch/>
        </p:blipFill>
        <p:spPr>
          <a:xfrm>
            <a:off x="9159240" y="4892040"/>
            <a:ext cx="1519483" cy="161640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"/>
          <p:cNvSpPr txBox="1"/>
          <p:nvPr/>
        </p:nvSpPr>
        <p:spPr>
          <a:xfrm>
            <a:off x="9390853" y="4626864"/>
            <a:ext cx="982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HWRF</a:t>
            </a:r>
            <a:endParaRPr sz="10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6"/>
          <p:cNvPicPr preferRelativeResize="0"/>
          <p:nvPr/>
        </p:nvPicPr>
        <p:blipFill rotWithShape="1">
          <a:blip r:embed="rId8">
            <a:alphaModFix/>
          </a:blip>
          <a:srcRect r="4205"/>
          <a:stretch/>
        </p:blipFill>
        <p:spPr>
          <a:xfrm>
            <a:off x="8199125" y="2514600"/>
            <a:ext cx="2103124" cy="173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4CF17-789C-CB55-202D-C1E21E0F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UFS application development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9BDE4-838F-A787-BFC5-8360FDC341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21AAF-B919-C580-8834-1EBDEDDDFF0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350" indent="0"/>
            <a:r>
              <a:rPr lang="en-US" dirty="0"/>
              <a:t>Rapid Refresh Forecast System (RRFS)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5D352-DC6E-879B-969C-F33498C37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6" t="25201" r="8225" b="24798"/>
          <a:stretch/>
        </p:blipFill>
        <p:spPr>
          <a:xfrm>
            <a:off x="5388869" y="4140040"/>
            <a:ext cx="3187431" cy="1992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5C263-47C8-142E-B317-F25887930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33" t="27941" r="6317" b="14559"/>
          <a:stretch/>
        </p:blipFill>
        <p:spPr>
          <a:xfrm>
            <a:off x="8574597" y="4134515"/>
            <a:ext cx="3384660" cy="22909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0DA807-5C85-0F63-1AA6-EDE4AEF9ADEF}"/>
              </a:ext>
            </a:extLst>
          </p:cNvPr>
          <p:cNvSpPr txBox="1"/>
          <p:nvPr/>
        </p:nvSpPr>
        <p:spPr>
          <a:xfrm>
            <a:off x="8611262" y="6425480"/>
            <a:ext cx="33479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ptos" panose="020B0004020202020204" pitchFamily="34" charset="0"/>
              </a:rPr>
              <a:t>Neighborhood ensemble probabilities (NEP)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FCE52C-CF63-3584-7825-5FB9D37C5B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22" b="8250"/>
          <a:stretch/>
        </p:blipFill>
        <p:spPr>
          <a:xfrm>
            <a:off x="5326954" y="1411348"/>
            <a:ext cx="3391985" cy="2194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892688-4FF4-B3DB-CA9E-F19624247B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90" b="7181"/>
          <a:stretch/>
        </p:blipFill>
        <p:spPr>
          <a:xfrm>
            <a:off x="8584158" y="1411348"/>
            <a:ext cx="3391985" cy="21945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908EE3-8A75-3096-C128-B672B668BED9}"/>
              </a:ext>
            </a:extLst>
          </p:cNvPr>
          <p:cNvSpPr txBox="1"/>
          <p:nvPr/>
        </p:nvSpPr>
        <p:spPr>
          <a:xfrm>
            <a:off x="5867341" y="3633342"/>
            <a:ext cx="562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HRRR     </a:t>
            </a:r>
            <a:r>
              <a:rPr lang="en-US" b="1" dirty="0">
                <a:solidFill>
                  <a:srgbClr val="231BFF"/>
                </a:solidFill>
              </a:rPr>
              <a:t>NSSL-MPAS-HN     </a:t>
            </a:r>
            <a:r>
              <a:rPr lang="en-US" b="1" dirty="0">
                <a:solidFill>
                  <a:srgbClr val="FF0000"/>
                </a:solidFill>
              </a:rPr>
              <a:t>NSSL-MPAS-HT     </a:t>
            </a:r>
            <a:r>
              <a:rPr lang="en-US" b="1" dirty="0">
                <a:solidFill>
                  <a:srgbClr val="00B050"/>
                </a:solidFill>
              </a:rPr>
              <a:t>NSSL-MPAS-RT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25F4B1-2BB0-7B87-0321-98610B5DD2A3}"/>
                  </a:ext>
                </a:extLst>
              </p:cNvPr>
              <p:cNvSpPr txBox="1"/>
              <p:nvPr/>
            </p:nvSpPr>
            <p:spPr>
              <a:xfrm>
                <a:off x="5319422" y="1371600"/>
                <a:ext cx="339242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Composite Reflectivity (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100" dirty="0"/>
                  <a:t>30 </a:t>
                </a:r>
                <a:r>
                  <a:rPr lang="en-US" sz="1100" dirty="0" err="1"/>
                  <a:t>dBZ</a:t>
                </a:r>
                <a:r>
                  <a:rPr lang="en-US" sz="1100" dirty="0"/>
                  <a:t>): Frequency Bias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25F4B1-2BB0-7B87-0321-98610B5DD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422" y="1371600"/>
                <a:ext cx="3392424" cy="261610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7EEBCF7-4F78-069F-65EF-A08DECF094DE}"/>
              </a:ext>
            </a:extLst>
          </p:cNvPr>
          <p:cNvSpPr txBox="1"/>
          <p:nvPr/>
        </p:nvSpPr>
        <p:spPr>
          <a:xfrm>
            <a:off x="8720197" y="1371600"/>
            <a:ext cx="28803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2-m Temperature (K) Bias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7F97A3-C410-C6EC-A3AF-CF31B83BE0BA}"/>
              </a:ext>
            </a:extLst>
          </p:cNvPr>
          <p:cNvSpPr txBox="1"/>
          <p:nvPr/>
        </p:nvSpPr>
        <p:spPr>
          <a:xfrm>
            <a:off x="6641328" y="1097280"/>
            <a:ext cx="3703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2024 HWT-SFE (29 April – 31 May 2024, 12 UTC)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0F050-2775-9976-EF45-A840DE5C3037}"/>
              </a:ext>
            </a:extLst>
          </p:cNvPr>
          <p:cNvSpPr txBox="1"/>
          <p:nvPr/>
        </p:nvSpPr>
        <p:spPr>
          <a:xfrm>
            <a:off x="6808305" y="3896535"/>
            <a:ext cx="3703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Stochastic Physics Testing</a:t>
            </a:r>
          </a:p>
        </p:txBody>
      </p:sp>
      <p:sp>
        <p:nvSpPr>
          <p:cNvPr id="28" name="Google Shape;220;p6">
            <a:extLst>
              <a:ext uri="{FF2B5EF4-FFF2-40B4-BE49-F238E27FC236}">
                <a16:creationId xmlns:a16="http://schemas.microsoft.com/office/drawing/2014/main" id="{1ECB0B7C-A6D1-A06C-4C5C-08D2AC5C235A}"/>
              </a:ext>
            </a:extLst>
          </p:cNvPr>
          <p:cNvSpPr txBox="1">
            <a:spLocks/>
          </p:cNvSpPr>
          <p:nvPr/>
        </p:nvSpPr>
        <p:spPr>
          <a:xfrm>
            <a:off x="621800" y="1554480"/>
            <a:ext cx="4676118" cy="502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20000"/>
              </a:lnSpc>
              <a:buSzPts val="2400"/>
              <a:buFont typeface="Arial"/>
              <a:buChar char="•"/>
            </a:pPr>
            <a:r>
              <a:rPr lang="en-US" sz="2900" dirty="0"/>
              <a:t>Rapid evaluation against operational benchmarks to provide developers with timely information on current performance and areas for potential improvement</a:t>
            </a:r>
          </a:p>
          <a:p>
            <a:pPr marL="342900" indent="-342900">
              <a:lnSpc>
                <a:spcPct val="120000"/>
              </a:lnSpc>
              <a:buSzPts val="2400"/>
              <a:buFont typeface="Arial"/>
              <a:buChar char="•"/>
            </a:pPr>
            <a:r>
              <a:rPr lang="en-US" sz="2900" dirty="0"/>
              <a:t>Testing directed at informing ensemble design - time-lagging, initial condition perturbations, stochastic physics, and ensemble probabilities</a:t>
            </a:r>
          </a:p>
          <a:p>
            <a:pPr marL="0" indent="0">
              <a:buSzPts val="2400"/>
            </a:pPr>
            <a:r>
              <a:rPr lang="en-US" sz="2900" b="1" dirty="0"/>
              <a:t>Current Avenues of Engagement</a:t>
            </a:r>
          </a:p>
          <a:p>
            <a:pPr marL="342900" indent="-342900">
              <a:lnSpc>
                <a:spcPct val="120000"/>
              </a:lnSpc>
              <a:buSzPts val="2400"/>
              <a:buFont typeface="Arial"/>
              <a:buChar char="•"/>
            </a:pPr>
            <a:r>
              <a:rPr lang="en-US" sz="2900" dirty="0"/>
              <a:t>Evaluating MPAS-based convective-allowing configurations from the </a:t>
            </a:r>
            <a:r>
              <a:rPr lang="en-US" sz="2900" dirty="0">
                <a:solidFill>
                  <a:schemeClr val="accent2"/>
                </a:solidFill>
              </a:rPr>
              <a:t>2024 Hazardous Weather Testbed – Spring Forecast Experiment (HWT-SFE)</a:t>
            </a:r>
          </a:p>
          <a:p>
            <a:pPr marL="342900" indent="-342900">
              <a:lnSpc>
                <a:spcPct val="120000"/>
              </a:lnSpc>
              <a:buSzPts val="2400"/>
              <a:buFont typeface="Arial"/>
              <a:buChar char="•"/>
            </a:pPr>
            <a:r>
              <a:rPr lang="en-US" sz="2900" dirty="0"/>
              <a:t>Implementing, testing, and evaluating stochastic physics in MPAS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BBCFE4-E707-CD23-D4FA-42418833B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243" y="257827"/>
            <a:ext cx="14859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9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4CF17-789C-CB55-202D-C1E21E0F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UFS application development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9BDE4-838F-A787-BFC5-8360FDC341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21AAF-B919-C580-8834-1EBDEDDDFF0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350" indent="0"/>
            <a:r>
              <a:rPr lang="en-US" dirty="0"/>
              <a:t>Hurricane Analysis and Forecast System (HAFS)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E9697-A38D-A748-7D3D-026510A0B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70" t="58824" r="34345"/>
          <a:stretch/>
        </p:blipFill>
        <p:spPr>
          <a:xfrm>
            <a:off x="903556" y="3416771"/>
            <a:ext cx="3835517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987484-61FB-ED8B-AE98-F325DF82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10" y="1151073"/>
            <a:ext cx="5775960" cy="2407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6D63E7-66D0-E38F-1C0D-ACB0A4545811}"/>
              </a:ext>
            </a:extLst>
          </p:cNvPr>
          <p:cNvSpPr txBox="1"/>
          <p:nvPr/>
        </p:nvSpPr>
        <p:spPr>
          <a:xfrm>
            <a:off x="5909185" y="3667021"/>
            <a:ext cx="591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Hurricane Lee: 12-h forecasts for 6-h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precip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accumulation (mm) compared to IMERG.  </a:t>
            </a:r>
            <a:r>
              <a:rPr lang="en-US" sz="1200" i="1" dirty="0">
                <a:solidFill>
                  <a:schemeClr val="bg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Newman et al. 2024 (in review)</a:t>
            </a:r>
            <a:endParaRPr lang="en-US" sz="1200" dirty="0">
              <a:solidFill>
                <a:schemeClr val="bg2"/>
              </a:solidFill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92D9F4-804B-C9A8-0CC0-FE68D340619F}"/>
              </a:ext>
            </a:extLst>
          </p:cNvPr>
          <p:cNvSpPr txBox="1"/>
          <p:nvPr/>
        </p:nvSpPr>
        <p:spPr>
          <a:xfrm>
            <a:off x="5909185" y="6222479"/>
            <a:ext cx="591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Average brightness temperature </a:t>
            </a:r>
            <a:r>
              <a:rPr lang="en-US" sz="1200" dirty="0">
                <a:latin typeface="Cambria" panose="02040503050406030204" pitchFamily="18" charset="0"/>
                <a:ea typeface="Calibri" panose="020F0502020204030204" pitchFamily="34" charset="0"/>
              </a:rPr>
              <a:t>-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Hurricane Lee forecasts for HFSA (left), HFSB (middle), and synthetic GOES-R (10.3 µm).  </a:t>
            </a:r>
            <a:r>
              <a:rPr lang="en-US" sz="1200" i="1" dirty="0">
                <a:solidFill>
                  <a:schemeClr val="bg2"/>
                </a:solidFill>
                <a:latin typeface="Cambria" panose="02040503050406030204" pitchFamily="18" charset="0"/>
              </a:rPr>
              <a:t>Courtesy of </a:t>
            </a:r>
            <a:r>
              <a:rPr lang="en-US" sz="1200" i="1" dirty="0" err="1">
                <a:solidFill>
                  <a:schemeClr val="bg2"/>
                </a:solidFill>
                <a:latin typeface="Cambria" panose="02040503050406030204" pitchFamily="18" charset="0"/>
              </a:rPr>
              <a:t>Shaowu</a:t>
            </a:r>
            <a:r>
              <a:rPr lang="en-US" sz="1200" i="1" dirty="0">
                <a:solidFill>
                  <a:schemeClr val="bg2"/>
                </a:solidFill>
                <a:latin typeface="Cambria" panose="02040503050406030204" pitchFamily="18" charset="0"/>
              </a:rPr>
              <a:t> Bao, CCU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E024FA-B03E-FAA0-AB59-12DFC4AC481E}"/>
              </a:ext>
            </a:extLst>
          </p:cNvPr>
          <p:cNvGrpSpPr>
            <a:grpSpLocks noChangeAspect="1"/>
          </p:cNvGrpSpPr>
          <p:nvPr/>
        </p:nvGrpSpPr>
        <p:grpSpPr>
          <a:xfrm>
            <a:off x="5535636" y="4018611"/>
            <a:ext cx="6469842" cy="2286000"/>
            <a:chOff x="5643795" y="3868992"/>
            <a:chExt cx="6038519" cy="2133600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89C7B2E5-A707-BCF2-5ED8-6105BD49DB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11" r="72161"/>
            <a:stretch/>
          </p:blipFill>
          <p:spPr bwMode="auto">
            <a:xfrm>
              <a:off x="5643795" y="4021392"/>
              <a:ext cx="186813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5898C40A-A947-035D-D2C4-5084B55EF4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41" t="71111" r="39219"/>
            <a:stretch/>
          </p:blipFill>
          <p:spPr bwMode="auto">
            <a:xfrm>
              <a:off x="7511925" y="4021392"/>
              <a:ext cx="186813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2134A2EE-0222-38CF-908B-BD5663FD24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1" t="68888"/>
            <a:stretch/>
          </p:blipFill>
          <p:spPr bwMode="auto">
            <a:xfrm>
              <a:off x="9380055" y="3868992"/>
              <a:ext cx="23022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0651DB1-81E4-2EF0-F9C9-19F8DE0BDC39}"/>
              </a:ext>
            </a:extLst>
          </p:cNvPr>
          <p:cNvSpPr txBox="1"/>
          <p:nvPr/>
        </p:nvSpPr>
        <p:spPr>
          <a:xfrm>
            <a:off x="694653" y="6059660"/>
            <a:ext cx="490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</a:rPr>
              <a:t>Intensity skill relative to HAFSv2A: Exponential random cloud overlap and spatially varying decorrelation length - 2023 North Atlantic Basin storms.  </a:t>
            </a:r>
            <a:r>
              <a:rPr lang="en-US" sz="1200" i="1" dirty="0">
                <a:solidFill>
                  <a:schemeClr val="bg2"/>
                </a:solidFill>
                <a:latin typeface="Cambria" panose="02040503050406030204" pitchFamily="18" charset="0"/>
              </a:rPr>
              <a:t>Courtesy of Bin Liu, </a:t>
            </a:r>
            <a:r>
              <a:rPr lang="en-US" sz="1200" i="1" dirty="0" err="1">
                <a:solidFill>
                  <a:schemeClr val="bg2"/>
                </a:solidFill>
                <a:latin typeface="Cambria" panose="02040503050406030204" pitchFamily="18" charset="0"/>
              </a:rPr>
              <a:t>Lynker</a:t>
            </a:r>
            <a:r>
              <a:rPr lang="en-US" sz="1200" i="1" dirty="0">
                <a:solidFill>
                  <a:schemeClr val="bg2"/>
                </a:solidFill>
                <a:latin typeface="Cambria" panose="02040503050406030204" pitchFamily="18" charset="0"/>
              </a:rPr>
              <a:t> and NOAA/EMC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2902ED-626E-6ACF-5C27-F5F45B6E7ECF}"/>
              </a:ext>
            </a:extLst>
          </p:cNvPr>
          <p:cNvSpPr txBox="1"/>
          <p:nvPr/>
        </p:nvSpPr>
        <p:spPr>
          <a:xfrm>
            <a:off x="521110" y="1554480"/>
            <a:ext cx="501452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Advanced verification, process-based studies, and testing innovations from the broader research community.</a:t>
            </a:r>
          </a:p>
          <a:p>
            <a:pPr marL="346075" lvl="4" indent="-101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2"/>
                </a:solidFill>
              </a:rPr>
              <a:t>Michael </a:t>
            </a:r>
            <a:r>
              <a:rPr lang="en-US" sz="1300" dirty="0" err="1">
                <a:solidFill>
                  <a:schemeClr val="bg2"/>
                </a:solidFill>
              </a:rPr>
              <a:t>Iacono</a:t>
            </a:r>
            <a:r>
              <a:rPr lang="en-US" sz="1300" dirty="0">
                <a:solidFill>
                  <a:schemeClr val="bg2"/>
                </a:solidFill>
              </a:rPr>
              <a:t> &amp; John Henderson (AER): </a:t>
            </a:r>
            <a:r>
              <a:rPr lang="en-US" sz="1300" dirty="0"/>
              <a:t>cloud overlap methods</a:t>
            </a:r>
          </a:p>
          <a:p>
            <a:pPr marL="346075" lvl="3" indent="-101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bg2"/>
                </a:solidFill>
              </a:rPr>
              <a:t>Shaowu</a:t>
            </a:r>
            <a:r>
              <a:rPr lang="en-US" sz="1300" dirty="0">
                <a:solidFill>
                  <a:schemeClr val="bg2"/>
                </a:solidFill>
              </a:rPr>
              <a:t> Bao (CCU): </a:t>
            </a:r>
            <a:r>
              <a:rPr lang="en-US" sz="1300" dirty="0"/>
              <a:t>evaluating microphysics using GOES-R and SCM</a:t>
            </a:r>
          </a:p>
          <a:p>
            <a:pPr marL="117475" lvl="3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METplus</a:t>
            </a:r>
            <a:r>
              <a:rPr lang="en-US" dirty="0"/>
              <a:t>-based framework for rapid performance evaluation.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95CE45-9C18-CB16-CB9C-A491AE94F690}"/>
              </a:ext>
            </a:extLst>
          </p:cNvPr>
          <p:cNvSpPr txBox="1"/>
          <p:nvPr/>
        </p:nvSpPr>
        <p:spPr>
          <a:xfrm>
            <a:off x="7863840" y="1618086"/>
            <a:ext cx="843501" cy="307777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HAFS-A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7595B5-DB63-BA62-DD1D-578C182B07F4}"/>
              </a:ext>
            </a:extLst>
          </p:cNvPr>
          <p:cNvSpPr txBox="1"/>
          <p:nvPr/>
        </p:nvSpPr>
        <p:spPr>
          <a:xfrm>
            <a:off x="10821726" y="1618086"/>
            <a:ext cx="843501" cy="307777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HAFS-B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A0E7AB44-EF1E-3531-1DB0-261969B0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243" y="257827"/>
            <a:ext cx="14859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0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65F1-D3E0-262D-320E-2BE1EE61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UFS application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F750B-E4EB-AA0A-E8F5-3240948E13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42C541-7426-2A84-C921-B5A1206DACF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28600"/>
            <a:r>
              <a:rPr lang="en-US" dirty="0"/>
              <a:t>Physics suites across applications</a:t>
            </a:r>
          </a:p>
        </p:txBody>
      </p:sp>
      <p:pic>
        <p:nvPicPr>
          <p:cNvPr id="7" name="Google Shape;211;g2eb5f4eacba_0_27">
            <a:extLst>
              <a:ext uri="{FF2B5EF4-FFF2-40B4-BE49-F238E27FC236}">
                <a16:creationId xmlns:a16="http://schemas.microsoft.com/office/drawing/2014/main" id="{1D765459-9BE5-13A3-1C49-4ECAA1D3311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4692" y="3994961"/>
            <a:ext cx="3831336" cy="27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9;g2eb5f4eacba_0_22">
            <a:extLst>
              <a:ext uri="{FF2B5EF4-FFF2-40B4-BE49-F238E27FC236}">
                <a16:creationId xmlns:a16="http://schemas.microsoft.com/office/drawing/2014/main" id="{C1073358-3B58-5B5A-3798-9219F14FC77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1038" y="1443876"/>
            <a:ext cx="3834990" cy="2662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1;g2eb5f4eacba_0_22">
            <a:extLst>
              <a:ext uri="{FF2B5EF4-FFF2-40B4-BE49-F238E27FC236}">
                <a16:creationId xmlns:a16="http://schemas.microsoft.com/office/drawing/2014/main" id="{93AC1C21-317C-5305-0E87-71347B800E39}"/>
              </a:ext>
            </a:extLst>
          </p:cNvPr>
          <p:cNvSpPr/>
          <p:nvPr/>
        </p:nvSpPr>
        <p:spPr>
          <a:xfrm>
            <a:off x="8186806" y="2535968"/>
            <a:ext cx="1713644" cy="1006916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/>
          </a:p>
        </p:txBody>
      </p:sp>
      <p:sp>
        <p:nvSpPr>
          <p:cNvPr id="11" name="Google Shape;220;p6">
            <a:extLst>
              <a:ext uri="{FF2B5EF4-FFF2-40B4-BE49-F238E27FC236}">
                <a16:creationId xmlns:a16="http://schemas.microsoft.com/office/drawing/2014/main" id="{A56840FD-FAC8-FCF8-5773-5979EE3F1723}"/>
              </a:ext>
            </a:extLst>
          </p:cNvPr>
          <p:cNvSpPr txBox="1">
            <a:spLocks/>
          </p:cNvSpPr>
          <p:nvPr/>
        </p:nvSpPr>
        <p:spPr>
          <a:xfrm>
            <a:off x="621799" y="1554479"/>
            <a:ext cx="3481073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B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20000"/>
              </a:lnSpc>
              <a:buSzPts val="2400"/>
              <a:buFont typeface="Arial"/>
              <a:buChar char="•"/>
            </a:pPr>
            <a:r>
              <a:rPr lang="en-US" sz="2900" dirty="0"/>
              <a:t>Close collaboration with UFS physics developers</a:t>
            </a:r>
          </a:p>
          <a:p>
            <a:pPr marL="342900" indent="-342900">
              <a:lnSpc>
                <a:spcPct val="120000"/>
              </a:lnSpc>
              <a:buSzPts val="2400"/>
              <a:buFont typeface="Arial"/>
              <a:buChar char="•"/>
            </a:pPr>
            <a:r>
              <a:rPr lang="en-US" sz="2900" dirty="0"/>
              <a:t>Applying aspects of hierarchical testing framework to</a:t>
            </a:r>
          </a:p>
          <a:p>
            <a:pPr marL="800100" lvl="1">
              <a:lnSpc>
                <a:spcPct val="120000"/>
              </a:lnSpc>
              <a:buSzPts val="2400"/>
            </a:pPr>
            <a:r>
              <a:rPr lang="en-US" sz="2500" dirty="0"/>
              <a:t>Facilitate physics unification across UFS applications</a:t>
            </a:r>
          </a:p>
          <a:p>
            <a:pPr marL="800100" lvl="1">
              <a:lnSpc>
                <a:spcPct val="120000"/>
              </a:lnSpc>
              <a:buSzPts val="2400"/>
            </a:pPr>
            <a:r>
              <a:rPr lang="en-US" sz="2500" dirty="0"/>
              <a:t>Identify sources of systematic forecast biases related to model physics</a:t>
            </a:r>
          </a:p>
          <a:p>
            <a:pPr marL="800100" lvl="1">
              <a:lnSpc>
                <a:spcPct val="120000"/>
              </a:lnSpc>
              <a:buSzPts val="2400"/>
            </a:pPr>
            <a:r>
              <a:rPr lang="en-US" sz="2500" dirty="0"/>
              <a:t>Key tool – CCPP SCM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CF630-86B4-C7B1-452A-BA1408F01B92}"/>
              </a:ext>
            </a:extLst>
          </p:cNvPr>
          <p:cNvSpPr txBox="1"/>
          <p:nvPr/>
        </p:nvSpPr>
        <p:spPr>
          <a:xfrm>
            <a:off x="4572001" y="3544179"/>
            <a:ext cx="2790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Conducted iterative SCM experiments for improving cloud-radiation interaction and SST issue across scales especially at 100 km – results facilitated scale adaptive solution by physics developer Lisa Bengtsson (PSL), which will be included in all applications.</a:t>
            </a:r>
            <a:endParaRPr lang="en-US" sz="16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3AAF9C-D436-95EC-C2E7-1365B3F48727}"/>
              </a:ext>
            </a:extLst>
          </p:cNvPr>
          <p:cNvSpPr txBox="1"/>
          <p:nvPr/>
        </p:nvSpPr>
        <p:spPr>
          <a:xfrm>
            <a:off x="8841849" y="5447374"/>
            <a:ext cx="2519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method – consistent cloud fraction across scales from 100 to 25 km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15B9C3-CFE2-6792-4465-146359B9A921}"/>
              </a:ext>
            </a:extLst>
          </p:cNvPr>
          <p:cNvSpPr txBox="1"/>
          <p:nvPr/>
        </p:nvSpPr>
        <p:spPr>
          <a:xfrm>
            <a:off x="4572000" y="1721454"/>
            <a:ext cx="2695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SFS example</a:t>
            </a:r>
            <a:r>
              <a:rPr lang="en-US" sz="1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: Facilitated investigation of SST cooling bias in fully coupled forecast using DYNAMO case – collaboration with Shan Sun (GSL) </a:t>
            </a:r>
          </a:p>
        </p:txBody>
      </p:sp>
    </p:spTree>
    <p:extLst>
      <p:ext uri="{BB962C8B-B14F-4D97-AF65-F5344CB8AC3E}">
        <p14:creationId xmlns:p14="http://schemas.microsoft.com/office/powerpoint/2010/main" val="60131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TC Colors">
      <a:dk1>
        <a:srgbClr val="000000"/>
      </a:dk1>
      <a:lt1>
        <a:srgbClr val="FFFFFF"/>
      </a:lt1>
      <a:dk2>
        <a:srgbClr val="0066B3"/>
      </a:dk2>
      <a:lt2>
        <a:srgbClr val="D3DCEC"/>
      </a:lt2>
      <a:accent1>
        <a:srgbClr val="0066B3"/>
      </a:accent1>
      <a:accent2>
        <a:srgbClr val="50BFBB"/>
      </a:accent2>
      <a:accent3>
        <a:srgbClr val="E1C720"/>
      </a:accent3>
      <a:accent4>
        <a:srgbClr val="D3DCEC"/>
      </a:accent4>
      <a:accent5>
        <a:srgbClr val="6C6C6C"/>
      </a:accent5>
      <a:accent6>
        <a:srgbClr val="9EA0A3"/>
      </a:accent6>
      <a:hlink>
        <a:srgbClr val="1A658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5136</TotalTime>
  <Words>1096</Words>
  <Application>Microsoft Macintosh PowerPoint</Application>
  <PresentationFormat>Widescreen</PresentationFormat>
  <Paragraphs>134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Cambria</vt:lpstr>
      <vt:lpstr>Cambria Math</vt:lpstr>
      <vt:lpstr>Lato</vt:lpstr>
      <vt:lpstr>Office Theme</vt:lpstr>
      <vt:lpstr>Developmental Testbed Center: Informing Earth System Model Development through Model Testing and Evaluation Solutions</vt:lpstr>
      <vt:lpstr>Who we are…</vt:lpstr>
      <vt:lpstr>Who we are…</vt:lpstr>
      <vt:lpstr>What we do…</vt:lpstr>
      <vt:lpstr>How we do it…</vt:lpstr>
      <vt:lpstr>How we do it…</vt:lpstr>
      <vt:lpstr>Supporting UFS application development </vt:lpstr>
      <vt:lpstr>Supporting UFS application development </vt:lpstr>
      <vt:lpstr>Supporting UFS application development</vt:lpstr>
      <vt:lpstr>Key ingredient to success…</vt:lpstr>
      <vt:lpstr>DTC Visitor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Louisa Nance</cp:lastModifiedBy>
  <cp:revision>9</cp:revision>
  <dcterms:created xsi:type="dcterms:W3CDTF">2022-10-05T16:56:06Z</dcterms:created>
  <dcterms:modified xsi:type="dcterms:W3CDTF">2024-07-23T18:00:27Z</dcterms:modified>
</cp:coreProperties>
</file>