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Caveat"/>
      <p:regular r:id="rId16"/>
      <p:bold r:id="rId17"/>
    </p:embeddedFont>
    <p:embeddedFont>
      <p:font typeface="Radley"/>
      <p:regular r:id="rId18"/>
      <p: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gTBkd6CfXg6QFpJ0Exp44yksmZ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aveat-bold.fntdata"/><Relationship Id="rId16" Type="http://schemas.openxmlformats.org/officeDocument/2006/relationships/font" Target="fonts/Cavea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adley-italic.fntdata"/><Relationship Id="rId6" Type="http://schemas.openxmlformats.org/officeDocument/2006/relationships/slide" Target="slides/slide1.xml"/><Relationship Id="rId18" Type="http://schemas.openxmlformats.org/officeDocument/2006/relationships/font" Target="fonts/Radle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1bd8c4b208_1_7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21bd8c4b208_1_7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21bd8c4b208_1_7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bd8c4b20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8" name="Google Shape;198;g21bd8c4b208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bd8c4b208_1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g21bd8c4b208_1_5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bd8c4b208_1_6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21bd8c4b208_1_6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4" name="Google Shape;284;g21bd8c4b208_1_6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1bd8c4b208_1_1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1bd8c4b208_1_1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1bd8c4b208_1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</a:t>
            </a: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</a:t>
            </a:r>
            <a:r>
              <a:rPr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engagement and collective resilience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Capitalize on investments in the scientific community</a:t>
            </a:r>
            <a:endParaRPr b="1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of JCSDA :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ailed integration of research and operational communities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Stalled innovation due to lack of rapid system integration, prototyping &amp; validation (CI/CD)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susceptibility to key-staff turnover and inadequate workforce training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Reduction in flexibility to explore potentially disruptive technologies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examples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Accumulate technical debt preventing future major innovation by 2025.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1bd8c4b208_1_5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1bd8c4b208_1_16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21bd8c4b208_1_1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JEDI-Skylab is the common goal at the Joint Center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fully functional and ready to use for research/development/releases/automated testing</a:t>
            </a:r>
            <a:endParaRPr/>
          </a:p>
        </p:txBody>
      </p:sp>
      <p:sp>
        <p:nvSpPr>
          <p:cNvPr id="356" name="Google Shape;356;g21bd8c4b208_1_16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1bd8c4b208_1_23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21bd8c4b208_1_2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g21bd8c4b208_1_23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1bd8c4b208_1_2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21bd8c4b208_1_2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21bd8c4b208_1_22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0" name="Google Shape;70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bd8c4b208_1_1441"/>
          <p:cNvSpPr txBox="1"/>
          <p:nvPr>
            <p:ph type="title"/>
          </p:nvPr>
        </p:nvSpPr>
        <p:spPr>
          <a:xfrm>
            <a:off x="0" y="3"/>
            <a:ext cx="105486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1" i="0" sz="4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21bd8c4b208_1_1441"/>
          <p:cNvSpPr txBox="1"/>
          <p:nvPr>
            <p:ph idx="1" type="body"/>
          </p:nvPr>
        </p:nvSpPr>
        <p:spPr>
          <a:xfrm>
            <a:off x="503583" y="1519839"/>
            <a:ext cx="11140200" cy="4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9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bd8c4b208_1_228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4" name="Google Shape;104;g21bd8c4b208_1_228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5" name="Google Shape;105;g21bd8c4b208_1_228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6" name="Google Shape;106;g21bd8c4b208_1_228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7" name="Google Shape;107;g21bd8c4b208_1_22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bd8c4b208_1_229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0" name="Google Shape;110;g21bd8c4b208_1_229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11" name="Google Shape;111;g21bd8c4b208_1_229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2" name="Google Shape;112;g21bd8c4b208_1_229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3" name="Google Shape;113;g21bd8c4b208_1_22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bd8c4b208_1_230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6" name="Google Shape;116;g21bd8c4b208_1_230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7" name="Google Shape;117;g21bd8c4b208_1_230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8" name="Google Shape;118;g21bd8c4b208_1_23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Title and Text">
  <p:cSld name="Basic Title and 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bd8c4b208_1_2306"/>
          <p:cNvSpPr txBox="1"/>
          <p:nvPr>
            <p:ph idx="10" type="dt"/>
          </p:nvPr>
        </p:nvSpPr>
        <p:spPr>
          <a:xfrm>
            <a:off x="609600" y="6356353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9pPr>
          </a:lstStyle>
          <a:p/>
        </p:txBody>
      </p:sp>
      <p:sp>
        <p:nvSpPr>
          <p:cNvPr id="121" name="Google Shape;121;g21bd8c4b208_1_2306"/>
          <p:cNvSpPr txBox="1"/>
          <p:nvPr>
            <p:ph idx="12" type="sldNum"/>
          </p:nvPr>
        </p:nvSpPr>
        <p:spPr>
          <a:xfrm>
            <a:off x="8737600" y="6356353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g21bd8c4b208_1_2306"/>
          <p:cNvSpPr txBox="1"/>
          <p:nvPr>
            <p:ph idx="1" type="body"/>
          </p:nvPr>
        </p:nvSpPr>
        <p:spPr>
          <a:xfrm>
            <a:off x="838200" y="1403973"/>
            <a:ext cx="10515600" cy="46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indent="-4064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55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/>
            </a:lvl4pPr>
            <a:lvl5pPr indent="-355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/>
        </p:txBody>
      </p:sp>
      <p:sp>
        <p:nvSpPr>
          <p:cNvPr id="123" name="Google Shape;123;g21bd8c4b208_1_2306"/>
          <p:cNvSpPr txBox="1"/>
          <p:nvPr>
            <p:ph type="title"/>
          </p:nvPr>
        </p:nvSpPr>
        <p:spPr>
          <a:xfrm>
            <a:off x="609600" y="4612"/>
            <a:ext cx="10972800" cy="10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">
  <p:cSld name="3_Title 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bd8c4b208_1_2311"/>
          <p:cNvSpPr txBox="1"/>
          <p:nvPr>
            <p:ph type="title"/>
          </p:nvPr>
        </p:nvSpPr>
        <p:spPr>
          <a:xfrm>
            <a:off x="0" y="4"/>
            <a:ext cx="105489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b="1" i="0" sz="3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6" name="Google Shape;126;g21bd8c4b208_1_2311"/>
          <p:cNvSpPr txBox="1"/>
          <p:nvPr>
            <p:ph idx="1" type="body"/>
          </p:nvPr>
        </p:nvSpPr>
        <p:spPr>
          <a:xfrm>
            <a:off x="503583" y="1519839"/>
            <a:ext cx="11140500" cy="4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7" name="Google Shape;127;g21bd8c4b208_1_2311"/>
          <p:cNvSpPr txBox="1"/>
          <p:nvPr>
            <p:ph idx="12" type="sldNum"/>
          </p:nvPr>
        </p:nvSpPr>
        <p:spPr>
          <a:xfrm>
            <a:off x="503583" y="638609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1bd8c4b208_1_231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0" name="Google Shape;130;g21bd8c4b208_1_231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1" name="Google Shape;131;g21bd8c4b208_1_23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2" name="Google Shape;132;g21bd8c4b208_1_23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3" name="Google Shape;133;g21bd8c4b208_1_23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bd8c4b208_1_23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6" name="Google Shape;136;g21bd8c4b208_1_232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7" name="Google Shape;137;g21bd8c4b208_1_232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8" name="Google Shape;138;g21bd8c4b208_1_23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9" name="Google Shape;139;g21bd8c4b208_1_23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0" name="Google Shape;140;g21bd8c4b208_1_23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1bd8c4b208_1_2328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3" name="Google Shape;143;g21bd8c4b208_1_2328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4" name="Google Shape;144;g21bd8c4b208_1_2328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5" name="Google Shape;145;g21bd8c4b208_1_2328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6" name="Google Shape;146;g21bd8c4b208_1_2328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7" name="Google Shape;147;g21bd8c4b208_1_23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8" name="Google Shape;148;g21bd8c4b208_1_23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9" name="Google Shape;149;g21bd8c4b208_1_23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bd8c4b208_1_233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2" name="Google Shape;152;g21bd8c4b208_1_233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3" name="Google Shape;153;g21bd8c4b208_1_23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bd8c4b208_1_2341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6" name="Google Shape;156;g21bd8c4b208_1_2341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7" name="Google Shape;157;g21bd8c4b208_1_234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58" name="Google Shape;158;g21bd8c4b208_1_23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9" name="Google Shape;159;g21bd8c4b208_1_23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0" name="Google Shape;160;g21bd8c4b208_1_23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bd8c4b208_1_2348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3" name="Google Shape;163;g21bd8c4b208_1_2348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g21bd8c4b208_1_234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65" name="Google Shape;165;g21bd8c4b208_1_23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6" name="Google Shape;166;g21bd8c4b208_1_23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7" name="Google Shape;167;g21bd8c4b208_1_23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1bd8c4b208_1_23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0" name="Google Shape;170;g21bd8c4b208_1_235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71" name="Google Shape;171;g21bd8c4b208_1_235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2" name="Google Shape;172;g21bd8c4b208_1_235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3" name="Google Shape;173;g21bd8c4b208_1_235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1bd8c4b208_1_236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6" name="Google Shape;176;g21bd8c4b208_1_236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77" name="Google Shape;177;g21bd8c4b208_1_236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8" name="Google Shape;178;g21bd8c4b208_1_236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9" name="Google Shape;179;g21bd8c4b208_1_23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1bd8c4b208_1_2367"/>
          <p:cNvSpPr txBox="1"/>
          <p:nvPr>
            <p:ph type="title"/>
          </p:nvPr>
        </p:nvSpPr>
        <p:spPr>
          <a:xfrm>
            <a:off x="0" y="3"/>
            <a:ext cx="105489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1" i="0"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2" name="Google Shape;182;g21bd8c4b208_1_2367"/>
          <p:cNvSpPr txBox="1"/>
          <p:nvPr>
            <p:ph idx="1" type="body"/>
          </p:nvPr>
        </p:nvSpPr>
        <p:spPr>
          <a:xfrm>
            <a:off x="503583" y="1519839"/>
            <a:ext cx="11140500" cy="4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B0F0"/>
              </a:buClr>
              <a:buSzPts val="21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F0"/>
              </a:buClr>
              <a:buSzPts val="9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Title and Text">
  <p:cSld name="Basic Title and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/>
          <p:nvPr>
            <p:ph idx="10" type="dt"/>
          </p:nvPr>
        </p:nvSpPr>
        <p:spPr>
          <a:xfrm>
            <a:off x="609600" y="6356353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2" type="sldNum"/>
          </p:nvPr>
        </p:nvSpPr>
        <p:spPr>
          <a:xfrm>
            <a:off x="8737600" y="6356353"/>
            <a:ext cx="284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838200" y="1403973"/>
            <a:ext cx="10515600" cy="46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type="title"/>
          </p:nvPr>
        </p:nvSpPr>
        <p:spPr>
          <a:xfrm>
            <a:off x="609600" y="4612"/>
            <a:ext cx="10972800" cy="104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">
  <p:cSld name="3_Title 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/>
          <p:nvPr>
            <p:ph type="title"/>
          </p:nvPr>
        </p:nvSpPr>
        <p:spPr>
          <a:xfrm>
            <a:off x="0" y="4"/>
            <a:ext cx="10548731" cy="1084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" type="body"/>
          </p:nvPr>
        </p:nvSpPr>
        <p:spPr>
          <a:xfrm>
            <a:off x="503583" y="1519839"/>
            <a:ext cx="11140213" cy="48662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12" type="sldNum"/>
          </p:nvPr>
        </p:nvSpPr>
        <p:spPr>
          <a:xfrm>
            <a:off x="503583" y="638609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1bd8c4b208_1_228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g21bd8c4b208_1_228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g21bd8c4b208_1_228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g21bd8c4b208_1_228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g21bd8c4b208_1_22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5.jp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jp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24.png"/><Relationship Id="rId5" Type="http://schemas.openxmlformats.org/officeDocument/2006/relationships/image" Target="../media/image13.jp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Relationship Id="rId7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4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24.png"/><Relationship Id="rId5" Type="http://schemas.openxmlformats.org/officeDocument/2006/relationships/image" Target="../media/image57.jp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24.png"/><Relationship Id="rId9" Type="http://schemas.openxmlformats.org/officeDocument/2006/relationships/image" Target="../media/image26.jp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59.gif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10.jpg"/><Relationship Id="rId8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40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5" Type="http://schemas.openxmlformats.org/officeDocument/2006/relationships/image" Target="../media/image44.png"/><Relationship Id="rId14" Type="http://schemas.openxmlformats.org/officeDocument/2006/relationships/image" Target="../media/image41.png"/><Relationship Id="rId17" Type="http://schemas.openxmlformats.org/officeDocument/2006/relationships/hyperlink" Target="http://jcsda.org/jediskylab" TargetMode="External"/><Relationship Id="rId16" Type="http://schemas.openxmlformats.org/officeDocument/2006/relationships/hyperlink" Target="http://jcsda.org/jediskylab" TargetMode="External"/><Relationship Id="rId5" Type="http://schemas.openxmlformats.org/officeDocument/2006/relationships/hyperlink" Target="https://skylab.jcsda.org/" TargetMode="External"/><Relationship Id="rId6" Type="http://schemas.openxmlformats.org/officeDocument/2006/relationships/image" Target="../media/image36.png"/><Relationship Id="rId7" Type="http://schemas.openxmlformats.org/officeDocument/2006/relationships/image" Target="../media/image33.jpg"/><Relationship Id="rId8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jpg"/><Relationship Id="rId10" Type="http://schemas.openxmlformats.org/officeDocument/2006/relationships/image" Target="../media/image49.png"/><Relationship Id="rId13" Type="http://schemas.openxmlformats.org/officeDocument/2006/relationships/hyperlink" Target="https://skylab.jcsda.org/" TargetMode="External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58.png"/><Relationship Id="rId5" Type="http://schemas.openxmlformats.org/officeDocument/2006/relationships/image" Target="../media/image53.png"/><Relationship Id="rId6" Type="http://schemas.openxmlformats.org/officeDocument/2006/relationships/image" Target="../media/image47.png"/><Relationship Id="rId7" Type="http://schemas.openxmlformats.org/officeDocument/2006/relationships/image" Target="../media/image46.png"/><Relationship Id="rId8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"/>
          <p:cNvSpPr/>
          <p:nvPr/>
        </p:nvSpPr>
        <p:spPr>
          <a:xfrm>
            <a:off x="0" y="-4574"/>
            <a:ext cx="12192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0588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2894873" y="1817691"/>
            <a:ext cx="3429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b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ll_disk_ahi_true_color_20150819070000 (1).jpg" id="190" name="Google Shape;190;p1"/>
          <p:cNvPicPr preferRelativeResize="0"/>
          <p:nvPr/>
        </p:nvPicPr>
        <p:blipFill rotWithShape="1">
          <a:blip r:embed="rId3">
            <a:alphaModFix/>
          </a:blip>
          <a:srcRect b="24276" l="0" r="37416" t="0"/>
          <a:stretch/>
        </p:blipFill>
        <p:spPr>
          <a:xfrm>
            <a:off x="7906488" y="1669866"/>
            <a:ext cx="4291997" cy="519314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"/>
          <p:cNvSpPr/>
          <p:nvPr/>
        </p:nvSpPr>
        <p:spPr>
          <a:xfrm>
            <a:off x="2664513" y="467496"/>
            <a:ext cx="900201" cy="915633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019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 txBox="1"/>
          <p:nvPr>
            <p:ph type="ctrTitle"/>
          </p:nvPr>
        </p:nvSpPr>
        <p:spPr>
          <a:xfrm>
            <a:off x="185499" y="3016550"/>
            <a:ext cx="7787700" cy="2160300"/>
          </a:xfrm>
          <a:prstGeom prst="rect">
            <a:avLst/>
          </a:prstGeom>
          <a:gradFill>
            <a:gsLst>
              <a:gs pos="0">
                <a:schemeClr val="dk1"/>
              </a:gs>
              <a:gs pos="6000">
                <a:schemeClr val="dk1"/>
              </a:gs>
              <a:gs pos="100000">
                <a:srgbClr val="E0E8F4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50800">
              <a:srgbClr val="000000">
                <a:alpha val="81568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</a:rPr>
              <a:t>R2O-O2R for UFS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Data Assimilation</a:t>
            </a: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Tom Auligné and team, Joint Center for Satellite Data Assimilation (JCSDA)</a:t>
            </a: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lt1"/>
                </a:solidFill>
              </a:rPr>
            </a:b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i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6337" y="-93707"/>
            <a:ext cx="6919326" cy="21603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"/>
          <p:cNvSpPr txBox="1"/>
          <p:nvPr/>
        </p:nvSpPr>
        <p:spPr>
          <a:xfrm>
            <a:off x="51815" y="6581100"/>
            <a:ext cx="8950142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UIFCW:: July 25, 202</a:t>
            </a:r>
            <a:r>
              <a:rPr lang="en-US" sz="1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:: </a:t>
            </a:r>
            <a:r>
              <a:rPr lang="en-US" sz="1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Jackson</a:t>
            </a:r>
            <a:r>
              <a:rPr b="0" i="0" lang="en-U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MS</a:t>
            </a:r>
            <a:r>
              <a:rPr b="0" i="0" lang="en-U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6667" y="25498"/>
            <a:ext cx="1910568" cy="218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1bd8c4b208_1_787"/>
          <p:cNvSpPr/>
          <p:nvPr/>
        </p:nvSpPr>
        <p:spPr>
          <a:xfrm>
            <a:off x="0" y="-1471"/>
            <a:ext cx="12192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019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ll_disk_ahi_true_color_20150819070000 (1).jpg" id="443" name="Google Shape;443;g21bd8c4b208_1_787"/>
          <p:cNvPicPr preferRelativeResize="0"/>
          <p:nvPr/>
        </p:nvPicPr>
        <p:blipFill rotWithShape="1">
          <a:blip r:embed="rId3">
            <a:alphaModFix/>
          </a:blip>
          <a:srcRect b="24276" l="0" r="37417" t="0"/>
          <a:stretch/>
        </p:blipFill>
        <p:spPr>
          <a:xfrm>
            <a:off x="7906488" y="1669866"/>
            <a:ext cx="4291997" cy="519314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1bd8c4b208_1_787"/>
          <p:cNvSpPr txBox="1"/>
          <p:nvPr/>
        </p:nvSpPr>
        <p:spPr>
          <a:xfrm>
            <a:off x="428922" y="1254868"/>
            <a:ext cx="97572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353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 Remarks</a:t>
            </a:r>
            <a:endParaRPr b="0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21bd8c4b208_1_787"/>
          <p:cNvSpPr/>
          <p:nvPr/>
        </p:nvSpPr>
        <p:spPr>
          <a:xfrm>
            <a:off x="428923" y="2426831"/>
            <a:ext cx="8220900" cy="3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Joint Center for Satellite Data Assimilation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Found a unique and efficient way to manage jointness </a:t>
            </a: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provide demonstrable value to partner agencies.</a:t>
            </a:r>
            <a:endParaRPr>
              <a:solidFill>
                <a:schemeClr val="dk1"/>
              </a:solidFill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Delivers critical core technology for UFS </a:t>
            </a:r>
            <a:b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(spearheading the JEDI revolution)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Vision of success for JCSDA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World-class use of observations in coupled Earth system models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Advanced algorithms scaling on future 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HPCs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(hybrid AI/ML)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Continuous innovation with rapid transition to operations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engagement and collective resilience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1bd8c4b208_1_787"/>
          <p:cNvSpPr/>
          <p:nvPr/>
        </p:nvSpPr>
        <p:spPr>
          <a:xfrm>
            <a:off x="2664513" y="467496"/>
            <a:ext cx="900300" cy="915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019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g21bd8c4b208_1_7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6337" y="-93707"/>
            <a:ext cx="6919326" cy="216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21bd8c4b208_1_7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6667" y="25498"/>
            <a:ext cx="1910567" cy="2188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1bd8c4b208_1_0"/>
          <p:cNvSpPr/>
          <p:nvPr/>
        </p:nvSpPr>
        <p:spPr>
          <a:xfrm>
            <a:off x="0" y="-1733"/>
            <a:ext cx="12192000" cy="897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8448" l="0" r="0" t="0"/>
            </a:stretch>
          </a:blip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g21bd8c4b208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4187" y="43121"/>
            <a:ext cx="1011000" cy="1158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ouncilrots.jpg" id="202" name="Google Shape;202;g21bd8c4b208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540" y="2176741"/>
            <a:ext cx="8593585" cy="364264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1bd8c4b208_1_0"/>
          <p:cNvSpPr txBox="1"/>
          <p:nvPr/>
        </p:nvSpPr>
        <p:spPr>
          <a:xfrm>
            <a:off x="272868" y="-294005"/>
            <a:ext cx="104187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118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Joint Center for Satellite Data Assimilation (JCSDA)</a:t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g21bd8c4b208_1_0"/>
          <p:cNvGrpSpPr/>
          <p:nvPr/>
        </p:nvGrpSpPr>
        <p:grpSpPr>
          <a:xfrm>
            <a:off x="761113" y="1729097"/>
            <a:ext cx="6031550" cy="5535540"/>
            <a:chOff x="3812624" y="1935755"/>
            <a:chExt cx="5251676" cy="4819800"/>
          </a:xfrm>
        </p:grpSpPr>
        <p:sp>
          <p:nvSpPr>
            <p:cNvPr id="205" name="Google Shape;205;g21bd8c4b208_1_0"/>
            <p:cNvSpPr/>
            <p:nvPr/>
          </p:nvSpPr>
          <p:spPr>
            <a:xfrm>
              <a:off x="5119600" y="1935755"/>
              <a:ext cx="3944700" cy="481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6" name="Google Shape;206;g21bd8c4b208_1_0"/>
            <p:cNvGrpSpPr/>
            <p:nvPr/>
          </p:nvGrpSpPr>
          <p:grpSpPr>
            <a:xfrm>
              <a:off x="3812624" y="2325542"/>
              <a:ext cx="3685758" cy="3685427"/>
              <a:chOff x="1415898" y="842137"/>
              <a:chExt cx="5990181" cy="5989643"/>
            </a:xfrm>
          </p:grpSpPr>
          <p:sp>
            <p:nvSpPr>
              <p:cNvPr id="207" name="Google Shape;207;g21bd8c4b208_1_0"/>
              <p:cNvSpPr/>
              <p:nvPr/>
            </p:nvSpPr>
            <p:spPr>
              <a:xfrm>
                <a:off x="3272908" y="2704250"/>
                <a:ext cx="2278800" cy="2278800"/>
              </a:xfrm>
              <a:prstGeom prst="ellipse">
                <a:avLst/>
              </a:prstGeom>
              <a:gradFill>
                <a:gsLst>
                  <a:gs pos="0">
                    <a:srgbClr val="92D050"/>
                  </a:gs>
                  <a:gs pos="52999">
                    <a:srgbClr val="92D050"/>
                  </a:gs>
                  <a:gs pos="100000">
                    <a:srgbClr val="92D050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JCSDA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Team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g21bd8c4b208_1_0"/>
              <p:cNvSpPr/>
              <p:nvPr/>
            </p:nvSpPr>
            <p:spPr>
              <a:xfrm>
                <a:off x="1424959" y="2115611"/>
                <a:ext cx="1512300" cy="1512300"/>
              </a:xfrm>
              <a:prstGeom prst="ellipse">
                <a:avLst/>
              </a:prstGeom>
              <a:solidFill>
                <a:srgbClr val="941651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NCAR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UCAR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g21bd8c4b208_1_0"/>
              <p:cNvSpPr/>
              <p:nvPr/>
            </p:nvSpPr>
            <p:spPr>
              <a:xfrm>
                <a:off x="2693373" y="5319480"/>
                <a:ext cx="1512300" cy="15123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NOAA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NWS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g21bd8c4b208_1_0"/>
              <p:cNvSpPr/>
              <p:nvPr/>
            </p:nvSpPr>
            <p:spPr>
              <a:xfrm>
                <a:off x="2747350" y="842137"/>
                <a:ext cx="1512300" cy="1512300"/>
              </a:xfrm>
              <a:prstGeom prst="ellipse">
                <a:avLst/>
              </a:prstGeom>
              <a:solidFill>
                <a:srgbClr val="94110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NOAA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NESDIS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g21bd8c4b208_1_0"/>
              <p:cNvSpPr/>
              <p:nvPr/>
            </p:nvSpPr>
            <p:spPr>
              <a:xfrm>
                <a:off x="4566621" y="842815"/>
                <a:ext cx="1512300" cy="1512300"/>
              </a:xfrm>
              <a:prstGeom prst="ellipse">
                <a:avLst/>
              </a:prstGeom>
              <a:solidFill>
                <a:srgbClr val="385623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NASA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GMAO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g21bd8c4b208_1_0"/>
              <p:cNvSpPr/>
              <p:nvPr/>
            </p:nvSpPr>
            <p:spPr>
              <a:xfrm>
                <a:off x="5893779" y="2164378"/>
                <a:ext cx="1512300" cy="1512300"/>
              </a:xfrm>
              <a:prstGeom prst="ellipse">
                <a:avLst/>
              </a:prstGeom>
              <a:solidFill>
                <a:srgbClr val="A2845E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NOAA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OAR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g21bd8c4b208_1_0"/>
              <p:cNvSpPr/>
              <p:nvPr/>
            </p:nvSpPr>
            <p:spPr>
              <a:xfrm>
                <a:off x="4598377" y="5309655"/>
                <a:ext cx="1512300" cy="151230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Navy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g21bd8c4b208_1_0"/>
              <p:cNvSpPr/>
              <p:nvPr/>
            </p:nvSpPr>
            <p:spPr>
              <a:xfrm>
                <a:off x="1417022" y="4005795"/>
                <a:ext cx="1512300" cy="1512300"/>
              </a:xfrm>
              <a:prstGeom prst="ellipse">
                <a:avLst/>
              </a:prstGeom>
              <a:solidFill>
                <a:srgbClr val="942093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g21bd8c4b208_1_0"/>
              <p:cNvSpPr/>
              <p:nvPr/>
            </p:nvSpPr>
            <p:spPr>
              <a:xfrm>
                <a:off x="5893777" y="3947881"/>
                <a:ext cx="1512300" cy="1512300"/>
              </a:xfrm>
              <a:prstGeom prst="ellipse">
                <a:avLst/>
              </a:prstGeom>
              <a:solidFill>
                <a:srgbClr val="525252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Air Force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g21bd8c4b208_1_0"/>
              <p:cNvSpPr txBox="1"/>
              <p:nvPr/>
            </p:nvSpPr>
            <p:spPr>
              <a:xfrm>
                <a:off x="1415898" y="4318514"/>
                <a:ext cx="1603500" cy="10602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Academia, private sector &amp;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international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partners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g21bd8c4b208_1_0"/>
              <p:cNvSpPr/>
              <p:nvPr/>
            </p:nvSpPr>
            <p:spPr>
              <a:xfrm rot="3915093">
                <a:off x="2833359" y="4266795"/>
                <a:ext cx="359741" cy="403637"/>
              </a:xfrm>
              <a:prstGeom prst="trapezoid">
                <a:avLst>
                  <a:gd fmla="val 31936" name="adj"/>
                </a:avLst>
              </a:prstGeom>
              <a:solidFill>
                <a:srgbClr val="942093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8" name="Google Shape;218;g21bd8c4b208_1_0"/>
              <p:cNvGrpSpPr/>
              <p:nvPr/>
            </p:nvGrpSpPr>
            <p:grpSpPr>
              <a:xfrm rot="9330284">
                <a:off x="2691467" y="3961335"/>
                <a:ext cx="873899" cy="476567"/>
                <a:chOff x="129001" y="2878861"/>
                <a:chExt cx="591084" cy="476100"/>
              </a:xfrm>
            </p:grpSpPr>
            <p:sp>
              <p:nvSpPr>
                <p:cNvPr id="219" name="Google Shape;219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1" name="Google Shape;221;g21bd8c4b208_1_0"/>
              <p:cNvSpPr/>
              <p:nvPr/>
            </p:nvSpPr>
            <p:spPr>
              <a:xfrm rot="-1483711">
                <a:off x="2909269" y="4168128"/>
                <a:ext cx="514918" cy="459749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942093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g21bd8c4b208_1_0"/>
              <p:cNvSpPr/>
              <p:nvPr/>
            </p:nvSpPr>
            <p:spPr>
              <a:xfrm rot="1958603">
                <a:off x="3689991" y="5083238"/>
                <a:ext cx="359839" cy="403694"/>
              </a:xfrm>
              <a:prstGeom prst="trapezoid">
                <a:avLst>
                  <a:gd fmla="val 31936" name="adj"/>
                </a:avLst>
              </a:prstGeom>
              <a:solidFill>
                <a:srgbClr val="7030A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3" name="Google Shape;223;g21bd8c4b208_1_0"/>
              <p:cNvGrpSpPr/>
              <p:nvPr/>
            </p:nvGrpSpPr>
            <p:grpSpPr>
              <a:xfrm rot="7372971">
                <a:off x="3384983" y="4757911"/>
                <a:ext cx="873905" cy="476576"/>
                <a:chOff x="129001" y="2878861"/>
                <a:chExt cx="591084" cy="476100"/>
              </a:xfrm>
            </p:grpSpPr>
            <p:sp>
              <p:nvSpPr>
                <p:cNvPr id="224" name="Google Shape;224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6" name="Google Shape;226;g21bd8c4b208_1_0"/>
              <p:cNvSpPr/>
              <p:nvPr/>
            </p:nvSpPr>
            <p:spPr>
              <a:xfrm rot="-3441901">
                <a:off x="3703477" y="4912823"/>
                <a:ext cx="515126" cy="459537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7030A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g21bd8c4b208_1_0"/>
              <p:cNvSpPr/>
              <p:nvPr/>
            </p:nvSpPr>
            <p:spPr>
              <a:xfrm rot="-1261221">
                <a:off x="4939118" y="4992738"/>
                <a:ext cx="359632" cy="403701"/>
              </a:xfrm>
              <a:prstGeom prst="trapezoid">
                <a:avLst>
                  <a:gd fmla="val 31936" name="adj"/>
                </a:avLst>
              </a:prstGeom>
              <a:solidFill>
                <a:srgbClr val="00206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8" name="Google Shape;228;g21bd8c4b208_1_0"/>
              <p:cNvGrpSpPr/>
              <p:nvPr/>
            </p:nvGrpSpPr>
            <p:grpSpPr>
              <a:xfrm rot="4153792">
                <a:off x="4421108" y="4824525"/>
                <a:ext cx="873909" cy="476560"/>
                <a:chOff x="129001" y="2878861"/>
                <a:chExt cx="591084" cy="476100"/>
              </a:xfrm>
            </p:grpSpPr>
            <p:sp>
              <p:nvSpPr>
                <p:cNvPr id="229" name="Google Shape;229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1" name="Google Shape;231;g21bd8c4b208_1_0"/>
              <p:cNvSpPr/>
              <p:nvPr/>
            </p:nvSpPr>
            <p:spPr>
              <a:xfrm rot="-6661245">
                <a:off x="4800595" y="4806775"/>
                <a:ext cx="515185" cy="459917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00206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g21bd8c4b208_1_0"/>
              <p:cNvSpPr/>
              <p:nvPr/>
            </p:nvSpPr>
            <p:spPr>
              <a:xfrm rot="-3974190">
                <a:off x="5671958" y="4107528"/>
                <a:ext cx="359587" cy="403511"/>
              </a:xfrm>
              <a:prstGeom prst="trapezoid">
                <a:avLst>
                  <a:gd fmla="val 31936" name="adj"/>
                </a:avLst>
              </a:prstGeom>
              <a:solidFill>
                <a:srgbClr val="525252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3" name="Google Shape;233;g21bd8c4b208_1_0"/>
              <p:cNvGrpSpPr/>
              <p:nvPr/>
            </p:nvGrpSpPr>
            <p:grpSpPr>
              <a:xfrm rot="1441196">
                <a:off x="5136876" y="4162828"/>
                <a:ext cx="873874" cy="476576"/>
                <a:chOff x="129001" y="2878861"/>
                <a:chExt cx="591084" cy="476100"/>
              </a:xfrm>
            </p:grpSpPr>
            <p:sp>
              <p:nvSpPr>
                <p:cNvPr id="234" name="Google Shape;234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6" name="Google Shape;236;g21bd8c4b208_1_0"/>
              <p:cNvSpPr/>
              <p:nvPr/>
            </p:nvSpPr>
            <p:spPr>
              <a:xfrm rot="-9373637">
                <a:off x="5439779" y="4011321"/>
                <a:ext cx="514997" cy="459649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525252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g21bd8c4b208_1_0"/>
              <p:cNvSpPr/>
              <p:nvPr/>
            </p:nvSpPr>
            <p:spPr>
              <a:xfrm rot="-6614907">
                <a:off x="5611053" y="2959861"/>
                <a:ext cx="359731" cy="403868"/>
              </a:xfrm>
              <a:prstGeom prst="trapezoid">
                <a:avLst>
                  <a:gd fmla="val 31936" name="adj"/>
                </a:avLst>
              </a:prstGeom>
              <a:solidFill>
                <a:srgbClr val="A2845E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8" name="Google Shape;238;g21bd8c4b208_1_0"/>
              <p:cNvGrpSpPr/>
              <p:nvPr/>
            </p:nvGrpSpPr>
            <p:grpSpPr>
              <a:xfrm rot="-1199125">
                <a:off x="5217915" y="3182703"/>
                <a:ext cx="873877" cy="476564"/>
                <a:chOff x="129001" y="2878861"/>
                <a:chExt cx="591084" cy="476100"/>
              </a:xfrm>
            </p:grpSpPr>
            <p:sp>
              <p:nvSpPr>
                <p:cNvPr id="239" name="Google Shape;239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1" name="Google Shape;241;g21bd8c4b208_1_0"/>
              <p:cNvSpPr/>
              <p:nvPr/>
            </p:nvSpPr>
            <p:spPr>
              <a:xfrm rot="9585619">
                <a:off x="5374641" y="2990424"/>
                <a:ext cx="515106" cy="459768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A2845E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g21bd8c4b208_1_0"/>
              <p:cNvSpPr/>
              <p:nvPr/>
            </p:nvSpPr>
            <p:spPr>
              <a:xfrm rot="-9229177">
                <a:off x="4702792" y="2196315"/>
                <a:ext cx="359702" cy="403574"/>
              </a:xfrm>
              <a:prstGeom prst="trapezoid">
                <a:avLst>
                  <a:gd fmla="val 31936" name="adj"/>
                </a:avLst>
              </a:prstGeom>
              <a:solidFill>
                <a:srgbClr val="385623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3" name="Google Shape;243;g21bd8c4b208_1_0"/>
              <p:cNvGrpSpPr/>
              <p:nvPr/>
            </p:nvGrpSpPr>
            <p:grpSpPr>
              <a:xfrm rot="-3813896">
                <a:off x="4525677" y="2441014"/>
                <a:ext cx="873913" cy="476555"/>
                <a:chOff x="129001" y="2878861"/>
                <a:chExt cx="591084" cy="476100"/>
              </a:xfrm>
            </p:grpSpPr>
            <p:sp>
              <p:nvSpPr>
                <p:cNvPr id="244" name="Google Shape;244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6" name="Google Shape;246;g21bd8c4b208_1_0"/>
              <p:cNvSpPr/>
              <p:nvPr/>
            </p:nvSpPr>
            <p:spPr>
              <a:xfrm rot="6972406">
                <a:off x="4550344" y="2319729"/>
                <a:ext cx="514932" cy="459789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385623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g21bd8c4b208_1_0"/>
              <p:cNvSpPr/>
              <p:nvPr/>
            </p:nvSpPr>
            <p:spPr>
              <a:xfrm rot="9315093">
                <a:off x="3585577" y="2253903"/>
                <a:ext cx="359741" cy="403637"/>
              </a:xfrm>
              <a:prstGeom prst="trapezoid">
                <a:avLst>
                  <a:gd fmla="val 31936" name="adj"/>
                </a:avLst>
              </a:prstGeom>
              <a:solidFill>
                <a:srgbClr val="94110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8" name="Google Shape;248;g21bd8c4b208_1_0"/>
              <p:cNvGrpSpPr/>
              <p:nvPr/>
            </p:nvGrpSpPr>
            <p:grpSpPr>
              <a:xfrm rot="-6869716">
                <a:off x="3597491" y="2332625"/>
                <a:ext cx="873899" cy="476567"/>
                <a:chOff x="129001" y="2878861"/>
                <a:chExt cx="591084" cy="476100"/>
              </a:xfrm>
            </p:grpSpPr>
            <p:sp>
              <p:nvSpPr>
                <p:cNvPr id="249" name="Google Shape;249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1" name="Google Shape;251;g21bd8c4b208_1_0"/>
              <p:cNvSpPr/>
              <p:nvPr/>
            </p:nvSpPr>
            <p:spPr>
              <a:xfrm rot="3916289">
                <a:off x="3578598" y="2379345"/>
                <a:ext cx="514918" cy="459749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941100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g21bd8c4b208_1_0"/>
              <p:cNvSpPr/>
              <p:nvPr/>
            </p:nvSpPr>
            <p:spPr>
              <a:xfrm rot="7247992">
                <a:off x="2795695" y="3104767"/>
                <a:ext cx="359737" cy="403727"/>
              </a:xfrm>
              <a:prstGeom prst="trapezoid">
                <a:avLst>
                  <a:gd fmla="val 31936" name="adj"/>
                </a:avLst>
              </a:prstGeom>
              <a:solidFill>
                <a:srgbClr val="941651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67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3" name="Google Shape;253;g21bd8c4b208_1_0"/>
              <p:cNvGrpSpPr/>
              <p:nvPr/>
            </p:nvGrpSpPr>
            <p:grpSpPr>
              <a:xfrm rot="-8935874">
                <a:off x="2825630" y="3011043"/>
                <a:ext cx="873913" cy="476578"/>
                <a:chOff x="129001" y="2878861"/>
                <a:chExt cx="591084" cy="476100"/>
              </a:xfrm>
            </p:grpSpPr>
            <p:sp>
              <p:nvSpPr>
                <p:cNvPr id="254" name="Google Shape;254;g21bd8c4b208_1_0"/>
                <p:cNvSpPr/>
                <p:nvPr/>
              </p:nvSpPr>
              <p:spPr>
                <a:xfrm>
                  <a:off x="186685" y="2878861"/>
                  <a:ext cx="533400" cy="476100"/>
                </a:xfrm>
                <a:prstGeom prst="rightArrow">
                  <a:avLst>
                    <a:gd fmla="val 35562" name="adj1"/>
                    <a:gd fmla="val 50000" name="adj2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867" u="none" cap="none" strike="noStrike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</a:t>
                  </a:r>
                  <a:endParaRPr b="0" i="0" sz="1867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g21bd8c4b208_1_0"/>
                <p:cNvSpPr/>
                <p:nvPr/>
              </p:nvSpPr>
              <p:spPr>
                <a:xfrm rot="5400000">
                  <a:off x="125851" y="2948536"/>
                  <a:ext cx="372600" cy="366300"/>
                </a:xfrm>
                <a:prstGeom prst="trapezoid">
                  <a:avLst>
                    <a:gd fmla="val 31936" name="adj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6" name="Google Shape;256;g21bd8c4b208_1_0"/>
              <p:cNvSpPr/>
              <p:nvPr/>
            </p:nvSpPr>
            <p:spPr>
              <a:xfrm rot="1850270">
                <a:off x="2863428" y="3163526"/>
                <a:ext cx="515011" cy="459703"/>
              </a:xfrm>
              <a:prstGeom prst="rightArrow">
                <a:avLst>
                  <a:gd fmla="val 0" name="adj1"/>
                  <a:gd fmla="val 50000" name="adj2"/>
                </a:avLst>
              </a:prstGeom>
              <a:solidFill>
                <a:srgbClr val="941651"/>
              </a:solidFill>
              <a:ln>
                <a:noFill/>
              </a:ln>
              <a:effectLst>
                <a:outerShdw blurRad="127000" rotWithShape="0" algn="tl" dir="2700000" dist="241300">
                  <a:srgbClr val="000000">
                    <a:alpha val="7059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</a:t>
                </a:r>
                <a:endParaRPr b="0" i="0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7" name="Google Shape;257;g21bd8c4b208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45379" y="3561138"/>
            <a:ext cx="1473116" cy="16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1bd8c4b208_1_0"/>
          <p:cNvPicPr preferRelativeResize="0"/>
          <p:nvPr/>
        </p:nvPicPr>
        <p:blipFill rotWithShape="1">
          <a:blip r:embed="rId6">
            <a:alphaModFix/>
          </a:blip>
          <a:srcRect b="30121" l="0" r="86201" t="22923"/>
          <a:stretch/>
        </p:blipFill>
        <p:spPr>
          <a:xfrm>
            <a:off x="9217690" y="2251795"/>
            <a:ext cx="955444" cy="101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1bd8c4b208_1_0"/>
          <p:cNvPicPr preferRelativeResize="0"/>
          <p:nvPr/>
        </p:nvPicPr>
        <p:blipFill rotWithShape="1">
          <a:blip r:embed="rId6">
            <a:alphaModFix/>
          </a:blip>
          <a:srcRect b="30894" l="18470" r="66813" t="26962"/>
          <a:stretch/>
        </p:blipFill>
        <p:spPr>
          <a:xfrm>
            <a:off x="9234033" y="3518913"/>
            <a:ext cx="101890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1bd8c4b208_1_0"/>
          <p:cNvPicPr preferRelativeResize="0"/>
          <p:nvPr/>
        </p:nvPicPr>
        <p:blipFill rotWithShape="1">
          <a:blip r:embed="rId6">
            <a:alphaModFix/>
          </a:blip>
          <a:srcRect b="31488" l="66118" r="18975" t="25169"/>
          <a:stretch/>
        </p:blipFill>
        <p:spPr>
          <a:xfrm>
            <a:off x="10804212" y="3478118"/>
            <a:ext cx="1031965" cy="94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1bd8c4b208_1_0"/>
          <p:cNvPicPr preferRelativeResize="0"/>
          <p:nvPr/>
        </p:nvPicPr>
        <p:blipFill rotWithShape="1">
          <a:blip r:embed="rId6">
            <a:alphaModFix/>
          </a:blip>
          <a:srcRect b="26577" l="82609" r="26" t="22253"/>
          <a:stretch/>
        </p:blipFill>
        <p:spPr>
          <a:xfrm>
            <a:off x="10717351" y="2222483"/>
            <a:ext cx="1201780" cy="111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1bd8c4b208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97747" y="4683375"/>
            <a:ext cx="756981" cy="75698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21bd8c4b208_1_0"/>
          <p:cNvSpPr txBox="1"/>
          <p:nvPr/>
        </p:nvSpPr>
        <p:spPr>
          <a:xfrm>
            <a:off x="724176" y="698332"/>
            <a:ext cx="10418700" cy="22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-US" sz="2800" u="none" cap="none" strike="noStrik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2800" u="none" cap="none" strike="noStrik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Vision: </a:t>
            </a:r>
            <a:r>
              <a:rPr b="0" i="0" lang="en-US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interagency partnership working to become a </a:t>
            </a:r>
            <a:r>
              <a:rPr b="1" i="0" lang="en-US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leader </a:t>
            </a:r>
            <a:r>
              <a:rPr b="0" i="0" lang="en-US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applying satellite data and research to operational goals in environmental analysis and prediction.</a:t>
            </a:r>
            <a:endParaRPr b="0" i="0" sz="14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21bd8c4b208_1_0"/>
          <p:cNvSpPr txBox="1"/>
          <p:nvPr/>
        </p:nvSpPr>
        <p:spPr>
          <a:xfrm>
            <a:off x="2792844" y="6106677"/>
            <a:ext cx="91629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7156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JCSDA - t</a:t>
            </a:r>
            <a:r>
              <a:rPr i="1"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0" i="1" lang="en-US" sz="17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force multiplier in bringing agencies’ resources together</a:t>
            </a:r>
            <a:endParaRPr b="0" i="1" sz="9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1bd8c4b208_1_0"/>
          <p:cNvSpPr txBox="1"/>
          <p:nvPr/>
        </p:nvSpPr>
        <p:spPr>
          <a:xfrm>
            <a:off x="10000921" y="4590151"/>
            <a:ext cx="893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Observers</a:t>
            </a:r>
            <a:endParaRPr b="0" i="0" sz="1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21bd8c4b208_1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17701" y="4590168"/>
            <a:ext cx="955433" cy="9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21bd8c4b208_1_0"/>
          <p:cNvSpPr/>
          <p:nvPr/>
        </p:nvSpPr>
        <p:spPr>
          <a:xfrm>
            <a:off x="8999923" y="4563917"/>
            <a:ext cx="2895300" cy="10188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67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21bd8c4b208_1_582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1bd8c4b208_1_582"/>
          <p:cNvSpPr txBox="1"/>
          <p:nvPr/>
        </p:nvSpPr>
        <p:spPr>
          <a:xfrm>
            <a:off x="445602" y="36888"/>
            <a:ext cx="6412500" cy="36978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-US" sz="3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JEDI* </a:t>
            </a:r>
            <a:r>
              <a:rPr b="1" i="0" lang="en-US" sz="3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lang="en-US" sz="3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="1" i="0" lang="en-US" sz="3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uiet</a:t>
            </a:r>
            <a:r>
              <a:rPr b="1" lang="en-US" sz="3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</a:t>
            </a:r>
            <a:r>
              <a:rPr b="1" i="0" lang="en-US" sz="36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evolution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b="0" i="0" sz="1400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NOAA, NASA, USAF, Navy, Met Office, NSF-NCAR converging on next-gen, open-source, unified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assimilation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1bd8c4b208_1_582"/>
          <p:cNvSpPr/>
          <p:nvPr/>
        </p:nvSpPr>
        <p:spPr>
          <a:xfrm>
            <a:off x="3790669" y="5237580"/>
            <a:ext cx="900300" cy="915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2902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21bd8c4b208_1_5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2493" y="4676377"/>
            <a:ext cx="6919326" cy="2160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1bd8c4b208_1_5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2823" y="4795582"/>
            <a:ext cx="1910567" cy="218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1bd8c4b208_1_5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9191" y="5309079"/>
            <a:ext cx="842640" cy="84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1bd8c4b208_1_5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33693" y="5309078"/>
            <a:ext cx="756978" cy="75697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1bd8c4b208_1_582"/>
          <p:cNvSpPr txBox="1"/>
          <p:nvPr/>
        </p:nvSpPr>
        <p:spPr>
          <a:xfrm>
            <a:off x="73425" y="6225950"/>
            <a:ext cx="4561500" cy="61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2100" u="none" cap="none" strike="noStrike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*Joint Effort for Data assimilation Integration </a:t>
            </a:r>
            <a:endParaRPr b="1" i="0" sz="2100" u="none" cap="none" strike="noStrike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0" name="Google Shape;280;g21bd8c4b208_1_582"/>
          <p:cNvSpPr txBox="1"/>
          <p:nvPr/>
        </p:nvSpPr>
        <p:spPr>
          <a:xfrm>
            <a:off x="8242099" y="3073275"/>
            <a:ext cx="3944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Consortium of </a:t>
            </a:r>
            <a:r>
              <a:rPr b="1" i="1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Jointness</a:t>
            </a:r>
            <a:r>
              <a:rPr b="0" i="1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hare as much as possible without imposing a single approach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1bd8c4b208_1_678"/>
          <p:cNvSpPr/>
          <p:nvPr/>
        </p:nvSpPr>
        <p:spPr>
          <a:xfrm>
            <a:off x="0" y="-1733"/>
            <a:ext cx="12192000" cy="897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8438" l="0" r="0" t="0"/>
            </a:stretch>
          </a:blip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g21bd8c4b208_1_6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4187" y="43121"/>
            <a:ext cx="1011000" cy="1158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288" name="Google Shape;288;g21bd8c4b208_1_678"/>
          <p:cNvSpPr txBox="1"/>
          <p:nvPr/>
        </p:nvSpPr>
        <p:spPr>
          <a:xfrm>
            <a:off x="272868" y="-294006"/>
            <a:ext cx="104187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039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JEDI - 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Force 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Multiplier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g21bd8c4b208_1_678"/>
          <p:cNvPicPr preferRelativeResize="0"/>
          <p:nvPr/>
        </p:nvPicPr>
        <p:blipFill rotWithShape="1">
          <a:blip r:embed="rId5">
            <a:alphaModFix/>
          </a:blip>
          <a:srcRect b="2056" l="22553" r="21621" t="0"/>
          <a:stretch/>
        </p:blipFill>
        <p:spPr>
          <a:xfrm>
            <a:off x="3604538" y="895850"/>
            <a:ext cx="4971904" cy="596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1bd8c4b208_1_678"/>
          <p:cNvSpPr txBox="1"/>
          <p:nvPr/>
        </p:nvSpPr>
        <p:spPr>
          <a:xfrm>
            <a:off x="2267600" y="2288111"/>
            <a:ext cx="7359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1bd8c4b208_1_678"/>
          <p:cNvSpPr txBox="1"/>
          <p:nvPr/>
        </p:nvSpPr>
        <p:spPr>
          <a:xfrm>
            <a:off x="893379" y="2019121"/>
            <a:ext cx="2704500" cy="1231500"/>
          </a:xfrm>
          <a:prstGeom prst="rect">
            <a:avLst/>
          </a:prstGeom>
          <a:solidFill>
            <a:srgbClr val="DDEAF6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Algorithms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Radiative Transfer (CRTM)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Observation Operators (UFO)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Error Covariances (SABER)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 Solvers (OOPS)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1bd8c4b208_1_678"/>
          <p:cNvSpPr txBox="1"/>
          <p:nvPr/>
        </p:nvSpPr>
        <p:spPr>
          <a:xfrm>
            <a:off x="893379" y="3250227"/>
            <a:ext cx="2711100" cy="1231500"/>
          </a:xfrm>
          <a:prstGeom prst="rect">
            <a:avLst/>
          </a:prstGeom>
          <a:solidFill>
            <a:srgbClr val="E1EFD8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Interfaces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15+ numerical models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50+ observation types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data access (IODA)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Variable transforms (VADER)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1bd8c4b208_1_678"/>
          <p:cNvSpPr txBox="1"/>
          <p:nvPr/>
        </p:nvSpPr>
        <p:spPr>
          <a:xfrm>
            <a:off x="893379" y="4483802"/>
            <a:ext cx="2711100" cy="8004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store (R2D2)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Generic Workflow (EWOK)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1bd8c4b208_1_678"/>
          <p:cNvSpPr txBox="1"/>
          <p:nvPr/>
        </p:nvSpPr>
        <p:spPr>
          <a:xfrm>
            <a:off x="4066241" y="4189647"/>
            <a:ext cx="8172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(CI/CD)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1bd8c4b208_1_678"/>
          <p:cNvSpPr txBox="1"/>
          <p:nvPr/>
        </p:nvSpPr>
        <p:spPr>
          <a:xfrm>
            <a:off x="5163725" y="4217100"/>
            <a:ext cx="11109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JEDI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1bd8c4b208_1_678"/>
          <p:cNvSpPr txBox="1"/>
          <p:nvPr/>
        </p:nvSpPr>
        <p:spPr>
          <a:xfrm>
            <a:off x="8713076" y="1827054"/>
            <a:ext cx="318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Weather (medium-range, S2S)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1bd8c4b208_1_678"/>
          <p:cNvSpPr txBox="1"/>
          <p:nvPr/>
        </p:nvSpPr>
        <p:spPr>
          <a:xfrm>
            <a:off x="8705797" y="2688827"/>
            <a:ext cx="249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Land, cryosphere, hydrology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1bd8c4b208_1_678"/>
          <p:cNvSpPr txBox="1"/>
          <p:nvPr/>
        </p:nvSpPr>
        <p:spPr>
          <a:xfrm>
            <a:off x="8713076" y="3556854"/>
            <a:ext cx="22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Marine, biogeochemistry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1bd8c4b208_1_678"/>
          <p:cNvSpPr txBox="1"/>
          <p:nvPr/>
        </p:nvSpPr>
        <p:spPr>
          <a:xfrm>
            <a:off x="8713076" y="4417106"/>
            <a:ext cx="3038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Hurricane, fire and extreme weather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1bd8c4b208_1_678"/>
          <p:cNvSpPr txBox="1"/>
          <p:nvPr/>
        </p:nvSpPr>
        <p:spPr>
          <a:xfrm>
            <a:off x="8699349" y="5299707"/>
            <a:ext cx="350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Pollution, air quality, carbon cycle, climate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1bd8c4b208_1_678"/>
          <p:cNvSpPr txBox="1"/>
          <p:nvPr/>
        </p:nvSpPr>
        <p:spPr>
          <a:xfrm>
            <a:off x="8682706" y="6233243"/>
            <a:ext cx="137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Space weather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21bd8c4b208_1_678"/>
          <p:cNvSpPr txBox="1"/>
          <p:nvPr/>
        </p:nvSpPr>
        <p:spPr>
          <a:xfrm>
            <a:off x="-414413" y="1012259"/>
            <a:ext cx="491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JCSDA Core Capabilities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21bd8c4b208_1_678"/>
          <p:cNvSpPr txBox="1"/>
          <p:nvPr/>
        </p:nvSpPr>
        <p:spPr>
          <a:xfrm>
            <a:off x="8231676" y="1006675"/>
            <a:ext cx="3509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Agency Applications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21bd8c4b208_1_678"/>
          <p:cNvSpPr txBox="1"/>
          <p:nvPr/>
        </p:nvSpPr>
        <p:spPr>
          <a:xfrm>
            <a:off x="893379" y="5273185"/>
            <a:ext cx="2704500" cy="1015800"/>
          </a:xfrm>
          <a:prstGeom prst="rect">
            <a:avLst/>
          </a:prstGeom>
          <a:solidFill>
            <a:srgbClr val="3F3F3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b="0" i="0" sz="160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1.6M lines of open-source</a:t>
            </a:r>
            <a:r>
              <a:rPr lang="en-US">
                <a:solidFill>
                  <a:schemeClr val="lt1"/>
                </a:solidFill>
              </a:rPr>
              <a:t> 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code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94% of PRs outside NOAA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97% is generic </a:t>
            </a:r>
            <a:r>
              <a:rPr b="1" lang="en-US">
                <a:solidFill>
                  <a:srgbClr val="FF0000"/>
                </a:solidFill>
              </a:rPr>
              <a:t>+</a:t>
            </a:r>
            <a:r>
              <a:rPr b="1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reused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1bd8c4b208_1_1981"/>
          <p:cNvSpPr/>
          <p:nvPr/>
        </p:nvSpPr>
        <p:spPr>
          <a:xfrm>
            <a:off x="5409274" y="0"/>
            <a:ext cx="6782700" cy="6858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10" name="Google Shape;310;g21bd8c4b208_1_1981"/>
          <p:cNvSpPr/>
          <p:nvPr/>
        </p:nvSpPr>
        <p:spPr>
          <a:xfrm>
            <a:off x="1" y="0"/>
            <a:ext cx="5409300" cy="6858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cxnSp>
        <p:nvCxnSpPr>
          <p:cNvPr id="311" name="Google Shape;311;g21bd8c4b208_1_1981"/>
          <p:cNvCxnSpPr/>
          <p:nvPr/>
        </p:nvCxnSpPr>
        <p:spPr>
          <a:xfrm>
            <a:off x="1081800" y="2014467"/>
            <a:ext cx="1001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2" name="Google Shape;312;g21bd8c4b208_1_1981"/>
          <p:cNvSpPr txBox="1"/>
          <p:nvPr/>
        </p:nvSpPr>
        <p:spPr>
          <a:xfrm>
            <a:off x="166667" y="1906867"/>
            <a:ext cx="160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Research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313" name="Google Shape;313;g21bd8c4b208_1_1981"/>
          <p:cNvSpPr txBox="1"/>
          <p:nvPr/>
        </p:nvSpPr>
        <p:spPr>
          <a:xfrm>
            <a:off x="10437033" y="1906867"/>
            <a:ext cx="1883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Operations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314" name="Google Shape;314;g21bd8c4b208_1_1981"/>
          <p:cNvSpPr txBox="1"/>
          <p:nvPr/>
        </p:nvSpPr>
        <p:spPr>
          <a:xfrm>
            <a:off x="4018020" y="806675"/>
            <a:ext cx="308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2"/>
                </a:solidFill>
              </a:rPr>
              <a:t>Joint Requirements</a:t>
            </a:r>
            <a:endParaRPr sz="1900">
              <a:solidFill>
                <a:schemeClr val="dk2"/>
              </a:solidFill>
            </a:endParaRPr>
          </a:p>
        </p:txBody>
      </p:sp>
      <p:sp>
        <p:nvSpPr>
          <p:cNvPr id="315" name="Google Shape;315;g21bd8c4b208_1_1981"/>
          <p:cNvSpPr txBox="1"/>
          <p:nvPr/>
        </p:nvSpPr>
        <p:spPr>
          <a:xfrm>
            <a:off x="990600" y="2816275"/>
            <a:ext cx="42561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J</a:t>
            </a:r>
            <a:endParaRPr b="1"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C</a:t>
            </a:r>
            <a:endParaRPr b="1"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S</a:t>
            </a:r>
            <a:endParaRPr b="1"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D</a:t>
            </a:r>
            <a:endParaRPr b="1" sz="4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</a:rPr>
              <a:t>A</a:t>
            </a:r>
            <a:endParaRPr b="1" sz="4800"/>
          </a:p>
        </p:txBody>
      </p:sp>
      <p:grpSp>
        <p:nvGrpSpPr>
          <p:cNvPr id="316" name="Google Shape;316;g21bd8c4b208_1_1981"/>
          <p:cNvGrpSpPr/>
          <p:nvPr/>
        </p:nvGrpSpPr>
        <p:grpSpPr>
          <a:xfrm>
            <a:off x="2382281" y="2566791"/>
            <a:ext cx="6096000" cy="4064133"/>
            <a:chOff x="0" y="0"/>
            <a:chExt cx="6096000" cy="4064133"/>
          </a:xfrm>
        </p:grpSpPr>
        <p:sp>
          <p:nvSpPr>
            <p:cNvPr id="317" name="Google Shape;317;g21bd8c4b208_1_1981"/>
            <p:cNvSpPr/>
            <p:nvPr/>
          </p:nvSpPr>
          <p:spPr>
            <a:xfrm>
              <a:off x="2032000" y="0"/>
              <a:ext cx="2031900" cy="1354800"/>
            </a:xfrm>
            <a:prstGeom prst="trapezoid">
              <a:avLst>
                <a:gd fmla="val 75000" name="adj"/>
              </a:avLst>
            </a:prstGeom>
            <a:solidFill>
              <a:schemeClr val="accent6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g21bd8c4b208_1_1981"/>
            <p:cNvSpPr txBox="1"/>
            <p:nvPr/>
          </p:nvSpPr>
          <p:spPr>
            <a:xfrm>
              <a:off x="2032000" y="168165"/>
              <a:ext cx="2031900" cy="13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Research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 </a:t>
              </a:r>
              <a:b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Demonstration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21bd8c4b208_1_1981"/>
            <p:cNvSpPr/>
            <p:nvPr/>
          </p:nvSpPr>
          <p:spPr>
            <a:xfrm>
              <a:off x="1015999" y="1354666"/>
              <a:ext cx="4064100" cy="1354800"/>
            </a:xfrm>
            <a:prstGeom prst="trapezoid">
              <a:avLst>
                <a:gd fmla="val 75000" name="adj"/>
              </a:avLst>
            </a:prstGeom>
            <a:solidFill>
              <a:schemeClr val="accent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g21bd8c4b208_1_1981"/>
            <p:cNvSpPr txBox="1"/>
            <p:nvPr/>
          </p:nvSpPr>
          <p:spPr>
            <a:xfrm>
              <a:off x="1727199" y="1354666"/>
              <a:ext cx="2641500" cy="13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Scientific Research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g21bd8c4b208_1_1981"/>
            <p:cNvSpPr/>
            <p:nvPr/>
          </p:nvSpPr>
          <p:spPr>
            <a:xfrm>
              <a:off x="0" y="2709333"/>
              <a:ext cx="6096000" cy="1354800"/>
            </a:xfrm>
            <a:prstGeom prst="trapezoid">
              <a:avLst>
                <a:gd fmla="val 75000" name="adj"/>
              </a:avLst>
            </a:prstGeom>
            <a:solidFill>
              <a:schemeClr val="accent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21bd8c4b208_1_1981"/>
            <p:cNvSpPr txBox="1"/>
            <p:nvPr/>
          </p:nvSpPr>
          <p:spPr>
            <a:xfrm>
              <a:off x="1066799" y="2709333"/>
              <a:ext cx="3962400" cy="13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Community Infrastructure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g21bd8c4b208_1_1981"/>
          <p:cNvSpPr/>
          <p:nvPr/>
        </p:nvSpPr>
        <p:spPr>
          <a:xfrm rot="-3177454">
            <a:off x="594693" y="4291646"/>
            <a:ext cx="5678726" cy="276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community tools	to solve complex problems	 supporting agencies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1bd8c4b208_1_1981"/>
          <p:cNvSpPr/>
          <p:nvPr/>
        </p:nvSpPr>
        <p:spPr>
          <a:xfrm>
            <a:off x="0" y="-1733"/>
            <a:ext cx="12192000" cy="897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8468" l="0" r="0" t="0"/>
            </a:stretch>
          </a:blip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g21bd8c4b208_1_19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4187" y="43121"/>
            <a:ext cx="1011000" cy="1158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26" name="Google Shape;326;g21bd8c4b208_1_1981"/>
          <p:cNvSpPr txBox="1"/>
          <p:nvPr/>
        </p:nvSpPr>
        <p:spPr>
          <a:xfrm>
            <a:off x="307266" y="-288350"/>
            <a:ext cx="95496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353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Open-Science Connecting Research and Operations</a:t>
            </a:r>
            <a:endParaRPr b="0" i="0" sz="3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7" name="Google Shape;327;g21bd8c4b208_1_1981"/>
          <p:cNvCxnSpPr/>
          <p:nvPr/>
        </p:nvCxnSpPr>
        <p:spPr>
          <a:xfrm rot="10800000">
            <a:off x="1081850" y="2446275"/>
            <a:ext cx="995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8" name="Google Shape;328;g21bd8c4b208_1_19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0425" y="1625674"/>
            <a:ext cx="2589195" cy="8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1bd8c4b208_1_1981"/>
          <p:cNvSpPr txBox="1"/>
          <p:nvPr/>
        </p:nvSpPr>
        <p:spPr>
          <a:xfrm>
            <a:off x="4213933" y="1531867"/>
            <a:ext cx="242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Demonstration</a:t>
            </a:r>
            <a:endParaRPr sz="1900">
              <a:solidFill>
                <a:schemeClr val="dk2"/>
              </a:solidFill>
            </a:endParaRPr>
          </a:p>
        </p:txBody>
      </p:sp>
      <p:cxnSp>
        <p:nvCxnSpPr>
          <p:cNvPr id="330" name="Google Shape;330;g21bd8c4b208_1_1981"/>
          <p:cNvCxnSpPr/>
          <p:nvPr/>
        </p:nvCxnSpPr>
        <p:spPr>
          <a:xfrm>
            <a:off x="5417033" y="1162467"/>
            <a:ext cx="0" cy="63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1" name="Google Shape;331;g21bd8c4b208_1_1981"/>
          <p:cNvSpPr txBox="1"/>
          <p:nvPr/>
        </p:nvSpPr>
        <p:spPr>
          <a:xfrm>
            <a:off x="6975075" y="2917125"/>
            <a:ext cx="54093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Foster scientific diversity without reinventing the wheel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 planned contributions ahead of time 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(inclusive)</a:t>
            </a:r>
            <a:endParaRPr sz="1200"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Effort is oriented toward optimal genericity 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(reusable)</a:t>
            </a:r>
            <a:endParaRPr sz="1200"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Shared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ownership of design/code 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(collaborative)</a:t>
            </a:r>
            <a:endParaRPr sz="1200"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Basic object-oriented training may be needed 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(modular)</a:t>
            </a:r>
            <a:endParaRPr sz="1200"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Developers need to also write tests and doc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(CI/CD)</a:t>
            </a:r>
            <a:endParaRPr sz="1200"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eep up with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fast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evolving system </a:t>
            </a:r>
            <a:r>
              <a:rPr i="1"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(agile)</a:t>
            </a:r>
            <a:endParaRPr sz="1200"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1bd8c4b208_1_507"/>
          <p:cNvSpPr/>
          <p:nvPr/>
        </p:nvSpPr>
        <p:spPr>
          <a:xfrm>
            <a:off x="0" y="-1733"/>
            <a:ext cx="12192000" cy="897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8458" l="0" r="0" t="0"/>
            </a:stretch>
          </a:blip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g21bd8c4b208_1_5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4187" y="43121"/>
            <a:ext cx="1011300" cy="1158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grpSp>
        <p:nvGrpSpPr>
          <p:cNvPr id="338" name="Google Shape;338;g21bd8c4b208_1_507"/>
          <p:cNvGrpSpPr/>
          <p:nvPr/>
        </p:nvGrpSpPr>
        <p:grpSpPr>
          <a:xfrm>
            <a:off x="780771" y="950585"/>
            <a:ext cx="6021908" cy="5683793"/>
            <a:chOff x="3488432" y="1100143"/>
            <a:chExt cx="5208812" cy="4916351"/>
          </a:xfrm>
        </p:grpSpPr>
        <p:sp>
          <p:nvSpPr>
            <p:cNvPr id="339" name="Google Shape;339;g21bd8c4b208_1_507"/>
            <p:cNvSpPr/>
            <p:nvPr/>
          </p:nvSpPr>
          <p:spPr>
            <a:xfrm>
              <a:off x="4580114" y="1100143"/>
              <a:ext cx="3025447" cy="3025447"/>
            </a:xfrm>
            <a:custGeom>
              <a:rect b="b" l="l" r="r" t="t"/>
              <a:pathLst>
                <a:path extrusionOk="0" h="3025447" w="3025447">
                  <a:moveTo>
                    <a:pt x="0" y="1512724"/>
                  </a:moveTo>
                  <a:cubicBezTo>
                    <a:pt x="0" y="677270"/>
                    <a:pt x="677270" y="0"/>
                    <a:pt x="1512724" y="0"/>
                  </a:cubicBezTo>
                  <a:cubicBezTo>
                    <a:pt x="2348178" y="0"/>
                    <a:pt x="3025448" y="677270"/>
                    <a:pt x="3025448" y="1512724"/>
                  </a:cubicBezTo>
                  <a:cubicBezTo>
                    <a:pt x="3025448" y="2348178"/>
                    <a:pt x="2348178" y="3025448"/>
                    <a:pt x="1512724" y="3025448"/>
                  </a:cubicBezTo>
                  <a:cubicBezTo>
                    <a:pt x="677270" y="3025448"/>
                    <a:pt x="0" y="2348178"/>
                    <a:pt x="0" y="1512724"/>
                  </a:cubicBezTo>
                  <a:close/>
                </a:path>
              </a:pathLst>
            </a:custGeom>
            <a:solidFill>
              <a:srgbClr val="942093">
                <a:alpha val="7333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134525" lIns="403375" spcFirstLastPara="1" rIns="403375" wrap="square" tIns="529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 agencies </a:t>
              </a:r>
              <a:b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transition to operations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g21bd8c4b208_1_507"/>
            <p:cNvSpPr/>
            <p:nvPr/>
          </p:nvSpPr>
          <p:spPr>
            <a:xfrm>
              <a:off x="5671797" y="2991047"/>
              <a:ext cx="3025447" cy="3025447"/>
            </a:xfrm>
            <a:custGeom>
              <a:rect b="b" l="l" r="r" t="t"/>
              <a:pathLst>
                <a:path extrusionOk="0" h="3025447" w="3025447">
                  <a:moveTo>
                    <a:pt x="0" y="1512724"/>
                  </a:moveTo>
                  <a:cubicBezTo>
                    <a:pt x="0" y="677270"/>
                    <a:pt x="677270" y="0"/>
                    <a:pt x="1512724" y="0"/>
                  </a:cubicBezTo>
                  <a:cubicBezTo>
                    <a:pt x="2348178" y="0"/>
                    <a:pt x="3025448" y="677270"/>
                    <a:pt x="3025448" y="1512724"/>
                  </a:cubicBezTo>
                  <a:cubicBezTo>
                    <a:pt x="3025448" y="2348178"/>
                    <a:pt x="2348178" y="3025448"/>
                    <a:pt x="1512724" y="3025448"/>
                  </a:cubicBezTo>
                  <a:cubicBezTo>
                    <a:pt x="677270" y="3025448"/>
                    <a:pt x="0" y="2348178"/>
                    <a:pt x="0" y="1512724"/>
                  </a:cubicBezTo>
                  <a:close/>
                </a:path>
              </a:pathLst>
            </a:custGeom>
            <a:solidFill>
              <a:srgbClr val="FFC000">
                <a:alpha val="8314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79875" lIns="925275" spcFirstLastPara="1" rIns="284875" wrap="square" tIns="781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Continuous innovation </a:t>
              </a:r>
              <a:b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enabled by JEDI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21bd8c4b208_1_507"/>
            <p:cNvSpPr/>
            <p:nvPr/>
          </p:nvSpPr>
          <p:spPr>
            <a:xfrm>
              <a:off x="3488432" y="2991047"/>
              <a:ext cx="3025447" cy="3025447"/>
            </a:xfrm>
            <a:custGeom>
              <a:rect b="b" l="l" r="r" t="t"/>
              <a:pathLst>
                <a:path extrusionOk="0" h="3025447" w="3025447">
                  <a:moveTo>
                    <a:pt x="0" y="1512724"/>
                  </a:moveTo>
                  <a:cubicBezTo>
                    <a:pt x="0" y="677270"/>
                    <a:pt x="677270" y="0"/>
                    <a:pt x="1512724" y="0"/>
                  </a:cubicBezTo>
                  <a:cubicBezTo>
                    <a:pt x="2348178" y="0"/>
                    <a:pt x="3025448" y="677270"/>
                    <a:pt x="3025448" y="1512724"/>
                  </a:cubicBezTo>
                  <a:cubicBezTo>
                    <a:pt x="3025448" y="2348178"/>
                    <a:pt x="2348178" y="3025448"/>
                    <a:pt x="1512724" y="3025448"/>
                  </a:cubicBezTo>
                  <a:cubicBezTo>
                    <a:pt x="677270" y="3025448"/>
                    <a:pt x="0" y="2348178"/>
                    <a:pt x="0" y="1512724"/>
                  </a:cubicBezTo>
                  <a:close/>
                </a:path>
              </a:pathLst>
            </a:custGeom>
            <a:solidFill>
              <a:srgbClr val="4472C4">
                <a:alpha val="73330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79875" lIns="284875" spcFirstLastPara="1" rIns="925275" wrap="square" tIns="781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Workforce training &amp; community engagement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Users" id="342" name="Google Shape;342;g21bd8c4b208_1_5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3995" y="381059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ghtbulb and gear" id="343" name="Google Shape;343;g21bd8c4b208_1_5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0154" y="376181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opwatch" id="344" name="Google Shape;344;g21bd8c4b208_1_5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74820" y="123625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1bd8c4b208_1_507"/>
          <p:cNvSpPr txBox="1"/>
          <p:nvPr/>
        </p:nvSpPr>
        <p:spPr>
          <a:xfrm>
            <a:off x="7030275" y="1175000"/>
            <a:ext cx="50856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400" u="sng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SkyLab-Large</a:t>
            </a:r>
            <a:r>
              <a:rPr b="1"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(T</a:t>
            </a:r>
            <a:r>
              <a:rPr b="1" i="0" lang="en-US" sz="2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2O Pathfinder)</a:t>
            </a:r>
            <a:endParaRPr b="1" i="0" sz="24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en-US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Continuous delivery of functional system </a:t>
            </a:r>
            <a:br>
              <a:rPr lang="en-US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for downstream operations</a:t>
            </a:r>
            <a:endParaRPr sz="1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en-US"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End-to-end system hardening &amp; optimization</a:t>
            </a:r>
            <a:endParaRPr sz="1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400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SkyLab-Medium</a:t>
            </a:r>
            <a:r>
              <a:rPr b="1" lang="en-US" sz="24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(Testbed)</a:t>
            </a:r>
            <a:endParaRPr sz="2300">
              <a:solidFill>
                <a:schemeClr val="accent2"/>
              </a:solidFill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Rapid integration and testing toward next-gen DA</a:t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</a:pP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Turnkey solution for </a:t>
            </a:r>
            <a:r>
              <a:rPr i="1"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real-world </a:t>
            </a:r>
            <a:r>
              <a:rPr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community experimental testbed</a:t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4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SkyLab-Small</a:t>
            </a:r>
            <a:r>
              <a:rPr b="1"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(JEDI-EDU)</a:t>
            </a:r>
            <a:endParaRPr sz="2300">
              <a:solidFill>
                <a:srgbClr val="0070C0"/>
              </a:solidFill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Package to download + learn + experiment </a:t>
            </a:r>
            <a:b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+ evaluate within minutes on laptop</a:t>
            </a:r>
            <a:endParaRPr sz="1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28575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Integrate in university curriculum</a:t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1bd8c4b208_1_507"/>
          <p:cNvSpPr txBox="1"/>
          <p:nvPr/>
        </p:nvSpPr>
        <p:spPr>
          <a:xfrm>
            <a:off x="307266" y="-287870"/>
            <a:ext cx="105264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353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oint Data Assimilation </a:t>
            </a: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Testbed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JEDI-SkyLab</a:t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21bd8c4b208_1_507"/>
          <p:cNvSpPr/>
          <p:nvPr/>
        </p:nvSpPr>
        <p:spPr>
          <a:xfrm>
            <a:off x="7331976" y="5649559"/>
            <a:ext cx="1738800" cy="837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assroom" id="348" name="Google Shape;348;g21bd8c4b208_1_5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65815" y="5763067"/>
            <a:ext cx="539694" cy="539694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000000">
                <a:alpha val="20000"/>
              </a:srgbClr>
            </a:outerShdw>
          </a:effectLst>
        </p:spPr>
      </p:pic>
      <p:sp>
        <p:nvSpPr>
          <p:cNvPr id="349" name="Google Shape;349;g21bd8c4b208_1_507"/>
          <p:cNvSpPr txBox="1"/>
          <p:nvPr/>
        </p:nvSpPr>
        <p:spPr>
          <a:xfrm>
            <a:off x="7905509" y="5731471"/>
            <a:ext cx="1199100" cy="600300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000000">
                <a:alpha val="2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tutorials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 JEDI Academies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500+ </a:t>
            </a:r>
            <a:r>
              <a:rPr i="1" lang="en-U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padawans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21bd8c4b208_1_507"/>
          <p:cNvSpPr txBox="1"/>
          <p:nvPr/>
        </p:nvSpPr>
        <p:spPr>
          <a:xfrm>
            <a:off x="7312393" y="6255765"/>
            <a:ext cx="18069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(35 univ. + 11 private + 9 interna.)</a:t>
            </a:r>
            <a:endParaRPr/>
          </a:p>
        </p:txBody>
      </p:sp>
      <p:pic>
        <p:nvPicPr>
          <p:cNvPr id="351" name="Google Shape;351;g21bd8c4b208_1_50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87500" y="5649581"/>
            <a:ext cx="1330800" cy="979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52" name="Google Shape;352;g21bd8c4b208_1_50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593225" y="5649551"/>
            <a:ext cx="1330800" cy="979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bd8c4b208_1_1682"/>
          <p:cNvSpPr/>
          <p:nvPr/>
        </p:nvSpPr>
        <p:spPr>
          <a:xfrm>
            <a:off x="152100" y="5577300"/>
            <a:ext cx="1730700" cy="800400"/>
          </a:xfrm>
          <a:prstGeom prst="can">
            <a:avLst>
              <a:gd fmla="val 25000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73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spack-stack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21bd8c4b208_1_1682"/>
          <p:cNvSpPr/>
          <p:nvPr/>
        </p:nvSpPr>
        <p:spPr>
          <a:xfrm>
            <a:off x="152100" y="4979215"/>
            <a:ext cx="1730700" cy="800400"/>
          </a:xfrm>
          <a:prstGeom prst="can">
            <a:avLst>
              <a:gd fmla="val 25000" name="adj"/>
            </a:avLst>
          </a:prstGeom>
          <a:solidFill>
            <a:srgbClr val="76A5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73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JEDI (Bundle)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1bd8c4b208_1_1682"/>
          <p:cNvSpPr txBox="1"/>
          <p:nvPr/>
        </p:nvSpPr>
        <p:spPr>
          <a:xfrm>
            <a:off x="-125100" y="2623184"/>
            <a:ext cx="228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JEDI-Skylab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1bd8c4b208_1_1682"/>
          <p:cNvSpPr/>
          <p:nvPr/>
        </p:nvSpPr>
        <p:spPr>
          <a:xfrm>
            <a:off x="152100" y="4411983"/>
            <a:ext cx="1730700" cy="800400"/>
          </a:xfrm>
          <a:prstGeom prst="can">
            <a:avLst>
              <a:gd fmla="val 25000" name="adj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73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latin typeface="Calibri"/>
                <a:ea typeface="Calibri"/>
                <a:cs typeface="Calibri"/>
                <a:sym typeface="Calibri"/>
              </a:rPr>
              <a:t>CI (on AWS)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21bd8c4b208_1_1682"/>
          <p:cNvSpPr/>
          <p:nvPr/>
        </p:nvSpPr>
        <p:spPr>
          <a:xfrm>
            <a:off x="152100" y="3812275"/>
            <a:ext cx="1730700" cy="800400"/>
          </a:xfrm>
          <a:prstGeom prst="can">
            <a:avLst>
              <a:gd fmla="val 25000" name="adj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73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R2D2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21bd8c4b208_1_1682"/>
          <p:cNvSpPr/>
          <p:nvPr/>
        </p:nvSpPr>
        <p:spPr>
          <a:xfrm>
            <a:off x="152100" y="3212567"/>
            <a:ext cx="1730700" cy="800400"/>
          </a:xfrm>
          <a:prstGeom prst="can">
            <a:avLst>
              <a:gd fmla="val 25000" name="adj"/>
            </a:avLst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ctr" bIns="0" lIns="0" spcFirstLastPara="1" rIns="0" wrap="square" tIns="73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EWOK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g21bd8c4b208_1_16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6533" y="2620201"/>
            <a:ext cx="6835197" cy="389726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65" name="Google Shape;365;g21bd8c4b208_1_16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6233" y="5474117"/>
            <a:ext cx="2285199" cy="110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1bd8c4b208_1_16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6233" y="4172153"/>
            <a:ext cx="2285200" cy="118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1bd8c4b208_1_16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29835" y="3089800"/>
            <a:ext cx="2555966" cy="108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g21bd8c4b208_1_1682"/>
          <p:cNvCxnSpPr/>
          <p:nvPr/>
        </p:nvCxnSpPr>
        <p:spPr>
          <a:xfrm>
            <a:off x="1781300" y="4765433"/>
            <a:ext cx="645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69" name="Google Shape;369;g21bd8c4b208_1_1682"/>
          <p:cNvCxnSpPr/>
          <p:nvPr/>
        </p:nvCxnSpPr>
        <p:spPr>
          <a:xfrm>
            <a:off x="4626100" y="4765433"/>
            <a:ext cx="645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0" name="Google Shape;370;g21bd8c4b208_1_1682"/>
          <p:cNvSpPr txBox="1"/>
          <p:nvPr/>
        </p:nvSpPr>
        <p:spPr>
          <a:xfrm>
            <a:off x="821600" y="1260800"/>
            <a:ext cx="10548900" cy="1186500"/>
          </a:xfrm>
          <a:prstGeom prst="rect">
            <a:avLst/>
          </a:prstGeom>
          <a:solidFill>
            <a:srgbClr val="2D6FAB"/>
          </a:solidFill>
          <a:ln cap="flat" cmpd="sng" w="9525">
            <a:solidFill>
              <a:srgbClr val="126DB5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JEDI-Skylab is an end-to-end </a:t>
            </a: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 assimilation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system designed for testing, developing and demonstrating JEDI capabilities. It is highly configurable, portable, and exercised in CI, in daily development activities, for near real-time and </a:t>
            </a: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retrospective</a:t>
            </a: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experiments, and r</a:t>
            </a: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eleased quarterly.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21bd8c4b208_1_1682"/>
          <p:cNvSpPr/>
          <p:nvPr/>
        </p:nvSpPr>
        <p:spPr>
          <a:xfrm>
            <a:off x="0" y="-1733"/>
            <a:ext cx="12192000" cy="8976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58468" l="0" r="0" t="0"/>
            </a:stretch>
          </a:blip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g21bd8c4b208_1_16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34187" y="43121"/>
            <a:ext cx="1011000" cy="1158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73" name="Google Shape;373;g21bd8c4b208_1_1682"/>
          <p:cNvPicPr preferRelativeResize="0"/>
          <p:nvPr/>
        </p:nvPicPr>
        <p:blipFill rotWithShape="1">
          <a:blip r:embed="rId9">
            <a:alphaModFix/>
          </a:blip>
          <a:srcRect b="0" l="11220" r="8573" t="0"/>
          <a:stretch/>
        </p:blipFill>
        <p:spPr>
          <a:xfrm>
            <a:off x="7698324" y="3325425"/>
            <a:ext cx="4327199" cy="318814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21bd8c4b208_1_1682"/>
          <p:cNvSpPr txBox="1"/>
          <p:nvPr/>
        </p:nvSpPr>
        <p:spPr>
          <a:xfrm>
            <a:off x="307266" y="-287870"/>
            <a:ext cx="105264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353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Joint Data Assimilation Testbed: JEDI-SkyLab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bd8c4b208_1_2378"/>
          <p:cNvSpPr/>
          <p:nvPr/>
        </p:nvSpPr>
        <p:spPr>
          <a:xfrm>
            <a:off x="0" y="-1733"/>
            <a:ext cx="12192000" cy="897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8448" l="0" r="0" t="0"/>
            </a:stretch>
          </a:blip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g21bd8c4b208_1_23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34187" y="43121"/>
            <a:ext cx="1011000" cy="1158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82" name="Google Shape;382;g21bd8c4b208_1_2378"/>
          <p:cNvSpPr txBox="1"/>
          <p:nvPr/>
        </p:nvSpPr>
        <p:spPr>
          <a:xfrm>
            <a:off x="6512599" y="2440776"/>
            <a:ext cx="56325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Development</a:t>
            </a:r>
            <a:r>
              <a:rPr b="1" lang="en-US" sz="1700"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CI/CD</a:t>
            </a:r>
            <a:endParaRPr b="1" sz="1500"/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repositories, 1.6 Mio lines of open-s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ource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1,000+ PRs/commits/comments per week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2500 continuous unit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 + n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ightly integration tests</a:t>
            </a:r>
            <a:endParaRPr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Platform support</a:t>
            </a:r>
            <a:endParaRPr b="1" sz="1500"/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HPCs (23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 tested)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3 cloud, laptops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Porting time from months to days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Assimilation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Applications for UFS</a:t>
            </a:r>
            <a:endParaRPr b="1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skylab-weather-land (FV3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NOAH-MP)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skylab-weather-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variable-grid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(MPAS)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skylab-aerosol-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weather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GOCART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38" lvl="0" marL="60958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skylab-marine (MOM6, CICE6)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SkyLab experiments data viewer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skylab.jcsda.org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3" name="Google Shape;383;g21bd8c4b208_1_2378"/>
          <p:cNvGrpSpPr/>
          <p:nvPr/>
        </p:nvGrpSpPr>
        <p:grpSpPr>
          <a:xfrm>
            <a:off x="6583029" y="992975"/>
            <a:ext cx="3116524" cy="1476092"/>
            <a:chOff x="7912274" y="2964124"/>
            <a:chExt cx="3109993" cy="1476092"/>
          </a:xfrm>
        </p:grpSpPr>
        <p:sp>
          <p:nvSpPr>
            <p:cNvPr id="384" name="Google Shape;384;g21bd8c4b208_1_2378"/>
            <p:cNvSpPr/>
            <p:nvPr/>
          </p:nvSpPr>
          <p:spPr>
            <a:xfrm>
              <a:off x="7912274" y="2964124"/>
              <a:ext cx="3040500" cy="1470000"/>
            </a:xfrm>
            <a:prstGeom prst="roundRect">
              <a:avLst>
                <a:gd fmla="val 16667" name="adj"/>
              </a:avLst>
            </a:prstGeom>
            <a:solidFill>
              <a:srgbClr val="F2F2F2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ctr" dir="5400000" dist="508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g21bd8c4b208_1_2378"/>
            <p:cNvSpPr txBox="1"/>
            <p:nvPr/>
          </p:nvSpPr>
          <p:spPr>
            <a:xfrm>
              <a:off x="8978067" y="2993316"/>
              <a:ext cx="2044200" cy="1446900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ctr" dir="5400000" dist="50800">
                <a:srgbClr val="000000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2022-07-18	JEDI-SKYLAB v1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2022-10-11	JEDI-SKYLAB v2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2023-01-09	JEDI-SKYLAB v3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2023-04-17	JEDI-SKYLAB v4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2023-07-17	JEDI-SKYLAB v5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2023-10-06	JEDI-SKYLAB v6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2024-01-18	JEDI-SKYLAB v7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2024-04-17	JEDI-SKYLAB v8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g21bd8c4b208_1_2378"/>
            <p:cNvSpPr txBox="1"/>
            <p:nvPr/>
          </p:nvSpPr>
          <p:spPr>
            <a:xfrm>
              <a:off x="7979838" y="2993326"/>
              <a:ext cx="1834500" cy="708000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ctr" dir="5400000" dist="50800">
                <a:srgbClr val="000000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Public </a:t>
              </a:r>
              <a:br>
                <a:rPr b="1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Releases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7" name="Google Shape;387;g21bd8c4b208_1_237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233945" y="3666461"/>
              <a:ext cx="600317" cy="600300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ctr" dir="5400000" dist="50800">
                <a:srgbClr val="000000">
                  <a:alpha val="20000"/>
                </a:srgbClr>
              </a:outerShdw>
            </a:effectLst>
          </p:spPr>
        </p:pic>
      </p:grpSp>
      <p:pic>
        <p:nvPicPr>
          <p:cNvPr id="388" name="Google Shape;388;g21bd8c4b208_1_2378"/>
          <p:cNvPicPr preferRelativeResize="0"/>
          <p:nvPr/>
        </p:nvPicPr>
        <p:blipFill rotWithShape="1">
          <a:blip r:embed="rId7">
            <a:alphaModFix/>
          </a:blip>
          <a:srcRect b="14244" l="0" r="0" t="0"/>
          <a:stretch/>
        </p:blipFill>
        <p:spPr>
          <a:xfrm>
            <a:off x="1188010" y="2100404"/>
            <a:ext cx="3851620" cy="35643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ve" id="389" name="Google Shape;389;g21bd8c4b208_1_23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7599" y="51641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iny scene" id="390" name="Google Shape;390;g21bd8c4b208_1_237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09862" y="356510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1bd8c4b208_1_237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8986" y="1737077"/>
            <a:ext cx="979942" cy="97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21bd8c4b208_1_237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35896" y="1590759"/>
            <a:ext cx="1176865" cy="117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1bd8c4b208_1_237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622371" y="5664749"/>
            <a:ext cx="975136" cy="97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1bd8c4b208_1_237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534926" y="1069183"/>
            <a:ext cx="1120422" cy="104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1bd8c4b208_1_237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57482" y="3502281"/>
            <a:ext cx="1058426" cy="105842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21bd8c4b208_1_2378"/>
          <p:cNvSpPr txBox="1"/>
          <p:nvPr/>
        </p:nvSpPr>
        <p:spPr>
          <a:xfrm>
            <a:off x="907926" y="2771975"/>
            <a:ext cx="910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Atmosphere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397" name="Google Shape;397;g21bd8c4b208_1_2378"/>
          <p:cNvSpPr txBox="1"/>
          <p:nvPr/>
        </p:nvSpPr>
        <p:spPr>
          <a:xfrm>
            <a:off x="509698" y="4545375"/>
            <a:ext cx="641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Ocean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398" name="Google Shape;398;g21bd8c4b208_1_2378"/>
          <p:cNvSpPr txBox="1"/>
          <p:nvPr/>
        </p:nvSpPr>
        <p:spPr>
          <a:xfrm>
            <a:off x="1121327" y="5955420"/>
            <a:ext cx="546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Waves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399" name="Google Shape;399;g21bd8c4b208_1_2378"/>
          <p:cNvSpPr txBox="1"/>
          <p:nvPr/>
        </p:nvSpPr>
        <p:spPr>
          <a:xfrm>
            <a:off x="2825246" y="6393665"/>
            <a:ext cx="569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Sea ice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400" name="Google Shape;400;g21bd8c4b208_1_2378"/>
          <p:cNvSpPr txBox="1"/>
          <p:nvPr/>
        </p:nvSpPr>
        <p:spPr>
          <a:xfrm>
            <a:off x="4468640" y="5783574"/>
            <a:ext cx="507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Snow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401" name="Google Shape;401;g21bd8c4b208_1_2378"/>
          <p:cNvSpPr txBox="1"/>
          <p:nvPr/>
        </p:nvSpPr>
        <p:spPr>
          <a:xfrm>
            <a:off x="5221642" y="4479502"/>
            <a:ext cx="490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Land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402" name="Google Shape;402;g21bd8c4b208_1_2378"/>
          <p:cNvSpPr txBox="1"/>
          <p:nvPr/>
        </p:nvSpPr>
        <p:spPr>
          <a:xfrm>
            <a:off x="4456855" y="2741260"/>
            <a:ext cx="910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Constituents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403" name="Google Shape;403;g21bd8c4b208_1_2378"/>
          <p:cNvSpPr txBox="1"/>
          <p:nvPr/>
        </p:nvSpPr>
        <p:spPr>
          <a:xfrm>
            <a:off x="2774375" y="2173200"/>
            <a:ext cx="713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adley"/>
              <a:buNone/>
            </a:pPr>
            <a:r>
              <a:rPr lang="en-US" sz="1000">
                <a:solidFill>
                  <a:srgbClr val="000000"/>
                </a:solidFill>
                <a:latin typeface="Radley"/>
                <a:ea typeface="Radley"/>
                <a:cs typeface="Radley"/>
                <a:sym typeface="Radley"/>
              </a:rPr>
              <a:t>Aerosols</a:t>
            </a:r>
            <a:endParaRPr sz="1800">
              <a:solidFill>
                <a:srgbClr val="000000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descr="Mountains" id="404" name="Google Shape;404;g21bd8c4b208_1_237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219570" y="500977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21bd8c4b208_1_2378"/>
          <p:cNvSpPr/>
          <p:nvPr/>
        </p:nvSpPr>
        <p:spPr>
          <a:xfrm>
            <a:off x="2756992" y="3753676"/>
            <a:ext cx="71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Font typeface="Calibri"/>
              <a:buNone/>
            </a:pPr>
            <a:r>
              <a:rPr b="1" lang="en-US" sz="2400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JEDI</a:t>
            </a:r>
            <a:endParaRPr b="1" sz="2400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21bd8c4b208_1_2378"/>
          <p:cNvSpPr txBox="1"/>
          <p:nvPr/>
        </p:nvSpPr>
        <p:spPr>
          <a:xfrm>
            <a:off x="307266" y="-287870"/>
            <a:ext cx="105264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353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oint Data Assimilation </a:t>
            </a: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Testbed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JEDI-SkyLab</a:t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21bd8c4b208_1_2378"/>
          <p:cNvSpPr txBox="1"/>
          <p:nvPr/>
        </p:nvSpPr>
        <p:spPr>
          <a:xfrm>
            <a:off x="9851950" y="1497050"/>
            <a:ext cx="1985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6"/>
              </a:rPr>
              <a:t>j</a:t>
            </a:r>
            <a:r>
              <a:rPr lang="en-US" sz="1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csda.org/jediskylab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g21bd8c4b208_1_2256"/>
          <p:cNvPicPr preferRelativeResize="0"/>
          <p:nvPr/>
        </p:nvPicPr>
        <p:blipFill rotWithShape="1">
          <a:blip r:embed="rId3">
            <a:alphaModFix/>
          </a:blip>
          <a:srcRect b="3540" l="0" r="0" t="0"/>
          <a:stretch/>
        </p:blipFill>
        <p:spPr>
          <a:xfrm>
            <a:off x="0" y="3708605"/>
            <a:ext cx="4113542" cy="31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21bd8c4b208_1_2256"/>
          <p:cNvSpPr txBox="1"/>
          <p:nvPr/>
        </p:nvSpPr>
        <p:spPr>
          <a:xfrm>
            <a:off x="134559" y="52397"/>
            <a:ext cx="101676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JEDI - Release SkyLab v7 (weather)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g21bd8c4b208_1_2256"/>
          <p:cNvPicPr preferRelativeResize="0"/>
          <p:nvPr/>
        </p:nvPicPr>
        <p:blipFill rotWithShape="1">
          <a:blip r:embed="rId4">
            <a:alphaModFix/>
          </a:blip>
          <a:srcRect b="7028" l="0" r="0" t="0"/>
          <a:stretch/>
        </p:blipFill>
        <p:spPr>
          <a:xfrm>
            <a:off x="4445984" y="4097963"/>
            <a:ext cx="3649829" cy="270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1bd8c4b208_1_2256"/>
          <p:cNvPicPr preferRelativeResize="0"/>
          <p:nvPr/>
        </p:nvPicPr>
        <p:blipFill rotWithShape="1">
          <a:blip r:embed="rId5">
            <a:alphaModFix/>
          </a:blip>
          <a:srcRect b="3892" l="12201" r="9637" t="0"/>
          <a:stretch/>
        </p:blipFill>
        <p:spPr>
          <a:xfrm>
            <a:off x="7016485" y="1108493"/>
            <a:ext cx="3462712" cy="250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1bd8c4b208_1_22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52500" y="3931423"/>
            <a:ext cx="3193445" cy="263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1bd8c4b208_1_2256"/>
          <p:cNvPicPr preferRelativeResize="0"/>
          <p:nvPr/>
        </p:nvPicPr>
        <p:blipFill rotWithShape="1">
          <a:blip r:embed="rId7">
            <a:alphaModFix/>
          </a:blip>
          <a:srcRect b="7054" l="0" r="0" t="0"/>
          <a:stretch/>
        </p:blipFill>
        <p:spPr>
          <a:xfrm>
            <a:off x="8442333" y="3615435"/>
            <a:ext cx="3285710" cy="324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1bd8c4b208_1_22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81159" y="3299763"/>
            <a:ext cx="2898874" cy="227161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21bd8c4b208_1_2256"/>
          <p:cNvSpPr txBox="1"/>
          <p:nvPr/>
        </p:nvSpPr>
        <p:spPr>
          <a:xfrm>
            <a:off x="47600" y="1108500"/>
            <a:ext cx="6733500" cy="209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UFS</a:t>
            </a:r>
            <a:r>
              <a:rPr b="1" lang="en-US" sz="2000">
                <a:solidFill>
                  <a:schemeClr val="dk1"/>
                </a:solidFill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>
                <a:solidFill>
                  <a:schemeClr val="dk1"/>
                </a:solidFill>
              </a:rPr>
              <a:t>F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ully cycled)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High-res (</a:t>
            </a:r>
            <a:r>
              <a:rPr lang="en-US" sz="2000">
                <a:solidFill>
                  <a:schemeClr val="dk1"/>
                </a:solidFill>
              </a:rPr>
              <a:t>c768)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4D-En-Var with 1hr sub-window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(</a:t>
            </a:r>
            <a:r>
              <a:rPr lang="en-US" sz="2000">
                <a:solidFill>
                  <a:schemeClr val="dk1"/>
                </a:solidFill>
              </a:rPr>
              <a:t>c384)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80 members 3D-Var EDA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r>
              <a:rPr b="1" lang="en-US" sz="2000">
                <a:solidFill>
                  <a:schemeClr val="dk1"/>
                </a:solidFill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(Fully cycled)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High-res </a:t>
            </a:r>
            <a:r>
              <a:rPr lang="en-US" sz="2000">
                <a:solidFill>
                  <a:schemeClr val="dk1"/>
                </a:solidFill>
              </a:rPr>
              <a:t>(15-3km)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4D-En-Var with 3hr sub-window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(</a:t>
            </a:r>
            <a:r>
              <a:rPr lang="en-US" sz="2000">
                <a:solidFill>
                  <a:schemeClr val="dk1"/>
                </a:solidFill>
              </a:rPr>
              <a:t>30km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 30 members 3D-Var EDA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g21bd8c4b208_1_22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08828" y="1706672"/>
            <a:ext cx="2892851" cy="2066758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21bd8c4b208_1_2256"/>
          <p:cNvSpPr/>
          <p:nvPr/>
        </p:nvSpPr>
        <p:spPr>
          <a:xfrm>
            <a:off x="-16841" y="6598732"/>
            <a:ext cx="28449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JEDI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21bd8c4b208_1_2256"/>
          <p:cNvSpPr/>
          <p:nvPr/>
        </p:nvSpPr>
        <p:spPr>
          <a:xfrm>
            <a:off x="8331200" y="6608301"/>
            <a:ext cx="3860700" cy="2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JCSDA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21bd8c4b208_1_225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13931" y="4624139"/>
            <a:ext cx="1778066" cy="151518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21bd8c4b208_1_2256"/>
          <p:cNvSpPr txBox="1"/>
          <p:nvPr/>
        </p:nvSpPr>
        <p:spPr>
          <a:xfrm>
            <a:off x="3203323" y="6139327"/>
            <a:ext cx="656400" cy="369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</a:t>
            </a:r>
            <a:endParaRPr sz="1900"/>
          </a:p>
        </p:txBody>
      </p:sp>
      <p:sp>
        <p:nvSpPr>
          <p:cNvPr id="426" name="Google Shape;426;g21bd8c4b208_1_2256"/>
          <p:cNvSpPr txBox="1"/>
          <p:nvPr/>
        </p:nvSpPr>
        <p:spPr>
          <a:xfrm>
            <a:off x="4897139" y="5236717"/>
            <a:ext cx="656400" cy="369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</a:t>
            </a:r>
            <a:endParaRPr sz="1900"/>
          </a:p>
        </p:txBody>
      </p:sp>
      <p:sp>
        <p:nvSpPr>
          <p:cNvPr id="427" name="Google Shape;427;g21bd8c4b208_1_2256"/>
          <p:cNvSpPr txBox="1"/>
          <p:nvPr/>
        </p:nvSpPr>
        <p:spPr>
          <a:xfrm>
            <a:off x="7046545" y="3033219"/>
            <a:ext cx="656400" cy="369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</a:t>
            </a:r>
            <a:endParaRPr sz="1900"/>
          </a:p>
        </p:txBody>
      </p:sp>
      <p:sp>
        <p:nvSpPr>
          <p:cNvPr id="428" name="Google Shape;428;g21bd8c4b208_1_2256"/>
          <p:cNvSpPr txBox="1"/>
          <p:nvPr/>
        </p:nvSpPr>
        <p:spPr>
          <a:xfrm>
            <a:off x="8886073" y="6095704"/>
            <a:ext cx="656400" cy="369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</a:t>
            </a:r>
            <a:endParaRPr sz="1900"/>
          </a:p>
        </p:txBody>
      </p:sp>
      <p:sp>
        <p:nvSpPr>
          <p:cNvPr id="429" name="Google Shape;429;g21bd8c4b208_1_2256"/>
          <p:cNvSpPr txBox="1"/>
          <p:nvPr/>
        </p:nvSpPr>
        <p:spPr>
          <a:xfrm>
            <a:off x="11043968" y="3254593"/>
            <a:ext cx="780300" cy="3540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endParaRPr sz="1900"/>
          </a:p>
        </p:txBody>
      </p:sp>
      <p:sp>
        <p:nvSpPr>
          <p:cNvPr id="430" name="Google Shape;430;g21bd8c4b208_1_2256"/>
          <p:cNvSpPr txBox="1"/>
          <p:nvPr/>
        </p:nvSpPr>
        <p:spPr>
          <a:xfrm>
            <a:off x="11513489" y="5682191"/>
            <a:ext cx="634800" cy="2925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21bd8c4b208_1_2256"/>
          <p:cNvSpPr txBox="1"/>
          <p:nvPr/>
        </p:nvSpPr>
        <p:spPr>
          <a:xfrm>
            <a:off x="7848425" y="4824609"/>
            <a:ext cx="634800" cy="2925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21bd8c4b208_1_2256"/>
          <p:cNvSpPr txBox="1"/>
          <p:nvPr/>
        </p:nvSpPr>
        <p:spPr>
          <a:xfrm>
            <a:off x="3995180" y="4920551"/>
            <a:ext cx="634800" cy="2925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21bd8c4b208_1_2256"/>
          <p:cNvSpPr/>
          <p:nvPr/>
        </p:nvSpPr>
        <p:spPr>
          <a:xfrm>
            <a:off x="0" y="-1733"/>
            <a:ext cx="12192000" cy="897600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58458" l="0" r="0" t="0"/>
            </a:stretch>
          </a:blip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g21bd8c4b208_1_225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134187" y="43121"/>
            <a:ext cx="1011300" cy="1158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435" name="Google Shape;435;g21bd8c4b208_1_2256"/>
          <p:cNvSpPr txBox="1"/>
          <p:nvPr/>
        </p:nvSpPr>
        <p:spPr>
          <a:xfrm>
            <a:off x="307266" y="-287870"/>
            <a:ext cx="10526400" cy="147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8353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JCSDA 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SkyLab</a:t>
            </a: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Testbed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v7 (</a:t>
            </a: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Weather</a:t>
            </a: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21bd8c4b208_1_2256"/>
          <p:cNvSpPr txBox="1"/>
          <p:nvPr/>
        </p:nvSpPr>
        <p:spPr>
          <a:xfrm>
            <a:off x="8691429" y="302675"/>
            <a:ext cx="2112000" cy="315600"/>
          </a:xfrm>
          <a:prstGeom prst="rect">
            <a:avLst/>
          </a:prstGeom>
          <a:solidFill>
            <a:srgbClr val="DDEAF6"/>
          </a:solidFill>
          <a:ln cap="flat" cmpd="sng" w="9525">
            <a:solidFill>
              <a:srgbClr val="4472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600" u="sng" cap="none" strike="noStrik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https://skylab.jcsda.org</a:t>
            </a:r>
            <a:r>
              <a:rPr b="0" i="0" lang="en-US" sz="1600" u="none" cap="none" strike="noStrik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2022-04-23T20:25:45Z</dcterms:created>
  <dc:creator>Microsoft Office User</dc:creator>
</cp:coreProperties>
</file>