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62" r:id="rId3"/>
    <p:sldMasterId id="2147483802" r:id="rId4"/>
    <p:sldMasterId id="2147483815" r:id="rId5"/>
  </p:sldMasterIdLst>
  <p:notesMasterIdLst>
    <p:notesMasterId r:id="rId36"/>
  </p:notesMasterIdLst>
  <p:sldIdLst>
    <p:sldId id="5256" r:id="rId6"/>
    <p:sldId id="5202" r:id="rId7"/>
    <p:sldId id="5206" r:id="rId8"/>
    <p:sldId id="5213" r:id="rId9"/>
    <p:sldId id="5208" r:id="rId10"/>
    <p:sldId id="5209" r:id="rId11"/>
    <p:sldId id="5210" r:id="rId12"/>
    <p:sldId id="5212" r:id="rId13"/>
    <p:sldId id="5211" r:id="rId14"/>
    <p:sldId id="5249" r:id="rId15"/>
    <p:sldId id="5300" r:id="rId16"/>
    <p:sldId id="5299" r:id="rId17"/>
    <p:sldId id="5298" r:id="rId18"/>
    <p:sldId id="5297" r:id="rId19"/>
    <p:sldId id="5307" r:id="rId20"/>
    <p:sldId id="5308" r:id="rId21"/>
    <p:sldId id="5275" r:id="rId22"/>
    <p:sldId id="5257" r:id="rId23"/>
    <p:sldId id="5260" r:id="rId24"/>
    <p:sldId id="5262" r:id="rId25"/>
    <p:sldId id="5263" r:id="rId26"/>
    <p:sldId id="5272" r:id="rId27"/>
    <p:sldId id="5266" r:id="rId28"/>
    <p:sldId id="5271" r:id="rId29"/>
    <p:sldId id="5273" r:id="rId30"/>
    <p:sldId id="5270" r:id="rId31"/>
    <p:sldId id="5274" r:id="rId32"/>
    <p:sldId id="5269" r:id="rId33"/>
    <p:sldId id="5267" r:id="rId34"/>
    <p:sldId id="53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jw" initials="j" lastIdx="1" clrIdx="0">
    <p:extLst>
      <p:ext uri="{19B8F6BF-5375-455C-9EA6-DF929625EA0E}">
        <p15:presenceInfo xmlns:p15="http://schemas.microsoft.com/office/powerpoint/2012/main" userId="jj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a:srgbClr val="000099"/>
    <a:srgbClr val="003399"/>
    <a:srgbClr val="0037A4"/>
    <a:srgbClr val="008A3E"/>
    <a:srgbClr val="E214D8"/>
    <a:srgbClr val="EC9790"/>
    <a:srgbClr val="000000"/>
    <a:srgbClr val="69FF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2505" autoAdjust="0"/>
  </p:normalViewPr>
  <p:slideViewPr>
    <p:cSldViewPr snapToGrid="0">
      <p:cViewPr varScale="1">
        <p:scale>
          <a:sx n="73" d="100"/>
          <a:sy n="73" d="100"/>
        </p:scale>
        <p:origin x="86" y="1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B630C-5ABE-4855-8C27-9364C808E470}"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5F019-4C8E-4385-8E92-60C1CD2D7AC4}" type="slidenum">
              <a:rPr lang="en-US" smtClean="0"/>
              <a:t>‹#›</a:t>
            </a:fld>
            <a:endParaRPr lang="en-US"/>
          </a:p>
        </p:txBody>
      </p:sp>
    </p:spTree>
    <p:extLst>
      <p:ext uri="{BB962C8B-B14F-4D97-AF65-F5344CB8AC3E}">
        <p14:creationId xmlns:p14="http://schemas.microsoft.com/office/powerpoint/2010/main" val="2884433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23504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a7ad379a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a7ad379a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320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D6400B2-ADD7-BBCC-D631-E1A8E0C098D7}" type="slidenum">
              <a:rPr kumimoji="0" sz="1200" b="0" i="0" u="none" strike="noStrike" kern="0" cap="none" spc="0" normalizeH="0" baseline="0" noProof="0">
                <a:ln>
                  <a:noFill/>
                </a:ln>
                <a:solidFill>
                  <a:prstClr val="black"/>
                </a:solidFill>
                <a:effectLst/>
                <a:uLnTx/>
                <a:uFillTx/>
                <a:latin typeface="Arial"/>
                <a:cs typeface="Arial"/>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sz="12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130304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a7ad379a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a7ad379a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3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a7ad379a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a7ad379a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629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a7ad379a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a7ad379a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776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a7ad379a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a7ad379a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92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a7ad379a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a7ad379a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61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a7ad379a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a7ad379a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125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a7ad379a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a7ad379a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052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a7ad379a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a7ad379a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7599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143000" y="2286000"/>
            <a:ext cx="3810000" cy="1524000"/>
          </a:xfrm>
          <a:prstGeom prst="rect">
            <a:avLst/>
          </a:prstGeom>
        </p:spPr>
        <p:txBody>
          <a:bodyPr lIns="0" tIns="0" rIns="0" bIns="0" anchor="b">
            <a:noAutofit/>
          </a:bodyPr>
          <a:lstStyle>
            <a:lvl1pPr algn="r">
              <a:defRPr sz="40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3810000" cy="228600"/>
          </a:xfrm>
          <a:prstGeom prst="rect">
            <a:avLst/>
          </a:prstGeom>
        </p:spPr>
        <p:txBody>
          <a:bodyPr wrap="none" lIns="0" tIns="0" rIns="0" bIns="0">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38100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4" y="-1038086"/>
            <a:ext cx="184731" cy="323165"/>
          </a:xfrm>
          <a:prstGeom prst="rect">
            <a:avLst/>
          </a:prstGeom>
          <a:noFill/>
        </p:spPr>
        <p:txBody>
          <a:bodyPr wrap="none" rtlCol="0">
            <a:spAutoFit/>
          </a:bodyPr>
          <a:lstStyle/>
          <a:p>
            <a:endParaRPr lang="en-US" sz="1500"/>
          </a:p>
        </p:txBody>
      </p:sp>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1" y="409637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r>
              <a:rPr lang="en-US" dirty="0"/>
              <a:t>date</a:t>
            </a:r>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5" y="644176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71571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gedd9fdd602_1_123"/>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gedd9fdd602_1_123"/>
          <p:cNvSpPr txBox="1">
            <a:spLocks noGrp="1"/>
          </p:cNvSpPr>
          <p:nvPr>
            <p:ph type="subTitle" idx="1"/>
          </p:nvPr>
        </p:nvSpPr>
        <p:spPr>
          <a:xfrm>
            <a:off x="1828800" y="3886200"/>
            <a:ext cx="8534400" cy="17528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853"/>
              </a:spcBef>
              <a:spcAft>
                <a:spcPts val="0"/>
              </a:spcAft>
              <a:buClr>
                <a:schemeClr val="lt1"/>
              </a:buClr>
              <a:buSzPts val="3200"/>
              <a:buNone/>
              <a:defRPr>
                <a:solidFill>
                  <a:schemeClr val="lt1"/>
                </a:solidFill>
              </a:defRPr>
            </a:lvl1pPr>
            <a:lvl2pPr lvl="1" algn="ctr">
              <a:lnSpc>
                <a:spcPct val="115000"/>
              </a:lnSpc>
              <a:spcBef>
                <a:spcPts val="747"/>
              </a:spcBef>
              <a:spcAft>
                <a:spcPts val="0"/>
              </a:spcAft>
              <a:buClr>
                <a:schemeClr val="lt1"/>
              </a:buClr>
              <a:buSzPts val="2800"/>
              <a:buNone/>
              <a:defRPr>
                <a:solidFill>
                  <a:schemeClr val="lt1"/>
                </a:solidFill>
              </a:defRPr>
            </a:lvl2pPr>
            <a:lvl3pPr lvl="2" algn="ctr">
              <a:lnSpc>
                <a:spcPct val="115000"/>
              </a:lnSpc>
              <a:spcBef>
                <a:spcPts val="640"/>
              </a:spcBef>
              <a:spcAft>
                <a:spcPts val="0"/>
              </a:spcAft>
              <a:buClr>
                <a:schemeClr val="lt1"/>
              </a:buClr>
              <a:buSzPts val="2400"/>
              <a:buNone/>
              <a:defRPr>
                <a:solidFill>
                  <a:schemeClr val="lt1"/>
                </a:solidFill>
              </a:defRPr>
            </a:lvl3pPr>
            <a:lvl4pPr lvl="3" algn="ctr">
              <a:lnSpc>
                <a:spcPct val="115000"/>
              </a:lnSpc>
              <a:spcBef>
                <a:spcPts val="533"/>
              </a:spcBef>
              <a:spcAft>
                <a:spcPts val="0"/>
              </a:spcAft>
              <a:buClr>
                <a:schemeClr val="lt1"/>
              </a:buClr>
              <a:buSzPts val="2000"/>
              <a:buNone/>
              <a:defRPr>
                <a:solidFill>
                  <a:schemeClr val="lt1"/>
                </a:solidFill>
              </a:defRPr>
            </a:lvl4pPr>
            <a:lvl5pPr lvl="4" algn="ctr">
              <a:lnSpc>
                <a:spcPct val="115000"/>
              </a:lnSpc>
              <a:spcBef>
                <a:spcPts val="533"/>
              </a:spcBef>
              <a:spcAft>
                <a:spcPts val="0"/>
              </a:spcAft>
              <a:buClr>
                <a:schemeClr val="lt1"/>
              </a:buClr>
              <a:buSzPts val="2000"/>
              <a:buNone/>
              <a:defRPr>
                <a:solidFill>
                  <a:schemeClr val="lt1"/>
                </a:solidFill>
              </a:defRPr>
            </a:lvl5pPr>
            <a:lvl6pPr lvl="5" algn="ctr">
              <a:lnSpc>
                <a:spcPct val="115000"/>
              </a:lnSpc>
              <a:spcBef>
                <a:spcPts val="533"/>
              </a:spcBef>
              <a:spcAft>
                <a:spcPts val="0"/>
              </a:spcAft>
              <a:buClr>
                <a:schemeClr val="lt1"/>
              </a:buClr>
              <a:buSzPts val="2000"/>
              <a:buNone/>
              <a:defRPr>
                <a:solidFill>
                  <a:schemeClr val="lt1"/>
                </a:solidFill>
              </a:defRPr>
            </a:lvl6pPr>
            <a:lvl7pPr lvl="6" algn="ctr">
              <a:lnSpc>
                <a:spcPct val="115000"/>
              </a:lnSpc>
              <a:spcBef>
                <a:spcPts val="533"/>
              </a:spcBef>
              <a:spcAft>
                <a:spcPts val="0"/>
              </a:spcAft>
              <a:buClr>
                <a:schemeClr val="lt1"/>
              </a:buClr>
              <a:buSzPts val="2000"/>
              <a:buNone/>
              <a:defRPr>
                <a:solidFill>
                  <a:schemeClr val="lt1"/>
                </a:solidFill>
              </a:defRPr>
            </a:lvl7pPr>
            <a:lvl8pPr lvl="7" algn="ctr">
              <a:lnSpc>
                <a:spcPct val="115000"/>
              </a:lnSpc>
              <a:spcBef>
                <a:spcPts val="533"/>
              </a:spcBef>
              <a:spcAft>
                <a:spcPts val="0"/>
              </a:spcAft>
              <a:buClr>
                <a:schemeClr val="lt1"/>
              </a:buClr>
              <a:buSzPts val="2000"/>
              <a:buNone/>
              <a:defRPr>
                <a:solidFill>
                  <a:schemeClr val="lt1"/>
                </a:solidFill>
              </a:defRPr>
            </a:lvl8pPr>
            <a:lvl9pPr lvl="8" algn="ctr">
              <a:lnSpc>
                <a:spcPct val="115000"/>
              </a:lnSpc>
              <a:spcBef>
                <a:spcPts val="533"/>
              </a:spcBef>
              <a:spcAft>
                <a:spcPts val="2133"/>
              </a:spcAft>
              <a:buClr>
                <a:schemeClr val="lt1"/>
              </a:buClr>
              <a:buSzPts val="2000"/>
              <a:buNone/>
              <a:defRPr>
                <a:solidFill>
                  <a:schemeClr val="lt1"/>
                </a:solidFill>
              </a:defRPr>
            </a:lvl9pPr>
          </a:lstStyle>
          <a:p>
            <a:endParaRPr/>
          </a:p>
        </p:txBody>
      </p:sp>
    </p:spTree>
    <p:extLst>
      <p:ext uri="{BB962C8B-B14F-4D97-AF65-F5344CB8AC3E}">
        <p14:creationId xmlns:p14="http://schemas.microsoft.com/office/powerpoint/2010/main" val="170542054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spTree>
      <p:nvGrpSpPr>
        <p:cNvPr id="1" name="Shape 17"/>
        <p:cNvGrpSpPr/>
        <p:nvPr/>
      </p:nvGrpSpPr>
      <p:grpSpPr>
        <a:xfrm>
          <a:off x="0" y="0"/>
          <a:ext cx="0" cy="0"/>
          <a:chOff x="0" y="0"/>
          <a:chExt cx="0" cy="0"/>
        </a:xfrm>
      </p:grpSpPr>
      <p:sp>
        <p:nvSpPr>
          <p:cNvPr id="18" name="Google Shape;18;gedd9fdd602_1_201"/>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edd9fdd602_1_20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0" name="Google Shape;20;gedd9fdd602_1_201"/>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1" name="Google Shape;21;gedd9fdd602_1_201"/>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2" name="Google Shape;22;gedd9fdd602_1_201"/>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7745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gd33a3849c1_0_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gd33a3849c1_0_2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6" name="Google Shape;26;gd33a3849c1_0_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2296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pic>
        <p:nvPicPr>
          <p:cNvPr id="28" name="Google Shape;28;p15"/>
          <p:cNvPicPr preferRelativeResize="0"/>
          <p:nvPr/>
        </p:nvPicPr>
        <p:blipFill rotWithShape="1">
          <a:blip r:embed="rId2">
            <a:alphaModFix/>
          </a:blip>
          <a:srcRect/>
          <a:stretch/>
        </p:blipFill>
        <p:spPr>
          <a:xfrm>
            <a:off x="316294" y="6272979"/>
            <a:ext cx="533311" cy="533311"/>
          </a:xfrm>
          <a:prstGeom prst="rect">
            <a:avLst/>
          </a:prstGeom>
          <a:noFill/>
          <a:ln>
            <a:noFill/>
          </a:ln>
        </p:spPr>
      </p:pic>
      <p:sp>
        <p:nvSpPr>
          <p:cNvPr id="29" name="Google Shape;29;p15"/>
          <p:cNvSpPr/>
          <p:nvPr/>
        </p:nvSpPr>
        <p:spPr>
          <a:xfrm>
            <a:off x="-13190" y="1336547"/>
            <a:ext cx="12218379" cy="51923"/>
          </a:xfrm>
          <a:prstGeom prst="rect">
            <a:avLst/>
          </a:prstGeom>
          <a:solidFill>
            <a:srgbClr val="05469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Calibri"/>
              <a:ea typeface="Calibri"/>
              <a:cs typeface="Calibri"/>
              <a:sym typeface="Calibri"/>
            </a:endParaRPr>
          </a:p>
        </p:txBody>
      </p:sp>
      <p:pic>
        <p:nvPicPr>
          <p:cNvPr id="30" name="Google Shape;30;p15"/>
          <p:cNvPicPr preferRelativeResize="0"/>
          <p:nvPr/>
        </p:nvPicPr>
        <p:blipFill rotWithShape="1">
          <a:blip r:embed="rId3">
            <a:alphaModFix/>
          </a:blip>
          <a:srcRect/>
          <a:stretch/>
        </p:blipFill>
        <p:spPr>
          <a:xfrm>
            <a:off x="-12579" y="0"/>
            <a:ext cx="12204576" cy="1356064"/>
          </a:xfrm>
          <a:prstGeom prst="rect">
            <a:avLst/>
          </a:prstGeom>
          <a:noFill/>
          <a:ln>
            <a:noFill/>
          </a:ln>
        </p:spPr>
      </p:pic>
      <p:sp>
        <p:nvSpPr>
          <p:cNvPr id="31" name="Google Shape;31;p15"/>
          <p:cNvSpPr txBox="1">
            <a:spLocks noGrp="1"/>
          </p:cNvSpPr>
          <p:nvPr>
            <p:ph type="body" idx="1"/>
          </p:nvPr>
        </p:nvSpPr>
        <p:spPr>
          <a:xfrm>
            <a:off x="838200" y="1825625"/>
            <a:ext cx="11129467" cy="4351339"/>
          </a:xfrm>
          <a:prstGeom prst="rect">
            <a:avLst/>
          </a:prstGeom>
          <a:noFill/>
          <a:ln>
            <a:noFill/>
          </a:ln>
        </p:spPr>
        <p:txBody>
          <a:bodyPr spcFirstLastPara="1" wrap="square" lIns="91425" tIns="45700" rIns="91425" bIns="45700" anchor="t" anchorCtr="0">
            <a:noAutofit/>
          </a:bodyPr>
          <a:lstStyle>
            <a:lvl1pPr marL="609585" marR="0" lvl="0" indent="-541853"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15"/>
          <p:cNvSpPr txBox="1">
            <a:spLocks noGrp="1"/>
          </p:cNvSpPr>
          <p:nvPr>
            <p:ph type="title"/>
          </p:nvPr>
        </p:nvSpPr>
        <p:spPr>
          <a:xfrm>
            <a:off x="2984602" y="120195"/>
            <a:ext cx="8369199" cy="1325563"/>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3654605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609602" y="273049"/>
            <a:ext cx="4011084" cy="1162051"/>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sz="20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14"/>
          <p:cNvSpPr txBox="1">
            <a:spLocks noGrp="1"/>
          </p:cNvSpPr>
          <p:nvPr>
            <p:ph type="body" idx="1"/>
          </p:nvPr>
        </p:nvSpPr>
        <p:spPr>
          <a:xfrm>
            <a:off x="4766733" y="273052"/>
            <a:ext cx="6815667" cy="5853113"/>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sz="3200"/>
            </a:lvl1pPr>
            <a:lvl2pPr marL="1219170" lvl="1" indent="-423323" algn="l">
              <a:lnSpc>
                <a:spcPct val="115000"/>
              </a:lnSpc>
              <a:spcBef>
                <a:spcPts val="2133"/>
              </a:spcBef>
              <a:spcAft>
                <a:spcPts val="0"/>
              </a:spcAft>
              <a:buSzPts val="1400"/>
              <a:buChar char="○"/>
              <a:defRPr sz="2800"/>
            </a:lvl2pPr>
            <a:lvl3pPr marL="1828754" lvl="2" indent="-423323" algn="l">
              <a:lnSpc>
                <a:spcPct val="115000"/>
              </a:lnSpc>
              <a:spcBef>
                <a:spcPts val="2133"/>
              </a:spcBef>
              <a:spcAft>
                <a:spcPts val="0"/>
              </a:spcAft>
              <a:buSzPts val="1400"/>
              <a:buChar char="■"/>
              <a:defRPr sz="2400"/>
            </a:lvl3pPr>
            <a:lvl4pPr marL="2438339" lvl="3" indent="-423323" algn="l">
              <a:lnSpc>
                <a:spcPct val="115000"/>
              </a:lnSpc>
              <a:spcBef>
                <a:spcPts val="2133"/>
              </a:spcBef>
              <a:spcAft>
                <a:spcPts val="0"/>
              </a:spcAft>
              <a:buSzPts val="1400"/>
              <a:buChar char="●"/>
              <a:defRPr sz="2000"/>
            </a:lvl4pPr>
            <a:lvl5pPr marL="3047924" lvl="4" indent="-423323" algn="l">
              <a:lnSpc>
                <a:spcPct val="115000"/>
              </a:lnSpc>
              <a:spcBef>
                <a:spcPts val="2133"/>
              </a:spcBef>
              <a:spcAft>
                <a:spcPts val="0"/>
              </a:spcAft>
              <a:buSzPts val="1400"/>
              <a:buChar char="○"/>
              <a:defRPr sz="2000"/>
            </a:lvl5pPr>
            <a:lvl6pPr marL="3657509" lvl="5" indent="-423323" algn="l">
              <a:lnSpc>
                <a:spcPct val="115000"/>
              </a:lnSpc>
              <a:spcBef>
                <a:spcPts val="2133"/>
              </a:spcBef>
              <a:spcAft>
                <a:spcPts val="0"/>
              </a:spcAft>
              <a:buSzPts val="1400"/>
              <a:buChar char="■"/>
              <a:defRPr sz="2000"/>
            </a:lvl6pPr>
            <a:lvl7pPr marL="4267093" lvl="6" indent="-423323" algn="l">
              <a:lnSpc>
                <a:spcPct val="115000"/>
              </a:lnSpc>
              <a:spcBef>
                <a:spcPts val="2133"/>
              </a:spcBef>
              <a:spcAft>
                <a:spcPts val="0"/>
              </a:spcAft>
              <a:buSzPts val="1400"/>
              <a:buChar char="●"/>
              <a:defRPr sz="2000"/>
            </a:lvl7pPr>
            <a:lvl8pPr marL="4876678" lvl="7" indent="-423323" algn="l">
              <a:lnSpc>
                <a:spcPct val="115000"/>
              </a:lnSpc>
              <a:spcBef>
                <a:spcPts val="2133"/>
              </a:spcBef>
              <a:spcAft>
                <a:spcPts val="0"/>
              </a:spcAft>
              <a:buSzPts val="1400"/>
              <a:buChar char="○"/>
              <a:defRPr sz="2000"/>
            </a:lvl8pPr>
            <a:lvl9pPr marL="5486263" lvl="8" indent="-423323" algn="l">
              <a:lnSpc>
                <a:spcPct val="115000"/>
              </a:lnSpc>
              <a:spcBef>
                <a:spcPts val="2133"/>
              </a:spcBef>
              <a:spcAft>
                <a:spcPts val="2133"/>
              </a:spcAft>
              <a:buSzPts val="1400"/>
              <a:buChar char="■"/>
              <a:defRPr sz="2000"/>
            </a:lvl9pPr>
          </a:lstStyle>
          <a:p>
            <a:endParaRPr/>
          </a:p>
        </p:txBody>
      </p:sp>
      <p:sp>
        <p:nvSpPr>
          <p:cNvPr id="36" name="Google Shape;36;p14"/>
          <p:cNvSpPr txBox="1">
            <a:spLocks noGrp="1"/>
          </p:cNvSpPr>
          <p:nvPr>
            <p:ph type="body" idx="2"/>
          </p:nvPr>
        </p:nvSpPr>
        <p:spPr>
          <a:xfrm>
            <a:off x="609602" y="1435102"/>
            <a:ext cx="4011084" cy="4691063"/>
          </a:xfrm>
          <a:prstGeom prst="rect">
            <a:avLst/>
          </a:prstGeom>
          <a:noFill/>
          <a:ln>
            <a:noFill/>
          </a:ln>
        </p:spPr>
        <p:txBody>
          <a:bodyPr spcFirstLastPara="1" wrap="square" lIns="91425" tIns="91425" rIns="91425" bIns="91425" anchor="t" anchorCtr="0">
            <a:noAutofit/>
          </a:bodyPr>
          <a:lstStyle>
            <a:lvl1pPr marL="609585" lvl="0" indent="-304792" algn="l">
              <a:lnSpc>
                <a:spcPct val="115000"/>
              </a:lnSpc>
              <a:spcBef>
                <a:spcPts val="0"/>
              </a:spcBef>
              <a:spcAft>
                <a:spcPts val="0"/>
              </a:spcAft>
              <a:buSzPts val="1800"/>
              <a:buNone/>
              <a:defRPr sz="1400"/>
            </a:lvl1pPr>
            <a:lvl2pPr marL="1219170" lvl="1" indent="-304792" algn="l">
              <a:lnSpc>
                <a:spcPct val="115000"/>
              </a:lnSpc>
              <a:spcBef>
                <a:spcPts val="2133"/>
              </a:spcBef>
              <a:spcAft>
                <a:spcPts val="0"/>
              </a:spcAft>
              <a:buSzPts val="1400"/>
              <a:buNone/>
              <a:defRPr sz="1200"/>
            </a:lvl2pPr>
            <a:lvl3pPr marL="1828754" lvl="2" indent="-304792" algn="l">
              <a:lnSpc>
                <a:spcPct val="115000"/>
              </a:lnSpc>
              <a:spcBef>
                <a:spcPts val="2133"/>
              </a:spcBef>
              <a:spcAft>
                <a:spcPts val="0"/>
              </a:spcAft>
              <a:buSzPts val="1400"/>
              <a:buNone/>
              <a:defRPr sz="1000"/>
            </a:lvl3pPr>
            <a:lvl4pPr marL="2438339" lvl="3" indent="-304792" algn="l">
              <a:lnSpc>
                <a:spcPct val="115000"/>
              </a:lnSpc>
              <a:spcBef>
                <a:spcPts val="2133"/>
              </a:spcBef>
              <a:spcAft>
                <a:spcPts val="0"/>
              </a:spcAft>
              <a:buSzPts val="1400"/>
              <a:buNone/>
              <a:defRPr sz="900"/>
            </a:lvl4pPr>
            <a:lvl5pPr marL="3047924" lvl="4" indent="-304792" algn="l">
              <a:lnSpc>
                <a:spcPct val="115000"/>
              </a:lnSpc>
              <a:spcBef>
                <a:spcPts val="2133"/>
              </a:spcBef>
              <a:spcAft>
                <a:spcPts val="0"/>
              </a:spcAft>
              <a:buSzPts val="1400"/>
              <a:buNone/>
              <a:defRPr sz="900"/>
            </a:lvl5pPr>
            <a:lvl6pPr marL="3657509" lvl="5" indent="-304792" algn="l">
              <a:lnSpc>
                <a:spcPct val="115000"/>
              </a:lnSpc>
              <a:spcBef>
                <a:spcPts val="2133"/>
              </a:spcBef>
              <a:spcAft>
                <a:spcPts val="0"/>
              </a:spcAft>
              <a:buSzPts val="1400"/>
              <a:buNone/>
              <a:defRPr sz="900"/>
            </a:lvl6pPr>
            <a:lvl7pPr marL="4267093" lvl="6" indent="-304792" algn="l">
              <a:lnSpc>
                <a:spcPct val="115000"/>
              </a:lnSpc>
              <a:spcBef>
                <a:spcPts val="2133"/>
              </a:spcBef>
              <a:spcAft>
                <a:spcPts val="0"/>
              </a:spcAft>
              <a:buSzPts val="1400"/>
              <a:buNone/>
              <a:defRPr sz="900"/>
            </a:lvl7pPr>
            <a:lvl8pPr marL="4876678" lvl="7" indent="-304792" algn="l">
              <a:lnSpc>
                <a:spcPct val="115000"/>
              </a:lnSpc>
              <a:spcBef>
                <a:spcPts val="2133"/>
              </a:spcBef>
              <a:spcAft>
                <a:spcPts val="0"/>
              </a:spcAft>
              <a:buSzPts val="1400"/>
              <a:buNone/>
              <a:defRPr sz="900"/>
            </a:lvl8pPr>
            <a:lvl9pPr marL="5486263" lvl="8" indent="-304792" algn="l">
              <a:lnSpc>
                <a:spcPct val="115000"/>
              </a:lnSpc>
              <a:spcBef>
                <a:spcPts val="2133"/>
              </a:spcBef>
              <a:spcAft>
                <a:spcPts val="2133"/>
              </a:spcAft>
              <a:buSzPts val="1400"/>
              <a:buNone/>
              <a:defRPr sz="900"/>
            </a:lvl9pPr>
          </a:lstStyle>
          <a:p>
            <a:endParaRPr/>
          </a:p>
        </p:txBody>
      </p:sp>
      <p:sp>
        <p:nvSpPr>
          <p:cNvPr id="37" name="Google Shape;37;p14"/>
          <p:cNvSpPr txBox="1">
            <a:spLocks noGrp="1"/>
          </p:cNvSpPr>
          <p:nvPr>
            <p:ph type="sldNum" idx="12"/>
          </p:nvPr>
        </p:nvSpPr>
        <p:spPr>
          <a:xfrm>
            <a:off x="11330952" y="6320647"/>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127193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type="tx">
  <p:cSld name="Title and body 1">
    <p:spTree>
      <p:nvGrpSpPr>
        <p:cNvPr id="1" name="Shape 26"/>
        <p:cNvGrpSpPr/>
        <p:nvPr/>
      </p:nvGrpSpPr>
      <p:grpSpPr>
        <a:xfrm>
          <a:off x="0" y="0"/>
          <a:ext cx="0" cy="0"/>
          <a:chOff x="0" y="0"/>
          <a:chExt cx="0" cy="0"/>
        </a:xfrm>
      </p:grpSpPr>
      <p:sp>
        <p:nvSpPr>
          <p:cNvPr id="27" name="Google Shape;27;p4"/>
          <p:cNvSpPr/>
          <p:nvPr/>
        </p:nvSpPr>
        <p:spPr>
          <a:xfrm>
            <a:off x="0" y="0"/>
            <a:ext cx="12192000" cy="650400"/>
          </a:xfrm>
          <a:prstGeom prst="rect">
            <a:avLst/>
          </a:prstGeom>
          <a:solidFill>
            <a:srgbClr val="2851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 name="Google Shape;28;p4"/>
          <p:cNvGrpSpPr/>
          <p:nvPr/>
        </p:nvGrpSpPr>
        <p:grpSpPr>
          <a:xfrm>
            <a:off x="1107190" y="1588342"/>
            <a:ext cx="994351" cy="61101"/>
            <a:chOff x="4580561" y="2589004"/>
            <a:chExt cx="1064464" cy="25200"/>
          </a:xfrm>
        </p:grpSpPr>
        <p:sp>
          <p:nvSpPr>
            <p:cNvPr id="29" name="Google Shape;29;p4"/>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32" name="Google Shape;32;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33" name="Google Shape;33;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4" name="Google Shape;34;p4"/>
          <p:cNvPicPr preferRelativeResize="0"/>
          <p:nvPr/>
        </p:nvPicPr>
        <p:blipFill rotWithShape="1">
          <a:blip r:embed="rId2">
            <a:alphaModFix/>
          </a:blip>
          <a:srcRect/>
          <a:stretch/>
        </p:blipFill>
        <p:spPr>
          <a:xfrm>
            <a:off x="7983834" y="5008802"/>
            <a:ext cx="4295367" cy="1638601"/>
          </a:xfrm>
          <a:prstGeom prst="rect">
            <a:avLst/>
          </a:prstGeom>
          <a:noFill/>
          <a:ln>
            <a:noFill/>
          </a:ln>
        </p:spPr>
      </p:pic>
    </p:spTree>
    <p:extLst>
      <p:ext uri="{BB962C8B-B14F-4D97-AF65-F5344CB8AC3E}">
        <p14:creationId xmlns:p14="http://schemas.microsoft.com/office/powerpoint/2010/main" val="2392198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atin typeface="Lato"/>
                <a:ea typeface="Lato"/>
                <a:cs typeface="Lato"/>
                <a:sym typeface="Lato"/>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pic>
        <p:nvPicPr>
          <p:cNvPr id="37" name="Google Shape;37;p5"/>
          <p:cNvPicPr preferRelativeResize="0"/>
          <p:nvPr/>
        </p:nvPicPr>
        <p:blipFill rotWithShape="1">
          <a:blip r:embed="rId2">
            <a:alphaModFix/>
          </a:blip>
          <a:srcRect/>
          <a:stretch/>
        </p:blipFill>
        <p:spPr>
          <a:xfrm>
            <a:off x="7983834" y="5008802"/>
            <a:ext cx="4295367" cy="1638601"/>
          </a:xfrm>
          <a:prstGeom prst="rect">
            <a:avLst/>
          </a:prstGeom>
          <a:noFill/>
          <a:ln>
            <a:noFill/>
          </a:ln>
        </p:spPr>
      </p:pic>
    </p:spTree>
    <p:extLst>
      <p:ext uri="{BB962C8B-B14F-4D97-AF65-F5344CB8AC3E}">
        <p14:creationId xmlns:p14="http://schemas.microsoft.com/office/powerpoint/2010/main" val="2173599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38"/>
        <p:cNvGrpSpPr/>
        <p:nvPr/>
      </p:nvGrpSpPr>
      <p:grpSpPr>
        <a:xfrm>
          <a:off x="0" y="0"/>
          <a:ext cx="0" cy="0"/>
          <a:chOff x="0" y="0"/>
          <a:chExt cx="0" cy="0"/>
        </a:xfrm>
      </p:grpSpPr>
      <p:sp>
        <p:nvSpPr>
          <p:cNvPr id="39" name="Google Shape;39;p6"/>
          <p:cNvSpPr/>
          <p:nvPr/>
        </p:nvSpPr>
        <p:spPr>
          <a:xfrm>
            <a:off x="0" y="0"/>
            <a:ext cx="12192000" cy="650400"/>
          </a:xfrm>
          <a:prstGeom prst="rect">
            <a:avLst/>
          </a:prstGeom>
          <a:solidFill>
            <a:srgbClr val="F4772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 name="Google Shape;40;p6"/>
          <p:cNvGrpSpPr/>
          <p:nvPr/>
        </p:nvGrpSpPr>
        <p:grpSpPr>
          <a:xfrm>
            <a:off x="1107190" y="1588342"/>
            <a:ext cx="994351" cy="61101"/>
            <a:chOff x="4580561" y="2589004"/>
            <a:chExt cx="1064464" cy="25200"/>
          </a:xfrm>
        </p:grpSpPr>
        <p:sp>
          <p:nvSpPr>
            <p:cNvPr id="41" name="Google Shape;41;p6"/>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6"/>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6"/>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44" name="Google Shape;44;p6"/>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45" name="Google Shape;45;p6"/>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6" name="Google Shape;46;p6"/>
          <p:cNvPicPr preferRelativeResize="0"/>
          <p:nvPr/>
        </p:nvPicPr>
        <p:blipFill rotWithShape="1">
          <a:blip r:embed="rId2">
            <a:alphaModFix/>
          </a:blip>
          <a:srcRect/>
          <a:stretch/>
        </p:blipFill>
        <p:spPr>
          <a:xfrm>
            <a:off x="7983834" y="5008802"/>
            <a:ext cx="4295367" cy="1638601"/>
          </a:xfrm>
          <a:prstGeom prst="rect">
            <a:avLst/>
          </a:prstGeom>
          <a:noFill/>
          <a:ln>
            <a:noFill/>
          </a:ln>
        </p:spPr>
      </p:pic>
    </p:spTree>
    <p:extLst>
      <p:ext uri="{BB962C8B-B14F-4D97-AF65-F5344CB8AC3E}">
        <p14:creationId xmlns:p14="http://schemas.microsoft.com/office/powerpoint/2010/main" val="467158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7"/>
        <p:cNvGrpSpPr/>
        <p:nvPr/>
      </p:nvGrpSpPr>
      <p:grpSpPr>
        <a:xfrm>
          <a:off x="0" y="0"/>
          <a:ext cx="0" cy="0"/>
          <a:chOff x="0" y="0"/>
          <a:chExt cx="0" cy="0"/>
        </a:xfrm>
      </p:grpSpPr>
      <p:sp>
        <p:nvSpPr>
          <p:cNvPr id="48" name="Google Shape;48;p7"/>
          <p:cNvSpPr/>
          <p:nvPr/>
        </p:nvSpPr>
        <p:spPr>
          <a:xfrm>
            <a:off x="0" y="0"/>
            <a:ext cx="12192000" cy="650400"/>
          </a:xfrm>
          <a:prstGeom prst="rect">
            <a:avLst/>
          </a:prstGeom>
          <a:solidFill>
            <a:srgbClr val="2851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7"/>
          <p:cNvGrpSpPr/>
          <p:nvPr/>
        </p:nvGrpSpPr>
        <p:grpSpPr>
          <a:xfrm>
            <a:off x="1107190" y="1588342"/>
            <a:ext cx="994351" cy="61101"/>
            <a:chOff x="4580561" y="2589004"/>
            <a:chExt cx="1064464" cy="25200"/>
          </a:xfrm>
        </p:grpSpPr>
        <p:sp>
          <p:nvSpPr>
            <p:cNvPr id="50" name="Google Shape;50;p7"/>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7"/>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7"/>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53" name="Google Shape;53;p7"/>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54" name="Google Shape;54;p7"/>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55" name="Google Shape;55;p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6" name="Google Shape;56;p7"/>
          <p:cNvPicPr preferRelativeResize="0"/>
          <p:nvPr/>
        </p:nvPicPr>
        <p:blipFill rotWithShape="1">
          <a:blip r:embed="rId2">
            <a:alphaModFix/>
          </a:blip>
          <a:srcRect/>
          <a:stretch/>
        </p:blipFill>
        <p:spPr>
          <a:xfrm>
            <a:off x="7983834" y="5008802"/>
            <a:ext cx="4295367" cy="1638601"/>
          </a:xfrm>
          <a:prstGeom prst="rect">
            <a:avLst/>
          </a:prstGeom>
          <a:noFill/>
          <a:ln>
            <a:noFill/>
          </a:ln>
        </p:spPr>
      </p:pic>
    </p:spTree>
    <p:extLst>
      <p:ext uri="{BB962C8B-B14F-4D97-AF65-F5344CB8AC3E}">
        <p14:creationId xmlns:p14="http://schemas.microsoft.com/office/powerpoint/2010/main" val="3844878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5"/>
        <p:cNvGrpSpPr/>
        <p:nvPr/>
      </p:nvGrpSpPr>
      <p:grpSpPr>
        <a:xfrm>
          <a:off x="0" y="0"/>
          <a:ext cx="0" cy="0"/>
          <a:chOff x="0" y="0"/>
          <a:chExt cx="0" cy="0"/>
        </a:xfrm>
      </p:grpSpPr>
      <p:sp>
        <p:nvSpPr>
          <p:cNvPr id="66" name="Google Shape;66;p9"/>
          <p:cNvSpPr>
            <a:spLocks noGrp="1"/>
          </p:cNvSpPr>
          <p:nvPr>
            <p:ph type="pic" idx="2"/>
          </p:nvPr>
        </p:nvSpPr>
        <p:spPr>
          <a:xfrm>
            <a:off x="6760007" y="1352000"/>
            <a:ext cx="4663200" cy="4663600"/>
          </a:xfrm>
          <a:prstGeom prst="rect">
            <a:avLst/>
          </a:prstGeom>
          <a:noFill/>
          <a:ln>
            <a:noFill/>
          </a:ln>
        </p:spPr>
      </p:sp>
      <p:sp>
        <p:nvSpPr>
          <p:cNvPr id="67" name="Google Shape;67;p9"/>
          <p:cNvSpPr txBox="1">
            <a:spLocks noGrp="1"/>
          </p:cNvSpPr>
          <p:nvPr>
            <p:ph type="title"/>
          </p:nvPr>
        </p:nvSpPr>
        <p:spPr>
          <a:xfrm>
            <a:off x="656400" y="1352000"/>
            <a:ext cx="5222000" cy="17048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atin typeface="Lato"/>
                <a:ea typeface="Lato"/>
                <a:cs typeface="Lato"/>
                <a:sym typeface="Lato"/>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68" name="Google Shape;68;p9"/>
          <p:cNvSpPr txBox="1">
            <a:spLocks noGrp="1"/>
          </p:cNvSpPr>
          <p:nvPr>
            <p:ph type="subTitle" idx="1"/>
          </p:nvPr>
        </p:nvSpPr>
        <p:spPr>
          <a:xfrm>
            <a:off x="656400" y="3321200"/>
            <a:ext cx="5222000" cy="2694400"/>
          </a:xfrm>
          <a:prstGeom prst="rect">
            <a:avLst/>
          </a:prstGeom>
        </p:spPr>
        <p:txBody>
          <a:bodyPr spcFirstLastPara="1" wrap="square" lIns="91425" tIns="91425" rIns="91425" bIns="91425" anchor="t" anchorCtr="0">
            <a:normAutofit/>
          </a:bodyPr>
          <a:lstStyle>
            <a:lvl1pPr lvl="0" rtl="0">
              <a:spcBef>
                <a:spcPts val="0"/>
              </a:spcBef>
              <a:spcAft>
                <a:spcPts val="0"/>
              </a:spcAft>
              <a:buSzPts val="1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 name="Google Shape;69;p9"/>
          <p:cNvSpPr/>
          <p:nvPr/>
        </p:nvSpPr>
        <p:spPr>
          <a:xfrm>
            <a:off x="0" y="0"/>
            <a:ext cx="12192000" cy="650400"/>
          </a:xfrm>
          <a:prstGeom prst="rect">
            <a:avLst/>
          </a:prstGeom>
          <a:solidFill>
            <a:srgbClr val="2851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0" name="Google Shape;70;p9"/>
          <p:cNvPicPr preferRelativeResize="0"/>
          <p:nvPr/>
        </p:nvPicPr>
        <p:blipFill rotWithShape="1">
          <a:blip r:embed="rId2">
            <a:alphaModFix/>
          </a:blip>
          <a:srcRect/>
          <a:stretch/>
        </p:blipFill>
        <p:spPr>
          <a:xfrm>
            <a:off x="10222701" y="5862902"/>
            <a:ext cx="2056500" cy="784500"/>
          </a:xfrm>
          <a:prstGeom prst="rect">
            <a:avLst/>
          </a:prstGeom>
          <a:noFill/>
          <a:ln>
            <a:noFill/>
          </a:ln>
        </p:spPr>
      </p:pic>
    </p:spTree>
    <p:extLst>
      <p:ext uri="{BB962C8B-B14F-4D97-AF65-F5344CB8AC3E}">
        <p14:creationId xmlns:p14="http://schemas.microsoft.com/office/powerpoint/2010/main" val="345484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a:t>date</a:t>
            </a:r>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81544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10"/>
          <p:cNvSpPr/>
          <p:nvPr/>
        </p:nvSpPr>
        <p:spPr>
          <a:xfrm>
            <a:off x="0" y="0"/>
            <a:ext cx="12192000" cy="650400"/>
          </a:xfrm>
          <a:prstGeom prst="rect">
            <a:avLst/>
          </a:prstGeom>
          <a:solidFill>
            <a:srgbClr val="2851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 name="Google Shape;73;p10"/>
          <p:cNvGrpSpPr/>
          <p:nvPr/>
        </p:nvGrpSpPr>
        <p:grpSpPr>
          <a:xfrm>
            <a:off x="1107190" y="1588342"/>
            <a:ext cx="994351" cy="61101"/>
            <a:chOff x="4580561" y="2589004"/>
            <a:chExt cx="1064464" cy="25200"/>
          </a:xfrm>
        </p:grpSpPr>
        <p:sp>
          <p:nvSpPr>
            <p:cNvPr id="74" name="Google Shape;74;p10"/>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0"/>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10"/>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77" name="Google Shape;77;p10"/>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78" name="Google Shape;78;p10"/>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9" name="Google Shape;79;p10"/>
          <p:cNvPicPr preferRelativeResize="0"/>
          <p:nvPr/>
        </p:nvPicPr>
        <p:blipFill rotWithShape="1">
          <a:blip r:embed="rId2">
            <a:alphaModFix/>
          </a:blip>
          <a:srcRect/>
          <a:stretch/>
        </p:blipFill>
        <p:spPr>
          <a:xfrm>
            <a:off x="7983834" y="5008802"/>
            <a:ext cx="4295367" cy="1638601"/>
          </a:xfrm>
          <a:prstGeom prst="rect">
            <a:avLst/>
          </a:prstGeom>
          <a:noFill/>
          <a:ln>
            <a:noFill/>
          </a:ln>
        </p:spPr>
      </p:pic>
    </p:spTree>
    <p:extLst>
      <p:ext uri="{BB962C8B-B14F-4D97-AF65-F5344CB8AC3E}">
        <p14:creationId xmlns:p14="http://schemas.microsoft.com/office/powerpoint/2010/main" val="1348693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chemeClr val="accent3"/>
        </a:solidFill>
        <a:effectLst/>
      </p:bgPr>
    </p:bg>
    <p:spTree>
      <p:nvGrpSpPr>
        <p:cNvPr id="1" name="Shape 80"/>
        <p:cNvGrpSpPr/>
        <p:nvPr/>
      </p:nvGrpSpPr>
      <p:grpSpPr>
        <a:xfrm>
          <a:off x="0" y="0"/>
          <a:ext cx="0" cy="0"/>
          <a:chOff x="0" y="0"/>
          <a:chExt cx="0" cy="0"/>
        </a:xfrm>
      </p:grpSpPr>
      <p:grpSp>
        <p:nvGrpSpPr>
          <p:cNvPr id="81" name="Google Shape;81;p11"/>
          <p:cNvGrpSpPr/>
          <p:nvPr/>
        </p:nvGrpSpPr>
        <p:grpSpPr>
          <a:xfrm>
            <a:off x="1107190" y="5558840"/>
            <a:ext cx="994351" cy="61101"/>
            <a:chOff x="4580561" y="2589004"/>
            <a:chExt cx="1064464" cy="25200"/>
          </a:xfrm>
        </p:grpSpPr>
        <p:sp>
          <p:nvSpPr>
            <p:cNvPr id="82" name="Google Shape;82;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11"/>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85" name="Google Shape;85;p11"/>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86" name="Google Shape;86;p11"/>
          <p:cNvPicPr preferRelativeResize="0"/>
          <p:nvPr/>
        </p:nvPicPr>
        <p:blipFill rotWithShape="1">
          <a:blip r:embed="rId2">
            <a:alphaModFix/>
          </a:blip>
          <a:srcRect/>
          <a:stretch/>
        </p:blipFill>
        <p:spPr>
          <a:xfrm>
            <a:off x="7983834" y="5008802"/>
            <a:ext cx="4295367" cy="1638601"/>
          </a:xfrm>
          <a:prstGeom prst="rect">
            <a:avLst/>
          </a:prstGeom>
          <a:noFill/>
          <a:ln>
            <a:noFill/>
          </a:ln>
        </p:spPr>
      </p:pic>
    </p:spTree>
    <p:extLst>
      <p:ext uri="{BB962C8B-B14F-4D97-AF65-F5344CB8AC3E}">
        <p14:creationId xmlns:p14="http://schemas.microsoft.com/office/powerpoint/2010/main" val="3684224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2">
  <p:cSld name="Main point 2">
    <p:bg>
      <p:bgPr>
        <a:solidFill>
          <a:schemeClr val="accent3"/>
        </a:solidFill>
        <a:effectLst/>
      </p:bgPr>
    </p:bg>
    <p:spTree>
      <p:nvGrpSpPr>
        <p:cNvPr id="1" name="Shape 87"/>
        <p:cNvGrpSpPr/>
        <p:nvPr/>
      </p:nvGrpSpPr>
      <p:grpSpPr>
        <a:xfrm>
          <a:off x="0" y="0"/>
          <a:ext cx="0" cy="0"/>
          <a:chOff x="0" y="0"/>
          <a:chExt cx="0" cy="0"/>
        </a:xfrm>
      </p:grpSpPr>
      <p:grpSp>
        <p:nvGrpSpPr>
          <p:cNvPr id="88" name="Google Shape;88;p12"/>
          <p:cNvGrpSpPr/>
          <p:nvPr/>
        </p:nvGrpSpPr>
        <p:grpSpPr>
          <a:xfrm>
            <a:off x="1107190" y="5558840"/>
            <a:ext cx="994351" cy="61101"/>
            <a:chOff x="4580561" y="2589004"/>
            <a:chExt cx="1064464" cy="25200"/>
          </a:xfrm>
        </p:grpSpPr>
        <p:sp>
          <p:nvSpPr>
            <p:cNvPr id="89" name="Google Shape;89;p1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12"/>
          <p:cNvSpPr txBox="1">
            <a:spLocks noGrp="1"/>
          </p:cNvSpPr>
          <p:nvPr>
            <p:ph type="title"/>
          </p:nvPr>
        </p:nvSpPr>
        <p:spPr>
          <a:xfrm>
            <a:off x="972600" y="1572467"/>
            <a:ext cx="9361600" cy="3980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92" name="Google Shape;92;p1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93" name="Google Shape;93;p12"/>
          <p:cNvPicPr preferRelativeResize="0"/>
          <p:nvPr/>
        </p:nvPicPr>
        <p:blipFill rotWithShape="1">
          <a:blip r:embed="rId2">
            <a:alphaModFix/>
          </a:blip>
          <a:srcRect/>
          <a:stretch/>
        </p:blipFill>
        <p:spPr>
          <a:xfrm>
            <a:off x="7983834" y="-66131"/>
            <a:ext cx="4295367" cy="1638601"/>
          </a:xfrm>
          <a:prstGeom prst="rect">
            <a:avLst/>
          </a:prstGeom>
          <a:noFill/>
          <a:ln>
            <a:noFill/>
          </a:ln>
        </p:spPr>
      </p:pic>
    </p:spTree>
    <p:extLst>
      <p:ext uri="{BB962C8B-B14F-4D97-AF65-F5344CB8AC3E}">
        <p14:creationId xmlns:p14="http://schemas.microsoft.com/office/powerpoint/2010/main" val="426195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94"/>
        <p:cNvGrpSpPr/>
        <p:nvPr/>
      </p:nvGrpSpPr>
      <p:grpSpPr>
        <a:xfrm>
          <a:off x="0" y="0"/>
          <a:ext cx="0" cy="0"/>
          <a:chOff x="0" y="0"/>
          <a:chExt cx="0" cy="0"/>
        </a:xfrm>
      </p:grpSpPr>
      <p:sp>
        <p:nvSpPr>
          <p:cNvPr id="95" name="Google Shape;95;p13"/>
          <p:cNvSpPr/>
          <p:nvPr/>
        </p:nvSpPr>
        <p:spPr>
          <a:xfrm>
            <a:off x="0" y="0"/>
            <a:ext cx="6096000" cy="6858000"/>
          </a:xfrm>
          <a:prstGeom prst="rect">
            <a:avLst/>
          </a:prstGeom>
          <a:solidFill>
            <a:srgbClr val="2851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6" name="Google Shape;96;p13"/>
          <p:cNvGrpSpPr/>
          <p:nvPr/>
        </p:nvGrpSpPr>
        <p:grpSpPr>
          <a:xfrm>
            <a:off x="1107190" y="1588342"/>
            <a:ext cx="994351" cy="61101"/>
            <a:chOff x="4580561" y="2589004"/>
            <a:chExt cx="1064464" cy="25200"/>
          </a:xfrm>
        </p:grpSpPr>
        <p:sp>
          <p:nvSpPr>
            <p:cNvPr id="97" name="Google Shape;97;p13"/>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3"/>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13"/>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600"/>
              <a:buNone/>
              <a:defRPr sz="3467">
                <a:solidFill>
                  <a:schemeClr val="lt1"/>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100" name="Google Shape;100;p13"/>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600"/>
              <a:buNone/>
              <a:defRPr sz="2133">
                <a:solidFill>
                  <a:schemeClr val="lt1"/>
                </a:solidFill>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01" name="Google Shape;101;p13"/>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102" name="Google Shape;102;p1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3" name="Google Shape;103;p13"/>
          <p:cNvPicPr preferRelativeResize="0"/>
          <p:nvPr/>
        </p:nvPicPr>
        <p:blipFill rotWithShape="1">
          <a:blip r:embed="rId2">
            <a:alphaModFix/>
          </a:blip>
          <a:srcRect/>
          <a:stretch/>
        </p:blipFill>
        <p:spPr>
          <a:xfrm>
            <a:off x="10222701" y="5862902"/>
            <a:ext cx="2056500" cy="784500"/>
          </a:xfrm>
          <a:prstGeom prst="rect">
            <a:avLst/>
          </a:prstGeom>
          <a:noFill/>
          <a:ln>
            <a:noFill/>
          </a:ln>
        </p:spPr>
      </p:pic>
    </p:spTree>
    <p:extLst>
      <p:ext uri="{BB962C8B-B14F-4D97-AF65-F5344CB8AC3E}">
        <p14:creationId xmlns:p14="http://schemas.microsoft.com/office/powerpoint/2010/main" val="868944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2">
  <p:cSld name="Section title and description 2">
    <p:spTree>
      <p:nvGrpSpPr>
        <p:cNvPr id="1" name="Shape 104"/>
        <p:cNvGrpSpPr/>
        <p:nvPr/>
      </p:nvGrpSpPr>
      <p:grpSpPr>
        <a:xfrm>
          <a:off x="0" y="0"/>
          <a:ext cx="0" cy="0"/>
          <a:chOff x="0" y="0"/>
          <a:chExt cx="0" cy="0"/>
        </a:xfrm>
      </p:grpSpPr>
      <p:sp>
        <p:nvSpPr>
          <p:cNvPr id="105" name="Google Shape;105;p14"/>
          <p:cNvSpPr/>
          <p:nvPr/>
        </p:nvSpPr>
        <p:spPr>
          <a:xfrm>
            <a:off x="0" y="0"/>
            <a:ext cx="6096000" cy="6858000"/>
          </a:xfrm>
          <a:prstGeom prst="rect">
            <a:avLst/>
          </a:prstGeom>
          <a:solidFill>
            <a:srgbClr val="F4772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 name="Google Shape;106;p14"/>
          <p:cNvGrpSpPr/>
          <p:nvPr/>
        </p:nvGrpSpPr>
        <p:grpSpPr>
          <a:xfrm>
            <a:off x="1107190" y="1588342"/>
            <a:ext cx="994351" cy="61101"/>
            <a:chOff x="4580561" y="2589004"/>
            <a:chExt cx="1064464" cy="25200"/>
          </a:xfrm>
        </p:grpSpPr>
        <p:sp>
          <p:nvSpPr>
            <p:cNvPr id="107" name="Google Shape;107;p14"/>
            <p:cNvSpPr/>
            <p:nvPr/>
          </p:nvSpPr>
          <p:spPr>
            <a:xfrm rot="-5400000">
              <a:off x="5366325" y="2335504"/>
              <a:ext cx="25200" cy="5322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4"/>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14"/>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600"/>
              <a:buNone/>
              <a:defRPr sz="3467">
                <a:solidFill>
                  <a:schemeClr val="lt1"/>
                </a:solidFill>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110" name="Google Shape;110;p14"/>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600"/>
              <a:buNone/>
              <a:defRPr sz="2133">
                <a:solidFill>
                  <a:schemeClr val="lt1"/>
                </a:solidFill>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11" name="Google Shape;111;p14"/>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112" name="Google Shape;112;p1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3" name="Google Shape;113;p14"/>
          <p:cNvPicPr preferRelativeResize="0"/>
          <p:nvPr/>
        </p:nvPicPr>
        <p:blipFill rotWithShape="1">
          <a:blip r:embed="rId2">
            <a:alphaModFix/>
          </a:blip>
          <a:srcRect/>
          <a:stretch/>
        </p:blipFill>
        <p:spPr>
          <a:xfrm>
            <a:off x="10222701" y="5862902"/>
            <a:ext cx="2056500" cy="784500"/>
          </a:xfrm>
          <a:prstGeom prst="rect">
            <a:avLst/>
          </a:prstGeom>
          <a:noFill/>
          <a:ln>
            <a:noFill/>
          </a:ln>
        </p:spPr>
      </p:pic>
    </p:spTree>
    <p:extLst>
      <p:ext uri="{BB962C8B-B14F-4D97-AF65-F5344CB8AC3E}">
        <p14:creationId xmlns:p14="http://schemas.microsoft.com/office/powerpoint/2010/main" val="1543889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5"/>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300"/>
              <a:buNone/>
              <a:defRPr/>
            </a:lvl1pPr>
          </a:lstStyle>
          <a:p>
            <a:endParaRPr/>
          </a:p>
        </p:txBody>
      </p:sp>
      <p:sp>
        <p:nvSpPr>
          <p:cNvPr id="116" name="Google Shape;116;p1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7" name="Google Shape;117;p15"/>
          <p:cNvPicPr preferRelativeResize="0"/>
          <p:nvPr/>
        </p:nvPicPr>
        <p:blipFill rotWithShape="1">
          <a:blip r:embed="rId2">
            <a:alphaModFix/>
          </a:blip>
          <a:srcRect/>
          <a:stretch/>
        </p:blipFill>
        <p:spPr>
          <a:xfrm>
            <a:off x="7983834" y="-52598"/>
            <a:ext cx="4295367" cy="1638601"/>
          </a:xfrm>
          <a:prstGeom prst="rect">
            <a:avLst/>
          </a:prstGeom>
          <a:noFill/>
          <a:ln>
            <a:noFill/>
          </a:ln>
        </p:spPr>
      </p:pic>
    </p:spTree>
    <p:extLst>
      <p:ext uri="{BB962C8B-B14F-4D97-AF65-F5344CB8AC3E}">
        <p14:creationId xmlns:p14="http://schemas.microsoft.com/office/powerpoint/2010/main" val="1963714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4"/>
        <p:cNvGrpSpPr/>
        <p:nvPr/>
      </p:nvGrpSpPr>
      <p:grpSpPr>
        <a:xfrm>
          <a:off x="0" y="0"/>
          <a:ext cx="0" cy="0"/>
          <a:chOff x="0" y="0"/>
          <a:chExt cx="0" cy="0"/>
        </a:xfrm>
      </p:grpSpPr>
      <p:sp>
        <p:nvSpPr>
          <p:cNvPr id="15" name="Google Shape;15;gedd9fdd602_1_123"/>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gedd9fdd602_1_123"/>
          <p:cNvSpPr txBox="1">
            <a:spLocks noGrp="1"/>
          </p:cNvSpPr>
          <p:nvPr>
            <p:ph type="subTitle" idx="1"/>
          </p:nvPr>
        </p:nvSpPr>
        <p:spPr>
          <a:xfrm>
            <a:off x="1828800" y="3886200"/>
            <a:ext cx="8534400" cy="17528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853"/>
              </a:spcBef>
              <a:spcAft>
                <a:spcPts val="0"/>
              </a:spcAft>
              <a:buClr>
                <a:schemeClr val="lt1"/>
              </a:buClr>
              <a:buSzPts val="3200"/>
              <a:buNone/>
              <a:defRPr>
                <a:solidFill>
                  <a:schemeClr val="lt1"/>
                </a:solidFill>
              </a:defRPr>
            </a:lvl1pPr>
            <a:lvl2pPr lvl="1" algn="ctr">
              <a:lnSpc>
                <a:spcPct val="115000"/>
              </a:lnSpc>
              <a:spcBef>
                <a:spcPts val="747"/>
              </a:spcBef>
              <a:spcAft>
                <a:spcPts val="0"/>
              </a:spcAft>
              <a:buClr>
                <a:schemeClr val="lt1"/>
              </a:buClr>
              <a:buSzPts val="2800"/>
              <a:buNone/>
              <a:defRPr>
                <a:solidFill>
                  <a:schemeClr val="lt1"/>
                </a:solidFill>
              </a:defRPr>
            </a:lvl2pPr>
            <a:lvl3pPr lvl="2" algn="ctr">
              <a:lnSpc>
                <a:spcPct val="115000"/>
              </a:lnSpc>
              <a:spcBef>
                <a:spcPts val="640"/>
              </a:spcBef>
              <a:spcAft>
                <a:spcPts val="0"/>
              </a:spcAft>
              <a:buClr>
                <a:schemeClr val="lt1"/>
              </a:buClr>
              <a:buSzPts val="2400"/>
              <a:buNone/>
              <a:defRPr>
                <a:solidFill>
                  <a:schemeClr val="lt1"/>
                </a:solidFill>
              </a:defRPr>
            </a:lvl3pPr>
            <a:lvl4pPr lvl="3" algn="ctr">
              <a:lnSpc>
                <a:spcPct val="115000"/>
              </a:lnSpc>
              <a:spcBef>
                <a:spcPts val="533"/>
              </a:spcBef>
              <a:spcAft>
                <a:spcPts val="0"/>
              </a:spcAft>
              <a:buClr>
                <a:schemeClr val="lt1"/>
              </a:buClr>
              <a:buSzPts val="2000"/>
              <a:buNone/>
              <a:defRPr>
                <a:solidFill>
                  <a:schemeClr val="lt1"/>
                </a:solidFill>
              </a:defRPr>
            </a:lvl4pPr>
            <a:lvl5pPr lvl="4" algn="ctr">
              <a:lnSpc>
                <a:spcPct val="115000"/>
              </a:lnSpc>
              <a:spcBef>
                <a:spcPts val="533"/>
              </a:spcBef>
              <a:spcAft>
                <a:spcPts val="0"/>
              </a:spcAft>
              <a:buClr>
                <a:schemeClr val="lt1"/>
              </a:buClr>
              <a:buSzPts val="2000"/>
              <a:buNone/>
              <a:defRPr>
                <a:solidFill>
                  <a:schemeClr val="lt1"/>
                </a:solidFill>
              </a:defRPr>
            </a:lvl5pPr>
            <a:lvl6pPr lvl="5" algn="ctr">
              <a:lnSpc>
                <a:spcPct val="115000"/>
              </a:lnSpc>
              <a:spcBef>
                <a:spcPts val="533"/>
              </a:spcBef>
              <a:spcAft>
                <a:spcPts val="0"/>
              </a:spcAft>
              <a:buClr>
                <a:schemeClr val="lt1"/>
              </a:buClr>
              <a:buSzPts val="2000"/>
              <a:buNone/>
              <a:defRPr>
                <a:solidFill>
                  <a:schemeClr val="lt1"/>
                </a:solidFill>
              </a:defRPr>
            </a:lvl6pPr>
            <a:lvl7pPr lvl="6" algn="ctr">
              <a:lnSpc>
                <a:spcPct val="115000"/>
              </a:lnSpc>
              <a:spcBef>
                <a:spcPts val="533"/>
              </a:spcBef>
              <a:spcAft>
                <a:spcPts val="0"/>
              </a:spcAft>
              <a:buClr>
                <a:schemeClr val="lt1"/>
              </a:buClr>
              <a:buSzPts val="2000"/>
              <a:buNone/>
              <a:defRPr>
                <a:solidFill>
                  <a:schemeClr val="lt1"/>
                </a:solidFill>
              </a:defRPr>
            </a:lvl7pPr>
            <a:lvl8pPr lvl="7" algn="ctr">
              <a:lnSpc>
                <a:spcPct val="115000"/>
              </a:lnSpc>
              <a:spcBef>
                <a:spcPts val="533"/>
              </a:spcBef>
              <a:spcAft>
                <a:spcPts val="0"/>
              </a:spcAft>
              <a:buClr>
                <a:schemeClr val="lt1"/>
              </a:buClr>
              <a:buSzPts val="2000"/>
              <a:buNone/>
              <a:defRPr>
                <a:solidFill>
                  <a:schemeClr val="lt1"/>
                </a:solidFill>
              </a:defRPr>
            </a:lvl8pPr>
            <a:lvl9pPr lvl="8" algn="ctr">
              <a:lnSpc>
                <a:spcPct val="115000"/>
              </a:lnSpc>
              <a:spcBef>
                <a:spcPts val="533"/>
              </a:spcBef>
              <a:spcAft>
                <a:spcPts val="2133"/>
              </a:spcAft>
              <a:buClr>
                <a:schemeClr val="lt1"/>
              </a:buClr>
              <a:buSzPts val="2000"/>
              <a:buNone/>
              <a:defRPr>
                <a:solidFill>
                  <a:schemeClr val="lt1"/>
                </a:solidFill>
              </a:defRPr>
            </a:lvl9pPr>
          </a:lstStyle>
          <a:p>
            <a:endParaRPr/>
          </a:p>
        </p:txBody>
      </p:sp>
    </p:spTree>
    <p:extLst>
      <p:ext uri="{BB962C8B-B14F-4D97-AF65-F5344CB8AC3E}">
        <p14:creationId xmlns:p14="http://schemas.microsoft.com/office/powerpoint/2010/main" val="102848804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3"/>
          <p:cNvSpPr/>
          <p:nvPr/>
        </p:nvSpPr>
        <p:spPr>
          <a:xfrm>
            <a:off x="0" y="0"/>
            <a:ext cx="12192000" cy="650400"/>
          </a:xfrm>
          <a:prstGeom prst="rect">
            <a:avLst/>
          </a:prstGeom>
          <a:solidFill>
            <a:srgbClr val="145FA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highlight>
                <a:srgbClr val="145FA6"/>
              </a:highlight>
              <a:latin typeface="Arial"/>
              <a:ea typeface="Arial"/>
              <a:cs typeface="Arial"/>
              <a:sym typeface="Arial"/>
            </a:endParaRPr>
          </a:p>
        </p:txBody>
      </p:sp>
      <p:sp>
        <p:nvSpPr>
          <p:cNvPr id="11" name="Google Shape;11;p3"/>
          <p:cNvSpPr txBox="1">
            <a:spLocks noGrp="1"/>
          </p:cNvSpPr>
          <p:nvPr>
            <p:ph type="title"/>
          </p:nvPr>
        </p:nvSpPr>
        <p:spPr>
          <a:xfrm>
            <a:off x="972600" y="1758200"/>
            <a:ext cx="102516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3467"/>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
        <p:nvSpPr>
          <p:cNvPr id="12" name="Google Shape;12;p3"/>
          <p:cNvSpPr txBox="1">
            <a:spLocks noGrp="1"/>
          </p:cNvSpPr>
          <p:nvPr>
            <p:ph type="body" idx="1"/>
          </p:nvPr>
        </p:nvSpPr>
        <p:spPr>
          <a:xfrm>
            <a:off x="972600" y="2771833"/>
            <a:ext cx="10251600" cy="30148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13" name="Google Shape;13;p3"/>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grpSp>
        <p:nvGrpSpPr>
          <p:cNvPr id="14" name="Google Shape;14;p3"/>
          <p:cNvGrpSpPr/>
          <p:nvPr/>
        </p:nvGrpSpPr>
        <p:grpSpPr>
          <a:xfrm>
            <a:off x="1107190" y="1588342"/>
            <a:ext cx="994351" cy="61101"/>
            <a:chOff x="4580561" y="2589004"/>
            <a:chExt cx="1064464" cy="25200"/>
          </a:xfrm>
        </p:grpSpPr>
        <p:sp>
          <p:nvSpPr>
            <p:cNvPr id="15" name="Google Shape;15;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3"/>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pic>
        <p:nvPicPr>
          <p:cNvPr id="17" name="Google Shape;17;p3"/>
          <p:cNvPicPr preferRelativeResize="0"/>
          <p:nvPr/>
        </p:nvPicPr>
        <p:blipFill rotWithShape="1">
          <a:blip r:embed="rId2">
            <a:alphaModFix/>
          </a:blip>
          <a:srcRect/>
          <a:stretch/>
        </p:blipFill>
        <p:spPr>
          <a:xfrm>
            <a:off x="10429583" y="5108116"/>
            <a:ext cx="1556119" cy="1064616"/>
          </a:xfrm>
          <a:prstGeom prst="rect">
            <a:avLst/>
          </a:prstGeom>
          <a:noFill/>
          <a:ln>
            <a:noFill/>
          </a:ln>
        </p:spPr>
      </p:pic>
      <p:sp>
        <p:nvSpPr>
          <p:cNvPr id="18" name="Google Shape;18;p3"/>
          <p:cNvSpPr txBox="1"/>
          <p:nvPr/>
        </p:nvSpPr>
        <p:spPr>
          <a:xfrm>
            <a:off x="9523233" y="6231534"/>
            <a:ext cx="2428000" cy="12311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Raleway SemiBold"/>
                <a:ea typeface="Raleway SemiBold"/>
                <a:cs typeface="Raleway SemiBold"/>
                <a:sym typeface="Raleway SemiBold"/>
              </a:rPr>
              <a:t>A UFS Collaboration Powered by</a:t>
            </a:r>
            <a:r>
              <a:rPr lang="en" sz="800" b="1" i="0" u="none" strike="noStrike" cap="none">
                <a:solidFill>
                  <a:schemeClr val="dk2"/>
                </a:solidFill>
                <a:latin typeface="Open Sans"/>
                <a:ea typeface="Open Sans"/>
                <a:cs typeface="Open Sans"/>
                <a:sym typeface="Open Sans"/>
              </a:rPr>
              <a:t> </a:t>
            </a:r>
            <a:r>
              <a:rPr lang="en" sz="800" b="1" i="0" u="none" strike="noStrike" cap="none">
                <a:solidFill>
                  <a:srgbClr val="F68822"/>
                </a:solidFill>
                <a:latin typeface="Open Sans"/>
                <a:ea typeface="Open Sans"/>
                <a:cs typeface="Open Sans"/>
                <a:sym typeface="Open Sans"/>
              </a:rPr>
              <a:t>EPIC</a:t>
            </a:r>
            <a:endParaRPr sz="8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770627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C11C"/>
        </a:solidFill>
        <a:effectLst/>
      </p:bgPr>
    </p:bg>
    <p:spTree>
      <p:nvGrpSpPr>
        <p:cNvPr id="1" name="Shape 29"/>
        <p:cNvGrpSpPr/>
        <p:nvPr/>
      </p:nvGrpSpPr>
      <p:grpSpPr>
        <a:xfrm>
          <a:off x="0" y="0"/>
          <a:ext cx="0" cy="0"/>
          <a:chOff x="0" y="0"/>
          <a:chExt cx="0" cy="0"/>
        </a:xfrm>
      </p:grpSpPr>
      <p:grpSp>
        <p:nvGrpSpPr>
          <p:cNvPr id="30" name="Google Shape;30;p5"/>
          <p:cNvGrpSpPr/>
          <p:nvPr/>
        </p:nvGrpSpPr>
        <p:grpSpPr>
          <a:xfrm>
            <a:off x="1107190" y="1588342"/>
            <a:ext cx="994351" cy="61101"/>
            <a:chOff x="4580561" y="2589004"/>
            <a:chExt cx="1064464" cy="25200"/>
          </a:xfrm>
        </p:grpSpPr>
        <p:sp>
          <p:nvSpPr>
            <p:cNvPr id="31" name="Google Shape;31;p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3" name="Google Shape;33;p5"/>
          <p:cNvSpPr txBox="1">
            <a:spLocks noGrp="1"/>
          </p:cNvSpPr>
          <p:nvPr>
            <p:ph type="title"/>
          </p:nvPr>
        </p:nvSpPr>
        <p:spPr>
          <a:xfrm>
            <a:off x="972600" y="1763267"/>
            <a:ext cx="10251200" cy="2024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Clr>
                <a:schemeClr val="lt1"/>
              </a:buClr>
              <a:buSzPts val="3600"/>
              <a:buNone/>
              <a:defRPr sz="4800">
                <a:solidFill>
                  <a:schemeClr val="lt1"/>
                </a:solidFill>
              </a:defRPr>
            </a:lvl2pPr>
            <a:lvl3pPr lvl="2" algn="l">
              <a:lnSpc>
                <a:spcPct val="100000"/>
              </a:lnSpc>
              <a:spcBef>
                <a:spcPts val="0"/>
              </a:spcBef>
              <a:spcAft>
                <a:spcPts val="0"/>
              </a:spcAft>
              <a:buClr>
                <a:schemeClr val="lt1"/>
              </a:buClr>
              <a:buSzPts val="3600"/>
              <a:buNone/>
              <a:defRPr sz="4800">
                <a:solidFill>
                  <a:schemeClr val="lt1"/>
                </a:solidFill>
              </a:defRPr>
            </a:lvl3pPr>
            <a:lvl4pPr lvl="3" algn="l">
              <a:lnSpc>
                <a:spcPct val="100000"/>
              </a:lnSpc>
              <a:spcBef>
                <a:spcPts val="0"/>
              </a:spcBef>
              <a:spcAft>
                <a:spcPts val="0"/>
              </a:spcAft>
              <a:buClr>
                <a:schemeClr val="lt1"/>
              </a:buClr>
              <a:buSzPts val="3600"/>
              <a:buNone/>
              <a:defRPr sz="4800">
                <a:solidFill>
                  <a:schemeClr val="lt1"/>
                </a:solidFill>
              </a:defRPr>
            </a:lvl4pPr>
            <a:lvl5pPr lvl="4" algn="l">
              <a:lnSpc>
                <a:spcPct val="100000"/>
              </a:lnSpc>
              <a:spcBef>
                <a:spcPts val="0"/>
              </a:spcBef>
              <a:spcAft>
                <a:spcPts val="0"/>
              </a:spcAft>
              <a:buClr>
                <a:schemeClr val="lt1"/>
              </a:buClr>
              <a:buSzPts val="3600"/>
              <a:buNone/>
              <a:defRPr sz="4800">
                <a:solidFill>
                  <a:schemeClr val="lt1"/>
                </a:solidFill>
              </a:defRPr>
            </a:lvl5pPr>
            <a:lvl6pPr lvl="5" algn="l">
              <a:lnSpc>
                <a:spcPct val="100000"/>
              </a:lnSpc>
              <a:spcBef>
                <a:spcPts val="0"/>
              </a:spcBef>
              <a:spcAft>
                <a:spcPts val="0"/>
              </a:spcAft>
              <a:buClr>
                <a:schemeClr val="lt1"/>
              </a:buClr>
              <a:buSzPts val="3600"/>
              <a:buNone/>
              <a:defRPr sz="4800">
                <a:solidFill>
                  <a:schemeClr val="lt1"/>
                </a:solidFill>
              </a:defRPr>
            </a:lvl6pPr>
            <a:lvl7pPr lvl="6" algn="l">
              <a:lnSpc>
                <a:spcPct val="100000"/>
              </a:lnSpc>
              <a:spcBef>
                <a:spcPts val="0"/>
              </a:spcBef>
              <a:spcAft>
                <a:spcPts val="0"/>
              </a:spcAft>
              <a:buClr>
                <a:schemeClr val="lt1"/>
              </a:buClr>
              <a:buSzPts val="3600"/>
              <a:buNone/>
              <a:defRPr sz="4800">
                <a:solidFill>
                  <a:schemeClr val="lt1"/>
                </a:solidFill>
              </a:defRPr>
            </a:lvl7pPr>
            <a:lvl8pPr lvl="7" algn="l">
              <a:lnSpc>
                <a:spcPct val="100000"/>
              </a:lnSpc>
              <a:spcBef>
                <a:spcPts val="0"/>
              </a:spcBef>
              <a:spcAft>
                <a:spcPts val="0"/>
              </a:spcAft>
              <a:buClr>
                <a:schemeClr val="lt1"/>
              </a:buClr>
              <a:buSzPts val="3600"/>
              <a:buNone/>
              <a:defRPr sz="4800">
                <a:solidFill>
                  <a:schemeClr val="lt1"/>
                </a:solidFill>
              </a:defRPr>
            </a:lvl8pPr>
            <a:lvl9pPr lvl="8" algn="l">
              <a:lnSpc>
                <a:spcPct val="100000"/>
              </a:lnSpc>
              <a:spcBef>
                <a:spcPts val="0"/>
              </a:spcBef>
              <a:spcAft>
                <a:spcPts val="0"/>
              </a:spcAft>
              <a:buClr>
                <a:schemeClr val="lt1"/>
              </a:buClr>
              <a:buSzPts val="3600"/>
              <a:buNone/>
              <a:defRPr sz="4800">
                <a:solidFill>
                  <a:schemeClr val="lt1"/>
                </a:solidFill>
              </a:defRPr>
            </a:lvl9pPr>
          </a:lstStyle>
          <a:p>
            <a:endParaRPr/>
          </a:p>
        </p:txBody>
      </p:sp>
      <p:sp>
        <p:nvSpPr>
          <p:cNvPr id="34" name="Google Shape;34;p5"/>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9pPr>
          </a:lstStyle>
          <a:p>
            <a:fld id="{00000000-1234-1234-1234-123412341234}" type="slidenum">
              <a:rPr lang="en" smtClean="0"/>
              <a:pPr/>
              <a:t>‹#›</a:t>
            </a:fld>
            <a:endParaRPr lang="en"/>
          </a:p>
        </p:txBody>
      </p:sp>
      <p:pic>
        <p:nvPicPr>
          <p:cNvPr id="35" name="Google Shape;35;p5"/>
          <p:cNvPicPr preferRelativeResize="0"/>
          <p:nvPr/>
        </p:nvPicPr>
        <p:blipFill rotWithShape="1">
          <a:blip r:embed="rId2">
            <a:alphaModFix/>
          </a:blip>
          <a:srcRect/>
          <a:stretch/>
        </p:blipFill>
        <p:spPr>
          <a:xfrm>
            <a:off x="9910525" y="4761333"/>
            <a:ext cx="2104667" cy="1438833"/>
          </a:xfrm>
          <a:prstGeom prst="rect">
            <a:avLst/>
          </a:prstGeom>
          <a:noFill/>
          <a:ln>
            <a:noFill/>
          </a:ln>
        </p:spPr>
      </p:pic>
      <p:sp>
        <p:nvSpPr>
          <p:cNvPr id="36" name="Google Shape;36;p5"/>
          <p:cNvSpPr txBox="1"/>
          <p:nvPr/>
        </p:nvSpPr>
        <p:spPr>
          <a:xfrm>
            <a:off x="8994967" y="6265068"/>
            <a:ext cx="3020400" cy="164212"/>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1067" b="0" i="0" u="none" strike="noStrike" cap="none">
                <a:solidFill>
                  <a:srgbClr val="FFFFFF"/>
                </a:solidFill>
                <a:latin typeface="Raleway SemiBold"/>
                <a:ea typeface="Raleway SemiBold"/>
                <a:cs typeface="Raleway SemiBold"/>
                <a:sym typeface="Raleway SemiBold"/>
              </a:rPr>
              <a:t>A UFS Collaboration Powered by</a:t>
            </a:r>
            <a:r>
              <a:rPr lang="en" sz="1067" b="1" i="0" u="none" strike="noStrike" cap="none">
                <a:solidFill>
                  <a:srgbClr val="FFFFFF"/>
                </a:solidFill>
                <a:latin typeface="Open Sans"/>
                <a:ea typeface="Open Sans"/>
                <a:cs typeface="Open Sans"/>
                <a:sym typeface="Open Sans"/>
              </a:rPr>
              <a:t> EPIC</a:t>
            </a:r>
            <a:endParaRPr sz="1067" b="1"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1129308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
        <p:cNvGrpSpPr/>
        <p:nvPr/>
      </p:nvGrpSpPr>
      <p:grpSpPr>
        <a:xfrm>
          <a:off x="0" y="0"/>
          <a:ext cx="0" cy="0"/>
          <a:chOff x="0" y="0"/>
          <a:chExt cx="0" cy="0"/>
        </a:xfrm>
      </p:grpSpPr>
      <p:sp>
        <p:nvSpPr>
          <p:cNvPr id="38" name="Google Shape;38;p6"/>
          <p:cNvSpPr/>
          <p:nvPr/>
        </p:nvSpPr>
        <p:spPr>
          <a:xfrm>
            <a:off x="0" y="0"/>
            <a:ext cx="12192000" cy="650400"/>
          </a:xfrm>
          <a:prstGeom prst="rect">
            <a:avLst/>
          </a:prstGeom>
          <a:solidFill>
            <a:srgbClr val="145FA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6"/>
          <p:cNvSpPr txBox="1">
            <a:spLocks noGrp="1"/>
          </p:cNvSpPr>
          <p:nvPr>
            <p:ph type="title"/>
          </p:nvPr>
        </p:nvSpPr>
        <p:spPr>
          <a:xfrm>
            <a:off x="972600" y="1758200"/>
            <a:ext cx="102512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3467"/>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
        <p:nvSpPr>
          <p:cNvPr id="40" name="Google Shape;40;p6"/>
          <p:cNvSpPr txBox="1">
            <a:spLocks noGrp="1"/>
          </p:cNvSpPr>
          <p:nvPr>
            <p:ph type="body" idx="1"/>
          </p:nvPr>
        </p:nvSpPr>
        <p:spPr>
          <a:xfrm>
            <a:off x="972433" y="2771833"/>
            <a:ext cx="5032400" cy="30148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41" name="Google Shape;41;p6"/>
          <p:cNvSpPr txBox="1">
            <a:spLocks noGrp="1"/>
          </p:cNvSpPr>
          <p:nvPr>
            <p:ph type="body" idx="2"/>
          </p:nvPr>
        </p:nvSpPr>
        <p:spPr>
          <a:xfrm>
            <a:off x="6191472" y="2771833"/>
            <a:ext cx="5032400" cy="30148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42" name="Google Shape;42;p6"/>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grpSp>
        <p:nvGrpSpPr>
          <p:cNvPr id="43" name="Google Shape;43;p6"/>
          <p:cNvGrpSpPr/>
          <p:nvPr/>
        </p:nvGrpSpPr>
        <p:grpSpPr>
          <a:xfrm>
            <a:off x="1107190" y="1588342"/>
            <a:ext cx="994351" cy="61101"/>
            <a:chOff x="4580561" y="2589004"/>
            <a:chExt cx="1064464" cy="25200"/>
          </a:xfrm>
        </p:grpSpPr>
        <p:sp>
          <p:nvSpPr>
            <p:cNvPr id="44" name="Google Shape;44;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 name="Google Shape;45;p6"/>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pic>
        <p:nvPicPr>
          <p:cNvPr id="46" name="Google Shape;46;p6"/>
          <p:cNvPicPr preferRelativeResize="0"/>
          <p:nvPr/>
        </p:nvPicPr>
        <p:blipFill rotWithShape="1">
          <a:blip r:embed="rId2">
            <a:alphaModFix/>
          </a:blip>
          <a:srcRect/>
          <a:stretch/>
        </p:blipFill>
        <p:spPr>
          <a:xfrm>
            <a:off x="10429583" y="5108116"/>
            <a:ext cx="1556119" cy="1064616"/>
          </a:xfrm>
          <a:prstGeom prst="rect">
            <a:avLst/>
          </a:prstGeom>
          <a:noFill/>
          <a:ln>
            <a:noFill/>
          </a:ln>
        </p:spPr>
      </p:pic>
      <p:sp>
        <p:nvSpPr>
          <p:cNvPr id="47" name="Google Shape;47;p6"/>
          <p:cNvSpPr txBox="1"/>
          <p:nvPr/>
        </p:nvSpPr>
        <p:spPr>
          <a:xfrm>
            <a:off x="9523233" y="6231534"/>
            <a:ext cx="2428000" cy="12311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Raleway SemiBold"/>
                <a:ea typeface="Raleway SemiBold"/>
                <a:cs typeface="Raleway SemiBold"/>
                <a:sym typeface="Raleway SemiBold"/>
              </a:rPr>
              <a:t>A UFS Collaboration Powered by</a:t>
            </a:r>
            <a:r>
              <a:rPr lang="en" sz="800" b="1" i="0" u="none" strike="noStrike" cap="none">
                <a:solidFill>
                  <a:schemeClr val="dk2"/>
                </a:solidFill>
                <a:latin typeface="Open Sans"/>
                <a:ea typeface="Open Sans"/>
                <a:cs typeface="Open Sans"/>
                <a:sym typeface="Open Sans"/>
              </a:rPr>
              <a:t> </a:t>
            </a:r>
            <a:r>
              <a:rPr lang="en" sz="800" b="1" i="0" u="none" strike="noStrike" cap="none">
                <a:solidFill>
                  <a:srgbClr val="F68822"/>
                </a:solidFill>
                <a:latin typeface="Open Sans"/>
                <a:ea typeface="Open Sans"/>
                <a:cs typeface="Open Sans"/>
                <a:sym typeface="Open Sans"/>
              </a:rPr>
              <a:t>EPIC</a:t>
            </a:r>
            <a:endParaRPr sz="8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218312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7/22/2024</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260736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
        <p:cNvGrpSpPr/>
        <p:nvPr/>
      </p:nvGrpSpPr>
      <p:grpSpPr>
        <a:xfrm>
          <a:off x="0" y="0"/>
          <a:ext cx="0" cy="0"/>
          <a:chOff x="0" y="0"/>
          <a:chExt cx="0" cy="0"/>
        </a:xfrm>
      </p:grpSpPr>
      <p:sp>
        <p:nvSpPr>
          <p:cNvPr id="49" name="Google Shape;49;p7"/>
          <p:cNvSpPr/>
          <p:nvPr/>
        </p:nvSpPr>
        <p:spPr>
          <a:xfrm>
            <a:off x="0" y="0"/>
            <a:ext cx="12192000" cy="650400"/>
          </a:xfrm>
          <a:prstGeom prst="rect">
            <a:avLst/>
          </a:prstGeom>
          <a:solidFill>
            <a:srgbClr val="145FA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 name="Google Shape;50;p7"/>
          <p:cNvSpPr txBox="1">
            <a:spLocks noGrp="1"/>
          </p:cNvSpPr>
          <p:nvPr>
            <p:ph type="title"/>
          </p:nvPr>
        </p:nvSpPr>
        <p:spPr>
          <a:xfrm>
            <a:off x="972600" y="1758200"/>
            <a:ext cx="102512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3467"/>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
        <p:nvSpPr>
          <p:cNvPr id="51" name="Google Shape;51;p7"/>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grpSp>
        <p:nvGrpSpPr>
          <p:cNvPr id="52" name="Google Shape;52;p7"/>
          <p:cNvGrpSpPr/>
          <p:nvPr/>
        </p:nvGrpSpPr>
        <p:grpSpPr>
          <a:xfrm>
            <a:off x="1107190" y="1588342"/>
            <a:ext cx="994351" cy="61101"/>
            <a:chOff x="4580561" y="2589004"/>
            <a:chExt cx="1064464" cy="25200"/>
          </a:xfrm>
        </p:grpSpPr>
        <p:sp>
          <p:nvSpPr>
            <p:cNvPr id="53" name="Google Shape;53;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 name="Google Shape;54;p7"/>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pic>
        <p:nvPicPr>
          <p:cNvPr id="55" name="Google Shape;55;p7"/>
          <p:cNvPicPr preferRelativeResize="0"/>
          <p:nvPr/>
        </p:nvPicPr>
        <p:blipFill rotWithShape="1">
          <a:blip r:embed="rId2">
            <a:alphaModFix/>
          </a:blip>
          <a:srcRect/>
          <a:stretch/>
        </p:blipFill>
        <p:spPr>
          <a:xfrm>
            <a:off x="10429583" y="5108116"/>
            <a:ext cx="1556119" cy="1064616"/>
          </a:xfrm>
          <a:prstGeom prst="rect">
            <a:avLst/>
          </a:prstGeom>
          <a:noFill/>
          <a:ln>
            <a:noFill/>
          </a:ln>
        </p:spPr>
      </p:pic>
      <p:sp>
        <p:nvSpPr>
          <p:cNvPr id="56" name="Google Shape;56;p7"/>
          <p:cNvSpPr txBox="1"/>
          <p:nvPr/>
        </p:nvSpPr>
        <p:spPr>
          <a:xfrm>
            <a:off x="9523233" y="6231534"/>
            <a:ext cx="2428000" cy="12311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Raleway SemiBold"/>
                <a:ea typeface="Raleway SemiBold"/>
                <a:cs typeface="Raleway SemiBold"/>
                <a:sym typeface="Raleway SemiBold"/>
              </a:rPr>
              <a:t>A UFS Collaboration Powered by</a:t>
            </a:r>
            <a:r>
              <a:rPr lang="en" sz="800" b="1" i="0" u="none" strike="noStrike" cap="none">
                <a:solidFill>
                  <a:schemeClr val="dk2"/>
                </a:solidFill>
                <a:latin typeface="Open Sans"/>
                <a:ea typeface="Open Sans"/>
                <a:cs typeface="Open Sans"/>
                <a:sym typeface="Open Sans"/>
              </a:rPr>
              <a:t> </a:t>
            </a:r>
            <a:r>
              <a:rPr lang="en" sz="800" b="1" i="0" u="none" strike="noStrike" cap="none">
                <a:solidFill>
                  <a:srgbClr val="F68822"/>
                </a:solidFill>
                <a:latin typeface="Open Sans"/>
                <a:ea typeface="Open Sans"/>
                <a:cs typeface="Open Sans"/>
                <a:sym typeface="Open Sans"/>
              </a:rPr>
              <a:t>EPIC</a:t>
            </a:r>
            <a:endParaRPr sz="8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3955982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no bar">
  <p:cSld name="Title only no bar">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972600" y="1758200"/>
            <a:ext cx="102512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3467"/>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
        <p:nvSpPr>
          <p:cNvPr id="59" name="Google Shape;59;p8"/>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pic>
        <p:nvPicPr>
          <p:cNvPr id="60" name="Google Shape;60;p8"/>
          <p:cNvPicPr preferRelativeResize="0"/>
          <p:nvPr/>
        </p:nvPicPr>
        <p:blipFill rotWithShape="1">
          <a:blip r:embed="rId2">
            <a:alphaModFix/>
          </a:blip>
          <a:srcRect/>
          <a:stretch/>
        </p:blipFill>
        <p:spPr>
          <a:xfrm>
            <a:off x="10429583" y="5108116"/>
            <a:ext cx="1556119" cy="1064616"/>
          </a:xfrm>
          <a:prstGeom prst="rect">
            <a:avLst/>
          </a:prstGeom>
          <a:noFill/>
          <a:ln>
            <a:noFill/>
          </a:ln>
        </p:spPr>
      </p:pic>
      <p:sp>
        <p:nvSpPr>
          <p:cNvPr id="61" name="Google Shape;61;p8"/>
          <p:cNvSpPr txBox="1"/>
          <p:nvPr/>
        </p:nvSpPr>
        <p:spPr>
          <a:xfrm>
            <a:off x="9523233" y="6231534"/>
            <a:ext cx="2428000" cy="12311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Raleway SemiBold"/>
                <a:ea typeface="Raleway SemiBold"/>
                <a:cs typeface="Raleway SemiBold"/>
                <a:sym typeface="Raleway SemiBold"/>
              </a:rPr>
              <a:t>A UFS Collaboration Powered by</a:t>
            </a:r>
            <a:r>
              <a:rPr lang="en" sz="800" b="1" i="0" u="none" strike="noStrike" cap="none">
                <a:solidFill>
                  <a:schemeClr val="dk2"/>
                </a:solidFill>
                <a:latin typeface="Open Sans"/>
                <a:ea typeface="Open Sans"/>
                <a:cs typeface="Open Sans"/>
                <a:sym typeface="Open Sans"/>
              </a:rPr>
              <a:t> </a:t>
            </a:r>
            <a:r>
              <a:rPr lang="en" sz="800" b="1" i="0" u="none" strike="noStrike" cap="none">
                <a:solidFill>
                  <a:srgbClr val="F68822"/>
                </a:solidFill>
                <a:latin typeface="Open Sans"/>
                <a:ea typeface="Open Sans"/>
                <a:cs typeface="Open Sans"/>
                <a:sym typeface="Open Sans"/>
              </a:rPr>
              <a:t>EPIC</a:t>
            </a:r>
            <a:endParaRPr sz="8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2569060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2"/>
        <p:cNvGrpSpPr/>
        <p:nvPr/>
      </p:nvGrpSpPr>
      <p:grpSpPr>
        <a:xfrm>
          <a:off x="0" y="0"/>
          <a:ext cx="0" cy="0"/>
          <a:chOff x="0" y="0"/>
          <a:chExt cx="0" cy="0"/>
        </a:xfrm>
      </p:grpSpPr>
      <p:sp>
        <p:nvSpPr>
          <p:cNvPr id="63" name="Google Shape;63;p9"/>
          <p:cNvSpPr/>
          <p:nvPr/>
        </p:nvSpPr>
        <p:spPr>
          <a:xfrm>
            <a:off x="0" y="0"/>
            <a:ext cx="12192000" cy="650400"/>
          </a:xfrm>
          <a:prstGeom prst="rect">
            <a:avLst/>
          </a:prstGeom>
          <a:solidFill>
            <a:srgbClr val="145FA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 name="Google Shape;64;p9"/>
          <p:cNvSpPr txBox="1">
            <a:spLocks noGrp="1"/>
          </p:cNvSpPr>
          <p:nvPr>
            <p:ph type="title"/>
          </p:nvPr>
        </p:nvSpPr>
        <p:spPr>
          <a:xfrm>
            <a:off x="973333" y="1758200"/>
            <a:ext cx="4401200" cy="1842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3467"/>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
        <p:nvSpPr>
          <p:cNvPr id="65" name="Google Shape;65;p9"/>
          <p:cNvSpPr txBox="1">
            <a:spLocks noGrp="1"/>
          </p:cNvSpPr>
          <p:nvPr>
            <p:ph type="body" idx="1"/>
          </p:nvPr>
        </p:nvSpPr>
        <p:spPr>
          <a:xfrm>
            <a:off x="961633" y="3708967"/>
            <a:ext cx="4401200" cy="21300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66" name="Google Shape;66;p9"/>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grpSp>
        <p:nvGrpSpPr>
          <p:cNvPr id="67" name="Google Shape;67;p9"/>
          <p:cNvGrpSpPr/>
          <p:nvPr/>
        </p:nvGrpSpPr>
        <p:grpSpPr>
          <a:xfrm>
            <a:off x="1107190" y="1588342"/>
            <a:ext cx="994351" cy="61101"/>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9"/>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pic>
        <p:nvPicPr>
          <p:cNvPr id="70" name="Google Shape;70;p9"/>
          <p:cNvPicPr preferRelativeResize="0"/>
          <p:nvPr/>
        </p:nvPicPr>
        <p:blipFill rotWithShape="1">
          <a:blip r:embed="rId2">
            <a:alphaModFix/>
          </a:blip>
          <a:srcRect/>
          <a:stretch/>
        </p:blipFill>
        <p:spPr>
          <a:xfrm>
            <a:off x="10429583" y="5108116"/>
            <a:ext cx="1556119" cy="1064616"/>
          </a:xfrm>
          <a:prstGeom prst="rect">
            <a:avLst/>
          </a:prstGeom>
          <a:noFill/>
          <a:ln>
            <a:noFill/>
          </a:ln>
        </p:spPr>
      </p:pic>
      <p:sp>
        <p:nvSpPr>
          <p:cNvPr id="71" name="Google Shape;71;p9"/>
          <p:cNvSpPr txBox="1"/>
          <p:nvPr/>
        </p:nvSpPr>
        <p:spPr>
          <a:xfrm>
            <a:off x="9523233" y="6231534"/>
            <a:ext cx="2428000" cy="123111"/>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Raleway SemiBold"/>
                <a:ea typeface="Raleway SemiBold"/>
                <a:cs typeface="Raleway SemiBold"/>
                <a:sym typeface="Raleway SemiBold"/>
              </a:rPr>
              <a:t>A UFS Collaboration Powered by</a:t>
            </a:r>
            <a:r>
              <a:rPr lang="en" sz="800" b="1" i="0" u="none" strike="noStrike" cap="none">
                <a:solidFill>
                  <a:schemeClr val="dk2"/>
                </a:solidFill>
                <a:latin typeface="Open Sans"/>
                <a:ea typeface="Open Sans"/>
                <a:cs typeface="Open Sans"/>
                <a:sym typeface="Open Sans"/>
              </a:rPr>
              <a:t> </a:t>
            </a:r>
            <a:r>
              <a:rPr lang="en" sz="800" b="1" i="0" u="none" strike="noStrike" cap="none">
                <a:solidFill>
                  <a:srgbClr val="F68822"/>
                </a:solidFill>
                <a:latin typeface="Open Sans"/>
                <a:ea typeface="Open Sans"/>
                <a:cs typeface="Open Sans"/>
                <a:sym typeface="Open Sans"/>
              </a:rPr>
              <a:t>EPIC</a:t>
            </a:r>
            <a:endParaRPr sz="800" b="1" i="0" u="none" strike="noStrike" cap="none">
              <a:solidFill>
                <a:srgbClr val="F68822"/>
              </a:solidFill>
              <a:latin typeface="Open Sans"/>
              <a:ea typeface="Open Sans"/>
              <a:cs typeface="Open Sans"/>
              <a:sym typeface="Open Sans"/>
            </a:endParaRPr>
          </a:p>
        </p:txBody>
      </p:sp>
    </p:spTree>
    <p:extLst>
      <p:ext uri="{BB962C8B-B14F-4D97-AF65-F5344CB8AC3E}">
        <p14:creationId xmlns:p14="http://schemas.microsoft.com/office/powerpoint/2010/main" val="3463410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72"/>
        <p:cNvGrpSpPr/>
        <p:nvPr/>
      </p:nvGrpSpPr>
      <p:grpSpPr>
        <a:xfrm>
          <a:off x="0" y="0"/>
          <a:ext cx="0" cy="0"/>
          <a:chOff x="0" y="0"/>
          <a:chExt cx="0" cy="0"/>
        </a:xfrm>
      </p:grpSpPr>
      <p:grpSp>
        <p:nvGrpSpPr>
          <p:cNvPr id="73" name="Google Shape;73;p10"/>
          <p:cNvGrpSpPr/>
          <p:nvPr/>
        </p:nvGrpSpPr>
        <p:grpSpPr>
          <a:xfrm>
            <a:off x="1107190" y="5558840"/>
            <a:ext cx="994351" cy="61101"/>
            <a:chOff x="4580561" y="2589004"/>
            <a:chExt cx="1064464" cy="25200"/>
          </a:xfrm>
        </p:grpSpPr>
        <p:sp>
          <p:nvSpPr>
            <p:cNvPr id="74" name="Google Shape;74;p1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5" name="Google Shape;75;p1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76" name="Google Shape;76;p10"/>
          <p:cNvSpPr txBox="1">
            <a:spLocks noGrp="1"/>
          </p:cNvSpPr>
          <p:nvPr>
            <p:ph type="title"/>
          </p:nvPr>
        </p:nvSpPr>
        <p:spPr>
          <a:xfrm>
            <a:off x="972600" y="1152400"/>
            <a:ext cx="9361600" cy="3980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Clr>
                <a:schemeClr val="lt1"/>
              </a:buClr>
              <a:buSzPts val="3600"/>
              <a:buNone/>
              <a:defRPr sz="4800">
                <a:solidFill>
                  <a:schemeClr val="lt1"/>
                </a:solidFill>
              </a:defRPr>
            </a:lvl2pPr>
            <a:lvl3pPr lvl="2" algn="l">
              <a:lnSpc>
                <a:spcPct val="100000"/>
              </a:lnSpc>
              <a:spcBef>
                <a:spcPts val="0"/>
              </a:spcBef>
              <a:spcAft>
                <a:spcPts val="0"/>
              </a:spcAft>
              <a:buClr>
                <a:schemeClr val="lt1"/>
              </a:buClr>
              <a:buSzPts val="3600"/>
              <a:buNone/>
              <a:defRPr sz="4800">
                <a:solidFill>
                  <a:schemeClr val="lt1"/>
                </a:solidFill>
              </a:defRPr>
            </a:lvl3pPr>
            <a:lvl4pPr lvl="3" algn="l">
              <a:lnSpc>
                <a:spcPct val="100000"/>
              </a:lnSpc>
              <a:spcBef>
                <a:spcPts val="0"/>
              </a:spcBef>
              <a:spcAft>
                <a:spcPts val="0"/>
              </a:spcAft>
              <a:buClr>
                <a:schemeClr val="lt1"/>
              </a:buClr>
              <a:buSzPts val="3600"/>
              <a:buNone/>
              <a:defRPr sz="4800">
                <a:solidFill>
                  <a:schemeClr val="lt1"/>
                </a:solidFill>
              </a:defRPr>
            </a:lvl4pPr>
            <a:lvl5pPr lvl="4" algn="l">
              <a:lnSpc>
                <a:spcPct val="100000"/>
              </a:lnSpc>
              <a:spcBef>
                <a:spcPts val="0"/>
              </a:spcBef>
              <a:spcAft>
                <a:spcPts val="0"/>
              </a:spcAft>
              <a:buClr>
                <a:schemeClr val="lt1"/>
              </a:buClr>
              <a:buSzPts val="3600"/>
              <a:buNone/>
              <a:defRPr sz="4800">
                <a:solidFill>
                  <a:schemeClr val="lt1"/>
                </a:solidFill>
              </a:defRPr>
            </a:lvl5pPr>
            <a:lvl6pPr lvl="5" algn="l">
              <a:lnSpc>
                <a:spcPct val="100000"/>
              </a:lnSpc>
              <a:spcBef>
                <a:spcPts val="0"/>
              </a:spcBef>
              <a:spcAft>
                <a:spcPts val="0"/>
              </a:spcAft>
              <a:buClr>
                <a:schemeClr val="lt1"/>
              </a:buClr>
              <a:buSzPts val="3600"/>
              <a:buNone/>
              <a:defRPr sz="4800">
                <a:solidFill>
                  <a:schemeClr val="lt1"/>
                </a:solidFill>
              </a:defRPr>
            </a:lvl6pPr>
            <a:lvl7pPr lvl="6" algn="l">
              <a:lnSpc>
                <a:spcPct val="100000"/>
              </a:lnSpc>
              <a:spcBef>
                <a:spcPts val="0"/>
              </a:spcBef>
              <a:spcAft>
                <a:spcPts val="0"/>
              </a:spcAft>
              <a:buClr>
                <a:schemeClr val="lt1"/>
              </a:buClr>
              <a:buSzPts val="3600"/>
              <a:buNone/>
              <a:defRPr sz="4800">
                <a:solidFill>
                  <a:schemeClr val="lt1"/>
                </a:solidFill>
              </a:defRPr>
            </a:lvl7pPr>
            <a:lvl8pPr lvl="7" algn="l">
              <a:lnSpc>
                <a:spcPct val="100000"/>
              </a:lnSpc>
              <a:spcBef>
                <a:spcPts val="0"/>
              </a:spcBef>
              <a:spcAft>
                <a:spcPts val="0"/>
              </a:spcAft>
              <a:buClr>
                <a:schemeClr val="lt1"/>
              </a:buClr>
              <a:buSzPts val="3600"/>
              <a:buNone/>
              <a:defRPr sz="4800">
                <a:solidFill>
                  <a:schemeClr val="lt1"/>
                </a:solidFill>
              </a:defRPr>
            </a:lvl8pPr>
            <a:lvl9pPr lvl="8" algn="l">
              <a:lnSpc>
                <a:spcPct val="100000"/>
              </a:lnSpc>
              <a:spcBef>
                <a:spcPts val="0"/>
              </a:spcBef>
              <a:spcAft>
                <a:spcPts val="0"/>
              </a:spcAft>
              <a:buClr>
                <a:schemeClr val="lt1"/>
              </a:buClr>
              <a:buSzPts val="3600"/>
              <a:buNone/>
              <a:defRPr sz="4800">
                <a:solidFill>
                  <a:schemeClr val="lt1"/>
                </a:solidFill>
              </a:defRPr>
            </a:lvl9pPr>
          </a:lstStyle>
          <a:p>
            <a:endParaRPr/>
          </a:p>
        </p:txBody>
      </p:sp>
      <p:sp>
        <p:nvSpPr>
          <p:cNvPr id="77" name="Google Shape;77;p10"/>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9pPr>
          </a:lstStyle>
          <a:p>
            <a:fld id="{00000000-1234-1234-1234-123412341234}" type="slidenum">
              <a:rPr lang="en" smtClean="0"/>
              <a:pPr/>
              <a:t>‹#›</a:t>
            </a:fld>
            <a:endParaRPr lang="en"/>
          </a:p>
        </p:txBody>
      </p:sp>
      <p:pic>
        <p:nvPicPr>
          <p:cNvPr id="78" name="Google Shape;78;p10"/>
          <p:cNvPicPr preferRelativeResize="0"/>
          <p:nvPr/>
        </p:nvPicPr>
        <p:blipFill rotWithShape="1">
          <a:blip r:embed="rId2">
            <a:alphaModFix/>
          </a:blip>
          <a:srcRect/>
          <a:stretch/>
        </p:blipFill>
        <p:spPr>
          <a:xfrm>
            <a:off x="9910525" y="4761333"/>
            <a:ext cx="2104667" cy="1438833"/>
          </a:xfrm>
          <a:prstGeom prst="rect">
            <a:avLst/>
          </a:prstGeom>
          <a:noFill/>
          <a:ln>
            <a:noFill/>
          </a:ln>
        </p:spPr>
      </p:pic>
      <p:sp>
        <p:nvSpPr>
          <p:cNvPr id="79" name="Google Shape;79;p10"/>
          <p:cNvSpPr txBox="1"/>
          <p:nvPr/>
        </p:nvSpPr>
        <p:spPr>
          <a:xfrm>
            <a:off x="8994967" y="6265068"/>
            <a:ext cx="3020400" cy="164212"/>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1067" b="0" i="0" u="none" strike="noStrike" cap="none">
                <a:solidFill>
                  <a:srgbClr val="FFFFFF"/>
                </a:solidFill>
                <a:latin typeface="Raleway SemiBold"/>
                <a:ea typeface="Raleway SemiBold"/>
                <a:cs typeface="Raleway SemiBold"/>
                <a:sym typeface="Raleway SemiBold"/>
              </a:rPr>
              <a:t>A UFS Collaboration Powered by</a:t>
            </a:r>
            <a:r>
              <a:rPr lang="en" sz="1067" b="1" i="0" u="none" strike="noStrike" cap="none">
                <a:solidFill>
                  <a:srgbClr val="FFFFFF"/>
                </a:solidFill>
                <a:latin typeface="Open Sans"/>
                <a:ea typeface="Open Sans"/>
                <a:cs typeface="Open Sans"/>
                <a:sym typeface="Open Sans"/>
              </a:rPr>
              <a:t> EPIC</a:t>
            </a:r>
            <a:endParaRPr sz="1067" b="1"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1265329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11"/>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2" name="Google Shape;82;p11"/>
          <p:cNvSpPr txBox="1">
            <a:spLocks noGrp="1"/>
          </p:cNvSpPr>
          <p:nvPr>
            <p:ph type="title"/>
          </p:nvPr>
        </p:nvSpPr>
        <p:spPr>
          <a:xfrm>
            <a:off x="973333" y="1758200"/>
            <a:ext cx="4401200" cy="224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3467"/>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
        <p:nvSpPr>
          <p:cNvPr id="83" name="Google Shape;83;p11"/>
          <p:cNvSpPr txBox="1">
            <a:spLocks noGrp="1"/>
          </p:cNvSpPr>
          <p:nvPr>
            <p:ph type="subTitle" idx="1"/>
          </p:nvPr>
        </p:nvSpPr>
        <p:spPr>
          <a:xfrm>
            <a:off x="966600" y="4215367"/>
            <a:ext cx="4401200" cy="1012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Font typeface="Open Sans"/>
              <a:buNone/>
              <a:defRPr sz="2133">
                <a:latin typeface="Open Sans"/>
                <a:ea typeface="Open Sans"/>
                <a:cs typeface="Open Sans"/>
                <a:sym typeface="Open Sans"/>
              </a:defRPr>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84" name="Google Shape;84;p11"/>
          <p:cNvSpPr txBox="1">
            <a:spLocks noGrp="1"/>
          </p:cNvSpPr>
          <p:nvPr>
            <p:ph type="body" idx="2"/>
          </p:nvPr>
        </p:nvSpPr>
        <p:spPr>
          <a:xfrm>
            <a:off x="6898967" y="1803500"/>
            <a:ext cx="4499200" cy="40340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85" name="Google Shape;85;p1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grpSp>
        <p:nvGrpSpPr>
          <p:cNvPr id="86" name="Google Shape;86;p11"/>
          <p:cNvGrpSpPr/>
          <p:nvPr/>
        </p:nvGrpSpPr>
        <p:grpSpPr>
          <a:xfrm>
            <a:off x="1107190" y="1588342"/>
            <a:ext cx="994351" cy="61101"/>
            <a:chOff x="4580561" y="2589004"/>
            <a:chExt cx="1064464" cy="25200"/>
          </a:xfrm>
        </p:grpSpPr>
        <p:sp>
          <p:nvSpPr>
            <p:cNvPr id="87" name="Google Shape;87;p1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11"/>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694758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2"/>
          <p:cNvSpPr txBox="1">
            <a:spLocks noGrp="1"/>
          </p:cNvSpPr>
          <p:nvPr>
            <p:ph type="body" idx="1"/>
          </p:nvPr>
        </p:nvSpPr>
        <p:spPr>
          <a:xfrm>
            <a:off x="966600" y="5830068"/>
            <a:ext cx="10263200" cy="6140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300"/>
              <a:buNone/>
              <a:defRPr/>
            </a:lvl1pPr>
          </a:lstStyle>
          <a:p>
            <a:endParaRPr/>
          </a:p>
        </p:txBody>
      </p:sp>
      <p:sp>
        <p:nvSpPr>
          <p:cNvPr id="91" name="Google Shape;91;p12"/>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pic>
        <p:nvPicPr>
          <p:cNvPr id="92" name="Google Shape;92;p12"/>
          <p:cNvPicPr preferRelativeResize="0"/>
          <p:nvPr/>
        </p:nvPicPr>
        <p:blipFill rotWithShape="1">
          <a:blip r:embed="rId2">
            <a:alphaModFix/>
          </a:blip>
          <a:srcRect/>
          <a:stretch/>
        </p:blipFill>
        <p:spPr>
          <a:xfrm>
            <a:off x="9960301" y="129833"/>
            <a:ext cx="2025400" cy="1385667"/>
          </a:xfrm>
          <a:prstGeom prst="rect">
            <a:avLst/>
          </a:prstGeom>
          <a:noFill/>
          <a:ln>
            <a:noFill/>
          </a:ln>
        </p:spPr>
      </p:pic>
    </p:spTree>
    <p:extLst>
      <p:ext uri="{BB962C8B-B14F-4D97-AF65-F5344CB8AC3E}">
        <p14:creationId xmlns:p14="http://schemas.microsoft.com/office/powerpoint/2010/main" val="3284317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145FA6"/>
        </a:solidFill>
        <a:effectLst/>
      </p:bgPr>
    </p:bg>
    <p:spTree>
      <p:nvGrpSpPr>
        <p:cNvPr id="1" name="Shape 93"/>
        <p:cNvGrpSpPr/>
        <p:nvPr/>
      </p:nvGrpSpPr>
      <p:grpSpPr>
        <a:xfrm>
          <a:off x="0" y="0"/>
          <a:ext cx="0" cy="0"/>
          <a:chOff x="0" y="0"/>
          <a:chExt cx="0" cy="0"/>
        </a:xfrm>
      </p:grpSpPr>
      <p:grpSp>
        <p:nvGrpSpPr>
          <p:cNvPr id="94" name="Google Shape;94;p13"/>
          <p:cNvGrpSpPr/>
          <p:nvPr/>
        </p:nvGrpSpPr>
        <p:grpSpPr>
          <a:xfrm>
            <a:off x="1107190" y="5558840"/>
            <a:ext cx="994351" cy="61101"/>
            <a:chOff x="4580561" y="2589004"/>
            <a:chExt cx="1064464" cy="25200"/>
          </a:xfrm>
        </p:grpSpPr>
        <p:sp>
          <p:nvSpPr>
            <p:cNvPr id="95" name="Google Shape;95;p1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1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97" name="Google Shape;97;p13"/>
          <p:cNvSpPr txBox="1">
            <a:spLocks noGrp="1"/>
          </p:cNvSpPr>
          <p:nvPr>
            <p:ph type="title" hasCustomPrompt="1"/>
          </p:nvPr>
        </p:nvSpPr>
        <p:spPr>
          <a:xfrm>
            <a:off x="972600" y="978600"/>
            <a:ext cx="10251200" cy="165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10666">
                <a:solidFill>
                  <a:schemeClr val="lt1"/>
                </a:solidFill>
              </a:defRPr>
            </a:lvl1pPr>
            <a:lvl2pPr lvl="1" algn="l">
              <a:lnSpc>
                <a:spcPct val="100000"/>
              </a:lnSpc>
              <a:spcBef>
                <a:spcPts val="0"/>
              </a:spcBef>
              <a:spcAft>
                <a:spcPts val="0"/>
              </a:spcAft>
              <a:buClr>
                <a:schemeClr val="lt1"/>
              </a:buClr>
              <a:buSzPts val="8000"/>
              <a:buNone/>
              <a:defRPr sz="10666">
                <a:solidFill>
                  <a:schemeClr val="lt1"/>
                </a:solidFill>
              </a:defRPr>
            </a:lvl2pPr>
            <a:lvl3pPr lvl="2" algn="l">
              <a:lnSpc>
                <a:spcPct val="100000"/>
              </a:lnSpc>
              <a:spcBef>
                <a:spcPts val="0"/>
              </a:spcBef>
              <a:spcAft>
                <a:spcPts val="0"/>
              </a:spcAft>
              <a:buClr>
                <a:schemeClr val="lt1"/>
              </a:buClr>
              <a:buSzPts val="8000"/>
              <a:buNone/>
              <a:defRPr sz="10666">
                <a:solidFill>
                  <a:schemeClr val="lt1"/>
                </a:solidFill>
              </a:defRPr>
            </a:lvl3pPr>
            <a:lvl4pPr lvl="3" algn="l">
              <a:lnSpc>
                <a:spcPct val="100000"/>
              </a:lnSpc>
              <a:spcBef>
                <a:spcPts val="0"/>
              </a:spcBef>
              <a:spcAft>
                <a:spcPts val="0"/>
              </a:spcAft>
              <a:buClr>
                <a:schemeClr val="lt1"/>
              </a:buClr>
              <a:buSzPts val="8000"/>
              <a:buNone/>
              <a:defRPr sz="10666">
                <a:solidFill>
                  <a:schemeClr val="lt1"/>
                </a:solidFill>
              </a:defRPr>
            </a:lvl4pPr>
            <a:lvl5pPr lvl="4" algn="l">
              <a:lnSpc>
                <a:spcPct val="100000"/>
              </a:lnSpc>
              <a:spcBef>
                <a:spcPts val="0"/>
              </a:spcBef>
              <a:spcAft>
                <a:spcPts val="0"/>
              </a:spcAft>
              <a:buClr>
                <a:schemeClr val="lt1"/>
              </a:buClr>
              <a:buSzPts val="8000"/>
              <a:buNone/>
              <a:defRPr sz="10666">
                <a:solidFill>
                  <a:schemeClr val="lt1"/>
                </a:solidFill>
              </a:defRPr>
            </a:lvl5pPr>
            <a:lvl6pPr lvl="5" algn="l">
              <a:lnSpc>
                <a:spcPct val="100000"/>
              </a:lnSpc>
              <a:spcBef>
                <a:spcPts val="0"/>
              </a:spcBef>
              <a:spcAft>
                <a:spcPts val="0"/>
              </a:spcAft>
              <a:buClr>
                <a:schemeClr val="lt1"/>
              </a:buClr>
              <a:buSzPts val="8000"/>
              <a:buNone/>
              <a:defRPr sz="10666">
                <a:solidFill>
                  <a:schemeClr val="lt1"/>
                </a:solidFill>
              </a:defRPr>
            </a:lvl6pPr>
            <a:lvl7pPr lvl="6" algn="l">
              <a:lnSpc>
                <a:spcPct val="100000"/>
              </a:lnSpc>
              <a:spcBef>
                <a:spcPts val="0"/>
              </a:spcBef>
              <a:spcAft>
                <a:spcPts val="0"/>
              </a:spcAft>
              <a:buClr>
                <a:schemeClr val="lt1"/>
              </a:buClr>
              <a:buSzPts val="8000"/>
              <a:buNone/>
              <a:defRPr sz="10666">
                <a:solidFill>
                  <a:schemeClr val="lt1"/>
                </a:solidFill>
              </a:defRPr>
            </a:lvl7pPr>
            <a:lvl8pPr lvl="7" algn="l">
              <a:lnSpc>
                <a:spcPct val="100000"/>
              </a:lnSpc>
              <a:spcBef>
                <a:spcPts val="0"/>
              </a:spcBef>
              <a:spcAft>
                <a:spcPts val="0"/>
              </a:spcAft>
              <a:buClr>
                <a:schemeClr val="lt1"/>
              </a:buClr>
              <a:buSzPts val="8000"/>
              <a:buNone/>
              <a:defRPr sz="10666">
                <a:solidFill>
                  <a:schemeClr val="lt1"/>
                </a:solidFill>
              </a:defRPr>
            </a:lvl8pPr>
            <a:lvl9pPr lvl="8" algn="l">
              <a:lnSpc>
                <a:spcPct val="100000"/>
              </a:lnSpc>
              <a:spcBef>
                <a:spcPts val="0"/>
              </a:spcBef>
              <a:spcAft>
                <a:spcPts val="0"/>
              </a:spcAft>
              <a:buClr>
                <a:schemeClr val="lt1"/>
              </a:buClr>
              <a:buSzPts val="8000"/>
              <a:buNone/>
              <a:defRPr sz="10666">
                <a:solidFill>
                  <a:schemeClr val="lt1"/>
                </a:solidFill>
              </a:defRPr>
            </a:lvl9pPr>
          </a:lstStyle>
          <a:p>
            <a:r>
              <a:t>xx%</a:t>
            </a:r>
          </a:p>
        </p:txBody>
      </p:sp>
      <p:sp>
        <p:nvSpPr>
          <p:cNvPr id="98" name="Google Shape;98;p13"/>
          <p:cNvSpPr txBox="1">
            <a:spLocks noGrp="1"/>
          </p:cNvSpPr>
          <p:nvPr>
            <p:ph type="body" idx="1"/>
          </p:nvPr>
        </p:nvSpPr>
        <p:spPr>
          <a:xfrm>
            <a:off x="972600" y="3030517"/>
            <a:ext cx="10251200" cy="21072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Clr>
                <a:schemeClr val="lt1"/>
              </a:buClr>
              <a:buSzPts val="1300"/>
              <a:buChar char="●"/>
              <a:defRPr>
                <a:solidFill>
                  <a:schemeClr val="lt1"/>
                </a:solidFill>
              </a:defRPr>
            </a:lvl1pPr>
            <a:lvl2pPr marL="1219170" lvl="1" indent="-397923" algn="l">
              <a:lnSpc>
                <a:spcPct val="115000"/>
              </a:lnSpc>
              <a:spcBef>
                <a:spcPts val="0"/>
              </a:spcBef>
              <a:spcAft>
                <a:spcPts val="0"/>
              </a:spcAft>
              <a:buClr>
                <a:schemeClr val="lt1"/>
              </a:buClr>
              <a:buSzPts val="1100"/>
              <a:buChar char="○"/>
              <a:defRPr>
                <a:solidFill>
                  <a:schemeClr val="lt1"/>
                </a:solidFill>
              </a:defRPr>
            </a:lvl2pPr>
            <a:lvl3pPr marL="1828754" lvl="2" indent="-397923" algn="l">
              <a:lnSpc>
                <a:spcPct val="115000"/>
              </a:lnSpc>
              <a:spcBef>
                <a:spcPts val="0"/>
              </a:spcBef>
              <a:spcAft>
                <a:spcPts val="0"/>
              </a:spcAft>
              <a:buClr>
                <a:schemeClr val="lt1"/>
              </a:buClr>
              <a:buSzPts val="1100"/>
              <a:buChar char="■"/>
              <a:defRPr>
                <a:solidFill>
                  <a:schemeClr val="lt1"/>
                </a:solidFill>
              </a:defRPr>
            </a:lvl3pPr>
            <a:lvl4pPr marL="2438339" lvl="3" indent="-397923" algn="l">
              <a:lnSpc>
                <a:spcPct val="115000"/>
              </a:lnSpc>
              <a:spcBef>
                <a:spcPts val="0"/>
              </a:spcBef>
              <a:spcAft>
                <a:spcPts val="0"/>
              </a:spcAft>
              <a:buClr>
                <a:schemeClr val="lt1"/>
              </a:buClr>
              <a:buSzPts val="1100"/>
              <a:buChar char="●"/>
              <a:defRPr>
                <a:solidFill>
                  <a:schemeClr val="lt1"/>
                </a:solidFill>
              </a:defRPr>
            </a:lvl4pPr>
            <a:lvl5pPr marL="3047924" lvl="4" indent="-397923" algn="l">
              <a:lnSpc>
                <a:spcPct val="115000"/>
              </a:lnSpc>
              <a:spcBef>
                <a:spcPts val="0"/>
              </a:spcBef>
              <a:spcAft>
                <a:spcPts val="0"/>
              </a:spcAft>
              <a:buClr>
                <a:schemeClr val="lt1"/>
              </a:buClr>
              <a:buSzPts val="1100"/>
              <a:buChar char="○"/>
              <a:defRPr>
                <a:solidFill>
                  <a:schemeClr val="lt1"/>
                </a:solidFill>
              </a:defRPr>
            </a:lvl5pPr>
            <a:lvl6pPr marL="3657509" lvl="5" indent="-397923" algn="l">
              <a:lnSpc>
                <a:spcPct val="115000"/>
              </a:lnSpc>
              <a:spcBef>
                <a:spcPts val="0"/>
              </a:spcBef>
              <a:spcAft>
                <a:spcPts val="0"/>
              </a:spcAft>
              <a:buClr>
                <a:schemeClr val="lt1"/>
              </a:buClr>
              <a:buSzPts val="1100"/>
              <a:buChar char="■"/>
              <a:defRPr>
                <a:solidFill>
                  <a:schemeClr val="lt1"/>
                </a:solidFill>
              </a:defRPr>
            </a:lvl6pPr>
            <a:lvl7pPr marL="4267093" lvl="6" indent="-397923" algn="l">
              <a:lnSpc>
                <a:spcPct val="115000"/>
              </a:lnSpc>
              <a:spcBef>
                <a:spcPts val="0"/>
              </a:spcBef>
              <a:spcAft>
                <a:spcPts val="0"/>
              </a:spcAft>
              <a:buClr>
                <a:schemeClr val="lt1"/>
              </a:buClr>
              <a:buSzPts val="1100"/>
              <a:buChar char="●"/>
              <a:defRPr>
                <a:solidFill>
                  <a:schemeClr val="lt1"/>
                </a:solidFill>
              </a:defRPr>
            </a:lvl7pPr>
            <a:lvl8pPr marL="4876678" lvl="7" indent="-397923" algn="l">
              <a:lnSpc>
                <a:spcPct val="115000"/>
              </a:lnSpc>
              <a:spcBef>
                <a:spcPts val="0"/>
              </a:spcBef>
              <a:spcAft>
                <a:spcPts val="0"/>
              </a:spcAft>
              <a:buClr>
                <a:schemeClr val="lt1"/>
              </a:buClr>
              <a:buSzPts val="1100"/>
              <a:buChar char="○"/>
              <a:defRPr>
                <a:solidFill>
                  <a:schemeClr val="lt1"/>
                </a:solidFill>
              </a:defRPr>
            </a:lvl8pPr>
            <a:lvl9pPr marL="5486263" lvl="8" indent="-397923"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99" name="Google Shape;99;p13"/>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Lato"/>
                <a:ea typeface="Lato"/>
                <a:cs typeface="Lato"/>
                <a:sym typeface="Lato"/>
              </a:defRPr>
            </a:lvl9pPr>
          </a:lstStyle>
          <a:p>
            <a:fld id="{00000000-1234-1234-1234-123412341234}" type="slidenum">
              <a:rPr lang="en" smtClean="0"/>
              <a:pPr/>
              <a:t>‹#›</a:t>
            </a:fld>
            <a:endParaRPr lang="en"/>
          </a:p>
        </p:txBody>
      </p:sp>
      <p:pic>
        <p:nvPicPr>
          <p:cNvPr id="100" name="Google Shape;100;p13"/>
          <p:cNvPicPr preferRelativeResize="0"/>
          <p:nvPr/>
        </p:nvPicPr>
        <p:blipFill rotWithShape="1">
          <a:blip r:embed="rId2">
            <a:alphaModFix/>
          </a:blip>
          <a:srcRect/>
          <a:stretch/>
        </p:blipFill>
        <p:spPr>
          <a:xfrm>
            <a:off x="9910525" y="4761333"/>
            <a:ext cx="2104667" cy="1438833"/>
          </a:xfrm>
          <a:prstGeom prst="rect">
            <a:avLst/>
          </a:prstGeom>
          <a:noFill/>
          <a:ln>
            <a:noFill/>
          </a:ln>
        </p:spPr>
      </p:pic>
      <p:sp>
        <p:nvSpPr>
          <p:cNvPr id="101" name="Google Shape;101;p13"/>
          <p:cNvSpPr txBox="1"/>
          <p:nvPr/>
        </p:nvSpPr>
        <p:spPr>
          <a:xfrm>
            <a:off x="8994967" y="6265068"/>
            <a:ext cx="3020400" cy="164212"/>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1067" b="0" i="0" u="none" strike="noStrike" cap="none">
                <a:solidFill>
                  <a:srgbClr val="FFFFFF"/>
                </a:solidFill>
                <a:latin typeface="Raleway SemiBold"/>
                <a:ea typeface="Raleway SemiBold"/>
                <a:cs typeface="Raleway SemiBold"/>
                <a:sym typeface="Raleway SemiBold"/>
              </a:rPr>
              <a:t>A UFS Collaboration Powered by</a:t>
            </a:r>
            <a:r>
              <a:rPr lang="en" sz="1067" b="1" i="0" u="none" strike="noStrike" cap="none">
                <a:solidFill>
                  <a:srgbClr val="FFFFFF"/>
                </a:solidFill>
                <a:latin typeface="Open Sans"/>
                <a:ea typeface="Open Sans"/>
                <a:cs typeface="Open Sans"/>
                <a:sym typeface="Open Sans"/>
              </a:rPr>
              <a:t> EPIC</a:t>
            </a:r>
            <a:endParaRPr sz="1067" b="1" i="0" u="none" strike="noStrike" cap="none">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3997169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4"/>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pic>
        <p:nvPicPr>
          <p:cNvPr id="104" name="Google Shape;104;p14"/>
          <p:cNvPicPr preferRelativeResize="0"/>
          <p:nvPr/>
        </p:nvPicPr>
        <p:blipFill rotWithShape="1">
          <a:blip r:embed="rId2">
            <a:alphaModFix/>
          </a:blip>
          <a:srcRect/>
          <a:stretch/>
        </p:blipFill>
        <p:spPr>
          <a:xfrm>
            <a:off x="9960301" y="129833"/>
            <a:ext cx="2025400" cy="1385667"/>
          </a:xfrm>
          <a:prstGeom prst="rect">
            <a:avLst/>
          </a:prstGeom>
          <a:noFill/>
          <a:ln>
            <a:noFill/>
          </a:ln>
        </p:spPr>
      </p:pic>
      <p:pic>
        <p:nvPicPr>
          <p:cNvPr id="105" name="Google Shape;105;p14"/>
          <p:cNvPicPr preferRelativeResize="0"/>
          <p:nvPr/>
        </p:nvPicPr>
        <p:blipFill rotWithShape="1">
          <a:blip r:embed="rId3">
            <a:alphaModFix amt="25000"/>
          </a:blip>
          <a:srcRect/>
          <a:stretch/>
        </p:blipFill>
        <p:spPr>
          <a:xfrm>
            <a:off x="623967" y="101601"/>
            <a:ext cx="6654799" cy="6654799"/>
          </a:xfrm>
          <a:prstGeom prst="rect">
            <a:avLst/>
          </a:prstGeom>
          <a:noFill/>
          <a:ln>
            <a:noFill/>
          </a:ln>
        </p:spPr>
      </p:pic>
    </p:spTree>
    <p:extLst>
      <p:ext uri="{BB962C8B-B14F-4D97-AF65-F5344CB8AC3E}">
        <p14:creationId xmlns:p14="http://schemas.microsoft.com/office/powerpoint/2010/main" val="2105199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en-US"/>
              <a:t>Click to edit Master title style</a:t>
            </a:r>
          </a:p>
        </p:txBody>
      </p:sp>
      <p:sp>
        <p:nvSpPr>
          <p:cNvPr id="3"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277105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202850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7/22/2024</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78923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50" y="1709738"/>
            <a:ext cx="10515600" cy="2852737"/>
          </a:xfrm>
        </p:spPr>
        <p:txBody>
          <a:bodyPr anchor="b"/>
          <a:lstStyle>
            <a:lvl1pPr>
              <a:defRPr sz="6000"/>
            </a:lvl1pPr>
          </a:lstStyle>
          <a:p>
            <a:pPr>
              <a:defRPr/>
            </a:pPr>
            <a:r>
              <a:rPr lang="en-US"/>
              <a:t>Click to edit Master title style</a:t>
            </a:r>
          </a:p>
        </p:txBody>
      </p:sp>
      <p:sp>
        <p:nvSpPr>
          <p:cNvPr id="3"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3547505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p>
        </p:txBody>
      </p:sp>
      <p:sp>
        <p:nvSpPr>
          <p:cNvPr id="3" name="Content Placeholder 2"/>
          <p:cNvSpPr>
            <a:spLocks noGrp="1"/>
          </p:cNvSpPr>
          <p:nvPr>
            <p:ph sz="half" idx="1"/>
          </p:nvPr>
        </p:nvSpPr>
        <p:spPr bwMode="auto">
          <a:xfrm>
            <a:off x="838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Content Placeholder 3"/>
          <p:cNvSpPr>
            <a:spLocks noGrp="1"/>
          </p:cNvSpPr>
          <p:nvPr>
            <p:ph sz="half" idx="2"/>
          </p:nvPr>
        </p:nvSpPr>
        <p:spPr bwMode="auto">
          <a:xfrm>
            <a:off x="6172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5" name="Date Placeholder 4"/>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1474916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365125"/>
            <a:ext cx="10515600" cy="1325563"/>
          </a:xfrm>
        </p:spPr>
        <p:txBody>
          <a:bodyPr/>
          <a:lstStyle/>
          <a:p>
            <a:pPr>
              <a:defRPr/>
            </a:pPr>
            <a:r>
              <a:rPr lang="en-US"/>
              <a:t>Click to edit Master title style</a:t>
            </a:r>
          </a:p>
        </p:txBody>
      </p:sp>
      <p:sp>
        <p:nvSpPr>
          <p:cNvPr id="3"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839788" y="2505074"/>
            <a:ext cx="5157787"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5"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6172200" y="2505074"/>
            <a:ext cx="5183188"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7" name="Date Placeholder 6"/>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8" name="Footer Placeholder 7"/>
          <p:cNvSpPr>
            <a:spLocks noGrp="1"/>
          </p:cNvSpPr>
          <p:nvPr>
            <p:ph type="ftr" sz="quarter" idx="11"/>
          </p:nvPr>
        </p:nvSpPr>
        <p:spPr bwMode="auto"/>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3703213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p>
        </p:txBody>
      </p:sp>
      <p:sp>
        <p:nvSpPr>
          <p:cNvPr id="3" name="Date Placeholder 2"/>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255869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3" name="Footer Placeholder 2"/>
          <p:cNvSpPr>
            <a:spLocks noGrp="1"/>
          </p:cNvSpPr>
          <p:nvPr>
            <p:ph type="ftr" sz="quarter" idx="11"/>
          </p:nvPr>
        </p:nvSpPr>
        <p:spPr bwMode="auto"/>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3598052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p>
        </p:txBody>
      </p:sp>
      <p:sp>
        <p:nvSpPr>
          <p:cNvPr id="3"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4270716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p>
        </p:txBody>
      </p:sp>
      <p:sp>
        <p:nvSpPr>
          <p:cNvPr id="3" name="Picture Placeholder 2"/>
          <p:cNvSpPr>
            <a:spLocks noGrp="1" noChangeAspect="1"/>
          </p:cNvSpPr>
          <p:nvPr>
            <p:ph type="pic" idx="1"/>
          </p:nvPr>
        </p:nvSpPr>
        <p:spPr bwMode="auto">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2251312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2569233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900" y="365125"/>
            <a:ext cx="2628900" cy="5811838"/>
          </a:xfrm>
        </p:spPr>
        <p:txBody>
          <a:bodyPr vert="eaVert"/>
          <a:lstStyle/>
          <a:p>
            <a:pPr>
              <a:defRPr/>
            </a:pPr>
            <a:r>
              <a:rPr lang="en-US"/>
              <a:t>Click to edit Master title style</a:t>
            </a:r>
          </a:p>
        </p:txBody>
      </p:sp>
      <p:sp>
        <p:nvSpPr>
          <p:cNvPr id="3" name="Vertical Text Placeholder 2"/>
          <p:cNvSpPr>
            <a:spLocks noGrp="1"/>
          </p:cNvSpPr>
          <p:nvPr>
            <p:ph type="body" orient="vert" idx="1"/>
          </p:nvPr>
        </p:nvSpPr>
        <p:spPr bwMode="auto">
          <a:xfrm>
            <a:off x="838200" y="365125"/>
            <a:ext cx="7734300" cy="5811838"/>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7/22/2024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extLst>
      <p:ext uri="{BB962C8B-B14F-4D97-AF65-F5344CB8AC3E}">
        <p14:creationId xmlns:p14="http://schemas.microsoft.com/office/powerpoint/2010/main" val="2123166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7/22/2024</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4286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7/22/2024</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69367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7/22/2024</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7454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774373" y="6477000"/>
            <a:ext cx="455962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56825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Title + Content">
    <p:spTree>
      <p:nvGrpSpPr>
        <p:cNvPr id="1" name=""/>
        <p:cNvGrpSpPr/>
        <p:nvPr/>
      </p:nvGrpSpPr>
      <p:grpSpPr>
        <a:xfrm>
          <a:off x="0" y="0"/>
          <a:ext cx="0" cy="0"/>
          <a:chOff x="0" y="0"/>
          <a:chExt cx="0" cy="0"/>
        </a:xfrm>
      </p:grpSpPr>
      <p:sp>
        <p:nvSpPr>
          <p:cNvPr id="40" name="Rectangle 7"/>
          <p:cNvSpPr/>
          <p:nvPr/>
        </p:nvSpPr>
        <p:spPr>
          <a:xfrm>
            <a:off x="762000" y="0"/>
            <a:ext cx="4572000" cy="6858000"/>
          </a:xfrm>
          <a:prstGeom prst="rect">
            <a:avLst/>
          </a:prstGeom>
          <a:solidFill>
            <a:srgbClr val="FFFFFF"/>
          </a:solidFill>
          <a:ln w="12700">
            <a:miter lim="400000"/>
          </a:ln>
        </p:spPr>
        <p:txBody>
          <a:bodyPr lIns="38099" rIns="38099" anchor="ctr"/>
          <a:lstStyle/>
          <a:p>
            <a:pPr algn="ctr">
              <a:defRPr>
                <a:solidFill>
                  <a:srgbClr val="FFFFFF"/>
                </a:solidFill>
              </a:defRPr>
            </a:pPr>
            <a:endParaRPr sz="1500"/>
          </a:p>
        </p:txBody>
      </p:sp>
      <p:pic>
        <p:nvPicPr>
          <p:cNvPr id="41" name="Picture 4" descr="Picture 4"/>
          <p:cNvPicPr>
            <a:picLocks noChangeAspect="1"/>
          </p:cNvPicPr>
          <p:nvPr/>
        </p:nvPicPr>
        <p:blipFill>
          <a:blip r:embed="rId2"/>
          <a:stretch>
            <a:fillRect/>
          </a:stretch>
        </p:blipFill>
        <p:spPr>
          <a:xfrm>
            <a:off x="910566" y="158605"/>
            <a:ext cx="1149218" cy="426880"/>
          </a:xfrm>
          <a:prstGeom prst="rect">
            <a:avLst/>
          </a:prstGeom>
          <a:ln w="12700">
            <a:miter lim="400000"/>
          </a:ln>
        </p:spPr>
      </p:pic>
      <p:sp>
        <p:nvSpPr>
          <p:cNvPr id="42" name="Rectangle 4"/>
          <p:cNvSpPr/>
          <p:nvPr/>
        </p:nvSpPr>
        <p:spPr>
          <a:xfrm>
            <a:off x="4191000" y="0"/>
            <a:ext cx="8001000" cy="6858000"/>
          </a:xfrm>
          <a:prstGeom prst="rect">
            <a:avLst/>
          </a:prstGeom>
          <a:solidFill>
            <a:srgbClr val="FFFFFF"/>
          </a:solidFill>
          <a:ln w="12700">
            <a:miter lim="400000"/>
          </a:ln>
        </p:spPr>
        <p:txBody>
          <a:bodyPr lIns="38099" rIns="38099" anchor="ctr"/>
          <a:lstStyle/>
          <a:p>
            <a:pPr algn="ctr">
              <a:defRPr>
                <a:solidFill>
                  <a:srgbClr val="FFFFFF"/>
                </a:solidFill>
              </a:defRPr>
            </a:pPr>
            <a:endParaRPr sz="1500"/>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 name="Click to edit slide title"/>
          <p:cNvSpPr txBox="1">
            <a:spLocks noGrp="1"/>
          </p:cNvSpPr>
          <p:nvPr>
            <p:ph type="title" hasCustomPrompt="1"/>
          </p:nvPr>
        </p:nvSpPr>
        <p:spPr>
          <a:xfrm>
            <a:off x="2667000" y="225778"/>
            <a:ext cx="9144000" cy="1092483"/>
          </a:xfrm>
          <a:prstGeom prst="rect">
            <a:avLst/>
          </a:prstGeom>
        </p:spPr>
        <p:txBody>
          <a:bodyPr lIns="0" tIns="0" rIns="0" bIns="0" anchor="b">
            <a:normAutofit/>
          </a:bodyPr>
          <a:lstStyle>
            <a:lvl1pPr>
              <a:defRPr sz="3000" b="1">
                <a:solidFill>
                  <a:srgbClr val="C8722E"/>
                </a:solidFill>
              </a:defRPr>
            </a:lvl1pPr>
          </a:lstStyle>
          <a:p>
            <a:r>
              <a:t>Click to edit slide title</a:t>
            </a:r>
          </a:p>
        </p:txBody>
      </p:sp>
      <p:sp>
        <p:nvSpPr>
          <p:cNvPr id="45" name="Body Level One…"/>
          <p:cNvSpPr txBox="1">
            <a:spLocks noGrp="1"/>
          </p:cNvSpPr>
          <p:nvPr>
            <p:ph type="body" idx="1"/>
          </p:nvPr>
        </p:nvSpPr>
        <p:spPr>
          <a:xfrm>
            <a:off x="1143000" y="1714499"/>
            <a:ext cx="10668000" cy="4572002"/>
          </a:xfrm>
          <a:prstGeom prst="rect">
            <a:avLst/>
          </a:prstGeom>
        </p:spPr>
        <p:txBody>
          <a:bodyPr>
            <a:normAutofit/>
          </a:bodyPr>
          <a:lstStyle>
            <a:lvl1pPr>
              <a:defRPr sz="2333"/>
            </a:lvl1pPr>
            <a:lvl2pPr marL="723871" indent="-266688">
              <a:buChar char="▪"/>
              <a:defRPr sz="2333"/>
            </a:lvl2pPr>
            <a:lvl3pPr marL="1234390" indent="-320026">
              <a:buChar char="✓"/>
              <a:defRPr sz="2333"/>
            </a:lvl3pPr>
            <a:lvl4pPr marL="1727130" indent="-355586">
              <a:defRPr sz="2333"/>
            </a:lvl4pPr>
            <a:lvl5pPr marL="2228761" indent="-400034">
              <a:buChar char="▪"/>
              <a:defRPr sz="2333"/>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21593120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990865" y="635661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pic>
        <p:nvPicPr>
          <p:cNvPr id="5" name="Picture 4">
            <a:extLst>
              <a:ext uri="{FF2B5EF4-FFF2-40B4-BE49-F238E27FC236}">
                <a16:creationId xmlns:a16="http://schemas.microsoft.com/office/drawing/2014/main" id="{3EE3FD28-EE4F-E045-8CAC-87F313BA4DA2}"/>
              </a:ext>
            </a:extLst>
          </p:cNvPr>
          <p:cNvPicPr>
            <a:picLocks noChangeAspect="1"/>
          </p:cNvPicPr>
          <p:nvPr userDrawn="1"/>
        </p:nvPicPr>
        <p:blipFill>
          <a:blip r:embed="rId12"/>
          <a:stretch>
            <a:fillRect/>
          </a:stretch>
        </p:blipFill>
        <p:spPr>
          <a:xfrm>
            <a:off x="910566" y="158605"/>
            <a:ext cx="1149217" cy="426880"/>
          </a:xfrm>
          <a:prstGeom prst="rect">
            <a:avLst/>
          </a:prstGeom>
        </p:spPr>
      </p:pic>
    </p:spTree>
    <p:extLst>
      <p:ext uri="{BB962C8B-B14F-4D97-AF65-F5344CB8AC3E}">
        <p14:creationId xmlns:p14="http://schemas.microsoft.com/office/powerpoint/2010/main" val="80899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11330952" y="6320647"/>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9" name="Google Shape;9;p12"/>
          <p:cNvPicPr preferRelativeResize="0"/>
          <p:nvPr/>
        </p:nvPicPr>
        <p:blipFill rotWithShape="1">
          <a:blip r:embed="rId7">
            <a:alphaModFix/>
          </a:blip>
          <a:srcRect/>
          <a:stretch/>
        </p:blipFill>
        <p:spPr>
          <a:xfrm>
            <a:off x="10820400" y="97727"/>
            <a:ext cx="1273085" cy="1259240"/>
          </a:xfrm>
          <a:prstGeom prst="rect">
            <a:avLst/>
          </a:prstGeom>
          <a:noFill/>
          <a:ln>
            <a:noFill/>
          </a:ln>
        </p:spPr>
      </p:pic>
      <p:sp>
        <p:nvSpPr>
          <p:cNvPr id="10" name="Google Shape;10;p12"/>
          <p:cNvSpPr/>
          <p:nvPr/>
        </p:nvSpPr>
        <p:spPr>
          <a:xfrm>
            <a:off x="182245" y="6392364"/>
            <a:ext cx="5307436" cy="369277"/>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1" u="none" strike="noStrike" cap="none">
                <a:solidFill>
                  <a:srgbClr val="002060"/>
                </a:solidFill>
                <a:latin typeface="Proxima Nova"/>
                <a:ea typeface="Proxima Nova"/>
                <a:cs typeface="Proxima Nova"/>
                <a:sym typeface="Proxima Nova"/>
              </a:rPr>
              <a:t>NOAA/NOS’ Office of Coast Survey</a:t>
            </a:r>
            <a:endParaRPr sz="1600" b="1" i="1" u="none" strike="noStrike" cap="none">
              <a:solidFill>
                <a:srgbClr val="002060"/>
              </a:solidFill>
              <a:latin typeface="Proxima Nova"/>
              <a:ea typeface="Proxima Nova"/>
              <a:cs typeface="Proxima Nova"/>
              <a:sym typeface="Proxima Nova"/>
            </a:endParaRPr>
          </a:p>
        </p:txBody>
      </p:sp>
      <p:cxnSp>
        <p:nvCxnSpPr>
          <p:cNvPr id="11" name="Google Shape;11;p12"/>
          <p:cNvCxnSpPr/>
          <p:nvPr/>
        </p:nvCxnSpPr>
        <p:spPr>
          <a:xfrm>
            <a:off x="268941" y="6374435"/>
            <a:ext cx="11205883" cy="0"/>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4509"/>
              </a:srgbClr>
            </a:outerShdw>
          </a:effectLst>
        </p:spPr>
      </p:cxnSp>
    </p:spTree>
    <p:extLst>
      <p:ext uri="{BB962C8B-B14F-4D97-AF65-F5344CB8AC3E}">
        <p14:creationId xmlns:p14="http://schemas.microsoft.com/office/powerpoint/2010/main" val="1357766283"/>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4">
            <a:alphaModFix/>
          </a:blip>
          <a:srcRect/>
          <a:stretch/>
        </p:blipFill>
        <p:spPr>
          <a:xfrm>
            <a:off x="-215367" y="-53466"/>
            <a:ext cx="12503435" cy="7033167"/>
          </a:xfrm>
          <a:prstGeom prst="rect">
            <a:avLst/>
          </a:prstGeom>
          <a:noFill/>
          <a:ln>
            <a:noFill/>
          </a:ln>
        </p:spPr>
      </p:pic>
      <p:sp>
        <p:nvSpPr>
          <p:cNvPr id="7" name="Google Shape;7;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8" name="Google Shape;8;p1"/>
          <p:cNvSpPr txBox="1">
            <a:spLocks noGrp="1"/>
          </p:cNvSpPr>
          <p:nvPr>
            <p:ph type="body" idx="1"/>
          </p:nvPr>
        </p:nvSpPr>
        <p:spPr>
          <a:xfrm>
            <a:off x="415600" y="1408300"/>
            <a:ext cx="11360800" cy="45552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9" name="Google Shape;9;p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accent1"/>
                </a:solidFill>
                <a:latin typeface="Lato"/>
                <a:ea typeface="Lato"/>
                <a:cs typeface="Lato"/>
                <a:sym typeface="Lato"/>
              </a:defRPr>
            </a:lvl1pPr>
            <a:lvl2pPr lvl="1" algn="r" rtl="0">
              <a:buNone/>
              <a:defRPr sz="1333">
                <a:solidFill>
                  <a:schemeClr val="accent1"/>
                </a:solidFill>
                <a:latin typeface="Lato"/>
                <a:ea typeface="Lato"/>
                <a:cs typeface="Lato"/>
                <a:sym typeface="Lato"/>
              </a:defRPr>
            </a:lvl2pPr>
            <a:lvl3pPr lvl="2" algn="r" rtl="0">
              <a:buNone/>
              <a:defRPr sz="1333">
                <a:solidFill>
                  <a:schemeClr val="accent1"/>
                </a:solidFill>
                <a:latin typeface="Lato"/>
                <a:ea typeface="Lato"/>
                <a:cs typeface="Lato"/>
                <a:sym typeface="Lato"/>
              </a:defRPr>
            </a:lvl3pPr>
            <a:lvl4pPr lvl="3" algn="r" rtl="0">
              <a:buNone/>
              <a:defRPr sz="1333">
                <a:solidFill>
                  <a:schemeClr val="accent1"/>
                </a:solidFill>
                <a:latin typeface="Lato"/>
                <a:ea typeface="Lato"/>
                <a:cs typeface="Lato"/>
                <a:sym typeface="Lato"/>
              </a:defRPr>
            </a:lvl4pPr>
            <a:lvl5pPr lvl="4" algn="r" rtl="0">
              <a:buNone/>
              <a:defRPr sz="1333">
                <a:solidFill>
                  <a:schemeClr val="accent1"/>
                </a:solidFill>
                <a:latin typeface="Lato"/>
                <a:ea typeface="Lato"/>
                <a:cs typeface="Lato"/>
                <a:sym typeface="Lato"/>
              </a:defRPr>
            </a:lvl5pPr>
            <a:lvl6pPr lvl="5" algn="r" rtl="0">
              <a:buNone/>
              <a:defRPr sz="1333">
                <a:solidFill>
                  <a:schemeClr val="accent1"/>
                </a:solidFill>
                <a:latin typeface="Lato"/>
                <a:ea typeface="Lato"/>
                <a:cs typeface="Lato"/>
                <a:sym typeface="Lato"/>
              </a:defRPr>
            </a:lvl6pPr>
            <a:lvl7pPr lvl="6" algn="r" rtl="0">
              <a:buNone/>
              <a:defRPr sz="1333">
                <a:solidFill>
                  <a:schemeClr val="accent1"/>
                </a:solidFill>
                <a:latin typeface="Lato"/>
                <a:ea typeface="Lato"/>
                <a:cs typeface="Lato"/>
                <a:sym typeface="Lato"/>
              </a:defRPr>
            </a:lvl7pPr>
            <a:lvl8pPr lvl="7" algn="r" rtl="0">
              <a:buNone/>
              <a:defRPr sz="1333">
                <a:solidFill>
                  <a:schemeClr val="accent1"/>
                </a:solidFill>
                <a:latin typeface="Lato"/>
                <a:ea typeface="Lato"/>
                <a:cs typeface="Lato"/>
                <a:sym typeface="Lato"/>
              </a:defRPr>
            </a:lvl8pPr>
            <a:lvl9pPr lvl="8" algn="r" rtl="0">
              <a:buNone/>
              <a:defRPr sz="1333">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81234413"/>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Open Sans"/>
              <a:buNone/>
              <a:defRPr sz="28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7" name="Google Shape;7;p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p2"/>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519827"/>
      </p:ext>
    </p:extLst>
  </p:cSld>
  <p:clrMap bg1="lt1" tx1="dk1" bg2="dk2" tx2="lt2" accent1="accent1" accent2="accent2" accent3="accent3" accent4="accent4" accent5="accent5" accent6="accent6" hlink="hlink" folHlink="folHlink"/>
  <p:sldLayoutIdLst>
    <p:sldLayoutId id="2147483803"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CC18F51-09EC-435C-A3BA-64A766E099C0}" type="datetimeFigureOut">
              <a:rPr lang="en-US"/>
              <a:t>7/22/2024</a:t>
            </a:fld>
            <a:endParaRPr lang="en-US"/>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8395586-F03A-48D1-94DF-16B239DF4FB5}" type="slidenum">
              <a:rPr lang="en-US"/>
              <a:t>‹#›</a:t>
            </a:fld>
            <a:endParaRPr lang="en-US"/>
          </a:p>
        </p:txBody>
      </p:sp>
    </p:spTree>
    <p:extLst>
      <p:ext uri="{BB962C8B-B14F-4D97-AF65-F5344CB8AC3E}">
        <p14:creationId xmlns:p14="http://schemas.microsoft.com/office/powerpoint/2010/main" val="169625734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title"/>
          </p:nvPr>
        </p:nvSpPr>
        <p:spPr>
          <a:xfrm>
            <a:off x="972600" y="1758200"/>
            <a:ext cx="11111824" cy="713600"/>
          </a:xfrm>
          <a:prstGeom prst="rect">
            <a:avLst/>
          </a:prstGeom>
          <a:noFill/>
          <a:ln>
            <a:noFill/>
          </a:ln>
        </p:spPr>
        <p:txBody>
          <a:bodyPr spcFirstLastPara="1" wrap="square" lIns="121900" tIns="121900" rIns="121900" bIns="121900" anchor="t" anchorCtr="0">
            <a:normAutofit fontScale="90000"/>
          </a:bodyPr>
          <a:lstStyle/>
          <a:p>
            <a:r>
              <a:rPr lang="en-US" sz="2700">
                <a:latin typeface="Calibri" panose="020F0502020204030204" pitchFamily="34" charset="0"/>
                <a:cs typeface="Calibri" panose="020F0502020204030204" pitchFamily="34" charset="0"/>
              </a:rPr>
              <a:t>Improving </a:t>
            </a:r>
            <a:r>
              <a:rPr lang="en-US" sz="2700" smtClean="0">
                <a:latin typeface="Calibri" panose="020F0502020204030204" pitchFamily="34" charset="0"/>
                <a:cs typeface="Calibri" panose="020F0502020204030204" pitchFamily="34" charset="0"/>
              </a:rPr>
              <a:t>Baroclinic Coupling and Tidal </a:t>
            </a:r>
            <a:r>
              <a:rPr lang="en-US" sz="2700">
                <a:latin typeface="Calibri" panose="020F0502020204030204" pitchFamily="34" charset="0"/>
                <a:cs typeface="Calibri" panose="020F0502020204030204" pitchFamily="34" charset="0"/>
              </a:rPr>
              <a:t>Forcing Functions in </a:t>
            </a:r>
            <a:r>
              <a:rPr lang="en-US" sz="2700" smtClean="0">
                <a:latin typeface="Calibri" panose="020F0502020204030204" pitchFamily="34" charset="0"/>
                <a:cs typeface="Calibri" panose="020F0502020204030204" pitchFamily="34" charset="0"/>
              </a:rPr>
              <a:t>STOFS 2D</a:t>
            </a:r>
            <a:r>
              <a:rPr lang="en-US" sz="2700" baseline="30000" smtClean="0">
                <a:latin typeface="Calibri" panose="020F0502020204030204" pitchFamily="34" charset="0"/>
                <a:cs typeface="Calibri" panose="020F0502020204030204" pitchFamily="34" charset="0"/>
              </a:rPr>
              <a:t>+</a:t>
            </a:r>
            <a:r>
              <a:rPr lang="en-US" sz="2700">
                <a:latin typeface="Calibri" panose="020F0502020204030204" pitchFamily="34" charset="0"/>
                <a:cs typeface="Calibri" panose="020F0502020204030204" pitchFamily="34" charset="0"/>
              </a:rPr>
              <a:t> </a:t>
            </a:r>
            <a:r>
              <a:rPr lang="en-US" sz="2700" smtClean="0">
                <a:latin typeface="Calibri" panose="020F0502020204030204" pitchFamily="34" charset="0"/>
                <a:cs typeface="Calibri" panose="020F0502020204030204" pitchFamily="34" charset="0"/>
              </a:rPr>
              <a:t>Global,</a:t>
            </a:r>
            <a:br>
              <a:rPr lang="en-US" sz="2700" smtClean="0">
                <a:latin typeface="Calibri" panose="020F0502020204030204" pitchFamily="34" charset="0"/>
                <a:cs typeface="Calibri" panose="020F0502020204030204" pitchFamily="34" charset="0"/>
              </a:rPr>
            </a:br>
            <a:r>
              <a:rPr lang="en-US" sz="2700" smtClean="0">
                <a:latin typeface="Calibri" panose="020F0502020204030204" pitchFamily="34" charset="0"/>
                <a:cs typeface="Calibri" panose="020F0502020204030204" pitchFamily="34" charset="0"/>
              </a:rPr>
              <a:t>NOAA’s </a:t>
            </a:r>
            <a:r>
              <a:rPr lang="en-US" sz="2700" i="1">
                <a:latin typeface="Calibri" panose="020F0502020204030204" pitchFamily="34" charset="0"/>
                <a:cs typeface="Calibri" panose="020F0502020204030204" pitchFamily="34" charset="0"/>
              </a:rPr>
              <a:t>Fast</a:t>
            </a:r>
            <a:r>
              <a:rPr lang="en-US" sz="2700">
                <a:latin typeface="Calibri" panose="020F0502020204030204" pitchFamily="34" charset="0"/>
                <a:cs typeface="Calibri" panose="020F0502020204030204" pitchFamily="34" charset="0"/>
              </a:rPr>
              <a:t> Integrated Multi-Scale Multi-Process Operational Water Level Model</a:t>
            </a:r>
            <a:r>
              <a:rPr lang="en-US" sz="2700" b="0">
                <a:latin typeface="Calibri" panose="020F0502020204030204" pitchFamily="34" charset="0"/>
                <a:cs typeface="Calibri" panose="020F0502020204030204" pitchFamily="34" charset="0"/>
              </a:rPr>
              <a:t/>
            </a:r>
            <a:br>
              <a:rPr lang="en-US" sz="2700" b="0">
                <a:latin typeface="Calibri" panose="020F0502020204030204" pitchFamily="34" charset="0"/>
                <a:cs typeface="Calibri" panose="020F0502020204030204" pitchFamily="34" charset="0"/>
              </a:rPr>
            </a:br>
            <a:r>
              <a:rPr lang="en-US" b="0"/>
              <a:t/>
            </a:r>
            <a:br>
              <a:rPr lang="en-US" b="0"/>
            </a:br>
            <a:r>
              <a:rPr lang="en-US" sz="2000" b="0" i="1">
                <a:latin typeface="Calibri" panose="020F0502020204030204" pitchFamily="34" charset="0"/>
                <a:cs typeface="Calibri" panose="020F0502020204030204" pitchFamily="34" charset="0"/>
              </a:rPr>
              <a:t>Joannes J. Westerink</a:t>
            </a:r>
            <a:r>
              <a:rPr lang="en-US" sz="2000" b="0" i="1" baseline="30000">
                <a:latin typeface="Calibri" panose="020F0502020204030204" pitchFamily="34" charset="0"/>
                <a:cs typeface="Calibri" panose="020F0502020204030204" pitchFamily="34" charset="0"/>
              </a:rPr>
              <a:t>1*</a:t>
            </a:r>
            <a:r>
              <a:rPr lang="en-US" sz="2000" b="0" i="1">
                <a:latin typeface="Calibri" panose="020F0502020204030204" pitchFamily="34" charset="0"/>
                <a:cs typeface="Calibri" panose="020F0502020204030204" pitchFamily="34" charset="0"/>
              </a:rPr>
              <a:t>, Damrongsak Wirasaet</a:t>
            </a:r>
            <a:r>
              <a:rPr lang="en-US" sz="2000" b="0" i="1" baseline="30000">
                <a:latin typeface="Calibri" panose="020F0502020204030204" pitchFamily="34" charset="0"/>
                <a:cs typeface="Calibri" panose="020F0502020204030204" pitchFamily="34" charset="0"/>
              </a:rPr>
              <a:t>1</a:t>
            </a:r>
            <a:r>
              <a:rPr lang="en-US" sz="2000" b="0" i="1">
                <a:latin typeface="Calibri" panose="020F0502020204030204" pitchFamily="34" charset="0"/>
                <a:cs typeface="Calibri" panose="020F0502020204030204" pitchFamily="34" charset="0"/>
              </a:rPr>
              <a:t>, Albert Cerrone</a:t>
            </a:r>
            <a:r>
              <a:rPr lang="en-US" sz="2000" b="0" i="1" baseline="30000">
                <a:latin typeface="Calibri" panose="020F0502020204030204" pitchFamily="34" charset="0"/>
                <a:cs typeface="Calibri" panose="020F0502020204030204" pitchFamily="34" charset="0"/>
              </a:rPr>
              <a:t>1</a:t>
            </a:r>
            <a:r>
              <a:rPr lang="en-US" sz="2000" b="0" i="1">
                <a:latin typeface="Calibri" panose="020F0502020204030204" pitchFamily="34" charset="0"/>
                <a:cs typeface="Calibri" panose="020F0502020204030204" pitchFamily="34" charset="0"/>
              </a:rPr>
              <a:t>, Aman Tejaswi</a:t>
            </a:r>
            <a:r>
              <a:rPr lang="en-US" sz="2000" b="0" i="1" baseline="30000">
                <a:latin typeface="Calibri" panose="020F0502020204030204" pitchFamily="34" charset="0"/>
                <a:cs typeface="Calibri" panose="020F0502020204030204" pitchFamily="34" charset="0"/>
              </a:rPr>
              <a:t>1</a:t>
            </a:r>
            <a:r>
              <a:rPr lang="en-US" sz="2000" b="0" i="1">
                <a:latin typeface="Calibri" panose="020F0502020204030204" pitchFamily="34" charset="0"/>
                <a:cs typeface="Calibri" panose="020F0502020204030204" pitchFamily="34" charset="0"/>
              </a:rPr>
              <a:t>, Dylan Wood</a:t>
            </a:r>
            <a:r>
              <a:rPr lang="en-US" sz="2000" b="0" i="1" baseline="30000">
                <a:latin typeface="Calibri" panose="020F0502020204030204" pitchFamily="34" charset="0"/>
                <a:cs typeface="Calibri" panose="020F0502020204030204" pitchFamily="34" charset="0"/>
              </a:rPr>
              <a:t>1</a:t>
            </a:r>
            <a:r>
              <a:rPr lang="en-US" sz="2000" b="0" i="1">
                <a:latin typeface="Calibri" panose="020F0502020204030204" pitchFamily="34" charset="0"/>
                <a:cs typeface="Calibri" panose="020F0502020204030204" pitchFamily="34" charset="0"/>
              </a:rPr>
              <a:t>,  Zach Cobell</a:t>
            </a:r>
            <a:r>
              <a:rPr lang="en-US" sz="2000" b="0" i="1" baseline="30000">
                <a:latin typeface="Calibri" panose="020F0502020204030204" pitchFamily="34" charset="0"/>
                <a:cs typeface="Calibri" panose="020F0502020204030204" pitchFamily="34" charset="0"/>
              </a:rPr>
              <a:t>2</a:t>
            </a:r>
            <a:r>
              <a:rPr lang="en-US" sz="2000" b="0" i="1">
                <a:latin typeface="Calibri" panose="020F0502020204030204" pitchFamily="34" charset="0"/>
                <a:cs typeface="Calibri" panose="020F0502020204030204" pitchFamily="34" charset="0"/>
              </a:rPr>
              <a:t>, Edward Myers</a:t>
            </a:r>
            <a:r>
              <a:rPr lang="en-US" sz="2000" b="0" i="1" baseline="30000">
                <a:latin typeface="Calibri" panose="020F0502020204030204" pitchFamily="34" charset="0"/>
                <a:cs typeface="Calibri" panose="020F0502020204030204" pitchFamily="34" charset="0"/>
              </a:rPr>
              <a:t>3</a:t>
            </a:r>
            <a:r>
              <a:rPr lang="en-US" sz="2000" b="0" i="1">
                <a:latin typeface="Calibri" panose="020F0502020204030204" pitchFamily="34" charset="0"/>
                <a:cs typeface="Calibri" panose="020F0502020204030204" pitchFamily="34" charset="0"/>
              </a:rPr>
              <a:t>, Saeed Moghimi</a:t>
            </a:r>
            <a:r>
              <a:rPr lang="en-US" sz="2000" b="0" i="1" baseline="30000">
                <a:latin typeface="Calibri" panose="020F0502020204030204" pitchFamily="34" charset="0"/>
                <a:cs typeface="Calibri" panose="020F0502020204030204" pitchFamily="34" charset="0"/>
              </a:rPr>
              <a:t>3</a:t>
            </a:r>
            <a:r>
              <a:rPr lang="en-US" sz="2000" b="0" i="1">
                <a:latin typeface="Calibri" panose="020F0502020204030204" pitchFamily="34" charset="0"/>
                <a:cs typeface="Calibri" panose="020F0502020204030204" pitchFamily="34" charset="0"/>
              </a:rPr>
              <a:t>, Greg Seroka</a:t>
            </a:r>
            <a:r>
              <a:rPr lang="en-US" sz="2000" b="0" i="1" baseline="30000">
                <a:latin typeface="Calibri" panose="020F0502020204030204" pitchFamily="34" charset="0"/>
                <a:cs typeface="Calibri" panose="020F0502020204030204" pitchFamily="34" charset="0"/>
              </a:rPr>
              <a:t>3</a:t>
            </a:r>
            <a:r>
              <a:rPr lang="en-US" sz="2000" b="0" i="1">
                <a:latin typeface="Calibri" panose="020F0502020204030204" pitchFamily="34" charset="0"/>
                <a:cs typeface="Calibri" panose="020F0502020204030204" pitchFamily="34" charset="0"/>
              </a:rPr>
              <a:t>, Yuji Funakoshi</a:t>
            </a:r>
            <a:r>
              <a:rPr lang="en-US" sz="2000" b="0" i="1" baseline="30000">
                <a:latin typeface="Calibri" panose="020F0502020204030204" pitchFamily="34" charset="0"/>
                <a:cs typeface="Calibri" panose="020F0502020204030204" pitchFamily="34" charset="0"/>
              </a:rPr>
              <a:t>3</a:t>
            </a:r>
            <a:r>
              <a:rPr lang="en-US" sz="2000" b="0" i="1">
                <a:latin typeface="Calibri" panose="020F0502020204030204" pitchFamily="34" charset="0"/>
                <a:cs typeface="Calibri" panose="020F0502020204030204" pitchFamily="34" charset="0"/>
              </a:rPr>
              <a:t> </a:t>
            </a:r>
            <a:r>
              <a:rPr lang="en-US" sz="2000" b="0" i="1" smtClean="0">
                <a:latin typeface="Calibri" panose="020F0502020204030204" pitchFamily="34" charset="0"/>
                <a:cs typeface="Calibri" panose="020F0502020204030204" pitchFamily="34" charset="0"/>
              </a:rPr>
              <a:t/>
            </a:r>
            <a:br>
              <a:rPr lang="en-US" sz="2000" b="0" i="1" smtClean="0">
                <a:latin typeface="Calibri" panose="020F0502020204030204" pitchFamily="34" charset="0"/>
                <a:cs typeface="Calibri" panose="020F0502020204030204" pitchFamily="34" charset="0"/>
              </a:rPr>
            </a:br>
            <a:r>
              <a:rPr lang="en-US" sz="2000" b="0" i="1">
                <a:latin typeface="Calibri" panose="020F0502020204030204" pitchFamily="34" charset="0"/>
                <a:cs typeface="Calibri" panose="020F0502020204030204" pitchFamily="34" charset="0"/>
              </a:rPr>
              <a:t/>
            </a:r>
            <a:br>
              <a:rPr lang="en-US" sz="2000" b="0" i="1">
                <a:latin typeface="Calibri" panose="020F0502020204030204" pitchFamily="34" charset="0"/>
                <a:cs typeface="Calibri" panose="020F0502020204030204" pitchFamily="34" charset="0"/>
              </a:rPr>
            </a:br>
            <a:r>
              <a:rPr lang="en-US" sz="1800" b="0" i="1" baseline="30000">
                <a:latin typeface="Calibri" panose="020F0502020204030204" pitchFamily="34" charset="0"/>
                <a:cs typeface="Calibri" panose="020F0502020204030204" pitchFamily="34" charset="0"/>
              </a:rPr>
              <a:t>1</a:t>
            </a:r>
            <a:r>
              <a:rPr lang="en-US" sz="1800" b="0" i="1">
                <a:latin typeface="Calibri" panose="020F0502020204030204" pitchFamily="34" charset="0"/>
                <a:cs typeface="Calibri" panose="020F0502020204030204" pitchFamily="34" charset="0"/>
              </a:rPr>
              <a:t>Department of Civil and Environmental Engineering and Earth Sciences, University of Notre Dame, Notre Dame IN</a:t>
            </a:r>
            <a:r>
              <a:rPr lang="en-US" sz="1800" b="0">
                <a:latin typeface="Calibri" panose="020F0502020204030204" pitchFamily="34" charset="0"/>
                <a:cs typeface="Calibri" panose="020F0502020204030204" pitchFamily="34" charset="0"/>
              </a:rPr>
              <a:t/>
            </a:r>
            <a:br>
              <a:rPr lang="en-US" sz="1800" b="0">
                <a:latin typeface="Calibri" panose="020F0502020204030204" pitchFamily="34" charset="0"/>
                <a:cs typeface="Calibri" panose="020F0502020204030204" pitchFamily="34" charset="0"/>
              </a:rPr>
            </a:br>
            <a:r>
              <a:rPr lang="en-US" sz="1800" b="0" i="1" baseline="30000">
                <a:latin typeface="Calibri" panose="020F0502020204030204" pitchFamily="34" charset="0"/>
                <a:cs typeface="Calibri" panose="020F0502020204030204" pitchFamily="34" charset="0"/>
              </a:rPr>
              <a:t>2</a:t>
            </a:r>
            <a:r>
              <a:rPr lang="en-US" sz="1800" b="0" i="1">
                <a:latin typeface="Calibri" panose="020F0502020204030204" pitchFamily="34" charset="0"/>
                <a:cs typeface="Calibri" panose="020F0502020204030204" pitchFamily="34" charset="0"/>
              </a:rPr>
              <a:t>Water Institute of the Gulf, Baton Rouge LA</a:t>
            </a:r>
            <a:r>
              <a:rPr lang="en-US" sz="1800" b="0">
                <a:latin typeface="Calibri" panose="020F0502020204030204" pitchFamily="34" charset="0"/>
                <a:cs typeface="Calibri" panose="020F0502020204030204" pitchFamily="34" charset="0"/>
              </a:rPr>
              <a:t/>
            </a:r>
            <a:br>
              <a:rPr lang="en-US" sz="1800" b="0">
                <a:latin typeface="Calibri" panose="020F0502020204030204" pitchFamily="34" charset="0"/>
                <a:cs typeface="Calibri" panose="020F0502020204030204" pitchFamily="34" charset="0"/>
              </a:rPr>
            </a:br>
            <a:r>
              <a:rPr lang="en-US" sz="1800" b="0" i="1" baseline="30000">
                <a:latin typeface="Calibri" panose="020F0502020204030204" pitchFamily="34" charset="0"/>
                <a:cs typeface="Calibri" panose="020F0502020204030204" pitchFamily="34" charset="0"/>
              </a:rPr>
              <a:t>3</a:t>
            </a:r>
            <a:r>
              <a:rPr lang="en-US" sz="1800" b="0" i="1">
                <a:latin typeface="Calibri" panose="020F0502020204030204" pitchFamily="34" charset="0"/>
                <a:cs typeface="Calibri" panose="020F0502020204030204" pitchFamily="34" charset="0"/>
              </a:rPr>
              <a:t>NOAA/NOS/Office of Coast Survey/Coast Survey Development Laboratory, Silver Spring MD</a:t>
            </a:r>
            <a:r>
              <a:rPr lang="en-US" sz="1800" b="0">
                <a:latin typeface="Calibri" panose="020F0502020204030204" pitchFamily="34" charset="0"/>
                <a:cs typeface="Calibri" panose="020F0502020204030204" pitchFamily="34" charset="0"/>
              </a:rPr>
              <a:t/>
            </a:r>
            <a:br>
              <a:rPr lang="en-US" sz="1800" b="0">
                <a:latin typeface="Calibri" panose="020F0502020204030204" pitchFamily="34" charset="0"/>
                <a:cs typeface="Calibri" panose="020F0502020204030204" pitchFamily="34" charset="0"/>
              </a:rPr>
            </a:br>
            <a:r>
              <a:rPr lang="en-US" sz="2000">
                <a:latin typeface="Calibri" panose="020F0502020204030204" pitchFamily="34" charset="0"/>
                <a:cs typeface="Calibri" panose="020F0502020204030204" pitchFamily="34" charset="0"/>
              </a:rPr>
              <a:t/>
            </a:r>
            <a:br>
              <a:rPr lang="en-US" sz="2000">
                <a:latin typeface="Calibri" panose="020F0502020204030204" pitchFamily="34" charset="0"/>
                <a:cs typeface="Calibri" panose="020F0502020204030204" pitchFamily="34" charset="0"/>
              </a:rPr>
            </a:br>
            <a:r>
              <a:rPr lang="en-US" sz="2000" b="0">
                <a:latin typeface="Calibri" panose="020F0502020204030204" pitchFamily="34" charset="0"/>
                <a:cs typeface="Calibri" panose="020F0502020204030204" pitchFamily="34" charset="0"/>
              </a:rPr>
              <a:t/>
            </a:r>
            <a:br>
              <a:rPr lang="en-US" sz="2000" b="0">
                <a:latin typeface="Calibri" panose="020F0502020204030204" pitchFamily="34" charset="0"/>
                <a:cs typeface="Calibri" panose="020F0502020204030204" pitchFamily="34" charset="0"/>
              </a:rPr>
            </a:br>
            <a:r>
              <a:rPr lang="en-US"/>
              <a:t/>
            </a:r>
            <a:br>
              <a:rPr lang="en-US"/>
            </a:br>
            <a:endParaRPr/>
          </a:p>
        </p:txBody>
      </p:sp>
    </p:spTree>
    <p:extLst>
      <p:ext uri="{BB962C8B-B14F-4D97-AF65-F5344CB8AC3E}">
        <p14:creationId xmlns:p14="http://schemas.microsoft.com/office/powerpoint/2010/main" val="1229046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 Box 3"/>
              <p:cNvSpPr txBox="1">
                <a:spLocks noChangeArrowheads="1"/>
              </p:cNvSpPr>
              <p:nvPr/>
            </p:nvSpPr>
            <p:spPr bwMode="auto">
              <a:xfrm>
                <a:off x="542542" y="664928"/>
                <a:ext cx="9908519" cy="1138132"/>
              </a:xfrm>
              <a:prstGeom prst="rect">
                <a:avLst/>
              </a:prstGeom>
              <a:noFill/>
              <a:ln w="9525">
                <a:noFill/>
                <a:miter lim="800000"/>
                <a:headEnd/>
                <a:tailEnd/>
              </a:ln>
              <a:effec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smtClean="0">
                  <a:ln>
                    <a:noFill/>
                  </a:ln>
                  <a:solidFill>
                    <a:srgbClr val="0037A4"/>
                  </a:solidFill>
                  <a:effectLst/>
                  <a:uLnTx/>
                  <a:uFillTx/>
                  <a:latin typeface="Arial"/>
                  <a:ea typeface="Tahoma" panose="020B0604030504040204" pitchFamily="34" charset="0"/>
                  <a:cs typeface="Tahoma" panose="020B0604030504040204" pitchFamily="34" charset="0"/>
                  <a:sym typeface="Arial"/>
                </a:endParaRPr>
              </a:p>
              <a:p>
                <a:pPr marL="342900" marR="0" lvl="0" indent="-342900"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smtClean="0">
                    <a:ln>
                      <a:noFill/>
                    </a:ln>
                    <a:solidFill>
                      <a:srgbClr val="0037A4"/>
                    </a:solidFill>
                    <a:effectLst/>
                    <a:uLnTx/>
                    <a:uFillTx/>
                    <a:latin typeface="Arial"/>
                    <a:ea typeface="Tahoma" panose="020B0604030504040204" pitchFamily="34" charset="0"/>
                    <a:cs typeface="Tahoma" panose="020B0604030504040204" pitchFamily="34" charset="0"/>
                    <a:sym typeface="Arial"/>
                  </a:rPr>
                  <a:t>Baroclinic model with</a:t>
                </a:r>
                <a:r>
                  <a:rPr kumimoji="0" lang="en-US" sz="1800" b="0" i="0" u="none" strike="noStrike" kern="1200" cap="none" spc="0" normalizeH="0" noProof="0" smtClean="0">
                    <a:ln>
                      <a:noFill/>
                    </a:ln>
                    <a:solidFill>
                      <a:srgbClr val="0037A4"/>
                    </a:solidFill>
                    <a:effectLst/>
                    <a:uLnTx/>
                    <a:uFillTx/>
                    <a:latin typeface="Arial"/>
                    <a:ea typeface="Tahoma" panose="020B0604030504040204" pitchFamily="34" charset="0"/>
                    <a:cs typeface="Tahoma" panose="020B0604030504040204" pitchFamily="34" charset="0"/>
                    <a:sym typeface="Arial"/>
                  </a:rPr>
                  <a:t> scaled </a:t>
                </a:r>
                <a14:m>
                  <m:oMath xmlns:m="http://schemas.openxmlformats.org/officeDocument/2006/math">
                    <m:sSub>
                      <m:sSub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𝑭</m:t>
                        </m:r>
                      </m:e>
                      <m: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𝑰𝑻</m:t>
                        </m:r>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 </m:t>
                        </m:r>
                      </m:sub>
                    </m:s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sSub>
                      <m:sSub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𝑪</m:t>
                        </m:r>
                      </m:e>
                      <m: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𝑰𝑻</m:t>
                        </m:r>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 </m:t>
                        </m:r>
                      </m:sub>
                    </m:sSub>
                    <m:f>
                      <m:f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fPr>
                      <m:num>
                        <m:rad>
                          <m:radPr>
                            <m:degHide m:val="on"/>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radPr>
                          <m:deg/>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Sup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𝑵</m:t>
                                </m:r>
                              </m:e>
                              <m: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𝒃</m:t>
                                </m:r>
                              </m:sub>
                              <m: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𝟐</m:t>
                                </m:r>
                              </m:sup>
                            </m:sSub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Sup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t>𝝎</m:t>
                                </m:r>
                              </m:e>
                              <m:sub/>
                              <m: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𝟐</m:t>
                                </m:r>
                              </m:sup>
                            </m:sSub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sSup>
                              <m:sSup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pPr>
                              <m:e>
                                <m:acc>
                                  <m:accPr>
                                    <m:chr m:val="̃"/>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acc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𝑵</m:t>
                                    </m:r>
                                  </m:e>
                                </m:acc>
                              </m:e>
                              <m: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𝟐</m:t>
                                </m:r>
                              </m:sup>
                            </m:s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Sup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t>𝝎</m:t>
                                </m:r>
                              </m:e>
                              <m:sub/>
                              <m: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𝟐</m:t>
                                </m:r>
                              </m:sup>
                            </m:sSub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e>
                        </m:rad>
                      </m:num>
                      <m:den>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t>𝝎</m:t>
                        </m:r>
                      </m:den>
                    </m:f>
                    <m:f>
                      <m:fPr>
                        <m:ctrlP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ctrlPr>
                      </m:fPr>
                      <m:num>
                        <m:sSub>
                          <m:sSubPr>
                            <m:ctrlP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ctrlPr>
                          </m:sSubPr>
                          <m:e>
                            <m:r>
                              <m:rPr>
                                <m:nor/>
                              </m:r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t>D</m:t>
                            </m:r>
                          </m:e>
                          <m:sub>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t>𝒕𝒊𝒅𝒂𝒍</m:t>
                            </m:r>
                          </m:sub>
                        </m:sSub>
                      </m:num>
                      <m:den>
                        <m:sSub>
                          <m:sSubPr>
                            <m:ctrlP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ctrlPr>
                          </m:sSubPr>
                          <m:e>
                            <m:r>
                              <m:rPr>
                                <m:nor/>
                              </m:rP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t>D</m:t>
                            </m:r>
                          </m:e>
                          <m:sub>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ahoma" panose="020B0604030504040204" pitchFamily="34" charset="0"/>
                                <a:sym typeface="Arial"/>
                              </a:rPr>
                              <m:t>𝒕𝒐𝒕𝒂𝒍</m:t>
                            </m:r>
                          </m:sub>
                        </m:sSub>
                      </m:den>
                    </m:f>
                    <m:d>
                      <m:dPr>
                        <m:begChr m:val="["/>
                        <m:endChr m:val="]"/>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dPr>
                      <m:e>
                        <m:m>
                          <m:mPr>
                            <m:mcs>
                              <m:mc>
                                <m:mcPr>
                                  <m:count m:val="2"/>
                                  <m:mcJc m:val="center"/>
                                </m:mcPr>
                              </m:mc>
                            </m:mcs>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mPr>
                          <m:mr>
                            <m:e>
                              <m:sSubSup>
                                <m:sSubSup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Sup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𝒉</m:t>
                                  </m:r>
                                </m:e>
                                <m: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𝒙</m:t>
                                  </m:r>
                                </m:sub>
                                <m: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𝟐</m:t>
                                  </m:r>
                                </m:sup>
                              </m:sSubSup>
                            </m:e>
                            <m:e>
                              <m:sSub>
                                <m:sSub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𝒉</m:t>
                                  </m:r>
                                </m:e>
                                <m: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𝒙</m:t>
                                  </m:r>
                                </m:sub>
                              </m:sSub>
                              <m:sSub>
                                <m:sSub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𝒉</m:t>
                                  </m:r>
                                </m:e>
                                <m: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𝒚</m:t>
                                  </m:r>
                                </m:sub>
                              </m:sSub>
                            </m:e>
                          </m:mr>
                          <m:mr>
                            <m:e>
                              <m:sSub>
                                <m:sSub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𝒉</m:t>
                                  </m:r>
                                </m:e>
                                <m: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𝒙</m:t>
                                  </m:r>
                                </m:sub>
                              </m:sSub>
                              <m:sSub>
                                <m:sSub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𝒉</m:t>
                                  </m:r>
                                </m:e>
                                <m: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𝒚</m:t>
                                  </m:r>
                                </m:sub>
                              </m:sSub>
                            </m:e>
                            <m:e>
                              <m:sSubSup>
                                <m:sSubSupPr>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SupPr>
                                <m:e>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𝒉</m:t>
                                  </m:r>
                                </m:e>
                                <m:sub>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𝒚</m:t>
                                  </m:r>
                                </m:sub>
                                <m:sup>
                                  <m: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𝟐</m:t>
                                  </m:r>
                                </m:sup>
                              </m:sSubSup>
                            </m:e>
                          </m:mr>
                        </m:m>
                      </m:e>
                    </m:d>
                    <m:d>
                      <m:dPr>
                        <m:begChr m:val="["/>
                        <m:endChr m:val="]"/>
                        <m:ctrlPr>
                          <a:rPr kumimoji="0" lang="en-US" sz="2000" b="1" i="1" u="none" strike="noStrike" kern="1200" cap="none" spc="0" normalizeH="0" baseline="0" noProof="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dPr>
                      <m:e>
                        <m:m>
                          <m:mPr>
                            <m:mcs>
                              <m:mc>
                                <m:mcPr>
                                  <m:count m:val="1"/>
                                  <m:mcJc m:val="center"/>
                                </m:mcPr>
                              </m:mc>
                            </m:mcs>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mPr>
                          <m:mr>
                            <m:e>
                              <m:r>
                                <m:rPr>
                                  <m:brk m:alnAt="7"/>
                                </m:r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𝒖</m:t>
                              </m:r>
                            </m:e>
                          </m:mr>
                          <m:mr>
                            <m:e>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𝒗</m:t>
                              </m:r>
                            </m:e>
                          </m:mr>
                        </m:m>
                      </m:e>
                    </m:d>
                  </m:oMath>
                </a14:m>
                <a:endParaRPr kumimoji="0" lang="en-US" sz="1800" b="1" i="1" u="none" strike="noStrike" kern="1200" cap="none" spc="0" normalizeH="0" baseline="0" noProof="0" smtClean="0">
                  <a:ln>
                    <a:noFill/>
                  </a:ln>
                  <a:solidFill>
                    <a:srgbClr val="0037A4"/>
                  </a:solidFill>
                  <a:effectLst/>
                  <a:uLnTx/>
                  <a:uFillTx/>
                  <a:latin typeface="Calibri" panose="020F0502020204030204" pitchFamily="34" charset="0"/>
                  <a:ea typeface="Tahoma" panose="020B0604030504040204" pitchFamily="34" charset="0"/>
                  <a:cs typeface="Tahoma" panose="020B0604030504040204" pitchFamily="34" charset="0"/>
                  <a:sym typeface="Arial"/>
                </a:endParaRPr>
              </a:p>
            </p:txBody>
          </p:sp>
        </mc:Choice>
        <mc:Fallback xmlns="">
          <p:sp>
            <p:nvSpPr>
              <p:cNvPr id="14" name="Text Box 3"/>
              <p:cNvSpPr txBox="1">
                <a:spLocks noRot="1" noChangeAspect="1" noMove="1" noResize="1" noEditPoints="1" noAdjustHandles="1" noChangeArrowheads="1" noChangeShapeType="1" noTextEdit="1"/>
              </p:cNvSpPr>
              <p:nvPr/>
            </p:nvSpPr>
            <p:spPr bwMode="auto">
              <a:xfrm>
                <a:off x="542542" y="664928"/>
                <a:ext cx="9908519" cy="1138132"/>
              </a:xfrm>
              <a:prstGeom prst="rect">
                <a:avLst/>
              </a:prstGeom>
              <a:blipFill>
                <a:blip r:embed="rId3"/>
                <a:stretch>
                  <a:fillRect l="-369"/>
                </a:stretch>
              </a:blipFill>
              <a:ln w="9525">
                <a:noFill/>
                <a:miter lim="800000"/>
                <a:headEnd/>
                <a:tailEnd/>
              </a:ln>
              <a:effectLst/>
            </p:spPr>
            <p:txBody>
              <a:bodyPr/>
              <a:lstStyle/>
              <a:p>
                <a:r>
                  <a:rPr lang="en-US">
                    <a:noFill/>
                  </a:rPr>
                  <a:t> </a:t>
                </a:r>
              </a:p>
            </p:txBody>
          </p:sp>
        </mc:Fallback>
      </mc:AlternateContent>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9988"/>
                </a:solidFill>
                <a:effectLst/>
                <a:uLnTx/>
                <a:uFillTx/>
                <a:latin typeface="Arial"/>
                <a:ea typeface="+mn-ea"/>
                <a:cs typeface="+mn-cs"/>
              </a:rPr>
              <a:t> </a:t>
            </a:r>
          </a:p>
        </p:txBody>
      </p:sp>
      <p:sp>
        <p:nvSpPr>
          <p:cNvPr id="26" name="TextBox 25"/>
          <p:cNvSpPr txBox="1"/>
          <p:nvPr/>
        </p:nvSpPr>
        <p:spPr>
          <a:xfrm>
            <a:off x="8117840" y="2733040"/>
            <a:ext cx="161544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9988"/>
              </a:solidFill>
              <a:effectLst/>
              <a:uLnTx/>
              <a:uFillTx/>
              <a:latin typeface="Arial"/>
              <a:ea typeface="+mn-ea"/>
              <a:cs typeface="+mn-cs"/>
            </a:endParaRPr>
          </a:p>
        </p:txBody>
      </p:sp>
      <p:sp>
        <p:nvSpPr>
          <p:cNvPr id="28"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defTabSz="1219170">
              <a:buClr>
                <a:srgbClr val="000000"/>
              </a:buClr>
              <a:defRPr/>
            </a:pPr>
            <a:r>
              <a:rPr kumimoji="0" lang="en-US" sz="2200" b="1" i="0" u="none" strike="noStrike" kern="0" cap="none" spc="0" normalizeH="0" baseline="0" noProof="0">
                <a:ln>
                  <a:noFill/>
                </a:ln>
                <a:solidFill>
                  <a:srgbClr val="FFC000"/>
                </a:solidFill>
                <a:effectLst/>
                <a:uLnTx/>
                <a:uFillTx/>
                <a:latin typeface="Arial"/>
                <a:cs typeface="Arial"/>
                <a:sym typeface="Arial"/>
              </a:rPr>
              <a:t>STOFS 2D</a:t>
            </a:r>
            <a:r>
              <a:rPr kumimoji="0" lang="en-US" sz="2200" b="1" i="0" u="none" strike="noStrike" kern="0" cap="none" spc="0" normalizeH="0" baseline="30000" noProof="0">
                <a:ln>
                  <a:noFill/>
                </a:ln>
                <a:solidFill>
                  <a:srgbClr val="FFC000"/>
                </a:solidFill>
                <a:effectLst/>
                <a:uLnTx/>
                <a:uFillTx/>
                <a:latin typeface="Arial"/>
                <a:cs typeface="Arial"/>
                <a:sym typeface="Arial"/>
              </a:rPr>
              <a:t>+ </a:t>
            </a:r>
            <a:r>
              <a:rPr kumimoji="0" lang="en-US" sz="2200" b="1" i="0" u="none" strike="noStrike" kern="0" cap="none" spc="0" normalizeH="0" baseline="0" noProof="0">
                <a:ln>
                  <a:noFill/>
                </a:ln>
                <a:solidFill>
                  <a:srgbClr val="FFC000"/>
                </a:solidFill>
                <a:effectLst/>
                <a:uLnTx/>
                <a:uFillTx/>
                <a:latin typeface="Arial"/>
                <a:cs typeface="Arial"/>
                <a:sym typeface="Arial"/>
              </a:rPr>
              <a:t>Global:</a:t>
            </a:r>
            <a:r>
              <a:rPr kumimoji="0" lang="en-US" sz="2200" b="1" i="1" u="none" strike="noStrike" kern="0" cap="none" spc="0" normalizeH="0" baseline="0" noProof="0">
                <a:ln>
                  <a:noFill/>
                </a:ln>
                <a:solidFill>
                  <a:srgbClr val="FFC000"/>
                </a:solidFill>
                <a:effectLst/>
                <a:uLnTx/>
                <a:uFillTx/>
                <a:latin typeface="Arial"/>
                <a:cs typeface="Arial"/>
                <a:sym typeface="Arial"/>
              </a:rPr>
              <a:t> </a:t>
            </a:r>
            <a:r>
              <a:rPr lang="en-US" sz="2200" b="1" i="1" kern="0">
                <a:solidFill>
                  <a:srgbClr val="FFC000"/>
                </a:solidFill>
              </a:rPr>
              <a:t>Thermohaline forcing refinements</a:t>
            </a:r>
            <a:endParaRPr kumimoji="0" lang="en-US" sz="2200" b="1" i="1" u="none" strike="noStrike" kern="0" cap="none" spc="0" normalizeH="0" baseline="0" noProof="0" dirty="0">
              <a:ln>
                <a:noFill/>
              </a:ln>
              <a:solidFill>
                <a:srgbClr val="FFC000"/>
              </a:solidFill>
              <a:effectLst/>
              <a:uLnTx/>
              <a:uFillTx/>
              <a:latin typeface="Arial"/>
              <a:cs typeface="Arial"/>
              <a:sym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040" y="1828800"/>
            <a:ext cx="8382000" cy="5029200"/>
          </a:xfrm>
          <a:prstGeom prst="rect">
            <a:avLst/>
          </a:prstGeom>
        </p:spPr>
      </p:pic>
    </p:spTree>
    <p:extLst>
      <p:ext uri="{BB962C8B-B14F-4D97-AF65-F5344CB8AC3E}">
        <p14:creationId xmlns:p14="http://schemas.microsoft.com/office/powerpoint/2010/main" val="3932808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33" t="20833" r="-20833" b="6388"/>
          <a:stretch/>
        </p:blipFill>
        <p:spPr>
          <a:xfrm>
            <a:off x="365760" y="731520"/>
            <a:ext cx="14630400" cy="5989320"/>
          </a:xfrm>
          <a:prstGeom prst="rect">
            <a:avLst/>
          </a:prstGeom>
        </p:spPr>
      </p:pic>
      <p:sp>
        <p:nvSpPr>
          <p:cNvPr id="4"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defTabSz="1219170">
              <a:buClr>
                <a:srgbClr val="000000"/>
              </a:buClr>
              <a:defRPr/>
            </a:pPr>
            <a:r>
              <a:rPr lang="en-US" sz="2200" b="1" kern="0" smtClean="0">
                <a:solidFill>
                  <a:srgbClr val="000099"/>
                </a:solidFill>
              </a:rPr>
              <a:t>Barotropic</a:t>
            </a:r>
            <a:r>
              <a:rPr kumimoji="0" lang="en-US" sz="2200" b="1" i="0" u="none" strike="noStrike" kern="0" cap="none" spc="0" normalizeH="0" baseline="0" noProof="0" smtClean="0">
                <a:ln>
                  <a:noFill/>
                </a:ln>
                <a:solidFill>
                  <a:srgbClr val="000099"/>
                </a:solidFill>
                <a:effectLst/>
                <a:uLnTx/>
                <a:uFillTx/>
                <a:latin typeface="Arial"/>
                <a:cs typeface="Arial"/>
                <a:sym typeface="Arial"/>
              </a:rPr>
              <a:t>:</a:t>
            </a:r>
            <a:r>
              <a:rPr kumimoji="0" lang="en-US" sz="2200" b="1" i="1" u="none" strike="noStrike" kern="0" cap="none" spc="0" normalizeH="0" baseline="0" noProof="0" smtClean="0">
                <a:ln>
                  <a:noFill/>
                </a:ln>
                <a:solidFill>
                  <a:srgbClr val="000099"/>
                </a:solidFill>
                <a:effectLst/>
                <a:uLnTx/>
                <a:uFillTx/>
                <a:latin typeface="Arial"/>
                <a:cs typeface="Arial"/>
                <a:sym typeface="Arial"/>
              </a:rPr>
              <a:t> </a:t>
            </a:r>
            <a:r>
              <a:rPr lang="en-US" sz="2200" b="1" i="1" kern="0" noProof="0" smtClean="0">
                <a:solidFill>
                  <a:srgbClr val="000099"/>
                </a:solidFill>
              </a:rPr>
              <a:t>Global all d</a:t>
            </a:r>
            <a:r>
              <a:rPr lang="en-US" sz="2200" b="1" i="1" kern="0" smtClean="0">
                <a:solidFill>
                  <a:srgbClr val="000099"/>
                </a:solidFill>
              </a:rPr>
              <a:t>eep ocean stations </a:t>
            </a:r>
            <a:endParaRPr kumimoji="0" lang="en-US" sz="2200" b="1" i="1" u="none" strike="noStrike" kern="0" cap="none" spc="0" normalizeH="0" baseline="0" noProof="0" dirty="0">
              <a:ln>
                <a:noFill/>
              </a:ln>
              <a:solidFill>
                <a:srgbClr val="000099"/>
              </a:solidFill>
              <a:effectLst/>
              <a:uLnTx/>
              <a:uFillTx/>
              <a:sym typeface="Arial"/>
            </a:endParaRPr>
          </a:p>
        </p:txBody>
      </p:sp>
    </p:spTree>
    <p:extLst>
      <p:ext uri="{BB962C8B-B14F-4D97-AF65-F5344CB8AC3E}">
        <p14:creationId xmlns:p14="http://schemas.microsoft.com/office/powerpoint/2010/main" val="256839898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33" t="20833" r="-20833" b="6388"/>
          <a:stretch/>
        </p:blipFill>
        <p:spPr>
          <a:xfrm>
            <a:off x="365760" y="731520"/>
            <a:ext cx="14630400" cy="5989320"/>
          </a:xfrm>
          <a:prstGeom prst="rect">
            <a:avLst/>
          </a:prstGeom>
        </p:spPr>
      </p:pic>
      <p:sp>
        <p:nvSpPr>
          <p:cNvPr id="3"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defTabSz="1219170">
              <a:buClr>
                <a:srgbClr val="000000"/>
              </a:buClr>
              <a:defRPr/>
            </a:pPr>
            <a:r>
              <a:rPr kumimoji="0" lang="en-US" sz="2200" b="1" i="0" u="none" strike="noStrike" kern="0" cap="none" spc="0" normalizeH="0" baseline="0" noProof="0" smtClean="0">
                <a:ln>
                  <a:noFill/>
                </a:ln>
                <a:solidFill>
                  <a:srgbClr val="FFC000"/>
                </a:solidFill>
                <a:effectLst/>
                <a:uLnTx/>
                <a:uFillTx/>
                <a:latin typeface="Arial"/>
                <a:cs typeface="Arial"/>
                <a:sym typeface="Arial"/>
              </a:rPr>
              <a:t>Baroclinic:</a:t>
            </a:r>
            <a:r>
              <a:rPr kumimoji="0" lang="en-US" sz="2200" b="1" i="1" u="none" strike="noStrike" kern="0" cap="none" spc="0" normalizeH="0" baseline="0" noProof="0" smtClean="0">
                <a:ln>
                  <a:noFill/>
                </a:ln>
                <a:solidFill>
                  <a:srgbClr val="FFC000"/>
                </a:solidFill>
                <a:effectLst/>
                <a:uLnTx/>
                <a:uFillTx/>
                <a:latin typeface="Arial"/>
                <a:cs typeface="Arial"/>
                <a:sym typeface="Arial"/>
              </a:rPr>
              <a:t> </a:t>
            </a:r>
            <a:r>
              <a:rPr lang="en-US" sz="2200" b="1" i="1" kern="0" noProof="0" smtClean="0">
                <a:solidFill>
                  <a:srgbClr val="FFC000"/>
                </a:solidFill>
              </a:rPr>
              <a:t>Global all d</a:t>
            </a:r>
            <a:r>
              <a:rPr lang="en-US" sz="2200" b="1" i="1" kern="0" smtClean="0">
                <a:solidFill>
                  <a:srgbClr val="FFC000"/>
                </a:solidFill>
              </a:rPr>
              <a:t>eep ocean stations </a:t>
            </a:r>
            <a:endParaRPr kumimoji="0" lang="en-US" sz="2200" b="1" i="1" u="none" strike="noStrike" kern="0" cap="none" spc="0" normalizeH="0" baseline="0" noProof="0" dirty="0">
              <a:ln>
                <a:noFill/>
              </a:ln>
              <a:solidFill>
                <a:srgbClr val="FFC000"/>
              </a:solidFill>
              <a:effectLst/>
              <a:uLnTx/>
              <a:uFillTx/>
              <a:latin typeface="Arial"/>
              <a:cs typeface="Arial"/>
              <a:sym typeface="Arial"/>
            </a:endParaRPr>
          </a:p>
        </p:txBody>
      </p:sp>
    </p:spTree>
    <p:extLst>
      <p:ext uri="{BB962C8B-B14F-4D97-AF65-F5344CB8AC3E}">
        <p14:creationId xmlns:p14="http://schemas.microsoft.com/office/powerpoint/2010/main" val="290684727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33" t="20831" r="-20833" b="6391"/>
          <a:stretch/>
        </p:blipFill>
        <p:spPr>
          <a:xfrm>
            <a:off x="365760" y="731520"/>
            <a:ext cx="14630400" cy="5989320"/>
          </a:xfrm>
          <a:prstGeom prst="rect">
            <a:avLst/>
          </a:prstGeom>
        </p:spPr>
      </p:pic>
      <p:sp>
        <p:nvSpPr>
          <p:cNvPr id="3" name="Title 2">
            <a:extLst>
              <a:ext uri="{FF2B5EF4-FFF2-40B4-BE49-F238E27FC236}">
                <a16:creationId xmlns:a16="http://schemas.microsoft.com/office/drawing/2014/main" id="{4029D6DD-0968-4456-8D18-8BDCCCDD7AED}"/>
              </a:ext>
            </a:extLst>
          </p:cNvPr>
          <p:cNvSpPr txBox="1">
            <a:spLocks/>
          </p:cNvSpPr>
          <p:nvPr/>
        </p:nvSpPr>
        <p:spPr>
          <a:xfrm>
            <a:off x="486945" y="266163"/>
            <a:ext cx="10960984"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defTabSz="1219170">
              <a:buClr>
                <a:srgbClr val="000000"/>
              </a:buClr>
              <a:defRPr/>
            </a:pPr>
            <a:r>
              <a:rPr lang="en-US" sz="2200" b="1" kern="0" smtClean="0">
                <a:solidFill>
                  <a:srgbClr val="000099"/>
                </a:solidFill>
              </a:rPr>
              <a:t>Barotropic</a:t>
            </a:r>
            <a:r>
              <a:rPr kumimoji="0" lang="en-US" sz="2200" b="1" i="0" u="none" strike="noStrike" kern="0" cap="none" spc="0" normalizeH="0" baseline="0" noProof="0" smtClean="0">
                <a:ln>
                  <a:noFill/>
                </a:ln>
                <a:solidFill>
                  <a:srgbClr val="000099"/>
                </a:solidFill>
                <a:effectLst/>
                <a:uLnTx/>
                <a:uFillTx/>
                <a:latin typeface="Arial"/>
                <a:cs typeface="Arial"/>
                <a:sym typeface="Arial"/>
              </a:rPr>
              <a:t>:</a:t>
            </a:r>
            <a:r>
              <a:rPr kumimoji="0" lang="en-US" sz="2200" b="1" i="1" u="none" strike="noStrike" kern="0" cap="none" spc="0" normalizeH="0" baseline="0" noProof="0" smtClean="0">
                <a:ln>
                  <a:noFill/>
                </a:ln>
                <a:solidFill>
                  <a:srgbClr val="000099"/>
                </a:solidFill>
                <a:effectLst/>
                <a:uLnTx/>
                <a:uFillTx/>
                <a:latin typeface="Arial"/>
                <a:cs typeface="Arial"/>
                <a:sym typeface="Arial"/>
              </a:rPr>
              <a:t> </a:t>
            </a:r>
            <a:r>
              <a:rPr lang="en-US" sz="2200" b="1" i="1" kern="0" smtClean="0">
                <a:solidFill>
                  <a:srgbClr val="000099"/>
                </a:solidFill>
              </a:rPr>
              <a:t>U.S. East and Gulf of Mexico coasts</a:t>
            </a:r>
            <a:endParaRPr kumimoji="0" lang="en-US" sz="2200" b="1" i="1" u="none" strike="noStrike" kern="0" cap="none" spc="0" normalizeH="0" baseline="0" noProof="0" dirty="0">
              <a:ln>
                <a:noFill/>
              </a:ln>
              <a:solidFill>
                <a:srgbClr val="000099"/>
              </a:solidFill>
              <a:effectLst/>
              <a:uLnTx/>
              <a:uFillTx/>
              <a:sym typeface="Arial"/>
            </a:endParaRPr>
          </a:p>
        </p:txBody>
      </p:sp>
    </p:spTree>
    <p:extLst>
      <p:ext uri="{BB962C8B-B14F-4D97-AF65-F5344CB8AC3E}">
        <p14:creationId xmlns:p14="http://schemas.microsoft.com/office/powerpoint/2010/main" val="232853334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33" t="20833" r="-20833" b="6388"/>
          <a:stretch/>
        </p:blipFill>
        <p:spPr>
          <a:xfrm>
            <a:off x="365760" y="731520"/>
            <a:ext cx="14630400" cy="5989320"/>
          </a:xfrm>
          <a:prstGeom prst="rect">
            <a:avLst/>
          </a:prstGeom>
        </p:spPr>
      </p:pic>
      <p:sp>
        <p:nvSpPr>
          <p:cNvPr id="3" name="Title 2">
            <a:extLst>
              <a:ext uri="{FF2B5EF4-FFF2-40B4-BE49-F238E27FC236}">
                <a16:creationId xmlns:a16="http://schemas.microsoft.com/office/drawing/2014/main" id="{4029D6DD-0968-4456-8D18-8BDCCCDD7AED}"/>
              </a:ext>
            </a:extLst>
          </p:cNvPr>
          <p:cNvSpPr txBox="1">
            <a:spLocks/>
          </p:cNvSpPr>
          <p:nvPr/>
        </p:nvSpPr>
        <p:spPr>
          <a:xfrm>
            <a:off x="486945" y="266163"/>
            <a:ext cx="10960984"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defTabSz="1219170">
              <a:buClr>
                <a:srgbClr val="000000"/>
              </a:buClr>
              <a:defRPr/>
            </a:pPr>
            <a:r>
              <a:rPr lang="en-US" sz="2200" b="1" kern="0" smtClean="0">
                <a:solidFill>
                  <a:srgbClr val="FFC000"/>
                </a:solidFill>
              </a:rPr>
              <a:t>Baroclinic</a:t>
            </a:r>
            <a:r>
              <a:rPr kumimoji="0" lang="en-US" sz="2200" b="1" i="0" u="none" strike="noStrike" kern="0" cap="none" spc="0" normalizeH="0" baseline="0" noProof="0" smtClean="0">
                <a:ln>
                  <a:noFill/>
                </a:ln>
                <a:solidFill>
                  <a:srgbClr val="FFC000"/>
                </a:solidFill>
                <a:effectLst/>
                <a:uLnTx/>
                <a:uFillTx/>
                <a:latin typeface="Arial"/>
                <a:cs typeface="Arial"/>
                <a:sym typeface="Arial"/>
              </a:rPr>
              <a:t>:</a:t>
            </a:r>
            <a:r>
              <a:rPr kumimoji="0" lang="en-US" sz="2200" b="1" i="1" u="none" strike="noStrike" kern="0" cap="none" spc="0" normalizeH="0" baseline="0" noProof="0" smtClean="0">
                <a:ln>
                  <a:noFill/>
                </a:ln>
                <a:solidFill>
                  <a:srgbClr val="FFC000"/>
                </a:solidFill>
                <a:effectLst/>
                <a:uLnTx/>
                <a:uFillTx/>
                <a:latin typeface="Arial"/>
                <a:cs typeface="Arial"/>
                <a:sym typeface="Arial"/>
              </a:rPr>
              <a:t> </a:t>
            </a:r>
            <a:r>
              <a:rPr lang="en-US" sz="2200" b="1" i="1" kern="0" smtClean="0">
                <a:solidFill>
                  <a:srgbClr val="FFC000"/>
                </a:solidFill>
              </a:rPr>
              <a:t>U.S. East and Gulf of Mexico coasts</a:t>
            </a:r>
            <a:endParaRPr kumimoji="0" lang="en-US" sz="2200" b="1" i="1" u="none" strike="noStrike" kern="0" cap="none" spc="0" normalizeH="0" baseline="0" noProof="0" dirty="0">
              <a:ln>
                <a:noFill/>
              </a:ln>
              <a:solidFill>
                <a:srgbClr val="FFC000"/>
              </a:solidFill>
              <a:effectLst/>
              <a:uLnTx/>
              <a:uFillTx/>
              <a:sym typeface="Arial"/>
            </a:endParaRPr>
          </a:p>
        </p:txBody>
      </p:sp>
    </p:spTree>
    <p:extLst>
      <p:ext uri="{BB962C8B-B14F-4D97-AF65-F5344CB8AC3E}">
        <p14:creationId xmlns:p14="http://schemas.microsoft.com/office/powerpoint/2010/main" val="188171019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3333" b="60000"/>
          <a:stretch/>
        </p:blipFill>
        <p:spPr>
          <a:xfrm>
            <a:off x="1380458" y="1292087"/>
            <a:ext cx="9362660" cy="4572278"/>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494" t="86666" r="65019" b="6667"/>
          <a:stretch/>
        </p:blipFill>
        <p:spPr>
          <a:xfrm>
            <a:off x="2643809" y="4591878"/>
            <a:ext cx="2011680" cy="1143113"/>
          </a:xfrm>
          <a:prstGeom prst="rect">
            <a:avLst/>
          </a:prstGeom>
        </p:spPr>
      </p:pic>
      <p:sp>
        <p:nvSpPr>
          <p:cNvPr id="6" name="Oval 5"/>
          <p:cNvSpPr/>
          <p:nvPr/>
        </p:nvSpPr>
        <p:spPr>
          <a:xfrm>
            <a:off x="2246243" y="1759227"/>
            <a:ext cx="3260035" cy="894522"/>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50165" y="4055165"/>
            <a:ext cx="3260035" cy="725557"/>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93999" b="-666"/>
          <a:stretch/>
        </p:blipFill>
        <p:spPr>
          <a:xfrm>
            <a:off x="1310883" y="5969441"/>
            <a:ext cx="9362660" cy="1143113"/>
          </a:xfrm>
          <a:prstGeom prst="rect">
            <a:avLst/>
          </a:prstGeom>
        </p:spPr>
      </p:pic>
      <p:sp>
        <p:nvSpPr>
          <p:cNvPr id="12" name="Title 2">
            <a:extLst>
              <a:ext uri="{FF2B5EF4-FFF2-40B4-BE49-F238E27FC236}">
                <a16:creationId xmlns:a16="http://schemas.microsoft.com/office/drawing/2014/main" id="{4029D6DD-0968-4456-8D18-8BDCCCDD7AED}"/>
              </a:ext>
            </a:extLst>
          </p:cNvPr>
          <p:cNvSpPr txBox="1">
            <a:spLocks/>
          </p:cNvSpPr>
          <p:nvPr/>
        </p:nvSpPr>
        <p:spPr>
          <a:xfrm>
            <a:off x="486945" y="266163"/>
            <a:ext cx="1132074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defRPr/>
            </a:pPr>
            <a:r>
              <a:rPr lang="en-US" sz="2200" b="1" kern="0">
                <a:solidFill>
                  <a:srgbClr val="FFC000"/>
                </a:solidFill>
              </a:rPr>
              <a:t>STOFS </a:t>
            </a:r>
            <a:r>
              <a:rPr lang="en-US" sz="2200" b="1" kern="0" smtClean="0">
                <a:solidFill>
                  <a:srgbClr val="FFC000"/>
                </a:solidFill>
              </a:rPr>
              <a:t>2D</a:t>
            </a:r>
            <a:r>
              <a:rPr lang="en-US" sz="2200" b="1" kern="0" baseline="30000" smtClean="0">
                <a:solidFill>
                  <a:srgbClr val="FFC000"/>
                </a:solidFill>
              </a:rPr>
              <a:t>+</a:t>
            </a:r>
            <a:r>
              <a:rPr lang="en-US" sz="2200" b="1" kern="0" smtClean="0">
                <a:solidFill>
                  <a:srgbClr val="FFC000"/>
                </a:solidFill>
              </a:rPr>
              <a:t> </a:t>
            </a:r>
            <a:r>
              <a:rPr lang="en-US" sz="2200" b="1" kern="0">
                <a:solidFill>
                  <a:srgbClr val="FFC000"/>
                </a:solidFill>
              </a:rPr>
              <a:t>Global</a:t>
            </a:r>
            <a:r>
              <a:rPr lang="en-US" sz="2200" b="1" i="1" kern="0">
                <a:solidFill>
                  <a:srgbClr val="FFC000"/>
                </a:solidFill>
              </a:rPr>
              <a:t>: </a:t>
            </a:r>
            <a:r>
              <a:rPr lang="en-US" sz="2200" b="1" i="1" kern="0" smtClean="0">
                <a:solidFill>
                  <a:srgbClr val="FFC000"/>
                </a:solidFill>
              </a:rPr>
              <a:t>Power Spectral Density  -  </a:t>
            </a:r>
            <a:r>
              <a:rPr lang="en-US" sz="2200" b="1" i="1" kern="0" smtClean="0">
                <a:solidFill>
                  <a:srgbClr val="FFC000"/>
                </a:solidFill>
              </a:rPr>
              <a:t>Low frequency response improves</a:t>
            </a:r>
            <a:endParaRPr lang="en-US" sz="2200" b="1" i="1" kern="0" dirty="0">
              <a:solidFill>
                <a:srgbClr val="FFC000"/>
              </a:solidFill>
            </a:endParaRPr>
          </a:p>
        </p:txBody>
      </p:sp>
    </p:spTree>
    <p:extLst>
      <p:ext uri="{BB962C8B-B14F-4D97-AF65-F5344CB8AC3E}">
        <p14:creationId xmlns:p14="http://schemas.microsoft.com/office/powerpoint/2010/main" val="47904065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3333" b="60000"/>
          <a:stretch/>
        </p:blipFill>
        <p:spPr>
          <a:xfrm>
            <a:off x="1380458" y="1292087"/>
            <a:ext cx="9362660" cy="4572278"/>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494" t="86666" r="65019" b="6667"/>
          <a:stretch/>
        </p:blipFill>
        <p:spPr>
          <a:xfrm>
            <a:off x="2643809" y="4591878"/>
            <a:ext cx="2011680" cy="1143113"/>
          </a:xfrm>
          <a:prstGeom prst="rect">
            <a:avLst/>
          </a:prstGeom>
        </p:spPr>
      </p:pic>
      <p:sp>
        <p:nvSpPr>
          <p:cNvPr id="9" name="Oval 8"/>
          <p:cNvSpPr/>
          <p:nvPr/>
        </p:nvSpPr>
        <p:spPr>
          <a:xfrm>
            <a:off x="7166114" y="1779103"/>
            <a:ext cx="1739348" cy="1351723"/>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78757" y="4078356"/>
            <a:ext cx="1739348" cy="1351723"/>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93999" b="-666"/>
          <a:stretch/>
        </p:blipFill>
        <p:spPr>
          <a:xfrm>
            <a:off x="1310883" y="5969441"/>
            <a:ext cx="9362660" cy="1143113"/>
          </a:xfrm>
          <a:prstGeom prst="rect">
            <a:avLst/>
          </a:prstGeom>
        </p:spPr>
      </p:pic>
      <p:sp>
        <p:nvSpPr>
          <p:cNvPr id="12" name="Title 2">
            <a:extLst>
              <a:ext uri="{FF2B5EF4-FFF2-40B4-BE49-F238E27FC236}">
                <a16:creationId xmlns:a16="http://schemas.microsoft.com/office/drawing/2014/main" id="{4029D6DD-0968-4456-8D18-8BDCCCDD7AED}"/>
              </a:ext>
            </a:extLst>
          </p:cNvPr>
          <p:cNvSpPr txBox="1">
            <a:spLocks/>
          </p:cNvSpPr>
          <p:nvPr/>
        </p:nvSpPr>
        <p:spPr>
          <a:xfrm>
            <a:off x="486945" y="266163"/>
            <a:ext cx="1132074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defRPr/>
            </a:pPr>
            <a:r>
              <a:rPr lang="en-US" sz="2200" b="1" kern="0">
                <a:solidFill>
                  <a:srgbClr val="00B050"/>
                </a:solidFill>
              </a:rPr>
              <a:t>STOFS </a:t>
            </a:r>
            <a:r>
              <a:rPr lang="en-US" sz="2200" b="1" kern="0" smtClean="0">
                <a:solidFill>
                  <a:srgbClr val="00B050"/>
                </a:solidFill>
              </a:rPr>
              <a:t>2D </a:t>
            </a:r>
            <a:r>
              <a:rPr lang="en-US" sz="2200" b="1" kern="0">
                <a:solidFill>
                  <a:srgbClr val="00B050"/>
                </a:solidFill>
              </a:rPr>
              <a:t>Global</a:t>
            </a:r>
            <a:r>
              <a:rPr lang="en-US" sz="2200" b="1" i="1" kern="0">
                <a:solidFill>
                  <a:srgbClr val="00B050"/>
                </a:solidFill>
              </a:rPr>
              <a:t>: </a:t>
            </a:r>
            <a:r>
              <a:rPr lang="en-US" sz="2200" b="1" i="1" kern="0" smtClean="0">
                <a:solidFill>
                  <a:srgbClr val="00B050"/>
                </a:solidFill>
              </a:rPr>
              <a:t>Power Spectral Density  -  What </a:t>
            </a:r>
            <a:r>
              <a:rPr lang="en-US" sz="2200" b="1" i="1" kern="0" smtClean="0">
                <a:solidFill>
                  <a:srgbClr val="00B050"/>
                </a:solidFill>
              </a:rPr>
              <a:t>about intra-tidal frequencies?</a:t>
            </a:r>
            <a:endParaRPr lang="en-US" sz="2200" b="1" i="1" kern="0" dirty="0">
              <a:solidFill>
                <a:srgbClr val="00B050"/>
              </a:solidFill>
            </a:endParaRPr>
          </a:p>
        </p:txBody>
      </p:sp>
    </p:spTree>
    <p:extLst>
      <p:ext uri="{BB962C8B-B14F-4D97-AF65-F5344CB8AC3E}">
        <p14:creationId xmlns:p14="http://schemas.microsoft.com/office/powerpoint/2010/main" val="156214730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424064749" name="Table 1424064748"/>
          <p:cNvGraphicFramePr>
            <a:graphicFrameLocks/>
          </p:cNvGraphicFramePr>
          <p:nvPr>
            <p:extLst>
              <p:ext uri="{D42A27DB-BD31-4B8C-83A1-F6EECF244321}">
                <p14:modId xmlns:p14="http://schemas.microsoft.com/office/powerpoint/2010/main" val="280342732"/>
              </p:ext>
            </p:extLst>
          </p:nvPr>
        </p:nvGraphicFramePr>
        <p:xfrm>
          <a:off x="983793" y="4393681"/>
          <a:ext cx="10159995" cy="1828800"/>
        </p:xfrm>
        <a:graphic>
          <a:graphicData uri="http://schemas.openxmlformats.org/drawingml/2006/table">
            <a:tbl>
              <a:tblPr firstRow="1" firstCol="1" bandRow="1">
                <a:tableStyleId>{5C22544A-7EE6-4342-B048-85BDC9FD1C3A}</a:tableStyleId>
              </a:tblPr>
              <a:tblGrid>
                <a:gridCol w="2031999">
                  <a:extLst>
                    <a:ext uri="{9D8B030D-6E8A-4147-A177-3AD203B41FA5}">
                      <a16:colId xmlns:a16="http://schemas.microsoft.com/office/drawing/2014/main" val="20000"/>
                    </a:ext>
                  </a:extLst>
                </a:gridCol>
                <a:gridCol w="2031999">
                  <a:extLst>
                    <a:ext uri="{9D8B030D-6E8A-4147-A177-3AD203B41FA5}">
                      <a16:colId xmlns:a16="http://schemas.microsoft.com/office/drawing/2014/main" val="20001"/>
                    </a:ext>
                  </a:extLst>
                </a:gridCol>
                <a:gridCol w="2031999">
                  <a:extLst>
                    <a:ext uri="{9D8B030D-6E8A-4147-A177-3AD203B41FA5}">
                      <a16:colId xmlns:a16="http://schemas.microsoft.com/office/drawing/2014/main" val="20002"/>
                    </a:ext>
                  </a:extLst>
                </a:gridCol>
                <a:gridCol w="2031999">
                  <a:extLst>
                    <a:ext uri="{9D8B030D-6E8A-4147-A177-3AD203B41FA5}">
                      <a16:colId xmlns:a16="http://schemas.microsoft.com/office/drawing/2014/main" val="20003"/>
                    </a:ext>
                  </a:extLst>
                </a:gridCol>
                <a:gridCol w="2031999">
                  <a:extLst>
                    <a:ext uri="{9D8B030D-6E8A-4147-A177-3AD203B41FA5}">
                      <a16:colId xmlns:a16="http://schemas.microsoft.com/office/drawing/2014/main" val="20004"/>
                    </a:ext>
                  </a:extLst>
                </a:gridCol>
              </a:tblGrid>
              <a:tr h="365760">
                <a:tc>
                  <a:txBody>
                    <a:bodyPr/>
                    <a:lstStyle/>
                    <a:p>
                      <a:pPr algn="ctr">
                        <a:defRPr/>
                      </a:pPr>
                      <a:r>
                        <a:rPr/>
                        <a:t>Station</a:t>
                      </a:r>
                    </a:p>
                  </a:txBody>
                  <a:tcPr/>
                </a:tc>
                <a:tc>
                  <a:txBody>
                    <a:bodyPr/>
                    <a:lstStyle/>
                    <a:p>
                      <a:pPr algn="ctr">
                        <a:defRPr/>
                      </a:pPr>
                      <a:r>
                        <a:rPr/>
                        <a:t>Major 8</a:t>
                      </a:r>
                    </a:p>
                  </a:txBody>
                  <a:tcPr/>
                </a:tc>
                <a:tc>
                  <a:txBody>
                    <a:bodyPr/>
                    <a:lstStyle/>
                    <a:p>
                      <a:pPr algn="ctr">
                        <a:defRPr/>
                      </a:pPr>
                      <a:r>
                        <a:rPr/>
                        <a:t>13</a:t>
                      </a:r>
                    </a:p>
                  </a:txBody>
                  <a:tcPr/>
                </a:tc>
                <a:tc>
                  <a:txBody>
                    <a:bodyPr/>
                    <a:lstStyle/>
                    <a:p>
                      <a:pPr algn="ctr">
                        <a:defRPr/>
                      </a:pPr>
                      <a:r>
                        <a:rPr/>
                        <a:t>23</a:t>
                      </a:r>
                    </a:p>
                  </a:txBody>
                  <a:tcPr/>
                </a:tc>
                <a:tc>
                  <a:txBody>
                    <a:bodyPr/>
                    <a:lstStyle/>
                    <a:p>
                      <a:pPr algn="ctr">
                        <a:defRPr/>
                      </a:pPr>
                      <a:r>
                        <a:rPr/>
                        <a:t>36</a:t>
                      </a:r>
                    </a:p>
                  </a:txBody>
                  <a:tcPr/>
                </a:tc>
                <a:extLst>
                  <a:ext uri="{0D108BD9-81ED-4DB2-BD59-A6C34878D82A}">
                    <a16:rowId xmlns:a16="http://schemas.microsoft.com/office/drawing/2014/main" val="10000"/>
                  </a:ext>
                </a:extLst>
              </a:tr>
              <a:tr h="365760">
                <a:tc>
                  <a:txBody>
                    <a:bodyPr/>
                    <a:lstStyle/>
                    <a:p>
                      <a:pPr algn="ctr">
                        <a:defRPr/>
                      </a:pPr>
                      <a:r>
                        <a:rPr/>
                        <a:t>Cedar Key</a:t>
                      </a:r>
                    </a:p>
                  </a:txBody>
                  <a:tcPr/>
                </a:tc>
                <a:tc>
                  <a:txBody>
                    <a:bodyPr/>
                    <a:lstStyle/>
                    <a:p>
                      <a:pPr algn="ctr">
                        <a:defRPr/>
                      </a:pPr>
                      <a:r>
                        <a:rPr b="1">
                          <a:solidFill>
                            <a:srgbClr val="003399"/>
                          </a:solidFill>
                        </a:rPr>
                        <a:t>24.5</a:t>
                      </a:r>
                    </a:p>
                  </a:txBody>
                  <a:tcPr/>
                </a:tc>
                <a:tc>
                  <a:txBody>
                    <a:bodyPr/>
                    <a:lstStyle/>
                    <a:p>
                      <a:pPr algn="ctr">
                        <a:defRPr/>
                      </a:pPr>
                      <a:r>
                        <a:rPr b="1">
                          <a:solidFill>
                            <a:srgbClr val="92D050"/>
                          </a:solidFill>
                        </a:rPr>
                        <a:t>10.2</a:t>
                      </a:r>
                    </a:p>
                  </a:txBody>
                  <a:tcPr/>
                </a:tc>
                <a:tc>
                  <a:txBody>
                    <a:bodyPr/>
                    <a:lstStyle/>
                    <a:p>
                      <a:pPr algn="ctr">
                        <a:defRPr/>
                      </a:pPr>
                      <a:r>
                        <a:rPr b="1">
                          <a:solidFill>
                            <a:srgbClr val="00B0F0"/>
                          </a:solidFill>
                        </a:rPr>
                        <a:t>10.1</a:t>
                      </a:r>
                    </a:p>
                  </a:txBody>
                  <a:tcPr/>
                </a:tc>
                <a:tc>
                  <a:txBody>
                    <a:bodyPr/>
                    <a:lstStyle/>
                    <a:p>
                      <a:pPr algn="ctr">
                        <a:defRPr/>
                      </a:pPr>
                      <a:r>
                        <a:rPr b="1">
                          <a:solidFill>
                            <a:srgbClr val="00B050"/>
                          </a:solidFill>
                        </a:rPr>
                        <a:t>2.3</a:t>
                      </a:r>
                    </a:p>
                  </a:txBody>
                  <a:tcPr/>
                </a:tc>
                <a:extLst>
                  <a:ext uri="{0D108BD9-81ED-4DB2-BD59-A6C34878D82A}">
                    <a16:rowId xmlns:a16="http://schemas.microsoft.com/office/drawing/2014/main" val="10001"/>
                  </a:ext>
                </a:extLst>
              </a:tr>
              <a:tr h="365760">
                <a:tc>
                  <a:txBody>
                    <a:bodyPr/>
                    <a:lstStyle/>
                    <a:p>
                      <a:pPr algn="ctr">
                        <a:defRPr/>
                      </a:pPr>
                      <a:r>
                        <a:rPr/>
                        <a:t>Bar Harbor</a:t>
                      </a:r>
                    </a:p>
                  </a:txBody>
                  <a:tcPr/>
                </a:tc>
                <a:tc>
                  <a:txBody>
                    <a:bodyPr/>
                    <a:lstStyle/>
                    <a:p>
                      <a:pPr algn="ctr">
                        <a:defRPr/>
                      </a:pPr>
                      <a:r>
                        <a:rPr b="1">
                          <a:solidFill>
                            <a:srgbClr val="003399"/>
                          </a:solidFill>
                        </a:rPr>
                        <a:t>31.3</a:t>
                      </a:r>
                    </a:p>
                  </a:txBody>
                  <a:tcPr/>
                </a:tc>
                <a:tc>
                  <a:txBody>
                    <a:bodyPr/>
                    <a:lstStyle/>
                    <a:p>
                      <a:pPr algn="ctr">
                        <a:defRPr/>
                      </a:pPr>
                      <a:r>
                        <a:rPr b="1">
                          <a:solidFill>
                            <a:srgbClr val="92D050"/>
                          </a:solidFill>
                        </a:rPr>
                        <a:t>29.6</a:t>
                      </a:r>
                    </a:p>
                  </a:txBody>
                  <a:tcPr/>
                </a:tc>
                <a:tc>
                  <a:txBody>
                    <a:bodyPr/>
                    <a:lstStyle/>
                    <a:p>
                      <a:pPr algn="ctr">
                        <a:defRPr/>
                      </a:pPr>
                      <a:r>
                        <a:rPr b="1">
                          <a:solidFill>
                            <a:srgbClr val="00B0F0"/>
                          </a:solidFill>
                        </a:rPr>
                        <a:t>28.9</a:t>
                      </a:r>
                    </a:p>
                  </a:txBody>
                  <a:tcPr/>
                </a:tc>
                <a:tc>
                  <a:txBody>
                    <a:bodyPr/>
                    <a:lstStyle/>
                    <a:p>
                      <a:pPr algn="ctr">
                        <a:defRPr/>
                      </a:pPr>
                      <a:r>
                        <a:rPr b="1">
                          <a:solidFill>
                            <a:srgbClr val="00B050"/>
                          </a:solidFill>
                        </a:rPr>
                        <a:t>4.1</a:t>
                      </a:r>
                    </a:p>
                  </a:txBody>
                  <a:tcPr/>
                </a:tc>
                <a:extLst>
                  <a:ext uri="{0D108BD9-81ED-4DB2-BD59-A6C34878D82A}">
                    <a16:rowId xmlns:a16="http://schemas.microsoft.com/office/drawing/2014/main" val="10002"/>
                  </a:ext>
                </a:extLst>
              </a:tr>
              <a:tr h="365760">
                <a:tc>
                  <a:txBody>
                    <a:bodyPr/>
                    <a:lstStyle/>
                    <a:p>
                      <a:pPr algn="ctr">
                        <a:defRPr/>
                      </a:pPr>
                      <a:r>
                        <a:rPr/>
                        <a:t>Freeport</a:t>
                      </a:r>
                    </a:p>
                  </a:txBody>
                  <a:tcPr/>
                </a:tc>
                <a:tc>
                  <a:txBody>
                    <a:bodyPr/>
                    <a:lstStyle/>
                    <a:p>
                      <a:pPr algn="ctr">
                        <a:defRPr/>
                      </a:pPr>
                      <a:r>
                        <a:rPr b="1">
                          <a:solidFill>
                            <a:srgbClr val="003399"/>
                          </a:solidFill>
                        </a:rPr>
                        <a:t>21.1</a:t>
                      </a:r>
                    </a:p>
                  </a:txBody>
                  <a:tcPr/>
                </a:tc>
                <a:tc>
                  <a:txBody>
                    <a:bodyPr/>
                    <a:lstStyle/>
                    <a:p>
                      <a:pPr algn="ctr">
                        <a:defRPr/>
                      </a:pPr>
                      <a:r>
                        <a:rPr b="1">
                          <a:solidFill>
                            <a:srgbClr val="92D050"/>
                          </a:solidFill>
                        </a:rPr>
                        <a:t>6.6</a:t>
                      </a:r>
                    </a:p>
                  </a:txBody>
                  <a:tcPr/>
                </a:tc>
                <a:tc>
                  <a:txBody>
                    <a:bodyPr/>
                    <a:lstStyle/>
                    <a:p>
                      <a:pPr algn="ctr">
                        <a:defRPr/>
                      </a:pPr>
                      <a:r>
                        <a:rPr b="1">
                          <a:solidFill>
                            <a:srgbClr val="00B0F0"/>
                          </a:solidFill>
                        </a:rPr>
                        <a:t>5.7</a:t>
                      </a:r>
                    </a:p>
                  </a:txBody>
                  <a:tcPr/>
                </a:tc>
                <a:tc>
                  <a:txBody>
                    <a:bodyPr/>
                    <a:lstStyle/>
                    <a:p>
                      <a:pPr algn="ctr">
                        <a:defRPr/>
                      </a:pPr>
                      <a:r>
                        <a:rPr b="1">
                          <a:solidFill>
                            <a:srgbClr val="00B050"/>
                          </a:solidFill>
                        </a:rPr>
                        <a:t>2.2</a:t>
                      </a:r>
                    </a:p>
                  </a:txBody>
                  <a:tcPr/>
                </a:tc>
                <a:extLst>
                  <a:ext uri="{0D108BD9-81ED-4DB2-BD59-A6C34878D82A}">
                    <a16:rowId xmlns:a16="http://schemas.microsoft.com/office/drawing/2014/main" val="10003"/>
                  </a:ext>
                </a:extLst>
              </a:tr>
              <a:tr h="365760">
                <a:tc>
                  <a:txBody>
                    <a:bodyPr/>
                    <a:lstStyle/>
                    <a:p>
                      <a:pPr algn="ctr">
                        <a:defRPr/>
                      </a:pPr>
                      <a:r>
                        <a:rPr/>
                        <a:t>Gloucester</a:t>
                      </a:r>
                    </a:p>
                  </a:txBody>
                  <a:tcPr/>
                </a:tc>
                <a:tc>
                  <a:txBody>
                    <a:bodyPr/>
                    <a:lstStyle/>
                    <a:p>
                      <a:pPr algn="ctr">
                        <a:defRPr/>
                      </a:pPr>
                      <a:r>
                        <a:rPr b="1">
                          <a:solidFill>
                            <a:srgbClr val="003399"/>
                          </a:solidFill>
                        </a:rPr>
                        <a:t>17.0</a:t>
                      </a:r>
                    </a:p>
                  </a:txBody>
                  <a:tcPr/>
                </a:tc>
                <a:tc>
                  <a:txBody>
                    <a:bodyPr/>
                    <a:lstStyle/>
                    <a:p>
                      <a:pPr algn="ctr">
                        <a:defRPr/>
                      </a:pPr>
                      <a:r>
                        <a:rPr b="1">
                          <a:solidFill>
                            <a:srgbClr val="92D050"/>
                          </a:solidFill>
                        </a:rPr>
                        <a:t>8.2</a:t>
                      </a:r>
                    </a:p>
                  </a:txBody>
                  <a:tcPr/>
                </a:tc>
                <a:tc>
                  <a:txBody>
                    <a:bodyPr/>
                    <a:lstStyle/>
                    <a:p>
                      <a:pPr algn="ctr">
                        <a:defRPr/>
                      </a:pPr>
                      <a:r>
                        <a:rPr b="1">
                          <a:solidFill>
                            <a:srgbClr val="00B0F0"/>
                          </a:solidFill>
                        </a:rPr>
                        <a:t>7.6</a:t>
                      </a:r>
                    </a:p>
                  </a:txBody>
                  <a:tcPr/>
                </a:tc>
                <a:tc>
                  <a:txBody>
                    <a:bodyPr/>
                    <a:lstStyle/>
                    <a:p>
                      <a:pPr algn="ctr">
                        <a:defRPr/>
                      </a:pPr>
                      <a:r>
                        <a:rPr b="1">
                          <a:solidFill>
                            <a:srgbClr val="00B050"/>
                          </a:solidFill>
                        </a:rPr>
                        <a:t>1.1</a:t>
                      </a:r>
                    </a:p>
                  </a:txBody>
                  <a:tcPr/>
                </a:tc>
                <a:extLst>
                  <a:ext uri="{0D108BD9-81ED-4DB2-BD59-A6C34878D82A}">
                    <a16:rowId xmlns:a16="http://schemas.microsoft.com/office/drawing/2014/main" val="10004"/>
                  </a:ext>
                </a:extLst>
              </a:tr>
            </a:tbl>
          </a:graphicData>
        </a:graphic>
      </p:graphicFrame>
      <p:sp>
        <p:nvSpPr>
          <p:cNvPr id="1531492018" name="TextBox 1531492017"/>
          <p:cNvSpPr txBox="1"/>
          <p:nvPr/>
        </p:nvSpPr>
        <p:spPr bwMode="auto">
          <a:xfrm>
            <a:off x="5215276" y="3936159"/>
            <a:ext cx="1707436" cy="366119"/>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smtClean="0">
                <a:ln>
                  <a:noFill/>
                </a:ln>
                <a:solidFill>
                  <a:prstClr val="black"/>
                </a:solidFill>
                <a:effectLst/>
                <a:uLnTx/>
                <a:uFillTx/>
                <a:latin typeface="Arial"/>
                <a:cs typeface="Arial"/>
              </a:rPr>
              <a:t>Max </a:t>
            </a:r>
            <a:r>
              <a:rPr kumimoji="0" sz="1800" b="0" i="0" u="none" strike="noStrike" kern="0" cap="none" spc="0" normalizeH="0" baseline="0" noProof="0">
                <a:ln>
                  <a:noFill/>
                </a:ln>
                <a:solidFill>
                  <a:prstClr val="black"/>
                </a:solidFill>
                <a:effectLst/>
                <a:uLnTx/>
                <a:uFillTx/>
                <a:latin typeface="Arial"/>
                <a:cs typeface="Arial"/>
              </a:rPr>
              <a:t>Error (cm)</a:t>
            </a:r>
          </a:p>
        </p:txBody>
      </p:sp>
      <p:sp>
        <p:nvSpPr>
          <p:cNvPr id="7"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defTabSz="1219170">
              <a:buClr>
                <a:srgbClr val="000000"/>
              </a:buClr>
              <a:defRPr/>
            </a:pPr>
            <a:r>
              <a:rPr kumimoji="0" lang="en-US" sz="2200" b="1" i="0" u="none" strike="noStrike" kern="0" cap="none" spc="0" normalizeH="0" baseline="0" noProof="0" smtClean="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smtClean="0">
                <a:ln>
                  <a:noFill/>
                </a:ln>
                <a:solidFill>
                  <a:srgbClr val="00B050"/>
                </a:solidFill>
                <a:effectLst/>
                <a:uLnTx/>
                <a:uFillTx/>
                <a:latin typeface="Arial"/>
                <a:cs typeface="Arial"/>
                <a:sym typeface="Arial"/>
              </a:rPr>
              <a:t>+ </a:t>
            </a:r>
            <a:r>
              <a:rPr kumimoji="0" lang="en-US" sz="2200" b="1" i="0" u="none" strike="noStrike" kern="0" cap="none" spc="0" normalizeH="0" baseline="0" noProof="0" smtClean="0">
                <a:ln>
                  <a:noFill/>
                </a:ln>
                <a:solidFill>
                  <a:srgbClr val="00B050"/>
                </a:solidFill>
                <a:effectLst/>
                <a:uLnTx/>
                <a:uFillTx/>
                <a:latin typeface="Arial"/>
                <a:cs typeface="Arial"/>
                <a:sym typeface="Arial"/>
              </a:rPr>
              <a:t>Global:</a:t>
            </a:r>
            <a:r>
              <a:rPr kumimoji="0" lang="en-US" sz="2200" b="1" i="1" u="none" strike="noStrike" kern="0" cap="none" spc="0" normalizeH="0" baseline="0" noProof="0" smtClean="0">
                <a:ln>
                  <a:noFill/>
                </a:ln>
                <a:solidFill>
                  <a:srgbClr val="00B050"/>
                </a:solidFill>
                <a:effectLst/>
                <a:uLnTx/>
                <a:uFillTx/>
                <a:latin typeface="Arial"/>
                <a:cs typeface="Arial"/>
                <a:sym typeface="Arial"/>
              </a:rPr>
              <a:t> </a:t>
            </a:r>
            <a:r>
              <a:rPr lang="en-US" sz="2200" b="1" i="1" kern="0">
                <a:solidFill>
                  <a:srgbClr val="00B050"/>
                </a:solidFill>
              </a:rPr>
              <a:t>Implementation of full luna-solar tidal potential</a:t>
            </a:r>
            <a:endParaRPr lang="en-US" sz="2200" b="1" i="1" kern="0" dirty="0">
              <a:solidFill>
                <a:srgbClr val="00B050"/>
              </a:solidFill>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259534" y="897347"/>
            <a:ext cx="11530389" cy="2811026"/>
          </a:xfrm>
          <a:prstGeom prst="rect">
            <a:avLst/>
          </a:prstGeom>
          <a:solidFill>
            <a:schemeClr val="bg1"/>
          </a:solidFill>
        </p:spPr>
        <p:txBody>
          <a:bodyPr wrap="square" rtlCol="0">
            <a:spAutoFit/>
          </a:bodyPr>
          <a:lstStyle/>
          <a:p>
            <a:pPr marL="285732" indent="-285732" defTabSz="914340">
              <a:spcBef>
                <a:spcPts val="1000"/>
              </a:spcBef>
              <a:buFont typeface="Arial" panose="020B0604020202020204" pitchFamily="34" charset="0"/>
              <a:buChar char="•"/>
              <a:defRPr/>
            </a:pPr>
            <a:r>
              <a:rPr lang="en-US" sz="2000" kern="0" smtClean="0">
                <a:solidFill>
                  <a:schemeClr val="bg1">
                    <a:lumMod val="50000"/>
                  </a:schemeClr>
                </a:solidFill>
                <a:latin typeface="Arial"/>
                <a:cs typeface="Arial"/>
                <a:sym typeface="Arial"/>
              </a:rPr>
              <a:t>How much does moving from 8 main tidal forcing contituents to the full NOAA standard 37 constituents change water levels?</a:t>
            </a:r>
          </a:p>
          <a:p>
            <a:pPr marL="285732" indent="-285732" defTabSz="914340">
              <a:spcBef>
                <a:spcPts val="400"/>
              </a:spcBef>
              <a:buFont typeface="Arial" panose="020B0604020202020204" pitchFamily="34" charset="0"/>
              <a:buChar char="•"/>
              <a:defRPr/>
            </a:pPr>
            <a:r>
              <a:rPr lang="en-US" sz="2000" kern="0" smtClean="0">
                <a:solidFill>
                  <a:schemeClr val="bg1">
                    <a:lumMod val="50000"/>
                  </a:schemeClr>
                </a:solidFill>
                <a:latin typeface="Arial"/>
                <a:cs typeface="Arial"/>
                <a:sym typeface="Arial"/>
              </a:rPr>
              <a:t>Compare signal synthesized using NOAA's harmonic constituents with nodal factors and equilibrium arguments to NOAA's "Predicted Tide" (using same constituents)</a:t>
            </a:r>
          </a:p>
          <a:p>
            <a:pPr marL="742932" lvl="1" indent="-285732" defTabSz="914340">
              <a:spcBef>
                <a:spcPts val="400"/>
              </a:spcBef>
              <a:buFont typeface="Arial" panose="020B0604020202020204" pitchFamily="34" charset="0"/>
              <a:buChar char="•"/>
              <a:defRPr/>
            </a:pPr>
            <a:r>
              <a:rPr lang="en-US" sz="2000" kern="0" smtClean="0">
                <a:solidFill>
                  <a:srgbClr val="0037A4"/>
                </a:solidFill>
                <a:latin typeface="Arial"/>
                <a:cs typeface="Arial"/>
                <a:sym typeface="Arial"/>
              </a:rPr>
              <a:t>Major 8: M</a:t>
            </a:r>
            <a:r>
              <a:rPr lang="en-US" sz="2000" kern="0" baseline="-25000" smtClean="0">
                <a:solidFill>
                  <a:srgbClr val="0037A4"/>
                </a:solidFill>
                <a:latin typeface="Arial"/>
                <a:cs typeface="Arial"/>
                <a:sym typeface="Arial"/>
              </a:rPr>
              <a:t>2</a:t>
            </a:r>
            <a:r>
              <a:rPr lang="en-US" sz="2000" kern="0" smtClean="0">
                <a:solidFill>
                  <a:srgbClr val="0037A4"/>
                </a:solidFill>
                <a:latin typeface="Arial"/>
                <a:cs typeface="Arial"/>
                <a:sym typeface="Arial"/>
              </a:rPr>
              <a:t>, S</a:t>
            </a:r>
            <a:r>
              <a:rPr lang="en-US" sz="2000" kern="0" baseline="-25000" smtClean="0">
                <a:solidFill>
                  <a:srgbClr val="0037A4"/>
                </a:solidFill>
                <a:latin typeface="Arial"/>
                <a:cs typeface="Arial"/>
                <a:sym typeface="Arial"/>
              </a:rPr>
              <a:t>2</a:t>
            </a:r>
            <a:r>
              <a:rPr lang="en-US" sz="2000" kern="0" smtClean="0">
                <a:solidFill>
                  <a:srgbClr val="0037A4"/>
                </a:solidFill>
                <a:latin typeface="Arial"/>
                <a:cs typeface="Arial"/>
                <a:sym typeface="Arial"/>
              </a:rPr>
              <a:t>, N</a:t>
            </a:r>
            <a:r>
              <a:rPr lang="en-US" sz="2000" kern="0" baseline="-25000" smtClean="0">
                <a:solidFill>
                  <a:srgbClr val="0037A4"/>
                </a:solidFill>
                <a:latin typeface="Arial"/>
                <a:cs typeface="Arial"/>
                <a:sym typeface="Arial"/>
              </a:rPr>
              <a:t>2</a:t>
            </a:r>
            <a:r>
              <a:rPr lang="en-US" sz="2000" kern="0" smtClean="0">
                <a:solidFill>
                  <a:srgbClr val="0037A4"/>
                </a:solidFill>
                <a:latin typeface="Arial"/>
                <a:cs typeface="Arial"/>
                <a:sym typeface="Arial"/>
              </a:rPr>
              <a:t>, K</a:t>
            </a:r>
            <a:r>
              <a:rPr lang="en-US" sz="2000" kern="0" baseline="-25000" smtClean="0">
                <a:solidFill>
                  <a:srgbClr val="0037A4"/>
                </a:solidFill>
                <a:latin typeface="Arial"/>
                <a:cs typeface="Arial"/>
                <a:sym typeface="Arial"/>
              </a:rPr>
              <a:t>2</a:t>
            </a:r>
            <a:r>
              <a:rPr lang="en-US" sz="2000" kern="0" smtClean="0">
                <a:solidFill>
                  <a:srgbClr val="0037A4"/>
                </a:solidFill>
                <a:latin typeface="Arial"/>
                <a:cs typeface="Arial"/>
                <a:sym typeface="Arial"/>
              </a:rPr>
              <a:t>, O</a:t>
            </a:r>
            <a:r>
              <a:rPr lang="en-US" sz="2000" kern="0" baseline="-25000" smtClean="0">
                <a:solidFill>
                  <a:srgbClr val="0037A4"/>
                </a:solidFill>
                <a:latin typeface="Arial"/>
                <a:cs typeface="Arial"/>
                <a:sym typeface="Arial"/>
              </a:rPr>
              <a:t>1</a:t>
            </a:r>
            <a:r>
              <a:rPr lang="en-US" sz="2000" kern="0" smtClean="0">
                <a:solidFill>
                  <a:srgbClr val="0037A4"/>
                </a:solidFill>
                <a:latin typeface="Arial"/>
                <a:cs typeface="Arial"/>
                <a:sym typeface="Arial"/>
              </a:rPr>
              <a:t>, K</a:t>
            </a:r>
            <a:r>
              <a:rPr lang="en-US" sz="2000" kern="0" baseline="-25000" smtClean="0">
                <a:solidFill>
                  <a:srgbClr val="0037A4"/>
                </a:solidFill>
                <a:latin typeface="Arial"/>
                <a:cs typeface="Arial"/>
                <a:sym typeface="Arial"/>
              </a:rPr>
              <a:t>1</a:t>
            </a:r>
            <a:r>
              <a:rPr lang="en-US" sz="2000" kern="0" smtClean="0">
                <a:solidFill>
                  <a:srgbClr val="0037A4"/>
                </a:solidFill>
                <a:latin typeface="Arial"/>
                <a:cs typeface="Arial"/>
                <a:sym typeface="Arial"/>
              </a:rPr>
              <a:t>, P</a:t>
            </a:r>
            <a:r>
              <a:rPr lang="en-US" sz="2000" kern="0" baseline="-25000" smtClean="0">
                <a:solidFill>
                  <a:srgbClr val="0037A4"/>
                </a:solidFill>
                <a:latin typeface="Arial"/>
                <a:cs typeface="Arial"/>
                <a:sym typeface="Arial"/>
              </a:rPr>
              <a:t>1</a:t>
            </a:r>
            <a:r>
              <a:rPr lang="en-US" sz="2000" kern="0" smtClean="0">
                <a:solidFill>
                  <a:srgbClr val="0037A4"/>
                </a:solidFill>
                <a:latin typeface="Arial"/>
                <a:cs typeface="Arial"/>
                <a:sym typeface="Arial"/>
              </a:rPr>
              <a:t> and Q</a:t>
            </a:r>
            <a:r>
              <a:rPr lang="en-US" sz="2000" kern="0" baseline="-25000" smtClean="0">
                <a:solidFill>
                  <a:srgbClr val="0037A4"/>
                </a:solidFill>
                <a:latin typeface="Arial"/>
                <a:cs typeface="Arial"/>
                <a:sym typeface="Arial"/>
              </a:rPr>
              <a:t>1</a:t>
            </a:r>
            <a:r>
              <a:rPr lang="en-US" sz="2000" kern="0" smtClean="0">
                <a:solidFill>
                  <a:srgbClr val="0037A4"/>
                </a:solidFill>
                <a:latin typeface="Arial"/>
                <a:cs typeface="Arial"/>
                <a:sym typeface="Arial"/>
              </a:rPr>
              <a:t>  </a:t>
            </a:r>
            <a:r>
              <a:rPr lang="en-US" sz="2000" b="1" kern="0" smtClean="0">
                <a:solidFill>
                  <a:srgbClr val="0037A4"/>
                </a:solidFill>
                <a:latin typeface="Arial"/>
                <a:cs typeface="Arial"/>
                <a:sym typeface="Arial"/>
              </a:rPr>
              <a:t>(8)</a:t>
            </a:r>
          </a:p>
          <a:p>
            <a:pPr marL="742932" lvl="1" indent="-285732" defTabSz="914340">
              <a:spcBef>
                <a:spcPts val="400"/>
              </a:spcBef>
              <a:buFont typeface="Arial" panose="020B0604020202020204" pitchFamily="34" charset="0"/>
              <a:buChar char="•"/>
              <a:defRPr/>
            </a:pPr>
            <a:r>
              <a:rPr lang="en-US" sz="2000" kern="0" smtClean="0">
                <a:solidFill>
                  <a:srgbClr val="92D050"/>
                </a:solidFill>
                <a:latin typeface="Arial"/>
                <a:cs typeface="Arial"/>
                <a:sym typeface="Arial"/>
              </a:rPr>
              <a:t>Add 5 long term constituents Ssa, Sa, Mm, Mf, Msf  </a:t>
            </a:r>
            <a:r>
              <a:rPr lang="en-US" sz="2000" b="1" kern="0" smtClean="0">
                <a:solidFill>
                  <a:srgbClr val="92D050"/>
                </a:solidFill>
                <a:latin typeface="Arial"/>
                <a:cs typeface="Arial"/>
                <a:sym typeface="Arial"/>
              </a:rPr>
              <a:t>(13)</a:t>
            </a:r>
          </a:p>
          <a:p>
            <a:pPr marL="742932" lvl="1" indent="-285732" defTabSz="914340">
              <a:spcBef>
                <a:spcPts val="400"/>
              </a:spcBef>
              <a:buFont typeface="Arial" panose="020B0604020202020204" pitchFamily="34" charset="0"/>
              <a:buChar char="•"/>
              <a:defRPr/>
            </a:pPr>
            <a:r>
              <a:rPr lang="en-US" sz="2000" kern="0" smtClean="0">
                <a:solidFill>
                  <a:srgbClr val="00B0F0"/>
                </a:solidFill>
                <a:latin typeface="Arial"/>
                <a:cs typeface="Arial"/>
                <a:sym typeface="Arial"/>
              </a:rPr>
              <a:t>Add  10 nonlinear overtides and compound tides </a:t>
            </a:r>
            <a:r>
              <a:rPr lang="en-US" sz="2000" b="1" kern="0" smtClean="0">
                <a:solidFill>
                  <a:srgbClr val="00B0F0"/>
                </a:solidFill>
                <a:latin typeface="Arial"/>
                <a:cs typeface="Arial"/>
                <a:sym typeface="Arial"/>
              </a:rPr>
              <a:t>(23)</a:t>
            </a:r>
          </a:p>
          <a:p>
            <a:pPr marL="742932" lvl="1" indent="-285732" defTabSz="914340">
              <a:spcBef>
                <a:spcPts val="400"/>
              </a:spcBef>
              <a:buFont typeface="Arial" panose="020B0604020202020204" pitchFamily="34" charset="0"/>
              <a:buChar char="•"/>
              <a:defRPr/>
            </a:pPr>
            <a:r>
              <a:rPr lang="en-US" sz="2000" kern="0" smtClean="0">
                <a:solidFill>
                  <a:srgbClr val="00B050"/>
                </a:solidFill>
                <a:latin typeface="Arial"/>
                <a:cs typeface="Arial"/>
                <a:sym typeface="Arial"/>
              </a:rPr>
              <a:t>Add 13 secondary astronomical constituents </a:t>
            </a:r>
            <a:r>
              <a:rPr lang="en-US" sz="2000" b="1" kern="0" smtClean="0">
                <a:solidFill>
                  <a:srgbClr val="00B050"/>
                </a:solidFill>
                <a:latin typeface="Arial"/>
                <a:cs typeface="Arial"/>
                <a:sym typeface="Arial"/>
              </a:rPr>
              <a:t>(36)</a:t>
            </a:r>
            <a:endParaRPr lang="en-US" sz="2000" b="1" dirty="0">
              <a:solidFill>
                <a:srgbClr val="00B050"/>
              </a:solidFill>
              <a:latin typeface="Arial"/>
              <a:cs typeface="Arial"/>
              <a:sym typeface="Arial"/>
            </a:endParaRPr>
          </a:p>
        </p:txBody>
      </p:sp>
    </p:spTree>
    <p:extLst>
      <p:ext uri="{BB962C8B-B14F-4D97-AF65-F5344CB8AC3E}">
        <p14:creationId xmlns:p14="http://schemas.microsoft.com/office/powerpoint/2010/main" val="2758912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pic>
        <p:nvPicPr>
          <p:cNvPr id="6" name="Picture 5"/>
          <p:cNvPicPr>
            <a:picLocks noChangeAspect="1"/>
          </p:cNvPicPr>
          <p:nvPr/>
        </p:nvPicPr>
        <p:blipFill rotWithShape="1">
          <a:blip r:embed="rId2"/>
          <a:srcRect l="15898" t="13724" r="12851" b="19609"/>
          <a:stretch/>
        </p:blipFill>
        <p:spPr>
          <a:xfrm>
            <a:off x="721360" y="254000"/>
            <a:ext cx="10424160" cy="5486400"/>
          </a:xfrm>
          <a:prstGeom prst="rect">
            <a:avLst/>
          </a:prstGeom>
        </p:spPr>
      </p:pic>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a:t>
            </a:r>
            <a:r>
              <a:rPr kumimoji="0" lang="en-US" sz="2200" b="1" i="1" u="none" strike="noStrike" kern="0" cap="none" spc="0" normalizeH="0" baseline="0" noProof="0" smtClean="0">
                <a:ln>
                  <a:noFill/>
                </a:ln>
                <a:solidFill>
                  <a:srgbClr val="00B050"/>
                </a:solidFill>
                <a:effectLst/>
                <a:uLnTx/>
                <a:uFillTx/>
                <a:latin typeface="Arial"/>
                <a:cs typeface="Arial"/>
                <a:sym typeface="Arial"/>
              </a:rPr>
              <a:t>Implementation</a:t>
            </a:r>
            <a:r>
              <a:rPr kumimoji="0" lang="en-US" sz="2200" b="1" i="1" u="none" strike="noStrike" kern="0" cap="none" spc="0" normalizeH="0" noProof="0" smtClean="0">
                <a:ln>
                  <a:noFill/>
                </a:ln>
                <a:solidFill>
                  <a:srgbClr val="00B050"/>
                </a:solidFill>
                <a:effectLst/>
                <a:uLnTx/>
                <a:uFillTx/>
                <a:latin typeface="Arial"/>
                <a:cs typeface="Arial"/>
                <a:sym typeface="Arial"/>
              </a:rPr>
              <a:t> of full luna-solar tidal potential</a:t>
            </a:r>
            <a:endParaRPr kumimoji="0" lang="en-US" sz="2200" b="1" i="1" u="none" strike="noStrike" kern="0" cap="none" spc="0" normalizeH="0" baseline="0" noProof="0" dirty="0">
              <a:ln>
                <a:noFill/>
              </a:ln>
              <a:solidFill>
                <a:srgbClr val="00B050"/>
              </a:solidFill>
              <a:effectLst/>
              <a:uLnTx/>
              <a:uFillTx/>
              <a:latin typeface="Arial"/>
              <a:cs typeface="Arial"/>
              <a:sym typeface="Arial"/>
            </a:endParaRPr>
          </a:p>
        </p:txBody>
      </p:sp>
    </p:spTree>
    <p:extLst>
      <p:ext uri="{BB962C8B-B14F-4D97-AF65-F5344CB8AC3E}">
        <p14:creationId xmlns:p14="http://schemas.microsoft.com/office/powerpoint/2010/main" val="333776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defTabSz="1219170">
              <a:buClr>
                <a:srgbClr val="000000"/>
              </a:buClr>
              <a:defRPr/>
            </a:pPr>
            <a:r>
              <a:rPr kumimoji="0" lang="en-US" sz="2200" b="1" i="0" u="none" strike="noStrike" kern="0" cap="none" spc="0" normalizeH="0" baseline="0" noProof="0" smtClean="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smtClean="0">
                <a:ln>
                  <a:noFill/>
                </a:ln>
                <a:solidFill>
                  <a:srgbClr val="00B050"/>
                </a:solidFill>
                <a:effectLst/>
                <a:uLnTx/>
                <a:uFillTx/>
                <a:latin typeface="Arial"/>
                <a:cs typeface="Arial"/>
                <a:sym typeface="Arial"/>
              </a:rPr>
              <a:t>+ </a:t>
            </a:r>
            <a:r>
              <a:rPr kumimoji="0" lang="en-US" sz="2200" b="1" i="0" u="none" strike="noStrike" kern="0" cap="none" spc="0" normalizeH="0" baseline="0" noProof="0" smtClean="0">
                <a:ln>
                  <a:noFill/>
                </a:ln>
                <a:solidFill>
                  <a:srgbClr val="00B050"/>
                </a:solidFill>
                <a:effectLst/>
                <a:uLnTx/>
                <a:uFillTx/>
                <a:latin typeface="Arial"/>
                <a:cs typeface="Arial"/>
                <a:sym typeface="Arial"/>
              </a:rPr>
              <a:t>Global:</a:t>
            </a:r>
            <a:r>
              <a:rPr kumimoji="0" lang="en-US" sz="2200" b="1" i="1" u="none" strike="noStrike" kern="0" cap="none" spc="0" normalizeH="0" baseline="0" noProof="0" smtClean="0">
                <a:ln>
                  <a:noFill/>
                </a:ln>
                <a:solidFill>
                  <a:srgbClr val="00B050"/>
                </a:solidFill>
                <a:effectLst/>
                <a:uLnTx/>
                <a:uFillTx/>
                <a:latin typeface="Arial"/>
                <a:cs typeface="Arial"/>
                <a:sym typeface="Arial"/>
              </a:rPr>
              <a:t> </a:t>
            </a:r>
            <a:r>
              <a:rPr lang="en-US" sz="2200" b="1" i="1" kern="0">
                <a:solidFill>
                  <a:srgbClr val="00B050"/>
                </a:solidFill>
              </a:rPr>
              <a:t>Implementation of full luna-solar tidal potential</a:t>
            </a:r>
            <a:endParaRPr lang="en-US" sz="2200" b="1" i="1" kern="0" dirty="0">
              <a:solidFill>
                <a:srgbClr val="00B050"/>
              </a:solidFill>
            </a:endParaRPr>
          </a:p>
        </p:txBody>
      </p:sp>
      <p:pic>
        <p:nvPicPr>
          <p:cNvPr id="3" name="Picture 2"/>
          <p:cNvPicPr>
            <a:picLocks noChangeAspect="1"/>
          </p:cNvPicPr>
          <p:nvPr/>
        </p:nvPicPr>
        <p:blipFill rotWithShape="1">
          <a:blip r:embed="rId2"/>
          <a:srcRect l="16527" t="11224" r="13472" b="5443"/>
          <a:stretch/>
        </p:blipFill>
        <p:spPr>
          <a:xfrm>
            <a:off x="1188720" y="649224"/>
            <a:ext cx="8961248" cy="6000726"/>
          </a:xfrm>
          <a:prstGeom prst="rect">
            <a:avLst/>
          </a:prstGeom>
        </p:spPr>
      </p:pic>
    </p:spTree>
    <p:extLst>
      <p:ext uri="{BB962C8B-B14F-4D97-AF65-F5344CB8AC3E}">
        <p14:creationId xmlns:p14="http://schemas.microsoft.com/office/powerpoint/2010/main" val="58582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99"/>
        <p:cNvGrpSpPr/>
        <p:nvPr/>
      </p:nvGrpSpPr>
      <p:grpSpPr>
        <a:xfrm>
          <a:off x="0" y="0"/>
          <a:ext cx="0" cy="0"/>
          <a:chOff x="0" y="0"/>
          <a:chExt cx="0" cy="0"/>
        </a:xfrm>
      </p:grpSpPr>
      <p:sp>
        <p:nvSpPr>
          <p:cNvPr id="4" name="Title 2">
            <a:extLst>
              <a:ext uri="{FF2B5EF4-FFF2-40B4-BE49-F238E27FC236}">
                <a16:creationId xmlns:a16="http://schemas.microsoft.com/office/drawing/2014/main" id="{4029D6DD-0968-4456-8D18-8BDCCCDD7AED}"/>
              </a:ext>
            </a:extLst>
          </p:cNvPr>
          <p:cNvSpPr txBox="1">
            <a:spLocks/>
          </p:cNvSpPr>
          <p:nvPr/>
        </p:nvSpPr>
        <p:spPr>
          <a:xfrm>
            <a:off x="486944" y="266162"/>
            <a:ext cx="11552656"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3399"/>
                </a:solidFill>
                <a:effectLst/>
                <a:uLnTx/>
                <a:uFillTx/>
                <a:latin typeface="Arial"/>
                <a:cs typeface="Arial"/>
                <a:sym typeface="Arial"/>
              </a:rPr>
              <a:t>STOFS </a:t>
            </a:r>
            <a:r>
              <a:rPr kumimoji="0" lang="en-US" sz="2200" b="1" i="0" u="none" strike="noStrike" kern="0" cap="none" spc="0" normalizeH="0" baseline="0" noProof="0" smtClean="0">
                <a:ln>
                  <a:noFill/>
                </a:ln>
                <a:solidFill>
                  <a:srgbClr val="003399"/>
                </a:solidFill>
                <a:effectLst/>
                <a:uLnTx/>
                <a:uFillTx/>
                <a:latin typeface="Arial"/>
                <a:cs typeface="Arial"/>
                <a:sym typeface="Arial"/>
              </a:rPr>
              <a:t>2D </a:t>
            </a:r>
            <a:r>
              <a:rPr kumimoji="0" lang="en-US" sz="2200" b="1" i="0" u="none" strike="noStrike" kern="0" cap="none" spc="0" normalizeH="0" baseline="0" noProof="0">
                <a:ln>
                  <a:noFill/>
                </a:ln>
                <a:solidFill>
                  <a:srgbClr val="003399"/>
                </a:solidFill>
                <a:effectLst/>
                <a:uLnTx/>
                <a:uFillTx/>
                <a:latin typeface="Arial"/>
                <a:cs typeface="Arial"/>
                <a:sym typeface="Arial"/>
              </a:rPr>
              <a:t>Global - NOAA’s Fast and High Fidelity Operational Storm and Tide Model</a:t>
            </a:r>
            <a:endParaRPr kumimoji="0" lang="en-US" sz="2200" b="1" i="0" u="none" strike="noStrike" kern="0" cap="none" spc="0" normalizeH="0" baseline="0" noProof="0" dirty="0">
              <a:ln>
                <a:noFill/>
              </a:ln>
              <a:solidFill>
                <a:srgbClr val="003399"/>
              </a:solidFill>
              <a:effectLst/>
              <a:uLnTx/>
              <a:uFillTx/>
              <a:latin typeface="Arial"/>
              <a:cs typeface="Arial"/>
              <a:sym typeface="Arial"/>
            </a:endParaRPr>
          </a:p>
        </p:txBody>
      </p:sp>
      <p:grpSp>
        <p:nvGrpSpPr>
          <p:cNvPr id="15" name="Group 14"/>
          <p:cNvGrpSpPr/>
          <p:nvPr/>
        </p:nvGrpSpPr>
        <p:grpSpPr>
          <a:xfrm>
            <a:off x="6900153" y="884473"/>
            <a:ext cx="4965761" cy="4572009"/>
            <a:chOff x="404542" y="595730"/>
            <a:chExt cx="4965761" cy="4572009"/>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r="20000"/>
            <a:stretch/>
          </p:blipFill>
          <p:spPr>
            <a:xfrm>
              <a:off x="1712703" y="595730"/>
              <a:ext cx="3657600" cy="4572009"/>
            </a:xfrm>
            <a:prstGeom prst="rect">
              <a:avLst/>
            </a:prstGeom>
          </p:spPr>
        </p:pic>
        <p:pic>
          <p:nvPicPr>
            <p:cNvPr id="17" name="Picture 2" descr="C:\Users\jjw\Documents\20200402-DOE-Proposal\LatexFilesFromOverleaf-20200407-FINAL\DOE-MPAS\Figures\Global+Marite_ESTOF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8242" r="57741" b="17605"/>
            <a:stretch/>
          </p:blipFill>
          <p:spPr bwMode="auto">
            <a:xfrm>
              <a:off x="404542" y="3079933"/>
              <a:ext cx="2176272" cy="12435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jjw\Documents\20200402-DOE-Proposal\LatexFilesFromOverleaf-20200407-FINAL\DOE-MPAS\Figures\Global+Marite_ESTOF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95" t="-1" r="46370" b="54795"/>
            <a:stretch/>
          </p:blipFill>
          <p:spPr bwMode="auto">
            <a:xfrm>
              <a:off x="429809" y="1269016"/>
              <a:ext cx="1737360" cy="164592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2167169" y="1269016"/>
              <a:ext cx="1374334" cy="655200"/>
            </a:xfrm>
            <a:prstGeom prst="line">
              <a:avLst/>
            </a:prstGeom>
            <a:noFill/>
            <a:ln w="9525" cap="flat" cmpd="sng" algn="ctr">
              <a:solidFill>
                <a:srgbClr val="595959">
                  <a:shade val="95000"/>
                  <a:satMod val="105000"/>
                </a:srgbClr>
              </a:solidFill>
              <a:prstDash val="solid"/>
            </a:ln>
            <a:effectLst/>
          </p:spPr>
        </p:cxnSp>
        <p:cxnSp>
          <p:nvCxnSpPr>
            <p:cNvPr id="20" name="Straight Connector 19"/>
            <p:cNvCxnSpPr/>
            <p:nvPr/>
          </p:nvCxnSpPr>
          <p:spPr>
            <a:xfrm flipV="1">
              <a:off x="2167169" y="1924216"/>
              <a:ext cx="1374334" cy="990720"/>
            </a:xfrm>
            <a:prstGeom prst="line">
              <a:avLst/>
            </a:prstGeom>
            <a:noFill/>
            <a:ln w="9525" cap="flat" cmpd="sng" algn="ctr">
              <a:solidFill>
                <a:srgbClr val="595959">
                  <a:shade val="95000"/>
                  <a:satMod val="105000"/>
                </a:srgbClr>
              </a:solidFill>
              <a:prstDash val="solid"/>
            </a:ln>
            <a:effectLst/>
          </p:spPr>
        </p:cxnSp>
        <p:cxnSp>
          <p:nvCxnSpPr>
            <p:cNvPr id="21" name="Straight Connector 20"/>
            <p:cNvCxnSpPr/>
            <p:nvPr/>
          </p:nvCxnSpPr>
          <p:spPr>
            <a:xfrm flipV="1">
              <a:off x="2584690" y="2170805"/>
              <a:ext cx="675514" cy="884581"/>
            </a:xfrm>
            <a:prstGeom prst="line">
              <a:avLst/>
            </a:prstGeom>
            <a:noFill/>
            <a:ln w="9525" cap="flat" cmpd="sng" algn="ctr">
              <a:solidFill>
                <a:srgbClr val="595959">
                  <a:shade val="95000"/>
                  <a:satMod val="105000"/>
                </a:srgbClr>
              </a:solidFill>
              <a:prstDash val="solid"/>
            </a:ln>
            <a:effectLst/>
          </p:spPr>
        </p:cxnSp>
        <p:cxnSp>
          <p:nvCxnSpPr>
            <p:cNvPr id="22" name="Straight Connector 21"/>
            <p:cNvCxnSpPr/>
            <p:nvPr/>
          </p:nvCxnSpPr>
          <p:spPr>
            <a:xfrm flipV="1">
              <a:off x="2585775" y="2235711"/>
              <a:ext cx="674429" cy="2057674"/>
            </a:xfrm>
            <a:prstGeom prst="line">
              <a:avLst/>
            </a:prstGeom>
            <a:noFill/>
            <a:ln w="9525" cap="flat" cmpd="sng" algn="ctr">
              <a:solidFill>
                <a:srgbClr val="595959">
                  <a:shade val="95000"/>
                  <a:satMod val="105000"/>
                </a:srgbClr>
              </a:solidFill>
              <a:prstDash val="solid"/>
            </a:ln>
            <a:effectLst/>
          </p:spPr>
        </p:cxnSp>
      </p:grpSp>
      <p:sp>
        <p:nvSpPr>
          <p:cNvPr id="23" name="TextBox 22"/>
          <p:cNvSpPr txBox="1"/>
          <p:nvPr/>
        </p:nvSpPr>
        <p:spPr>
          <a:xfrm>
            <a:off x="6950566" y="5015225"/>
            <a:ext cx="6511640" cy="57451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1400" b="0" i="1" u="none" strike="noStrike" kern="1200" cap="none" spc="0" normalizeH="0" baseline="0" noProof="0" dirty="0">
                <a:ln>
                  <a:noFill/>
                </a:ln>
                <a:solidFill>
                  <a:schemeClr val="bg1">
                    <a:lumMod val="50000"/>
                  </a:schemeClr>
                </a:solidFill>
                <a:effectLst/>
                <a:uLnTx/>
                <a:uFillTx/>
                <a:latin typeface="Arial"/>
                <a:ea typeface="+mn-ea"/>
                <a:cs typeface="Arial"/>
                <a:sym typeface="Arial"/>
              </a:rPr>
              <a:t>At NCEP   https://polar.ncep.noaa.gov/estofs/glo.htm</a:t>
            </a:r>
          </a:p>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1400" b="0" i="1" u="none" strike="noStrike" kern="1200" cap="none" spc="0" normalizeH="0" baseline="0" noProof="0" dirty="0">
                <a:ln>
                  <a:noFill/>
                </a:ln>
                <a:solidFill>
                  <a:schemeClr val="bg1">
                    <a:lumMod val="50000"/>
                  </a:schemeClr>
                </a:solidFill>
                <a:effectLst/>
                <a:uLnTx/>
                <a:uFillTx/>
                <a:latin typeface="Arial"/>
                <a:ea typeface="+mn-ea"/>
                <a:cs typeface="Arial"/>
                <a:sym typeface="Arial"/>
              </a:rPr>
              <a:t>At Notre Dame https</a:t>
            </a:r>
            <a:r>
              <a:rPr kumimoji="0" lang="en-US" sz="1400" b="0" i="1" u="none" strike="noStrike" kern="1200" cap="none" spc="0" normalizeH="0" baseline="0" noProof="0">
                <a:ln>
                  <a:noFill/>
                </a:ln>
                <a:solidFill>
                  <a:schemeClr val="bg1">
                    <a:lumMod val="50000"/>
                  </a:schemeClr>
                </a:solidFill>
                <a:effectLst/>
                <a:uLnTx/>
                <a:uFillTx/>
                <a:latin typeface="Arial"/>
                <a:ea typeface="+mn-ea"/>
                <a:cs typeface="Arial"/>
                <a:sym typeface="Arial"/>
              </a:rPr>
              <a:t>://dylnwood.github.io/GSTOFS-develop</a:t>
            </a:r>
            <a:r>
              <a:rPr kumimoji="0" lang="en-US" sz="1400" b="0" i="1" u="none" strike="noStrike" kern="1200" cap="none" spc="0" normalizeH="0" baseline="0" noProof="0" dirty="0">
                <a:ln>
                  <a:noFill/>
                </a:ln>
                <a:solidFill>
                  <a:schemeClr val="bg1">
                    <a:lumMod val="50000"/>
                  </a:schemeClr>
                </a:solidFill>
                <a:effectLst/>
                <a:uLnTx/>
                <a:uFillTx/>
                <a:latin typeface="Arial"/>
                <a:ea typeface="+mn-ea"/>
                <a:cs typeface="Arial"/>
                <a:sym typeface="Arial"/>
              </a:rPr>
              <a:t>/ </a:t>
            </a:r>
          </a:p>
        </p:txBody>
      </p:sp>
      <p:sp>
        <p:nvSpPr>
          <p:cNvPr id="24" name="TextBox 23"/>
          <p:cNvSpPr txBox="1"/>
          <p:nvPr/>
        </p:nvSpPr>
        <p:spPr>
          <a:xfrm>
            <a:off x="8291703" y="5944801"/>
            <a:ext cx="4601320" cy="666977"/>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Text Box 3"/>
          <p:cNvSpPr txBox="1">
            <a:spLocks noChangeArrowheads="1"/>
          </p:cNvSpPr>
          <p:nvPr/>
        </p:nvSpPr>
        <p:spPr bwMode="auto">
          <a:xfrm>
            <a:off x="448896" y="1238970"/>
            <a:ext cx="5568917" cy="6940361"/>
          </a:xfrm>
          <a:prstGeom prst="rect">
            <a:avLst/>
          </a:prstGeom>
          <a:noFill/>
          <a:ln w="9525">
            <a:noFill/>
            <a:miter lim="800000"/>
            <a:headEnd/>
            <a:tailEnd/>
          </a:ln>
          <a:effectLst/>
        </p:spPr>
        <p:txBody>
          <a:bodyPr wrap="square">
            <a:spAutoFit/>
          </a:bodyPr>
          <a:lstStyle/>
          <a:p>
            <a:pPr marL="285732" indent="-285732" defTabSz="914340">
              <a:spcBef>
                <a:spcPts val="1000"/>
              </a:spcBef>
              <a:spcAft>
                <a:spcPts val="1400"/>
              </a:spcAft>
              <a:buFont typeface="Arial" panose="020B0604020202020204" pitchFamily="34" charset="0"/>
              <a:buChar char="•"/>
              <a:defRPr/>
            </a:pPr>
            <a:r>
              <a:rPr lang="en-US" sz="2000" b="1" kern="0" dirty="0">
                <a:solidFill>
                  <a:srgbClr val="003399"/>
                </a:solidFill>
                <a:cs typeface="Arial"/>
                <a:sym typeface="Arial"/>
              </a:rPr>
              <a:t>System overview</a:t>
            </a:r>
          </a:p>
          <a:p>
            <a:pPr marL="285732" indent="-285732" defTabSz="914340">
              <a:spcBef>
                <a:spcPts val="1000"/>
              </a:spcBef>
              <a:spcAft>
                <a:spcPts val="1400"/>
              </a:spcAft>
              <a:buClr>
                <a:srgbClr val="FFC000"/>
              </a:buClr>
              <a:buFont typeface="Arial" panose="020B0604020202020204" pitchFamily="34" charset="0"/>
              <a:buChar char="•"/>
              <a:defRPr/>
            </a:pPr>
            <a:r>
              <a:rPr lang="en-US" sz="2000" b="1" smtClean="0">
                <a:solidFill>
                  <a:srgbClr val="FFC000"/>
                </a:solidFill>
              </a:rPr>
              <a:t>STOFS 2D+ Global upgrades – refined </a:t>
            </a:r>
            <a:r>
              <a:rPr lang="en-US" sz="2000" b="1" dirty="0">
                <a:solidFill>
                  <a:srgbClr val="FFC000"/>
                </a:solidFill>
              </a:rPr>
              <a:t>internal tide dissipation in </a:t>
            </a:r>
            <a:r>
              <a:rPr lang="en-US" sz="2000" b="1">
                <a:solidFill>
                  <a:srgbClr val="FFC000"/>
                </a:solidFill>
              </a:rPr>
              <a:t>baroclinic </a:t>
            </a:r>
            <a:r>
              <a:rPr lang="en-US" sz="2000" b="1" smtClean="0">
                <a:solidFill>
                  <a:srgbClr val="FFC000"/>
                </a:solidFill>
              </a:rPr>
              <a:t>simulations </a:t>
            </a:r>
            <a:r>
              <a:rPr lang="en-US" sz="2000" b="1" u="sng" smtClean="0">
                <a:solidFill>
                  <a:srgbClr val="FFC000"/>
                </a:solidFill>
              </a:rPr>
              <a:t>using scaled tidal energy to total energy </a:t>
            </a:r>
          </a:p>
          <a:p>
            <a:pPr marL="742932" lvl="1" indent="-285732" defTabSz="914340">
              <a:spcAft>
                <a:spcPts val="1400"/>
              </a:spcAft>
              <a:buClr>
                <a:srgbClr val="FFC000"/>
              </a:buClr>
              <a:buFont typeface="Arial" panose="020B0604020202020204" pitchFamily="34" charset="0"/>
              <a:buChar char="•"/>
              <a:defRPr/>
            </a:pPr>
            <a:r>
              <a:rPr lang="en-US" sz="2000" b="1" i="1" smtClean="0">
                <a:solidFill>
                  <a:srgbClr val="FFC000"/>
                </a:solidFill>
              </a:rPr>
              <a:t>Needed to focus dissipation only to tidal frequencies </a:t>
            </a:r>
            <a:endParaRPr lang="en-US" sz="2000" b="1" i="1" dirty="0">
              <a:solidFill>
                <a:srgbClr val="FFC000"/>
              </a:solidFill>
            </a:endParaRPr>
          </a:p>
          <a:p>
            <a:pPr marL="285732" indent="-285732" defTabSz="914340">
              <a:spcBef>
                <a:spcPts val="1000"/>
              </a:spcBef>
              <a:spcAft>
                <a:spcPts val="1400"/>
              </a:spcAft>
              <a:buClr>
                <a:srgbClr val="00B050"/>
              </a:buClr>
              <a:buFont typeface="Arial" panose="020B0604020202020204" pitchFamily="34" charset="0"/>
              <a:buChar char="•"/>
              <a:defRPr/>
            </a:pPr>
            <a:r>
              <a:rPr lang="en-US" sz="2000" b="1" smtClean="0">
                <a:solidFill>
                  <a:srgbClr val="00B050"/>
                </a:solidFill>
              </a:rPr>
              <a:t>Implementation of </a:t>
            </a:r>
            <a:r>
              <a:rPr lang="en-US" sz="2000" b="1" u="sng" smtClean="0">
                <a:solidFill>
                  <a:srgbClr val="00B050"/>
                </a:solidFill>
              </a:rPr>
              <a:t>full luna-solar tidal potential</a:t>
            </a:r>
          </a:p>
          <a:p>
            <a:pPr marL="742932" lvl="1" indent="-285732" defTabSz="914340">
              <a:spcAft>
                <a:spcPts val="1400"/>
              </a:spcAft>
              <a:buClr>
                <a:srgbClr val="00B050"/>
              </a:buClr>
              <a:buFont typeface="Arial" panose="020B0604020202020204" pitchFamily="34" charset="0"/>
              <a:buChar char="•"/>
              <a:defRPr/>
            </a:pPr>
            <a:r>
              <a:rPr lang="en-US" sz="2000" b="1" i="1" smtClean="0">
                <a:solidFill>
                  <a:srgbClr val="00B050"/>
                </a:solidFill>
              </a:rPr>
              <a:t>Needed to more comprehensively represent total tidal energy </a:t>
            </a:r>
            <a:endParaRPr lang="en-US" sz="2000" b="1" i="1" dirty="0">
              <a:solidFill>
                <a:srgbClr val="00B050"/>
              </a:solidFill>
            </a:endParaRPr>
          </a:p>
          <a:p>
            <a:pPr defTabSz="914340">
              <a:spcBef>
                <a:spcPts val="1000"/>
              </a:spcBef>
              <a:buClr>
                <a:srgbClr val="FFC000"/>
              </a:buClr>
              <a:defRPr/>
            </a:pPr>
            <a:endParaRPr lang="en-US" sz="2000" dirty="0">
              <a:solidFill>
                <a:srgbClr val="FFC000"/>
              </a:solidFill>
            </a:endParaRPr>
          </a:p>
          <a:p>
            <a:pPr marL="285732" indent="-285732" defTabSz="914340">
              <a:spcBef>
                <a:spcPts val="1000"/>
              </a:spcBef>
              <a:buClr>
                <a:srgbClr val="FFC000"/>
              </a:buClr>
              <a:buFont typeface="Arial" panose="020B0604020202020204" pitchFamily="34" charset="0"/>
              <a:buChar char="•"/>
              <a:defRPr/>
            </a:pPr>
            <a:endParaRPr lang="en-US" sz="2000" b="1" i="1" dirty="0">
              <a:solidFill>
                <a:srgbClr val="C00000"/>
              </a:solidFill>
            </a:endParaRPr>
          </a:p>
          <a:p>
            <a:pPr marL="285732" indent="-285732" defTabSz="914340">
              <a:spcBef>
                <a:spcPts val="1000"/>
              </a:spcBef>
              <a:buClr>
                <a:srgbClr val="FFC000"/>
              </a:buClr>
              <a:buFont typeface="Arial" panose="020B0604020202020204" pitchFamily="34" charset="0"/>
              <a:buChar char="•"/>
              <a:defRPr/>
            </a:pPr>
            <a:endParaRPr lang="en-US" sz="2000" b="1" i="1" kern="0" dirty="0">
              <a:solidFill>
                <a:srgbClr val="FFC000"/>
              </a:solidFill>
              <a:latin typeface="Arial"/>
              <a:cs typeface="Arial"/>
              <a:sym typeface="Arial"/>
            </a:endParaRPr>
          </a:p>
          <a:p>
            <a:pPr marL="285732" indent="-285732" defTabSz="914340">
              <a:spcBef>
                <a:spcPts val="1000"/>
              </a:spcBef>
              <a:buClr>
                <a:srgbClr val="FFC000"/>
              </a:buClr>
              <a:buFont typeface="Arial" panose="020B0604020202020204" pitchFamily="34" charset="0"/>
              <a:buChar char="•"/>
              <a:defRPr/>
            </a:pPr>
            <a:endParaRPr lang="en-US" sz="2000" b="1" i="1" kern="0" dirty="0">
              <a:solidFill>
                <a:srgbClr val="FFC000"/>
              </a:solidFill>
              <a:latin typeface="Arial"/>
              <a:cs typeface="Arial"/>
              <a:sym typeface="Arial"/>
            </a:endParaRPr>
          </a:p>
          <a:p>
            <a:pPr marL="285732" indent="-285732" defTabSz="914340">
              <a:spcBef>
                <a:spcPts val="1000"/>
              </a:spcBef>
              <a:buClr>
                <a:srgbClr val="FFC000"/>
              </a:buClr>
              <a:buFont typeface="Arial" panose="020B0604020202020204" pitchFamily="34" charset="0"/>
              <a:buChar char="•"/>
              <a:defRPr/>
            </a:pPr>
            <a:endParaRPr lang="en-US" sz="2000" b="1" i="1" kern="0" dirty="0">
              <a:solidFill>
                <a:srgbClr val="FFC000"/>
              </a:solidFill>
              <a:latin typeface="Arial"/>
              <a:cs typeface="Arial"/>
              <a:sym typeface="Arial"/>
            </a:endParaRPr>
          </a:p>
        </p:txBody>
      </p:sp>
    </p:spTree>
    <p:extLst>
      <p:ext uri="{BB962C8B-B14F-4D97-AF65-F5344CB8AC3E}">
        <p14:creationId xmlns:p14="http://schemas.microsoft.com/office/powerpoint/2010/main" val="189205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defTabSz="1219170">
              <a:buClr>
                <a:srgbClr val="000000"/>
              </a:buClr>
              <a:defRPr/>
            </a:pPr>
            <a:r>
              <a:rPr kumimoji="0" lang="en-US" sz="2200" b="1" i="0" u="none" strike="noStrike" kern="0" cap="none" spc="0" normalizeH="0" baseline="0" noProof="0" smtClean="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smtClean="0">
                <a:ln>
                  <a:noFill/>
                </a:ln>
                <a:solidFill>
                  <a:srgbClr val="00B050"/>
                </a:solidFill>
                <a:effectLst/>
                <a:uLnTx/>
                <a:uFillTx/>
                <a:latin typeface="Arial"/>
                <a:cs typeface="Arial"/>
                <a:sym typeface="Arial"/>
              </a:rPr>
              <a:t>+ </a:t>
            </a:r>
            <a:r>
              <a:rPr kumimoji="0" lang="en-US" sz="2200" b="1" i="0" u="none" strike="noStrike" kern="0" cap="none" spc="0" normalizeH="0" baseline="0" noProof="0" smtClean="0">
                <a:ln>
                  <a:noFill/>
                </a:ln>
                <a:solidFill>
                  <a:srgbClr val="00B050"/>
                </a:solidFill>
                <a:effectLst/>
                <a:uLnTx/>
                <a:uFillTx/>
                <a:latin typeface="Arial"/>
                <a:cs typeface="Arial"/>
                <a:sym typeface="Arial"/>
              </a:rPr>
              <a:t>Global:</a:t>
            </a:r>
            <a:r>
              <a:rPr kumimoji="0" lang="en-US" sz="2200" b="1" i="1" u="none" strike="noStrike" kern="0" cap="none" spc="0" normalizeH="0" baseline="0" noProof="0" smtClean="0">
                <a:ln>
                  <a:noFill/>
                </a:ln>
                <a:solidFill>
                  <a:srgbClr val="00B050"/>
                </a:solidFill>
                <a:effectLst/>
                <a:uLnTx/>
                <a:uFillTx/>
                <a:latin typeface="Arial"/>
                <a:cs typeface="Arial"/>
                <a:sym typeface="Arial"/>
              </a:rPr>
              <a:t> </a:t>
            </a:r>
            <a:r>
              <a:rPr lang="en-US" sz="2200" b="1" i="1" kern="0">
                <a:solidFill>
                  <a:srgbClr val="00B050"/>
                </a:solidFill>
              </a:rPr>
              <a:t>Implementation of full luna-solar tidal potential</a:t>
            </a:r>
            <a:endParaRPr lang="en-US" sz="2200" b="1" i="1" kern="0" dirty="0">
              <a:solidFill>
                <a:srgbClr val="00B050"/>
              </a:solidFill>
            </a:endParaRPr>
          </a:p>
        </p:txBody>
      </p:sp>
      <p:pic>
        <p:nvPicPr>
          <p:cNvPr id="3" name="Picture 2"/>
          <p:cNvPicPr>
            <a:picLocks noChangeAspect="1"/>
          </p:cNvPicPr>
          <p:nvPr/>
        </p:nvPicPr>
        <p:blipFill rotWithShape="1">
          <a:blip r:embed="rId2"/>
          <a:srcRect l="13016" t="11605" r="15556" b="3315"/>
          <a:stretch/>
        </p:blipFill>
        <p:spPr>
          <a:xfrm>
            <a:off x="1127760" y="731520"/>
            <a:ext cx="9144000" cy="6126480"/>
          </a:xfrm>
          <a:prstGeom prst="rect">
            <a:avLst/>
          </a:prstGeom>
        </p:spPr>
      </p:pic>
    </p:spTree>
    <p:extLst>
      <p:ext uri="{BB962C8B-B14F-4D97-AF65-F5344CB8AC3E}">
        <p14:creationId xmlns:p14="http://schemas.microsoft.com/office/powerpoint/2010/main" val="288264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defTabSz="1219170">
              <a:buClr>
                <a:srgbClr val="000000"/>
              </a:buClr>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a:t>
            </a:r>
            <a:r>
              <a:rPr lang="en-US" sz="2200" b="1" i="1" kern="0">
                <a:solidFill>
                  <a:srgbClr val="00B050"/>
                </a:solidFill>
              </a:rPr>
              <a:t>Implementation of full luna-solar tidal potential</a:t>
            </a:r>
            <a:endParaRPr lang="en-US" sz="2200" b="1" i="1" kern="0" dirty="0">
              <a:solidFill>
                <a:srgbClr val="00B050"/>
              </a:solidFill>
            </a:endParaRPr>
          </a:p>
        </p:txBody>
      </p:sp>
      <p:pic>
        <p:nvPicPr>
          <p:cNvPr id="3" name="Picture 2"/>
          <p:cNvPicPr>
            <a:picLocks noChangeAspect="1"/>
          </p:cNvPicPr>
          <p:nvPr/>
        </p:nvPicPr>
        <p:blipFill rotWithShape="1">
          <a:blip r:embed="rId2"/>
          <a:srcRect l="14683" t="15344" r="13889" b="8466"/>
          <a:stretch/>
        </p:blipFill>
        <p:spPr>
          <a:xfrm>
            <a:off x="1320800" y="944880"/>
            <a:ext cx="9144000" cy="5486400"/>
          </a:xfrm>
          <a:prstGeom prst="rect">
            <a:avLst/>
          </a:prstGeom>
        </p:spPr>
      </p:pic>
    </p:spTree>
    <p:extLst>
      <p:ext uri="{BB962C8B-B14F-4D97-AF65-F5344CB8AC3E}">
        <p14:creationId xmlns:p14="http://schemas.microsoft.com/office/powerpoint/2010/main" val="406450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61851" y="2299063"/>
            <a:ext cx="2133600" cy="2585323"/>
          </a:xfrm>
          <a:prstGeom prst="rect">
            <a:avLst/>
          </a:prstGeom>
          <a:noFill/>
        </p:spPr>
        <p:txBody>
          <a:bodyPr wrap="square" rtlCol="0">
            <a:spAutoFit/>
          </a:bodyPr>
          <a:lstStyle/>
          <a:p>
            <a:r>
              <a:rPr lang="en-US" sz="1200" b="1" smtClean="0">
                <a:solidFill>
                  <a:srgbClr val="FF0000"/>
                </a:solidFill>
              </a:rPr>
              <a:t>     </a:t>
            </a:r>
            <a:r>
              <a:rPr lang="en-US" sz="1200" b="1" smtClean="0">
                <a:solidFill>
                  <a:schemeClr val="bg1">
                    <a:lumMod val="50000"/>
                  </a:schemeClr>
                </a:solidFill>
              </a:rPr>
              <a:t>37 constituent Pytide  analysis of 2017</a:t>
            </a:r>
            <a:endParaRPr lang="en-US" sz="1200" b="1">
              <a:solidFill>
                <a:schemeClr val="bg1">
                  <a:lumMod val="50000"/>
                </a:schemeClr>
              </a:solidFill>
            </a:endParaRPr>
          </a:p>
          <a:p>
            <a:r>
              <a:rPr lang="en-US" b="1">
                <a:solidFill>
                  <a:srgbClr val="FF0000"/>
                </a:solidFill>
              </a:rPr>
              <a:t> </a:t>
            </a:r>
            <a:r>
              <a:rPr lang="en-US" b="1" smtClean="0">
                <a:solidFill>
                  <a:srgbClr val="FF0000"/>
                </a:solidFill>
              </a:rPr>
              <a:t>  </a:t>
            </a:r>
            <a:r>
              <a:rPr lang="en-US" sz="1200" b="1" smtClean="0">
                <a:solidFill>
                  <a:schemeClr val="bg1">
                    <a:lumMod val="50000"/>
                  </a:schemeClr>
                </a:solidFill>
              </a:rPr>
              <a:t>NOAA Co-op published values   </a:t>
            </a:r>
          </a:p>
          <a:p>
            <a:endParaRPr lang="en-US" sz="1200" b="1" smtClean="0">
              <a:solidFill>
                <a:schemeClr val="bg1">
                  <a:lumMod val="50000"/>
                </a:schemeClr>
              </a:solidFill>
            </a:endParaRPr>
          </a:p>
          <a:p>
            <a:r>
              <a:rPr lang="en-US" sz="1200" b="1" smtClean="0">
                <a:solidFill>
                  <a:srgbClr val="FF0000"/>
                </a:solidFill>
              </a:rPr>
              <a:t>  </a:t>
            </a:r>
          </a:p>
          <a:p>
            <a:r>
              <a:rPr lang="en-US" sz="1200" b="1" smtClean="0">
                <a:solidFill>
                  <a:srgbClr val="FF0000"/>
                </a:solidFill>
              </a:rPr>
              <a:t>Baroclinic 12 forced harmonics constituents </a:t>
            </a:r>
            <a:endParaRPr lang="en-US" sz="1200" b="1">
              <a:solidFill>
                <a:srgbClr val="FF0000"/>
              </a:solidFill>
            </a:endParaRPr>
          </a:p>
          <a:p>
            <a:endParaRPr lang="en-US" sz="1200" b="1" smtClean="0">
              <a:solidFill>
                <a:srgbClr val="FF0000"/>
              </a:solidFill>
            </a:endParaRPr>
          </a:p>
          <a:p>
            <a:r>
              <a:rPr lang="en-US" sz="1200" b="1" smtClean="0">
                <a:solidFill>
                  <a:srgbClr val="000099"/>
                </a:solidFill>
              </a:rPr>
              <a:t>Barotropic 12 forced harmonic constituents</a:t>
            </a:r>
          </a:p>
          <a:p>
            <a:endParaRPr lang="en-US" sz="1200" b="1">
              <a:solidFill>
                <a:srgbClr val="000099"/>
              </a:solidFill>
            </a:endParaRPr>
          </a:p>
          <a:p>
            <a:r>
              <a:rPr lang="en-US" sz="1200" b="1" smtClean="0">
                <a:solidFill>
                  <a:srgbClr val="008A3E"/>
                </a:solidFill>
              </a:rPr>
              <a:t>Barotropic Full 2nd order </a:t>
            </a:r>
          </a:p>
        </p:txBody>
      </p:sp>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Implementation of full luna-solar tidal potential</a:t>
            </a:r>
            <a:endParaRPr kumimoji="0" lang="en-US" sz="2200" b="1" i="1" u="none" strike="noStrike" kern="0" cap="none" spc="0" normalizeH="0" baseline="0" noProof="0" dirty="0">
              <a:ln>
                <a:noFill/>
              </a:ln>
              <a:solidFill>
                <a:srgbClr val="00B050"/>
              </a:solidFill>
              <a:effectLst/>
              <a:uLnTx/>
              <a:uFillTx/>
              <a:latin typeface="Arial"/>
              <a:cs typeface="Arial"/>
              <a:sym typeface="Aria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1477" t="46141" r="55666" b="51002"/>
          <a:stretch/>
        </p:blipFill>
        <p:spPr>
          <a:xfrm>
            <a:off x="754888" y="2379472"/>
            <a:ext cx="182880" cy="18288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38891" t="46141" r="58253" b="51002"/>
          <a:stretch/>
        </p:blipFill>
        <p:spPr>
          <a:xfrm>
            <a:off x="680720" y="2826512"/>
            <a:ext cx="182880" cy="182880"/>
          </a:xfrm>
          <a:prstGeom prst="rect">
            <a:avLst/>
          </a:prstGeom>
        </p:spPr>
      </p:pic>
      <p:sp>
        <p:nvSpPr>
          <p:cNvPr id="10" name="TextBox 9"/>
          <p:cNvSpPr txBox="1"/>
          <p:nvPr/>
        </p:nvSpPr>
        <p:spPr>
          <a:xfrm>
            <a:off x="594467" y="2743631"/>
            <a:ext cx="2509520" cy="660400"/>
          </a:xfrm>
          <a:prstGeom prst="rect">
            <a:avLst/>
          </a:prstGeom>
          <a:solidFill>
            <a:schemeClr val="bg1"/>
          </a:solidFill>
        </p:spPr>
        <p:txBody>
          <a:bodyPr wrap="square" rtlCol="0">
            <a:spAutoFit/>
          </a:bodyPr>
          <a:lstStyle/>
          <a:p>
            <a:endParaRPr lang="en-US"/>
          </a:p>
        </p:txBody>
      </p:sp>
      <p:sp>
        <p:nvSpPr>
          <p:cNvPr id="15" name="TextBox 14"/>
          <p:cNvSpPr txBox="1"/>
          <p:nvPr/>
        </p:nvSpPr>
        <p:spPr>
          <a:xfrm>
            <a:off x="215062" y="3620528"/>
            <a:ext cx="501631" cy="369332"/>
          </a:xfrm>
          <a:prstGeom prst="rect">
            <a:avLst/>
          </a:prstGeom>
          <a:noFill/>
        </p:spPr>
        <p:txBody>
          <a:bodyPr wrap="square" rtlCol="0">
            <a:spAutoFit/>
          </a:bodyPr>
          <a:lstStyle/>
          <a:p>
            <a:pPr marL="285750" indent="-285750">
              <a:buClr>
                <a:srgbClr val="FF0000"/>
              </a:buClr>
              <a:buSzPct val="200000"/>
              <a:buFont typeface="Wingdings" panose="05000000000000000000" pitchFamily="2" charset="2"/>
              <a:buChar char="ü"/>
            </a:pPr>
            <a:r>
              <a:rPr lang="en-US" b="1">
                <a:solidFill>
                  <a:srgbClr val="FF0000"/>
                </a:solidFill>
              </a:rPr>
              <a:t> </a:t>
            </a:r>
          </a:p>
        </p:txBody>
      </p:sp>
    </p:spTree>
    <p:extLst>
      <p:ext uri="{BB962C8B-B14F-4D97-AF65-F5344CB8AC3E}">
        <p14:creationId xmlns:p14="http://schemas.microsoft.com/office/powerpoint/2010/main" val="201561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xit" presetSubtype="0" fill="hold" grpId="0" nodeType="with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8891" t="46141" r="58253" b="51002"/>
          <a:stretch/>
        </p:blipFill>
        <p:spPr>
          <a:xfrm>
            <a:off x="680720" y="2826512"/>
            <a:ext cx="182880" cy="182880"/>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Implementation of full luna-solar tidal potential</a:t>
            </a:r>
            <a:endParaRPr kumimoji="0" lang="en-US" sz="2200" b="1" i="1" u="none" strike="noStrike" kern="0" cap="none" spc="0" normalizeH="0" baseline="0" noProof="0" dirty="0">
              <a:ln>
                <a:noFill/>
              </a:ln>
              <a:solidFill>
                <a:srgbClr val="00B050"/>
              </a:solidFill>
              <a:effectLst/>
              <a:uLnTx/>
              <a:uFillTx/>
              <a:latin typeface="Arial"/>
              <a:cs typeface="Arial"/>
              <a:sym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sp>
        <p:nvSpPr>
          <p:cNvPr id="15" name="TextBox 14"/>
          <p:cNvSpPr txBox="1"/>
          <p:nvPr/>
        </p:nvSpPr>
        <p:spPr>
          <a:xfrm>
            <a:off x="661851" y="2299063"/>
            <a:ext cx="2133600" cy="2585323"/>
          </a:xfrm>
          <a:prstGeom prst="rect">
            <a:avLst/>
          </a:prstGeom>
          <a:noFill/>
        </p:spPr>
        <p:txBody>
          <a:bodyPr wrap="square" rtlCol="0">
            <a:spAutoFit/>
          </a:bodyPr>
          <a:lstStyle/>
          <a:p>
            <a:r>
              <a:rPr lang="en-US" sz="1200" b="1" smtClean="0">
                <a:solidFill>
                  <a:srgbClr val="FF0000"/>
                </a:solidFill>
              </a:rPr>
              <a:t>     </a:t>
            </a:r>
            <a:r>
              <a:rPr lang="en-US" sz="1200" b="1" smtClean="0">
                <a:solidFill>
                  <a:schemeClr val="bg1">
                    <a:lumMod val="50000"/>
                  </a:schemeClr>
                </a:solidFill>
              </a:rPr>
              <a:t>37 constituent Pytide  analysis of 2017</a:t>
            </a:r>
            <a:endParaRPr lang="en-US" sz="1200" b="1">
              <a:solidFill>
                <a:schemeClr val="bg1">
                  <a:lumMod val="50000"/>
                </a:schemeClr>
              </a:solidFill>
            </a:endParaRPr>
          </a:p>
          <a:p>
            <a:r>
              <a:rPr lang="en-US" b="1">
                <a:solidFill>
                  <a:srgbClr val="FF0000"/>
                </a:solidFill>
              </a:rPr>
              <a:t> </a:t>
            </a:r>
            <a:r>
              <a:rPr lang="en-US" b="1" smtClean="0">
                <a:solidFill>
                  <a:srgbClr val="FF0000"/>
                </a:solidFill>
              </a:rPr>
              <a:t>  </a:t>
            </a:r>
            <a:r>
              <a:rPr lang="en-US" sz="1200" b="1" smtClean="0">
                <a:solidFill>
                  <a:schemeClr val="bg1">
                    <a:lumMod val="50000"/>
                  </a:schemeClr>
                </a:solidFill>
              </a:rPr>
              <a:t>NOAA Co-op published values  </a:t>
            </a:r>
          </a:p>
          <a:p>
            <a:endParaRPr lang="en-US" sz="1200" b="1" smtClean="0">
              <a:solidFill>
                <a:schemeClr val="bg1">
                  <a:lumMod val="50000"/>
                </a:schemeClr>
              </a:solidFill>
            </a:endParaRPr>
          </a:p>
          <a:p>
            <a:r>
              <a:rPr lang="en-US" sz="1200" b="1" smtClean="0">
                <a:solidFill>
                  <a:srgbClr val="FF0000"/>
                </a:solidFill>
              </a:rPr>
              <a:t>  </a:t>
            </a:r>
          </a:p>
          <a:p>
            <a:r>
              <a:rPr lang="en-US" sz="1200" b="1" smtClean="0">
                <a:solidFill>
                  <a:srgbClr val="FF0000"/>
                </a:solidFill>
              </a:rPr>
              <a:t>Baroclinic 12 forced harmonics constituents </a:t>
            </a:r>
            <a:endParaRPr lang="en-US" sz="1200" b="1">
              <a:solidFill>
                <a:srgbClr val="FF0000"/>
              </a:solidFill>
            </a:endParaRPr>
          </a:p>
          <a:p>
            <a:endParaRPr lang="en-US" sz="1200" b="1" smtClean="0">
              <a:solidFill>
                <a:srgbClr val="FF0000"/>
              </a:solidFill>
            </a:endParaRPr>
          </a:p>
          <a:p>
            <a:r>
              <a:rPr lang="en-US" sz="1200" b="1" smtClean="0">
                <a:solidFill>
                  <a:srgbClr val="000099"/>
                </a:solidFill>
              </a:rPr>
              <a:t>Barotropic 12 forced harmonic constituents</a:t>
            </a:r>
          </a:p>
          <a:p>
            <a:endParaRPr lang="en-US" sz="1200" b="1">
              <a:solidFill>
                <a:srgbClr val="000099"/>
              </a:solidFill>
            </a:endParaRPr>
          </a:p>
          <a:p>
            <a:r>
              <a:rPr lang="en-US" sz="1200" b="1" smtClean="0">
                <a:solidFill>
                  <a:srgbClr val="008A3E"/>
                </a:solidFill>
              </a:rPr>
              <a:t>Barotropic Full 2nd order </a:t>
            </a:r>
          </a:p>
        </p:txBody>
      </p:sp>
      <p:sp>
        <p:nvSpPr>
          <p:cNvPr id="16" name="TextBox 15"/>
          <p:cNvSpPr txBox="1"/>
          <p:nvPr/>
        </p:nvSpPr>
        <p:spPr>
          <a:xfrm>
            <a:off x="254000" y="2753360"/>
            <a:ext cx="2509520" cy="660400"/>
          </a:xfrm>
          <a:prstGeom prst="rect">
            <a:avLst/>
          </a:prstGeom>
          <a:solidFill>
            <a:schemeClr val="bg1"/>
          </a:solidFill>
        </p:spPr>
        <p:txBody>
          <a:bodyPr wrap="square" rtlCol="0">
            <a:spAutoFit/>
          </a:bodyPr>
          <a:lstStyle/>
          <a:p>
            <a:endParaRPr lang="en-US"/>
          </a:p>
        </p:txBody>
      </p:sp>
      <p:sp>
        <p:nvSpPr>
          <p:cNvPr id="5" name="Rectangle 4"/>
          <p:cNvSpPr/>
          <p:nvPr/>
        </p:nvSpPr>
        <p:spPr>
          <a:xfrm>
            <a:off x="216518" y="3633440"/>
            <a:ext cx="611065" cy="369332"/>
          </a:xfrm>
          <a:prstGeom prst="rect">
            <a:avLst/>
          </a:prstGeom>
        </p:spPr>
        <p:txBody>
          <a:bodyPr wrap="none">
            <a:spAutoFit/>
          </a:bodyPr>
          <a:lstStyle/>
          <a:p>
            <a:pPr marL="285750" indent="-285750">
              <a:buClr>
                <a:srgbClr val="FF0000"/>
              </a:buClr>
              <a:buSzPct val="200000"/>
              <a:buFont typeface="Wingdings" panose="05000000000000000000" pitchFamily="2" charset="2"/>
              <a:buChar char="ü"/>
            </a:pPr>
            <a:r>
              <a:rPr lang="en-US" b="1">
                <a:solidFill>
                  <a:srgbClr val="FF0000"/>
                </a:solidFill>
              </a:rPr>
              <a:t> </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41477" t="46141" r="55666" b="51002"/>
          <a:stretch/>
        </p:blipFill>
        <p:spPr>
          <a:xfrm>
            <a:off x="754888" y="2379472"/>
            <a:ext cx="182880" cy="182880"/>
          </a:xfrm>
          <a:prstGeom prst="rect">
            <a:avLst/>
          </a:prstGeom>
        </p:spPr>
      </p:pic>
    </p:spTree>
    <p:extLst>
      <p:ext uri="{BB962C8B-B14F-4D97-AF65-F5344CB8AC3E}">
        <p14:creationId xmlns:p14="http://schemas.microsoft.com/office/powerpoint/2010/main" val="260416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grpId="0"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8891" t="46141" r="58253" b="51002"/>
          <a:stretch/>
        </p:blipFill>
        <p:spPr>
          <a:xfrm>
            <a:off x="680720" y="2826512"/>
            <a:ext cx="182880" cy="182880"/>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Implementation of full luna-solar tidal potential</a:t>
            </a:r>
            <a:endParaRPr kumimoji="0" lang="en-US" sz="2200" b="1" i="1" u="none" strike="noStrike" kern="0" cap="none" spc="0" normalizeH="0" baseline="0" noProof="0" dirty="0">
              <a:ln>
                <a:noFill/>
              </a:ln>
              <a:solidFill>
                <a:srgbClr val="00B050"/>
              </a:solidFill>
              <a:effectLst/>
              <a:uLnTx/>
              <a:uFillTx/>
              <a:latin typeface="Arial"/>
              <a:cs typeface="Arial"/>
              <a:sym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sp>
        <p:nvSpPr>
          <p:cNvPr id="15" name="TextBox 14"/>
          <p:cNvSpPr txBox="1"/>
          <p:nvPr/>
        </p:nvSpPr>
        <p:spPr>
          <a:xfrm>
            <a:off x="661851" y="2299063"/>
            <a:ext cx="2133600" cy="2585323"/>
          </a:xfrm>
          <a:prstGeom prst="rect">
            <a:avLst/>
          </a:prstGeom>
          <a:noFill/>
        </p:spPr>
        <p:txBody>
          <a:bodyPr wrap="square" rtlCol="0">
            <a:spAutoFit/>
          </a:bodyPr>
          <a:lstStyle/>
          <a:p>
            <a:r>
              <a:rPr lang="en-US" sz="1200" b="1" smtClean="0">
                <a:solidFill>
                  <a:srgbClr val="FF0000"/>
                </a:solidFill>
              </a:rPr>
              <a:t>     </a:t>
            </a:r>
            <a:r>
              <a:rPr lang="en-US" sz="1200" b="1" smtClean="0">
                <a:solidFill>
                  <a:schemeClr val="bg1">
                    <a:lumMod val="50000"/>
                  </a:schemeClr>
                </a:solidFill>
              </a:rPr>
              <a:t>37 constituent Pytide  analysis of 2017</a:t>
            </a:r>
            <a:endParaRPr lang="en-US" sz="1200" b="1">
              <a:solidFill>
                <a:schemeClr val="bg1">
                  <a:lumMod val="50000"/>
                </a:schemeClr>
              </a:solidFill>
            </a:endParaRPr>
          </a:p>
          <a:p>
            <a:r>
              <a:rPr lang="en-US" b="1">
                <a:solidFill>
                  <a:srgbClr val="FF0000"/>
                </a:solidFill>
              </a:rPr>
              <a:t> </a:t>
            </a:r>
            <a:r>
              <a:rPr lang="en-US" b="1" smtClean="0">
                <a:solidFill>
                  <a:srgbClr val="FF0000"/>
                </a:solidFill>
              </a:rPr>
              <a:t>  </a:t>
            </a:r>
            <a:r>
              <a:rPr lang="en-US" sz="1200" b="1" smtClean="0">
                <a:solidFill>
                  <a:schemeClr val="bg1">
                    <a:lumMod val="50000"/>
                  </a:schemeClr>
                </a:solidFill>
              </a:rPr>
              <a:t>NOAA Co-op published values  </a:t>
            </a:r>
          </a:p>
          <a:p>
            <a:endParaRPr lang="en-US" sz="1200" b="1" smtClean="0">
              <a:solidFill>
                <a:schemeClr val="bg1">
                  <a:lumMod val="50000"/>
                </a:schemeClr>
              </a:solidFill>
            </a:endParaRPr>
          </a:p>
          <a:p>
            <a:r>
              <a:rPr lang="en-US" sz="1200" b="1" smtClean="0">
                <a:solidFill>
                  <a:srgbClr val="FF0000"/>
                </a:solidFill>
              </a:rPr>
              <a:t>  </a:t>
            </a:r>
          </a:p>
          <a:p>
            <a:r>
              <a:rPr lang="en-US" sz="1200" b="1" smtClean="0">
                <a:solidFill>
                  <a:srgbClr val="FF0000"/>
                </a:solidFill>
              </a:rPr>
              <a:t>Baroclinic 12 forced harmonics constituents </a:t>
            </a:r>
            <a:endParaRPr lang="en-US" sz="1200" b="1">
              <a:solidFill>
                <a:srgbClr val="FF0000"/>
              </a:solidFill>
            </a:endParaRPr>
          </a:p>
          <a:p>
            <a:endParaRPr lang="en-US" sz="1200" b="1" smtClean="0">
              <a:solidFill>
                <a:srgbClr val="FF0000"/>
              </a:solidFill>
            </a:endParaRPr>
          </a:p>
          <a:p>
            <a:r>
              <a:rPr lang="en-US" sz="1200" b="1" smtClean="0">
                <a:solidFill>
                  <a:srgbClr val="000099"/>
                </a:solidFill>
              </a:rPr>
              <a:t>Barotropic 12 forced harmonic constituents</a:t>
            </a:r>
          </a:p>
          <a:p>
            <a:endParaRPr lang="en-US" sz="1200" b="1">
              <a:solidFill>
                <a:srgbClr val="000099"/>
              </a:solidFill>
            </a:endParaRPr>
          </a:p>
          <a:p>
            <a:r>
              <a:rPr lang="en-US" sz="1200" b="1" smtClean="0">
                <a:solidFill>
                  <a:srgbClr val="008A3E"/>
                </a:solidFill>
              </a:rPr>
              <a:t>Barotropic Full 2nd order </a:t>
            </a:r>
          </a:p>
        </p:txBody>
      </p:sp>
      <p:sp>
        <p:nvSpPr>
          <p:cNvPr id="16" name="TextBox 15"/>
          <p:cNvSpPr txBox="1"/>
          <p:nvPr/>
        </p:nvSpPr>
        <p:spPr>
          <a:xfrm>
            <a:off x="254000" y="2753360"/>
            <a:ext cx="2509520" cy="660400"/>
          </a:xfrm>
          <a:prstGeom prst="rect">
            <a:avLst/>
          </a:prstGeom>
          <a:solidFill>
            <a:schemeClr val="bg1"/>
          </a:solidFill>
        </p:spPr>
        <p:txBody>
          <a:bodyPr wrap="square" rtlCol="0">
            <a:spAutoFit/>
          </a:bodyPr>
          <a:lstStyle/>
          <a:p>
            <a:endParaRPr lang="en-US"/>
          </a:p>
        </p:txBody>
      </p:sp>
      <p:sp>
        <p:nvSpPr>
          <p:cNvPr id="6" name="Rectangle 5"/>
          <p:cNvSpPr/>
          <p:nvPr/>
        </p:nvSpPr>
        <p:spPr>
          <a:xfrm>
            <a:off x="148424" y="4625661"/>
            <a:ext cx="611065" cy="369332"/>
          </a:xfrm>
          <a:prstGeom prst="rect">
            <a:avLst/>
          </a:prstGeom>
        </p:spPr>
        <p:txBody>
          <a:bodyPr wrap="none">
            <a:spAutoFit/>
          </a:bodyPr>
          <a:lstStyle/>
          <a:p>
            <a:pPr marL="285750" indent="-285750">
              <a:buClr>
                <a:srgbClr val="00B050"/>
              </a:buClr>
              <a:buSzPct val="200000"/>
              <a:buFont typeface="Wingdings" panose="05000000000000000000" pitchFamily="2" charset="2"/>
              <a:buChar char="ü"/>
            </a:pPr>
            <a:r>
              <a:rPr lang="en-US" b="1">
                <a:solidFill>
                  <a:srgbClr val="00B050"/>
                </a:solidFill>
              </a:rPr>
              <a:t> </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41477" t="46141" r="55666" b="51002"/>
          <a:stretch/>
        </p:blipFill>
        <p:spPr>
          <a:xfrm>
            <a:off x="754888" y="2379472"/>
            <a:ext cx="182880" cy="182880"/>
          </a:xfrm>
          <a:prstGeom prst="rect">
            <a:avLst/>
          </a:prstGeom>
        </p:spPr>
      </p:pic>
    </p:spTree>
    <p:extLst>
      <p:ext uri="{BB962C8B-B14F-4D97-AF65-F5344CB8AC3E}">
        <p14:creationId xmlns:p14="http://schemas.microsoft.com/office/powerpoint/2010/main" val="367240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grpId="0"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38891" t="46141" r="58253" b="51002"/>
          <a:stretch/>
        </p:blipFill>
        <p:spPr>
          <a:xfrm>
            <a:off x="680720" y="2826512"/>
            <a:ext cx="182880" cy="182880"/>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Implementation of full luna-solar tidal potential</a:t>
            </a:r>
            <a:endParaRPr kumimoji="0" lang="en-US" sz="2200" b="1" i="1" u="none" strike="noStrike" kern="0" cap="none" spc="0" normalizeH="0" baseline="0" noProof="0" dirty="0">
              <a:ln>
                <a:noFill/>
              </a:ln>
              <a:solidFill>
                <a:srgbClr val="00B050"/>
              </a:solidFill>
              <a:effectLst/>
              <a:uLnTx/>
              <a:uFillTx/>
              <a:latin typeface="Arial"/>
              <a:cs typeface="Arial"/>
              <a:sym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sp>
        <p:nvSpPr>
          <p:cNvPr id="16" name="TextBox 15"/>
          <p:cNvSpPr txBox="1"/>
          <p:nvPr/>
        </p:nvSpPr>
        <p:spPr>
          <a:xfrm>
            <a:off x="661851" y="2299063"/>
            <a:ext cx="2133600" cy="2585323"/>
          </a:xfrm>
          <a:prstGeom prst="rect">
            <a:avLst/>
          </a:prstGeom>
          <a:noFill/>
        </p:spPr>
        <p:txBody>
          <a:bodyPr wrap="square" rtlCol="0">
            <a:spAutoFit/>
          </a:bodyPr>
          <a:lstStyle/>
          <a:p>
            <a:r>
              <a:rPr lang="en-US" sz="1200" b="1" smtClean="0">
                <a:solidFill>
                  <a:srgbClr val="FF0000"/>
                </a:solidFill>
              </a:rPr>
              <a:t>     </a:t>
            </a:r>
            <a:r>
              <a:rPr lang="en-US" sz="1200" b="1" smtClean="0">
                <a:solidFill>
                  <a:schemeClr val="bg1">
                    <a:lumMod val="50000"/>
                  </a:schemeClr>
                </a:solidFill>
              </a:rPr>
              <a:t>37 constituent Pytide  analysis of 2017</a:t>
            </a:r>
            <a:endParaRPr lang="en-US" sz="1200" b="1">
              <a:solidFill>
                <a:schemeClr val="bg1">
                  <a:lumMod val="50000"/>
                </a:schemeClr>
              </a:solidFill>
            </a:endParaRPr>
          </a:p>
          <a:p>
            <a:r>
              <a:rPr lang="en-US" b="1">
                <a:solidFill>
                  <a:srgbClr val="FF0000"/>
                </a:solidFill>
              </a:rPr>
              <a:t> </a:t>
            </a:r>
            <a:r>
              <a:rPr lang="en-US" b="1" smtClean="0">
                <a:solidFill>
                  <a:srgbClr val="FF0000"/>
                </a:solidFill>
              </a:rPr>
              <a:t>  </a:t>
            </a:r>
            <a:r>
              <a:rPr lang="en-US" sz="1200" b="1" smtClean="0">
                <a:solidFill>
                  <a:schemeClr val="bg1">
                    <a:lumMod val="50000"/>
                  </a:schemeClr>
                </a:solidFill>
              </a:rPr>
              <a:t>NOAA Co-op published values  </a:t>
            </a:r>
          </a:p>
          <a:p>
            <a:endParaRPr lang="en-US" sz="1200" b="1" smtClean="0">
              <a:solidFill>
                <a:schemeClr val="bg1">
                  <a:lumMod val="50000"/>
                </a:schemeClr>
              </a:solidFill>
            </a:endParaRPr>
          </a:p>
          <a:p>
            <a:r>
              <a:rPr lang="en-US" sz="1200" b="1" smtClean="0">
                <a:solidFill>
                  <a:srgbClr val="FF0000"/>
                </a:solidFill>
              </a:rPr>
              <a:t>  </a:t>
            </a:r>
          </a:p>
          <a:p>
            <a:r>
              <a:rPr lang="en-US" sz="1200" b="1" smtClean="0">
                <a:solidFill>
                  <a:srgbClr val="FF0000"/>
                </a:solidFill>
              </a:rPr>
              <a:t>Baroclinic 12 forced harmonics constituents </a:t>
            </a:r>
            <a:endParaRPr lang="en-US" sz="1200" b="1">
              <a:solidFill>
                <a:srgbClr val="FF0000"/>
              </a:solidFill>
            </a:endParaRPr>
          </a:p>
          <a:p>
            <a:endParaRPr lang="en-US" sz="1200" b="1" smtClean="0">
              <a:solidFill>
                <a:srgbClr val="FF0000"/>
              </a:solidFill>
            </a:endParaRPr>
          </a:p>
          <a:p>
            <a:r>
              <a:rPr lang="en-US" sz="1200" b="1" smtClean="0">
                <a:solidFill>
                  <a:srgbClr val="000099"/>
                </a:solidFill>
              </a:rPr>
              <a:t>Barotropic 12 forced harmonic constituents</a:t>
            </a:r>
          </a:p>
          <a:p>
            <a:endParaRPr lang="en-US" sz="1200" b="1">
              <a:solidFill>
                <a:srgbClr val="000099"/>
              </a:solidFill>
            </a:endParaRPr>
          </a:p>
          <a:p>
            <a:r>
              <a:rPr lang="en-US" sz="1200" b="1" smtClean="0">
                <a:solidFill>
                  <a:srgbClr val="008A3E"/>
                </a:solidFill>
              </a:rPr>
              <a:t>Barotropic Full 2nd order </a:t>
            </a:r>
          </a:p>
        </p:txBody>
      </p:sp>
      <p:sp>
        <p:nvSpPr>
          <p:cNvPr id="17" name="TextBox 16"/>
          <p:cNvSpPr txBox="1"/>
          <p:nvPr/>
        </p:nvSpPr>
        <p:spPr>
          <a:xfrm>
            <a:off x="254000" y="2753360"/>
            <a:ext cx="2509520" cy="660400"/>
          </a:xfrm>
          <a:prstGeom prst="rect">
            <a:avLst/>
          </a:prstGeom>
          <a:solidFill>
            <a:schemeClr val="bg1"/>
          </a:solidFill>
        </p:spPr>
        <p:txBody>
          <a:bodyPr wrap="square" rtlCol="0">
            <a:spAutoFit/>
          </a:bodyPr>
          <a:lstStyle/>
          <a:p>
            <a:endParaRPr lang="en-US"/>
          </a:p>
        </p:txBody>
      </p:sp>
      <p:sp>
        <p:nvSpPr>
          <p:cNvPr id="7" name="Rectangle 6"/>
          <p:cNvSpPr/>
          <p:nvPr/>
        </p:nvSpPr>
        <p:spPr>
          <a:xfrm>
            <a:off x="304067" y="4606207"/>
            <a:ext cx="611065" cy="369332"/>
          </a:xfrm>
          <a:prstGeom prst="rect">
            <a:avLst/>
          </a:prstGeom>
        </p:spPr>
        <p:txBody>
          <a:bodyPr wrap="none">
            <a:spAutoFit/>
          </a:bodyPr>
          <a:lstStyle/>
          <a:p>
            <a:pPr marL="285750" indent="-285750">
              <a:buClr>
                <a:srgbClr val="00B050"/>
              </a:buClr>
              <a:buSzPct val="200000"/>
              <a:buFont typeface="Wingdings" panose="05000000000000000000" pitchFamily="2" charset="2"/>
              <a:buChar char="ü"/>
            </a:pPr>
            <a:r>
              <a:rPr lang="en-US" b="1">
                <a:solidFill>
                  <a:srgbClr val="FF0000"/>
                </a:solidFill>
              </a:rPr>
              <a:t> </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41477" t="46141" r="55666" b="51002"/>
          <a:stretch/>
        </p:blipFill>
        <p:spPr>
          <a:xfrm>
            <a:off x="754888" y="2379472"/>
            <a:ext cx="182880" cy="182880"/>
          </a:xfrm>
          <a:prstGeom prst="rect">
            <a:avLst/>
          </a:prstGeom>
        </p:spPr>
      </p:pic>
    </p:spTree>
    <p:extLst>
      <p:ext uri="{BB962C8B-B14F-4D97-AF65-F5344CB8AC3E}">
        <p14:creationId xmlns:p14="http://schemas.microsoft.com/office/powerpoint/2010/main" val="225168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0"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8891" t="46141" r="58253" b="51002"/>
          <a:stretch/>
        </p:blipFill>
        <p:spPr>
          <a:xfrm>
            <a:off x="680720" y="2826512"/>
            <a:ext cx="182880" cy="182880"/>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Implementation of full luna-solar tidal potential</a:t>
            </a:r>
            <a:endParaRPr kumimoji="0" lang="en-US" sz="2200" b="1" i="1" u="none" strike="noStrike" kern="0" cap="none" spc="0" normalizeH="0" baseline="0" noProof="0" dirty="0">
              <a:ln>
                <a:noFill/>
              </a:ln>
              <a:solidFill>
                <a:srgbClr val="00B050"/>
              </a:solidFill>
              <a:effectLst/>
              <a:uLnTx/>
              <a:uFillTx/>
              <a:latin typeface="Arial"/>
              <a:cs typeface="Arial"/>
              <a:sym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sp>
        <p:nvSpPr>
          <p:cNvPr id="15" name="TextBox 14"/>
          <p:cNvSpPr txBox="1"/>
          <p:nvPr/>
        </p:nvSpPr>
        <p:spPr>
          <a:xfrm>
            <a:off x="661851" y="2299063"/>
            <a:ext cx="2133600" cy="2585323"/>
          </a:xfrm>
          <a:prstGeom prst="rect">
            <a:avLst/>
          </a:prstGeom>
          <a:noFill/>
        </p:spPr>
        <p:txBody>
          <a:bodyPr wrap="square" rtlCol="0">
            <a:spAutoFit/>
          </a:bodyPr>
          <a:lstStyle/>
          <a:p>
            <a:r>
              <a:rPr lang="en-US" sz="1200" b="1" smtClean="0">
                <a:solidFill>
                  <a:srgbClr val="FF0000"/>
                </a:solidFill>
              </a:rPr>
              <a:t>     </a:t>
            </a:r>
            <a:r>
              <a:rPr lang="en-US" sz="1200" b="1" smtClean="0">
                <a:solidFill>
                  <a:schemeClr val="bg1">
                    <a:lumMod val="50000"/>
                  </a:schemeClr>
                </a:solidFill>
              </a:rPr>
              <a:t>37 constituent Pytide  analysis of 2017</a:t>
            </a:r>
            <a:endParaRPr lang="en-US" sz="1200" b="1">
              <a:solidFill>
                <a:schemeClr val="bg1">
                  <a:lumMod val="50000"/>
                </a:schemeClr>
              </a:solidFill>
            </a:endParaRPr>
          </a:p>
          <a:p>
            <a:r>
              <a:rPr lang="en-US" b="1">
                <a:solidFill>
                  <a:srgbClr val="FF0000"/>
                </a:solidFill>
              </a:rPr>
              <a:t> </a:t>
            </a:r>
            <a:r>
              <a:rPr lang="en-US" b="1" smtClean="0">
                <a:solidFill>
                  <a:srgbClr val="FF0000"/>
                </a:solidFill>
              </a:rPr>
              <a:t>  </a:t>
            </a:r>
            <a:r>
              <a:rPr lang="en-US" sz="1200" b="1" smtClean="0">
                <a:solidFill>
                  <a:schemeClr val="bg1">
                    <a:lumMod val="50000"/>
                  </a:schemeClr>
                </a:solidFill>
              </a:rPr>
              <a:t>NOAA Co-op published values  </a:t>
            </a:r>
          </a:p>
          <a:p>
            <a:endParaRPr lang="en-US" sz="1200" b="1" smtClean="0">
              <a:solidFill>
                <a:schemeClr val="bg1">
                  <a:lumMod val="50000"/>
                </a:schemeClr>
              </a:solidFill>
            </a:endParaRPr>
          </a:p>
          <a:p>
            <a:r>
              <a:rPr lang="en-US" sz="1200" b="1" smtClean="0">
                <a:solidFill>
                  <a:srgbClr val="FF0000"/>
                </a:solidFill>
              </a:rPr>
              <a:t>  </a:t>
            </a:r>
          </a:p>
          <a:p>
            <a:r>
              <a:rPr lang="en-US" sz="1200" b="1" smtClean="0">
                <a:solidFill>
                  <a:srgbClr val="FF0000"/>
                </a:solidFill>
              </a:rPr>
              <a:t>Baroclinic 12 forced harmonics constituents </a:t>
            </a:r>
            <a:endParaRPr lang="en-US" sz="1200" b="1">
              <a:solidFill>
                <a:srgbClr val="FF0000"/>
              </a:solidFill>
            </a:endParaRPr>
          </a:p>
          <a:p>
            <a:endParaRPr lang="en-US" sz="1200" b="1" smtClean="0">
              <a:solidFill>
                <a:srgbClr val="FF0000"/>
              </a:solidFill>
            </a:endParaRPr>
          </a:p>
          <a:p>
            <a:r>
              <a:rPr lang="en-US" sz="1200" b="1" smtClean="0">
                <a:solidFill>
                  <a:srgbClr val="000099"/>
                </a:solidFill>
              </a:rPr>
              <a:t>Barotropic 12 forced harmonic constituents</a:t>
            </a:r>
          </a:p>
          <a:p>
            <a:endParaRPr lang="en-US" sz="1200" b="1">
              <a:solidFill>
                <a:srgbClr val="000099"/>
              </a:solidFill>
            </a:endParaRPr>
          </a:p>
          <a:p>
            <a:r>
              <a:rPr lang="en-US" sz="1200" b="1" smtClean="0">
                <a:solidFill>
                  <a:srgbClr val="008A3E"/>
                </a:solidFill>
              </a:rPr>
              <a:t>Barotropic Full 2nd order </a:t>
            </a:r>
          </a:p>
        </p:txBody>
      </p:sp>
      <p:sp>
        <p:nvSpPr>
          <p:cNvPr id="16" name="TextBox 15"/>
          <p:cNvSpPr txBox="1"/>
          <p:nvPr/>
        </p:nvSpPr>
        <p:spPr>
          <a:xfrm>
            <a:off x="254000" y="2753360"/>
            <a:ext cx="2509520" cy="660400"/>
          </a:xfrm>
          <a:prstGeom prst="rect">
            <a:avLst/>
          </a:prstGeom>
          <a:solidFill>
            <a:schemeClr val="bg1"/>
          </a:solidFill>
        </p:spPr>
        <p:txBody>
          <a:bodyPr wrap="square" rtlCol="0">
            <a:spAutoFit/>
          </a:bodyPr>
          <a:lstStyle/>
          <a:p>
            <a:endParaRPr lang="en-US"/>
          </a:p>
        </p:txBody>
      </p:sp>
      <p:sp>
        <p:nvSpPr>
          <p:cNvPr id="5" name="Rectangle 4"/>
          <p:cNvSpPr/>
          <p:nvPr/>
        </p:nvSpPr>
        <p:spPr>
          <a:xfrm>
            <a:off x="294339" y="4606207"/>
            <a:ext cx="611065" cy="369332"/>
          </a:xfrm>
          <a:prstGeom prst="rect">
            <a:avLst/>
          </a:prstGeom>
        </p:spPr>
        <p:txBody>
          <a:bodyPr wrap="none">
            <a:spAutoFit/>
          </a:bodyPr>
          <a:lstStyle/>
          <a:p>
            <a:pPr marL="285750" indent="-285750">
              <a:buClr>
                <a:srgbClr val="00B050"/>
              </a:buClr>
              <a:buSzPct val="200000"/>
              <a:buFont typeface="Wingdings" panose="05000000000000000000" pitchFamily="2" charset="2"/>
              <a:buChar char="ü"/>
            </a:pPr>
            <a:r>
              <a:rPr lang="en-US" b="1">
                <a:solidFill>
                  <a:srgbClr val="FF0000"/>
                </a:solidFill>
              </a:rPr>
              <a:t> </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41477" t="46141" r="55666" b="51002"/>
          <a:stretch/>
        </p:blipFill>
        <p:spPr>
          <a:xfrm>
            <a:off x="754888" y="2379472"/>
            <a:ext cx="182880" cy="182880"/>
          </a:xfrm>
          <a:prstGeom prst="rect">
            <a:avLst/>
          </a:prstGeom>
        </p:spPr>
      </p:pic>
    </p:spTree>
    <p:extLst>
      <p:ext uri="{BB962C8B-B14F-4D97-AF65-F5344CB8AC3E}">
        <p14:creationId xmlns:p14="http://schemas.microsoft.com/office/powerpoint/2010/main" val="102986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grpId="0"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8891" t="46141" r="58253" b="51002"/>
          <a:stretch/>
        </p:blipFill>
        <p:spPr>
          <a:xfrm>
            <a:off x="680720" y="2826512"/>
            <a:ext cx="182880" cy="182880"/>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Implementation of full luna-solar tidal potential</a:t>
            </a:r>
            <a:endParaRPr kumimoji="0" lang="en-US" sz="2200" b="1" i="1" u="none" strike="noStrike" kern="0" cap="none" spc="0" normalizeH="0" baseline="0" noProof="0" dirty="0">
              <a:ln>
                <a:noFill/>
              </a:ln>
              <a:solidFill>
                <a:srgbClr val="00B050"/>
              </a:solidFill>
              <a:effectLst/>
              <a:uLnTx/>
              <a:uFillTx/>
              <a:latin typeface="Arial"/>
              <a:cs typeface="Arial"/>
              <a:sym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sp>
        <p:nvSpPr>
          <p:cNvPr id="15" name="TextBox 14"/>
          <p:cNvSpPr txBox="1"/>
          <p:nvPr/>
        </p:nvSpPr>
        <p:spPr>
          <a:xfrm>
            <a:off x="661851" y="2299063"/>
            <a:ext cx="2133600" cy="2585323"/>
          </a:xfrm>
          <a:prstGeom prst="rect">
            <a:avLst/>
          </a:prstGeom>
          <a:noFill/>
        </p:spPr>
        <p:txBody>
          <a:bodyPr wrap="square" rtlCol="0">
            <a:spAutoFit/>
          </a:bodyPr>
          <a:lstStyle/>
          <a:p>
            <a:r>
              <a:rPr lang="en-US" sz="1200" b="1" smtClean="0">
                <a:solidFill>
                  <a:srgbClr val="FF0000"/>
                </a:solidFill>
              </a:rPr>
              <a:t>     </a:t>
            </a:r>
            <a:r>
              <a:rPr lang="en-US" sz="1200" b="1" smtClean="0">
                <a:solidFill>
                  <a:schemeClr val="bg1">
                    <a:lumMod val="50000"/>
                  </a:schemeClr>
                </a:solidFill>
              </a:rPr>
              <a:t>37 constituent Pytide  analysis of 2017</a:t>
            </a:r>
            <a:endParaRPr lang="en-US" sz="1200" b="1">
              <a:solidFill>
                <a:schemeClr val="bg1">
                  <a:lumMod val="50000"/>
                </a:schemeClr>
              </a:solidFill>
            </a:endParaRPr>
          </a:p>
          <a:p>
            <a:r>
              <a:rPr lang="en-US" b="1">
                <a:solidFill>
                  <a:srgbClr val="FF0000"/>
                </a:solidFill>
              </a:rPr>
              <a:t> </a:t>
            </a:r>
            <a:r>
              <a:rPr lang="en-US" b="1" smtClean="0">
                <a:solidFill>
                  <a:srgbClr val="FF0000"/>
                </a:solidFill>
              </a:rPr>
              <a:t>  </a:t>
            </a:r>
            <a:r>
              <a:rPr lang="en-US" sz="1200" b="1" smtClean="0">
                <a:solidFill>
                  <a:schemeClr val="bg1">
                    <a:lumMod val="50000"/>
                  </a:schemeClr>
                </a:solidFill>
              </a:rPr>
              <a:t>NOAA Co-op published values  </a:t>
            </a:r>
          </a:p>
          <a:p>
            <a:endParaRPr lang="en-US" sz="1200" b="1" smtClean="0">
              <a:solidFill>
                <a:schemeClr val="bg1">
                  <a:lumMod val="50000"/>
                </a:schemeClr>
              </a:solidFill>
            </a:endParaRPr>
          </a:p>
          <a:p>
            <a:r>
              <a:rPr lang="en-US" sz="1200" b="1" smtClean="0">
                <a:solidFill>
                  <a:srgbClr val="FF0000"/>
                </a:solidFill>
              </a:rPr>
              <a:t>  </a:t>
            </a:r>
          </a:p>
          <a:p>
            <a:r>
              <a:rPr lang="en-US" sz="1200" b="1" smtClean="0">
                <a:solidFill>
                  <a:srgbClr val="FF0000"/>
                </a:solidFill>
              </a:rPr>
              <a:t>Baroclinic 12 forced harmonics constituents </a:t>
            </a:r>
            <a:endParaRPr lang="en-US" sz="1200" b="1">
              <a:solidFill>
                <a:srgbClr val="FF0000"/>
              </a:solidFill>
            </a:endParaRPr>
          </a:p>
          <a:p>
            <a:endParaRPr lang="en-US" sz="1200" b="1" smtClean="0">
              <a:solidFill>
                <a:srgbClr val="FF0000"/>
              </a:solidFill>
            </a:endParaRPr>
          </a:p>
          <a:p>
            <a:r>
              <a:rPr lang="en-US" sz="1200" b="1" smtClean="0">
                <a:solidFill>
                  <a:srgbClr val="000099"/>
                </a:solidFill>
              </a:rPr>
              <a:t>Barotropic 12 forced harmonic constituents</a:t>
            </a:r>
          </a:p>
          <a:p>
            <a:endParaRPr lang="en-US" sz="1200" b="1">
              <a:solidFill>
                <a:srgbClr val="000099"/>
              </a:solidFill>
            </a:endParaRPr>
          </a:p>
          <a:p>
            <a:r>
              <a:rPr lang="en-US" sz="1200" b="1" smtClean="0">
                <a:solidFill>
                  <a:srgbClr val="008A3E"/>
                </a:solidFill>
              </a:rPr>
              <a:t>Barotropic Full 2nd order </a:t>
            </a:r>
          </a:p>
        </p:txBody>
      </p:sp>
      <p:sp>
        <p:nvSpPr>
          <p:cNvPr id="16" name="TextBox 15"/>
          <p:cNvSpPr txBox="1"/>
          <p:nvPr/>
        </p:nvSpPr>
        <p:spPr>
          <a:xfrm>
            <a:off x="254000" y="2753360"/>
            <a:ext cx="2509520" cy="660400"/>
          </a:xfrm>
          <a:prstGeom prst="rect">
            <a:avLst/>
          </a:prstGeom>
          <a:solidFill>
            <a:schemeClr val="bg1"/>
          </a:solidFill>
        </p:spPr>
        <p:txBody>
          <a:bodyPr wrap="square" rtlCol="0">
            <a:spAutoFit/>
          </a:bodyPr>
          <a:lstStyle/>
          <a:p>
            <a:endParaRPr lang="en-US"/>
          </a:p>
        </p:txBody>
      </p:sp>
      <p:sp>
        <p:nvSpPr>
          <p:cNvPr id="5" name="Rectangle 4"/>
          <p:cNvSpPr/>
          <p:nvPr/>
        </p:nvSpPr>
        <p:spPr>
          <a:xfrm>
            <a:off x="313795" y="4586751"/>
            <a:ext cx="611065" cy="369332"/>
          </a:xfrm>
          <a:prstGeom prst="rect">
            <a:avLst/>
          </a:prstGeom>
        </p:spPr>
        <p:txBody>
          <a:bodyPr wrap="none">
            <a:spAutoFit/>
          </a:bodyPr>
          <a:lstStyle/>
          <a:p>
            <a:pPr marL="285750" indent="-285750">
              <a:buClr>
                <a:srgbClr val="00B050"/>
              </a:buClr>
              <a:buSzPct val="200000"/>
              <a:buFont typeface="Wingdings" panose="05000000000000000000" pitchFamily="2" charset="2"/>
              <a:buChar char="ü"/>
            </a:pPr>
            <a:r>
              <a:rPr lang="en-US" b="1">
                <a:solidFill>
                  <a:srgbClr val="00B050"/>
                </a:solidFill>
              </a:rPr>
              <a:t> </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41477" t="46141" r="55666" b="51002"/>
          <a:stretch/>
        </p:blipFill>
        <p:spPr>
          <a:xfrm>
            <a:off x="754888" y="2379472"/>
            <a:ext cx="182880" cy="182880"/>
          </a:xfrm>
          <a:prstGeom prst="rect">
            <a:avLst/>
          </a:prstGeom>
        </p:spPr>
      </p:pic>
    </p:spTree>
    <p:extLst>
      <p:ext uri="{BB962C8B-B14F-4D97-AF65-F5344CB8AC3E}">
        <p14:creationId xmlns:p14="http://schemas.microsoft.com/office/powerpoint/2010/main" val="135170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grpId="0"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38891" t="46141" r="58253" b="51002"/>
          <a:stretch/>
        </p:blipFill>
        <p:spPr>
          <a:xfrm>
            <a:off x="680720" y="2826512"/>
            <a:ext cx="182880" cy="182880"/>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Implementation of full luna-solar tidal potential</a:t>
            </a:r>
            <a:endParaRPr kumimoji="0" lang="en-US" sz="2200" b="1" i="1" u="none" strike="noStrike" kern="0" cap="none" spc="0" normalizeH="0" baseline="0" noProof="0" dirty="0">
              <a:ln>
                <a:noFill/>
              </a:ln>
              <a:solidFill>
                <a:srgbClr val="00B050"/>
              </a:solidFill>
              <a:effectLst/>
              <a:uLnTx/>
              <a:uFillTx/>
              <a:latin typeface="Arial"/>
              <a:cs typeface="Arial"/>
              <a:sym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sp>
        <p:nvSpPr>
          <p:cNvPr id="16" name="TextBox 15"/>
          <p:cNvSpPr txBox="1"/>
          <p:nvPr/>
        </p:nvSpPr>
        <p:spPr>
          <a:xfrm>
            <a:off x="661851" y="2299063"/>
            <a:ext cx="2133600" cy="2585323"/>
          </a:xfrm>
          <a:prstGeom prst="rect">
            <a:avLst/>
          </a:prstGeom>
          <a:noFill/>
        </p:spPr>
        <p:txBody>
          <a:bodyPr wrap="square" rtlCol="0">
            <a:spAutoFit/>
          </a:bodyPr>
          <a:lstStyle/>
          <a:p>
            <a:r>
              <a:rPr lang="en-US" sz="1200" b="1" smtClean="0">
                <a:solidFill>
                  <a:srgbClr val="FF0000"/>
                </a:solidFill>
              </a:rPr>
              <a:t>     </a:t>
            </a:r>
            <a:r>
              <a:rPr lang="en-US" sz="1200" b="1" smtClean="0">
                <a:solidFill>
                  <a:schemeClr val="bg1">
                    <a:lumMod val="50000"/>
                  </a:schemeClr>
                </a:solidFill>
              </a:rPr>
              <a:t>37 constituent Pytide  analysis of 2017</a:t>
            </a:r>
            <a:endParaRPr lang="en-US" sz="1200" b="1">
              <a:solidFill>
                <a:schemeClr val="bg1">
                  <a:lumMod val="50000"/>
                </a:schemeClr>
              </a:solidFill>
            </a:endParaRPr>
          </a:p>
          <a:p>
            <a:r>
              <a:rPr lang="en-US" b="1">
                <a:solidFill>
                  <a:srgbClr val="FF0000"/>
                </a:solidFill>
              </a:rPr>
              <a:t> </a:t>
            </a:r>
            <a:r>
              <a:rPr lang="en-US" b="1" smtClean="0">
                <a:solidFill>
                  <a:srgbClr val="FF0000"/>
                </a:solidFill>
              </a:rPr>
              <a:t>  </a:t>
            </a:r>
            <a:r>
              <a:rPr lang="en-US" sz="1200" b="1" smtClean="0">
                <a:solidFill>
                  <a:schemeClr val="bg1">
                    <a:lumMod val="50000"/>
                  </a:schemeClr>
                </a:solidFill>
              </a:rPr>
              <a:t>NOAA Co-op published values  </a:t>
            </a:r>
          </a:p>
          <a:p>
            <a:endParaRPr lang="en-US" sz="1200" b="1" smtClean="0">
              <a:solidFill>
                <a:schemeClr val="bg1">
                  <a:lumMod val="50000"/>
                </a:schemeClr>
              </a:solidFill>
            </a:endParaRPr>
          </a:p>
          <a:p>
            <a:r>
              <a:rPr lang="en-US" sz="1200" b="1" smtClean="0">
                <a:solidFill>
                  <a:srgbClr val="FF0000"/>
                </a:solidFill>
              </a:rPr>
              <a:t>  </a:t>
            </a:r>
          </a:p>
          <a:p>
            <a:r>
              <a:rPr lang="en-US" sz="1200" b="1" smtClean="0">
                <a:solidFill>
                  <a:srgbClr val="FF0000"/>
                </a:solidFill>
              </a:rPr>
              <a:t>Baroclinic 12 forced harmonics constituents </a:t>
            </a:r>
            <a:endParaRPr lang="en-US" sz="1200" b="1">
              <a:solidFill>
                <a:srgbClr val="FF0000"/>
              </a:solidFill>
            </a:endParaRPr>
          </a:p>
          <a:p>
            <a:endParaRPr lang="en-US" sz="1200" b="1" smtClean="0">
              <a:solidFill>
                <a:srgbClr val="FF0000"/>
              </a:solidFill>
            </a:endParaRPr>
          </a:p>
          <a:p>
            <a:r>
              <a:rPr lang="en-US" sz="1200" b="1" smtClean="0">
                <a:solidFill>
                  <a:srgbClr val="000099"/>
                </a:solidFill>
              </a:rPr>
              <a:t>Barotropic 12 forced harmonic constituents</a:t>
            </a:r>
          </a:p>
          <a:p>
            <a:endParaRPr lang="en-US" sz="1200" b="1">
              <a:solidFill>
                <a:srgbClr val="000099"/>
              </a:solidFill>
            </a:endParaRPr>
          </a:p>
          <a:p>
            <a:r>
              <a:rPr lang="en-US" sz="1200" b="1" smtClean="0">
                <a:solidFill>
                  <a:srgbClr val="008A3E"/>
                </a:solidFill>
              </a:rPr>
              <a:t>Barotropic Full 2nd order </a:t>
            </a:r>
          </a:p>
        </p:txBody>
      </p:sp>
      <p:sp>
        <p:nvSpPr>
          <p:cNvPr id="17" name="TextBox 16"/>
          <p:cNvSpPr txBox="1"/>
          <p:nvPr/>
        </p:nvSpPr>
        <p:spPr>
          <a:xfrm>
            <a:off x="254000" y="2753360"/>
            <a:ext cx="2509520" cy="660400"/>
          </a:xfrm>
          <a:prstGeom prst="rect">
            <a:avLst/>
          </a:prstGeom>
          <a:solidFill>
            <a:schemeClr val="bg1"/>
          </a:solidFill>
        </p:spPr>
        <p:txBody>
          <a:bodyPr wrap="square" rtlCol="0">
            <a:spAutoFit/>
          </a:bodyPr>
          <a:lstStyle/>
          <a:p>
            <a:endParaRPr lang="en-US"/>
          </a:p>
        </p:txBody>
      </p:sp>
      <p:sp>
        <p:nvSpPr>
          <p:cNvPr id="6" name="Rectangle 5"/>
          <p:cNvSpPr/>
          <p:nvPr/>
        </p:nvSpPr>
        <p:spPr>
          <a:xfrm>
            <a:off x="284611" y="4606206"/>
            <a:ext cx="611065" cy="369332"/>
          </a:xfrm>
          <a:prstGeom prst="rect">
            <a:avLst/>
          </a:prstGeom>
        </p:spPr>
        <p:txBody>
          <a:bodyPr wrap="none">
            <a:spAutoFit/>
          </a:bodyPr>
          <a:lstStyle/>
          <a:p>
            <a:pPr marL="285750" indent="-285750">
              <a:buClr>
                <a:srgbClr val="00B050"/>
              </a:buClr>
              <a:buSzPct val="200000"/>
              <a:buFont typeface="Wingdings" panose="05000000000000000000" pitchFamily="2" charset="2"/>
              <a:buChar char="ü"/>
            </a:pPr>
            <a:r>
              <a:rPr lang="en-US" b="1">
                <a:solidFill>
                  <a:srgbClr val="FF0000"/>
                </a:solidFill>
              </a:rPr>
              <a:t> </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41477" t="46141" r="55666" b="51002"/>
          <a:stretch/>
        </p:blipFill>
        <p:spPr>
          <a:xfrm>
            <a:off x="754888" y="2379472"/>
            <a:ext cx="182880" cy="182880"/>
          </a:xfrm>
          <a:prstGeom prst="rect">
            <a:avLst/>
          </a:prstGeom>
        </p:spPr>
      </p:pic>
    </p:spTree>
    <p:extLst>
      <p:ext uri="{BB962C8B-B14F-4D97-AF65-F5344CB8AC3E}">
        <p14:creationId xmlns:p14="http://schemas.microsoft.com/office/powerpoint/2010/main" val="187667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grpId="0"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8891" t="46141" r="58253" b="51002"/>
          <a:stretch/>
        </p:blipFill>
        <p:spPr>
          <a:xfrm>
            <a:off x="680720" y="2826512"/>
            <a:ext cx="247428" cy="247428"/>
          </a:xfrm>
          <a:prstGeom prst="rect">
            <a:avLst/>
          </a:prstGeom>
        </p:spPr>
      </p:pic>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a:ln>
                  <a:noFill/>
                </a:ln>
                <a:solidFill>
                  <a:srgbClr val="00B050"/>
                </a:solidFill>
                <a:effectLst/>
                <a:uLnTx/>
                <a:uFillTx/>
                <a:latin typeface="Arial"/>
                <a:cs typeface="Arial"/>
                <a:sym typeface="Arial"/>
              </a:rPr>
              <a:t>STOFS 2D</a:t>
            </a:r>
            <a:r>
              <a:rPr kumimoji="0" lang="en-US" sz="2200" b="1" i="0" u="none" strike="noStrike" kern="0" cap="none" spc="0" normalizeH="0" baseline="30000" noProof="0">
                <a:ln>
                  <a:noFill/>
                </a:ln>
                <a:solidFill>
                  <a:srgbClr val="00B050"/>
                </a:solidFill>
                <a:effectLst/>
                <a:uLnTx/>
                <a:uFillTx/>
                <a:latin typeface="Arial"/>
                <a:cs typeface="Arial"/>
                <a:sym typeface="Arial"/>
              </a:rPr>
              <a:t>+ </a:t>
            </a:r>
            <a:r>
              <a:rPr kumimoji="0" lang="en-US" sz="2200" b="1" i="0" u="none" strike="noStrike" kern="0" cap="none" spc="0" normalizeH="0" baseline="0" noProof="0">
                <a:ln>
                  <a:noFill/>
                </a:ln>
                <a:solidFill>
                  <a:srgbClr val="00B050"/>
                </a:solidFill>
                <a:effectLst/>
                <a:uLnTx/>
                <a:uFillTx/>
                <a:latin typeface="Arial"/>
                <a:cs typeface="Arial"/>
                <a:sym typeface="Arial"/>
              </a:rPr>
              <a:t>Global:</a:t>
            </a:r>
            <a:r>
              <a:rPr kumimoji="0" lang="en-US" sz="2200" b="1" i="1" u="none" strike="noStrike" kern="0" cap="none" spc="0" normalizeH="0" baseline="0" noProof="0">
                <a:ln>
                  <a:noFill/>
                </a:ln>
                <a:solidFill>
                  <a:srgbClr val="00B050"/>
                </a:solidFill>
                <a:effectLst/>
                <a:uLnTx/>
                <a:uFillTx/>
                <a:latin typeface="Arial"/>
                <a:cs typeface="Arial"/>
                <a:sym typeface="Arial"/>
              </a:rPr>
              <a:t> Implementation of full luna-solar tidal potential</a:t>
            </a:r>
            <a:endParaRPr kumimoji="0" lang="en-US" sz="2200" b="1" i="1" u="none" strike="noStrike" kern="0" cap="none" spc="0" normalizeH="0" baseline="0" noProof="0" dirty="0">
              <a:ln>
                <a:noFill/>
              </a:ln>
              <a:solidFill>
                <a:srgbClr val="00B050"/>
              </a:solidFill>
              <a:effectLst/>
              <a:uLnTx/>
              <a:uFillTx/>
              <a:latin typeface="Arial"/>
              <a:cs typeface="Arial"/>
              <a:sym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640080"/>
            <a:ext cx="6400800" cy="6400800"/>
          </a:xfrm>
          <a:prstGeom prst="rect">
            <a:avLst/>
          </a:prstGeom>
        </p:spPr>
      </p:pic>
      <p:sp>
        <p:nvSpPr>
          <p:cNvPr id="15" name="TextBox 14"/>
          <p:cNvSpPr txBox="1"/>
          <p:nvPr/>
        </p:nvSpPr>
        <p:spPr>
          <a:xfrm>
            <a:off x="661851" y="2299063"/>
            <a:ext cx="2133600" cy="2585323"/>
          </a:xfrm>
          <a:prstGeom prst="rect">
            <a:avLst/>
          </a:prstGeom>
          <a:noFill/>
        </p:spPr>
        <p:txBody>
          <a:bodyPr wrap="square" rtlCol="0">
            <a:spAutoFit/>
          </a:bodyPr>
          <a:lstStyle/>
          <a:p>
            <a:r>
              <a:rPr lang="en-US" sz="1200" b="1" smtClean="0">
                <a:solidFill>
                  <a:srgbClr val="FF0000"/>
                </a:solidFill>
              </a:rPr>
              <a:t>     </a:t>
            </a:r>
            <a:r>
              <a:rPr lang="en-US" sz="1200" b="1" smtClean="0">
                <a:solidFill>
                  <a:schemeClr val="bg1">
                    <a:lumMod val="50000"/>
                  </a:schemeClr>
                </a:solidFill>
              </a:rPr>
              <a:t>37 constituent Pytide  analysis of 2017</a:t>
            </a:r>
            <a:endParaRPr lang="en-US" sz="1200" b="1">
              <a:solidFill>
                <a:schemeClr val="bg1">
                  <a:lumMod val="50000"/>
                </a:schemeClr>
              </a:solidFill>
            </a:endParaRPr>
          </a:p>
          <a:p>
            <a:r>
              <a:rPr lang="en-US" b="1">
                <a:solidFill>
                  <a:srgbClr val="FF0000"/>
                </a:solidFill>
              </a:rPr>
              <a:t> </a:t>
            </a:r>
            <a:r>
              <a:rPr lang="en-US" b="1" smtClean="0">
                <a:solidFill>
                  <a:srgbClr val="FF0000"/>
                </a:solidFill>
              </a:rPr>
              <a:t>  </a:t>
            </a:r>
            <a:r>
              <a:rPr lang="en-US" sz="1200" b="1" smtClean="0">
                <a:solidFill>
                  <a:schemeClr val="bg1">
                    <a:lumMod val="50000"/>
                  </a:schemeClr>
                </a:solidFill>
              </a:rPr>
              <a:t>NOAA Co-op published values  </a:t>
            </a:r>
          </a:p>
          <a:p>
            <a:endParaRPr lang="en-US" sz="1200" b="1" smtClean="0">
              <a:solidFill>
                <a:schemeClr val="bg1">
                  <a:lumMod val="50000"/>
                </a:schemeClr>
              </a:solidFill>
            </a:endParaRPr>
          </a:p>
          <a:p>
            <a:r>
              <a:rPr lang="en-US" sz="1200" b="1" smtClean="0">
                <a:solidFill>
                  <a:srgbClr val="FF0000"/>
                </a:solidFill>
              </a:rPr>
              <a:t>  </a:t>
            </a:r>
          </a:p>
          <a:p>
            <a:r>
              <a:rPr lang="en-US" sz="1200" b="1" smtClean="0">
                <a:solidFill>
                  <a:srgbClr val="FF0000"/>
                </a:solidFill>
              </a:rPr>
              <a:t>Baroclinic 12 forced harmonics constituents </a:t>
            </a:r>
            <a:endParaRPr lang="en-US" sz="1200" b="1">
              <a:solidFill>
                <a:srgbClr val="FF0000"/>
              </a:solidFill>
            </a:endParaRPr>
          </a:p>
          <a:p>
            <a:endParaRPr lang="en-US" sz="1200" b="1" smtClean="0">
              <a:solidFill>
                <a:srgbClr val="FF0000"/>
              </a:solidFill>
            </a:endParaRPr>
          </a:p>
          <a:p>
            <a:r>
              <a:rPr lang="en-US" sz="1200" b="1" smtClean="0">
                <a:solidFill>
                  <a:srgbClr val="000099"/>
                </a:solidFill>
              </a:rPr>
              <a:t>Barotropic 12 forced harmonic constituents</a:t>
            </a:r>
          </a:p>
          <a:p>
            <a:endParaRPr lang="en-US" sz="1200" b="1">
              <a:solidFill>
                <a:srgbClr val="000099"/>
              </a:solidFill>
            </a:endParaRPr>
          </a:p>
          <a:p>
            <a:r>
              <a:rPr lang="en-US" sz="1200" b="1" smtClean="0">
                <a:solidFill>
                  <a:srgbClr val="008A3E"/>
                </a:solidFill>
              </a:rPr>
              <a:t>Barotropic Full 2nd order </a:t>
            </a:r>
          </a:p>
        </p:txBody>
      </p:sp>
      <p:sp>
        <p:nvSpPr>
          <p:cNvPr id="16" name="TextBox 15"/>
          <p:cNvSpPr txBox="1"/>
          <p:nvPr/>
        </p:nvSpPr>
        <p:spPr>
          <a:xfrm>
            <a:off x="254000" y="2753360"/>
            <a:ext cx="2509520" cy="660400"/>
          </a:xfrm>
          <a:prstGeom prst="rect">
            <a:avLst/>
          </a:prstGeom>
          <a:solidFill>
            <a:schemeClr val="bg1"/>
          </a:solidFill>
        </p:spPr>
        <p:txBody>
          <a:bodyPr wrap="square" rtlCol="0">
            <a:spAutoFit/>
          </a:bodyPr>
          <a:lstStyle/>
          <a:p>
            <a:endParaRPr lang="en-US"/>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41477" t="46141" r="55666" b="51002"/>
          <a:stretch/>
        </p:blipFill>
        <p:spPr>
          <a:xfrm>
            <a:off x="754888" y="2379472"/>
            <a:ext cx="182880" cy="182880"/>
          </a:xfrm>
          <a:prstGeom prst="rect">
            <a:avLst/>
          </a:prstGeom>
        </p:spPr>
      </p:pic>
    </p:spTree>
    <p:extLst>
      <p:ext uri="{BB962C8B-B14F-4D97-AF65-F5344CB8AC3E}">
        <p14:creationId xmlns:p14="http://schemas.microsoft.com/office/powerpoint/2010/main" val="116152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33" name="Arc 32">
            <a:extLst>
              <a:ext uri="{FF2B5EF4-FFF2-40B4-BE49-F238E27FC236}">
                <a16:creationId xmlns:a16="http://schemas.microsoft.com/office/drawing/2014/main" id="{471ECB07-8D6C-4261-AED9-3BACF3140D41}"/>
              </a:ext>
            </a:extLst>
          </p:cNvPr>
          <p:cNvSpPr/>
          <p:nvPr/>
        </p:nvSpPr>
        <p:spPr>
          <a:xfrm rot="6266134" flipV="1">
            <a:off x="6517281" y="1863825"/>
            <a:ext cx="848339" cy="1310963"/>
          </a:xfrm>
          <a:prstGeom prst="arc">
            <a:avLst>
              <a:gd name="adj1" fmla="val 11777435"/>
              <a:gd name="adj2" fmla="val 20644286"/>
            </a:avLst>
          </a:prstGeom>
          <a:ln w="44450">
            <a:solidFill>
              <a:srgbClr val="CDF2FF"/>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sp>
        <p:nvSpPr>
          <p:cNvPr id="24" name="TextBox 23">
            <a:extLst>
              <a:ext uri="{FF2B5EF4-FFF2-40B4-BE49-F238E27FC236}">
                <a16:creationId xmlns:a16="http://schemas.microsoft.com/office/drawing/2014/main" id="{EB2F0E41-3FA7-4FDB-A789-169A1BE148AA}"/>
              </a:ext>
            </a:extLst>
          </p:cNvPr>
          <p:cNvSpPr txBox="1"/>
          <p:nvPr/>
        </p:nvSpPr>
        <p:spPr>
          <a:xfrm>
            <a:off x="6727865" y="2796723"/>
            <a:ext cx="3662235" cy="369332"/>
          </a:xfrm>
          <a:prstGeom prst="rect">
            <a:avLst/>
          </a:prstGeom>
          <a:solidFill>
            <a:srgbClr val="70AD47">
              <a:lumMod val="40000"/>
              <a:lumOff val="60000"/>
            </a:srgbClr>
          </a:solidFill>
        </p:spPr>
        <p:txBody>
          <a:bodyPr wrap="square" rtlCol="0">
            <a:spAutoFit/>
          </a:bodyPr>
          <a:lstStyle/>
          <a:p>
            <a:pPr defTabSz="914377">
              <a:defRPr/>
            </a:pPr>
            <a:r>
              <a:rPr lang="en-US" b="1" i="1" kern="0" dirty="0">
                <a:solidFill>
                  <a:prstClr val="black"/>
                </a:solidFill>
                <a:latin typeface="Calibri" panose="020F0502020204030204"/>
                <a:cs typeface="Arial"/>
                <a:sym typeface="Arial"/>
              </a:rPr>
              <a:t>ADCIRC </a:t>
            </a:r>
            <a:r>
              <a:rPr lang="en-US" kern="0" dirty="0">
                <a:solidFill>
                  <a:prstClr val="black"/>
                </a:solidFill>
                <a:latin typeface="Calibri" panose="020F0502020204030204"/>
                <a:cs typeface="Arial"/>
                <a:sym typeface="Arial"/>
              </a:rPr>
              <a:t>Circulation with ice</a:t>
            </a:r>
          </a:p>
        </p:txBody>
      </p:sp>
      <p:sp>
        <p:nvSpPr>
          <p:cNvPr id="25" name="TextBox 24">
            <a:extLst>
              <a:ext uri="{FF2B5EF4-FFF2-40B4-BE49-F238E27FC236}">
                <a16:creationId xmlns:a16="http://schemas.microsoft.com/office/drawing/2014/main" id="{B6941E11-991E-4F06-9CEC-238392FD0D53}"/>
              </a:ext>
            </a:extLst>
          </p:cNvPr>
          <p:cNvSpPr txBox="1"/>
          <p:nvPr/>
        </p:nvSpPr>
        <p:spPr>
          <a:xfrm>
            <a:off x="6807254" y="4286354"/>
            <a:ext cx="3607357" cy="369332"/>
          </a:xfrm>
          <a:prstGeom prst="rect">
            <a:avLst/>
          </a:prstGeom>
          <a:solidFill>
            <a:srgbClr val="FFC000"/>
          </a:solidFill>
        </p:spPr>
        <p:txBody>
          <a:bodyPr wrap="square" rtlCol="0">
            <a:spAutoFit/>
          </a:bodyPr>
          <a:lstStyle/>
          <a:p>
            <a:pPr defTabSz="914377">
              <a:defRPr/>
            </a:pPr>
            <a:r>
              <a:rPr lang="en-US" b="1" i="1" dirty="0">
                <a:solidFill>
                  <a:prstClr val="black"/>
                </a:solidFill>
                <a:latin typeface="Calibri" panose="020F0502020204030204"/>
                <a:cs typeface="Arial"/>
                <a:sym typeface="Arial"/>
              </a:rPr>
              <a:t>HYCOM</a:t>
            </a:r>
            <a:r>
              <a:rPr lang="en-US" dirty="0">
                <a:solidFill>
                  <a:prstClr val="black"/>
                </a:solidFill>
                <a:latin typeface="Calibri" panose="020F0502020204030204"/>
                <a:cs typeface="Arial"/>
                <a:sym typeface="Arial"/>
              </a:rPr>
              <a:t> 3D Global Circulation Model</a:t>
            </a:r>
          </a:p>
        </p:txBody>
      </p:sp>
      <p:cxnSp>
        <p:nvCxnSpPr>
          <p:cNvPr id="26" name="Straight Arrow Connector 25">
            <a:extLst>
              <a:ext uri="{FF2B5EF4-FFF2-40B4-BE49-F238E27FC236}">
                <a16:creationId xmlns:a16="http://schemas.microsoft.com/office/drawing/2014/main" id="{A436BD4D-AA56-47FB-A77B-24D72899A889}"/>
              </a:ext>
            </a:extLst>
          </p:cNvPr>
          <p:cNvCxnSpPr/>
          <p:nvPr/>
        </p:nvCxnSpPr>
        <p:spPr>
          <a:xfrm>
            <a:off x="8261527" y="3166994"/>
            <a:ext cx="10048" cy="500252"/>
          </a:xfrm>
          <a:prstGeom prst="straightConnector1">
            <a:avLst/>
          </a:prstGeom>
          <a:noFill/>
          <a:ln w="41275" cap="flat" cmpd="sng" algn="ctr">
            <a:solidFill>
              <a:srgbClr val="70AD47">
                <a:lumMod val="60000"/>
                <a:lumOff val="40000"/>
              </a:srgbClr>
            </a:solidFill>
            <a:prstDash val="solid"/>
            <a:miter lim="800000"/>
            <a:tailEnd type="triangle"/>
          </a:ln>
          <a:effectLst/>
        </p:spPr>
      </p:cxnSp>
      <p:sp>
        <p:nvSpPr>
          <p:cNvPr id="27" name="TextBox 26">
            <a:extLst>
              <a:ext uri="{FF2B5EF4-FFF2-40B4-BE49-F238E27FC236}">
                <a16:creationId xmlns:a16="http://schemas.microsoft.com/office/drawing/2014/main" id="{AA921410-044F-4574-98A0-009526A8DBCC}"/>
              </a:ext>
            </a:extLst>
          </p:cNvPr>
          <p:cNvSpPr txBox="1"/>
          <p:nvPr/>
        </p:nvSpPr>
        <p:spPr>
          <a:xfrm>
            <a:off x="6804005" y="4924804"/>
            <a:ext cx="3607356" cy="369332"/>
          </a:xfrm>
          <a:prstGeom prst="rect">
            <a:avLst/>
          </a:prstGeom>
          <a:solidFill>
            <a:srgbClr val="00B0F0"/>
          </a:solidFill>
        </p:spPr>
        <p:txBody>
          <a:bodyPr wrap="square" rtlCol="0">
            <a:spAutoFit/>
          </a:bodyPr>
          <a:lstStyle/>
          <a:p>
            <a:pPr defTabSz="914377">
              <a:defRPr/>
            </a:pPr>
            <a:r>
              <a:rPr lang="en-US" b="1" i="1" dirty="0">
                <a:solidFill>
                  <a:prstClr val="black"/>
                </a:solidFill>
                <a:latin typeface="Calibri" panose="020F0502020204030204"/>
                <a:cs typeface="Arial"/>
                <a:sym typeface="Arial"/>
              </a:rPr>
              <a:t>CICE</a:t>
            </a:r>
            <a:r>
              <a:rPr lang="en-US" dirty="0">
                <a:solidFill>
                  <a:prstClr val="black"/>
                </a:solidFill>
                <a:latin typeface="Calibri" panose="020F0502020204030204"/>
                <a:cs typeface="Arial"/>
                <a:sym typeface="Arial"/>
              </a:rPr>
              <a:t> Global Sea Ice Model</a:t>
            </a:r>
          </a:p>
        </p:txBody>
      </p:sp>
      <p:sp>
        <p:nvSpPr>
          <p:cNvPr id="28" name="TextBox 27">
            <a:extLst>
              <a:ext uri="{FF2B5EF4-FFF2-40B4-BE49-F238E27FC236}">
                <a16:creationId xmlns:a16="http://schemas.microsoft.com/office/drawing/2014/main" id="{18309213-D994-4EE0-825A-1CADF99A148A}"/>
              </a:ext>
            </a:extLst>
          </p:cNvPr>
          <p:cNvSpPr txBox="1"/>
          <p:nvPr/>
        </p:nvSpPr>
        <p:spPr>
          <a:xfrm>
            <a:off x="6727865" y="3166055"/>
            <a:ext cx="3662235" cy="646331"/>
          </a:xfrm>
          <a:prstGeom prst="rect">
            <a:avLst/>
          </a:prstGeom>
          <a:gradFill flip="none" rotWithShape="1">
            <a:gsLst>
              <a:gs pos="2000">
                <a:srgbClr val="70AD47">
                  <a:lumMod val="67000"/>
                </a:srgbClr>
              </a:gs>
              <a:gs pos="100000">
                <a:srgbClr val="70AD47">
                  <a:lumMod val="60000"/>
                  <a:lumOff val="40000"/>
                </a:srgbClr>
              </a:gs>
            </a:gsLst>
            <a:lin ang="16200000" scaled="0"/>
            <a:tileRect/>
          </a:gradFill>
        </p:spPr>
        <p:txBody>
          <a:bodyPr wrap="square" rtlCol="0">
            <a:spAutoFit/>
          </a:bodyPr>
          <a:lstStyle/>
          <a:p>
            <a:pPr defTabSz="914377">
              <a:defRPr/>
            </a:pPr>
            <a:r>
              <a:rPr lang="en-US" b="1" kern="0" dirty="0">
                <a:solidFill>
                  <a:prstClr val="black"/>
                </a:solidFill>
                <a:latin typeface="Calibri" panose="020F0502020204030204"/>
                <a:cs typeface="Arial"/>
                <a:sym typeface="Arial"/>
              </a:rPr>
              <a:t>2D</a:t>
            </a:r>
            <a:r>
              <a:rPr lang="en-US" b="1" kern="0" baseline="30000" dirty="0">
                <a:solidFill>
                  <a:prstClr val="black"/>
                </a:solidFill>
                <a:latin typeface="Calibri" panose="020F0502020204030204"/>
                <a:cs typeface="Arial"/>
                <a:sym typeface="Arial"/>
              </a:rPr>
              <a:t>+</a:t>
            </a:r>
            <a:r>
              <a:rPr lang="en-US" b="1" kern="0" dirty="0">
                <a:solidFill>
                  <a:prstClr val="black"/>
                </a:solidFill>
                <a:latin typeface="Calibri" panose="020F0502020204030204"/>
                <a:cs typeface="Arial"/>
                <a:sym typeface="Arial"/>
              </a:rPr>
              <a:t> SWE with baroclinic pressure gradient term</a:t>
            </a:r>
          </a:p>
        </p:txBody>
      </p:sp>
      <p:sp>
        <p:nvSpPr>
          <p:cNvPr id="30" name="Arc 29">
            <a:extLst>
              <a:ext uri="{FF2B5EF4-FFF2-40B4-BE49-F238E27FC236}">
                <a16:creationId xmlns:a16="http://schemas.microsoft.com/office/drawing/2014/main" id="{D055F8B7-3304-4C05-BA70-80494C7B7D32}"/>
              </a:ext>
            </a:extLst>
          </p:cNvPr>
          <p:cNvSpPr/>
          <p:nvPr/>
        </p:nvSpPr>
        <p:spPr>
          <a:xfrm rot="7940538" flipH="1">
            <a:off x="9274911" y="3623219"/>
            <a:ext cx="1693840" cy="1034323"/>
          </a:xfrm>
          <a:prstGeom prst="arc">
            <a:avLst>
              <a:gd name="adj1" fmla="val 14894050"/>
              <a:gd name="adj2" fmla="val 1425750"/>
            </a:avLst>
          </a:prstGeom>
          <a:noFill/>
          <a:ln w="44450" cap="flat" cmpd="sng" algn="ctr">
            <a:solidFill>
              <a:srgbClr val="FFC000"/>
            </a:solidFill>
            <a:prstDash val="solid"/>
            <a:miter lim="800000"/>
            <a:headEnd type="none"/>
            <a:tailEnd type="triangle"/>
          </a:ln>
          <a:effectLst/>
        </p:spPr>
        <p:txBody>
          <a:bodyPr rtlCol="0" anchor="ctr"/>
          <a:lstStyle/>
          <a:p>
            <a:pPr algn="ctr" defTabSz="914377">
              <a:defRPr/>
            </a:pPr>
            <a:endParaRPr lang="en-US" kern="0">
              <a:solidFill>
                <a:prstClr val="black"/>
              </a:solidFill>
              <a:latin typeface="Calibri" panose="020F0502020204030204"/>
              <a:cs typeface="Arial"/>
              <a:sym typeface="Arial"/>
            </a:endParaRPr>
          </a:p>
        </p:txBody>
      </p:sp>
      <p:sp>
        <p:nvSpPr>
          <p:cNvPr id="31" name="Arc 30">
            <a:extLst>
              <a:ext uri="{FF2B5EF4-FFF2-40B4-BE49-F238E27FC236}">
                <a16:creationId xmlns:a16="http://schemas.microsoft.com/office/drawing/2014/main" id="{F870CDA1-CB5D-4630-89CD-3F3D7C09D1E7}"/>
              </a:ext>
            </a:extLst>
          </p:cNvPr>
          <p:cNvSpPr/>
          <p:nvPr/>
        </p:nvSpPr>
        <p:spPr>
          <a:xfrm rot="7226881" flipH="1">
            <a:off x="8372409" y="2072001"/>
            <a:ext cx="2397641" cy="3558187"/>
          </a:xfrm>
          <a:prstGeom prst="arc">
            <a:avLst>
              <a:gd name="adj1" fmla="val 14474003"/>
              <a:gd name="adj2" fmla="val 20923740"/>
            </a:avLst>
          </a:prstGeom>
          <a:noFill/>
          <a:ln w="44450" cap="flat" cmpd="sng" algn="ctr">
            <a:solidFill>
              <a:srgbClr val="00B0F0"/>
            </a:solidFill>
            <a:prstDash val="solid"/>
            <a:miter lim="800000"/>
            <a:headEnd type="none"/>
            <a:tailEnd type="triangle"/>
          </a:ln>
          <a:effectLst/>
        </p:spPr>
        <p:txBody>
          <a:bodyPr rtlCol="0" anchor="ctr"/>
          <a:lstStyle/>
          <a:p>
            <a:pPr algn="ctr" defTabSz="914377">
              <a:defRPr/>
            </a:pPr>
            <a:endParaRPr lang="en-US" kern="0">
              <a:solidFill>
                <a:prstClr val="black"/>
              </a:solidFill>
              <a:latin typeface="Calibri" panose="020F0502020204030204"/>
              <a:cs typeface="Arial"/>
              <a:sym typeface="Arial"/>
            </a:endParaRPr>
          </a:p>
        </p:txBody>
      </p:sp>
      <p:sp>
        <p:nvSpPr>
          <p:cNvPr id="32" name="TextBox 31">
            <a:extLst>
              <a:ext uri="{FF2B5EF4-FFF2-40B4-BE49-F238E27FC236}">
                <a16:creationId xmlns:a16="http://schemas.microsoft.com/office/drawing/2014/main" id="{14C92437-2C5F-4044-BDFE-0937DB1057CE}"/>
              </a:ext>
            </a:extLst>
          </p:cNvPr>
          <p:cNvSpPr txBox="1"/>
          <p:nvPr/>
        </p:nvSpPr>
        <p:spPr>
          <a:xfrm>
            <a:off x="6782745" y="1916663"/>
            <a:ext cx="3607356" cy="369332"/>
          </a:xfrm>
          <a:prstGeom prst="rect">
            <a:avLst/>
          </a:prstGeom>
          <a:gradFill>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p:spPr>
        <p:txBody>
          <a:bodyPr wrap="square" rtlCol="0">
            <a:spAutoFit/>
          </a:bodyPr>
          <a:lstStyle/>
          <a:p>
            <a:pPr defTabSz="914377">
              <a:defRPr/>
            </a:pPr>
            <a:r>
              <a:rPr lang="en-US" b="1" i="1" kern="0" dirty="0">
                <a:solidFill>
                  <a:prstClr val="black"/>
                </a:solidFill>
                <a:latin typeface="Calibri" panose="020F0502020204030204"/>
                <a:cs typeface="Arial"/>
                <a:sym typeface="Arial"/>
              </a:rPr>
              <a:t>GFS-FV3</a:t>
            </a:r>
            <a:r>
              <a:rPr lang="en-US" kern="0" dirty="0">
                <a:solidFill>
                  <a:prstClr val="black"/>
                </a:solidFill>
                <a:latin typeface="Calibri" panose="020F0502020204030204"/>
                <a:cs typeface="Arial"/>
                <a:sym typeface="Arial"/>
              </a:rPr>
              <a:t> Global Atmospheric Model</a:t>
            </a:r>
          </a:p>
        </p:txBody>
      </p:sp>
      <p:sp>
        <p:nvSpPr>
          <p:cNvPr id="14" name="Text Box 3"/>
          <p:cNvSpPr txBox="1">
            <a:spLocks noChangeArrowheads="1"/>
          </p:cNvSpPr>
          <p:nvPr/>
        </p:nvSpPr>
        <p:spPr bwMode="auto">
          <a:xfrm>
            <a:off x="481582" y="827488"/>
            <a:ext cx="9908519" cy="763414"/>
          </a:xfrm>
          <a:prstGeom prst="rect">
            <a:avLst/>
          </a:prstGeom>
          <a:noFill/>
          <a:ln w="9525">
            <a:noFill/>
            <a:miter lim="800000"/>
            <a:headEnd/>
            <a:tailEnd/>
          </a:ln>
          <a:effectLst/>
        </p:spPr>
        <p:txBody>
          <a:bodyPr wrap="square">
            <a:spAutoFit/>
          </a:bodyPr>
          <a:lstStyle/>
          <a:p>
            <a:pPr algn="ctr" defTabSz="914377">
              <a:defRPr/>
            </a:pPr>
            <a:endParaRPr lang="en-US" sz="1000" b="1" dirty="0">
              <a:solidFill>
                <a:srgbClr val="003399"/>
              </a:solidFill>
              <a:latin typeface="Calibri" panose="020F0502020204030204"/>
              <a:ea typeface="Tahoma" panose="020B0604030504040204" pitchFamily="34" charset="0"/>
              <a:cs typeface="Tahoma" panose="020B0604030504040204" pitchFamily="34" charset="0"/>
              <a:sym typeface="Arial"/>
            </a:endParaRPr>
          </a:p>
          <a:p>
            <a:pPr defTabSz="914377">
              <a:lnSpc>
                <a:spcPct val="90000"/>
              </a:lnSpc>
              <a:defRPr/>
            </a:pPr>
            <a:r>
              <a:rPr lang="en-US" sz="1867" b="1" dirty="0">
                <a:solidFill>
                  <a:srgbClr val="0037A4"/>
                </a:solidFill>
                <a:latin typeface="Arial"/>
                <a:ea typeface="Tahoma" panose="020B0604030504040204" pitchFamily="34" charset="0"/>
                <a:cs typeface="Tahoma" panose="020B0604030504040204" pitchFamily="34" charset="0"/>
                <a:sym typeface="Arial"/>
              </a:rPr>
              <a:t>Coupling of </a:t>
            </a:r>
            <a:r>
              <a:rPr lang="en-US" sz="1867" b="1" i="1" dirty="0">
                <a:solidFill>
                  <a:srgbClr val="70AD47">
                    <a:lumMod val="50000"/>
                  </a:srgbClr>
                </a:solidFill>
                <a:latin typeface="Arial"/>
                <a:ea typeface="Tahoma" panose="020B0604030504040204" pitchFamily="34" charset="0"/>
                <a:cs typeface="Tahoma" panose="020B0604030504040204" pitchFamily="34" charset="0"/>
                <a:sym typeface="Arial"/>
              </a:rPr>
              <a:t>ADCIRC,</a:t>
            </a:r>
            <a:r>
              <a:rPr lang="en-US" sz="1867" b="1" i="1" dirty="0">
                <a:solidFill>
                  <a:srgbClr val="FF0000"/>
                </a:solidFill>
                <a:latin typeface="Arial"/>
                <a:ea typeface="Tahoma" panose="020B0604030504040204" pitchFamily="34" charset="0"/>
                <a:cs typeface="Tahoma" panose="020B0604030504040204" pitchFamily="34" charset="0"/>
                <a:sym typeface="Arial"/>
              </a:rPr>
              <a:t> </a:t>
            </a:r>
            <a:r>
              <a:rPr lang="en-US" sz="1867" b="1" i="1" dirty="0">
                <a:solidFill>
                  <a:srgbClr val="00B0F0"/>
                </a:solidFill>
                <a:latin typeface="Arial"/>
                <a:ea typeface="Tahoma" panose="020B0604030504040204" pitchFamily="34" charset="0"/>
                <a:cs typeface="Tahoma" panose="020B0604030504040204" pitchFamily="34" charset="0"/>
                <a:sym typeface="Arial"/>
              </a:rPr>
              <a:t>GFS-FV3</a:t>
            </a:r>
            <a:r>
              <a:rPr lang="en-US" sz="1867" b="1" i="1" dirty="0">
                <a:solidFill>
                  <a:srgbClr val="5B9BD5">
                    <a:lumMod val="60000"/>
                    <a:lumOff val="40000"/>
                  </a:srgbClr>
                </a:solidFill>
                <a:latin typeface="Arial"/>
                <a:ea typeface="Tahoma" panose="020B0604030504040204" pitchFamily="34" charset="0"/>
                <a:cs typeface="Tahoma" panose="020B0604030504040204" pitchFamily="34" charset="0"/>
                <a:sym typeface="Arial"/>
              </a:rPr>
              <a:t>,</a:t>
            </a:r>
            <a:r>
              <a:rPr lang="en-US" sz="1867" b="1" i="1" dirty="0">
                <a:solidFill>
                  <a:prstClr val="white">
                    <a:lumMod val="50000"/>
                  </a:prstClr>
                </a:solidFill>
                <a:latin typeface="Arial"/>
                <a:ea typeface="Tahoma" panose="020B0604030504040204" pitchFamily="34" charset="0"/>
                <a:cs typeface="Tahoma" panose="020B0604030504040204" pitchFamily="34" charset="0"/>
                <a:sym typeface="Arial"/>
              </a:rPr>
              <a:t> </a:t>
            </a:r>
            <a:r>
              <a:rPr lang="en-US" sz="1867" b="1" i="1" dirty="0">
                <a:solidFill>
                  <a:srgbClr val="0718B5"/>
                </a:solidFill>
                <a:latin typeface="Arial"/>
                <a:ea typeface="Tahoma" panose="020B0604030504040204" pitchFamily="34" charset="0"/>
                <a:cs typeface="Tahoma" panose="020B0604030504040204" pitchFamily="34" charset="0"/>
                <a:sym typeface="Arial"/>
              </a:rPr>
              <a:t>and</a:t>
            </a:r>
            <a:r>
              <a:rPr lang="en-US" sz="1867" b="1" i="1" dirty="0">
                <a:solidFill>
                  <a:prstClr val="white">
                    <a:lumMod val="50000"/>
                  </a:prstClr>
                </a:solidFill>
                <a:latin typeface="Arial"/>
                <a:ea typeface="Tahoma" panose="020B0604030504040204" pitchFamily="34" charset="0"/>
                <a:cs typeface="Tahoma" panose="020B0604030504040204" pitchFamily="34" charset="0"/>
                <a:sym typeface="Arial"/>
              </a:rPr>
              <a:t> </a:t>
            </a:r>
            <a:r>
              <a:rPr lang="en-US" sz="1867" b="1" i="1" dirty="0">
                <a:solidFill>
                  <a:srgbClr val="FFC000"/>
                </a:solidFill>
                <a:latin typeface="Arial"/>
                <a:ea typeface="Tahoma" panose="020B0604030504040204" pitchFamily="34" charset="0"/>
                <a:cs typeface="Tahoma" panose="020B0604030504040204" pitchFamily="34" charset="0"/>
                <a:sym typeface="Arial"/>
              </a:rPr>
              <a:t>G-RTOFS /HYCOM using downscaling </a:t>
            </a:r>
            <a:r>
              <a:rPr lang="en-US" sz="1867" b="1" dirty="0">
                <a:solidFill>
                  <a:srgbClr val="0037A4"/>
                </a:solidFill>
                <a:latin typeface="Arial"/>
                <a:ea typeface="Tahoma" panose="020B0604030504040204" pitchFamily="34" charset="0"/>
                <a:cs typeface="Tahoma" panose="020B0604030504040204" pitchFamily="34" charset="0"/>
                <a:sym typeface="Arial"/>
              </a:rPr>
              <a:t>over a </a:t>
            </a:r>
            <a:r>
              <a:rPr lang="en-US" sz="1867" b="1">
                <a:solidFill>
                  <a:srgbClr val="0037A4"/>
                </a:solidFill>
                <a:latin typeface="Arial"/>
                <a:ea typeface="Tahoma" panose="020B0604030504040204" pitchFamily="34" charset="0"/>
                <a:cs typeface="Tahoma" panose="020B0604030504040204" pitchFamily="34" charset="0"/>
                <a:sym typeface="Arial"/>
              </a:rPr>
              <a:t>unified domain </a:t>
            </a:r>
            <a:r>
              <a:rPr lang="en-US" sz="1867" b="1" dirty="0">
                <a:solidFill>
                  <a:srgbClr val="0037A4"/>
                </a:solidFill>
                <a:latin typeface="Arial"/>
                <a:ea typeface="Tahoma" panose="020B0604030504040204" pitchFamily="34" charset="0"/>
                <a:cs typeface="Tahoma" panose="020B0604030504040204" pitchFamily="34" charset="0"/>
                <a:sym typeface="Arial"/>
              </a:rPr>
              <a:t>on heterogeneous meshes/grids</a:t>
            </a:r>
            <a:endParaRPr lang="en-US" sz="1867" b="1" i="1" dirty="0">
              <a:solidFill>
                <a:srgbClr val="0037A4"/>
              </a:solidFill>
              <a:latin typeface="Arial"/>
              <a:ea typeface="Tahoma" panose="020B0604030504040204" pitchFamily="34" charset="0"/>
              <a:cs typeface="Tahoma" panose="020B0604030504040204" pitchFamily="34" charset="0"/>
              <a:sym typeface="Arial"/>
            </a:endParaRPr>
          </a:p>
        </p:txBody>
      </p:sp>
      <p:pic>
        <p:nvPicPr>
          <p:cNvPr id="15" name="Picture 14"/>
          <p:cNvPicPr>
            <a:picLocks noChangeAspect="1"/>
          </p:cNvPicPr>
          <p:nvPr/>
        </p:nvPicPr>
        <p:blipFill>
          <a:blip r:embed="rId3"/>
          <a:stretch>
            <a:fillRect/>
          </a:stretch>
        </p:blipFill>
        <p:spPr>
          <a:xfrm>
            <a:off x="481584" y="2082743"/>
            <a:ext cx="5270561" cy="4012163"/>
          </a:xfrm>
          <a:prstGeom prst="rect">
            <a:avLst/>
          </a:prstGeom>
        </p:spPr>
      </p:pic>
      <p:sp>
        <p:nvSpPr>
          <p:cNvPr id="16"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2200" b="1" kern="0">
                <a:solidFill>
                  <a:srgbClr val="FFC000"/>
                </a:solidFill>
              </a:rPr>
              <a:t>STOFS 2D</a:t>
            </a:r>
            <a:r>
              <a:rPr lang="en-US" sz="2200" b="1" kern="0" baseline="30000">
                <a:solidFill>
                  <a:srgbClr val="FFC000"/>
                </a:solidFill>
              </a:rPr>
              <a:t>+ </a:t>
            </a:r>
            <a:r>
              <a:rPr lang="en-US" sz="2200" b="1" kern="0">
                <a:solidFill>
                  <a:srgbClr val="FFC000"/>
                </a:solidFill>
              </a:rPr>
              <a:t>Global:</a:t>
            </a:r>
            <a:r>
              <a:rPr lang="en-US" sz="2200" b="1" i="1" kern="0">
                <a:solidFill>
                  <a:srgbClr val="FFC000"/>
                </a:solidFill>
              </a:rPr>
              <a:t> Thermohaline </a:t>
            </a:r>
            <a:r>
              <a:rPr lang="en-US" sz="2200" b="1" i="1" kern="0" smtClean="0">
                <a:solidFill>
                  <a:srgbClr val="FFC000"/>
                </a:solidFill>
              </a:rPr>
              <a:t>forcing refinements</a:t>
            </a:r>
            <a:endParaRPr lang="en-US" sz="2200" b="1" i="1" kern="0" dirty="0">
              <a:solidFill>
                <a:srgbClr val="FFC000"/>
              </a:solidFill>
            </a:endParaRPr>
          </a:p>
        </p:txBody>
      </p:sp>
      <p:grpSp>
        <p:nvGrpSpPr>
          <p:cNvPr id="17" name="Group 16"/>
          <p:cNvGrpSpPr>
            <a:grpSpLocks noChangeAspect="1"/>
          </p:cNvGrpSpPr>
          <p:nvPr/>
        </p:nvGrpSpPr>
        <p:grpSpPr>
          <a:xfrm>
            <a:off x="10266791" y="212356"/>
            <a:ext cx="1529288" cy="1408025"/>
            <a:chOff x="404542" y="595730"/>
            <a:chExt cx="4965761" cy="4572009"/>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r="20000"/>
            <a:stretch/>
          </p:blipFill>
          <p:spPr>
            <a:xfrm>
              <a:off x="1712703" y="595730"/>
              <a:ext cx="3657600" cy="4572009"/>
            </a:xfrm>
            <a:prstGeom prst="rect">
              <a:avLst/>
            </a:prstGeom>
          </p:spPr>
        </p:pic>
        <p:pic>
          <p:nvPicPr>
            <p:cNvPr id="19" name="Picture 2" descr="C:\Users\jjw\Documents\20200402-DOE-Proposal\LatexFilesFromOverleaf-20200407-FINAL\DOE-MPAS\Figures\Global+Marite_ESTOF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242" r="57741" b="17605"/>
            <a:stretch/>
          </p:blipFill>
          <p:spPr bwMode="auto">
            <a:xfrm>
              <a:off x="404542" y="3079933"/>
              <a:ext cx="2176272" cy="12435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jjw\Documents\20200402-DOE-Proposal\LatexFilesFromOverleaf-20200407-FINAL\DOE-MPAS\Figures\Global+Marite_ESTOF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895" t="-1" r="46370" b="54795"/>
            <a:stretch/>
          </p:blipFill>
          <p:spPr bwMode="auto">
            <a:xfrm>
              <a:off x="429809" y="1269016"/>
              <a:ext cx="1737360" cy="164592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167169" y="1269016"/>
              <a:ext cx="1374334" cy="655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167169" y="1924216"/>
              <a:ext cx="1374334" cy="990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584690" y="2170805"/>
              <a:ext cx="675514" cy="884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585775" y="2235711"/>
              <a:ext cx="674429" cy="20576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Rounded Rectangle 3"/>
          <p:cNvSpPr/>
          <p:nvPr/>
        </p:nvSpPr>
        <p:spPr>
          <a:xfrm>
            <a:off x="557349" y="3302000"/>
            <a:ext cx="5233851" cy="1026160"/>
          </a:xfrm>
          <a:prstGeom prst="roundRect">
            <a:avLst/>
          </a:prstGeom>
          <a:solidFill>
            <a:srgbClr val="FFC000">
              <a:alpha val="45000"/>
            </a:srgbClr>
          </a:solidFill>
          <a:ln>
            <a:solidFill>
              <a:schemeClr val="accent1">
                <a:shade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2275840" y="2600960"/>
            <a:ext cx="629920" cy="609600"/>
          </a:xfrm>
          <a:prstGeom prst="roundRect">
            <a:avLst/>
          </a:prstGeom>
          <a:solidFill>
            <a:srgbClr val="FFC000">
              <a:alpha val="45000"/>
            </a:srgbClr>
          </a:solidFill>
          <a:ln>
            <a:solidFill>
              <a:schemeClr val="accent1">
                <a:shade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B0A9B-1C3F-4931-A29D-130E4C408050}"/>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914363"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1499830-AEB7-431C-B202-45FE70D131D0}"/>
              </a:ext>
            </a:extLst>
          </p:cNvPr>
          <p:cNvSpPr txBox="1"/>
          <p:nvPr/>
        </p:nvSpPr>
        <p:spPr>
          <a:xfrm>
            <a:off x="1508584" y="1599832"/>
            <a:ext cx="10677478" cy="348878"/>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1667"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1499830-AEB7-431C-B202-45FE70D131D0}"/>
              </a:ext>
            </a:extLst>
          </p:cNvPr>
          <p:cNvSpPr txBox="1"/>
          <p:nvPr/>
        </p:nvSpPr>
        <p:spPr>
          <a:xfrm>
            <a:off x="810699" y="140537"/>
            <a:ext cx="1448619" cy="425822"/>
          </a:xfrm>
          <a:prstGeom prst="rect">
            <a:avLst/>
          </a:prstGeom>
          <a:solidFill>
            <a:schemeClr val="bg1"/>
          </a:solidFill>
        </p:spPr>
        <p:txBody>
          <a:bodyPr wrap="square" rtlCol="0">
            <a:spAutoFit/>
          </a:bodyPr>
          <a:lstStyle/>
          <a:p>
            <a:pPr marL="0" marR="0" lvl="0" indent="0" algn="l" defTabSz="914363" rtl="0" eaLnBrk="1" fontAlgn="auto" latinLnBrk="0" hangingPunct="1">
              <a:lnSpc>
                <a:spcPct val="100000"/>
              </a:lnSpc>
              <a:spcBef>
                <a:spcPts val="1000"/>
              </a:spcBef>
              <a:spcAft>
                <a:spcPts val="0"/>
              </a:spcAft>
              <a:buClrTx/>
              <a:buSzTx/>
              <a:buFontTx/>
              <a:buNone/>
              <a:tabLst/>
              <a:defRPr/>
            </a:pPr>
            <a:endParaRPr kumimoji="0" lang="en-US" sz="2167" b="0" i="0" u="none" strike="noStrike" kern="1200" cap="none" spc="0" normalizeH="0" baseline="0" noProof="0" dirty="0">
              <a:ln>
                <a:noFill/>
              </a:ln>
              <a:solidFill>
                <a:srgbClr val="616265">
                  <a:lumMod val="75000"/>
                </a:srgbClr>
              </a:solidFill>
              <a:effectLst/>
              <a:uLnTx/>
              <a:uFillTx/>
              <a:latin typeface="Arial"/>
              <a:ea typeface="+mn-ea"/>
              <a:cs typeface="+mn-cs"/>
            </a:endParaRPr>
          </a:p>
        </p:txBody>
      </p:sp>
      <p:sp>
        <p:nvSpPr>
          <p:cNvPr id="11"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2800"/>
              <a:buFont typeface="Arial"/>
              <a:buNone/>
              <a:tabLst/>
              <a:defRPr/>
            </a:pPr>
            <a:r>
              <a:rPr kumimoji="0" lang="en-US" sz="2200" b="1" i="0" u="none" strike="noStrike" kern="0" cap="none" spc="0" normalizeH="0" baseline="0" noProof="0" smtClean="0">
                <a:ln>
                  <a:noFill/>
                </a:ln>
                <a:solidFill>
                  <a:srgbClr val="002060"/>
                </a:solidFill>
                <a:effectLst/>
                <a:uLnTx/>
                <a:uFillTx/>
                <a:latin typeface="Arial"/>
                <a:cs typeface="Arial"/>
                <a:sym typeface="Arial"/>
              </a:rPr>
              <a:t>STOFS 2D</a:t>
            </a:r>
            <a:r>
              <a:rPr kumimoji="0" lang="en-US" sz="2200" b="1" i="0" u="none" strike="noStrike" kern="0" cap="none" spc="0" normalizeH="0" baseline="30000" noProof="0" smtClean="0">
                <a:ln>
                  <a:noFill/>
                </a:ln>
                <a:solidFill>
                  <a:srgbClr val="002060"/>
                </a:solidFill>
                <a:effectLst/>
                <a:uLnTx/>
                <a:uFillTx/>
                <a:latin typeface="Arial"/>
                <a:cs typeface="Arial"/>
                <a:sym typeface="Arial"/>
              </a:rPr>
              <a:t>+ </a:t>
            </a:r>
            <a:r>
              <a:rPr kumimoji="0" lang="en-US" sz="2200" b="1" i="0" u="none" strike="noStrike" kern="0" cap="none" spc="0" normalizeH="0" baseline="0" noProof="0" smtClean="0">
                <a:ln>
                  <a:noFill/>
                </a:ln>
                <a:solidFill>
                  <a:srgbClr val="002060"/>
                </a:solidFill>
                <a:effectLst/>
                <a:uLnTx/>
                <a:uFillTx/>
                <a:latin typeface="Arial"/>
                <a:cs typeface="Arial"/>
                <a:sym typeface="Arial"/>
              </a:rPr>
              <a:t>Global:</a:t>
            </a:r>
            <a:r>
              <a:rPr kumimoji="0" lang="en-US" sz="2200" b="1" i="1" u="none" strike="noStrike" kern="0" cap="none" spc="0" normalizeH="0" baseline="0" noProof="0" smtClean="0">
                <a:ln>
                  <a:noFill/>
                </a:ln>
                <a:solidFill>
                  <a:srgbClr val="002060"/>
                </a:solidFill>
                <a:effectLst/>
                <a:uLnTx/>
                <a:uFillTx/>
                <a:latin typeface="Arial"/>
                <a:cs typeface="Arial"/>
                <a:sym typeface="Arial"/>
              </a:rPr>
              <a:t> Thermohaline + full </a:t>
            </a:r>
            <a:r>
              <a:rPr kumimoji="0" lang="en-US" sz="2200" b="1" i="1" u="none" strike="noStrike" kern="0" cap="none" spc="0" normalizeH="0" baseline="0" noProof="0">
                <a:ln>
                  <a:noFill/>
                </a:ln>
                <a:solidFill>
                  <a:srgbClr val="002060"/>
                </a:solidFill>
                <a:effectLst/>
                <a:uLnTx/>
                <a:uFillTx/>
                <a:latin typeface="Arial"/>
                <a:cs typeface="Arial"/>
                <a:sym typeface="Arial"/>
              </a:rPr>
              <a:t>luna-solar tidal potential</a:t>
            </a:r>
            <a:endParaRPr kumimoji="0" lang="en-US" sz="2200" b="1" i="1" u="none" strike="noStrike" kern="0" cap="none" spc="0" normalizeH="0" baseline="0" noProof="0" dirty="0">
              <a:ln>
                <a:noFill/>
              </a:ln>
              <a:solidFill>
                <a:srgbClr val="00206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91499830-AEB7-431C-B202-45FE70D131D0}"/>
              </a:ext>
            </a:extLst>
          </p:cNvPr>
          <p:cNvSpPr txBox="1"/>
          <p:nvPr/>
        </p:nvSpPr>
        <p:spPr>
          <a:xfrm>
            <a:off x="259534" y="897347"/>
            <a:ext cx="11530389" cy="3683060"/>
          </a:xfrm>
          <a:prstGeom prst="rect">
            <a:avLst/>
          </a:prstGeom>
          <a:solidFill>
            <a:schemeClr val="bg1"/>
          </a:solidFill>
        </p:spPr>
        <p:txBody>
          <a:bodyPr wrap="square" rtlCol="0">
            <a:spAutoFit/>
          </a:bodyPr>
          <a:lstStyle/>
          <a:p>
            <a:pPr marL="285732" marR="0" lvl="0" indent="-285732" algn="l" defTabSz="91434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0" cap="none" spc="0" normalizeH="0" baseline="0" noProof="0" smtClean="0">
                <a:ln>
                  <a:noFill/>
                </a:ln>
                <a:solidFill>
                  <a:srgbClr val="FFC000"/>
                </a:solidFill>
                <a:effectLst/>
                <a:uLnTx/>
                <a:uFillTx/>
                <a:latin typeface="Arial"/>
                <a:ea typeface="+mn-ea"/>
                <a:cs typeface="Arial"/>
                <a:sym typeface="Arial"/>
              </a:rPr>
              <a:t>Baroclinicity</a:t>
            </a:r>
            <a:r>
              <a:rPr kumimoji="0" lang="en-US" sz="2000" b="0" i="0" u="none" strike="noStrike" kern="0" cap="none" spc="0" normalizeH="0" baseline="0" noProof="0" smtClean="0">
                <a:ln>
                  <a:noFill/>
                </a:ln>
                <a:solidFill>
                  <a:srgbClr val="FFFFFF">
                    <a:lumMod val="50000"/>
                  </a:srgbClr>
                </a:solidFill>
                <a:effectLst/>
                <a:uLnTx/>
                <a:uFillTx/>
                <a:latin typeface="Arial"/>
                <a:ea typeface="+mn-ea"/>
                <a:cs typeface="Arial"/>
                <a:sym typeface="Arial"/>
              </a:rPr>
              <a:t> significantly modifies water levels relative to the model's Geoid. Comparing the </a:t>
            </a:r>
            <a:r>
              <a:rPr kumimoji="0" lang="en-US" sz="2000" b="1" i="0" u="none" strike="noStrike" kern="0" cap="none" spc="0" normalizeH="0" baseline="0" noProof="0" smtClean="0">
                <a:ln>
                  <a:noFill/>
                </a:ln>
                <a:solidFill>
                  <a:srgbClr val="FFC000"/>
                </a:solidFill>
                <a:effectLst/>
                <a:uLnTx/>
                <a:uFillTx/>
                <a:latin typeface="Arial"/>
                <a:ea typeface="+mn-ea"/>
                <a:cs typeface="Arial"/>
                <a:sym typeface="Arial"/>
              </a:rPr>
              <a:t>12 constituent baroclinic</a:t>
            </a:r>
            <a:r>
              <a:rPr kumimoji="0" lang="en-US" sz="2000" b="1" i="0" u="none" strike="noStrike" kern="0" cap="none" spc="0" normalizeH="0" baseline="0" noProof="0" smtClean="0">
                <a:ln>
                  <a:noFill/>
                </a:ln>
                <a:solidFill>
                  <a:srgbClr val="FF0000"/>
                </a:solidFill>
                <a:effectLst/>
                <a:uLnTx/>
                <a:uFillTx/>
                <a:latin typeface="Arial"/>
                <a:ea typeface="+mn-ea"/>
                <a:cs typeface="Arial"/>
                <a:sym typeface="Arial"/>
              </a:rPr>
              <a:t> </a:t>
            </a:r>
            <a:r>
              <a:rPr kumimoji="0" lang="en-US" sz="2000" b="0" i="0" u="none" strike="noStrike" kern="0" cap="none" spc="0" normalizeH="0" baseline="0" noProof="0" smtClean="0">
                <a:ln>
                  <a:noFill/>
                </a:ln>
                <a:solidFill>
                  <a:srgbClr val="FFFFFF">
                    <a:lumMod val="50000"/>
                  </a:srgbClr>
                </a:solidFill>
                <a:effectLst/>
                <a:uLnTx/>
                <a:uFillTx/>
                <a:latin typeface="Arial"/>
                <a:ea typeface="+mn-ea"/>
                <a:cs typeface="Arial"/>
                <a:sym typeface="Arial"/>
              </a:rPr>
              <a:t>to the </a:t>
            </a:r>
            <a:r>
              <a:rPr kumimoji="0" lang="en-US" sz="2000" b="1" i="0" u="none" strike="noStrike" kern="0" cap="none" spc="0" normalizeH="0" baseline="0" noProof="0" smtClean="0">
                <a:ln>
                  <a:noFill/>
                </a:ln>
                <a:solidFill>
                  <a:srgbClr val="002060"/>
                </a:solidFill>
                <a:effectLst/>
                <a:uLnTx/>
                <a:uFillTx/>
                <a:latin typeface="Arial"/>
                <a:ea typeface="+mn-ea"/>
                <a:cs typeface="Arial"/>
                <a:sym typeface="Arial"/>
              </a:rPr>
              <a:t>12 constituent barotropic</a:t>
            </a:r>
            <a:r>
              <a:rPr kumimoji="0" lang="en-US" sz="2000" b="1" i="0" u="none" strike="noStrike" kern="0" cap="none" spc="0" normalizeH="0" baseline="0" noProof="0" smtClean="0">
                <a:ln>
                  <a:noFill/>
                </a:ln>
                <a:solidFill>
                  <a:srgbClr val="FFFFFF">
                    <a:lumMod val="50000"/>
                  </a:srgbClr>
                </a:solidFill>
                <a:effectLst/>
                <a:uLnTx/>
                <a:uFillTx/>
                <a:latin typeface="Arial"/>
                <a:ea typeface="+mn-ea"/>
                <a:cs typeface="Arial"/>
                <a:sym typeface="Arial"/>
              </a:rPr>
              <a:t> </a:t>
            </a:r>
            <a:r>
              <a:rPr kumimoji="0" lang="en-US" sz="2000" b="0" i="0" u="none" strike="noStrike" kern="0" cap="none" spc="0" normalizeH="0" baseline="0" noProof="0" smtClean="0">
                <a:ln>
                  <a:noFill/>
                </a:ln>
                <a:solidFill>
                  <a:srgbClr val="FFFFFF">
                    <a:lumMod val="50000"/>
                  </a:srgbClr>
                </a:solidFill>
                <a:effectLst/>
                <a:uLnTx/>
                <a:uFillTx/>
                <a:latin typeface="Arial"/>
                <a:ea typeface="+mn-ea"/>
                <a:cs typeface="Arial"/>
                <a:sym typeface="Arial"/>
              </a:rPr>
              <a:t>simulations:</a:t>
            </a:r>
          </a:p>
          <a:p>
            <a:pPr marL="742932" marR="0" lvl="1" indent="-285732" algn="l" defTabSz="91434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0" cap="none" spc="0" normalizeH="0" baseline="0" noProof="0" smtClean="0">
                <a:ln>
                  <a:noFill/>
                </a:ln>
                <a:solidFill>
                  <a:srgbClr val="FFC000"/>
                </a:solidFill>
                <a:effectLst/>
                <a:uLnTx/>
                <a:uFillTx/>
                <a:latin typeface="Arial"/>
                <a:ea typeface="+mn-ea"/>
                <a:cs typeface="Arial"/>
                <a:sym typeface="Arial"/>
              </a:rPr>
              <a:t>At 214 NOAA CO-OPS stations peak water levels for 2017 changed by as much as </a:t>
            </a:r>
            <a:r>
              <a:rPr kumimoji="0" lang="en-US" sz="2000" b="1" i="0" u="none" strike="noStrike" kern="0" cap="none" spc="0" normalizeH="0" baseline="0" noProof="0" smtClean="0">
                <a:ln>
                  <a:noFill/>
                </a:ln>
                <a:solidFill>
                  <a:srgbClr val="FFC000"/>
                </a:solidFill>
                <a:effectLst/>
                <a:uLnTx/>
                <a:uFillTx/>
                <a:latin typeface="Arial"/>
                <a:ea typeface="+mn-ea"/>
                <a:cs typeface="Arial"/>
                <a:sym typeface="Arial"/>
              </a:rPr>
              <a:t>0.82 m</a:t>
            </a:r>
            <a:r>
              <a:rPr kumimoji="0" lang="en-US" sz="2000" b="0" i="0" u="none" strike="noStrike" kern="0" cap="none" spc="0" normalizeH="0" baseline="0" noProof="0" smtClean="0">
                <a:ln>
                  <a:noFill/>
                </a:ln>
                <a:solidFill>
                  <a:srgbClr val="FFC000"/>
                </a:solidFill>
                <a:effectLst/>
                <a:uLnTx/>
                <a:uFillTx/>
                <a:latin typeface="Arial"/>
                <a:ea typeface="+mn-ea"/>
                <a:cs typeface="Arial"/>
                <a:sym typeface="Arial"/>
              </a:rPr>
              <a:t> and </a:t>
            </a:r>
            <a:r>
              <a:rPr kumimoji="0" lang="en-US" sz="2000" b="1" i="0" u="none" strike="noStrike" kern="0" cap="none" spc="0" normalizeH="0" baseline="0" noProof="0" smtClean="0">
                <a:ln>
                  <a:noFill/>
                </a:ln>
                <a:solidFill>
                  <a:srgbClr val="FFC000"/>
                </a:solidFill>
                <a:effectLst/>
                <a:uLnTx/>
                <a:uFillTx/>
                <a:latin typeface="Arial"/>
                <a:ea typeface="+mn-ea"/>
                <a:cs typeface="Arial"/>
                <a:sym typeface="Arial"/>
              </a:rPr>
              <a:t>on average 23%  </a:t>
            </a:r>
            <a:r>
              <a:rPr kumimoji="0" lang="en-US" sz="2000" b="0" i="0" u="none" strike="noStrike" kern="0" cap="none" spc="0" normalizeH="0" baseline="0" noProof="0" smtClean="0">
                <a:ln>
                  <a:noFill/>
                </a:ln>
                <a:solidFill>
                  <a:srgbClr val="FFC000"/>
                </a:solidFill>
                <a:effectLst/>
                <a:uLnTx/>
                <a:uFillTx/>
                <a:latin typeface="Arial"/>
                <a:ea typeface="+mn-ea"/>
                <a:cs typeface="Arial"/>
                <a:sym typeface="Arial"/>
              </a:rPr>
              <a:t>(ranging from 0.4% to 240%)</a:t>
            </a:r>
          </a:p>
          <a:p>
            <a:pPr marL="457200" marR="0" lvl="1" indent="0" algn="l" defTabSz="91434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a:ea typeface="+mn-ea"/>
              <a:cs typeface="Arial"/>
              <a:sym typeface="Arial"/>
            </a:endParaRPr>
          </a:p>
          <a:p>
            <a:pPr marL="285732" marR="0" lvl="0" indent="-285732" algn="l" defTabSz="91434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0" cap="none" spc="0" normalizeH="0" baseline="0" noProof="0" smtClean="0">
                <a:ln>
                  <a:noFill/>
                </a:ln>
                <a:solidFill>
                  <a:srgbClr val="00B050"/>
                </a:solidFill>
                <a:effectLst/>
                <a:uLnTx/>
                <a:uFillTx/>
                <a:latin typeface="Arial"/>
                <a:ea typeface="+mn-ea"/>
                <a:cs typeface="Arial"/>
                <a:sym typeface="Arial"/>
              </a:rPr>
              <a:t>Full lunar solar direct tidal forcing </a:t>
            </a:r>
            <a:r>
              <a:rPr kumimoji="0" lang="en-US" sz="2000" b="0" i="0" u="none" strike="noStrike" kern="0" cap="none" spc="0" normalizeH="0" baseline="0" noProof="0" smtClean="0">
                <a:ln>
                  <a:noFill/>
                </a:ln>
                <a:solidFill>
                  <a:srgbClr val="FFFFFF">
                    <a:lumMod val="50000"/>
                  </a:srgbClr>
                </a:solidFill>
                <a:effectLst/>
                <a:uLnTx/>
                <a:uFillTx/>
                <a:latin typeface="Arial"/>
                <a:ea typeface="+mn-ea"/>
                <a:cs typeface="Arial"/>
                <a:sym typeface="Arial"/>
              </a:rPr>
              <a:t>significantly </a:t>
            </a:r>
            <a:r>
              <a:rPr kumimoji="0" lang="en-US" sz="2000" b="0" i="0" u="none" strike="noStrike" kern="0" cap="none" spc="0" normalizeH="0" baseline="0" noProof="0">
                <a:ln>
                  <a:noFill/>
                </a:ln>
                <a:solidFill>
                  <a:srgbClr val="FFFFFF">
                    <a:lumMod val="50000"/>
                  </a:srgbClr>
                </a:solidFill>
                <a:effectLst/>
                <a:uLnTx/>
                <a:uFillTx/>
                <a:latin typeface="Arial"/>
                <a:ea typeface="+mn-ea"/>
                <a:cs typeface="Arial"/>
                <a:sym typeface="Arial"/>
              </a:rPr>
              <a:t>modifies water levels relative to the </a:t>
            </a:r>
            <a:r>
              <a:rPr kumimoji="0" lang="en-US" sz="2000" b="0" i="0" u="none" strike="noStrike" kern="0" cap="none" spc="0" normalizeH="0" baseline="0" noProof="0" smtClean="0">
                <a:ln>
                  <a:noFill/>
                </a:ln>
                <a:solidFill>
                  <a:srgbClr val="FFFFFF">
                    <a:lumMod val="50000"/>
                  </a:srgbClr>
                </a:solidFill>
                <a:effectLst/>
                <a:uLnTx/>
                <a:uFillTx/>
                <a:latin typeface="Arial"/>
                <a:ea typeface="+mn-ea"/>
                <a:cs typeface="Arial"/>
                <a:sym typeface="Arial"/>
              </a:rPr>
              <a:t>model's </a:t>
            </a:r>
            <a:r>
              <a:rPr kumimoji="0" lang="en-US" sz="2000" b="0" i="0" u="none" strike="noStrike" kern="0" cap="none" spc="0" normalizeH="0" baseline="0" noProof="0">
                <a:ln>
                  <a:noFill/>
                </a:ln>
                <a:solidFill>
                  <a:srgbClr val="FFFFFF">
                    <a:lumMod val="50000"/>
                  </a:srgbClr>
                </a:solidFill>
                <a:effectLst/>
                <a:uLnTx/>
                <a:uFillTx/>
                <a:latin typeface="Arial"/>
                <a:ea typeface="+mn-ea"/>
                <a:cs typeface="Arial"/>
                <a:sym typeface="Arial"/>
              </a:rPr>
              <a:t>Geoid. Comparing </a:t>
            </a:r>
            <a:r>
              <a:rPr kumimoji="0" lang="en-US" sz="2000" b="0" i="0" u="none" strike="noStrike" kern="0" cap="none" spc="0" normalizeH="0" baseline="0" noProof="0" smtClean="0">
                <a:ln>
                  <a:noFill/>
                </a:ln>
                <a:solidFill>
                  <a:srgbClr val="FFFFFF">
                    <a:lumMod val="50000"/>
                  </a:srgbClr>
                </a:solidFill>
                <a:effectLst/>
                <a:uLnTx/>
                <a:uFillTx/>
                <a:latin typeface="Arial"/>
                <a:ea typeface="+mn-ea"/>
                <a:cs typeface="Arial"/>
                <a:sym typeface="Arial"/>
              </a:rPr>
              <a:t>the </a:t>
            </a:r>
            <a:r>
              <a:rPr kumimoji="0" lang="en-US" sz="2000" b="1" i="0" u="none" strike="noStrike" kern="0" cap="none" spc="0" normalizeH="0" baseline="0" noProof="0" smtClean="0">
                <a:ln>
                  <a:noFill/>
                </a:ln>
                <a:solidFill>
                  <a:srgbClr val="00B050"/>
                </a:solidFill>
                <a:effectLst/>
                <a:uLnTx/>
                <a:uFillTx/>
                <a:latin typeface="Arial"/>
                <a:ea typeface="+mn-ea"/>
                <a:cs typeface="Arial"/>
                <a:sym typeface="Arial"/>
              </a:rPr>
              <a:t>full second order barotropic </a:t>
            </a:r>
            <a:r>
              <a:rPr kumimoji="0" lang="en-US" sz="2000" b="0" i="0" u="none" strike="noStrike" kern="0" cap="none" spc="0" normalizeH="0" baseline="0" noProof="0">
                <a:ln>
                  <a:noFill/>
                </a:ln>
                <a:solidFill>
                  <a:srgbClr val="FFFFFF">
                    <a:lumMod val="50000"/>
                  </a:srgbClr>
                </a:solidFill>
                <a:effectLst/>
                <a:uLnTx/>
                <a:uFillTx/>
                <a:latin typeface="Arial"/>
                <a:ea typeface="+mn-ea"/>
                <a:cs typeface="Arial"/>
                <a:sym typeface="Arial"/>
              </a:rPr>
              <a:t>to the </a:t>
            </a:r>
            <a:r>
              <a:rPr kumimoji="0" lang="en-US" sz="2000" b="1" i="0" u="none" strike="noStrike" kern="0" cap="none" spc="0" normalizeH="0" baseline="0" noProof="0">
                <a:ln>
                  <a:noFill/>
                </a:ln>
                <a:solidFill>
                  <a:srgbClr val="002060"/>
                </a:solidFill>
                <a:effectLst/>
                <a:uLnTx/>
                <a:uFillTx/>
                <a:latin typeface="Arial"/>
                <a:ea typeface="+mn-ea"/>
                <a:cs typeface="Arial"/>
                <a:sym typeface="Arial"/>
              </a:rPr>
              <a:t>12 constituent barotropic </a:t>
            </a:r>
            <a:r>
              <a:rPr kumimoji="0" lang="en-US" sz="2000" b="0" i="0" u="none" strike="noStrike" kern="0" cap="none" spc="0" normalizeH="0" baseline="0" noProof="0">
                <a:ln>
                  <a:noFill/>
                </a:ln>
                <a:solidFill>
                  <a:srgbClr val="FFFFFF">
                    <a:lumMod val="50000"/>
                  </a:srgbClr>
                </a:solidFill>
                <a:effectLst/>
                <a:uLnTx/>
                <a:uFillTx/>
                <a:latin typeface="Arial"/>
                <a:ea typeface="+mn-ea"/>
                <a:cs typeface="Arial"/>
                <a:sym typeface="Arial"/>
              </a:rPr>
              <a:t>simulations:</a:t>
            </a:r>
          </a:p>
          <a:p>
            <a:pPr marL="742932" marR="0" lvl="1" indent="-285732" algn="l" defTabSz="91434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00B050"/>
                </a:solidFill>
                <a:effectLst/>
                <a:uLnTx/>
                <a:uFillTx/>
                <a:latin typeface="Arial"/>
                <a:ea typeface="+mn-ea"/>
                <a:cs typeface="Arial"/>
                <a:sym typeface="Arial"/>
              </a:rPr>
              <a:t>At 214 NOAA CO-OPS stations peak water levels for 2017 changed by as much as </a:t>
            </a:r>
            <a:r>
              <a:rPr kumimoji="0" lang="en-US" sz="2000" b="1" i="0" u="none" strike="noStrike" kern="0" cap="none" spc="0" normalizeH="0" baseline="0" noProof="0" smtClean="0">
                <a:ln>
                  <a:noFill/>
                </a:ln>
                <a:solidFill>
                  <a:srgbClr val="00B050"/>
                </a:solidFill>
                <a:effectLst/>
                <a:uLnTx/>
                <a:uFillTx/>
                <a:latin typeface="Arial"/>
                <a:ea typeface="+mn-ea"/>
                <a:cs typeface="Arial"/>
                <a:sym typeface="Arial"/>
              </a:rPr>
              <a:t>0.33 </a:t>
            </a:r>
            <a:r>
              <a:rPr kumimoji="0" lang="en-US" sz="2000" b="1" i="0" u="none" strike="noStrike" kern="0" cap="none" spc="0" normalizeH="0" baseline="0" noProof="0">
                <a:ln>
                  <a:noFill/>
                </a:ln>
                <a:solidFill>
                  <a:srgbClr val="00B050"/>
                </a:solidFill>
                <a:effectLst/>
                <a:uLnTx/>
                <a:uFillTx/>
                <a:latin typeface="Arial"/>
                <a:ea typeface="+mn-ea"/>
                <a:cs typeface="Arial"/>
                <a:sym typeface="Arial"/>
              </a:rPr>
              <a:t>m</a:t>
            </a:r>
            <a:r>
              <a:rPr kumimoji="0" lang="en-US" sz="2000" b="0" i="0" u="none" strike="noStrike" kern="0" cap="none" spc="0" normalizeH="0" baseline="0" noProof="0">
                <a:ln>
                  <a:noFill/>
                </a:ln>
                <a:solidFill>
                  <a:srgbClr val="00B050"/>
                </a:solidFill>
                <a:effectLst/>
                <a:uLnTx/>
                <a:uFillTx/>
                <a:latin typeface="Arial"/>
                <a:ea typeface="+mn-ea"/>
                <a:cs typeface="Arial"/>
                <a:sym typeface="Arial"/>
              </a:rPr>
              <a:t> and </a:t>
            </a:r>
            <a:r>
              <a:rPr kumimoji="0" lang="en-US" sz="2000" b="1" i="0" u="none" strike="noStrike" kern="0" cap="none" spc="0" normalizeH="0" baseline="0" noProof="0">
                <a:ln>
                  <a:noFill/>
                </a:ln>
                <a:solidFill>
                  <a:srgbClr val="00B050"/>
                </a:solidFill>
                <a:effectLst/>
                <a:uLnTx/>
                <a:uFillTx/>
                <a:latin typeface="Arial"/>
                <a:ea typeface="+mn-ea"/>
                <a:cs typeface="Arial"/>
                <a:sym typeface="Arial"/>
              </a:rPr>
              <a:t>on average </a:t>
            </a:r>
            <a:r>
              <a:rPr kumimoji="0" lang="en-US" sz="2000" b="1" i="0" u="none" strike="noStrike" kern="0" cap="none" spc="0" normalizeH="0" baseline="0" noProof="0" smtClean="0">
                <a:ln>
                  <a:noFill/>
                </a:ln>
                <a:solidFill>
                  <a:srgbClr val="00B050"/>
                </a:solidFill>
                <a:effectLst/>
                <a:uLnTx/>
                <a:uFillTx/>
                <a:latin typeface="Arial"/>
                <a:ea typeface="+mn-ea"/>
                <a:cs typeface="Arial"/>
                <a:sym typeface="Arial"/>
              </a:rPr>
              <a:t>4.6%  </a:t>
            </a:r>
            <a:r>
              <a:rPr kumimoji="0" lang="en-US" sz="2000" b="0" i="0" u="none" strike="noStrike" kern="0" cap="none" spc="0" normalizeH="0" baseline="0" noProof="0">
                <a:ln>
                  <a:noFill/>
                </a:ln>
                <a:solidFill>
                  <a:srgbClr val="00B050"/>
                </a:solidFill>
                <a:effectLst/>
                <a:uLnTx/>
                <a:uFillTx/>
                <a:latin typeface="Arial"/>
                <a:ea typeface="+mn-ea"/>
                <a:cs typeface="Arial"/>
                <a:sym typeface="Arial"/>
              </a:rPr>
              <a:t>(ranging from </a:t>
            </a:r>
            <a:r>
              <a:rPr kumimoji="0" lang="en-US" sz="2000" b="0" i="0" u="none" strike="noStrike" kern="0" cap="none" spc="0" normalizeH="0" baseline="0" noProof="0" smtClean="0">
                <a:ln>
                  <a:noFill/>
                </a:ln>
                <a:solidFill>
                  <a:srgbClr val="00B050"/>
                </a:solidFill>
                <a:effectLst/>
                <a:uLnTx/>
                <a:uFillTx/>
                <a:latin typeface="Arial"/>
                <a:ea typeface="+mn-ea"/>
                <a:cs typeface="Arial"/>
                <a:sym typeface="Arial"/>
              </a:rPr>
              <a:t>0.03% </a:t>
            </a:r>
            <a:r>
              <a:rPr kumimoji="0" lang="en-US" sz="2000" b="0" i="0" u="none" strike="noStrike" kern="0" cap="none" spc="0" normalizeH="0" baseline="0" noProof="0">
                <a:ln>
                  <a:noFill/>
                </a:ln>
                <a:solidFill>
                  <a:srgbClr val="00B050"/>
                </a:solidFill>
                <a:effectLst/>
                <a:uLnTx/>
                <a:uFillTx/>
                <a:latin typeface="Arial"/>
                <a:ea typeface="+mn-ea"/>
                <a:cs typeface="Arial"/>
                <a:sym typeface="Arial"/>
              </a:rPr>
              <a:t>to 3</a:t>
            </a:r>
            <a:r>
              <a:rPr kumimoji="0" lang="en-US" sz="2000" b="0" i="0" u="none" strike="noStrike" kern="0" cap="none" spc="0" normalizeH="0" baseline="0" noProof="0" smtClean="0">
                <a:ln>
                  <a:noFill/>
                </a:ln>
                <a:solidFill>
                  <a:srgbClr val="00B050"/>
                </a:solidFill>
                <a:effectLst/>
                <a:uLnTx/>
                <a:uFillTx/>
                <a:latin typeface="Arial"/>
                <a:ea typeface="+mn-ea"/>
                <a:cs typeface="Arial"/>
                <a:sym typeface="Arial"/>
              </a:rPr>
              <a:t>0</a:t>
            </a:r>
            <a:r>
              <a:rPr kumimoji="0" lang="en-US" sz="2000" b="0" i="0" u="none" strike="noStrike" kern="0" cap="none" spc="0" normalizeH="0" baseline="0" noProof="0">
                <a:ln>
                  <a:noFill/>
                </a:ln>
                <a:solidFill>
                  <a:srgbClr val="00B050"/>
                </a:solidFill>
                <a:effectLst/>
                <a:uLnTx/>
                <a:uFillTx/>
                <a:latin typeface="Arial"/>
                <a:ea typeface="+mn-ea"/>
                <a:cs typeface="Arial"/>
                <a:sym typeface="Arial"/>
              </a:rPr>
              <a:t>%)</a:t>
            </a:r>
          </a:p>
        </p:txBody>
      </p:sp>
    </p:spTree>
    <p:extLst>
      <p:ext uri="{BB962C8B-B14F-4D97-AF65-F5344CB8AC3E}">
        <p14:creationId xmlns:p14="http://schemas.microsoft.com/office/powerpoint/2010/main" val="419908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16" name="Text Box 3"/>
          <p:cNvSpPr txBox="1">
            <a:spLocks noChangeArrowheads="1"/>
          </p:cNvSpPr>
          <p:nvPr/>
        </p:nvSpPr>
        <p:spPr bwMode="auto">
          <a:xfrm>
            <a:off x="481582" y="676413"/>
            <a:ext cx="11318932" cy="833113"/>
          </a:xfrm>
          <a:prstGeom prst="rect">
            <a:avLst/>
          </a:prstGeom>
          <a:noFill/>
          <a:ln w="9525">
            <a:noFill/>
            <a:miter lim="800000"/>
            <a:headEnd/>
            <a:tailEnd/>
          </a:ln>
          <a:effectLst/>
        </p:spPr>
        <p:txBody>
          <a:bodyPr wrap="square">
            <a:spAutoFit/>
          </a:bodyPr>
          <a:lstStyle/>
          <a:p>
            <a:pPr algn="ctr" defTabSz="914377">
              <a:defRPr/>
            </a:pPr>
            <a:endParaRPr lang="en-US" sz="1000" b="1" dirty="0">
              <a:solidFill>
                <a:srgbClr val="003399"/>
              </a:solidFill>
              <a:latin typeface="Calibri" panose="020F0502020204030204"/>
              <a:ea typeface="Tahoma" panose="020B0604030504040204" pitchFamily="34" charset="0"/>
              <a:cs typeface="Tahoma" panose="020B0604030504040204" pitchFamily="34" charset="0"/>
              <a:sym typeface="Arial"/>
            </a:endParaRPr>
          </a:p>
          <a:p>
            <a:pPr marL="342891" indent="-342891" defTabSz="914377">
              <a:lnSpc>
                <a:spcPct val="90000"/>
              </a:lnSpc>
              <a:spcAft>
                <a:spcPts val="400"/>
              </a:spcAft>
              <a:buFont typeface="Arial" panose="020B0604020202020204" pitchFamily="34" charset="0"/>
              <a:buChar char="•"/>
              <a:defRPr/>
            </a:pPr>
            <a:r>
              <a:rPr lang="en-US" sz="1867" b="1">
                <a:solidFill>
                  <a:srgbClr val="FFC000"/>
                </a:solidFill>
                <a:latin typeface="Arial"/>
                <a:ea typeface="Tahoma" panose="020B0604030504040204" pitchFamily="34" charset="0"/>
                <a:cs typeface="Tahoma" panose="020B0604030504040204" pitchFamily="34" charset="0"/>
                <a:sym typeface="Arial"/>
              </a:rPr>
              <a:t>Thermohaline circulation has significant geostrophic impact on coastal zone water levels</a:t>
            </a:r>
            <a:endParaRPr lang="en-US" sz="2000" dirty="0">
              <a:solidFill>
                <a:srgbClr val="0037A4"/>
              </a:solidFill>
              <a:latin typeface="Calibri" panose="020F0502020204030204"/>
              <a:ea typeface="Tahoma" panose="020B0604030504040204" pitchFamily="34" charset="0"/>
              <a:cs typeface="Tahoma" panose="020B0604030504040204" pitchFamily="34" charset="0"/>
              <a:sym typeface="Arial"/>
            </a:endParaRPr>
          </a:p>
          <a:p>
            <a:pPr defTabSz="914377">
              <a:lnSpc>
                <a:spcPct val="90000"/>
              </a:lnSpc>
              <a:defRPr/>
            </a:pPr>
            <a:endParaRPr lang="en-US" sz="2000" b="1" i="1" dirty="0">
              <a:solidFill>
                <a:srgbClr val="0037A4"/>
              </a:solidFill>
              <a:latin typeface="Calibri" panose="020F0502020204030204"/>
              <a:ea typeface="Tahoma" panose="020B0604030504040204" pitchFamily="34" charset="0"/>
              <a:cs typeface="Tahoma" panose="020B0604030504040204" pitchFamily="34" charset="0"/>
              <a:sym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44" y="1283135"/>
            <a:ext cx="8135335" cy="492696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 r="16315"/>
          <a:stretch/>
        </p:blipFill>
        <p:spPr>
          <a:xfrm>
            <a:off x="8541558" y="1256630"/>
            <a:ext cx="3411584" cy="3498250"/>
          </a:xfrm>
          <a:prstGeom prst="rect">
            <a:avLst/>
          </a:prstGeom>
        </p:spPr>
      </p:pic>
      <p:sp>
        <p:nvSpPr>
          <p:cNvPr id="20" name="Text Box 3"/>
          <p:cNvSpPr txBox="1">
            <a:spLocks noChangeArrowheads="1"/>
          </p:cNvSpPr>
          <p:nvPr/>
        </p:nvSpPr>
        <p:spPr bwMode="auto">
          <a:xfrm>
            <a:off x="9395846" y="5022325"/>
            <a:ext cx="2308474" cy="868123"/>
          </a:xfrm>
          <a:prstGeom prst="rect">
            <a:avLst/>
          </a:prstGeom>
          <a:noFill/>
          <a:ln w="9525">
            <a:noFill/>
            <a:miter lim="800000"/>
            <a:headEnd/>
            <a:tailEnd/>
          </a:ln>
          <a:effectLst/>
        </p:spPr>
        <p:txBody>
          <a:bodyPr wrap="square">
            <a:spAutoFit/>
          </a:bodyPr>
          <a:lstStyle/>
          <a:p>
            <a:pPr defTabSz="914377">
              <a:lnSpc>
                <a:spcPct val="90000"/>
              </a:lnSpc>
              <a:spcAft>
                <a:spcPts val="400"/>
              </a:spcAft>
              <a:defRPr/>
            </a:pPr>
            <a:r>
              <a:rPr lang="en-US" sz="1867" b="1" i="1" kern="0" dirty="0">
                <a:solidFill>
                  <a:srgbClr val="FFC000"/>
                </a:solidFill>
                <a:latin typeface="Calibri" panose="020F0502020204030204"/>
                <a:ea typeface="Tahoma" panose="020B0604030504040204" pitchFamily="34" charset="0"/>
                <a:cs typeface="Tahoma" panose="020B0604030504040204" pitchFamily="34" charset="0"/>
                <a:sym typeface="Arial"/>
              </a:rPr>
              <a:t>Gulf Stream pulls water away from the U.S. east coast</a:t>
            </a:r>
            <a:endParaRPr lang="en-US" sz="1867" b="1" i="1" dirty="0">
              <a:solidFill>
                <a:srgbClr val="FFC000"/>
              </a:solidFill>
              <a:latin typeface="Calibri" panose="020F0502020204030204"/>
              <a:ea typeface="Tahoma" panose="020B0604030504040204" pitchFamily="34" charset="0"/>
              <a:cs typeface="Tahoma" panose="020B0604030504040204" pitchFamily="34" charset="0"/>
              <a:sym typeface="Arial"/>
            </a:endParaRPr>
          </a:p>
        </p:txBody>
      </p:sp>
      <p:sp>
        <p:nvSpPr>
          <p:cNvPr id="22" name="Text Box 3"/>
          <p:cNvSpPr txBox="1">
            <a:spLocks noChangeArrowheads="1"/>
          </p:cNvSpPr>
          <p:nvPr/>
        </p:nvSpPr>
        <p:spPr bwMode="auto">
          <a:xfrm>
            <a:off x="2413037" y="6283304"/>
            <a:ext cx="3522079" cy="350930"/>
          </a:xfrm>
          <a:prstGeom prst="rect">
            <a:avLst/>
          </a:prstGeom>
          <a:noFill/>
          <a:ln w="9525">
            <a:noFill/>
            <a:miter lim="800000"/>
            <a:headEnd/>
            <a:tailEnd/>
          </a:ln>
          <a:effectLst/>
        </p:spPr>
        <p:txBody>
          <a:bodyPr wrap="square">
            <a:spAutoFit/>
          </a:bodyPr>
          <a:lstStyle/>
          <a:p>
            <a:pPr defTabSz="914377">
              <a:lnSpc>
                <a:spcPct val="90000"/>
              </a:lnSpc>
              <a:spcAft>
                <a:spcPts val="400"/>
              </a:spcAft>
              <a:defRPr/>
            </a:pPr>
            <a:r>
              <a:rPr lang="en-US" sz="1867" b="1" i="1" kern="0">
                <a:solidFill>
                  <a:srgbClr val="FFC000"/>
                </a:solidFill>
                <a:latin typeface="Calibri" panose="020F0502020204030204"/>
                <a:ea typeface="Tahoma" panose="020B0604030504040204" pitchFamily="34" charset="0"/>
                <a:cs typeface="Tahoma" panose="020B0604030504040204" pitchFamily="34" charset="0"/>
                <a:sym typeface="Arial"/>
              </a:rPr>
              <a:t>Currents in STOFS 2D</a:t>
            </a:r>
            <a:r>
              <a:rPr lang="en-US" sz="1867" b="1" i="1" kern="0" baseline="30000">
                <a:solidFill>
                  <a:srgbClr val="FFC000"/>
                </a:solidFill>
                <a:latin typeface="Calibri" panose="020F0502020204030204"/>
                <a:ea typeface="Tahoma" panose="020B0604030504040204" pitchFamily="34" charset="0"/>
                <a:cs typeface="Tahoma" panose="020B0604030504040204" pitchFamily="34" charset="0"/>
                <a:sym typeface="Arial"/>
              </a:rPr>
              <a:t>+ </a:t>
            </a:r>
            <a:r>
              <a:rPr lang="en-US" sz="1867" b="1" i="1" kern="0">
                <a:solidFill>
                  <a:srgbClr val="FFC000"/>
                </a:solidFill>
                <a:latin typeface="Calibri" panose="020F0502020204030204"/>
                <a:ea typeface="Tahoma" panose="020B0604030504040204" pitchFamily="34" charset="0"/>
                <a:cs typeface="Tahoma" panose="020B0604030504040204" pitchFamily="34" charset="0"/>
                <a:sym typeface="Arial"/>
              </a:rPr>
              <a:t>Global</a:t>
            </a:r>
            <a:r>
              <a:rPr lang="en-US" sz="1867" b="1" i="1" kern="0" baseline="30000">
                <a:solidFill>
                  <a:srgbClr val="FFC000"/>
                </a:solidFill>
                <a:latin typeface="Calibri" panose="020F0502020204030204"/>
                <a:ea typeface="Tahoma" panose="020B0604030504040204" pitchFamily="34" charset="0"/>
                <a:cs typeface="Tahoma" panose="020B0604030504040204" pitchFamily="34" charset="0"/>
                <a:sym typeface="Arial"/>
              </a:rPr>
              <a:t>  </a:t>
            </a:r>
            <a:endParaRPr lang="en-US" sz="1867" b="1" i="1" baseline="30000" dirty="0">
              <a:solidFill>
                <a:srgbClr val="FFC000"/>
              </a:solidFill>
              <a:latin typeface="Calibri" panose="020F0502020204030204"/>
              <a:ea typeface="Tahoma" panose="020B0604030504040204" pitchFamily="34" charset="0"/>
              <a:cs typeface="Tahoma" panose="020B0604030504040204" pitchFamily="34" charset="0"/>
              <a:sym typeface="Arial"/>
            </a:endParaRPr>
          </a:p>
        </p:txBody>
      </p:sp>
      <p:sp>
        <p:nvSpPr>
          <p:cNvPr id="23" name="Rectangle 22"/>
          <p:cNvSpPr/>
          <p:nvPr/>
        </p:nvSpPr>
        <p:spPr>
          <a:xfrm>
            <a:off x="2315027" y="2866575"/>
            <a:ext cx="820059" cy="843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cxnSp>
        <p:nvCxnSpPr>
          <p:cNvPr id="25" name="Straight Arrow Connector 24"/>
          <p:cNvCxnSpPr/>
          <p:nvPr/>
        </p:nvCxnSpPr>
        <p:spPr>
          <a:xfrm flipV="1">
            <a:off x="2885440" y="1351280"/>
            <a:ext cx="6035040" cy="1536234"/>
          </a:xfrm>
          <a:prstGeom prst="straightConnector1">
            <a:avLst/>
          </a:prstGeom>
          <a:ln>
            <a:solidFill>
              <a:schemeClr val="accent1"/>
            </a:solidFill>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a:off x="3120571" y="3718565"/>
            <a:ext cx="6058263" cy="888270"/>
          </a:xfrm>
          <a:prstGeom prst="straightConnector1">
            <a:avLst/>
          </a:prstGeom>
          <a:ln>
            <a:solidFill>
              <a:schemeClr val="accent1"/>
            </a:solidFill>
            <a:tailEnd type="triangle"/>
          </a:ln>
        </p:spPr>
        <p:style>
          <a:lnRef idx="2">
            <a:schemeClr val="dk1"/>
          </a:lnRef>
          <a:fillRef idx="0">
            <a:schemeClr val="dk1"/>
          </a:fillRef>
          <a:effectRef idx="1">
            <a:schemeClr val="dk1"/>
          </a:effectRef>
          <a:fontRef idx="minor">
            <a:schemeClr val="tx1"/>
          </a:fontRef>
        </p:style>
      </p:cxnSp>
      <p:sp>
        <p:nvSpPr>
          <p:cNvPr id="26"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2200" b="1" kern="0">
                <a:solidFill>
                  <a:srgbClr val="FFC000"/>
                </a:solidFill>
              </a:rPr>
              <a:t>STOFS 2D</a:t>
            </a:r>
            <a:r>
              <a:rPr lang="en-US" sz="2200" b="1" kern="0" baseline="30000">
                <a:solidFill>
                  <a:srgbClr val="FFC000"/>
                </a:solidFill>
              </a:rPr>
              <a:t>+ </a:t>
            </a:r>
            <a:r>
              <a:rPr lang="en-US" sz="2200" b="1" kern="0">
                <a:solidFill>
                  <a:srgbClr val="FFC000"/>
                </a:solidFill>
              </a:rPr>
              <a:t>Global:</a:t>
            </a:r>
            <a:r>
              <a:rPr lang="en-US" sz="2200" b="1" i="1" kern="0">
                <a:solidFill>
                  <a:srgbClr val="FFC000"/>
                </a:solidFill>
              </a:rPr>
              <a:t> Thermohaline forcing refinements</a:t>
            </a:r>
            <a:endParaRPr lang="en-US" sz="2200" b="1" i="1" kern="0" dirty="0">
              <a:solidFill>
                <a:srgbClr val="FFC000"/>
              </a:solidFill>
            </a:endParaRPr>
          </a:p>
        </p:txBody>
      </p:sp>
    </p:spTree>
    <p:extLst>
      <p:ext uri="{BB962C8B-B14F-4D97-AF65-F5344CB8AC3E}">
        <p14:creationId xmlns:p14="http://schemas.microsoft.com/office/powerpoint/2010/main" val="432226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16" name="Text Box 3"/>
          <p:cNvSpPr txBox="1">
            <a:spLocks noChangeArrowheads="1"/>
          </p:cNvSpPr>
          <p:nvPr/>
        </p:nvSpPr>
        <p:spPr bwMode="auto">
          <a:xfrm>
            <a:off x="481582" y="676412"/>
            <a:ext cx="10115535" cy="504818"/>
          </a:xfrm>
          <a:prstGeom prst="rect">
            <a:avLst/>
          </a:prstGeom>
          <a:noFill/>
          <a:ln w="9525">
            <a:noFill/>
            <a:miter lim="800000"/>
            <a:headEnd/>
            <a:tailEnd/>
          </a:ln>
          <a:effectLst/>
        </p:spPr>
        <p:txBody>
          <a:bodyPr wrap="square">
            <a:spAutoFit/>
          </a:bodyPr>
          <a:lstStyle/>
          <a:p>
            <a:pPr algn="ctr" defTabSz="914377">
              <a:defRPr/>
            </a:pPr>
            <a:endParaRPr lang="en-US" sz="1000" b="1" dirty="0">
              <a:solidFill>
                <a:srgbClr val="003399"/>
              </a:solidFill>
              <a:latin typeface="Calibri" panose="020F0502020204030204"/>
              <a:ea typeface="Tahoma" panose="020B0604030504040204" pitchFamily="34" charset="0"/>
              <a:cs typeface="Tahoma" panose="020B0604030504040204" pitchFamily="34" charset="0"/>
              <a:sym typeface="Arial"/>
            </a:endParaRPr>
          </a:p>
          <a:p>
            <a:pPr defTabSz="914377">
              <a:lnSpc>
                <a:spcPct val="90000"/>
              </a:lnSpc>
              <a:spcAft>
                <a:spcPts val="400"/>
              </a:spcAft>
              <a:defRPr/>
            </a:pPr>
            <a:r>
              <a:rPr lang="en-US" sz="1867" b="1" dirty="0">
                <a:solidFill>
                  <a:srgbClr val="FFC000"/>
                </a:solidFill>
                <a:latin typeface="Arial"/>
                <a:ea typeface="Tahoma" panose="020B0604030504040204" pitchFamily="34" charset="0"/>
                <a:cs typeface="Tahoma" panose="020B0604030504040204" pitchFamily="34" charset="0"/>
                <a:sym typeface="Arial"/>
              </a:rPr>
              <a:t>30 day mean water levels compared at NOS Boston station</a:t>
            </a:r>
          </a:p>
        </p:txBody>
      </p:sp>
      <p:grpSp>
        <p:nvGrpSpPr>
          <p:cNvPr id="10" name="Group 9">
            <a:extLst>
              <a:ext uri="{FF2B5EF4-FFF2-40B4-BE49-F238E27FC236}">
                <a16:creationId xmlns:a16="http://schemas.microsoft.com/office/drawing/2014/main" id="{23AE6A76-6635-4401-A66E-9FEDBF4F506E}"/>
              </a:ext>
            </a:extLst>
          </p:cNvPr>
          <p:cNvGrpSpPr/>
          <p:nvPr/>
        </p:nvGrpSpPr>
        <p:grpSpPr>
          <a:xfrm>
            <a:off x="457200" y="1371601"/>
            <a:ext cx="11345680" cy="4374475"/>
            <a:chOff x="6197643" y="2231710"/>
            <a:chExt cx="12192000" cy="5185964"/>
          </a:xfrm>
        </p:grpSpPr>
        <p:pic>
          <p:nvPicPr>
            <p:cNvPr id="11" name="Picture 10">
              <a:extLst>
                <a:ext uri="{FF2B5EF4-FFF2-40B4-BE49-F238E27FC236}">
                  <a16:creationId xmlns:a16="http://schemas.microsoft.com/office/drawing/2014/main" id="{19E92388-5A85-4103-A094-44A315A1B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43" y="2231710"/>
              <a:ext cx="12192000" cy="5185964"/>
            </a:xfrm>
            <a:prstGeom prst="rect">
              <a:avLst/>
            </a:prstGeom>
          </p:spPr>
        </p:pic>
        <p:pic>
          <p:nvPicPr>
            <p:cNvPr id="12" name="Picture 11">
              <a:extLst>
                <a:ext uri="{FF2B5EF4-FFF2-40B4-BE49-F238E27FC236}">
                  <a16:creationId xmlns:a16="http://schemas.microsoft.com/office/drawing/2014/main" id="{90D27BE9-B418-4783-813B-77F8182166F4}"/>
                </a:ext>
              </a:extLst>
            </p:cNvPr>
            <p:cNvPicPr>
              <a:picLocks noChangeAspect="1"/>
            </p:cNvPicPr>
            <p:nvPr/>
          </p:nvPicPr>
          <p:blipFill>
            <a:blip r:embed="rId4"/>
            <a:stretch>
              <a:fillRect/>
            </a:stretch>
          </p:blipFill>
          <p:spPr>
            <a:xfrm>
              <a:off x="8388411" y="5253929"/>
              <a:ext cx="2048880" cy="1606249"/>
            </a:xfrm>
            <a:prstGeom prst="rect">
              <a:avLst/>
            </a:prstGeom>
          </p:spPr>
        </p:pic>
      </p:grpSp>
      <p:sp>
        <p:nvSpPr>
          <p:cNvPr id="13" name="TextBox 12"/>
          <p:cNvSpPr txBox="1"/>
          <p:nvPr/>
        </p:nvSpPr>
        <p:spPr>
          <a:xfrm>
            <a:off x="3986036" y="1158660"/>
            <a:ext cx="4802345" cy="307777"/>
          </a:xfrm>
          <a:prstGeom prst="rect">
            <a:avLst/>
          </a:prstGeom>
          <a:solidFill>
            <a:schemeClr val="lt1"/>
          </a:solidFill>
        </p:spPr>
        <p:txBody>
          <a:bodyPr wrap="square" rtlCol="0">
            <a:spAutoFit/>
          </a:bodyPr>
          <a:lstStyle/>
          <a:p>
            <a:pPr defTabSz="1219170">
              <a:buClr>
                <a:srgbClr val="000000"/>
              </a:buClr>
            </a:pPr>
            <a:endParaRPr lang="en-US"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2200" b="1" kern="0">
                <a:solidFill>
                  <a:srgbClr val="FFC000"/>
                </a:solidFill>
              </a:rPr>
              <a:t>STOFS 2D</a:t>
            </a:r>
            <a:r>
              <a:rPr lang="en-US" sz="2200" b="1" kern="0" baseline="30000">
                <a:solidFill>
                  <a:srgbClr val="FFC000"/>
                </a:solidFill>
              </a:rPr>
              <a:t>+ </a:t>
            </a:r>
            <a:r>
              <a:rPr lang="en-US" sz="2200" b="1" kern="0">
                <a:solidFill>
                  <a:srgbClr val="FFC000"/>
                </a:solidFill>
              </a:rPr>
              <a:t>Global:</a:t>
            </a:r>
            <a:r>
              <a:rPr lang="en-US" sz="2200" b="1" i="1" kern="0">
                <a:solidFill>
                  <a:srgbClr val="FFC000"/>
                </a:solidFill>
              </a:rPr>
              <a:t> Thermohaline forcing refinements</a:t>
            </a:r>
            <a:endParaRPr lang="en-US" sz="2200" b="1" i="1" kern="0" dirty="0">
              <a:solidFill>
                <a:srgbClr val="FFC000"/>
              </a:solidFill>
            </a:endParaRPr>
          </a:p>
        </p:txBody>
      </p:sp>
    </p:spTree>
    <p:extLst>
      <p:ext uri="{BB962C8B-B14F-4D97-AF65-F5344CB8AC3E}">
        <p14:creationId xmlns:p14="http://schemas.microsoft.com/office/powerpoint/2010/main" val="2221908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16" name="Text Box 3"/>
          <p:cNvSpPr txBox="1">
            <a:spLocks noChangeArrowheads="1"/>
          </p:cNvSpPr>
          <p:nvPr/>
        </p:nvSpPr>
        <p:spPr bwMode="auto">
          <a:xfrm>
            <a:off x="481582" y="676412"/>
            <a:ext cx="10115535" cy="504818"/>
          </a:xfrm>
          <a:prstGeom prst="rect">
            <a:avLst/>
          </a:prstGeom>
          <a:noFill/>
          <a:ln w="9525">
            <a:noFill/>
            <a:miter lim="800000"/>
            <a:headEnd/>
            <a:tailEnd/>
          </a:ln>
          <a:effectLst/>
        </p:spPr>
        <p:txBody>
          <a:bodyPr wrap="square">
            <a:spAutoFit/>
          </a:bodyPr>
          <a:lstStyle/>
          <a:p>
            <a:pPr algn="ctr" defTabSz="914377">
              <a:defRPr/>
            </a:pPr>
            <a:endParaRPr lang="en-US" sz="1000" b="1" dirty="0">
              <a:solidFill>
                <a:srgbClr val="003399"/>
              </a:solidFill>
              <a:latin typeface="Calibri" panose="020F0502020204030204"/>
              <a:ea typeface="Tahoma" panose="020B0604030504040204" pitchFamily="34" charset="0"/>
              <a:cs typeface="Tahoma" panose="020B0604030504040204" pitchFamily="34" charset="0"/>
              <a:sym typeface="Arial"/>
            </a:endParaRPr>
          </a:p>
          <a:p>
            <a:pPr defTabSz="914377">
              <a:lnSpc>
                <a:spcPct val="90000"/>
              </a:lnSpc>
              <a:spcAft>
                <a:spcPts val="400"/>
              </a:spcAft>
              <a:defRPr/>
            </a:pPr>
            <a:r>
              <a:rPr lang="en-US" sz="1867" b="1" dirty="0">
                <a:solidFill>
                  <a:srgbClr val="FFC000"/>
                </a:solidFill>
                <a:latin typeface="Arial"/>
                <a:ea typeface="Tahoma" panose="020B0604030504040204" pitchFamily="34" charset="0"/>
                <a:cs typeface="Tahoma" panose="020B0604030504040204" pitchFamily="34" charset="0"/>
                <a:sym typeface="Arial"/>
              </a:rPr>
              <a:t>30 day mean water levels compared at NOS Los Angeles station</a:t>
            </a:r>
          </a:p>
        </p:txBody>
      </p:sp>
      <p:grpSp>
        <p:nvGrpSpPr>
          <p:cNvPr id="4" name="Group 3">
            <a:extLst>
              <a:ext uri="{FF2B5EF4-FFF2-40B4-BE49-F238E27FC236}">
                <a16:creationId xmlns:a16="http://schemas.microsoft.com/office/drawing/2014/main" id="{19F57EA7-20B5-44DB-AC03-29BB384C492C}"/>
              </a:ext>
            </a:extLst>
          </p:cNvPr>
          <p:cNvGrpSpPr>
            <a:grpSpLocks noChangeAspect="1"/>
          </p:cNvGrpSpPr>
          <p:nvPr/>
        </p:nvGrpSpPr>
        <p:grpSpPr>
          <a:xfrm>
            <a:off x="457200" y="1371601"/>
            <a:ext cx="11345680" cy="4374475"/>
            <a:chOff x="0" y="836018"/>
            <a:chExt cx="12192000" cy="5185964"/>
          </a:xfrm>
        </p:grpSpPr>
        <p:pic>
          <p:nvPicPr>
            <p:cNvPr id="5" name="Picture 4">
              <a:extLst>
                <a:ext uri="{FF2B5EF4-FFF2-40B4-BE49-F238E27FC236}">
                  <a16:creationId xmlns:a16="http://schemas.microsoft.com/office/drawing/2014/main" id="{994CB398-C0FE-433F-A9BE-C564EAF55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018"/>
              <a:ext cx="12192000" cy="5185964"/>
            </a:xfrm>
            <a:prstGeom prst="rect">
              <a:avLst/>
            </a:prstGeom>
          </p:spPr>
        </p:pic>
        <p:pic>
          <p:nvPicPr>
            <p:cNvPr id="6" name="Picture 5">
              <a:extLst>
                <a:ext uri="{FF2B5EF4-FFF2-40B4-BE49-F238E27FC236}">
                  <a16:creationId xmlns:a16="http://schemas.microsoft.com/office/drawing/2014/main" id="{CD40F9F8-F896-450C-9EC2-949AD0514F5C}"/>
                </a:ext>
              </a:extLst>
            </p:cNvPr>
            <p:cNvPicPr>
              <a:picLocks noChangeAspect="1"/>
            </p:cNvPicPr>
            <p:nvPr/>
          </p:nvPicPr>
          <p:blipFill>
            <a:blip r:embed="rId4"/>
            <a:stretch>
              <a:fillRect/>
            </a:stretch>
          </p:blipFill>
          <p:spPr>
            <a:xfrm>
              <a:off x="2787898" y="4051577"/>
              <a:ext cx="2320998" cy="1381628"/>
            </a:xfrm>
            <a:prstGeom prst="rect">
              <a:avLst/>
            </a:prstGeom>
          </p:spPr>
        </p:pic>
      </p:grpSp>
      <p:sp>
        <p:nvSpPr>
          <p:cNvPr id="7" name="TextBox 6"/>
          <p:cNvSpPr txBox="1"/>
          <p:nvPr/>
        </p:nvSpPr>
        <p:spPr>
          <a:xfrm>
            <a:off x="3986036" y="1158660"/>
            <a:ext cx="4802345" cy="307777"/>
          </a:xfrm>
          <a:prstGeom prst="rect">
            <a:avLst/>
          </a:prstGeom>
          <a:solidFill>
            <a:schemeClr val="lt1"/>
          </a:solidFill>
        </p:spPr>
        <p:txBody>
          <a:bodyPr wrap="square" rtlCol="0">
            <a:spAutoFit/>
          </a:bodyPr>
          <a:lstStyle/>
          <a:p>
            <a:pPr defTabSz="1219170">
              <a:buClr>
                <a:srgbClr val="000000"/>
              </a:buClr>
            </a:pPr>
            <a:endParaRPr lang="en-US"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2200" b="1" kern="0">
                <a:solidFill>
                  <a:srgbClr val="FFC000"/>
                </a:solidFill>
              </a:rPr>
              <a:t>STOFS 2D</a:t>
            </a:r>
            <a:r>
              <a:rPr lang="en-US" sz="2200" b="1" kern="0" baseline="30000">
                <a:solidFill>
                  <a:srgbClr val="FFC000"/>
                </a:solidFill>
              </a:rPr>
              <a:t>+ </a:t>
            </a:r>
            <a:r>
              <a:rPr lang="en-US" sz="2200" b="1" kern="0">
                <a:solidFill>
                  <a:srgbClr val="FFC000"/>
                </a:solidFill>
              </a:rPr>
              <a:t>Global:</a:t>
            </a:r>
            <a:r>
              <a:rPr lang="en-US" sz="2200" b="1" i="1" kern="0">
                <a:solidFill>
                  <a:srgbClr val="FFC000"/>
                </a:solidFill>
              </a:rPr>
              <a:t> Thermohaline forcing refinements</a:t>
            </a:r>
            <a:endParaRPr lang="en-US" sz="2200" b="1" i="1" kern="0" dirty="0">
              <a:solidFill>
                <a:srgbClr val="FFC000"/>
              </a:solidFill>
            </a:endParaRPr>
          </a:p>
        </p:txBody>
      </p:sp>
    </p:spTree>
    <p:extLst>
      <p:ext uri="{BB962C8B-B14F-4D97-AF65-F5344CB8AC3E}">
        <p14:creationId xmlns:p14="http://schemas.microsoft.com/office/powerpoint/2010/main" val="3096328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16" name="Text Box 3"/>
          <p:cNvSpPr txBox="1">
            <a:spLocks noChangeArrowheads="1"/>
          </p:cNvSpPr>
          <p:nvPr/>
        </p:nvSpPr>
        <p:spPr bwMode="auto">
          <a:xfrm>
            <a:off x="481582" y="676412"/>
            <a:ext cx="10115535" cy="504818"/>
          </a:xfrm>
          <a:prstGeom prst="rect">
            <a:avLst/>
          </a:prstGeom>
          <a:noFill/>
          <a:ln w="9525">
            <a:noFill/>
            <a:miter lim="800000"/>
            <a:headEnd/>
            <a:tailEnd/>
          </a:ln>
          <a:effectLst/>
        </p:spPr>
        <p:txBody>
          <a:bodyPr wrap="square">
            <a:spAutoFit/>
          </a:bodyPr>
          <a:lstStyle/>
          <a:p>
            <a:pPr algn="ctr" defTabSz="914377">
              <a:defRPr/>
            </a:pPr>
            <a:endParaRPr lang="en-US" sz="1000" b="1" dirty="0">
              <a:solidFill>
                <a:srgbClr val="003399"/>
              </a:solidFill>
              <a:latin typeface="Calibri" panose="020F0502020204030204"/>
              <a:ea typeface="Tahoma" panose="020B0604030504040204" pitchFamily="34" charset="0"/>
              <a:cs typeface="Tahoma" panose="020B0604030504040204" pitchFamily="34" charset="0"/>
              <a:sym typeface="Arial"/>
            </a:endParaRPr>
          </a:p>
          <a:p>
            <a:pPr defTabSz="914377">
              <a:lnSpc>
                <a:spcPct val="90000"/>
              </a:lnSpc>
              <a:spcAft>
                <a:spcPts val="400"/>
              </a:spcAft>
              <a:defRPr/>
            </a:pPr>
            <a:r>
              <a:rPr lang="en-US" sz="1867" b="1" dirty="0">
                <a:solidFill>
                  <a:srgbClr val="FFC000"/>
                </a:solidFill>
                <a:latin typeface="Arial"/>
                <a:ea typeface="Tahoma" panose="020B0604030504040204" pitchFamily="34" charset="0"/>
                <a:cs typeface="Tahoma" panose="020B0604030504040204" pitchFamily="34" charset="0"/>
                <a:sym typeface="Arial"/>
              </a:rPr>
              <a:t>30 day mean water levels compared at NOS San Juan PR station</a:t>
            </a:r>
          </a:p>
        </p:txBody>
      </p:sp>
      <p:grpSp>
        <p:nvGrpSpPr>
          <p:cNvPr id="4" name="Group 3">
            <a:extLst>
              <a:ext uri="{FF2B5EF4-FFF2-40B4-BE49-F238E27FC236}">
                <a16:creationId xmlns:a16="http://schemas.microsoft.com/office/drawing/2014/main" id="{663AFD66-C4D8-4EBD-A983-22798C895442}"/>
              </a:ext>
            </a:extLst>
          </p:cNvPr>
          <p:cNvGrpSpPr>
            <a:grpSpLocks noChangeAspect="1"/>
          </p:cNvGrpSpPr>
          <p:nvPr/>
        </p:nvGrpSpPr>
        <p:grpSpPr>
          <a:xfrm>
            <a:off x="457200" y="1371601"/>
            <a:ext cx="11345680" cy="4374475"/>
            <a:chOff x="0" y="836018"/>
            <a:chExt cx="12192000" cy="5185964"/>
          </a:xfrm>
        </p:grpSpPr>
        <p:pic>
          <p:nvPicPr>
            <p:cNvPr id="5" name="Picture 4">
              <a:extLst>
                <a:ext uri="{FF2B5EF4-FFF2-40B4-BE49-F238E27FC236}">
                  <a16:creationId xmlns:a16="http://schemas.microsoft.com/office/drawing/2014/main" id="{B7720DB3-2147-49AC-B6B0-6924087F0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018"/>
              <a:ext cx="12192000" cy="5185964"/>
            </a:xfrm>
            <a:prstGeom prst="rect">
              <a:avLst/>
            </a:prstGeom>
          </p:spPr>
        </p:pic>
        <p:pic>
          <p:nvPicPr>
            <p:cNvPr id="6" name="Picture 5">
              <a:extLst>
                <a:ext uri="{FF2B5EF4-FFF2-40B4-BE49-F238E27FC236}">
                  <a16:creationId xmlns:a16="http://schemas.microsoft.com/office/drawing/2014/main" id="{44B39773-C6C4-4DFC-B567-401A14622756}"/>
                </a:ext>
              </a:extLst>
            </p:cNvPr>
            <p:cNvPicPr>
              <a:picLocks noChangeAspect="1"/>
            </p:cNvPicPr>
            <p:nvPr/>
          </p:nvPicPr>
          <p:blipFill>
            <a:blip r:embed="rId4"/>
            <a:stretch>
              <a:fillRect/>
            </a:stretch>
          </p:blipFill>
          <p:spPr>
            <a:xfrm>
              <a:off x="665220" y="1606098"/>
              <a:ext cx="2287705" cy="1692457"/>
            </a:xfrm>
            <a:prstGeom prst="rect">
              <a:avLst/>
            </a:prstGeom>
          </p:spPr>
        </p:pic>
      </p:grpSp>
      <p:sp>
        <p:nvSpPr>
          <p:cNvPr id="2" name="TextBox 1"/>
          <p:cNvSpPr txBox="1"/>
          <p:nvPr/>
        </p:nvSpPr>
        <p:spPr>
          <a:xfrm>
            <a:off x="3986036" y="1158660"/>
            <a:ext cx="4802345" cy="307777"/>
          </a:xfrm>
          <a:prstGeom prst="rect">
            <a:avLst/>
          </a:prstGeom>
          <a:solidFill>
            <a:schemeClr val="lt1"/>
          </a:solidFill>
        </p:spPr>
        <p:txBody>
          <a:bodyPr wrap="square" rtlCol="0">
            <a:spAutoFit/>
          </a:bodyPr>
          <a:lstStyle/>
          <a:p>
            <a:pPr defTabSz="1219170">
              <a:buClr>
                <a:srgbClr val="000000"/>
              </a:buClr>
            </a:pPr>
            <a:endParaRPr lang="en-US" sz="1400" kern="0" dirty="0">
              <a:solidFill>
                <a:srgbClr val="000000"/>
              </a:solidFill>
              <a:latin typeface="Arial"/>
              <a:cs typeface="Arial"/>
              <a:sym typeface="Arial"/>
            </a:endParaRPr>
          </a:p>
        </p:txBody>
      </p:sp>
      <p:sp>
        <p:nvSpPr>
          <p:cNvPr id="9"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2200" b="1" kern="0">
                <a:solidFill>
                  <a:srgbClr val="FFC000"/>
                </a:solidFill>
              </a:rPr>
              <a:t>STOFS 2D</a:t>
            </a:r>
            <a:r>
              <a:rPr lang="en-US" sz="2200" b="1" kern="0" baseline="30000">
                <a:solidFill>
                  <a:srgbClr val="FFC000"/>
                </a:solidFill>
              </a:rPr>
              <a:t>+ </a:t>
            </a:r>
            <a:r>
              <a:rPr lang="en-US" sz="2200" b="1" kern="0">
                <a:solidFill>
                  <a:srgbClr val="FFC000"/>
                </a:solidFill>
              </a:rPr>
              <a:t>Global:</a:t>
            </a:r>
            <a:r>
              <a:rPr lang="en-US" sz="2200" b="1" i="1" kern="0">
                <a:solidFill>
                  <a:srgbClr val="FFC000"/>
                </a:solidFill>
              </a:rPr>
              <a:t> Thermohaline forcing refinements</a:t>
            </a:r>
            <a:endParaRPr lang="en-US" sz="2200" b="1" i="1" kern="0" dirty="0">
              <a:solidFill>
                <a:srgbClr val="FFC000"/>
              </a:solidFill>
            </a:endParaRPr>
          </a:p>
        </p:txBody>
      </p:sp>
    </p:spTree>
    <p:extLst>
      <p:ext uri="{BB962C8B-B14F-4D97-AF65-F5344CB8AC3E}">
        <p14:creationId xmlns:p14="http://schemas.microsoft.com/office/powerpoint/2010/main" val="4232326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33" name="Arc 32">
            <a:extLst>
              <a:ext uri="{FF2B5EF4-FFF2-40B4-BE49-F238E27FC236}">
                <a16:creationId xmlns:a16="http://schemas.microsoft.com/office/drawing/2014/main" id="{471ECB07-8D6C-4261-AED9-3BACF3140D41}"/>
              </a:ext>
            </a:extLst>
          </p:cNvPr>
          <p:cNvSpPr/>
          <p:nvPr/>
        </p:nvSpPr>
        <p:spPr>
          <a:xfrm rot="6266134" flipV="1">
            <a:off x="6517281" y="1863825"/>
            <a:ext cx="848339" cy="1310963"/>
          </a:xfrm>
          <a:prstGeom prst="arc">
            <a:avLst>
              <a:gd name="adj1" fmla="val 11777435"/>
              <a:gd name="adj2" fmla="val 20644286"/>
            </a:avLst>
          </a:prstGeom>
          <a:ln w="44450">
            <a:solidFill>
              <a:srgbClr val="CDF2FF"/>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EB2F0E41-3FA7-4FDB-A789-169A1BE148AA}"/>
              </a:ext>
            </a:extLst>
          </p:cNvPr>
          <p:cNvSpPr txBox="1"/>
          <p:nvPr/>
        </p:nvSpPr>
        <p:spPr>
          <a:xfrm>
            <a:off x="6727865" y="2796723"/>
            <a:ext cx="3662235" cy="369332"/>
          </a:xfrm>
          <a:prstGeom prst="rect">
            <a:avLst/>
          </a:prstGeom>
          <a:solidFill>
            <a:srgbClr val="70AD47">
              <a:lumMod val="40000"/>
              <a:lumOff val="60000"/>
            </a:srgbClr>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prstClr val="black"/>
                </a:solidFill>
                <a:effectLst/>
                <a:uLnTx/>
                <a:uFillTx/>
                <a:latin typeface="Calibri" panose="020F0502020204030204"/>
                <a:ea typeface="+mn-ea"/>
                <a:cs typeface="Arial"/>
                <a:sym typeface="Arial"/>
              </a:rPr>
              <a:t>ADCIRC </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Circulation with ice</a:t>
            </a:r>
          </a:p>
        </p:txBody>
      </p:sp>
      <p:sp>
        <p:nvSpPr>
          <p:cNvPr id="25" name="TextBox 24">
            <a:extLst>
              <a:ext uri="{FF2B5EF4-FFF2-40B4-BE49-F238E27FC236}">
                <a16:creationId xmlns:a16="http://schemas.microsoft.com/office/drawing/2014/main" id="{B6941E11-991E-4F06-9CEC-238392FD0D53}"/>
              </a:ext>
            </a:extLst>
          </p:cNvPr>
          <p:cNvSpPr txBox="1"/>
          <p:nvPr/>
        </p:nvSpPr>
        <p:spPr>
          <a:xfrm>
            <a:off x="6807254" y="4286354"/>
            <a:ext cx="3607357" cy="369332"/>
          </a:xfrm>
          <a:prstGeom prst="rect">
            <a:avLst/>
          </a:prstGeom>
          <a:solidFill>
            <a:srgbClr val="FFC000"/>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Arial"/>
                <a:sym typeface="Arial"/>
              </a:rPr>
              <a:t>HYCOM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3D Global Circulation Model</a:t>
            </a:r>
          </a:p>
        </p:txBody>
      </p:sp>
      <p:cxnSp>
        <p:nvCxnSpPr>
          <p:cNvPr id="26" name="Straight Arrow Connector 25">
            <a:extLst>
              <a:ext uri="{FF2B5EF4-FFF2-40B4-BE49-F238E27FC236}">
                <a16:creationId xmlns:a16="http://schemas.microsoft.com/office/drawing/2014/main" id="{A436BD4D-AA56-47FB-A77B-24D72899A889}"/>
              </a:ext>
            </a:extLst>
          </p:cNvPr>
          <p:cNvCxnSpPr/>
          <p:nvPr/>
        </p:nvCxnSpPr>
        <p:spPr>
          <a:xfrm>
            <a:off x="8261527" y="3166994"/>
            <a:ext cx="10048" cy="500252"/>
          </a:xfrm>
          <a:prstGeom prst="straightConnector1">
            <a:avLst/>
          </a:prstGeom>
          <a:noFill/>
          <a:ln w="41275" cap="flat" cmpd="sng" algn="ctr">
            <a:solidFill>
              <a:srgbClr val="70AD47">
                <a:lumMod val="60000"/>
                <a:lumOff val="40000"/>
              </a:srgbClr>
            </a:solidFill>
            <a:prstDash val="solid"/>
            <a:miter lim="800000"/>
            <a:tailEnd type="triangle"/>
          </a:ln>
          <a:effectLst/>
        </p:spPr>
      </p:cxnSp>
      <p:sp>
        <p:nvSpPr>
          <p:cNvPr id="27" name="TextBox 26">
            <a:extLst>
              <a:ext uri="{FF2B5EF4-FFF2-40B4-BE49-F238E27FC236}">
                <a16:creationId xmlns:a16="http://schemas.microsoft.com/office/drawing/2014/main" id="{AA921410-044F-4574-98A0-009526A8DBCC}"/>
              </a:ext>
            </a:extLst>
          </p:cNvPr>
          <p:cNvSpPr txBox="1"/>
          <p:nvPr/>
        </p:nvSpPr>
        <p:spPr>
          <a:xfrm>
            <a:off x="6804005" y="4924804"/>
            <a:ext cx="3607356" cy="369332"/>
          </a:xfrm>
          <a:prstGeom prst="rect">
            <a:avLst/>
          </a:prstGeom>
          <a:solidFill>
            <a:srgbClr val="00B0F0"/>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Arial"/>
                <a:sym typeface="Arial"/>
              </a:rPr>
              <a:t>CICE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Global Sea Ice Model</a:t>
            </a:r>
          </a:p>
        </p:txBody>
      </p:sp>
      <p:sp>
        <p:nvSpPr>
          <p:cNvPr id="28" name="TextBox 27">
            <a:extLst>
              <a:ext uri="{FF2B5EF4-FFF2-40B4-BE49-F238E27FC236}">
                <a16:creationId xmlns:a16="http://schemas.microsoft.com/office/drawing/2014/main" id="{18309213-D994-4EE0-825A-1CADF99A148A}"/>
              </a:ext>
            </a:extLst>
          </p:cNvPr>
          <p:cNvSpPr txBox="1"/>
          <p:nvPr/>
        </p:nvSpPr>
        <p:spPr>
          <a:xfrm>
            <a:off x="6727865" y="3166055"/>
            <a:ext cx="3662235" cy="646331"/>
          </a:xfrm>
          <a:prstGeom prst="rect">
            <a:avLst/>
          </a:prstGeom>
          <a:gradFill flip="none" rotWithShape="1">
            <a:gsLst>
              <a:gs pos="2000">
                <a:srgbClr val="70AD47">
                  <a:lumMod val="67000"/>
                </a:srgbClr>
              </a:gs>
              <a:gs pos="100000">
                <a:srgbClr val="70AD47">
                  <a:lumMod val="60000"/>
                  <a:lumOff val="40000"/>
                </a:srgbClr>
              </a:gs>
            </a:gsLst>
            <a:lin ang="16200000" scaled="0"/>
            <a:tileRect/>
          </a:gra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Arial"/>
                <a:sym typeface="Arial"/>
              </a:rPr>
              <a:t>2D</a:t>
            </a:r>
            <a:r>
              <a:rPr kumimoji="0" lang="en-US" sz="1800" b="1" i="0" u="none" strike="noStrike" kern="0" cap="none" spc="0" normalizeH="0" baseline="30000" noProof="0" dirty="0">
                <a:ln>
                  <a:noFill/>
                </a:ln>
                <a:solidFill>
                  <a:prstClr val="black"/>
                </a:solidFill>
                <a:effectLst/>
                <a:uLnTx/>
                <a:uFillTx/>
                <a:latin typeface="Calibri" panose="020F0502020204030204"/>
                <a:ea typeface="+mn-ea"/>
                <a:cs typeface="Arial"/>
                <a:sym typeface="Arial"/>
              </a:rPr>
              <a:t>+</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Arial"/>
                <a:sym typeface="Arial"/>
              </a:rPr>
              <a:t> SWE with baroclinic pressure gradient term</a:t>
            </a:r>
          </a:p>
        </p:txBody>
      </p:sp>
      <p:sp>
        <p:nvSpPr>
          <p:cNvPr id="30" name="Arc 29">
            <a:extLst>
              <a:ext uri="{FF2B5EF4-FFF2-40B4-BE49-F238E27FC236}">
                <a16:creationId xmlns:a16="http://schemas.microsoft.com/office/drawing/2014/main" id="{D055F8B7-3304-4C05-BA70-80494C7B7D32}"/>
              </a:ext>
            </a:extLst>
          </p:cNvPr>
          <p:cNvSpPr/>
          <p:nvPr/>
        </p:nvSpPr>
        <p:spPr>
          <a:xfrm rot="7940538" flipH="1">
            <a:off x="9274911" y="3623219"/>
            <a:ext cx="1693840" cy="1034323"/>
          </a:xfrm>
          <a:prstGeom prst="arc">
            <a:avLst>
              <a:gd name="adj1" fmla="val 14894050"/>
              <a:gd name="adj2" fmla="val 1425750"/>
            </a:avLst>
          </a:prstGeom>
          <a:noFill/>
          <a:ln w="44450" cap="flat" cmpd="sng" algn="ctr">
            <a:solidFill>
              <a:srgbClr val="FFC000"/>
            </a:solidFill>
            <a:prstDash val="solid"/>
            <a:miter lim="800000"/>
            <a:headEnd type="none"/>
            <a:tailEnd type="triangl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 name="Arc 30">
            <a:extLst>
              <a:ext uri="{FF2B5EF4-FFF2-40B4-BE49-F238E27FC236}">
                <a16:creationId xmlns:a16="http://schemas.microsoft.com/office/drawing/2014/main" id="{F870CDA1-CB5D-4630-89CD-3F3D7C09D1E7}"/>
              </a:ext>
            </a:extLst>
          </p:cNvPr>
          <p:cNvSpPr/>
          <p:nvPr/>
        </p:nvSpPr>
        <p:spPr>
          <a:xfrm rot="7226881" flipH="1">
            <a:off x="8372409" y="2072001"/>
            <a:ext cx="2397641" cy="3558187"/>
          </a:xfrm>
          <a:prstGeom prst="arc">
            <a:avLst>
              <a:gd name="adj1" fmla="val 14474003"/>
              <a:gd name="adj2" fmla="val 20923740"/>
            </a:avLst>
          </a:prstGeom>
          <a:noFill/>
          <a:ln w="44450" cap="flat" cmpd="sng" algn="ctr">
            <a:solidFill>
              <a:srgbClr val="00B0F0"/>
            </a:solidFill>
            <a:prstDash val="solid"/>
            <a:miter lim="800000"/>
            <a:headEnd type="none"/>
            <a:tailEnd type="triangle"/>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2" name="TextBox 31">
            <a:extLst>
              <a:ext uri="{FF2B5EF4-FFF2-40B4-BE49-F238E27FC236}">
                <a16:creationId xmlns:a16="http://schemas.microsoft.com/office/drawing/2014/main" id="{14C92437-2C5F-4044-BDFE-0937DB1057CE}"/>
              </a:ext>
            </a:extLst>
          </p:cNvPr>
          <p:cNvSpPr txBox="1"/>
          <p:nvPr/>
        </p:nvSpPr>
        <p:spPr>
          <a:xfrm>
            <a:off x="6782745" y="1916663"/>
            <a:ext cx="3607356" cy="369332"/>
          </a:xfrm>
          <a:prstGeom prst="rect">
            <a:avLst/>
          </a:prstGeom>
          <a:gradFill>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prstClr val="black"/>
                </a:solidFill>
                <a:effectLst/>
                <a:uLnTx/>
                <a:uFillTx/>
                <a:latin typeface="Calibri" panose="020F0502020204030204"/>
                <a:ea typeface="+mn-ea"/>
                <a:cs typeface="Arial"/>
                <a:sym typeface="Arial"/>
              </a:rPr>
              <a:t>GFS-FV3</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Global Atmospheric Model</a:t>
            </a:r>
          </a:p>
        </p:txBody>
      </p:sp>
      <p:sp>
        <p:nvSpPr>
          <p:cNvPr id="14" name="Text Box 3"/>
          <p:cNvSpPr txBox="1">
            <a:spLocks noChangeArrowheads="1"/>
          </p:cNvSpPr>
          <p:nvPr/>
        </p:nvSpPr>
        <p:spPr bwMode="auto">
          <a:xfrm>
            <a:off x="481582" y="827488"/>
            <a:ext cx="9908519" cy="763414"/>
          </a:xfrm>
          <a:prstGeom prst="rect">
            <a:avLst/>
          </a:prstGeom>
          <a:noFill/>
          <a:ln w="9525">
            <a:noFill/>
            <a:miter lim="800000"/>
            <a:headEnd/>
            <a:tailEnd/>
          </a:ln>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3399"/>
              </a:solidFill>
              <a:effectLst/>
              <a:uLnTx/>
              <a:uFillTx/>
              <a:latin typeface="Calibri" panose="020F0502020204030204"/>
              <a:ea typeface="Tahoma" panose="020B0604030504040204" pitchFamily="34" charset="0"/>
              <a:cs typeface="Tahoma" panose="020B0604030504040204" pitchFamily="34" charset="0"/>
              <a:sym typeface="Arial"/>
            </a:endParaRP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Coupling of </a:t>
            </a:r>
            <a:r>
              <a:rPr kumimoji="0" lang="en-US" sz="1867" b="1" i="1" u="none" strike="noStrike" kern="1200" cap="none" spc="0" normalizeH="0" baseline="0" noProof="0" dirty="0">
                <a:ln>
                  <a:noFill/>
                </a:ln>
                <a:solidFill>
                  <a:srgbClr val="70AD47">
                    <a:lumMod val="50000"/>
                  </a:srgbClr>
                </a:solidFill>
                <a:effectLst/>
                <a:uLnTx/>
                <a:uFillTx/>
                <a:latin typeface="Arial"/>
                <a:ea typeface="Tahoma" panose="020B0604030504040204" pitchFamily="34" charset="0"/>
                <a:cs typeface="Tahoma" panose="020B0604030504040204" pitchFamily="34" charset="0"/>
                <a:sym typeface="Arial"/>
              </a:rPr>
              <a:t>ADCIRC,</a:t>
            </a:r>
            <a:r>
              <a:rPr kumimoji="0" lang="en-US" sz="1867" b="1" i="1" u="none" strike="noStrike" kern="1200" cap="none" spc="0" normalizeH="0" baseline="0" noProof="0" dirty="0">
                <a:ln>
                  <a:noFill/>
                </a:ln>
                <a:solidFill>
                  <a:srgbClr val="FF0000"/>
                </a:solidFill>
                <a:effectLst/>
                <a:uLnTx/>
                <a:uFillTx/>
                <a:latin typeface="Arial"/>
                <a:ea typeface="Tahoma" panose="020B0604030504040204" pitchFamily="34" charset="0"/>
                <a:cs typeface="Tahoma" panose="020B0604030504040204" pitchFamily="34" charset="0"/>
                <a:sym typeface="Arial"/>
              </a:rPr>
              <a:t> </a:t>
            </a:r>
            <a:r>
              <a:rPr kumimoji="0" lang="en-US" sz="1867" b="1" i="1" u="none" strike="noStrike" kern="1200" cap="none" spc="0" normalizeH="0" baseline="0" noProof="0" dirty="0">
                <a:ln>
                  <a:noFill/>
                </a:ln>
                <a:solidFill>
                  <a:srgbClr val="00B0F0"/>
                </a:solidFill>
                <a:effectLst/>
                <a:uLnTx/>
                <a:uFillTx/>
                <a:latin typeface="Arial"/>
                <a:ea typeface="Tahoma" panose="020B0604030504040204" pitchFamily="34" charset="0"/>
                <a:cs typeface="Tahoma" panose="020B0604030504040204" pitchFamily="34" charset="0"/>
                <a:sym typeface="Arial"/>
              </a:rPr>
              <a:t>GFS-FV3</a:t>
            </a:r>
            <a:r>
              <a:rPr kumimoji="0" lang="en-US" sz="1867" b="1" i="1" u="none" strike="noStrike" kern="1200" cap="none" spc="0" normalizeH="0" baseline="0" noProof="0" dirty="0">
                <a:ln>
                  <a:noFill/>
                </a:ln>
                <a:solidFill>
                  <a:srgbClr val="5B9BD5">
                    <a:lumMod val="60000"/>
                    <a:lumOff val="40000"/>
                  </a:srgbClr>
                </a:solidFill>
                <a:effectLst/>
                <a:uLnTx/>
                <a:uFillTx/>
                <a:latin typeface="Arial"/>
                <a:ea typeface="Tahoma" panose="020B0604030504040204" pitchFamily="34" charset="0"/>
                <a:cs typeface="Tahoma" panose="020B0604030504040204" pitchFamily="34" charset="0"/>
                <a:sym typeface="Arial"/>
              </a:rPr>
              <a:t>,</a:t>
            </a:r>
            <a:r>
              <a:rPr kumimoji="0" lang="en-US" sz="1867" b="1" i="1" u="none" strike="noStrike" kern="1200" cap="none" spc="0" normalizeH="0" baseline="0" noProof="0" dirty="0">
                <a:ln>
                  <a:noFill/>
                </a:ln>
                <a:solidFill>
                  <a:prstClr val="white">
                    <a:lumMod val="50000"/>
                  </a:prstClr>
                </a:solidFill>
                <a:effectLst/>
                <a:uLnTx/>
                <a:uFillTx/>
                <a:latin typeface="Arial"/>
                <a:ea typeface="Tahoma" panose="020B0604030504040204" pitchFamily="34" charset="0"/>
                <a:cs typeface="Tahoma" panose="020B0604030504040204" pitchFamily="34" charset="0"/>
                <a:sym typeface="Arial"/>
              </a:rPr>
              <a:t> </a:t>
            </a:r>
            <a:r>
              <a:rPr kumimoji="0" lang="en-US" sz="1867" b="1" i="1" u="none" strike="noStrike" kern="1200" cap="none" spc="0" normalizeH="0" baseline="0" noProof="0" dirty="0">
                <a:ln>
                  <a:noFill/>
                </a:ln>
                <a:solidFill>
                  <a:srgbClr val="0718B5"/>
                </a:solidFill>
                <a:effectLst/>
                <a:uLnTx/>
                <a:uFillTx/>
                <a:latin typeface="Arial"/>
                <a:ea typeface="Tahoma" panose="020B0604030504040204" pitchFamily="34" charset="0"/>
                <a:cs typeface="Tahoma" panose="020B0604030504040204" pitchFamily="34" charset="0"/>
                <a:sym typeface="Arial"/>
              </a:rPr>
              <a:t>and</a:t>
            </a:r>
            <a:r>
              <a:rPr kumimoji="0" lang="en-US" sz="1867" b="1" i="1" u="none" strike="noStrike" kern="1200" cap="none" spc="0" normalizeH="0" baseline="0" noProof="0" dirty="0">
                <a:ln>
                  <a:noFill/>
                </a:ln>
                <a:solidFill>
                  <a:prstClr val="white">
                    <a:lumMod val="50000"/>
                  </a:prstClr>
                </a:solidFill>
                <a:effectLst/>
                <a:uLnTx/>
                <a:uFillTx/>
                <a:latin typeface="Arial"/>
                <a:ea typeface="Tahoma" panose="020B0604030504040204" pitchFamily="34" charset="0"/>
                <a:cs typeface="Tahoma" panose="020B0604030504040204" pitchFamily="34" charset="0"/>
                <a:sym typeface="Arial"/>
              </a:rPr>
              <a:t> </a:t>
            </a:r>
            <a:r>
              <a:rPr kumimoji="0" lang="en-US" sz="1867" b="1" i="1" u="none" strike="noStrike" kern="1200" cap="none" spc="0" normalizeH="0" baseline="0" noProof="0" dirty="0">
                <a:ln>
                  <a:noFill/>
                </a:ln>
                <a:solidFill>
                  <a:srgbClr val="FFC000"/>
                </a:solidFill>
                <a:effectLst/>
                <a:uLnTx/>
                <a:uFillTx/>
                <a:latin typeface="Arial"/>
                <a:ea typeface="Tahoma" panose="020B0604030504040204" pitchFamily="34" charset="0"/>
                <a:cs typeface="Tahoma" panose="020B0604030504040204" pitchFamily="34" charset="0"/>
                <a:sym typeface="Arial"/>
              </a:rPr>
              <a:t>G-RTOFS /HYCOM using downscaling </a:t>
            </a:r>
            <a:r>
              <a:rPr kumimoji="0" lang="en-US" sz="1867" b="1" i="0" u="none" strike="noStrike" kern="1200" cap="none" spc="0" normalizeH="0" baseline="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over a </a:t>
            </a:r>
            <a:r>
              <a:rPr kumimoji="0" lang="en-US" sz="1867" b="1" i="0" u="none" strike="noStrike" kern="1200" cap="none" spc="0" normalizeH="0" baseline="0" noProof="0">
                <a:ln>
                  <a:noFill/>
                </a:ln>
                <a:solidFill>
                  <a:srgbClr val="0037A4"/>
                </a:solidFill>
                <a:effectLst/>
                <a:uLnTx/>
                <a:uFillTx/>
                <a:latin typeface="Arial"/>
                <a:ea typeface="Tahoma" panose="020B0604030504040204" pitchFamily="34" charset="0"/>
                <a:cs typeface="Tahoma" panose="020B0604030504040204" pitchFamily="34" charset="0"/>
                <a:sym typeface="Arial"/>
              </a:rPr>
              <a:t>unified domain </a:t>
            </a:r>
            <a:r>
              <a:rPr kumimoji="0" lang="en-US" sz="1867" b="1" i="0" u="none" strike="noStrike" kern="1200" cap="none" spc="0" normalizeH="0" baseline="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on heterogeneous meshes/grids</a:t>
            </a:r>
            <a:endParaRPr kumimoji="0" lang="en-US" sz="1867" b="1" i="1" u="none" strike="noStrike" kern="1200" cap="none" spc="0" normalizeH="0" baseline="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endParaRPr>
          </a:p>
        </p:txBody>
      </p:sp>
      <p:pic>
        <p:nvPicPr>
          <p:cNvPr id="15" name="Picture 14"/>
          <p:cNvPicPr>
            <a:picLocks noChangeAspect="1"/>
          </p:cNvPicPr>
          <p:nvPr/>
        </p:nvPicPr>
        <p:blipFill>
          <a:blip r:embed="rId3"/>
          <a:stretch>
            <a:fillRect/>
          </a:stretch>
        </p:blipFill>
        <p:spPr>
          <a:xfrm>
            <a:off x="481584" y="2082743"/>
            <a:ext cx="5270561" cy="4012163"/>
          </a:xfrm>
          <a:prstGeom prst="rect">
            <a:avLst/>
          </a:prstGeom>
        </p:spPr>
      </p:pic>
      <p:grpSp>
        <p:nvGrpSpPr>
          <p:cNvPr id="17" name="Group 16"/>
          <p:cNvGrpSpPr>
            <a:grpSpLocks noChangeAspect="1"/>
          </p:cNvGrpSpPr>
          <p:nvPr/>
        </p:nvGrpSpPr>
        <p:grpSpPr>
          <a:xfrm>
            <a:off x="10266791" y="212356"/>
            <a:ext cx="1529288" cy="1408025"/>
            <a:chOff x="404542" y="595730"/>
            <a:chExt cx="4965761" cy="4572009"/>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r="20000"/>
            <a:stretch/>
          </p:blipFill>
          <p:spPr>
            <a:xfrm>
              <a:off x="1712703" y="595730"/>
              <a:ext cx="3657600" cy="4572009"/>
            </a:xfrm>
            <a:prstGeom prst="rect">
              <a:avLst/>
            </a:prstGeom>
          </p:spPr>
        </p:pic>
        <p:pic>
          <p:nvPicPr>
            <p:cNvPr id="19" name="Picture 2" descr="C:\Users\jjw\Documents\20200402-DOE-Proposal\LatexFilesFromOverleaf-20200407-FINAL\DOE-MPAS\Figures\Global+Marite_ESTOF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242" r="57741" b="17605"/>
            <a:stretch/>
          </p:blipFill>
          <p:spPr bwMode="auto">
            <a:xfrm>
              <a:off x="404542" y="3079933"/>
              <a:ext cx="2176272" cy="12435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jjw\Documents\20200402-DOE-Proposal\LatexFilesFromOverleaf-20200407-FINAL\DOE-MPAS\Figures\Global+Marite_ESTOF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895" t="-1" r="46370" b="54795"/>
            <a:stretch/>
          </p:blipFill>
          <p:spPr bwMode="auto">
            <a:xfrm>
              <a:off x="429809" y="1269016"/>
              <a:ext cx="1737360" cy="164592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167169" y="1269016"/>
              <a:ext cx="1374334" cy="655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167169" y="1924216"/>
              <a:ext cx="1374334" cy="990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584690" y="2170805"/>
              <a:ext cx="675514" cy="884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585775" y="2235711"/>
              <a:ext cx="674429" cy="20576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Rounded Rectangle 3"/>
          <p:cNvSpPr/>
          <p:nvPr/>
        </p:nvSpPr>
        <p:spPr>
          <a:xfrm>
            <a:off x="537029" y="5496560"/>
            <a:ext cx="5233851" cy="1026160"/>
          </a:xfrm>
          <a:prstGeom prst="roundRect">
            <a:avLst/>
          </a:prstGeom>
          <a:solidFill>
            <a:srgbClr val="FFC000">
              <a:alpha val="45000"/>
            </a:srgbClr>
          </a:solidFill>
          <a:ln>
            <a:solidFill>
              <a:schemeClr val="accent1">
                <a:shade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ounded Rectangle 33"/>
          <p:cNvSpPr/>
          <p:nvPr/>
        </p:nvSpPr>
        <p:spPr>
          <a:xfrm>
            <a:off x="4226560" y="2661920"/>
            <a:ext cx="629920" cy="609600"/>
          </a:xfrm>
          <a:prstGeom prst="roundRect">
            <a:avLst/>
          </a:prstGeom>
          <a:solidFill>
            <a:srgbClr val="FFC000">
              <a:alpha val="45000"/>
            </a:srgbClr>
          </a:solidFill>
          <a:ln>
            <a:solidFill>
              <a:schemeClr val="accent1">
                <a:shade val="5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2200" b="1" kern="0">
                <a:solidFill>
                  <a:srgbClr val="FFC000"/>
                </a:solidFill>
              </a:rPr>
              <a:t>STOFS 2D</a:t>
            </a:r>
            <a:r>
              <a:rPr lang="en-US" sz="2200" b="1" kern="0" baseline="30000">
                <a:solidFill>
                  <a:srgbClr val="FFC000"/>
                </a:solidFill>
              </a:rPr>
              <a:t>+ </a:t>
            </a:r>
            <a:r>
              <a:rPr lang="en-US" sz="2200" b="1" kern="0">
                <a:solidFill>
                  <a:srgbClr val="FFC000"/>
                </a:solidFill>
              </a:rPr>
              <a:t>Global:</a:t>
            </a:r>
            <a:r>
              <a:rPr lang="en-US" sz="2200" b="1" i="1" kern="0">
                <a:solidFill>
                  <a:srgbClr val="FFC000"/>
                </a:solidFill>
              </a:rPr>
              <a:t> Thermohaline forcing refinements</a:t>
            </a:r>
            <a:endParaRPr lang="en-US" sz="2200" b="1" i="1" kern="0" dirty="0">
              <a:solidFill>
                <a:srgbClr val="FFC000"/>
              </a:solidFill>
            </a:endParaRPr>
          </a:p>
        </p:txBody>
      </p:sp>
      <p:sp>
        <p:nvSpPr>
          <p:cNvPr id="2" name="TextBox 1"/>
          <p:cNvSpPr txBox="1"/>
          <p:nvPr/>
        </p:nvSpPr>
        <p:spPr>
          <a:xfrm>
            <a:off x="522514" y="6217920"/>
            <a:ext cx="5434149" cy="276999"/>
          </a:xfrm>
          <a:prstGeom prst="rect">
            <a:avLst/>
          </a:prstGeom>
          <a:noFill/>
        </p:spPr>
        <p:txBody>
          <a:bodyPr wrap="square" rtlCol="0">
            <a:spAutoFit/>
          </a:bodyPr>
          <a:lstStyle/>
          <a:p>
            <a:r>
              <a:rPr lang="en-US" sz="1200" i="1" smtClean="0">
                <a:solidFill>
                  <a:srgbClr val="FFC000"/>
                </a:solidFill>
              </a:rPr>
              <a:t>Pringle et al., 2018 (derived from Lyard, 2006 and Zaron and Egbert, 2006)</a:t>
            </a:r>
            <a:endParaRPr lang="en-US" sz="1200" i="1">
              <a:solidFill>
                <a:srgbClr val="FFC000"/>
              </a:solidFill>
            </a:endParaRPr>
          </a:p>
        </p:txBody>
      </p:sp>
      <p:pic>
        <p:nvPicPr>
          <p:cNvPr id="36" name="Picture 35"/>
          <p:cNvPicPr>
            <a:picLocks noChangeAspect="1"/>
          </p:cNvPicPr>
          <p:nvPr/>
        </p:nvPicPr>
        <p:blipFill rotWithShape="1">
          <a:blip r:embed="rId7"/>
          <a:srcRect l="40589" t="45599" r="29411" b="14400"/>
          <a:stretch/>
        </p:blipFill>
        <p:spPr>
          <a:xfrm>
            <a:off x="6220691" y="1839788"/>
            <a:ext cx="5486400" cy="4114800"/>
          </a:xfrm>
          <a:prstGeom prst="rect">
            <a:avLst/>
          </a:prstGeom>
        </p:spPr>
      </p:pic>
      <p:sp>
        <p:nvSpPr>
          <p:cNvPr id="3" name="TextBox 2"/>
          <p:cNvSpPr txBox="1"/>
          <p:nvPr/>
        </p:nvSpPr>
        <p:spPr>
          <a:xfrm>
            <a:off x="8908473" y="4779818"/>
            <a:ext cx="2632363" cy="923330"/>
          </a:xfrm>
          <a:prstGeom prst="rect">
            <a:avLst/>
          </a:prstGeom>
          <a:solidFill>
            <a:srgbClr val="000066"/>
          </a:solidFill>
        </p:spPr>
        <p:txBody>
          <a:bodyPr wrap="square" rtlCol="0">
            <a:spAutoFit/>
          </a:bodyPr>
          <a:lstStyle/>
          <a:p>
            <a:r>
              <a:rPr lang="en-US" b="1" smtClean="0">
                <a:solidFill>
                  <a:schemeClr val="bg1"/>
                </a:solidFill>
              </a:rPr>
              <a:t>Internal waves are driven at tidal frequencies</a:t>
            </a:r>
            <a:endParaRPr lang="en-US" b="1">
              <a:solidFill>
                <a:schemeClr val="bg1"/>
              </a:solidFill>
            </a:endParaRPr>
          </a:p>
        </p:txBody>
      </p:sp>
    </p:spTree>
    <p:extLst>
      <p:ext uri="{BB962C8B-B14F-4D97-AF65-F5344CB8AC3E}">
        <p14:creationId xmlns:p14="http://schemas.microsoft.com/office/powerpoint/2010/main" val="333171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4" name="Text Box 3"/>
              <p:cNvSpPr txBox="1">
                <a:spLocks noChangeArrowheads="1"/>
              </p:cNvSpPr>
              <p:nvPr/>
            </p:nvSpPr>
            <p:spPr bwMode="auto">
              <a:xfrm>
                <a:off x="542542" y="664928"/>
                <a:ext cx="9908519" cy="7383240"/>
              </a:xfrm>
              <a:prstGeom prst="rect">
                <a:avLst/>
              </a:prstGeom>
              <a:noFill/>
              <a:ln w="9525">
                <a:noFill/>
                <a:miter lim="800000"/>
                <a:headEnd/>
                <a:tailEnd/>
              </a:ln>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3399"/>
                  </a:solidFill>
                  <a:effectLst/>
                  <a:uLnTx/>
                  <a:uFillTx/>
                  <a:latin typeface="Calibri" panose="020F0502020204030204"/>
                  <a:ea typeface="Tahoma" panose="020B0604030504040204" pitchFamily="34" charset="0"/>
                  <a:cs typeface="Tahoma" panose="020B0604030504040204" pitchFamily="34" charset="0"/>
                  <a:sym typeface="Arial"/>
                </a:endParaRPr>
              </a:p>
              <a:p>
                <a:pPr marL="342900" lvl="0" indent="-342900" defTabSz="914377">
                  <a:buFont typeface="Arial" panose="020B0604020202020204" pitchFamily="34" charset="0"/>
                  <a:buChar char="•"/>
                  <a:defRPr/>
                </a:pPr>
                <a:r>
                  <a:rPr kumimoji="0" lang="en-US" i="0" u="none" strike="noStrike" kern="1200" cap="none" spc="0" normalizeH="0" baseline="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Internal tide generation dissipation</a:t>
                </a:r>
                <a:r>
                  <a:rPr kumimoji="0" lang="en-US" i="0" u="none" strike="noStrike" kern="1200" cap="none" spc="0" normalizeH="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 in a </a:t>
                </a:r>
                <a:r>
                  <a:rPr kumimoji="0" lang="en-US" i="0" u="none" strike="noStrike" kern="1200" cap="none" spc="0" normalizeH="0" noProof="0" dirty="0">
                    <a:ln>
                      <a:noFill/>
                    </a:ln>
                    <a:solidFill>
                      <a:srgbClr val="FF0000"/>
                    </a:solidFill>
                    <a:effectLst/>
                    <a:uLnTx/>
                    <a:uFillTx/>
                    <a:latin typeface="Arial"/>
                    <a:ea typeface="Tahoma" panose="020B0604030504040204" pitchFamily="34" charset="0"/>
                    <a:cs typeface="Tahoma" panose="020B0604030504040204" pitchFamily="34" charset="0"/>
                    <a:sym typeface="Arial"/>
                  </a:rPr>
                  <a:t>baroclinic model </a:t>
                </a:r>
                <a:r>
                  <a:rPr kumimoji="0" lang="en-US" i="1" u="none" strike="noStrike" kern="1200" cap="none" spc="0" normalizeH="0" noProof="0" dirty="0">
                    <a:ln>
                      <a:noFill/>
                    </a:ln>
                    <a:solidFill>
                      <a:srgbClr val="FF0000"/>
                    </a:solidFill>
                    <a:effectLst/>
                    <a:uLnTx/>
                    <a:uFillTx/>
                    <a:latin typeface="Arial"/>
                    <a:ea typeface="Tahoma" panose="020B0604030504040204" pitchFamily="34" charset="0"/>
                    <a:cs typeface="Tahoma" panose="020B0604030504040204" pitchFamily="34" charset="0"/>
                    <a:sym typeface="Arial"/>
                  </a:rPr>
                  <a:t>"should"</a:t>
                </a:r>
                <a:r>
                  <a:rPr kumimoji="0" lang="en-US" i="0" u="none" strike="noStrike" kern="1200" cap="none" spc="0" normalizeH="0" noProof="0" dirty="0">
                    <a:ln>
                      <a:noFill/>
                    </a:ln>
                    <a:solidFill>
                      <a:srgbClr val="FF0000"/>
                    </a:solidFill>
                    <a:effectLst/>
                    <a:uLnTx/>
                    <a:uFillTx/>
                    <a:latin typeface="Arial"/>
                    <a:ea typeface="Tahoma" panose="020B0604030504040204" pitchFamily="34" charset="0"/>
                    <a:cs typeface="Tahoma" panose="020B0604030504040204" pitchFamily="34" charset="0"/>
                    <a:sym typeface="Arial"/>
                  </a:rPr>
                  <a:t> </a:t>
                </a:r>
                <a:r>
                  <a:rPr kumimoji="0" lang="en-US" i="0" u="none" strike="noStrike" kern="1200" cap="none" spc="0" normalizeH="0" baseline="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equal</a:t>
                </a:r>
                <a:r>
                  <a:rPr kumimoji="0" lang="en-US" i="0" u="none" strike="noStrike" kern="1200" cap="none" spc="0" normalizeH="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 </a:t>
                </a:r>
              </a:p>
              <a:p>
                <a:pPr lvl="0" defTabSz="914377">
                  <a:defRPr/>
                </a:pPr>
                <a:r>
                  <a:rPr lang="en-US" b="1" dirty="0">
                    <a:solidFill>
                      <a:srgbClr val="0037A4"/>
                    </a:solidFill>
                    <a:latin typeface="Arial"/>
                    <a:ea typeface="Tahoma" panose="020B0604030504040204" pitchFamily="34" charset="0"/>
                    <a:cs typeface="Tahoma" panose="020B0604030504040204" pitchFamily="34" charset="0"/>
                    <a:sym typeface="Arial"/>
                  </a:rPr>
                  <a:t>                                   </a:t>
                </a:r>
                <a14:m>
                  <m:oMath xmlns:m="http://schemas.openxmlformats.org/officeDocument/2006/math">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𝑭</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𝑰𝑻</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 </m:t>
                        </m:r>
                      </m:sub>
                    </m:s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𝑪</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𝑰𝑻</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 </m:t>
                        </m:r>
                      </m:sub>
                    </m:sSub>
                    <m:f>
                      <m:fPr>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fPr>
                      <m:num>
                        <m:rad>
                          <m:radPr>
                            <m:degHide m:val="on"/>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radPr>
                          <m:deg/>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𝑵</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𝒃</m:t>
                                </m:r>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Cambria Math" panose="02040503050406030204" pitchFamily="18" charset="0"/>
                                    <a:cs typeface="Tahoma" panose="020B0604030504040204" pitchFamily="34" charset="0"/>
                                    <a:sym typeface="Arial"/>
                                  </a:rPr>
                                  <m:t>𝝎</m:t>
                                </m:r>
                              </m:e>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p>
                              <m:s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pPr>
                              <m:e>
                                <m:acc>
                                  <m:accPr>
                                    <m: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𝑵</m:t>
                                    </m:r>
                                  </m:e>
                                </m:acc>
                              </m:e>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Cambria Math" panose="02040503050406030204" pitchFamily="18" charset="0"/>
                                    <a:cs typeface="Tahoma" panose="020B0604030504040204" pitchFamily="34" charset="0"/>
                                    <a:sym typeface="Arial"/>
                                  </a:rPr>
                                  <m:t>𝝎</m:t>
                                </m:r>
                              </m:e>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e>
                        </m:rad>
                      </m:num>
                      <m:den>
                        <m:r>
                          <a:rPr lang="en-US" b="1" i="1" smtClean="0">
                            <a:solidFill>
                              <a:srgbClr val="0037A4"/>
                            </a:solidFill>
                            <a:latin typeface="Cambria Math" panose="02040503050406030204" pitchFamily="18" charset="0"/>
                            <a:ea typeface="Cambria Math" panose="02040503050406030204" pitchFamily="18" charset="0"/>
                            <a:cs typeface="Tahoma" panose="020B0604030504040204" pitchFamily="34" charset="0"/>
                            <a:sym typeface="Arial"/>
                          </a:rPr>
                          <m:t>𝝎</m:t>
                        </m:r>
                      </m:den>
                    </m:f>
                    <m:d>
                      <m:dPr>
                        <m:begChr m:val="["/>
                        <m:endChr m:val="]"/>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dPr>
                      <m:e>
                        <m:m>
                          <m:mPr>
                            <m:mcs>
                              <m:mc>
                                <m:mcPr>
                                  <m:count m:val="2"/>
                                  <m:mcJc m:val="center"/>
                                </m:mcPr>
                              </m:mc>
                            </m:mcs>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mPr>
                          <m:mr>
                            <m:e>
                              <m:sSubSup>
                                <m:sSubSupPr>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𝒙</m:t>
                                  </m:r>
                                </m:sub>
                                <m:sup>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e>
                            <m:e>
                              <m:sSub>
                                <m:sSubPr>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𝒙</m:t>
                                  </m:r>
                                </m:sub>
                              </m:sSub>
                              <m:sSub>
                                <m:sSubPr>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𝒚</m:t>
                                  </m:r>
                                </m:sub>
                              </m:sSub>
                            </m:e>
                          </m:mr>
                          <m:mr>
                            <m:e>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𝒙</m:t>
                                  </m:r>
                                </m:sub>
                              </m:sSub>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𝒚</m:t>
                                  </m:r>
                                </m:sub>
                              </m:sSub>
                            </m:e>
                            <m:e>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𝒚</m:t>
                                  </m:r>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e>
                          </m:mr>
                        </m:m>
                      </m:e>
                    </m:d>
                    <m:d>
                      <m:dPr>
                        <m:begChr m:val="["/>
                        <m:endChr m:val="]"/>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dPr>
                      <m:e>
                        <m:m>
                          <m:mPr>
                            <m:mcs>
                              <m:mc>
                                <m:mcPr>
                                  <m:count m:val="1"/>
                                  <m:mcJc m:val="center"/>
                                </m:mcPr>
                              </m:mc>
                            </m:mcs>
                            <m:ctrlP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ctrlPr>
                          </m:mPr>
                          <m:mr>
                            <m:e>
                              <m:sSub>
                                <m:sSubPr>
                                  <m:ctrlP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𝒖</m:t>
                                  </m:r>
                                </m:e>
                                <m:sub>
                                  <m: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𝒕𝒊𝒅𝒂𝒍</m:t>
                                  </m:r>
                                </m:sub>
                              </m:sSub>
                            </m:e>
                          </m:mr>
                          <m:mr>
                            <m:e>
                              <m:sSub>
                                <m:sSubPr>
                                  <m:ctrlP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𝒗</m:t>
                                  </m:r>
                                </m:e>
                                <m:sub>
                                  <m: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𝒕𝒊𝒅𝒂𝒍</m:t>
                                  </m:r>
                                </m:sub>
                              </m:sSub>
                            </m:e>
                          </m:mr>
                        </m:m>
                      </m:e>
                    </m:d>
                  </m:oMath>
                </a14:m>
                <a:endParaRPr kumimoji="0" lang="en-US" b="1" i="0" u="none" strike="noStrike" kern="1200" cap="none" spc="0" normalizeH="0" baseline="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endParaRPr>
              </a:p>
              <a:p>
                <a:pPr marL="342900" lvl="0" indent="-342900" defTabSz="914377">
                  <a:buFont typeface="Arial" panose="020B0604020202020204" pitchFamily="34" charset="0"/>
                  <a:buChar char="•"/>
                  <a:defRPr/>
                </a:pPr>
                <a:endParaRPr lang="en-US" b="1" dirty="0">
                  <a:solidFill>
                    <a:srgbClr val="0037A4"/>
                  </a:solidFill>
                  <a:latin typeface="Arial"/>
                  <a:ea typeface="Tahoma" panose="020B0604030504040204" pitchFamily="34" charset="0"/>
                  <a:cs typeface="Tahoma" panose="020B0604030504040204" pitchFamily="34" charset="0"/>
                  <a:sym typeface="Arial"/>
                </a:endParaRPr>
              </a:p>
              <a:p>
                <a:pPr marL="342900" lvl="0" indent="-342900" defTabSz="914377">
                  <a:buFont typeface="Arial" panose="020B0604020202020204" pitchFamily="34" charset="0"/>
                  <a:buChar char="•"/>
                  <a:defRPr/>
                </a:pPr>
                <a:r>
                  <a:rPr lang="en-US" dirty="0">
                    <a:solidFill>
                      <a:srgbClr val="0037A4"/>
                    </a:solidFill>
                    <a:latin typeface="Arial"/>
                    <a:ea typeface="Tahoma" panose="020B0604030504040204" pitchFamily="34" charset="0"/>
                    <a:cs typeface="Tahoma" panose="020B0604030504040204" pitchFamily="34" charset="0"/>
                    <a:sym typeface="Arial"/>
                  </a:rPr>
                  <a:t>We e</a:t>
                </a:r>
                <a:r>
                  <a:rPr kumimoji="0" lang="en-US" i="0" u="none" strike="noStrike" kern="1200" cap="none" spc="0" normalizeH="0" baseline="0" noProof="0" dirty="0" err="1">
                    <a:ln>
                      <a:noFill/>
                    </a:ln>
                    <a:solidFill>
                      <a:srgbClr val="0037A4"/>
                    </a:solidFill>
                    <a:effectLst/>
                    <a:uLnTx/>
                    <a:uFillTx/>
                    <a:latin typeface="Arial"/>
                    <a:ea typeface="Tahoma" panose="020B0604030504040204" pitchFamily="34" charset="0"/>
                    <a:cs typeface="Tahoma" panose="020B0604030504040204" pitchFamily="34" charset="0"/>
                    <a:sym typeface="Arial"/>
                  </a:rPr>
                  <a:t>xplored</a:t>
                </a:r>
                <a:r>
                  <a:rPr kumimoji="0" lang="en-US" i="0" u="none" strike="noStrike" kern="1200" cap="none" spc="0" normalizeH="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 various strategies to achieve accurate</a:t>
                </a:r>
                <a:r>
                  <a:rPr kumimoji="0" lang="en-US" i="0" u="none" strike="noStrike" kern="1200" cap="none" spc="0" normalizeH="0" baseline="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 internal tide dissipation noting</a:t>
                </a:r>
                <a:r>
                  <a:rPr kumimoji="0" lang="en-US" i="0" u="none" strike="noStrike" kern="1200" cap="none" spc="0" normalizeH="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 that</a:t>
                </a:r>
                <a:r>
                  <a:rPr kumimoji="0" lang="en-US" i="0" u="none" strike="noStrike" kern="1200" cap="none" spc="0" normalizeH="0" baseline="0" noProof="0" dirty="0">
                    <a:ln>
                      <a:noFill/>
                    </a:ln>
                    <a:solidFill>
                      <a:srgbClr val="0037A4"/>
                    </a:solidFill>
                    <a:effectLst/>
                    <a:uLnTx/>
                    <a:uFillTx/>
                    <a:latin typeface="Arial"/>
                    <a:ea typeface="Tahoma" panose="020B0604030504040204" pitchFamily="34" charset="0"/>
                    <a:cs typeface="Tahoma" panose="020B0604030504040204" pitchFamily="34" charset="0"/>
                    <a:sym typeface="Arial"/>
                  </a:rPr>
                  <a:t> </a:t>
                </a:r>
              </a:p>
              <a:p>
                <a:pPr lvl="0" defTabSz="914377">
                  <a:defRPr/>
                </a:pPr>
                <a:r>
                  <a:rPr lang="en-US" b="1" noProof="0" dirty="0">
                    <a:solidFill>
                      <a:srgbClr val="0037A4"/>
                    </a:solidFill>
                    <a:latin typeface="Arial"/>
                    <a:ea typeface="Tahoma" panose="020B0604030504040204" pitchFamily="34" charset="0"/>
                    <a:cs typeface="Tahoma" panose="020B0604030504040204" pitchFamily="34" charset="0"/>
                    <a:sym typeface="Arial"/>
                  </a:rPr>
                  <a:t>                                        </a:t>
                </a:r>
                <a14:m>
                  <m:oMath xmlns:m="http://schemas.openxmlformats.org/officeDocument/2006/math">
                    <m:r>
                      <a:rPr kumimoji="0" lang="en-US" b="1" i="1" u="none" strike="noStrike" kern="1200" cap="none" spc="0" normalizeH="0" baseline="0" noProof="0" smtClean="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𝒖</m:t>
                    </m:r>
                    <m:r>
                      <a:rPr kumimoji="0" lang="en-US" b="1" i="1" u="none" strike="noStrike" kern="1200" cap="none" spc="0" normalizeH="0" baseline="0" noProof="0" smtClean="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sSub>
                      <m:sSubPr>
                        <m:ctrlPr>
                          <a:rPr kumimoji="0" lang="en-US" b="1" i="1" u="none" strike="noStrike" kern="120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sSubPr>
                      <m:e>
                        <m:r>
                          <a:rPr kumimoji="0" lang="en-US" b="1" i="1" u="none" strike="noStrike" kern="120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𝒖</m:t>
                        </m:r>
                      </m:e>
                      <m:sub>
                        <m:r>
                          <a:rPr kumimoji="0" lang="en-US" b="1" i="1" u="none" strike="noStrike" kern="1200" cap="none" spc="0" normalizeH="0" baseline="0" noProof="0" smtClean="0">
                            <a:ln>
                              <a:noFill/>
                            </a:ln>
                            <a:solidFill>
                              <a:srgbClr val="FF0000"/>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𝒕𝒊𝒅𝒂𝒍</m:t>
                        </m:r>
                      </m:sub>
                    </m:sSub>
                    <m:r>
                      <a:rPr kumimoji="0" lang="en-US" b="1" i="1" u="none" strike="noStrike" kern="1200" cap="none" spc="0" normalizeH="0" baseline="0" noProof="0" smtClean="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m:t>
                    </m:r>
                    <m:acc>
                      <m:accPr>
                        <m:chr m:val="̅"/>
                        <m:ctrlPr>
                          <a:rPr kumimoji="0" lang="en-US" b="1" i="1" u="none" strike="noStrike" kern="1200" cap="none" spc="0" normalizeH="0" baseline="0" noProof="0" smtClean="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ctrlPr>
                      </m:accPr>
                      <m:e>
                        <m:r>
                          <a:rPr kumimoji="0" lang="en-US" b="1" i="1" u="none" strike="noStrike" kern="1200" cap="none" spc="0" normalizeH="0" baseline="0" noProof="0" smtClean="0">
                            <a:ln>
                              <a:noFill/>
                            </a:ln>
                            <a:solidFill>
                              <a:srgbClr val="0037A4"/>
                            </a:solidFill>
                            <a:effectLst/>
                            <a:uLnTx/>
                            <a:uFillTx/>
                            <a:latin typeface="Cambria Math" panose="02040503050406030204" pitchFamily="18" charset="0"/>
                            <a:ea typeface="Tahoma" panose="020B0604030504040204" pitchFamily="34" charset="0"/>
                            <a:cs typeface="Tahoma" panose="020B0604030504040204" pitchFamily="34" charset="0"/>
                            <a:sym typeface="Arial"/>
                          </a:rPr>
                          <m:t>𝒖</m:t>
                        </m:r>
                      </m:e>
                    </m:acc>
                  </m:oMath>
                </a14:m>
                <a:r>
                  <a:rPr kumimoji="0" lang="en-US" b="1" i="1" u="none" strike="noStrike" kern="1200" cap="none" spc="0" normalizeH="0" baseline="0" noProof="0" dirty="0">
                    <a:ln>
                      <a:noFill/>
                    </a:ln>
                    <a:solidFill>
                      <a:srgbClr val="0037A4"/>
                    </a:solidFill>
                    <a:effectLst/>
                    <a:uLnTx/>
                    <a:uFillTx/>
                    <a:latin typeface="Calibri" panose="020F0502020204030204" pitchFamily="34" charset="0"/>
                    <a:ea typeface="Tahoma" panose="020B0604030504040204" pitchFamily="34" charset="0"/>
                    <a:cs typeface="Calibri" panose="020F0502020204030204" pitchFamily="34" charset="0"/>
                    <a:sym typeface="Arial"/>
                  </a:rPr>
                  <a:t>      </a:t>
                </a:r>
                <a:r>
                  <a:rPr kumimoji="0" lang="en-US" u="none" strike="noStrike" kern="1200" cap="none" spc="0" normalizeH="0" baseline="0" noProof="0" dirty="0">
                    <a:ln>
                      <a:noFill/>
                    </a:ln>
                    <a:solidFill>
                      <a:srgbClr val="0037A4"/>
                    </a:solidFill>
                    <a:effectLst/>
                    <a:uLnTx/>
                    <a:uFillTx/>
                    <a:latin typeface="Calibri" panose="020F0502020204030204" pitchFamily="34" charset="0"/>
                    <a:ea typeface="Tahoma" panose="020B0604030504040204" pitchFamily="34" charset="0"/>
                    <a:cs typeface="Calibri" panose="020F0502020204030204" pitchFamily="34" charset="0"/>
                    <a:sym typeface="Arial"/>
                  </a:rPr>
                  <a:t>and</a:t>
                </a:r>
                <a:r>
                  <a:rPr kumimoji="0" lang="en-US" b="1" i="1" u="none" strike="noStrike" kern="1200" cap="none" spc="0" normalizeH="0" baseline="0" noProof="0" dirty="0">
                    <a:ln>
                      <a:noFill/>
                    </a:ln>
                    <a:solidFill>
                      <a:srgbClr val="0037A4"/>
                    </a:solidFill>
                    <a:effectLst/>
                    <a:uLnTx/>
                    <a:uFillTx/>
                    <a:latin typeface="Calibri" panose="020F0502020204030204" pitchFamily="34" charset="0"/>
                    <a:ea typeface="Tahoma" panose="020B0604030504040204" pitchFamily="34" charset="0"/>
                    <a:cs typeface="Calibri" panose="020F0502020204030204" pitchFamily="34" charset="0"/>
                    <a:sym typeface="Arial"/>
                  </a:rPr>
                  <a:t> </a:t>
                </a:r>
                <a14:m>
                  <m:oMath xmlns:m="http://schemas.openxmlformats.org/officeDocument/2006/math">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        </m:t>
                    </m:r>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𝒗</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
                      <m:sSubPr>
                        <m:ctrlP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𝒗</m:t>
                        </m:r>
                      </m:e>
                      <m:sub>
                        <m:r>
                          <a:rPr lang="en-US" b="1" i="1">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𝒕𝒊𝒅𝒂𝒍</m:t>
                        </m:r>
                      </m:sub>
                    </m:s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acc>
                      <m:accPr>
                        <m: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𝒗</m:t>
                        </m:r>
                      </m:e>
                    </m:acc>
                  </m:oMath>
                </a14:m>
                <a:endParaRPr lang="en-US" b="1" i="1" dirty="0">
                  <a:solidFill>
                    <a:srgbClr val="0037A4"/>
                  </a:solidFill>
                  <a:latin typeface="Calibri" panose="020F0502020204030204" pitchFamily="34" charset="0"/>
                  <a:ea typeface="Tahoma" panose="020B0604030504040204" pitchFamily="34" charset="0"/>
                  <a:cs typeface="Tahoma" panose="020B0604030504040204" pitchFamily="34" charset="0"/>
                  <a:sym typeface="Arial"/>
                </a:endParaRPr>
              </a:p>
              <a:p>
                <a:pPr lvl="0" defTabSz="914377">
                  <a:defRPr/>
                </a:pPr>
                <a:endParaRPr lang="en-US" b="1" i="1" dirty="0">
                  <a:solidFill>
                    <a:srgbClr val="0037A4"/>
                  </a:solidFill>
                  <a:latin typeface="Calibri" panose="020F0502020204030204" pitchFamily="34" charset="0"/>
                  <a:ea typeface="Tahoma" panose="020B0604030504040204" pitchFamily="34" charset="0"/>
                  <a:cs typeface="Tahoma" panose="020B0604030504040204" pitchFamily="34" charset="0"/>
                  <a:sym typeface="Arial"/>
                </a:endParaRPr>
              </a:p>
              <a:p>
                <a:pPr marL="342900" lvl="0" indent="-342900" defTabSz="914377">
                  <a:spcAft>
                    <a:spcPts val="300"/>
                  </a:spcAft>
                  <a:buFont typeface="Arial" panose="020B0604020202020204" pitchFamily="34" charset="0"/>
                  <a:buChar char="•"/>
                  <a:defRPr/>
                </a:pPr>
                <a:r>
                  <a:rPr lang="en-US" dirty="0">
                    <a:solidFill>
                      <a:srgbClr val="0037A4"/>
                    </a:solidFill>
                    <a:ea typeface="Tahoma" panose="020B0604030504040204" pitchFamily="34" charset="0"/>
                    <a:cs typeface="Tahoma" panose="020B0604030504040204" pitchFamily="34" charset="0"/>
                    <a:sym typeface="Arial"/>
                  </a:rPr>
                  <a:t>Separating drag into a total drag minus an anti-drag</a:t>
                </a:r>
              </a:p>
              <a:p>
                <a:pPr lvl="0" defTabSz="914377">
                  <a:spcAft>
                    <a:spcPts val="600"/>
                  </a:spcAft>
                  <a:defRPr/>
                </a:pPr>
                <a:r>
                  <a:rPr lang="en-US" b="1" dirty="0">
                    <a:solidFill>
                      <a:srgbClr val="0037A4"/>
                    </a:solidFill>
                    <a:ea typeface="Tahoma" panose="020B0604030504040204" pitchFamily="34" charset="0"/>
                    <a:cs typeface="Tahoma" panose="020B0604030504040204" pitchFamily="34" charset="0"/>
                    <a:sym typeface="Arial"/>
                  </a:rPr>
                  <a:t>                                  </a:t>
                </a:r>
                <a14:m>
                  <m:oMath xmlns:m="http://schemas.openxmlformats.org/officeDocument/2006/math">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𝑭</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𝑰𝑻</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 </m:t>
                        </m:r>
                      </m:sub>
                    </m:s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𝑪</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𝑰𝑻</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 </m:t>
                        </m:r>
                      </m:sub>
                    </m:sSub>
                    <m:f>
                      <m:f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fPr>
                      <m:num>
                        <m:rad>
                          <m:radPr>
                            <m:degHide m:val="on"/>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radPr>
                          <m:deg/>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𝑵</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𝒃</m:t>
                                </m:r>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Cambria Math" panose="02040503050406030204" pitchFamily="18" charset="0"/>
                                    <a:cs typeface="Tahoma" panose="020B0604030504040204" pitchFamily="34" charset="0"/>
                                    <a:sym typeface="Arial"/>
                                  </a:rPr>
                                  <m:t>𝝎</m:t>
                                </m:r>
                              </m:e>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p>
                              <m:s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pPr>
                              <m:e>
                                <m:acc>
                                  <m:accPr>
                                    <m: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𝑵</m:t>
                                    </m:r>
                                  </m:e>
                                </m:acc>
                              </m:e>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Cambria Math" panose="02040503050406030204" pitchFamily="18" charset="0"/>
                                    <a:cs typeface="Tahoma" panose="020B0604030504040204" pitchFamily="34" charset="0"/>
                                    <a:sym typeface="Arial"/>
                                  </a:rPr>
                                  <m:t>𝝎</m:t>
                                </m:r>
                              </m:e>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e>
                        </m:rad>
                      </m:num>
                      <m:den>
                        <m:r>
                          <a:rPr lang="en-US" b="1" i="1">
                            <a:solidFill>
                              <a:srgbClr val="0037A4"/>
                            </a:solidFill>
                            <a:latin typeface="Cambria Math" panose="02040503050406030204" pitchFamily="18" charset="0"/>
                            <a:ea typeface="Cambria Math" panose="02040503050406030204" pitchFamily="18" charset="0"/>
                            <a:cs typeface="Tahoma" panose="020B0604030504040204" pitchFamily="34" charset="0"/>
                            <a:sym typeface="Arial"/>
                          </a:rPr>
                          <m:t>𝝎</m:t>
                        </m:r>
                      </m:den>
                    </m:f>
                    <m:d>
                      <m:dPr>
                        <m:begChr m:val="["/>
                        <m:end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dPr>
                      <m:e>
                        <m:m>
                          <m:mPr>
                            <m:mcs>
                              <m:mc>
                                <m:mcPr>
                                  <m:count m:val="2"/>
                                  <m:mcJc m:val="center"/>
                                </m:mcPr>
                              </m:mc>
                            </m:mcs>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mPr>
                          <m:mr>
                            <m:e>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𝒙</m:t>
                                  </m:r>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e>
                            <m:e>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𝒙</m:t>
                                  </m:r>
                                </m:sub>
                              </m:sSub>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𝒚</m:t>
                                  </m:r>
                                </m:sub>
                              </m:sSub>
                            </m:e>
                          </m:mr>
                          <m:mr>
                            <m:e>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𝒙</m:t>
                                  </m:r>
                                </m:sub>
                              </m:sSub>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𝒚</m:t>
                                  </m:r>
                                </m:sub>
                              </m:sSub>
                            </m:e>
                            <m:e>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𝒚</m:t>
                                  </m:r>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e>
                          </m:mr>
                        </m:m>
                      </m:e>
                    </m:d>
                    <m:d>
                      <m:dPr>
                        <m:begChr m:val="["/>
                        <m:end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dPr>
                      <m:e>
                        <m:m>
                          <m:mPr>
                            <m:mcs>
                              <m:mc>
                                <m:mcPr>
                                  <m:count m:val="1"/>
                                  <m:mcJc m:val="center"/>
                                </m:mcPr>
                              </m:mc>
                            </m:mcs>
                            <m:ctrlPr>
                              <a:rPr lang="en-US" b="1" i="1">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ctrlPr>
                          </m:mPr>
                          <m:mr>
                            <m:e>
                              <m:r>
                                <m:rPr>
                                  <m:brk m:alnAt="7"/>
                                </m:rPr>
                                <a:rPr lang="en-US" b="1" i="1">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𝒖</m:t>
                              </m:r>
                              <m: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m:t>
                              </m:r>
                              <m:acc>
                                <m:accPr>
                                  <m:chr m:val="̅"/>
                                  <m:ctrlP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𝒖</m:t>
                                  </m:r>
                                </m:e>
                              </m:acc>
                            </m:e>
                          </m:mr>
                          <m:mr>
                            <m:e>
                              <m:r>
                                <a:rPr lang="en-US" b="1" i="1">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𝒗</m:t>
                              </m:r>
                              <m: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m:t>
                              </m:r>
                              <m:acc>
                                <m:accPr>
                                  <m:chr m:val="̅"/>
                                  <m:ctrlP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smtClean="0">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𝒗</m:t>
                                  </m:r>
                                </m:e>
                              </m:acc>
                            </m:e>
                          </m:mr>
                        </m:m>
                      </m:e>
                    </m:d>
                  </m:oMath>
                </a14:m>
                <a:r>
                  <a:rPr lang="en-US" b="1" i="1" dirty="0">
                    <a:solidFill>
                      <a:srgbClr val="0037A4"/>
                    </a:solidFill>
                    <a:latin typeface="Calibri" panose="020F0502020204030204" pitchFamily="34" charset="0"/>
                    <a:ea typeface="Tahoma" panose="020B0604030504040204" pitchFamily="34" charset="0"/>
                    <a:cs typeface="Tahoma" panose="020B0604030504040204" pitchFamily="34" charset="0"/>
                    <a:sym typeface="Arial"/>
                  </a:rPr>
                  <a:t>            </a:t>
                </a:r>
              </a:p>
              <a:p>
                <a:pPr lvl="0" defTabSz="914377">
                  <a:defRPr/>
                </a:pPr>
                <a:endParaRPr lang="en-US" i="1" dirty="0">
                  <a:solidFill>
                    <a:srgbClr val="0037A4"/>
                  </a:solidFill>
                  <a:latin typeface="Calibri" panose="020F0502020204030204" pitchFamily="34" charset="0"/>
                  <a:ea typeface="Tahoma" panose="020B0604030504040204" pitchFamily="34" charset="0"/>
                  <a:cs typeface="Tahoma" panose="020B0604030504040204" pitchFamily="34" charset="0"/>
                  <a:sym typeface="Arial"/>
                </a:endParaRPr>
              </a:p>
              <a:p>
                <a:pPr marL="342900" lvl="0" indent="-342900" defTabSz="914377">
                  <a:buFont typeface="Arial" panose="020B0604020202020204" pitchFamily="34" charset="0"/>
                  <a:buChar char="•"/>
                  <a:defRPr/>
                </a:pPr>
                <a:r>
                  <a:rPr lang="en-US" dirty="0">
                    <a:solidFill>
                      <a:srgbClr val="0037A4"/>
                    </a:solidFill>
                    <a:ea typeface="Tahoma" panose="020B0604030504040204" pitchFamily="34" charset="0"/>
                    <a:cs typeface="Tahoma" panose="020B0604030504040204" pitchFamily="34" charset="0"/>
                    <a:sym typeface="Arial"/>
                  </a:rPr>
                  <a:t>Scaling the matrix to have an effective tidal velocity multiplying the drag terms</a:t>
                </a:r>
              </a:p>
              <a:p>
                <a:pPr lvl="0" defTabSz="914377">
                  <a:defRPr/>
                </a:pPr>
                <a:r>
                  <a:rPr lang="en-US" b="1" i="1" dirty="0">
                    <a:solidFill>
                      <a:srgbClr val="0037A4"/>
                    </a:solidFill>
                    <a:latin typeface="Calibri" panose="020F0502020204030204" pitchFamily="34" charset="0"/>
                    <a:ea typeface="Tahoma" panose="020B0604030504040204" pitchFamily="34" charset="0"/>
                    <a:cs typeface="Tahoma" panose="020B0604030504040204" pitchFamily="34" charset="0"/>
                    <a:sym typeface="Arial"/>
                  </a:rPr>
                  <a:t>                                           </a:t>
                </a:r>
                <a14:m>
                  <m:oMath xmlns:m="http://schemas.openxmlformats.org/officeDocument/2006/math">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𝑭</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𝑰𝑻</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 </m:t>
                        </m:r>
                      </m:sub>
                    </m:s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𝑪</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𝑰𝑻</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 </m:t>
                        </m:r>
                      </m:sub>
                    </m:sSub>
                    <m:f>
                      <m:f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fPr>
                      <m:num>
                        <m:rad>
                          <m:radPr>
                            <m:degHide m:val="on"/>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radPr>
                          <m:deg/>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𝑵</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𝒃</m:t>
                                </m:r>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Cambria Math" panose="02040503050406030204" pitchFamily="18" charset="0"/>
                                    <a:cs typeface="Tahoma" panose="020B0604030504040204" pitchFamily="34" charset="0"/>
                                    <a:sym typeface="Arial"/>
                                  </a:rPr>
                                  <m:t>𝝎</m:t>
                                </m:r>
                              </m:e>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p>
                              <m:s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pPr>
                              <m:e>
                                <m:acc>
                                  <m:accPr>
                                    <m: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𝑵</m:t>
                                    </m:r>
                                  </m:e>
                                </m:acc>
                              </m:e>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Cambria Math" panose="02040503050406030204" pitchFamily="18" charset="0"/>
                                    <a:cs typeface="Tahoma" panose="020B0604030504040204" pitchFamily="34" charset="0"/>
                                    <a:sym typeface="Arial"/>
                                  </a:rPr>
                                  <m:t>𝝎</m:t>
                                </m:r>
                              </m:e>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e>
                        </m:rad>
                      </m:num>
                      <m:den>
                        <m:r>
                          <a:rPr lang="en-US" b="1" i="1">
                            <a:solidFill>
                              <a:srgbClr val="0037A4"/>
                            </a:solidFill>
                            <a:latin typeface="Cambria Math" panose="02040503050406030204" pitchFamily="18" charset="0"/>
                            <a:ea typeface="Cambria Math" panose="02040503050406030204" pitchFamily="18" charset="0"/>
                            <a:cs typeface="Tahoma" panose="020B0604030504040204" pitchFamily="34" charset="0"/>
                            <a:sym typeface="Arial"/>
                          </a:rPr>
                          <m:t>𝝎</m:t>
                        </m:r>
                      </m:den>
                    </m:f>
                    <m:d>
                      <m:dPr>
                        <m:begChr m:val="["/>
                        <m:end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dPr>
                      <m:e>
                        <m:m>
                          <m:mPr>
                            <m:mcs>
                              <m:mc>
                                <m:mcPr>
                                  <m:count m:val="2"/>
                                  <m:mcJc m:val="center"/>
                                </m:mcPr>
                              </m:mc>
                            </m:mcs>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mPr>
                          <m:mr>
                            <m:e>
                              <m:r>
                                <m:rPr>
                                  <m:brk m:alnAt="7"/>
                                </m:r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𝟏</m:t>
                              </m:r>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acc>
                                <m:accPr>
                                  <m:chr m:val="̅"/>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𝒖</m:t>
                                  </m:r>
                                </m:e>
                              </m:acc>
                              <m:r>
                                <m:rPr>
                                  <m:brk m:alnAt="7"/>
                                </m:r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𝒖</m:t>
                                  </m:r>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𝒙</m:t>
                                  </m:r>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e>
                            <m:e>
                              <m:r>
                                <m:rPr>
                                  <m:brk m:alnAt="7"/>
                                </m:r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𝟏</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acc>
                                <m:accPr>
                                  <m: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𝒗</m:t>
                                  </m:r>
                                </m:e>
                              </m:acc>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𝒗</m:t>
                              </m:r>
                              <m:sSubSup>
                                <m:sSubSupPr>
                                  <m:ctrlP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e>
                                <m:sub/>
                                <m:sup/>
                              </m:sSubSup>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𝒙</m:t>
                                  </m:r>
                                </m:sub>
                              </m:sSub>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𝒚</m:t>
                                  </m:r>
                                </m:sub>
                              </m:sSub>
                            </m:e>
                          </m:mr>
                          <m:mr>
                            <m:e>
                              <m:r>
                                <m:rPr>
                                  <m:brk m:alnAt="7"/>
                                </m:r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𝟏</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acc>
                                <m:accPr>
                                  <m: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𝒖</m:t>
                                  </m:r>
                                </m:e>
                              </m:acc>
                              <m:r>
                                <m:rPr>
                                  <m:brk m:alnAt="7"/>
                                </m:r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𝒖</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e>
                                <m:sub/>
                                <m:sup/>
                              </m:sSubSup>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𝒙</m:t>
                                  </m:r>
                                </m:sub>
                              </m:sSub>
                              <m:sSub>
                                <m:sSub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𝒚</m:t>
                                  </m:r>
                                </m:sub>
                              </m:sSub>
                            </m:e>
                            <m:e>
                              <m:r>
                                <m:rPr>
                                  <m:brk m:alnAt="7"/>
                                </m:r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𝟏</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acc>
                                <m:accPr>
                                  <m: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acc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𝒗</m:t>
                                  </m:r>
                                </m:e>
                              </m:acc>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𝒗</m:t>
                              </m:r>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smtClean="0">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e>
                                <m:sub/>
                                <m:sup/>
                              </m:sSubSup>
                              <m:sSubSup>
                                <m:sSubSupPr>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sSubSupPr>
                                <m:e>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𝒉</m:t>
                                  </m:r>
                                </m:e>
                                <m:sub>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m:t>
                                  </m:r>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𝒚</m:t>
                                  </m:r>
                                </m:sub>
                                <m:sup>
                                  <m: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t>𝟐</m:t>
                                  </m:r>
                                </m:sup>
                              </m:sSubSup>
                            </m:e>
                          </m:mr>
                        </m:m>
                      </m:e>
                    </m:d>
                    <m:d>
                      <m:dPr>
                        <m:begChr m:val="["/>
                        <m:endChr m:val="]"/>
                        <m:ctrlPr>
                          <a:rPr lang="en-US" b="1" i="1">
                            <a:solidFill>
                              <a:srgbClr val="0037A4"/>
                            </a:solidFill>
                            <a:latin typeface="Cambria Math" panose="02040503050406030204" pitchFamily="18" charset="0"/>
                            <a:ea typeface="Tahoma" panose="020B0604030504040204" pitchFamily="34" charset="0"/>
                            <a:cs typeface="Tahoma" panose="020B0604030504040204" pitchFamily="34" charset="0"/>
                            <a:sym typeface="Arial"/>
                          </a:rPr>
                        </m:ctrlPr>
                      </m:dPr>
                      <m:e>
                        <m:m>
                          <m:mPr>
                            <m:mcs>
                              <m:mc>
                                <m:mcPr>
                                  <m:count m:val="1"/>
                                  <m:mcJc m:val="center"/>
                                </m:mcPr>
                              </m:mc>
                            </m:mcs>
                            <m:ctrlPr>
                              <a:rPr lang="en-US" b="1" i="1">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ctrlPr>
                          </m:mPr>
                          <m:mr>
                            <m:e>
                              <m:r>
                                <m:rPr>
                                  <m:brk m:alnAt="7"/>
                                </m:rPr>
                                <a:rPr lang="en-US" b="1" i="1">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𝒖</m:t>
                              </m:r>
                            </m:e>
                          </m:mr>
                          <m:mr>
                            <m:e>
                              <m:r>
                                <a:rPr lang="en-US" b="1" i="1">
                                  <a:solidFill>
                                    <a:srgbClr val="FF0000"/>
                                  </a:solidFill>
                                  <a:latin typeface="Cambria Math" panose="02040503050406030204" pitchFamily="18" charset="0"/>
                                  <a:ea typeface="Tahoma" panose="020B0604030504040204" pitchFamily="34" charset="0"/>
                                  <a:cs typeface="Tahoma" panose="020B0604030504040204" pitchFamily="34" charset="0"/>
                                  <a:sym typeface="Arial"/>
                                </a:rPr>
                                <m:t>𝒗</m:t>
                              </m:r>
                            </m:e>
                          </m:mr>
                        </m:m>
                      </m:e>
                    </m:d>
                  </m:oMath>
                </a14:m>
                <a:endParaRPr lang="en-US" b="1" dirty="0">
                  <a:solidFill>
                    <a:srgbClr val="0037A4"/>
                  </a:solidFill>
                  <a:ea typeface="Tahoma" panose="020B0604030504040204" pitchFamily="34" charset="0"/>
                  <a:cs typeface="Tahoma" panose="020B0604030504040204" pitchFamily="34" charset="0"/>
                  <a:sym typeface="Arial"/>
                </a:endParaRPr>
              </a:p>
              <a:p>
                <a:pPr lvl="0" defTabSz="914377">
                  <a:defRPr/>
                </a:pPr>
                <a:endParaRPr lang="en-US" b="1" dirty="0">
                  <a:solidFill>
                    <a:srgbClr val="0037A4"/>
                  </a:solidFill>
                  <a:ea typeface="Tahoma" panose="020B0604030504040204" pitchFamily="34" charset="0"/>
                  <a:cs typeface="Tahoma" panose="020B0604030504040204" pitchFamily="34" charset="0"/>
                  <a:sym typeface="Arial"/>
                </a:endParaRPr>
              </a:p>
              <a:p>
                <a:pPr marL="342900" lvl="0" indent="-342900" defTabSz="914377">
                  <a:spcBef>
                    <a:spcPts val="600"/>
                  </a:spcBef>
                  <a:buFont typeface="Arial" panose="020B0604020202020204" pitchFamily="34" charset="0"/>
                  <a:buChar char="•"/>
                  <a:defRPr/>
                </a:pPr>
                <a:r>
                  <a:rPr lang="en-US" dirty="0">
                    <a:solidFill>
                      <a:srgbClr val="FF0000"/>
                    </a:solidFill>
                    <a:ea typeface="Tahoma" panose="020B0604030504040204" pitchFamily="34" charset="0"/>
                    <a:cs typeface="Tahoma" panose="020B0604030504040204" pitchFamily="34" charset="0"/>
                    <a:sym typeface="Arial"/>
                  </a:rPr>
                  <a:t>These models degraded overall tidal performance for the baroclinic model leading </a:t>
                </a:r>
                <a:r>
                  <a:rPr lang="en-US">
                    <a:solidFill>
                      <a:srgbClr val="FF0000"/>
                    </a:solidFill>
                    <a:ea typeface="Tahoma" panose="020B0604030504040204" pitchFamily="34" charset="0"/>
                    <a:cs typeface="Tahoma" panose="020B0604030504040204" pitchFamily="34" charset="0"/>
                    <a:sym typeface="Arial"/>
                  </a:rPr>
                  <a:t>to </a:t>
                </a:r>
                <a:r>
                  <a:rPr lang="en-US" smtClean="0">
                    <a:solidFill>
                      <a:srgbClr val="FF0000"/>
                    </a:solidFill>
                    <a:ea typeface="Tahoma" panose="020B0604030504040204" pitchFamily="34" charset="0"/>
                    <a:cs typeface="Tahoma" panose="020B0604030504040204" pitchFamily="34" charset="0"/>
                    <a:sym typeface="Arial"/>
                  </a:rPr>
                  <a:t>              a </a:t>
                </a:r>
                <a:r>
                  <a:rPr lang="en-US" b="1" smtClean="0">
                    <a:solidFill>
                      <a:srgbClr val="FF0000"/>
                    </a:solidFill>
                    <a:ea typeface="Tahoma" panose="020B0604030504040204" pitchFamily="34" charset="0"/>
                    <a:cs typeface="Tahoma" panose="020B0604030504040204" pitchFamily="34" charset="0"/>
                    <a:sym typeface="Arial"/>
                  </a:rPr>
                  <a:t>3.5 to </a:t>
                </a:r>
                <a:r>
                  <a:rPr lang="en-US" b="1" smtClean="0">
                    <a:solidFill>
                      <a:srgbClr val="FF0000"/>
                    </a:solidFill>
                    <a:ea typeface="Tahoma" panose="020B0604030504040204" pitchFamily="34" charset="0"/>
                    <a:cs typeface="Tahoma" panose="020B0604030504040204" pitchFamily="34" charset="0"/>
                    <a:sym typeface="Arial"/>
                  </a:rPr>
                  <a:t>8.5 </a:t>
                </a:r>
                <a:r>
                  <a:rPr lang="en-US" b="1" dirty="0">
                    <a:solidFill>
                      <a:srgbClr val="FF0000"/>
                    </a:solidFill>
                    <a:ea typeface="Tahoma" panose="020B0604030504040204" pitchFamily="34" charset="0"/>
                    <a:cs typeface="Tahoma" panose="020B0604030504040204" pitchFamily="34" charset="0"/>
                    <a:sym typeface="Arial"/>
                  </a:rPr>
                  <a:t>cm rms error in deep water (up </a:t>
                </a:r>
                <a:r>
                  <a:rPr lang="en-US" b="1">
                    <a:solidFill>
                      <a:srgbClr val="FF0000"/>
                    </a:solidFill>
                    <a:ea typeface="Tahoma" panose="020B0604030504040204" pitchFamily="34" charset="0"/>
                    <a:cs typeface="Tahoma" panose="020B0604030504040204" pitchFamily="34" charset="0"/>
                    <a:sym typeface="Arial"/>
                  </a:rPr>
                  <a:t>from </a:t>
                </a:r>
                <a:r>
                  <a:rPr lang="en-US" b="1" smtClean="0">
                    <a:solidFill>
                      <a:srgbClr val="FF0000"/>
                    </a:solidFill>
                    <a:ea typeface="Tahoma" panose="020B0604030504040204" pitchFamily="34" charset="0"/>
                    <a:cs typeface="Tahoma" panose="020B0604030504040204" pitchFamily="34" charset="0"/>
                    <a:sym typeface="Arial"/>
                  </a:rPr>
                  <a:t>2.4 </a:t>
                </a:r>
                <a:r>
                  <a:rPr lang="en-US" b="1" dirty="0">
                    <a:solidFill>
                      <a:srgbClr val="FF0000"/>
                    </a:solidFill>
                    <a:ea typeface="Tahoma" panose="020B0604030504040204" pitchFamily="34" charset="0"/>
                    <a:cs typeface="Tahoma" panose="020B0604030504040204" pitchFamily="34" charset="0"/>
                    <a:sym typeface="Arial"/>
                  </a:rPr>
                  <a:t>cm)  </a:t>
                </a:r>
              </a:p>
              <a:p>
                <a:pPr lvl="0" defTabSz="914377">
                  <a:defRPr/>
                </a:pPr>
                <a:endParaRPr lang="en-US" sz="1867" b="1" dirty="0">
                  <a:solidFill>
                    <a:srgbClr val="0037A4"/>
                  </a:solidFill>
                  <a:ea typeface="Tahoma" panose="020B0604030504040204" pitchFamily="34" charset="0"/>
                  <a:cs typeface="Tahoma" panose="020B0604030504040204" pitchFamily="34" charset="0"/>
                  <a:sym typeface="Arial"/>
                </a:endParaRPr>
              </a:p>
              <a:p>
                <a:pPr marL="342900" lvl="0" indent="-342900" defTabSz="914377">
                  <a:lnSpc>
                    <a:spcPct val="90000"/>
                  </a:lnSpc>
                  <a:buFont typeface="Arial" panose="020B0604020202020204" pitchFamily="34" charset="0"/>
                  <a:buChar char="•"/>
                  <a:defRPr/>
                </a:pPr>
                <a:endParaRPr lang="en-US" sz="1867" b="1" i="1" dirty="0">
                  <a:solidFill>
                    <a:srgbClr val="0037A4"/>
                  </a:solidFill>
                  <a:latin typeface="Calibri" panose="020F0502020204030204" pitchFamily="34" charset="0"/>
                  <a:ea typeface="Tahoma" panose="020B0604030504040204" pitchFamily="34" charset="0"/>
                  <a:cs typeface="Tahoma" panose="020B0604030504040204" pitchFamily="34" charset="0"/>
                  <a:sym typeface="Arial"/>
                </a:endParaRPr>
              </a:p>
              <a:p>
                <a:pPr lvl="0" defTabSz="914377">
                  <a:lnSpc>
                    <a:spcPct val="90000"/>
                  </a:lnSpc>
                  <a:defRPr/>
                </a:pPr>
                <a:endParaRPr lang="en-US" sz="1867" b="1" i="1" dirty="0">
                  <a:solidFill>
                    <a:srgbClr val="0037A4"/>
                  </a:solidFill>
                  <a:latin typeface="Calibri" panose="020F0502020204030204" pitchFamily="34" charset="0"/>
                  <a:ea typeface="Tahoma" panose="020B0604030504040204" pitchFamily="34" charset="0"/>
                  <a:cs typeface="Calibri" panose="020F0502020204030204" pitchFamily="34" charset="0"/>
                  <a:sym typeface="Arial"/>
                </a:endParaRPr>
              </a:p>
              <a:p>
                <a:pPr marL="342900" lvl="0" indent="-342900" defTabSz="914377">
                  <a:lnSpc>
                    <a:spcPct val="90000"/>
                  </a:lnSpc>
                  <a:buFont typeface="Arial" panose="020B0604020202020204" pitchFamily="34" charset="0"/>
                  <a:buChar char="•"/>
                  <a:defRPr/>
                </a:pPr>
                <a:endParaRPr lang="en-US" sz="1867" b="1" i="1" dirty="0">
                  <a:solidFill>
                    <a:srgbClr val="0037A4"/>
                  </a:solidFill>
                  <a:latin typeface="Calibri" panose="020F0502020204030204" pitchFamily="34" charset="0"/>
                  <a:ea typeface="Tahoma" panose="020B0604030504040204" pitchFamily="34" charset="0"/>
                  <a:cs typeface="Tahoma" panose="020B0604030504040204" pitchFamily="34" charset="0"/>
                  <a:sym typeface="Arial"/>
                </a:endParaRPr>
              </a:p>
              <a:p>
                <a:pPr lvl="0" defTabSz="914377">
                  <a:lnSpc>
                    <a:spcPct val="90000"/>
                  </a:lnSpc>
                  <a:defRPr/>
                </a:pPr>
                <a:endParaRPr kumimoji="0" lang="en-US" sz="1867" b="1" i="1" u="none" strike="noStrike" kern="1200" cap="none" spc="0" normalizeH="0" baseline="0" noProof="0" dirty="0">
                  <a:ln>
                    <a:noFill/>
                  </a:ln>
                  <a:solidFill>
                    <a:srgbClr val="0037A4"/>
                  </a:solidFill>
                  <a:effectLst/>
                  <a:uLnTx/>
                  <a:uFillTx/>
                  <a:latin typeface="Calibri" panose="020F0502020204030204" pitchFamily="34" charset="0"/>
                  <a:ea typeface="Tahoma" panose="020B0604030504040204" pitchFamily="34" charset="0"/>
                  <a:cs typeface="Calibri" panose="020F0502020204030204" pitchFamily="34" charset="0"/>
                  <a:sym typeface="Arial"/>
                </a:endParaRPr>
              </a:p>
              <a:p>
                <a:pPr marL="342900" lvl="0" indent="-342900" defTabSz="914377">
                  <a:lnSpc>
                    <a:spcPct val="90000"/>
                  </a:lnSpc>
                  <a:buFont typeface="Arial" panose="020B0604020202020204" pitchFamily="34" charset="0"/>
                  <a:buChar char="•"/>
                  <a:defRPr/>
                </a:pPr>
                <a:endParaRPr kumimoji="0" lang="en-US" sz="1867" b="1" i="1" u="none" strike="noStrike" kern="1200" cap="none" spc="0" normalizeH="0" baseline="0" noProof="0" dirty="0">
                  <a:ln>
                    <a:noFill/>
                  </a:ln>
                  <a:solidFill>
                    <a:srgbClr val="0037A4"/>
                  </a:solidFill>
                  <a:effectLst/>
                  <a:uLnTx/>
                  <a:uFillTx/>
                  <a:latin typeface="Calibri" panose="020F0502020204030204" pitchFamily="34" charset="0"/>
                  <a:ea typeface="Tahoma" panose="020B0604030504040204" pitchFamily="34" charset="0"/>
                  <a:cs typeface="Calibri" panose="020F0502020204030204" pitchFamily="34" charset="0"/>
                  <a:sym typeface="Arial"/>
                </a:endParaRPr>
              </a:p>
            </p:txBody>
          </p:sp>
        </mc:Choice>
        <mc:Fallback>
          <p:sp>
            <p:nvSpPr>
              <p:cNvPr id="14" name="Text Box 3"/>
              <p:cNvSpPr txBox="1">
                <a:spLocks noRot="1" noChangeAspect="1" noMove="1" noResize="1" noEditPoints="1" noAdjustHandles="1" noChangeArrowheads="1" noChangeShapeType="1" noTextEdit="1"/>
              </p:cNvSpPr>
              <p:nvPr/>
            </p:nvSpPr>
            <p:spPr bwMode="auto">
              <a:xfrm>
                <a:off x="542542" y="664928"/>
                <a:ext cx="9908519" cy="7383240"/>
              </a:xfrm>
              <a:prstGeom prst="rect">
                <a:avLst/>
              </a:prstGeom>
              <a:blipFill>
                <a:blip r:embed="rId3"/>
                <a:stretch>
                  <a:fillRect l="-369"/>
                </a:stretch>
              </a:blipFill>
              <a:ln w="9525">
                <a:noFill/>
                <a:miter lim="800000"/>
                <a:headEnd/>
                <a:tailEnd/>
              </a:ln>
              <a:effectLst/>
            </p:spPr>
            <p:txBody>
              <a:bodyPr/>
              <a:lstStyle/>
              <a:p>
                <a:r>
                  <a:rPr lang="en-US">
                    <a:noFill/>
                  </a:rPr>
                  <a:t> </a:t>
                </a:r>
              </a:p>
            </p:txBody>
          </p:sp>
        </mc:Fallback>
      </mc:AlternateContent>
      <p:sp>
        <p:nvSpPr>
          <p:cNvPr id="2" name="Rectangle 1"/>
          <p:cNvSpPr/>
          <p:nvPr/>
        </p:nvSpPr>
        <p:spPr>
          <a:xfrm>
            <a:off x="5971607" y="3244334"/>
            <a:ext cx="248786" cy="369332"/>
          </a:xfrm>
          <a:prstGeom prst="rect">
            <a:avLst/>
          </a:prstGeom>
        </p:spPr>
        <p:txBody>
          <a:bodyPr wrap="none">
            <a:spAutoFit/>
          </a:bodyPr>
          <a:lstStyle/>
          <a:p>
            <a:r>
              <a:rPr lang="en-US"/>
              <a:t> </a:t>
            </a:r>
          </a:p>
        </p:txBody>
      </p:sp>
      <p:sp>
        <p:nvSpPr>
          <p:cNvPr id="34" name="Title 2">
            <a:extLst>
              <a:ext uri="{FF2B5EF4-FFF2-40B4-BE49-F238E27FC236}">
                <a16:creationId xmlns:a16="http://schemas.microsoft.com/office/drawing/2014/main" id="{4029D6DD-0968-4456-8D18-8BDCCCDD7AED}"/>
              </a:ext>
            </a:extLst>
          </p:cNvPr>
          <p:cNvSpPr txBox="1">
            <a:spLocks/>
          </p:cNvSpPr>
          <p:nvPr/>
        </p:nvSpPr>
        <p:spPr>
          <a:xfrm>
            <a:off x="486945" y="266163"/>
            <a:ext cx="10110172" cy="550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2200" b="1" kern="0">
                <a:solidFill>
                  <a:srgbClr val="FFC000"/>
                </a:solidFill>
              </a:rPr>
              <a:t>STOFS 2D</a:t>
            </a:r>
            <a:r>
              <a:rPr lang="en-US" sz="2200" b="1" kern="0" baseline="30000">
                <a:solidFill>
                  <a:srgbClr val="FFC000"/>
                </a:solidFill>
              </a:rPr>
              <a:t>+ </a:t>
            </a:r>
            <a:r>
              <a:rPr lang="en-US" sz="2200" b="1" kern="0">
                <a:solidFill>
                  <a:srgbClr val="FFC000"/>
                </a:solidFill>
              </a:rPr>
              <a:t>Global:</a:t>
            </a:r>
            <a:r>
              <a:rPr lang="en-US" sz="2200" b="1" i="1" kern="0">
                <a:solidFill>
                  <a:srgbClr val="FFC000"/>
                </a:solidFill>
              </a:rPr>
              <a:t> Thermohaline forcing refinements</a:t>
            </a:r>
            <a:endParaRPr lang="en-US" sz="2200" b="1" i="1" kern="0" dirty="0">
              <a:solidFill>
                <a:srgbClr val="FFC000"/>
              </a:solidFill>
            </a:endParaRPr>
          </a:p>
        </p:txBody>
      </p:sp>
    </p:spTree>
    <p:extLst>
      <p:ext uri="{BB962C8B-B14F-4D97-AF65-F5344CB8AC3E}">
        <p14:creationId xmlns:p14="http://schemas.microsoft.com/office/powerpoint/2010/main" val="2641907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Plain.potx" id="{0782FAF7-70BE-4A7B-A9AB-04CE0CD8A8DE}" vid="{2CD97732-1318-4B64-80C1-95496D5ABA22}"/>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treamline">
  <a:themeElements>
    <a:clrScheme name="Streamline">
      <a:dk1>
        <a:srgbClr val="1A9988"/>
      </a:dk1>
      <a:lt1>
        <a:srgbClr val="FFFFFF"/>
      </a:lt1>
      <a:dk2>
        <a:srgbClr val="1A1A1A"/>
      </a:dk2>
      <a:lt2>
        <a:srgbClr val="E9EDEE"/>
      </a:lt2>
      <a:accent1>
        <a:srgbClr val="595959"/>
      </a:accent1>
      <a:accent2>
        <a:srgbClr val="145FA6"/>
      </a:accent2>
      <a:accent3>
        <a:srgbClr val="EE4238"/>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New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Arial"/>
        <a:ea typeface="Arial"/>
        <a:cs typeface="Arial"/>
      </a:majorFont>
      <a:minorFont>
        <a:latin typeface="Arial"/>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115774</TotalTime>
  <Words>1725</Words>
  <Application>Microsoft Office PowerPoint</Application>
  <PresentationFormat>Widescreen</PresentationFormat>
  <Paragraphs>218</Paragraphs>
  <Slides>30</Slides>
  <Notes>11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30</vt:i4>
      </vt:variant>
    </vt:vector>
  </HeadingPairs>
  <TitlesOfParts>
    <vt:vector size="45" baseType="lpstr">
      <vt:lpstr>Arial</vt:lpstr>
      <vt:lpstr>Calibri</vt:lpstr>
      <vt:lpstr>Cambria Math</vt:lpstr>
      <vt:lpstr>Lato</vt:lpstr>
      <vt:lpstr>Open Sans</vt:lpstr>
      <vt:lpstr>Proxima Nova</vt:lpstr>
      <vt:lpstr>Raleway</vt:lpstr>
      <vt:lpstr>Raleway SemiBold</vt:lpstr>
      <vt:lpstr>Tahoma</vt:lpstr>
      <vt:lpstr>Wingdings</vt:lpstr>
      <vt:lpstr>PNNL_Option_4</vt:lpstr>
      <vt:lpstr>Simple Light</vt:lpstr>
      <vt:lpstr>Streamline</vt:lpstr>
      <vt:lpstr>1_Streamline</vt:lpstr>
      <vt:lpstr>Office Theme</vt:lpstr>
      <vt:lpstr>Improving Baroclinic Coupling and Tidal Forcing Functions in STOFS 2D+ Global, NOAA’s Fast Integrated Multi-Scale Multi-Process Operational Water Level Model  Joannes J. Westerink1*, Damrongsak Wirasaet1, Albert Cerrone1, Aman Tejaswi1, Dylan Wood1,  Zach Cobell2, Edward Myers3, Saeed Moghimi3, Greg Seroka3, Yuji Funakoshi3   1Department of Civil and Environmental Engineering and Earth Sciences, University of Notre Dame, Notre Dame IN 2Water Institute of the Gulf, Baton Rouge LA 3NOAA/NOS/Office of Coast Survey/Coast Survey Development Laboratory, Silver Spring MD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jjw</dc:creator>
  <cp:lastModifiedBy>Joannes Westerink</cp:lastModifiedBy>
  <cp:revision>619</cp:revision>
  <dcterms:created xsi:type="dcterms:W3CDTF">2018-04-23T22:11:55Z</dcterms:created>
  <dcterms:modified xsi:type="dcterms:W3CDTF">2024-07-24T17:08:15Z</dcterms:modified>
</cp:coreProperties>
</file>