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31" r:id="rId3"/>
    <p:sldMasterId id="2147483732" r:id="rId4"/>
    <p:sldMasterId id="2147483733" r:id="rId5"/>
    <p:sldMasterId id="2147483734" r:id="rId6"/>
    <p:sldMasterId id="214748373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Lst>
  <p:sldSz cy="5143500" cx="9144000"/>
  <p:notesSz cx="6858000" cy="9144000"/>
  <p:embeddedFontLst>
    <p:embeddedFont>
      <p:font typeface="Roboto Slab"/>
      <p:regular r:id="rId45"/>
      <p:bold r:id="rId46"/>
    </p:embeddedFont>
    <p:embeddedFont>
      <p:font typeface="Roboto"/>
      <p:regular r:id="rId47"/>
      <p:bold r:id="rId48"/>
      <p:italic r:id="rId49"/>
      <p:boldItalic r:id="rId50"/>
    </p:embeddedFont>
    <p:embeddedFont>
      <p:font typeface="Libre Franklin"/>
      <p:regular r:id="rId51"/>
      <p:bold r:id="rId52"/>
      <p:italic r:id="rId53"/>
      <p:boldItalic r:id="rId54"/>
    </p:embeddedFont>
    <p:embeddedFont>
      <p:font typeface="Caveat"/>
      <p:regular r:id="rId55"/>
      <p:bold r:id="rId56"/>
    </p:embeddedFont>
    <p:embeddedFont>
      <p:font typeface="Nunito"/>
      <p:regular r:id="rId57"/>
      <p:bold r:id="rId58"/>
      <p:italic r:id="rId59"/>
      <p:boldItalic r:id="rId60"/>
    </p:embeddedFont>
    <p:embeddedFont>
      <p:font typeface="Arial Narrow"/>
      <p:regular r:id="rId61"/>
      <p:bold r:id="rId62"/>
      <p:italic r:id="rId63"/>
      <p:boldItalic r:id="rId64"/>
    </p:embeddedFont>
    <p:embeddedFont>
      <p:font typeface="Roboto Condensed"/>
      <p:regular r:id="rId65"/>
      <p:bold r:id="rId66"/>
      <p:italic r:id="rId67"/>
      <p:boldItalic r:id="rId68"/>
    </p:embeddedFont>
    <p:embeddedFont>
      <p:font typeface="Nunito ExtraBold"/>
      <p:bold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font" Target="fonts/RobotoSlab-bold.fntdata"/><Relationship Id="rId45" Type="http://schemas.openxmlformats.org/officeDocument/2006/relationships/font" Target="fonts/RobotoSlab-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0" Type="http://schemas.openxmlformats.org/officeDocument/2006/relationships/font" Target="fonts/NunitoExtraBold-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ArialNarrow-bold.fntdata"/><Relationship Id="rId61" Type="http://schemas.openxmlformats.org/officeDocument/2006/relationships/font" Target="fonts/ArialNarrow-regular.fntdata"/><Relationship Id="rId20" Type="http://schemas.openxmlformats.org/officeDocument/2006/relationships/slide" Target="slides/slide12.xml"/><Relationship Id="rId64" Type="http://schemas.openxmlformats.org/officeDocument/2006/relationships/font" Target="fonts/ArialNarrow-boldItalic.fntdata"/><Relationship Id="rId63" Type="http://schemas.openxmlformats.org/officeDocument/2006/relationships/font" Target="fonts/ArialNarrow-italic.fntdata"/><Relationship Id="rId22" Type="http://schemas.openxmlformats.org/officeDocument/2006/relationships/slide" Target="slides/slide14.xml"/><Relationship Id="rId66" Type="http://schemas.openxmlformats.org/officeDocument/2006/relationships/font" Target="fonts/RobotoCondensed-bold.fntdata"/><Relationship Id="rId21" Type="http://schemas.openxmlformats.org/officeDocument/2006/relationships/slide" Target="slides/slide13.xml"/><Relationship Id="rId65" Type="http://schemas.openxmlformats.org/officeDocument/2006/relationships/font" Target="fonts/RobotoCondensed-regular.fntdata"/><Relationship Id="rId24" Type="http://schemas.openxmlformats.org/officeDocument/2006/relationships/slide" Target="slides/slide16.xml"/><Relationship Id="rId68" Type="http://schemas.openxmlformats.org/officeDocument/2006/relationships/font" Target="fonts/RobotoCondensed-boldItalic.fntdata"/><Relationship Id="rId23" Type="http://schemas.openxmlformats.org/officeDocument/2006/relationships/slide" Target="slides/slide15.xml"/><Relationship Id="rId67" Type="http://schemas.openxmlformats.org/officeDocument/2006/relationships/font" Target="fonts/RobotoCondensed-italic.fntdata"/><Relationship Id="rId60" Type="http://schemas.openxmlformats.org/officeDocument/2006/relationships/font" Target="fonts/Nunito-bold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NunitoExtraBold-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ibreFranklin-regular.fntdata"/><Relationship Id="rId50" Type="http://schemas.openxmlformats.org/officeDocument/2006/relationships/font" Target="fonts/Roboto-boldItalic.fntdata"/><Relationship Id="rId53" Type="http://schemas.openxmlformats.org/officeDocument/2006/relationships/font" Target="fonts/LibreFranklin-italic.fntdata"/><Relationship Id="rId52" Type="http://schemas.openxmlformats.org/officeDocument/2006/relationships/font" Target="fonts/LibreFranklin-bold.fntdata"/><Relationship Id="rId11" Type="http://schemas.openxmlformats.org/officeDocument/2006/relationships/slide" Target="slides/slide3.xml"/><Relationship Id="rId55" Type="http://schemas.openxmlformats.org/officeDocument/2006/relationships/font" Target="fonts/Caveat-regular.fntdata"/><Relationship Id="rId10" Type="http://schemas.openxmlformats.org/officeDocument/2006/relationships/slide" Target="slides/slide2.xml"/><Relationship Id="rId54" Type="http://schemas.openxmlformats.org/officeDocument/2006/relationships/font" Target="fonts/LibreFranklin-boldItalic.fntdata"/><Relationship Id="rId13" Type="http://schemas.openxmlformats.org/officeDocument/2006/relationships/slide" Target="slides/slide5.xml"/><Relationship Id="rId57" Type="http://schemas.openxmlformats.org/officeDocument/2006/relationships/font" Target="fonts/Nunito-regular.fntdata"/><Relationship Id="rId12" Type="http://schemas.openxmlformats.org/officeDocument/2006/relationships/slide" Target="slides/slide4.xml"/><Relationship Id="rId56" Type="http://schemas.openxmlformats.org/officeDocument/2006/relationships/font" Target="fonts/Caveat-bold.fntdata"/><Relationship Id="rId15" Type="http://schemas.openxmlformats.org/officeDocument/2006/relationships/slide" Target="slides/slide7.xml"/><Relationship Id="rId59" Type="http://schemas.openxmlformats.org/officeDocument/2006/relationships/font" Target="fonts/Nunito-italic.fntdata"/><Relationship Id="rId14" Type="http://schemas.openxmlformats.org/officeDocument/2006/relationships/slide" Target="slides/slide6.xml"/><Relationship Id="rId58" Type="http://schemas.openxmlformats.org/officeDocument/2006/relationships/font" Target="fonts/Nunito-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cNBu0xanxrkR7UASVbXjupTNFJOFva2FfVsIXKjKo0A/edi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b93437c874_0_0:notes"/>
          <p:cNvSpPr txBox="1"/>
          <p:nvPr>
            <p:ph idx="1" type="body"/>
          </p:nvPr>
        </p:nvSpPr>
        <p:spPr>
          <a:xfrm>
            <a:off x="685800" y="4648200"/>
            <a:ext cx="54864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900">
                <a:solidFill>
                  <a:schemeClr val="dk2"/>
                </a:solidFill>
                <a:latin typeface="Libre Franklin"/>
                <a:ea typeface="Libre Franklin"/>
                <a:cs typeface="Libre Franklin"/>
                <a:sym typeface="Libre Franklin"/>
              </a:rPr>
              <a:t>Presentation for the NOAA Booth at AMS, Jan 11,, 2023</a:t>
            </a:r>
            <a:endParaRPr sz="900">
              <a:solidFill>
                <a:schemeClr val="dk2"/>
              </a:solidFill>
              <a:latin typeface="Libre Franklin"/>
              <a:ea typeface="Libre Franklin"/>
              <a:cs typeface="Libre Franklin"/>
              <a:sym typeface="Libre Franklin"/>
            </a:endParaRPr>
          </a:p>
          <a:p>
            <a:pPr indent="0" lvl="0" marL="0" rtl="0" algn="l">
              <a:lnSpc>
                <a:spcPct val="100000"/>
              </a:lnSpc>
              <a:spcBef>
                <a:spcPts val="0"/>
              </a:spcBef>
              <a:spcAft>
                <a:spcPts val="0"/>
              </a:spcAft>
              <a:buSzPts val="1100"/>
              <a:buNone/>
            </a:pPr>
            <a:r>
              <a:t/>
            </a:r>
            <a:endParaRPr sz="1000"/>
          </a:p>
        </p:txBody>
      </p:sp>
      <p:sp>
        <p:nvSpPr>
          <p:cNvPr id="477" name="Google Shape;477;g1b93437c874_0_0:notes"/>
          <p:cNvSpPr/>
          <p:nvPr>
            <p:ph idx="2" type="sldImg"/>
          </p:nvPr>
        </p:nvSpPr>
        <p:spPr>
          <a:xfrm>
            <a:off x="-228600" y="381000"/>
            <a:ext cx="7315200" cy="41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ee56698a35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ee56698a3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two projects from this slide &amp; see below for update for 2024:</a:t>
            </a:r>
            <a:endParaRPr/>
          </a:p>
          <a:p>
            <a:pPr indent="0" lvl="0" marL="0" rtl="0" algn="l">
              <a:spcBef>
                <a:spcPts val="0"/>
              </a:spcBef>
              <a:spcAft>
                <a:spcPts val="0"/>
              </a:spcAft>
              <a:buNone/>
            </a:pPr>
            <a:r>
              <a:rPr lang="en-US"/>
              <a:t>Ben Green (PI) and Vijay Tallapragada - Swapping out physics schemes in UFS prototypes (most work done with P3 and P5, some with P7, then contractor turnover and funding lapse hit before P8 was finalized. Thompson was tested, evaluated well, and is being implemented in NCEPs GEFSv13/GFSv17.</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Xin-Zhong Liand (PI) and Yuejian Zhu - Making the prototypes into Ensembles (EP1, EP2, EP3).  Ensembling strategy worked out in this project is being used for GEFSv13.</a:t>
            </a:r>
            <a:endParaRPr/>
          </a:p>
        </p:txBody>
      </p:sp>
      <p:sp>
        <p:nvSpPr>
          <p:cNvPr id="570" name="Google Shape;570;g2ee56698a35_0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3181f8ede6_0_108:notes"/>
          <p:cNvSpPr/>
          <p:nvPr>
            <p:ph idx="2" type="sldImg"/>
          </p:nvPr>
        </p:nvSpPr>
        <p:spPr>
          <a:xfrm>
            <a:off x="-207049" y="381000"/>
            <a:ext cx="7272000" cy="4113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3181f8ede6_0_108:notes"/>
          <p:cNvSpPr txBox="1"/>
          <p:nvPr>
            <p:ph idx="1" type="body"/>
          </p:nvPr>
        </p:nvSpPr>
        <p:spPr>
          <a:xfrm>
            <a:off x="685800" y="4648201"/>
            <a:ext cx="5486400" cy="38100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US" sz="900">
                <a:latin typeface="Arial"/>
                <a:ea typeface="Arial"/>
                <a:cs typeface="Arial"/>
                <a:sym typeface="Arial"/>
              </a:rPr>
              <a:t>to be updated for 2024 by Wallace Hoggsett, NHC &amp; HOT; note Sarah Ditchek's project is a WPO-funded Testbed project, so we're working very closely with her.  Jiayi Peng's talk on the HAFS ensemble is highly relevant -- we'll be evaluating it this year in cloud AWIPS via the HOT.  </a:t>
            </a:r>
            <a:endParaRPr sz="900">
              <a:latin typeface="Arial"/>
              <a:ea typeface="Arial"/>
              <a:cs typeface="Arial"/>
              <a:sym typeface="Arial"/>
            </a:endParaRPr>
          </a:p>
        </p:txBody>
      </p:sp>
      <p:sp>
        <p:nvSpPr>
          <p:cNvPr id="581" name="Google Shape;581;g23181f8ede6_0_108:notes"/>
          <p:cNvSpPr txBox="1"/>
          <p:nvPr>
            <p:ph idx="12" type="sldNum"/>
          </p:nvPr>
        </p:nvSpPr>
        <p:spPr>
          <a:xfrm>
            <a:off x="3884613" y="8685214"/>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edb5549ff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edb5549ff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Thanks to Stephanie Avey of AWT for these slides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edb5549ff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edb5549ff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ed24d76e11_0_0:notes"/>
          <p:cNvSpPr/>
          <p:nvPr>
            <p:ph idx="2" type="sldImg"/>
          </p:nvPr>
        </p:nvSpPr>
        <p:spPr>
          <a:xfrm>
            <a:off x="-207049" y="381000"/>
            <a:ext cx="7272000" cy="4113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ed24d76e11_0_0:notes"/>
          <p:cNvSpPr txBox="1"/>
          <p:nvPr>
            <p:ph idx="1" type="body"/>
          </p:nvPr>
        </p:nvSpPr>
        <p:spPr>
          <a:xfrm>
            <a:off x="685800" y="4648201"/>
            <a:ext cx="5486400" cy="38100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US" sz="1600">
                <a:latin typeface="Arial"/>
                <a:ea typeface="Arial"/>
                <a:cs typeface="Arial"/>
                <a:sym typeface="Arial"/>
              </a:rPr>
              <a:t>Jirak and Clark will talk about 2024 SFE Thurs a.m.</a:t>
            </a:r>
            <a:endParaRPr sz="1600">
              <a:latin typeface="Arial"/>
              <a:ea typeface="Arial"/>
              <a:cs typeface="Arial"/>
              <a:sym typeface="Arial"/>
            </a:endParaRPr>
          </a:p>
        </p:txBody>
      </p:sp>
      <p:sp>
        <p:nvSpPr>
          <p:cNvPr id="632" name="Google Shape;632;g2ed24d76e11_0_0:notes"/>
          <p:cNvSpPr txBox="1"/>
          <p:nvPr>
            <p:ph idx="12" type="sldNum"/>
          </p:nvPr>
        </p:nvSpPr>
        <p:spPr>
          <a:xfrm>
            <a:off x="3884613" y="8685214"/>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ee56698a35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ee56698a3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ee56698a35_0_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ee56698a35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ee56698a35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400">
                <a:solidFill>
                  <a:schemeClr val="dk1"/>
                </a:solidFill>
              </a:rPr>
              <a:t>ERO Day 1: </a:t>
            </a:r>
            <a:endParaRPr/>
          </a:p>
        </p:txBody>
      </p:sp>
      <p:sp>
        <p:nvSpPr>
          <p:cNvPr id="662" name="Google Shape;662;g2ee56698a35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edb5549ffd_0_23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edb5549ffd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draft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Coastal and Ocean Modeling TB (COMT)</a:t>
            </a:r>
            <a:endParaRPr/>
          </a:p>
          <a:p>
            <a:pPr indent="0" lvl="0" marL="0" rtl="0" algn="l">
              <a:spcBef>
                <a:spcPts val="0"/>
              </a:spcBef>
              <a:spcAft>
                <a:spcPts val="0"/>
              </a:spcAft>
              <a:buNone/>
            </a:pPr>
            <a:r>
              <a:rPr lang="en-US"/>
              <a:t>Developmental Testbed Center (DTC)</a:t>
            </a:r>
            <a:endParaRPr/>
          </a:p>
          <a:p>
            <a:pPr indent="0" lvl="0" marL="0" rtl="0" algn="l">
              <a:spcBef>
                <a:spcPts val="0"/>
              </a:spcBef>
              <a:spcAft>
                <a:spcPts val="0"/>
              </a:spcAft>
              <a:buNone/>
            </a:pPr>
            <a:r>
              <a:rPr lang="en-US"/>
              <a:t>Satellite Proving Ground (SPG)</a:t>
            </a:r>
            <a:endParaRPr/>
          </a:p>
          <a:p>
            <a:pPr indent="0" lvl="0" marL="0" rtl="0" algn="l">
              <a:spcBef>
                <a:spcPts val="0"/>
              </a:spcBef>
              <a:spcAft>
                <a:spcPts val="0"/>
              </a:spcAft>
              <a:buNone/>
            </a:pPr>
            <a:r>
              <a:rPr lang="en-US"/>
              <a:t>Hydrometeorological TB (HMT)</a:t>
            </a:r>
            <a:endParaRPr/>
          </a:p>
          <a:p>
            <a:pPr indent="0" lvl="0" marL="0" rtl="0" algn="l">
              <a:spcBef>
                <a:spcPts val="0"/>
              </a:spcBef>
              <a:spcAft>
                <a:spcPts val="0"/>
              </a:spcAft>
              <a:buNone/>
            </a:pPr>
            <a:r>
              <a:rPr lang="en-US"/>
              <a:t>Climate TB (CTB)</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their NOAA and external collaborators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b205bddf09_0_5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1b205bddf09_0_5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https://www.testbeds.noaa.gov/</a:t>
            </a:r>
            <a:endParaRPr/>
          </a:p>
        </p:txBody>
      </p:sp>
      <p:sp>
        <p:nvSpPr>
          <p:cNvPr id="696" name="Google Shape;696;g1b205bddf09_0_5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318fd3964b_1_3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318fd3964b_1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318fd3964b_1_3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edb5549ffd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2edb5549ffd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40"/>
              </a:spcBef>
              <a:spcAft>
                <a:spcPts val="0"/>
              </a:spcAft>
              <a:buSzPts val="1100"/>
              <a:buNone/>
            </a:pPr>
            <a:r>
              <a:rPr lang="en-US"/>
              <a:t>After slide from Readiness Levels workshop, May 2020, presentation by Dr. Gary Matlock; graphic from that presentation</a:t>
            </a:r>
            <a:endParaRPr/>
          </a:p>
          <a:p>
            <a:pPr indent="0" lvl="0" marL="0" rtl="0" algn="l">
              <a:lnSpc>
                <a:spcPct val="100000"/>
              </a:lnSpc>
              <a:spcBef>
                <a:spcPts val="1000"/>
              </a:spcBef>
              <a:spcAft>
                <a:spcPts val="0"/>
              </a:spcAft>
              <a:buSzPts val="1100"/>
              <a:buNone/>
            </a:pPr>
            <a:r>
              <a:rPr lang="en-US"/>
              <a:t>NOAA’s mission: science, service, and stewardship </a:t>
            </a:r>
            <a:endParaRPr/>
          </a:p>
          <a:p>
            <a:pPr indent="0" lvl="0" marL="0" rtl="0" algn="l">
              <a:lnSpc>
                <a:spcPct val="100000"/>
              </a:lnSpc>
              <a:spcBef>
                <a:spcPts val="1000"/>
              </a:spcBef>
              <a:spcAft>
                <a:spcPts val="0"/>
              </a:spcAft>
              <a:buClr>
                <a:schemeClr val="dk1"/>
              </a:buClr>
              <a:buSzPts val="1100"/>
              <a:buFont typeface="Arial"/>
              <a:buNone/>
            </a:pPr>
            <a:r>
              <a:rPr lang="en-US"/>
              <a:t>1. To understand and predict changes in climate, weather, oceans and coasts</a:t>
            </a:r>
            <a:endParaRPr/>
          </a:p>
          <a:p>
            <a:pPr indent="0" lvl="0" marL="0" rtl="0" algn="l">
              <a:lnSpc>
                <a:spcPct val="100000"/>
              </a:lnSpc>
              <a:spcBef>
                <a:spcPts val="1000"/>
              </a:spcBef>
              <a:spcAft>
                <a:spcPts val="0"/>
              </a:spcAft>
              <a:buClr>
                <a:schemeClr val="dk1"/>
              </a:buClr>
              <a:buSzPts val="1100"/>
              <a:buFont typeface="Arial"/>
              <a:buNone/>
            </a:pPr>
            <a:r>
              <a:rPr lang="en-US"/>
              <a:t>2. To share that knowledge and information with others</a:t>
            </a:r>
            <a:endParaRPr/>
          </a:p>
          <a:p>
            <a:pPr indent="0" lvl="0" marL="0" rtl="0" algn="l">
              <a:lnSpc>
                <a:spcPct val="100000"/>
              </a:lnSpc>
              <a:spcBef>
                <a:spcPts val="1000"/>
              </a:spcBef>
              <a:spcAft>
                <a:spcPts val="0"/>
              </a:spcAft>
              <a:buClr>
                <a:schemeClr val="dk1"/>
              </a:buClr>
              <a:buSzPts val="1100"/>
              <a:buFont typeface="Arial"/>
              <a:buNone/>
            </a:pPr>
            <a:r>
              <a:rPr lang="en-US"/>
              <a:t>3. To conserve and manage coastal and marine ecosystems</a:t>
            </a:r>
            <a:endParaRPr/>
          </a:p>
          <a:p>
            <a:pPr indent="0" lvl="0" marL="0" rtl="0" algn="l">
              <a:lnSpc>
                <a:spcPct val="100000"/>
              </a:lnSpc>
              <a:spcBef>
                <a:spcPts val="1000"/>
              </a:spcBef>
              <a:spcAft>
                <a:spcPts val="0"/>
              </a:spcAft>
              <a:buClr>
                <a:schemeClr val="dk1"/>
              </a:buClr>
              <a:buSzPts val="1100"/>
              <a:buFont typeface="Arial"/>
              <a:buNone/>
            </a:pPr>
            <a:r>
              <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b93437c874_0_7:notes"/>
          <p:cNvSpPr txBox="1"/>
          <p:nvPr>
            <p:ph idx="1" type="body"/>
          </p:nvPr>
        </p:nvSpPr>
        <p:spPr>
          <a:xfrm>
            <a:off x="685800" y="4648200"/>
            <a:ext cx="5486400" cy="381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
        <p:nvSpPr>
          <p:cNvPr id="710" name="Google Shape;710;g1b93437c874_0_7:notes"/>
          <p:cNvSpPr/>
          <p:nvPr>
            <p:ph idx="2" type="sldImg"/>
          </p:nvPr>
        </p:nvSpPr>
        <p:spPr>
          <a:xfrm>
            <a:off x="-228600" y="381000"/>
            <a:ext cx="7315200" cy="41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this prompted an idea that TBPGs are more a carpool lane than an express lane – with all the collaboration and interaction of a getting in a car for a road trip!</a:t>
            </a:r>
            <a:endParaRPr/>
          </a:p>
        </p:txBody>
      </p:sp>
      <p:sp>
        <p:nvSpPr>
          <p:cNvPr id="720" name="Google Shape;720;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edb5549ffd_0_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edb5549ffd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Thanks to J. Correia for the upper left graphic, originally for HMT</a:t>
            </a:r>
            <a:endParaRPr/>
          </a:p>
        </p:txBody>
      </p:sp>
      <p:sp>
        <p:nvSpPr>
          <p:cNvPr id="726" name="Google Shape;726;g2edb5549ffd_0_2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eb9508d3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eb9508d3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From Trojniak 2022 AMS talk</a:t>
            </a:r>
            <a:endParaRPr/>
          </a:p>
          <a:p>
            <a:pPr indent="0" lvl="0" marL="0" rtl="0" algn="l">
              <a:spcBef>
                <a:spcPts val="0"/>
              </a:spcBef>
              <a:spcAft>
                <a:spcPts val="0"/>
              </a:spcAft>
              <a:buNone/>
            </a:pPr>
            <a:r>
              <a:rPr lang="en-US"/>
              <a:t> General feedback - wet biased, storms seem to be more isolated than clustered, but overall impressed with the RRFSp’s </a:t>
            </a:r>
            <a:endParaRPr/>
          </a:p>
          <a:p>
            <a:pPr indent="0" lvl="0" marL="0" rtl="0" algn="l">
              <a:spcBef>
                <a:spcPts val="0"/>
              </a:spcBef>
              <a:spcAft>
                <a:spcPts val="0"/>
              </a:spcAft>
              <a:buNone/>
            </a:pPr>
            <a:r>
              <a:rPr lang="en-US"/>
              <a:t>differing from other years we are seeing the potential in the RRFS but still seeing some issues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edb5549ffd_0_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edb5549ffd_0_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https://www.testbeds.noaa.gov/</a:t>
            </a:r>
            <a:r>
              <a:rPr lang="en-US"/>
              <a:t>  ; develops new Collaborative Forecast Processes</a:t>
            </a:r>
            <a:r>
              <a:rPr lang="en-US" sz="1800">
                <a:latin typeface="Roboto Slab"/>
                <a:ea typeface="Roboto Slab"/>
                <a:cs typeface="Roboto Slab"/>
                <a:sym typeface="Roboto Slab"/>
              </a:rPr>
              <a:t>Many have or developing social science components </a:t>
            </a:r>
            <a:r>
              <a:rPr lang="en-US"/>
              <a:t>Most conduct experiments to test </a:t>
            </a:r>
            <a:endParaRPr/>
          </a:p>
          <a:p>
            <a:pPr indent="0" lvl="0" marL="0" rtl="0" algn="l">
              <a:lnSpc>
                <a:spcPct val="100000"/>
              </a:lnSpc>
              <a:spcBef>
                <a:spcPts val="0"/>
              </a:spcBef>
              <a:spcAft>
                <a:spcPts val="0"/>
              </a:spcAft>
              <a:buSzPts val="1400"/>
              <a:buNone/>
            </a:pPr>
            <a:r>
              <a:rPr lang="en-US"/>
              <a:t>HMT Winter Weather and Flash Flood &amp; Intense Rainfall Expts</a:t>
            </a:r>
            <a:endParaRPr/>
          </a:p>
          <a:p>
            <a:pPr indent="0" lvl="0" marL="0" rtl="0" algn="l">
              <a:lnSpc>
                <a:spcPct val="100000"/>
              </a:lnSpc>
              <a:spcBef>
                <a:spcPts val="0"/>
              </a:spcBef>
              <a:spcAft>
                <a:spcPts val="0"/>
              </a:spcAft>
              <a:buSzPts val="1400"/>
              <a:buNone/>
            </a:pPr>
            <a:r>
              <a:rPr lang="en-US"/>
              <a:t>others:  Arctic TB &amp; PG &gt; NWS Alaska Region </a:t>
            </a:r>
            <a:endParaRPr/>
          </a:p>
          <a:p>
            <a:pPr indent="0" lvl="0" marL="0" rtl="0" algn="l">
              <a:lnSpc>
                <a:spcPct val="100000"/>
              </a:lnSpc>
              <a:spcBef>
                <a:spcPts val="0"/>
              </a:spcBef>
              <a:spcAft>
                <a:spcPts val="0"/>
              </a:spcAft>
              <a:buSzPts val="1400"/>
              <a:buNone/>
            </a:pPr>
            <a:r>
              <a:rPr lang="en-US"/>
              <a:t>Coastal &amp; Ocean Modeling TB &gt; NOS coastal forecasting </a:t>
            </a:r>
            <a:endParaRPr/>
          </a:p>
          <a:p>
            <a:pPr indent="0" lvl="0" marL="0" rtl="0" algn="l">
              <a:lnSpc>
                <a:spcPct val="100000"/>
              </a:lnSpc>
              <a:spcBef>
                <a:spcPts val="0"/>
              </a:spcBef>
              <a:spcAft>
                <a:spcPts val="0"/>
              </a:spcAft>
              <a:buSzPts val="1400"/>
              <a:buNone/>
            </a:pPr>
            <a:r>
              <a:rPr lang="en-US"/>
              <a:t>Operations Proving Ground &gt; WFO’s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771" name="Google Shape;771;g2edb5549ffd_0_3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ee56698a35_0_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ee56698a3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external engagement moved to another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Coastal and Ocean Modeling TB (COMT)</a:t>
            </a:r>
            <a:endParaRPr/>
          </a:p>
          <a:p>
            <a:pPr indent="0" lvl="0" marL="0" rtl="0" algn="l">
              <a:spcBef>
                <a:spcPts val="0"/>
              </a:spcBef>
              <a:spcAft>
                <a:spcPts val="0"/>
              </a:spcAft>
              <a:buNone/>
            </a:pPr>
            <a:r>
              <a:rPr lang="en-US"/>
              <a:t>Developmental Testbed Center (DTC)</a:t>
            </a:r>
            <a:endParaRPr/>
          </a:p>
          <a:p>
            <a:pPr indent="0" lvl="0" marL="0" rtl="0" algn="l">
              <a:spcBef>
                <a:spcPts val="0"/>
              </a:spcBef>
              <a:spcAft>
                <a:spcPts val="0"/>
              </a:spcAft>
              <a:buNone/>
            </a:pPr>
            <a:r>
              <a:rPr lang="en-US"/>
              <a:t>Satellite Proving Ground (SPG)</a:t>
            </a:r>
            <a:endParaRPr/>
          </a:p>
          <a:p>
            <a:pPr indent="0" lvl="0" marL="0" rtl="0" algn="l">
              <a:spcBef>
                <a:spcPts val="0"/>
              </a:spcBef>
              <a:spcAft>
                <a:spcPts val="0"/>
              </a:spcAft>
              <a:buNone/>
            </a:pPr>
            <a:r>
              <a:rPr lang="en-US"/>
              <a:t>Hydrometeorological TB (HMT)</a:t>
            </a:r>
            <a:endParaRPr/>
          </a:p>
          <a:p>
            <a:pPr indent="0" lvl="0" marL="0" rtl="0" algn="l">
              <a:spcBef>
                <a:spcPts val="0"/>
              </a:spcBef>
              <a:spcAft>
                <a:spcPts val="0"/>
              </a:spcAft>
              <a:buNone/>
            </a:pPr>
            <a:r>
              <a:rPr lang="en-US"/>
              <a:t>Climate TB (CTB)</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their NOAA and external collaborators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ed24d76e11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g2ed24d76e11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5acae2894a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5acae2894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eval of the HR1 retrospectives.</a:t>
            </a:r>
            <a:endParaRPr/>
          </a:p>
          <a:p>
            <a:pPr indent="0" lvl="0" marL="0" rtl="0" algn="l">
              <a:spcBef>
                <a:spcPts val="0"/>
              </a:spcBef>
              <a:spcAft>
                <a:spcPts val="0"/>
              </a:spcAft>
              <a:buNone/>
            </a:pPr>
            <a:r>
              <a:rPr lang="en-US"/>
              <a:t>I have other figures if you want.</a:t>
            </a:r>
            <a:endParaRPr/>
          </a:p>
        </p:txBody>
      </p:sp>
      <p:sp>
        <p:nvSpPr>
          <p:cNvPr id="798" name="Google Shape;798;g25acae2894a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06" name="Google Shape;806;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5b482ce22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g25b482ce22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US"/>
              <a:t>Say this:  HWRF Originally developed by NWS Environmental Modeling Center (EMC), in collaboration with NOAA GFDL, NOAA AOML, and the University of Rhode Island,</a:t>
            </a:r>
            <a:endParaRPr/>
          </a:p>
          <a:p>
            <a:pPr indent="0" lvl="0" marL="0" rtl="0" algn="l">
              <a:lnSpc>
                <a:spcPct val="100000"/>
              </a:lnSpc>
              <a:spcBef>
                <a:spcPts val="1000"/>
              </a:spcBef>
              <a:spcAft>
                <a:spcPts val="0"/>
              </a:spcAft>
              <a:buClr>
                <a:schemeClr val="dk1"/>
              </a:buClr>
              <a:buSzPts val="1100"/>
              <a:buFont typeface="Arial"/>
              <a:buNone/>
            </a:pPr>
            <a:r>
              <a:rPr lang="en-US"/>
              <a:t>Nance: </a:t>
            </a:r>
            <a:r>
              <a:rPr lang="en-US" sz="1050">
                <a:highlight>
                  <a:srgbClr val="FFFFFF"/>
                </a:highlight>
                <a:latin typeface="Roboto"/>
                <a:ea typeface="Roboto"/>
                <a:cs typeface="Roboto"/>
                <a:sym typeface="Roboto"/>
              </a:rPr>
              <a:t>experience has shown us that sometimes innovations need to be bundled to produce improvement - so instead of including Iacono/Henderson in this block - perhaps the RRTMG and partial cloudiness bundle would make more sense to call out since RRTMG by itself did not do the trick</a:t>
            </a:r>
            <a:endParaRPr/>
          </a:p>
          <a:p>
            <a:pPr indent="0" lvl="0" marL="0" rtl="0" algn="l">
              <a:lnSpc>
                <a:spcPct val="100000"/>
              </a:lnSpc>
              <a:spcBef>
                <a:spcPts val="1000"/>
              </a:spcBef>
              <a:spcAft>
                <a:spcPts val="0"/>
              </a:spcAft>
              <a:buClr>
                <a:schemeClr val="dk1"/>
              </a:buClr>
              <a:buSzPts val="1100"/>
              <a:buFont typeface="Arial"/>
              <a:buNone/>
            </a:pPr>
            <a:r>
              <a:rPr lang="en-US"/>
              <a:t>Nance: Fovell performed diagnostics that brought to light a problem with current scheme and some case studies using RRTMG showed that it would fix the deficiency - RRTMG was already available in the WRF framework, which enabled the testing.  But more robust testing showed that simply replacing the operational radiation scheme with RRTMG led to degradations in track and intensity skill - more diagnostics demonstrated need for partial cloudiness scheme which then the DTC engaged a model developer at NCAR to implement - bundle of RRTMG and partial cloudiness led to improvements in track and intensity forecasts.</a:t>
            </a:r>
            <a:endParaRPr/>
          </a:p>
          <a:p>
            <a:pPr indent="0" lvl="0" marL="0" rtl="0" algn="l">
              <a:lnSpc>
                <a:spcPct val="100000"/>
              </a:lnSpc>
              <a:spcBef>
                <a:spcPts val="1000"/>
              </a:spcBef>
              <a:spcAft>
                <a:spcPts val="0"/>
              </a:spcAft>
              <a:buClr>
                <a:schemeClr val="dk1"/>
              </a:buClr>
              <a:buSzPts val="1100"/>
              <a:buFont typeface="Arial"/>
              <a:buNone/>
            </a:pPr>
            <a:r>
              <a:rPr lang="en-US"/>
              <a:t>“</a:t>
            </a:r>
            <a:r>
              <a:rPr lang="en-US" sz="1400">
                <a:latin typeface="Arial"/>
                <a:ea typeface="Arial"/>
                <a:cs typeface="Arial"/>
                <a:sym typeface="Arial"/>
              </a:rPr>
              <a:t>One way of bringing in innovations into HWRF is the DTC, is a visitor program….</a:t>
            </a:r>
            <a:r>
              <a:rPr lang="en-US"/>
              <a:t>”</a:t>
            </a:r>
            <a:endParaRPr/>
          </a:p>
          <a:p>
            <a:pPr indent="0" lvl="0" marL="0" rtl="0" algn="l">
              <a:lnSpc>
                <a:spcPct val="100000"/>
              </a:lnSpc>
              <a:spcBef>
                <a:spcPts val="1000"/>
              </a:spcBef>
              <a:spcAft>
                <a:spcPts val="0"/>
              </a:spcAft>
              <a:buClr>
                <a:schemeClr val="dk1"/>
              </a:buClr>
              <a:buSzPts val="1100"/>
              <a:buFont typeface="Arial"/>
              <a:buNone/>
            </a:pPr>
            <a:r>
              <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edb5549ffd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Forecasting a continuum of environmental threats</a:t>
            </a:r>
            <a:endParaRPr/>
          </a:p>
        </p:txBody>
      </p:sp>
      <p:sp>
        <p:nvSpPr>
          <p:cNvPr id="497" name="Google Shape;497;g2edb5549ffd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edb5549ffd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g2edb5549ffd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t/>
            </a:r>
            <a:endParaRPr/>
          </a:p>
          <a:p>
            <a:pPr indent="0" lvl="0" marL="0" rtl="0" algn="l">
              <a:lnSpc>
                <a:spcPct val="100000"/>
              </a:lnSpc>
              <a:spcBef>
                <a:spcPts val="1000"/>
              </a:spcBef>
              <a:spcAft>
                <a:spcPts val="0"/>
              </a:spcAft>
              <a:buClr>
                <a:schemeClr val="dk1"/>
              </a:buClr>
              <a:buSzPts val="1100"/>
              <a:buFont typeface="Arial"/>
              <a:buNone/>
            </a:pPr>
            <a:r>
              <a:rPr lang="en-US"/>
              <a:t>Motivated by attributes of the JPSS VIIRS fire radiative power (FRP) product and NWS recognized the FRP could improve smoke forecasts with higher spatial resolution to address smoke forecast deficiencies in complex terrains.</a:t>
            </a:r>
            <a:endParaRPr/>
          </a:p>
          <a:p>
            <a:pPr indent="0" lvl="0" marL="0" rtl="0" algn="l">
              <a:lnSpc>
                <a:spcPct val="100000"/>
              </a:lnSpc>
              <a:spcBef>
                <a:spcPts val="1000"/>
              </a:spcBef>
              <a:spcAft>
                <a:spcPts val="0"/>
              </a:spcAft>
              <a:buClr>
                <a:schemeClr val="dk1"/>
              </a:buClr>
              <a:buSzPts val="1100"/>
              <a:buFont typeface="Arial"/>
              <a:buNone/>
            </a:pPr>
            <a:r>
              <a:rPr lang="en-US"/>
              <a:t>Stakeholders include US Forest Service National Interagency Fire Center, WFO IMETs</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edb5549ffd_0_287:notes"/>
          <p:cNvSpPr/>
          <p:nvPr>
            <p:ph idx="2" type="sldImg"/>
          </p:nvPr>
        </p:nvSpPr>
        <p:spPr>
          <a:xfrm>
            <a:off x="-207049" y="381000"/>
            <a:ext cx="7272000" cy="4113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2edb5549ffd_0_287:notes"/>
          <p:cNvSpPr txBox="1"/>
          <p:nvPr>
            <p:ph idx="1" type="body"/>
          </p:nvPr>
        </p:nvSpPr>
        <p:spPr>
          <a:xfrm>
            <a:off x="685800" y="4648201"/>
            <a:ext cx="5486400" cy="3810000"/>
          </a:xfrm>
          <a:prstGeom prst="rect">
            <a:avLst/>
          </a:prstGeom>
          <a:noFill/>
          <a:ln>
            <a:noFill/>
          </a:ln>
        </p:spPr>
        <p:txBody>
          <a:bodyPr anchorCtr="0" anchor="t" bIns="45650" lIns="91300" spcFirstLastPara="1" rIns="91300" wrap="square" tIns="45650">
            <a:noAutofit/>
          </a:bodyPr>
          <a:lstStyle/>
          <a:p>
            <a:pPr indent="-330200" lvl="0" marL="457200" rtl="0" algn="l">
              <a:spcBef>
                <a:spcPts val="0"/>
              </a:spcBef>
              <a:spcAft>
                <a:spcPts val="0"/>
              </a:spcAft>
              <a:buClr>
                <a:schemeClr val="dk1"/>
              </a:buClr>
              <a:buSzPts val="1600"/>
              <a:buChar char="●"/>
            </a:pPr>
            <a:r>
              <a:rPr lang="en-US" sz="1600">
                <a:latin typeface="Arial"/>
                <a:ea typeface="Arial"/>
                <a:cs typeface="Arial"/>
                <a:sym typeface="Arial"/>
              </a:rPr>
              <a:t>Good example of the value of sat obs based on their impact on modeling/forecasting</a:t>
            </a:r>
            <a:endParaRPr sz="1600">
              <a:latin typeface="Arial"/>
              <a:ea typeface="Arial"/>
              <a:cs typeface="Arial"/>
              <a:sym typeface="Arial"/>
            </a:endParaRPr>
          </a:p>
          <a:p>
            <a:pPr indent="-330200" lvl="0" marL="457200" rtl="0" algn="l">
              <a:spcBef>
                <a:spcPts val="0"/>
              </a:spcBef>
              <a:spcAft>
                <a:spcPts val="0"/>
              </a:spcAft>
              <a:buClr>
                <a:schemeClr val="dk1"/>
              </a:buClr>
              <a:buSzPts val="1600"/>
              <a:buChar char="●"/>
            </a:pPr>
            <a:r>
              <a:rPr lang="en-US" sz="1600">
                <a:latin typeface="Arial"/>
                <a:ea typeface="Arial"/>
                <a:cs typeface="Arial"/>
                <a:sym typeface="Arial"/>
              </a:rPr>
              <a:t>JPSS VIIRS = Visible Infrared Imaging Radiometer Suite (VIIRS)</a:t>
            </a:r>
            <a:endParaRPr sz="1600">
              <a:latin typeface="Arial"/>
              <a:ea typeface="Arial"/>
              <a:cs typeface="Arial"/>
              <a:sym typeface="Arial"/>
            </a:endParaRPr>
          </a:p>
        </p:txBody>
      </p:sp>
      <p:sp>
        <p:nvSpPr>
          <p:cNvPr id="831" name="Google Shape;831;g2edb5549ffd_0_287:notes"/>
          <p:cNvSpPr txBox="1"/>
          <p:nvPr>
            <p:ph idx="12" type="sldNum"/>
          </p:nvPr>
        </p:nvSpPr>
        <p:spPr>
          <a:xfrm>
            <a:off x="3884613" y="8685214"/>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2ee56698a35_0_11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2ee56698a3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480"/>
              </a:spcBef>
              <a:spcAft>
                <a:spcPts val="0"/>
              </a:spcAft>
              <a:buClr>
                <a:srgbClr val="07336F"/>
              </a:buClr>
              <a:buSzPts val="1000"/>
              <a:buFont typeface="Libre Franklin"/>
              <a:buChar char="•"/>
            </a:pPr>
            <a:r>
              <a:rPr lang="en-US" sz="1000">
                <a:solidFill>
                  <a:srgbClr val="07336F"/>
                </a:solidFill>
                <a:latin typeface="Libre Franklin"/>
                <a:ea typeface="Libre Franklin"/>
                <a:cs typeface="Libre Franklin"/>
                <a:sym typeface="Libre Franklin"/>
              </a:rPr>
              <a:t>see my notes: </a:t>
            </a:r>
            <a:r>
              <a:rPr lang="en-US" sz="1000" u="sng">
                <a:solidFill>
                  <a:srgbClr val="0A52F6"/>
                </a:solidFill>
                <a:latin typeface="Libre Franklin"/>
                <a:ea typeface="Libre Franklin"/>
                <a:cs typeface="Libre Franklin"/>
                <a:sym typeface="Libre Franklin"/>
                <a:hlinkClick r:id="rId2">
                  <a:extLst>
                    <a:ext uri="{A12FA001-AC4F-418D-AE19-62706E023703}">
                      <ahyp:hlinkClr val="tx"/>
                    </a:ext>
                  </a:extLst>
                </a:hlinkClick>
              </a:rPr>
              <a:t>https://docs.google.com/document/d/1cNBu0xanxrkR7UASVbXjupTNFJOFva2FfVsIXKjKo0A/edit</a:t>
            </a:r>
            <a:endParaRPr sz="3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ee56698a35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g2ee56698a35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Also – from HWT Accomplishment of UFS R2O project: “</a:t>
            </a:r>
            <a:r>
              <a:rPr lang="en-US">
                <a:solidFill>
                  <a:schemeClr val="dk1"/>
                </a:solidFill>
              </a:rPr>
              <a:t>HWT + FFaIR testbeds &amp; feedback for RRFS and 3DRTMA</a:t>
            </a:r>
            <a:r>
              <a:rPr lang="en-US"/>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edb5549ffd_1_7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edb5549ffd_1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2edb5549ffd_1_7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edb5549ffd_1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edb5549ffd_1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edb5549ffd_1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edb5549ffd_1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eb9508d3b8_0_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eb9508d3b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verification, in particular, how do model innovations influence </a:t>
            </a:r>
            <a:endParaRPr/>
          </a:p>
          <a:p>
            <a:pPr indent="0" lvl="0" marL="0" rtl="0" algn="l">
              <a:spcBef>
                <a:spcPts val="0"/>
              </a:spcBef>
              <a:spcAft>
                <a:spcPts val="0"/>
              </a:spcAft>
              <a:buClr>
                <a:schemeClr val="dk1"/>
              </a:buClr>
              <a:buSzPts val="1100"/>
              <a:buFont typeface="Arial"/>
              <a:buNone/>
            </a:pPr>
            <a:r>
              <a:rPr lang="en-US"/>
              <a:t>specifics, see notes: https://docs.google.com/document/d/1xCup_TGgBkKgW5sylvQscpNkQ8Zr_kornS3GBv--q2U/edit</a:t>
            </a:r>
            <a:endParaRPr/>
          </a:p>
          <a:p>
            <a:pPr indent="0" lvl="0" marL="0" rtl="0" algn="l">
              <a:spcBef>
                <a:spcPts val="0"/>
              </a:spcBef>
              <a:spcAft>
                <a:spcPts val="0"/>
              </a:spcAft>
              <a:buClr>
                <a:schemeClr val="dk1"/>
              </a:buClr>
              <a:buSzPts val="1100"/>
              <a:buFont typeface="Arial"/>
              <a:buNone/>
            </a:pPr>
            <a:r>
              <a:rPr lang="en-US"/>
              <a:t>Some activities beyond “testing in a quasi-operational environment”</a:t>
            </a:r>
            <a:endParaRPr/>
          </a:p>
          <a:p>
            <a:pPr indent="0" lvl="0" marL="0" rtl="0" algn="l">
              <a:spcBef>
                <a:spcPts val="0"/>
              </a:spcBef>
              <a:spcAft>
                <a:spcPts val="0"/>
              </a:spcAft>
              <a:buClr>
                <a:schemeClr val="dk1"/>
              </a:buClr>
              <a:buSzPts val="1100"/>
              <a:buFont typeface="Arial"/>
              <a:buNone/>
            </a:pPr>
            <a:r>
              <a:rPr lang="en-US"/>
              <a:t>Identify new techniques, tools, models, observing systems, etc. with potential for improving forecast guidance and products</a:t>
            </a:r>
            <a:endParaRPr/>
          </a:p>
          <a:p>
            <a:pPr indent="0" lvl="0" marL="0" rtl="0" algn="l">
              <a:spcBef>
                <a:spcPts val="0"/>
              </a:spcBef>
              <a:spcAft>
                <a:spcPts val="0"/>
              </a:spcAft>
              <a:buClr>
                <a:schemeClr val="dk1"/>
              </a:buClr>
              <a:buSzPts val="1100"/>
              <a:buFont typeface="Arial"/>
              <a:buNone/>
            </a:pPr>
            <a:r>
              <a:rPr lang="en-US"/>
              <a:t>Software development to prepare for testing</a:t>
            </a:r>
            <a:endParaRPr/>
          </a:p>
          <a:p>
            <a:pPr indent="0" lvl="0" marL="0" rtl="0" algn="l">
              <a:spcBef>
                <a:spcPts val="0"/>
              </a:spcBef>
              <a:spcAft>
                <a:spcPts val="0"/>
              </a:spcAft>
              <a:buClr>
                <a:schemeClr val="dk1"/>
              </a:buClr>
              <a:buSzPts val="1100"/>
              <a:buFont typeface="Arial"/>
              <a:buNone/>
            </a:pPr>
            <a:r>
              <a:rPr lang="en-US"/>
              <a:t>Prepare documentation, assist with training </a:t>
            </a:r>
            <a:endParaRPr/>
          </a:p>
          <a:p>
            <a:pPr indent="0" lvl="0" marL="0" rtl="0" algn="l">
              <a:spcBef>
                <a:spcPts val="0"/>
              </a:spcBef>
              <a:spcAft>
                <a:spcPts val="0"/>
              </a:spcAft>
              <a:buClr>
                <a:schemeClr val="dk1"/>
              </a:buClr>
              <a:buSzPts val="1100"/>
              <a:buFont typeface="Arial"/>
              <a:buNone/>
            </a:pPr>
            <a:r>
              <a:rPr lang="en-US"/>
              <a:t>Engage other TBPGs, EMC, NCEP Central Ops, NOS OCS &amp; COOPS and others as needed for the path for  transition to occur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…and their NOAA and external collaborators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b205bddf09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g1b205bddf09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u="sng">
                <a:solidFill>
                  <a:schemeClr val="hlink"/>
                </a:solidFill>
                <a:hlinkClick r:id="rId2"/>
              </a:rPr>
              <a:t>https://www.testbeds.noaa.gov/</a:t>
            </a:r>
            <a:r>
              <a:rPr lang="en-US"/>
              <a:t>  ; develops new Collaborative Forecast Processes</a:t>
            </a:r>
            <a:r>
              <a:rPr lang="en-US" sz="1800">
                <a:latin typeface="Roboto Slab"/>
                <a:ea typeface="Roboto Slab"/>
                <a:cs typeface="Roboto Slab"/>
                <a:sym typeface="Roboto Slab"/>
              </a:rPr>
              <a:t>Many have or developing social science components </a:t>
            </a:r>
            <a:r>
              <a:rPr lang="en-US"/>
              <a:t>Most conduct experiments to test </a:t>
            </a:r>
            <a:endParaRPr/>
          </a:p>
          <a:p>
            <a:pPr indent="0" lvl="0" marL="0" rtl="0" algn="l">
              <a:lnSpc>
                <a:spcPct val="100000"/>
              </a:lnSpc>
              <a:spcBef>
                <a:spcPts val="0"/>
              </a:spcBef>
              <a:spcAft>
                <a:spcPts val="0"/>
              </a:spcAft>
              <a:buSzPts val="1400"/>
              <a:buNone/>
            </a:pPr>
            <a:r>
              <a:rPr lang="en-US"/>
              <a:t>HMT Winter Weather and Flash Flood &amp; Intense Rainfall Expts</a:t>
            </a:r>
            <a:endParaRPr/>
          </a:p>
          <a:p>
            <a:pPr indent="0" lvl="0" marL="0" rtl="0" algn="l">
              <a:lnSpc>
                <a:spcPct val="100000"/>
              </a:lnSpc>
              <a:spcBef>
                <a:spcPts val="0"/>
              </a:spcBef>
              <a:spcAft>
                <a:spcPts val="0"/>
              </a:spcAft>
              <a:buSzPts val="1400"/>
              <a:buNone/>
            </a:pPr>
            <a:r>
              <a:rPr lang="en-US"/>
              <a:t>others:  Arctic TB &amp; PG &gt; NWS Alaska Region </a:t>
            </a:r>
            <a:endParaRPr/>
          </a:p>
          <a:p>
            <a:pPr indent="0" lvl="0" marL="0" rtl="0" algn="l">
              <a:lnSpc>
                <a:spcPct val="100000"/>
              </a:lnSpc>
              <a:spcBef>
                <a:spcPts val="0"/>
              </a:spcBef>
              <a:spcAft>
                <a:spcPts val="0"/>
              </a:spcAft>
              <a:buSzPts val="1400"/>
              <a:buNone/>
            </a:pPr>
            <a:r>
              <a:rPr lang="en-US"/>
              <a:t>Coastal &amp; Ocean Modeling TB &gt; NOS coastal forecasting </a:t>
            </a:r>
            <a:endParaRPr/>
          </a:p>
          <a:p>
            <a:pPr indent="0" lvl="0" marL="0" rtl="0" algn="l">
              <a:lnSpc>
                <a:spcPct val="100000"/>
              </a:lnSpc>
              <a:spcBef>
                <a:spcPts val="0"/>
              </a:spcBef>
              <a:spcAft>
                <a:spcPts val="0"/>
              </a:spcAft>
              <a:buSzPts val="1400"/>
              <a:buNone/>
            </a:pPr>
            <a:r>
              <a:rPr lang="en-US"/>
              <a:t>Operations Proving Ground &gt; WFO’s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21" name="Google Shape;521;g1b205bddf09_0_4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5acae2894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5acae289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 you Kodi Berry for these findings on benefits; and to Wallace Hoggsett for the photo of HOT</a:t>
            </a:r>
            <a:endParaRPr/>
          </a:p>
          <a:p>
            <a:pPr indent="0" lvl="0" marL="0" rtl="0" algn="l">
              <a:spcBef>
                <a:spcPts val="0"/>
              </a:spcBef>
              <a:spcAft>
                <a:spcPts val="0"/>
              </a:spcAft>
              <a:buClr>
                <a:schemeClr val="dk1"/>
              </a:buClr>
              <a:buSzPts val="1100"/>
              <a:buFont typeface="Arial"/>
              <a:buNone/>
            </a:pPr>
            <a:r>
              <a:rPr lang="en-US"/>
              <a:t>Some findings of HWT on benefits of bringing end users in (from Kodi Berry, HWT)</a:t>
            </a:r>
            <a:endParaRPr/>
          </a:p>
          <a:p>
            <a:pPr indent="0" lvl="0" marL="0" rtl="0" algn="l">
              <a:spcBef>
                <a:spcPts val="0"/>
              </a:spcBef>
              <a:spcAft>
                <a:spcPts val="0"/>
              </a:spcAft>
              <a:buClr>
                <a:schemeClr val="dk1"/>
              </a:buClr>
              <a:buSzPts val="1100"/>
              <a:buFont typeface="Arial"/>
              <a:buNone/>
            </a:pPr>
            <a:r>
              <a:rPr lang="en-US"/>
              <a:t>Realism in testing helps identify, address, &amp; mitigate factors that create the “valley of death” in transitioning R2O (Karstens et al. 2018)</a:t>
            </a:r>
            <a:endParaRPr/>
          </a:p>
          <a:p>
            <a:pPr indent="0" lvl="0" marL="0" rtl="0" algn="l">
              <a:spcBef>
                <a:spcPts val="0"/>
              </a:spcBef>
              <a:spcAft>
                <a:spcPts val="0"/>
              </a:spcAft>
              <a:buClr>
                <a:schemeClr val="dk1"/>
              </a:buClr>
              <a:buSzPts val="1100"/>
              <a:buFont typeface="Arial"/>
              <a:buNone/>
            </a:pPr>
            <a:r>
              <a:rPr lang="en-US"/>
              <a:t>Interaction between NWS forecasters and end users enables the generation of useful, usable, and understandable information (Karstens et al. 2018)</a:t>
            </a:r>
            <a:endParaRPr/>
          </a:p>
          <a:p>
            <a:pPr indent="0" lvl="0" marL="0" rtl="0" algn="l">
              <a:spcBef>
                <a:spcPts val="0"/>
              </a:spcBef>
              <a:spcAft>
                <a:spcPts val="0"/>
              </a:spcAft>
              <a:buNone/>
            </a:pPr>
            <a:r>
              <a:rPr lang="en-US"/>
              <a:t>End-user engagement to the level of co-production results in a parallel increase in the use of products developed in those projects (Nygren et al. 2018)</a:t>
            </a:r>
            <a:endParaRPr/>
          </a:p>
        </p:txBody>
      </p:sp>
      <p:sp>
        <p:nvSpPr>
          <p:cNvPr id="533" name="Google Shape;533;g25acae2894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edb5549ffd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edb5549ffd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US" sz="1400">
                <a:solidFill>
                  <a:schemeClr val="dk2"/>
                </a:solidFill>
                <a:latin typeface="Arial"/>
                <a:ea typeface="Arial"/>
                <a:cs typeface="Arial"/>
                <a:sym typeface="Arial"/>
              </a:rPr>
              <a:t>Feedback on ensemble visualization &amp; tools (Radford &amp; Lackman - published?)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b205bddf09_0_9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b205bddf09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ee56698a35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2ee56698a35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rPr lang="en-US"/>
              <a:t>updated July 2024</a:t>
            </a:r>
            <a:endParaRPr/>
          </a:p>
          <a:p>
            <a:pPr indent="0" lvl="0" marL="0" rtl="0" algn="l">
              <a:lnSpc>
                <a:spcPct val="100000"/>
              </a:lnSpc>
              <a:spcBef>
                <a:spcPts val="1000"/>
              </a:spcBef>
              <a:spcAft>
                <a:spcPts val="0"/>
              </a:spcAft>
              <a:buClr>
                <a:schemeClr val="dk1"/>
              </a:buClr>
              <a:buSzPts val="1100"/>
              <a:buFont typeface="Arial"/>
              <a:buNone/>
            </a:pPr>
            <a:r>
              <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ebe60852b8de993b">
  <p:cSld name="BLANK_ebe60852b8de993b">
    <p:spTree>
      <p:nvGrpSpPr>
        <p:cNvPr id="33" name="Shape 3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68" name="Shape 68"/>
        <p:cNvGrpSpPr/>
        <p:nvPr/>
      </p:nvGrpSpPr>
      <p:grpSpPr>
        <a:xfrm>
          <a:off x="0" y="0"/>
          <a:ext cx="0" cy="0"/>
          <a:chOff x="0" y="0"/>
          <a:chExt cx="0" cy="0"/>
        </a:xfrm>
      </p:grpSpPr>
      <p:sp>
        <p:nvSpPr>
          <p:cNvPr id="69" name="Google Shape;69;p1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70" name="Google Shape;70;p11"/>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11"/>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 name="Google Shape;72;p11"/>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73" name="Shape 73"/>
        <p:cNvGrpSpPr/>
        <p:nvPr/>
      </p:nvGrpSpPr>
      <p:grpSpPr>
        <a:xfrm>
          <a:off x="0" y="0"/>
          <a:ext cx="0" cy="0"/>
          <a:chOff x="0" y="0"/>
          <a:chExt cx="0" cy="0"/>
        </a:xfrm>
      </p:grpSpPr>
      <p:sp>
        <p:nvSpPr>
          <p:cNvPr id="74" name="Google Shape;74;p1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75" name="Google Shape;75;p12"/>
          <p:cNvSpPr/>
          <p:nvPr>
            <p:ph idx="2" type="pic"/>
          </p:nvPr>
        </p:nvSpPr>
        <p:spPr>
          <a:xfrm>
            <a:off x="762000" y="914400"/>
            <a:ext cx="2435400" cy="1200300"/>
          </a:xfrm>
          <a:prstGeom prst="rect">
            <a:avLst/>
          </a:prstGeom>
          <a:solidFill>
            <a:srgbClr val="F2F2F2"/>
          </a:solidFill>
          <a:ln>
            <a:noFill/>
          </a:ln>
        </p:spPr>
      </p:sp>
      <p:sp>
        <p:nvSpPr>
          <p:cNvPr id="76" name="Google Shape;76;p12"/>
          <p:cNvSpPr/>
          <p:nvPr>
            <p:ph idx="3" type="pic"/>
          </p:nvPr>
        </p:nvSpPr>
        <p:spPr>
          <a:xfrm>
            <a:off x="3508162" y="914400"/>
            <a:ext cx="2435400" cy="1200300"/>
          </a:xfrm>
          <a:prstGeom prst="rect">
            <a:avLst/>
          </a:prstGeom>
          <a:solidFill>
            <a:srgbClr val="F2F2F2"/>
          </a:solidFill>
          <a:ln>
            <a:noFill/>
          </a:ln>
        </p:spPr>
      </p:sp>
      <p:sp>
        <p:nvSpPr>
          <p:cNvPr id="77" name="Google Shape;77;p12"/>
          <p:cNvSpPr/>
          <p:nvPr>
            <p:ph idx="4" type="pic"/>
          </p:nvPr>
        </p:nvSpPr>
        <p:spPr>
          <a:xfrm>
            <a:off x="6251362" y="914400"/>
            <a:ext cx="2435400" cy="1200300"/>
          </a:xfrm>
          <a:prstGeom prst="rect">
            <a:avLst/>
          </a:prstGeom>
          <a:solidFill>
            <a:srgbClr val="F2F2F2"/>
          </a:solidFill>
          <a:ln>
            <a:noFill/>
          </a:ln>
        </p:spPr>
      </p:sp>
      <p:sp>
        <p:nvSpPr>
          <p:cNvPr id="78" name="Google Shape;78;p12"/>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Google Shape;79;p12"/>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 name="Google Shape;80;p12"/>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81" name="Shape 81"/>
        <p:cNvGrpSpPr/>
        <p:nvPr/>
      </p:nvGrpSpPr>
      <p:grpSpPr>
        <a:xfrm>
          <a:off x="0" y="0"/>
          <a:ext cx="0" cy="0"/>
          <a:chOff x="0" y="0"/>
          <a:chExt cx="0" cy="0"/>
        </a:xfrm>
      </p:grpSpPr>
      <p:sp>
        <p:nvSpPr>
          <p:cNvPr id="82" name="Google Shape;82;p1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83" name="Google Shape;83;p13"/>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4"/>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4"/>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1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a:lvl1pPr>
            <a:lvl2pPr indent="-330200" lvl="1" marL="914400" algn="l">
              <a:lnSpc>
                <a:spcPct val="100000"/>
              </a:lnSpc>
              <a:spcBef>
                <a:spcPts val="0"/>
              </a:spcBef>
              <a:spcAft>
                <a:spcPts val="0"/>
              </a:spcAft>
              <a:buSzPts val="16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89" name="Google Shape;89;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90" name="Shape 90"/>
        <p:cNvGrpSpPr/>
        <p:nvPr/>
      </p:nvGrpSpPr>
      <p:grpSpPr>
        <a:xfrm>
          <a:off x="0" y="0"/>
          <a:ext cx="0" cy="0"/>
          <a:chOff x="0" y="0"/>
          <a:chExt cx="0" cy="0"/>
        </a:xfrm>
      </p:grpSpPr>
      <p:sp>
        <p:nvSpPr>
          <p:cNvPr id="91" name="Google Shape;91;p15"/>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5"/>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5"/>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94" name="Google Shape;94;p15"/>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330200" lvl="1" marL="914400" algn="l">
              <a:lnSpc>
                <a:spcPct val="100000"/>
              </a:lnSpc>
              <a:spcBef>
                <a:spcPts val="0"/>
              </a:spcBef>
              <a:spcAft>
                <a:spcPts val="0"/>
              </a:spcAft>
              <a:buClr>
                <a:schemeClr val="lt1"/>
              </a:buClr>
              <a:buSzPts val="1600"/>
              <a:buChar char="○"/>
              <a:defRPr>
                <a:solidFill>
                  <a:schemeClr val="lt1"/>
                </a:solidFill>
              </a:defRPr>
            </a:lvl2pPr>
            <a:lvl3pPr indent="-355600" lvl="2" marL="1371600" algn="l">
              <a:lnSpc>
                <a:spcPct val="100000"/>
              </a:lnSpc>
              <a:spcBef>
                <a:spcPts val="0"/>
              </a:spcBef>
              <a:spcAft>
                <a:spcPts val="0"/>
              </a:spcAft>
              <a:buClr>
                <a:schemeClr val="lt1"/>
              </a:buClr>
              <a:buSzPts val="2000"/>
              <a:buChar char="•"/>
              <a:defRPr>
                <a:solidFill>
                  <a:schemeClr val="lt1"/>
                </a:solidFill>
              </a:defRPr>
            </a:lvl3pPr>
            <a:lvl4pPr indent="-355600" lvl="3" marL="1828800" algn="l">
              <a:lnSpc>
                <a:spcPct val="100000"/>
              </a:lnSpc>
              <a:spcBef>
                <a:spcPts val="0"/>
              </a:spcBef>
              <a:spcAft>
                <a:spcPts val="0"/>
              </a:spcAft>
              <a:buClr>
                <a:schemeClr val="lt1"/>
              </a:buClr>
              <a:buSzPts val="2000"/>
              <a:buChar char="•"/>
              <a:defRPr>
                <a:solidFill>
                  <a:schemeClr val="lt1"/>
                </a:solidFill>
              </a:defRPr>
            </a:lvl4pPr>
            <a:lvl5pPr indent="-342900" lvl="4" marL="2286000" algn="l">
              <a:lnSpc>
                <a:spcPct val="100000"/>
              </a:lnSpc>
              <a:spcBef>
                <a:spcPts val="0"/>
              </a:spcBef>
              <a:spcAft>
                <a:spcPts val="0"/>
              </a:spcAft>
              <a:buClr>
                <a:schemeClr val="lt1"/>
              </a:buClr>
              <a:buSzPts val="1800"/>
              <a:buChar char="•"/>
              <a:defRPr>
                <a:solidFill>
                  <a:schemeClr val="lt1"/>
                </a:solidFill>
              </a:defRPr>
            </a:lvl5pPr>
            <a:lvl6pPr indent="-342900" lvl="5" marL="2743200" algn="l">
              <a:lnSpc>
                <a:spcPct val="100000"/>
              </a:lnSpc>
              <a:spcBef>
                <a:spcPts val="0"/>
              </a:spcBef>
              <a:spcAft>
                <a:spcPts val="0"/>
              </a:spcAft>
              <a:buClr>
                <a:schemeClr val="lt1"/>
              </a:buClr>
              <a:buSzPts val="1800"/>
              <a:buChar char="•"/>
              <a:defRPr>
                <a:solidFill>
                  <a:schemeClr val="lt1"/>
                </a:solidFill>
              </a:defRPr>
            </a:lvl6pPr>
            <a:lvl7pPr indent="-342900" lvl="6" marL="3200400" algn="l">
              <a:lnSpc>
                <a:spcPct val="100000"/>
              </a:lnSpc>
              <a:spcBef>
                <a:spcPts val="0"/>
              </a:spcBef>
              <a:spcAft>
                <a:spcPts val="0"/>
              </a:spcAft>
              <a:buClr>
                <a:schemeClr val="lt1"/>
              </a:buClr>
              <a:buSzPts val="1800"/>
              <a:buChar char="•"/>
              <a:defRPr>
                <a:solidFill>
                  <a:schemeClr val="lt1"/>
                </a:solidFill>
              </a:defRPr>
            </a:lvl7pPr>
            <a:lvl8pPr indent="-342900" lvl="7" marL="3657600" algn="l">
              <a:lnSpc>
                <a:spcPct val="100000"/>
              </a:lnSpc>
              <a:spcBef>
                <a:spcPts val="0"/>
              </a:spcBef>
              <a:spcAft>
                <a:spcPts val="0"/>
              </a:spcAft>
              <a:buClr>
                <a:schemeClr val="lt1"/>
              </a:buClr>
              <a:buSzPts val="1800"/>
              <a:buChar char="•"/>
              <a:defRPr>
                <a:solidFill>
                  <a:schemeClr val="lt1"/>
                </a:solidFill>
              </a:defRPr>
            </a:lvl8pPr>
            <a:lvl9pPr indent="-342900" lvl="8" marL="4114800" algn="l">
              <a:lnSpc>
                <a:spcPct val="100000"/>
              </a:lnSpc>
              <a:spcBef>
                <a:spcPts val="0"/>
              </a:spcBef>
              <a:spcAft>
                <a:spcPts val="0"/>
              </a:spcAft>
              <a:buClr>
                <a:schemeClr val="lt1"/>
              </a:buClr>
              <a:buSzPts val="1800"/>
              <a:buChar char="•"/>
              <a:defRPr>
                <a:solidFill>
                  <a:schemeClr val="lt1"/>
                </a:solidFill>
              </a:defRPr>
            </a:lvl9pPr>
          </a:lstStyle>
          <a:p/>
        </p:txBody>
      </p:sp>
      <p:sp>
        <p:nvSpPr>
          <p:cNvPr id="95" name="Google Shape;95;p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96" name="Shape 96"/>
        <p:cNvGrpSpPr/>
        <p:nvPr/>
      </p:nvGrpSpPr>
      <p:grpSpPr>
        <a:xfrm>
          <a:off x="0" y="0"/>
          <a:ext cx="0" cy="0"/>
          <a:chOff x="0" y="0"/>
          <a:chExt cx="0" cy="0"/>
        </a:xfrm>
      </p:grpSpPr>
      <p:sp>
        <p:nvSpPr>
          <p:cNvPr id="97" name="Google Shape;97;p16"/>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6"/>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99" name="Google Shape;99;p1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16"/>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101" name="Shape 101"/>
        <p:cNvGrpSpPr/>
        <p:nvPr/>
      </p:nvGrpSpPr>
      <p:grpSpPr>
        <a:xfrm>
          <a:off x="0" y="0"/>
          <a:ext cx="0" cy="0"/>
          <a:chOff x="0" y="0"/>
          <a:chExt cx="0" cy="0"/>
        </a:xfrm>
      </p:grpSpPr>
      <p:sp>
        <p:nvSpPr>
          <p:cNvPr id="102" name="Google Shape;102;p17"/>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03" name="Google Shape;103;p17"/>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04" name="Google Shape;104;p1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05" name="Google Shape;105;p17"/>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106" name="Google Shape;106;p17"/>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1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111" name="Google Shape;111;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112" name="Shape 112"/>
        <p:cNvGrpSpPr/>
        <p:nvPr/>
      </p:nvGrpSpPr>
      <p:grpSpPr>
        <a:xfrm>
          <a:off x="0" y="0"/>
          <a:ext cx="0" cy="0"/>
          <a:chOff x="0" y="0"/>
          <a:chExt cx="0" cy="0"/>
        </a:xfrm>
      </p:grpSpPr>
      <p:sp>
        <p:nvSpPr>
          <p:cNvPr id="113" name="Google Shape;113;p19"/>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14" name="Google Shape;114;p19"/>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115" name="Google Shape;115;p1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116" name="Google Shape;116;p19"/>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117" name="Google Shape;117;p19"/>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18" name="Shape 118"/>
        <p:cNvGrpSpPr/>
        <p:nvPr/>
      </p:nvGrpSpPr>
      <p:grpSpPr>
        <a:xfrm>
          <a:off x="0" y="0"/>
          <a:ext cx="0" cy="0"/>
          <a:chOff x="0" y="0"/>
          <a:chExt cx="0" cy="0"/>
        </a:xfrm>
      </p:grpSpPr>
      <p:sp>
        <p:nvSpPr>
          <p:cNvPr id="119" name="Google Shape;119;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34" name="Shape 34"/>
        <p:cNvGrpSpPr/>
        <p:nvPr/>
      </p:nvGrpSpPr>
      <p:grpSpPr>
        <a:xfrm>
          <a:off x="0" y="0"/>
          <a:ext cx="0" cy="0"/>
          <a:chOff x="0" y="0"/>
          <a:chExt cx="0" cy="0"/>
        </a:xfrm>
      </p:grpSpPr>
      <p:sp>
        <p:nvSpPr>
          <p:cNvPr id="35" name="Google Shape;35;p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6" name="Google Shape;36;p3"/>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algn="l">
              <a:lnSpc>
                <a:spcPct val="100000"/>
              </a:lnSpc>
              <a:spcBef>
                <a:spcPts val="0"/>
              </a:spcBef>
              <a:spcAft>
                <a:spcPts val="0"/>
              </a:spcAft>
              <a:buSzPts val="2000"/>
              <a:buChar char="•"/>
              <a:defRPr i="0" u="none" cap="none" strike="noStrike"/>
            </a:lvl4pPr>
            <a:lvl5pPr indent="-342900" lvl="4" marL="2286000" marR="0" algn="l">
              <a:lnSpc>
                <a:spcPct val="100000"/>
              </a:lnSpc>
              <a:spcBef>
                <a:spcPts val="0"/>
              </a:spcBef>
              <a:spcAft>
                <a:spcPts val="0"/>
              </a:spcAft>
              <a:buSzPts val="1800"/>
              <a:buChar char="•"/>
              <a:defRPr i="0" u="none" cap="none" strike="noStrike"/>
            </a:lvl5pPr>
            <a:lvl6pPr indent="-342900" lvl="5" marL="2743200" marR="0" algn="l">
              <a:lnSpc>
                <a:spcPct val="100000"/>
              </a:lnSpc>
              <a:spcBef>
                <a:spcPts val="0"/>
              </a:spcBef>
              <a:spcAft>
                <a:spcPts val="0"/>
              </a:spcAft>
              <a:buSzPts val="1800"/>
              <a:buChar char="•"/>
              <a:defRPr i="0" u="none" cap="none" strike="noStrike"/>
            </a:lvl6pPr>
            <a:lvl7pPr indent="-342900" lvl="6" marL="3200400" marR="0" algn="l">
              <a:lnSpc>
                <a:spcPct val="100000"/>
              </a:lnSpc>
              <a:spcBef>
                <a:spcPts val="0"/>
              </a:spcBef>
              <a:spcAft>
                <a:spcPts val="0"/>
              </a:spcAft>
              <a:buSzPts val="1800"/>
              <a:buChar char="•"/>
              <a:defRPr i="0" u="none" cap="none" strike="noStrike"/>
            </a:lvl7pPr>
            <a:lvl8pPr indent="-342900" lvl="7" marL="3657600" marR="0" algn="l">
              <a:lnSpc>
                <a:spcPct val="100000"/>
              </a:lnSpc>
              <a:spcBef>
                <a:spcPts val="0"/>
              </a:spcBef>
              <a:spcAft>
                <a:spcPts val="0"/>
              </a:spcAft>
              <a:buSzPts val="1800"/>
              <a:buChar char="•"/>
              <a:defRPr i="0" u="none" cap="none" strike="noStrike"/>
            </a:lvl8pPr>
            <a:lvl9pPr indent="-342900" lvl="8" marL="4114800" marR="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120" name="Shape 120"/>
        <p:cNvGrpSpPr/>
        <p:nvPr/>
      </p:nvGrpSpPr>
      <p:grpSpPr>
        <a:xfrm>
          <a:off x="0" y="0"/>
          <a:ext cx="0" cy="0"/>
          <a:chOff x="0" y="0"/>
          <a:chExt cx="0" cy="0"/>
        </a:xfrm>
      </p:grpSpPr>
      <p:sp>
        <p:nvSpPr>
          <p:cNvPr id="121" name="Google Shape;121;p21"/>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124" name="Google Shape;124;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125" name="Shape 125"/>
        <p:cNvGrpSpPr/>
        <p:nvPr/>
      </p:nvGrpSpPr>
      <p:grpSpPr>
        <a:xfrm>
          <a:off x="0" y="0"/>
          <a:ext cx="0" cy="0"/>
          <a:chOff x="0" y="0"/>
          <a:chExt cx="0" cy="0"/>
        </a:xfrm>
      </p:grpSpPr>
      <p:sp>
        <p:nvSpPr>
          <p:cNvPr id="126" name="Google Shape;126;p22"/>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127" name="Google Shape;127;p22"/>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0" name="Google Shape;130;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1" name="Google Shape;1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32" name="Shape 132"/>
        <p:cNvGrpSpPr/>
        <p:nvPr/>
      </p:nvGrpSpPr>
      <p:grpSpPr>
        <a:xfrm>
          <a:off x="0" y="0"/>
          <a:ext cx="0" cy="0"/>
          <a:chOff x="0" y="0"/>
          <a:chExt cx="0" cy="0"/>
        </a:xfrm>
      </p:grpSpPr>
      <p:sp>
        <p:nvSpPr>
          <p:cNvPr id="133" name="Google Shape;133;p24"/>
          <p:cNvSpPr txBox="1"/>
          <p:nvPr>
            <p:ph type="title"/>
          </p:nvPr>
        </p:nvSpPr>
        <p:spPr>
          <a:xfrm>
            <a:off x="685346" y="457200"/>
            <a:ext cx="7765500" cy="9948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lt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4" name="Google Shape;134;p24"/>
          <p:cNvSpPr txBox="1"/>
          <p:nvPr>
            <p:ph idx="1" type="body"/>
          </p:nvPr>
        </p:nvSpPr>
        <p:spPr>
          <a:xfrm>
            <a:off x="685346" y="1572048"/>
            <a:ext cx="7765500" cy="2771400"/>
          </a:xfrm>
          <a:prstGeom prst="rect">
            <a:avLst/>
          </a:prstGeom>
          <a:noFill/>
          <a:ln>
            <a:noFill/>
          </a:ln>
        </p:spPr>
        <p:txBody>
          <a:bodyPr anchorCtr="0" anchor="t" bIns="34275" lIns="68575" spcFirstLastPara="1" rIns="68575" wrap="square" tIns="34275">
            <a:noAutofit/>
          </a:bodyPr>
          <a:lstStyle>
            <a:lvl1pPr indent="-317500" lvl="0" marL="457200" rtl="0" algn="l">
              <a:lnSpc>
                <a:spcPct val="120000"/>
              </a:lnSpc>
              <a:spcBef>
                <a:spcPts val="800"/>
              </a:spcBef>
              <a:spcAft>
                <a:spcPts val="0"/>
              </a:spcAft>
              <a:buClr>
                <a:schemeClr val="lt1"/>
              </a:buClr>
              <a:buSzPts val="1400"/>
              <a:buChar char="•"/>
              <a:defRPr/>
            </a:lvl1pPr>
            <a:lvl2pPr indent="-317500" lvl="1" marL="914400" rtl="0" algn="l">
              <a:lnSpc>
                <a:spcPct val="120000"/>
              </a:lnSpc>
              <a:spcBef>
                <a:spcPts val="400"/>
              </a:spcBef>
              <a:spcAft>
                <a:spcPts val="0"/>
              </a:spcAft>
              <a:buClr>
                <a:schemeClr val="lt1"/>
              </a:buClr>
              <a:buSzPts val="1400"/>
              <a:buChar char="○"/>
              <a:defRPr/>
            </a:lvl2pPr>
            <a:lvl3pPr indent="-317500" lvl="2" marL="1371600" rtl="0" algn="l">
              <a:lnSpc>
                <a:spcPct val="120000"/>
              </a:lnSpc>
              <a:spcBef>
                <a:spcPts val="400"/>
              </a:spcBef>
              <a:spcAft>
                <a:spcPts val="0"/>
              </a:spcAft>
              <a:buClr>
                <a:schemeClr val="lt1"/>
              </a:buClr>
              <a:buSzPts val="1400"/>
              <a:buChar char="•"/>
              <a:defRPr/>
            </a:lvl3pPr>
            <a:lvl4pPr indent="-317500" lvl="3" marL="1828800" rtl="0" algn="l">
              <a:lnSpc>
                <a:spcPct val="120000"/>
              </a:lnSpc>
              <a:spcBef>
                <a:spcPts val="400"/>
              </a:spcBef>
              <a:spcAft>
                <a:spcPts val="0"/>
              </a:spcAft>
              <a:buClr>
                <a:schemeClr val="lt1"/>
              </a:buClr>
              <a:buSzPts val="1400"/>
              <a:buChar char="•"/>
              <a:defRPr/>
            </a:lvl4pPr>
            <a:lvl5pPr indent="-317500" lvl="4" marL="2286000" rtl="0" algn="l">
              <a:lnSpc>
                <a:spcPct val="120000"/>
              </a:lnSpc>
              <a:spcBef>
                <a:spcPts val="400"/>
              </a:spcBef>
              <a:spcAft>
                <a:spcPts val="0"/>
              </a:spcAft>
              <a:buClr>
                <a:schemeClr val="lt1"/>
              </a:buClr>
              <a:buSzPts val="1400"/>
              <a:buChar char="•"/>
              <a:defRPr/>
            </a:lvl5pPr>
            <a:lvl6pPr indent="-317500" lvl="5" marL="2743200" rtl="0" algn="l">
              <a:lnSpc>
                <a:spcPct val="120000"/>
              </a:lnSpc>
              <a:spcBef>
                <a:spcPts val="400"/>
              </a:spcBef>
              <a:spcAft>
                <a:spcPts val="0"/>
              </a:spcAft>
              <a:buClr>
                <a:schemeClr val="lt1"/>
              </a:buClr>
              <a:buSzPts val="1400"/>
              <a:buChar char="•"/>
              <a:defRPr/>
            </a:lvl6pPr>
            <a:lvl7pPr indent="-317500" lvl="6" marL="3200400" rtl="0" algn="l">
              <a:lnSpc>
                <a:spcPct val="120000"/>
              </a:lnSpc>
              <a:spcBef>
                <a:spcPts val="400"/>
              </a:spcBef>
              <a:spcAft>
                <a:spcPts val="0"/>
              </a:spcAft>
              <a:buClr>
                <a:schemeClr val="lt1"/>
              </a:buClr>
              <a:buSzPts val="1400"/>
              <a:buChar char="•"/>
              <a:defRPr/>
            </a:lvl7pPr>
            <a:lvl8pPr indent="-317500" lvl="7" marL="3657600" rtl="0" algn="l">
              <a:lnSpc>
                <a:spcPct val="120000"/>
              </a:lnSpc>
              <a:spcBef>
                <a:spcPts val="400"/>
              </a:spcBef>
              <a:spcAft>
                <a:spcPts val="0"/>
              </a:spcAft>
              <a:buClr>
                <a:schemeClr val="lt1"/>
              </a:buClr>
              <a:buSzPts val="1400"/>
              <a:buChar char="•"/>
              <a:defRPr/>
            </a:lvl8pPr>
            <a:lvl9pPr indent="-317500" lvl="8" marL="4114800" rtl="0" algn="l">
              <a:lnSpc>
                <a:spcPct val="120000"/>
              </a:lnSpc>
              <a:spcBef>
                <a:spcPts val="400"/>
              </a:spcBef>
              <a:spcAft>
                <a:spcPts val="0"/>
              </a:spcAft>
              <a:buClr>
                <a:schemeClr val="lt1"/>
              </a:buClr>
              <a:buSzPts val="1400"/>
              <a:buChar char="•"/>
              <a:defRPr/>
            </a:lvl9pPr>
          </a:lstStyle>
          <a:p/>
        </p:txBody>
      </p:sp>
      <p:sp>
        <p:nvSpPr>
          <p:cNvPr id="135" name="Google Shape;135;p24"/>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36" name="Google Shape;136;p24"/>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37" name="Google Shape;137;p24"/>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62" name="Shape 162"/>
        <p:cNvGrpSpPr/>
        <p:nvPr/>
      </p:nvGrpSpPr>
      <p:grpSpPr>
        <a:xfrm>
          <a:off x="0" y="0"/>
          <a:ext cx="0" cy="0"/>
          <a:chOff x="0" y="0"/>
          <a:chExt cx="0" cy="0"/>
        </a:xfrm>
      </p:grpSpPr>
      <p:sp>
        <p:nvSpPr>
          <p:cNvPr id="163" name="Google Shape;163;p26"/>
          <p:cNvSpPr txBox="1"/>
          <p:nvPr>
            <p:ph type="title"/>
          </p:nvPr>
        </p:nvSpPr>
        <p:spPr>
          <a:xfrm>
            <a:off x="737350" y="114275"/>
            <a:ext cx="8062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64" name="Google Shape;164;p26"/>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algn="l">
              <a:lnSpc>
                <a:spcPct val="100000"/>
              </a:lnSpc>
              <a:spcBef>
                <a:spcPts val="0"/>
              </a:spcBef>
              <a:spcAft>
                <a:spcPts val="0"/>
              </a:spcAft>
              <a:buSzPts val="2000"/>
              <a:buChar char="•"/>
              <a:defRPr i="0" u="none" cap="none" strike="noStrike"/>
            </a:lvl4pPr>
            <a:lvl5pPr indent="-342900" lvl="4" marL="2286000" marR="0" algn="l">
              <a:lnSpc>
                <a:spcPct val="100000"/>
              </a:lnSpc>
              <a:spcBef>
                <a:spcPts val="0"/>
              </a:spcBef>
              <a:spcAft>
                <a:spcPts val="0"/>
              </a:spcAft>
              <a:buSzPts val="1800"/>
              <a:buChar char="•"/>
              <a:defRPr i="0" u="none" cap="none" strike="noStrike"/>
            </a:lvl5pPr>
            <a:lvl6pPr indent="-342900" lvl="5" marL="2743200" marR="0" algn="l">
              <a:lnSpc>
                <a:spcPct val="100000"/>
              </a:lnSpc>
              <a:spcBef>
                <a:spcPts val="0"/>
              </a:spcBef>
              <a:spcAft>
                <a:spcPts val="0"/>
              </a:spcAft>
              <a:buSzPts val="1800"/>
              <a:buChar char="•"/>
              <a:defRPr i="0" u="none" cap="none" strike="noStrike"/>
            </a:lvl6pPr>
            <a:lvl7pPr indent="-342900" lvl="6" marL="3200400" marR="0" algn="l">
              <a:lnSpc>
                <a:spcPct val="100000"/>
              </a:lnSpc>
              <a:spcBef>
                <a:spcPts val="0"/>
              </a:spcBef>
              <a:spcAft>
                <a:spcPts val="0"/>
              </a:spcAft>
              <a:buSzPts val="1800"/>
              <a:buChar char="•"/>
              <a:defRPr i="0" u="none" cap="none" strike="noStrike"/>
            </a:lvl7pPr>
            <a:lvl8pPr indent="-342900" lvl="7" marL="3657600" marR="0" algn="l">
              <a:lnSpc>
                <a:spcPct val="100000"/>
              </a:lnSpc>
              <a:spcBef>
                <a:spcPts val="0"/>
              </a:spcBef>
              <a:spcAft>
                <a:spcPts val="0"/>
              </a:spcAft>
              <a:buSzPts val="1800"/>
              <a:buChar char="•"/>
              <a:defRPr i="0" u="none" cap="none" strike="noStrike"/>
            </a:lvl8pPr>
            <a:lvl9pPr indent="-342900" lvl="8" marL="4114800" marR="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165" name="Shape 165"/>
        <p:cNvGrpSpPr/>
        <p:nvPr/>
      </p:nvGrpSpPr>
      <p:grpSpPr>
        <a:xfrm>
          <a:off x="0" y="0"/>
          <a:ext cx="0" cy="0"/>
          <a:chOff x="0" y="0"/>
          <a:chExt cx="0" cy="0"/>
        </a:xfrm>
      </p:grpSpPr>
      <p:sp>
        <p:nvSpPr>
          <p:cNvPr id="166" name="Google Shape;166;p2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67" name="Google Shape;167;p27"/>
          <p:cNvSpPr/>
          <p:nvPr>
            <p:ph idx="2" type="pic"/>
          </p:nvPr>
        </p:nvSpPr>
        <p:spPr>
          <a:xfrm>
            <a:off x="6096000" y="914400"/>
            <a:ext cx="2590800" cy="3714900"/>
          </a:xfrm>
          <a:prstGeom prst="rect">
            <a:avLst/>
          </a:prstGeom>
          <a:solidFill>
            <a:srgbClr val="F2F2F2"/>
          </a:solidFill>
          <a:ln>
            <a:noFill/>
          </a:ln>
        </p:spPr>
      </p:sp>
      <p:sp>
        <p:nvSpPr>
          <p:cNvPr id="168" name="Google Shape;168;p27"/>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69" name="Shape 169"/>
        <p:cNvGrpSpPr/>
        <p:nvPr/>
      </p:nvGrpSpPr>
      <p:grpSpPr>
        <a:xfrm>
          <a:off x="0" y="0"/>
          <a:ext cx="0" cy="0"/>
          <a:chOff x="0" y="0"/>
          <a:chExt cx="0" cy="0"/>
        </a:xfrm>
      </p:grpSpPr>
      <p:sp>
        <p:nvSpPr>
          <p:cNvPr id="170" name="Google Shape;170;p2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71" name="Google Shape;171;p28"/>
          <p:cNvSpPr/>
          <p:nvPr>
            <p:ph idx="2" type="pic"/>
          </p:nvPr>
        </p:nvSpPr>
        <p:spPr>
          <a:xfrm>
            <a:off x="762000" y="914400"/>
            <a:ext cx="2590800" cy="3714900"/>
          </a:xfrm>
          <a:prstGeom prst="rect">
            <a:avLst/>
          </a:prstGeom>
          <a:solidFill>
            <a:srgbClr val="F2F2F2"/>
          </a:solidFill>
          <a:ln>
            <a:noFill/>
          </a:ln>
        </p:spPr>
      </p:sp>
      <p:sp>
        <p:nvSpPr>
          <p:cNvPr id="172" name="Google Shape;172;p28"/>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173" name="Shape 173"/>
        <p:cNvGrpSpPr/>
        <p:nvPr/>
      </p:nvGrpSpPr>
      <p:grpSpPr>
        <a:xfrm>
          <a:off x="0" y="0"/>
          <a:ext cx="0" cy="0"/>
          <a:chOff x="0" y="0"/>
          <a:chExt cx="0" cy="0"/>
        </a:xfrm>
      </p:grpSpPr>
      <p:sp>
        <p:nvSpPr>
          <p:cNvPr id="174" name="Google Shape;174;p29"/>
          <p:cNvSpPr/>
          <p:nvPr>
            <p:ph idx="2" type="pic"/>
          </p:nvPr>
        </p:nvSpPr>
        <p:spPr>
          <a:xfrm>
            <a:off x="762000" y="914400"/>
            <a:ext cx="7921800" cy="1314600"/>
          </a:xfrm>
          <a:prstGeom prst="rect">
            <a:avLst/>
          </a:prstGeom>
          <a:solidFill>
            <a:srgbClr val="F2F2F2"/>
          </a:solidFill>
          <a:ln>
            <a:noFill/>
          </a:ln>
        </p:spPr>
      </p:sp>
      <p:sp>
        <p:nvSpPr>
          <p:cNvPr id="175" name="Google Shape;175;p29"/>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6" name="Google Shape;176;p2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177" name="Shape 177"/>
        <p:cNvGrpSpPr/>
        <p:nvPr/>
      </p:nvGrpSpPr>
      <p:grpSpPr>
        <a:xfrm>
          <a:off x="0" y="0"/>
          <a:ext cx="0" cy="0"/>
          <a:chOff x="0" y="0"/>
          <a:chExt cx="0" cy="0"/>
        </a:xfrm>
      </p:grpSpPr>
      <p:sp>
        <p:nvSpPr>
          <p:cNvPr id="178" name="Google Shape;178;p30"/>
          <p:cNvSpPr/>
          <p:nvPr>
            <p:ph idx="2" type="pic"/>
          </p:nvPr>
        </p:nvSpPr>
        <p:spPr>
          <a:xfrm>
            <a:off x="762000" y="3314700"/>
            <a:ext cx="7921800" cy="1314600"/>
          </a:xfrm>
          <a:prstGeom prst="rect">
            <a:avLst/>
          </a:prstGeom>
          <a:solidFill>
            <a:srgbClr val="F2F2F2"/>
          </a:solidFill>
          <a:ln>
            <a:noFill/>
          </a:ln>
        </p:spPr>
      </p:sp>
      <p:sp>
        <p:nvSpPr>
          <p:cNvPr id="179" name="Google Shape;179;p30"/>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0" name="Google Shape;180;p3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181" name="Shape 181"/>
        <p:cNvGrpSpPr/>
        <p:nvPr/>
      </p:nvGrpSpPr>
      <p:grpSpPr>
        <a:xfrm>
          <a:off x="0" y="0"/>
          <a:ext cx="0" cy="0"/>
          <a:chOff x="0" y="0"/>
          <a:chExt cx="0" cy="0"/>
        </a:xfrm>
      </p:grpSpPr>
      <p:sp>
        <p:nvSpPr>
          <p:cNvPr id="182" name="Google Shape;182;p3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83" name="Google Shape;183;p31"/>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4" name="Google Shape;184;p31"/>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37" name="Shape 37"/>
        <p:cNvGrpSpPr/>
        <p:nvPr/>
      </p:nvGrpSpPr>
      <p:grpSpPr>
        <a:xfrm>
          <a:off x="0" y="0"/>
          <a:ext cx="0" cy="0"/>
          <a:chOff x="0" y="0"/>
          <a:chExt cx="0" cy="0"/>
        </a:xfrm>
      </p:grpSpPr>
      <p:sp>
        <p:nvSpPr>
          <p:cNvPr id="38" name="Google Shape;38;p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9" name="Google Shape;39;p4"/>
          <p:cNvSpPr/>
          <p:nvPr>
            <p:ph idx="2" type="pic"/>
          </p:nvPr>
        </p:nvSpPr>
        <p:spPr>
          <a:xfrm>
            <a:off x="4953000" y="914400"/>
            <a:ext cx="3733800" cy="1485900"/>
          </a:xfrm>
          <a:prstGeom prst="rect">
            <a:avLst/>
          </a:prstGeom>
          <a:solidFill>
            <a:srgbClr val="F2F2F2"/>
          </a:solidFill>
          <a:ln>
            <a:noFill/>
          </a:ln>
        </p:spPr>
      </p:sp>
      <p:sp>
        <p:nvSpPr>
          <p:cNvPr id="40" name="Google Shape;40;p4"/>
          <p:cNvSpPr txBox="1"/>
          <p:nvPr>
            <p:ph idx="1" type="body"/>
          </p:nvPr>
        </p:nvSpPr>
        <p:spPr>
          <a:xfrm>
            <a:off x="752887"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 name="Google Shape;41;p4"/>
          <p:cNvSpPr txBox="1"/>
          <p:nvPr>
            <p:ph idx="3" type="body"/>
          </p:nvPr>
        </p:nvSpPr>
        <p:spPr>
          <a:xfrm>
            <a:off x="4953000" y="2571750"/>
            <a:ext cx="3742800" cy="2057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185" name="Shape 185"/>
        <p:cNvGrpSpPr/>
        <p:nvPr/>
      </p:nvGrpSpPr>
      <p:grpSpPr>
        <a:xfrm>
          <a:off x="0" y="0"/>
          <a:ext cx="0" cy="0"/>
          <a:chOff x="0" y="0"/>
          <a:chExt cx="0" cy="0"/>
        </a:xfrm>
      </p:grpSpPr>
      <p:sp>
        <p:nvSpPr>
          <p:cNvPr id="186" name="Google Shape;186;p3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87" name="Google Shape;187;p32"/>
          <p:cNvSpPr/>
          <p:nvPr>
            <p:ph idx="2" type="pic"/>
          </p:nvPr>
        </p:nvSpPr>
        <p:spPr>
          <a:xfrm>
            <a:off x="762000" y="914400"/>
            <a:ext cx="3733800" cy="1200300"/>
          </a:xfrm>
          <a:prstGeom prst="rect">
            <a:avLst/>
          </a:prstGeom>
          <a:solidFill>
            <a:srgbClr val="F2F2F2"/>
          </a:solidFill>
          <a:ln>
            <a:noFill/>
          </a:ln>
        </p:spPr>
      </p:sp>
      <p:sp>
        <p:nvSpPr>
          <p:cNvPr id="188" name="Google Shape;188;p32"/>
          <p:cNvSpPr/>
          <p:nvPr>
            <p:ph idx="3" type="pic"/>
          </p:nvPr>
        </p:nvSpPr>
        <p:spPr>
          <a:xfrm>
            <a:off x="4953000" y="914400"/>
            <a:ext cx="3733800" cy="1200300"/>
          </a:xfrm>
          <a:prstGeom prst="rect">
            <a:avLst/>
          </a:prstGeom>
          <a:solidFill>
            <a:srgbClr val="F2F2F2"/>
          </a:solidFill>
          <a:ln>
            <a:noFill/>
          </a:ln>
        </p:spPr>
      </p:sp>
      <p:sp>
        <p:nvSpPr>
          <p:cNvPr id="189" name="Google Shape;189;p32"/>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0" name="Google Shape;190;p32"/>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91" name="Shape 191"/>
        <p:cNvGrpSpPr/>
        <p:nvPr/>
      </p:nvGrpSpPr>
      <p:grpSpPr>
        <a:xfrm>
          <a:off x="0" y="0"/>
          <a:ext cx="0" cy="0"/>
          <a:chOff x="0" y="0"/>
          <a:chExt cx="0" cy="0"/>
        </a:xfrm>
      </p:grpSpPr>
      <p:sp>
        <p:nvSpPr>
          <p:cNvPr id="192" name="Google Shape;192;p3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93" name="Google Shape;193;p33"/>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4" name="Google Shape;194;p33"/>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5" name="Google Shape;195;p33"/>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196" name="Shape 196"/>
        <p:cNvGrpSpPr/>
        <p:nvPr/>
      </p:nvGrpSpPr>
      <p:grpSpPr>
        <a:xfrm>
          <a:off x="0" y="0"/>
          <a:ext cx="0" cy="0"/>
          <a:chOff x="0" y="0"/>
          <a:chExt cx="0" cy="0"/>
        </a:xfrm>
      </p:grpSpPr>
      <p:sp>
        <p:nvSpPr>
          <p:cNvPr id="197" name="Google Shape;197;p3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198" name="Google Shape;198;p34"/>
          <p:cNvSpPr/>
          <p:nvPr>
            <p:ph idx="2" type="pic"/>
          </p:nvPr>
        </p:nvSpPr>
        <p:spPr>
          <a:xfrm>
            <a:off x="762000" y="914400"/>
            <a:ext cx="2435400" cy="1200300"/>
          </a:xfrm>
          <a:prstGeom prst="rect">
            <a:avLst/>
          </a:prstGeom>
          <a:solidFill>
            <a:srgbClr val="F2F2F2"/>
          </a:solidFill>
          <a:ln>
            <a:noFill/>
          </a:ln>
        </p:spPr>
      </p:sp>
      <p:sp>
        <p:nvSpPr>
          <p:cNvPr id="199" name="Google Shape;199;p34"/>
          <p:cNvSpPr/>
          <p:nvPr>
            <p:ph idx="3" type="pic"/>
          </p:nvPr>
        </p:nvSpPr>
        <p:spPr>
          <a:xfrm>
            <a:off x="3508162" y="914400"/>
            <a:ext cx="2435400" cy="1200300"/>
          </a:xfrm>
          <a:prstGeom prst="rect">
            <a:avLst/>
          </a:prstGeom>
          <a:solidFill>
            <a:srgbClr val="F2F2F2"/>
          </a:solidFill>
          <a:ln>
            <a:noFill/>
          </a:ln>
        </p:spPr>
      </p:sp>
      <p:sp>
        <p:nvSpPr>
          <p:cNvPr id="200" name="Google Shape;200;p34"/>
          <p:cNvSpPr/>
          <p:nvPr>
            <p:ph idx="4" type="pic"/>
          </p:nvPr>
        </p:nvSpPr>
        <p:spPr>
          <a:xfrm>
            <a:off x="6251362" y="914400"/>
            <a:ext cx="2435400" cy="1200300"/>
          </a:xfrm>
          <a:prstGeom prst="rect">
            <a:avLst/>
          </a:prstGeom>
          <a:solidFill>
            <a:srgbClr val="F2F2F2"/>
          </a:solidFill>
          <a:ln>
            <a:noFill/>
          </a:ln>
        </p:spPr>
      </p:sp>
      <p:sp>
        <p:nvSpPr>
          <p:cNvPr id="201" name="Google Shape;201;p34"/>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2" name="Google Shape;202;p34"/>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3" name="Google Shape;203;p34"/>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204" name="Shape 204"/>
        <p:cNvGrpSpPr/>
        <p:nvPr/>
      </p:nvGrpSpPr>
      <p:grpSpPr>
        <a:xfrm>
          <a:off x="0" y="0"/>
          <a:ext cx="0" cy="0"/>
          <a:chOff x="0" y="0"/>
          <a:chExt cx="0" cy="0"/>
        </a:xfrm>
      </p:grpSpPr>
      <p:sp>
        <p:nvSpPr>
          <p:cNvPr id="205" name="Google Shape;205;p3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06" name="Google Shape;206;p35"/>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7" name="Shape 207"/>
        <p:cNvGrpSpPr/>
        <p:nvPr/>
      </p:nvGrpSpPr>
      <p:grpSpPr>
        <a:xfrm>
          <a:off x="0" y="0"/>
          <a:ext cx="0" cy="0"/>
          <a:chOff x="0" y="0"/>
          <a:chExt cx="0" cy="0"/>
        </a:xfrm>
      </p:grpSpPr>
      <p:sp>
        <p:nvSpPr>
          <p:cNvPr id="208" name="Google Shape;208;p36"/>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6"/>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11" name="Google Shape;211;p36"/>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a:lvl1pPr>
            <a:lvl2pPr indent="-330200" lvl="1" marL="914400" algn="l">
              <a:lnSpc>
                <a:spcPct val="100000"/>
              </a:lnSpc>
              <a:spcBef>
                <a:spcPts val="0"/>
              </a:spcBef>
              <a:spcAft>
                <a:spcPts val="0"/>
              </a:spcAft>
              <a:buSzPts val="16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212" name="Google Shape;212;p3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213" name="Shape 213"/>
        <p:cNvGrpSpPr/>
        <p:nvPr/>
      </p:nvGrpSpPr>
      <p:grpSpPr>
        <a:xfrm>
          <a:off x="0" y="0"/>
          <a:ext cx="0" cy="0"/>
          <a:chOff x="0" y="0"/>
          <a:chExt cx="0" cy="0"/>
        </a:xfrm>
      </p:grpSpPr>
      <p:sp>
        <p:nvSpPr>
          <p:cNvPr id="214" name="Google Shape;214;p37"/>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7"/>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217" name="Google Shape;217;p37"/>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330200" lvl="1" marL="914400" algn="l">
              <a:lnSpc>
                <a:spcPct val="100000"/>
              </a:lnSpc>
              <a:spcBef>
                <a:spcPts val="0"/>
              </a:spcBef>
              <a:spcAft>
                <a:spcPts val="0"/>
              </a:spcAft>
              <a:buClr>
                <a:schemeClr val="lt1"/>
              </a:buClr>
              <a:buSzPts val="1600"/>
              <a:buChar char="○"/>
              <a:defRPr>
                <a:solidFill>
                  <a:schemeClr val="lt1"/>
                </a:solidFill>
              </a:defRPr>
            </a:lvl2pPr>
            <a:lvl3pPr indent="-355600" lvl="2" marL="1371600" algn="l">
              <a:lnSpc>
                <a:spcPct val="100000"/>
              </a:lnSpc>
              <a:spcBef>
                <a:spcPts val="0"/>
              </a:spcBef>
              <a:spcAft>
                <a:spcPts val="0"/>
              </a:spcAft>
              <a:buClr>
                <a:schemeClr val="lt1"/>
              </a:buClr>
              <a:buSzPts val="2000"/>
              <a:buChar char="•"/>
              <a:defRPr>
                <a:solidFill>
                  <a:schemeClr val="lt1"/>
                </a:solidFill>
              </a:defRPr>
            </a:lvl3pPr>
            <a:lvl4pPr indent="-355600" lvl="3" marL="1828800" algn="l">
              <a:lnSpc>
                <a:spcPct val="100000"/>
              </a:lnSpc>
              <a:spcBef>
                <a:spcPts val="0"/>
              </a:spcBef>
              <a:spcAft>
                <a:spcPts val="0"/>
              </a:spcAft>
              <a:buClr>
                <a:schemeClr val="lt1"/>
              </a:buClr>
              <a:buSzPts val="2000"/>
              <a:buChar char="•"/>
              <a:defRPr>
                <a:solidFill>
                  <a:schemeClr val="lt1"/>
                </a:solidFill>
              </a:defRPr>
            </a:lvl4pPr>
            <a:lvl5pPr indent="-342900" lvl="4" marL="2286000" algn="l">
              <a:lnSpc>
                <a:spcPct val="100000"/>
              </a:lnSpc>
              <a:spcBef>
                <a:spcPts val="0"/>
              </a:spcBef>
              <a:spcAft>
                <a:spcPts val="0"/>
              </a:spcAft>
              <a:buClr>
                <a:schemeClr val="lt1"/>
              </a:buClr>
              <a:buSzPts val="1800"/>
              <a:buChar char="•"/>
              <a:defRPr>
                <a:solidFill>
                  <a:schemeClr val="lt1"/>
                </a:solidFill>
              </a:defRPr>
            </a:lvl5pPr>
            <a:lvl6pPr indent="-342900" lvl="5" marL="2743200" algn="l">
              <a:lnSpc>
                <a:spcPct val="100000"/>
              </a:lnSpc>
              <a:spcBef>
                <a:spcPts val="0"/>
              </a:spcBef>
              <a:spcAft>
                <a:spcPts val="0"/>
              </a:spcAft>
              <a:buClr>
                <a:schemeClr val="lt1"/>
              </a:buClr>
              <a:buSzPts val="1800"/>
              <a:buChar char="•"/>
              <a:defRPr>
                <a:solidFill>
                  <a:schemeClr val="lt1"/>
                </a:solidFill>
              </a:defRPr>
            </a:lvl6pPr>
            <a:lvl7pPr indent="-342900" lvl="6" marL="3200400" algn="l">
              <a:lnSpc>
                <a:spcPct val="100000"/>
              </a:lnSpc>
              <a:spcBef>
                <a:spcPts val="0"/>
              </a:spcBef>
              <a:spcAft>
                <a:spcPts val="0"/>
              </a:spcAft>
              <a:buClr>
                <a:schemeClr val="lt1"/>
              </a:buClr>
              <a:buSzPts val="1800"/>
              <a:buChar char="•"/>
              <a:defRPr>
                <a:solidFill>
                  <a:schemeClr val="lt1"/>
                </a:solidFill>
              </a:defRPr>
            </a:lvl7pPr>
            <a:lvl8pPr indent="-342900" lvl="7" marL="3657600" algn="l">
              <a:lnSpc>
                <a:spcPct val="100000"/>
              </a:lnSpc>
              <a:spcBef>
                <a:spcPts val="0"/>
              </a:spcBef>
              <a:spcAft>
                <a:spcPts val="0"/>
              </a:spcAft>
              <a:buClr>
                <a:schemeClr val="lt1"/>
              </a:buClr>
              <a:buSzPts val="1800"/>
              <a:buChar char="•"/>
              <a:defRPr>
                <a:solidFill>
                  <a:schemeClr val="lt1"/>
                </a:solidFill>
              </a:defRPr>
            </a:lvl8pPr>
            <a:lvl9pPr indent="-342900" lvl="8" marL="4114800" algn="l">
              <a:lnSpc>
                <a:spcPct val="100000"/>
              </a:lnSpc>
              <a:spcBef>
                <a:spcPts val="0"/>
              </a:spcBef>
              <a:spcAft>
                <a:spcPts val="0"/>
              </a:spcAft>
              <a:buClr>
                <a:schemeClr val="lt1"/>
              </a:buClr>
              <a:buSzPts val="1800"/>
              <a:buChar char="•"/>
              <a:defRPr>
                <a:solidFill>
                  <a:schemeClr val="lt1"/>
                </a:solidFill>
              </a:defRPr>
            </a:lvl9pPr>
          </a:lstStyle>
          <a:p/>
        </p:txBody>
      </p:sp>
      <p:sp>
        <p:nvSpPr>
          <p:cNvPr id="218" name="Google Shape;218;p3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219" name="Shape 219"/>
        <p:cNvGrpSpPr/>
        <p:nvPr/>
      </p:nvGrpSpPr>
      <p:grpSpPr>
        <a:xfrm>
          <a:off x="0" y="0"/>
          <a:ext cx="0" cy="0"/>
          <a:chOff x="0" y="0"/>
          <a:chExt cx="0" cy="0"/>
        </a:xfrm>
      </p:grpSpPr>
      <p:sp>
        <p:nvSpPr>
          <p:cNvPr id="220" name="Google Shape;220;p38"/>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8"/>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222" name="Google Shape;222;p3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23" name="Google Shape;223;p38"/>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24" name="Shape 224"/>
        <p:cNvGrpSpPr/>
        <p:nvPr/>
      </p:nvGrpSpPr>
      <p:grpSpPr>
        <a:xfrm>
          <a:off x="0" y="0"/>
          <a:ext cx="0" cy="0"/>
          <a:chOff x="0" y="0"/>
          <a:chExt cx="0" cy="0"/>
        </a:xfrm>
      </p:grpSpPr>
      <p:sp>
        <p:nvSpPr>
          <p:cNvPr id="225" name="Google Shape;225;p39"/>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26" name="Google Shape;226;p39"/>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27" name="Google Shape;227;p3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28" name="Google Shape;228;p39"/>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229" name="Google Shape;229;p39"/>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0" name="Shape 230"/>
        <p:cNvGrpSpPr/>
        <p:nvPr/>
      </p:nvGrpSpPr>
      <p:grpSpPr>
        <a:xfrm>
          <a:off x="0" y="0"/>
          <a:ext cx="0" cy="0"/>
          <a:chOff x="0" y="0"/>
          <a:chExt cx="0" cy="0"/>
        </a:xfrm>
      </p:grpSpPr>
      <p:sp>
        <p:nvSpPr>
          <p:cNvPr id="231" name="Google Shape;231;p40"/>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4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234" name="Google Shape;234;p4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235" name="Shape 235"/>
        <p:cNvGrpSpPr/>
        <p:nvPr/>
      </p:nvGrpSpPr>
      <p:grpSpPr>
        <a:xfrm>
          <a:off x="0" y="0"/>
          <a:ext cx="0" cy="0"/>
          <a:chOff x="0" y="0"/>
          <a:chExt cx="0" cy="0"/>
        </a:xfrm>
      </p:grpSpPr>
      <p:sp>
        <p:nvSpPr>
          <p:cNvPr id="236" name="Google Shape;236;p41"/>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37" name="Google Shape;237;p41"/>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238" name="Google Shape;238;p4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239" name="Google Shape;239;p41"/>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240" name="Google Shape;240;p41"/>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2" name="Shape 42"/>
        <p:cNvGrpSpPr/>
        <p:nvPr/>
      </p:nvGrpSpPr>
      <p:grpSpPr>
        <a:xfrm>
          <a:off x="0" y="0"/>
          <a:ext cx="0" cy="0"/>
          <a:chOff x="0" y="0"/>
          <a:chExt cx="0" cy="0"/>
        </a:xfrm>
      </p:grpSpPr>
      <p:sp>
        <p:nvSpPr>
          <p:cNvPr id="43" name="Google Shape;43;p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4" name="Google Shape;44;p5"/>
          <p:cNvSpPr/>
          <p:nvPr>
            <p:ph idx="2" type="pic"/>
          </p:nvPr>
        </p:nvSpPr>
        <p:spPr>
          <a:xfrm>
            <a:off x="6096000" y="914400"/>
            <a:ext cx="2590800" cy="3714900"/>
          </a:xfrm>
          <a:prstGeom prst="rect">
            <a:avLst/>
          </a:prstGeom>
          <a:solidFill>
            <a:srgbClr val="F2F2F2"/>
          </a:solidFill>
          <a:ln>
            <a:noFill/>
          </a:ln>
        </p:spPr>
      </p:sp>
      <p:sp>
        <p:nvSpPr>
          <p:cNvPr id="45" name="Google Shape;45;p5"/>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241" name="Shape 241"/>
        <p:cNvGrpSpPr/>
        <p:nvPr/>
      </p:nvGrpSpPr>
      <p:grpSpPr>
        <a:xfrm>
          <a:off x="0" y="0"/>
          <a:ext cx="0" cy="0"/>
          <a:chOff x="0" y="0"/>
          <a:chExt cx="0" cy="0"/>
        </a:xfrm>
      </p:grpSpPr>
      <p:sp>
        <p:nvSpPr>
          <p:cNvPr id="242" name="Google Shape;242;p4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243" name="Shape 243"/>
        <p:cNvGrpSpPr/>
        <p:nvPr/>
      </p:nvGrpSpPr>
      <p:grpSpPr>
        <a:xfrm>
          <a:off x="0" y="0"/>
          <a:ext cx="0" cy="0"/>
          <a:chOff x="0" y="0"/>
          <a:chExt cx="0" cy="0"/>
        </a:xfrm>
      </p:grpSpPr>
      <p:sp>
        <p:nvSpPr>
          <p:cNvPr id="244" name="Google Shape;244;p43"/>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3"/>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3"/>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247" name="Google Shape;247;p4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248" name="Shape 248"/>
        <p:cNvGrpSpPr/>
        <p:nvPr/>
      </p:nvGrpSpPr>
      <p:grpSpPr>
        <a:xfrm>
          <a:off x="0" y="0"/>
          <a:ext cx="0" cy="0"/>
          <a:chOff x="0" y="0"/>
          <a:chExt cx="0" cy="0"/>
        </a:xfrm>
      </p:grpSpPr>
      <p:sp>
        <p:nvSpPr>
          <p:cNvPr id="249" name="Google Shape;249;p44"/>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250" name="Google Shape;250;p44"/>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1">
  <p:cSld name="1 Column, Tall Pic Right_1">
    <p:spTree>
      <p:nvGrpSpPr>
        <p:cNvPr id="251" name="Shape 251"/>
        <p:cNvGrpSpPr/>
        <p:nvPr/>
      </p:nvGrpSpPr>
      <p:grpSpPr>
        <a:xfrm>
          <a:off x="0" y="0"/>
          <a:ext cx="0" cy="0"/>
          <a:chOff x="0" y="0"/>
          <a:chExt cx="0" cy="0"/>
        </a:xfrm>
      </p:grpSpPr>
      <p:sp>
        <p:nvSpPr>
          <p:cNvPr id="252" name="Google Shape;252;p4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53" name="Google Shape;253;p45"/>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rtl="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45"/>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ebe60852b8de993b">
  <p:cSld name="BLANK_ebe60852b8de993b">
    <p:spTree>
      <p:nvGrpSpPr>
        <p:cNvPr id="279" name="Shape 27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280" name="Shape 280"/>
        <p:cNvGrpSpPr/>
        <p:nvPr/>
      </p:nvGrpSpPr>
      <p:grpSpPr>
        <a:xfrm>
          <a:off x="0" y="0"/>
          <a:ext cx="0" cy="0"/>
          <a:chOff x="0" y="0"/>
          <a:chExt cx="0" cy="0"/>
        </a:xfrm>
      </p:grpSpPr>
      <p:sp>
        <p:nvSpPr>
          <p:cNvPr id="281" name="Google Shape;281;p4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82" name="Google Shape;282;p48"/>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rtl="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rtl="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rtl="0" algn="l">
              <a:lnSpc>
                <a:spcPct val="100000"/>
              </a:lnSpc>
              <a:spcBef>
                <a:spcPts val="0"/>
              </a:spcBef>
              <a:spcAft>
                <a:spcPts val="0"/>
              </a:spcAft>
              <a:buSzPts val="2000"/>
              <a:buChar char="•"/>
              <a:defRPr i="0" u="none" cap="none" strike="noStrike"/>
            </a:lvl4pPr>
            <a:lvl5pPr indent="-342900" lvl="4" marL="2286000" marR="0" rtl="0" algn="l">
              <a:lnSpc>
                <a:spcPct val="100000"/>
              </a:lnSpc>
              <a:spcBef>
                <a:spcPts val="0"/>
              </a:spcBef>
              <a:spcAft>
                <a:spcPts val="0"/>
              </a:spcAft>
              <a:buSzPts val="1800"/>
              <a:buChar char="•"/>
              <a:defRPr i="0" u="none" cap="none" strike="noStrike"/>
            </a:lvl5pPr>
            <a:lvl6pPr indent="-342900" lvl="5" marL="2743200" marR="0" rtl="0" algn="l">
              <a:lnSpc>
                <a:spcPct val="100000"/>
              </a:lnSpc>
              <a:spcBef>
                <a:spcPts val="0"/>
              </a:spcBef>
              <a:spcAft>
                <a:spcPts val="0"/>
              </a:spcAft>
              <a:buSzPts val="1800"/>
              <a:buChar char="•"/>
              <a:defRPr i="0" u="none" cap="none" strike="noStrike"/>
            </a:lvl6pPr>
            <a:lvl7pPr indent="-342900" lvl="6" marL="3200400" marR="0" rtl="0" algn="l">
              <a:lnSpc>
                <a:spcPct val="100000"/>
              </a:lnSpc>
              <a:spcBef>
                <a:spcPts val="0"/>
              </a:spcBef>
              <a:spcAft>
                <a:spcPts val="0"/>
              </a:spcAft>
              <a:buSzPts val="1800"/>
              <a:buChar char="•"/>
              <a:defRPr i="0" u="none" cap="none" strike="noStrike"/>
            </a:lvl7pPr>
            <a:lvl8pPr indent="-342900" lvl="7" marL="3657600" marR="0" rtl="0" algn="l">
              <a:lnSpc>
                <a:spcPct val="100000"/>
              </a:lnSpc>
              <a:spcBef>
                <a:spcPts val="0"/>
              </a:spcBef>
              <a:spcAft>
                <a:spcPts val="0"/>
              </a:spcAft>
              <a:buSzPts val="1800"/>
              <a:buChar char="•"/>
              <a:defRPr i="0" u="none" cap="none" strike="noStrike"/>
            </a:lvl8pPr>
            <a:lvl9pPr indent="-342900" lvl="8" marL="4114800" marR="0" rtl="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283" name="Shape 283"/>
        <p:cNvGrpSpPr/>
        <p:nvPr/>
      </p:nvGrpSpPr>
      <p:grpSpPr>
        <a:xfrm>
          <a:off x="0" y="0"/>
          <a:ext cx="0" cy="0"/>
          <a:chOff x="0" y="0"/>
          <a:chExt cx="0" cy="0"/>
        </a:xfrm>
      </p:grpSpPr>
      <p:sp>
        <p:nvSpPr>
          <p:cNvPr id="284" name="Google Shape;284;p4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85" name="Google Shape;285;p49"/>
          <p:cNvSpPr/>
          <p:nvPr>
            <p:ph idx="2" type="pic"/>
          </p:nvPr>
        </p:nvSpPr>
        <p:spPr>
          <a:xfrm>
            <a:off x="4953000" y="914400"/>
            <a:ext cx="3733800" cy="1485900"/>
          </a:xfrm>
          <a:prstGeom prst="rect">
            <a:avLst/>
          </a:prstGeom>
          <a:solidFill>
            <a:srgbClr val="F2F2F2"/>
          </a:solidFill>
          <a:ln>
            <a:noFill/>
          </a:ln>
        </p:spPr>
      </p:sp>
      <p:sp>
        <p:nvSpPr>
          <p:cNvPr id="286" name="Google Shape;286;p49"/>
          <p:cNvSpPr txBox="1"/>
          <p:nvPr>
            <p:ph idx="1" type="body"/>
          </p:nvPr>
        </p:nvSpPr>
        <p:spPr>
          <a:xfrm>
            <a:off x="752887"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7" name="Google Shape;287;p49"/>
          <p:cNvSpPr txBox="1"/>
          <p:nvPr>
            <p:ph idx="3" type="body"/>
          </p:nvPr>
        </p:nvSpPr>
        <p:spPr>
          <a:xfrm>
            <a:off x="4953000" y="2571750"/>
            <a:ext cx="3742800" cy="2057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288" name="Shape 288"/>
        <p:cNvGrpSpPr/>
        <p:nvPr/>
      </p:nvGrpSpPr>
      <p:grpSpPr>
        <a:xfrm>
          <a:off x="0" y="0"/>
          <a:ext cx="0" cy="0"/>
          <a:chOff x="0" y="0"/>
          <a:chExt cx="0" cy="0"/>
        </a:xfrm>
      </p:grpSpPr>
      <p:sp>
        <p:nvSpPr>
          <p:cNvPr id="289" name="Google Shape;289;p5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90" name="Google Shape;290;p50"/>
          <p:cNvSpPr/>
          <p:nvPr>
            <p:ph idx="2" type="pic"/>
          </p:nvPr>
        </p:nvSpPr>
        <p:spPr>
          <a:xfrm>
            <a:off x="6096000" y="914400"/>
            <a:ext cx="2590800" cy="3714900"/>
          </a:xfrm>
          <a:prstGeom prst="rect">
            <a:avLst/>
          </a:prstGeom>
          <a:solidFill>
            <a:srgbClr val="F2F2F2"/>
          </a:solidFill>
          <a:ln>
            <a:noFill/>
          </a:ln>
        </p:spPr>
      </p:sp>
      <p:sp>
        <p:nvSpPr>
          <p:cNvPr id="291" name="Google Shape;291;p50"/>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292" name="Shape 292"/>
        <p:cNvGrpSpPr/>
        <p:nvPr/>
      </p:nvGrpSpPr>
      <p:grpSpPr>
        <a:xfrm>
          <a:off x="0" y="0"/>
          <a:ext cx="0" cy="0"/>
          <a:chOff x="0" y="0"/>
          <a:chExt cx="0" cy="0"/>
        </a:xfrm>
      </p:grpSpPr>
      <p:sp>
        <p:nvSpPr>
          <p:cNvPr id="293" name="Google Shape;293;p5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294" name="Google Shape;294;p51"/>
          <p:cNvSpPr/>
          <p:nvPr>
            <p:ph idx="2" type="pic"/>
          </p:nvPr>
        </p:nvSpPr>
        <p:spPr>
          <a:xfrm>
            <a:off x="762000" y="914400"/>
            <a:ext cx="2590800" cy="3714900"/>
          </a:xfrm>
          <a:prstGeom prst="rect">
            <a:avLst/>
          </a:prstGeom>
          <a:solidFill>
            <a:srgbClr val="F2F2F2"/>
          </a:solidFill>
          <a:ln>
            <a:noFill/>
          </a:ln>
        </p:spPr>
      </p:sp>
      <p:sp>
        <p:nvSpPr>
          <p:cNvPr id="295" name="Google Shape;295;p51"/>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296" name="Shape 296"/>
        <p:cNvGrpSpPr/>
        <p:nvPr/>
      </p:nvGrpSpPr>
      <p:grpSpPr>
        <a:xfrm>
          <a:off x="0" y="0"/>
          <a:ext cx="0" cy="0"/>
          <a:chOff x="0" y="0"/>
          <a:chExt cx="0" cy="0"/>
        </a:xfrm>
      </p:grpSpPr>
      <p:sp>
        <p:nvSpPr>
          <p:cNvPr id="297" name="Google Shape;297;p52"/>
          <p:cNvSpPr/>
          <p:nvPr>
            <p:ph idx="2" type="pic"/>
          </p:nvPr>
        </p:nvSpPr>
        <p:spPr>
          <a:xfrm>
            <a:off x="762000" y="914400"/>
            <a:ext cx="7921800" cy="1314600"/>
          </a:xfrm>
          <a:prstGeom prst="rect">
            <a:avLst/>
          </a:prstGeom>
          <a:solidFill>
            <a:srgbClr val="F2F2F2"/>
          </a:solidFill>
          <a:ln>
            <a:noFill/>
          </a:ln>
        </p:spPr>
      </p:sp>
      <p:sp>
        <p:nvSpPr>
          <p:cNvPr id="298" name="Google Shape;298;p52"/>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9" name="Google Shape;299;p5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6" name="Shape 46"/>
        <p:cNvGrpSpPr/>
        <p:nvPr/>
      </p:nvGrpSpPr>
      <p:grpSpPr>
        <a:xfrm>
          <a:off x="0" y="0"/>
          <a:ext cx="0" cy="0"/>
          <a:chOff x="0" y="0"/>
          <a:chExt cx="0" cy="0"/>
        </a:xfrm>
      </p:grpSpPr>
      <p:sp>
        <p:nvSpPr>
          <p:cNvPr id="47" name="Google Shape;47;p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8" name="Google Shape;48;p6"/>
          <p:cNvSpPr/>
          <p:nvPr>
            <p:ph idx="2" type="pic"/>
          </p:nvPr>
        </p:nvSpPr>
        <p:spPr>
          <a:xfrm>
            <a:off x="762000" y="914400"/>
            <a:ext cx="2590800" cy="3714900"/>
          </a:xfrm>
          <a:prstGeom prst="rect">
            <a:avLst/>
          </a:prstGeom>
          <a:solidFill>
            <a:srgbClr val="F2F2F2"/>
          </a:solidFill>
          <a:ln>
            <a:noFill/>
          </a:ln>
        </p:spPr>
      </p:sp>
      <p:sp>
        <p:nvSpPr>
          <p:cNvPr id="49" name="Google Shape;49;p6"/>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300" name="Shape 300"/>
        <p:cNvGrpSpPr/>
        <p:nvPr/>
      </p:nvGrpSpPr>
      <p:grpSpPr>
        <a:xfrm>
          <a:off x="0" y="0"/>
          <a:ext cx="0" cy="0"/>
          <a:chOff x="0" y="0"/>
          <a:chExt cx="0" cy="0"/>
        </a:xfrm>
      </p:grpSpPr>
      <p:sp>
        <p:nvSpPr>
          <p:cNvPr id="301" name="Google Shape;301;p53"/>
          <p:cNvSpPr/>
          <p:nvPr>
            <p:ph idx="2" type="pic"/>
          </p:nvPr>
        </p:nvSpPr>
        <p:spPr>
          <a:xfrm>
            <a:off x="762000" y="3314700"/>
            <a:ext cx="7921800" cy="1314600"/>
          </a:xfrm>
          <a:prstGeom prst="rect">
            <a:avLst/>
          </a:prstGeom>
          <a:solidFill>
            <a:srgbClr val="F2F2F2"/>
          </a:solidFill>
          <a:ln>
            <a:noFill/>
          </a:ln>
        </p:spPr>
      </p:sp>
      <p:sp>
        <p:nvSpPr>
          <p:cNvPr id="302" name="Google Shape;302;p53"/>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3" name="Google Shape;303;p5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04" name="Shape 304"/>
        <p:cNvGrpSpPr/>
        <p:nvPr/>
      </p:nvGrpSpPr>
      <p:grpSpPr>
        <a:xfrm>
          <a:off x="0" y="0"/>
          <a:ext cx="0" cy="0"/>
          <a:chOff x="0" y="0"/>
          <a:chExt cx="0" cy="0"/>
        </a:xfrm>
      </p:grpSpPr>
      <p:sp>
        <p:nvSpPr>
          <p:cNvPr id="305" name="Google Shape;305;p5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06" name="Google Shape;306;p54"/>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54"/>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08" name="Shape 308"/>
        <p:cNvGrpSpPr/>
        <p:nvPr/>
      </p:nvGrpSpPr>
      <p:grpSpPr>
        <a:xfrm>
          <a:off x="0" y="0"/>
          <a:ext cx="0" cy="0"/>
          <a:chOff x="0" y="0"/>
          <a:chExt cx="0" cy="0"/>
        </a:xfrm>
      </p:grpSpPr>
      <p:sp>
        <p:nvSpPr>
          <p:cNvPr id="309" name="Google Shape;309;p5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10" name="Google Shape;310;p55"/>
          <p:cNvSpPr/>
          <p:nvPr>
            <p:ph idx="2" type="pic"/>
          </p:nvPr>
        </p:nvSpPr>
        <p:spPr>
          <a:xfrm>
            <a:off x="762000" y="914400"/>
            <a:ext cx="3733800" cy="1200300"/>
          </a:xfrm>
          <a:prstGeom prst="rect">
            <a:avLst/>
          </a:prstGeom>
          <a:solidFill>
            <a:srgbClr val="F2F2F2"/>
          </a:solidFill>
          <a:ln>
            <a:noFill/>
          </a:ln>
        </p:spPr>
      </p:sp>
      <p:sp>
        <p:nvSpPr>
          <p:cNvPr id="311" name="Google Shape;311;p55"/>
          <p:cNvSpPr/>
          <p:nvPr>
            <p:ph idx="3" type="pic"/>
          </p:nvPr>
        </p:nvSpPr>
        <p:spPr>
          <a:xfrm>
            <a:off x="4953000" y="914400"/>
            <a:ext cx="3733800" cy="1200300"/>
          </a:xfrm>
          <a:prstGeom prst="rect">
            <a:avLst/>
          </a:prstGeom>
          <a:solidFill>
            <a:srgbClr val="F2F2F2"/>
          </a:solidFill>
          <a:ln>
            <a:noFill/>
          </a:ln>
        </p:spPr>
      </p:sp>
      <p:sp>
        <p:nvSpPr>
          <p:cNvPr id="312" name="Google Shape;312;p55"/>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3" name="Google Shape;313;p55"/>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14" name="Shape 314"/>
        <p:cNvGrpSpPr/>
        <p:nvPr/>
      </p:nvGrpSpPr>
      <p:grpSpPr>
        <a:xfrm>
          <a:off x="0" y="0"/>
          <a:ext cx="0" cy="0"/>
          <a:chOff x="0" y="0"/>
          <a:chExt cx="0" cy="0"/>
        </a:xfrm>
      </p:grpSpPr>
      <p:sp>
        <p:nvSpPr>
          <p:cNvPr id="315" name="Google Shape;315;p5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16" name="Google Shape;316;p56"/>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7" name="Google Shape;317;p56"/>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8" name="Google Shape;318;p56"/>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319" name="Shape 319"/>
        <p:cNvGrpSpPr/>
        <p:nvPr/>
      </p:nvGrpSpPr>
      <p:grpSpPr>
        <a:xfrm>
          <a:off x="0" y="0"/>
          <a:ext cx="0" cy="0"/>
          <a:chOff x="0" y="0"/>
          <a:chExt cx="0" cy="0"/>
        </a:xfrm>
      </p:grpSpPr>
      <p:sp>
        <p:nvSpPr>
          <p:cNvPr id="320" name="Google Shape;320;p5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21" name="Google Shape;321;p57"/>
          <p:cNvSpPr/>
          <p:nvPr>
            <p:ph idx="2" type="pic"/>
          </p:nvPr>
        </p:nvSpPr>
        <p:spPr>
          <a:xfrm>
            <a:off x="762000" y="914400"/>
            <a:ext cx="2435400" cy="1200300"/>
          </a:xfrm>
          <a:prstGeom prst="rect">
            <a:avLst/>
          </a:prstGeom>
          <a:solidFill>
            <a:srgbClr val="F2F2F2"/>
          </a:solidFill>
          <a:ln>
            <a:noFill/>
          </a:ln>
        </p:spPr>
      </p:sp>
      <p:sp>
        <p:nvSpPr>
          <p:cNvPr id="322" name="Google Shape;322;p57"/>
          <p:cNvSpPr/>
          <p:nvPr>
            <p:ph idx="3" type="pic"/>
          </p:nvPr>
        </p:nvSpPr>
        <p:spPr>
          <a:xfrm>
            <a:off x="3508162" y="914400"/>
            <a:ext cx="2435400" cy="1200300"/>
          </a:xfrm>
          <a:prstGeom prst="rect">
            <a:avLst/>
          </a:prstGeom>
          <a:solidFill>
            <a:srgbClr val="F2F2F2"/>
          </a:solidFill>
          <a:ln>
            <a:noFill/>
          </a:ln>
        </p:spPr>
      </p:sp>
      <p:sp>
        <p:nvSpPr>
          <p:cNvPr id="323" name="Google Shape;323;p57"/>
          <p:cNvSpPr/>
          <p:nvPr>
            <p:ph idx="4" type="pic"/>
          </p:nvPr>
        </p:nvSpPr>
        <p:spPr>
          <a:xfrm>
            <a:off x="6251362" y="914400"/>
            <a:ext cx="2435400" cy="1200300"/>
          </a:xfrm>
          <a:prstGeom prst="rect">
            <a:avLst/>
          </a:prstGeom>
          <a:solidFill>
            <a:srgbClr val="F2F2F2"/>
          </a:solidFill>
          <a:ln>
            <a:noFill/>
          </a:ln>
        </p:spPr>
      </p:sp>
      <p:sp>
        <p:nvSpPr>
          <p:cNvPr id="324" name="Google Shape;324;p57"/>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Google Shape;325;p57"/>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6" name="Google Shape;326;p57"/>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327" name="Shape 327"/>
        <p:cNvGrpSpPr/>
        <p:nvPr/>
      </p:nvGrpSpPr>
      <p:grpSpPr>
        <a:xfrm>
          <a:off x="0" y="0"/>
          <a:ext cx="0" cy="0"/>
          <a:chOff x="0" y="0"/>
          <a:chExt cx="0" cy="0"/>
        </a:xfrm>
      </p:grpSpPr>
      <p:sp>
        <p:nvSpPr>
          <p:cNvPr id="328" name="Google Shape;328;p5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rtl="0" algn="ctr">
              <a:lnSpc>
                <a:spcPct val="100000"/>
              </a:lnSpc>
              <a:spcBef>
                <a:spcPts val="0"/>
              </a:spcBef>
              <a:spcAft>
                <a:spcPts val="0"/>
              </a:spcAft>
              <a:buSzPts val="1400"/>
              <a:buFont typeface="Arial"/>
              <a:buNone/>
              <a:defRPr sz="1800"/>
            </a:lvl2pPr>
            <a:lvl3pPr lvl="2" rtl="0" algn="ctr">
              <a:lnSpc>
                <a:spcPct val="100000"/>
              </a:lnSpc>
              <a:spcBef>
                <a:spcPts val="0"/>
              </a:spcBef>
              <a:spcAft>
                <a:spcPts val="0"/>
              </a:spcAft>
              <a:buSzPts val="1400"/>
              <a:buFont typeface="Arial"/>
              <a:buNone/>
              <a:defRPr sz="1800"/>
            </a:lvl3pPr>
            <a:lvl4pPr lvl="3" rtl="0" algn="ctr">
              <a:lnSpc>
                <a:spcPct val="100000"/>
              </a:lnSpc>
              <a:spcBef>
                <a:spcPts val="0"/>
              </a:spcBef>
              <a:spcAft>
                <a:spcPts val="0"/>
              </a:spcAft>
              <a:buSzPts val="1400"/>
              <a:buFont typeface="Arial"/>
              <a:buNone/>
              <a:defRPr sz="1800"/>
            </a:lvl4pPr>
            <a:lvl5pPr lvl="4" rtl="0" algn="ctr">
              <a:lnSpc>
                <a:spcPct val="100000"/>
              </a:lnSpc>
              <a:spcBef>
                <a:spcPts val="0"/>
              </a:spcBef>
              <a:spcAft>
                <a:spcPts val="0"/>
              </a:spcAft>
              <a:buSzPts val="1400"/>
              <a:buFont typeface="Arial"/>
              <a:buNone/>
              <a:defRPr sz="1800"/>
            </a:lvl5pPr>
            <a:lvl6pPr lvl="5" rtl="0" algn="ctr">
              <a:lnSpc>
                <a:spcPct val="100000"/>
              </a:lnSpc>
              <a:spcBef>
                <a:spcPts val="0"/>
              </a:spcBef>
              <a:spcAft>
                <a:spcPts val="0"/>
              </a:spcAft>
              <a:buSzPts val="1400"/>
              <a:buFont typeface="Arial"/>
              <a:buNone/>
              <a:defRPr sz="1800"/>
            </a:lvl6pPr>
            <a:lvl7pPr lvl="6" rtl="0" algn="ctr">
              <a:lnSpc>
                <a:spcPct val="100000"/>
              </a:lnSpc>
              <a:spcBef>
                <a:spcPts val="0"/>
              </a:spcBef>
              <a:spcAft>
                <a:spcPts val="0"/>
              </a:spcAft>
              <a:buSzPts val="1400"/>
              <a:buFont typeface="Arial"/>
              <a:buNone/>
              <a:defRPr sz="1800"/>
            </a:lvl7pPr>
            <a:lvl8pPr lvl="7" rtl="0" algn="ctr">
              <a:lnSpc>
                <a:spcPct val="100000"/>
              </a:lnSpc>
              <a:spcBef>
                <a:spcPts val="0"/>
              </a:spcBef>
              <a:spcAft>
                <a:spcPts val="0"/>
              </a:spcAft>
              <a:buSzPts val="1400"/>
              <a:buFont typeface="Arial"/>
              <a:buNone/>
              <a:defRPr sz="1800"/>
            </a:lvl8pPr>
            <a:lvl9pPr lvl="8" rtl="0" algn="ctr">
              <a:lnSpc>
                <a:spcPct val="100000"/>
              </a:lnSpc>
              <a:spcBef>
                <a:spcPts val="0"/>
              </a:spcBef>
              <a:spcAft>
                <a:spcPts val="0"/>
              </a:spcAft>
              <a:buSzPts val="1400"/>
              <a:buFont typeface="Arial"/>
              <a:buNone/>
              <a:defRPr sz="1800"/>
            </a:lvl9pPr>
          </a:lstStyle>
          <a:p/>
        </p:txBody>
      </p:sp>
      <p:sp>
        <p:nvSpPr>
          <p:cNvPr id="329" name="Google Shape;329;p58"/>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0" name="Shape 330"/>
        <p:cNvGrpSpPr/>
        <p:nvPr/>
      </p:nvGrpSpPr>
      <p:grpSpPr>
        <a:xfrm>
          <a:off x="0" y="0"/>
          <a:ext cx="0" cy="0"/>
          <a:chOff x="0" y="0"/>
          <a:chExt cx="0" cy="0"/>
        </a:xfrm>
      </p:grpSpPr>
      <p:sp>
        <p:nvSpPr>
          <p:cNvPr id="331" name="Google Shape;331;p59"/>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5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59"/>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4" name="Google Shape;334;p5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rtl="0" algn="l">
              <a:lnSpc>
                <a:spcPct val="100000"/>
              </a:lnSpc>
              <a:spcBef>
                <a:spcPts val="0"/>
              </a:spcBef>
              <a:spcAft>
                <a:spcPts val="0"/>
              </a:spcAft>
              <a:buSzPts val="2800"/>
              <a:buChar char="•"/>
              <a:defRPr/>
            </a:lvl1pPr>
            <a:lvl2pPr indent="-330200" lvl="1" marL="914400" rtl="0" algn="l">
              <a:lnSpc>
                <a:spcPct val="100000"/>
              </a:lnSpc>
              <a:spcBef>
                <a:spcPts val="0"/>
              </a:spcBef>
              <a:spcAft>
                <a:spcPts val="0"/>
              </a:spcAft>
              <a:buSzPts val="1600"/>
              <a:buChar char="○"/>
              <a:defRPr/>
            </a:lvl2pPr>
            <a:lvl3pPr indent="-355600" lvl="2" marL="1371600" rtl="0" algn="l">
              <a:lnSpc>
                <a:spcPct val="100000"/>
              </a:lnSpc>
              <a:spcBef>
                <a:spcPts val="0"/>
              </a:spcBef>
              <a:spcAft>
                <a:spcPts val="0"/>
              </a:spcAft>
              <a:buSzPts val="2000"/>
              <a:buChar char="•"/>
              <a:defRPr/>
            </a:lvl3pPr>
            <a:lvl4pPr indent="-355600" lvl="3" marL="1828800" rtl="0" algn="l">
              <a:lnSpc>
                <a:spcPct val="100000"/>
              </a:lnSpc>
              <a:spcBef>
                <a:spcPts val="0"/>
              </a:spcBef>
              <a:spcAft>
                <a:spcPts val="0"/>
              </a:spcAft>
              <a:buSzPts val="2000"/>
              <a:buChar char="•"/>
              <a:defRPr/>
            </a:lvl4pPr>
            <a:lvl5pPr indent="-342900" lvl="4" marL="2286000" rtl="0" algn="l">
              <a:lnSpc>
                <a:spcPct val="100000"/>
              </a:lnSpc>
              <a:spcBef>
                <a:spcPts val="0"/>
              </a:spcBef>
              <a:spcAft>
                <a:spcPts val="0"/>
              </a:spcAft>
              <a:buSzPts val="1800"/>
              <a:buChar char="•"/>
              <a:defRPr/>
            </a:lvl5pPr>
            <a:lvl6pPr indent="-342900" lvl="5" marL="2743200" rtl="0" algn="l">
              <a:lnSpc>
                <a:spcPct val="100000"/>
              </a:lnSpc>
              <a:spcBef>
                <a:spcPts val="0"/>
              </a:spcBef>
              <a:spcAft>
                <a:spcPts val="0"/>
              </a:spcAft>
              <a:buSzPts val="1800"/>
              <a:buChar char="•"/>
              <a:defRPr/>
            </a:lvl6pPr>
            <a:lvl7pPr indent="-342900" lvl="6" marL="3200400" rtl="0" algn="l">
              <a:lnSpc>
                <a:spcPct val="100000"/>
              </a:lnSpc>
              <a:spcBef>
                <a:spcPts val="0"/>
              </a:spcBef>
              <a:spcAft>
                <a:spcPts val="0"/>
              </a:spcAft>
              <a:buSzPts val="1800"/>
              <a:buChar char="•"/>
              <a:defRPr/>
            </a:lvl7pPr>
            <a:lvl8pPr indent="-342900" lvl="7" marL="3657600" rtl="0" algn="l">
              <a:lnSpc>
                <a:spcPct val="100000"/>
              </a:lnSpc>
              <a:spcBef>
                <a:spcPts val="0"/>
              </a:spcBef>
              <a:spcAft>
                <a:spcPts val="0"/>
              </a:spcAft>
              <a:buSzPts val="1800"/>
              <a:buChar char="•"/>
              <a:defRPr/>
            </a:lvl8pPr>
            <a:lvl9pPr indent="-342900" lvl="8" marL="4114800" rtl="0" algn="l">
              <a:lnSpc>
                <a:spcPct val="100000"/>
              </a:lnSpc>
              <a:spcBef>
                <a:spcPts val="0"/>
              </a:spcBef>
              <a:spcAft>
                <a:spcPts val="0"/>
              </a:spcAft>
              <a:buSzPts val="1800"/>
              <a:buChar char="•"/>
              <a:defRPr/>
            </a:lvl9pPr>
          </a:lstStyle>
          <a:p/>
        </p:txBody>
      </p:sp>
      <p:sp>
        <p:nvSpPr>
          <p:cNvPr id="335" name="Google Shape;335;p5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6" name="Shape 336"/>
        <p:cNvGrpSpPr/>
        <p:nvPr/>
      </p:nvGrpSpPr>
      <p:grpSpPr>
        <a:xfrm>
          <a:off x="0" y="0"/>
          <a:ext cx="0" cy="0"/>
          <a:chOff x="0" y="0"/>
          <a:chExt cx="0" cy="0"/>
        </a:xfrm>
      </p:grpSpPr>
      <p:sp>
        <p:nvSpPr>
          <p:cNvPr id="337" name="Google Shape;337;p60"/>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9pPr>
          </a:lstStyle>
          <a:p/>
        </p:txBody>
      </p:sp>
      <p:sp>
        <p:nvSpPr>
          <p:cNvPr id="338" name="Google Shape;338;p6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339" name="Shape 339"/>
        <p:cNvGrpSpPr/>
        <p:nvPr/>
      </p:nvGrpSpPr>
      <p:grpSpPr>
        <a:xfrm>
          <a:off x="0" y="0"/>
          <a:ext cx="0" cy="0"/>
          <a:chOff x="0" y="0"/>
          <a:chExt cx="0" cy="0"/>
        </a:xfrm>
      </p:grpSpPr>
      <p:sp>
        <p:nvSpPr>
          <p:cNvPr id="340" name="Google Shape;340;p61"/>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6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61"/>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4200"/>
              <a:buNone/>
              <a:defRPr sz="4200">
                <a:solidFill>
                  <a:srgbClr val="FFFFFF"/>
                </a:solidFill>
              </a:defRPr>
            </a:lvl1pPr>
            <a:lvl2pPr lvl="1" rtl="0" algn="ctr">
              <a:lnSpc>
                <a:spcPct val="100000"/>
              </a:lnSpc>
              <a:spcBef>
                <a:spcPts val="0"/>
              </a:spcBef>
              <a:spcAft>
                <a:spcPts val="0"/>
              </a:spcAft>
              <a:buClr>
                <a:srgbClr val="FFFFFF"/>
              </a:buClr>
              <a:buSzPts val="4200"/>
              <a:buNone/>
              <a:defRPr sz="4200">
                <a:solidFill>
                  <a:srgbClr val="FFFFFF"/>
                </a:solidFill>
              </a:defRPr>
            </a:lvl2pPr>
            <a:lvl3pPr lvl="2" rtl="0" algn="ctr">
              <a:lnSpc>
                <a:spcPct val="100000"/>
              </a:lnSpc>
              <a:spcBef>
                <a:spcPts val="0"/>
              </a:spcBef>
              <a:spcAft>
                <a:spcPts val="0"/>
              </a:spcAft>
              <a:buClr>
                <a:srgbClr val="FFFFFF"/>
              </a:buClr>
              <a:buSzPts val="4200"/>
              <a:buNone/>
              <a:defRPr sz="4200">
                <a:solidFill>
                  <a:srgbClr val="FFFFFF"/>
                </a:solidFill>
              </a:defRPr>
            </a:lvl3pPr>
            <a:lvl4pPr lvl="3" rtl="0" algn="ctr">
              <a:lnSpc>
                <a:spcPct val="100000"/>
              </a:lnSpc>
              <a:spcBef>
                <a:spcPts val="0"/>
              </a:spcBef>
              <a:spcAft>
                <a:spcPts val="0"/>
              </a:spcAft>
              <a:buClr>
                <a:srgbClr val="FFFFFF"/>
              </a:buClr>
              <a:buSzPts val="4200"/>
              <a:buNone/>
              <a:defRPr sz="4200">
                <a:solidFill>
                  <a:srgbClr val="FFFFFF"/>
                </a:solidFill>
              </a:defRPr>
            </a:lvl4pPr>
            <a:lvl5pPr lvl="4" rtl="0" algn="ctr">
              <a:lnSpc>
                <a:spcPct val="100000"/>
              </a:lnSpc>
              <a:spcBef>
                <a:spcPts val="0"/>
              </a:spcBef>
              <a:spcAft>
                <a:spcPts val="0"/>
              </a:spcAft>
              <a:buClr>
                <a:srgbClr val="FFFFFF"/>
              </a:buClr>
              <a:buSzPts val="4200"/>
              <a:buNone/>
              <a:defRPr sz="4200">
                <a:solidFill>
                  <a:srgbClr val="FFFFFF"/>
                </a:solidFill>
              </a:defRPr>
            </a:lvl5pPr>
            <a:lvl6pPr lvl="5" rtl="0" algn="ctr">
              <a:lnSpc>
                <a:spcPct val="100000"/>
              </a:lnSpc>
              <a:spcBef>
                <a:spcPts val="0"/>
              </a:spcBef>
              <a:spcAft>
                <a:spcPts val="0"/>
              </a:spcAft>
              <a:buClr>
                <a:srgbClr val="FFFFFF"/>
              </a:buClr>
              <a:buSzPts val="4200"/>
              <a:buNone/>
              <a:defRPr sz="4200">
                <a:solidFill>
                  <a:srgbClr val="FFFFFF"/>
                </a:solidFill>
              </a:defRPr>
            </a:lvl6pPr>
            <a:lvl7pPr lvl="6" rtl="0" algn="ctr">
              <a:lnSpc>
                <a:spcPct val="100000"/>
              </a:lnSpc>
              <a:spcBef>
                <a:spcPts val="0"/>
              </a:spcBef>
              <a:spcAft>
                <a:spcPts val="0"/>
              </a:spcAft>
              <a:buClr>
                <a:srgbClr val="FFFFFF"/>
              </a:buClr>
              <a:buSzPts val="4200"/>
              <a:buNone/>
              <a:defRPr sz="4200">
                <a:solidFill>
                  <a:srgbClr val="FFFFFF"/>
                </a:solidFill>
              </a:defRPr>
            </a:lvl7pPr>
            <a:lvl8pPr lvl="7" rtl="0" algn="ctr">
              <a:lnSpc>
                <a:spcPct val="100000"/>
              </a:lnSpc>
              <a:spcBef>
                <a:spcPts val="0"/>
              </a:spcBef>
              <a:spcAft>
                <a:spcPts val="0"/>
              </a:spcAft>
              <a:buClr>
                <a:srgbClr val="FFFFFF"/>
              </a:buClr>
              <a:buSzPts val="4200"/>
              <a:buNone/>
              <a:defRPr sz="4200">
                <a:solidFill>
                  <a:srgbClr val="FFFFFF"/>
                </a:solidFill>
              </a:defRPr>
            </a:lvl8pPr>
            <a:lvl9pPr lvl="8" rtl="0" algn="ctr">
              <a:lnSpc>
                <a:spcPct val="100000"/>
              </a:lnSpc>
              <a:spcBef>
                <a:spcPts val="0"/>
              </a:spcBef>
              <a:spcAft>
                <a:spcPts val="0"/>
              </a:spcAft>
              <a:buClr>
                <a:srgbClr val="FFFFFF"/>
              </a:buClr>
              <a:buSzPts val="4200"/>
              <a:buNone/>
              <a:defRPr sz="4200">
                <a:solidFill>
                  <a:srgbClr val="FFFFFF"/>
                </a:solidFill>
              </a:defRPr>
            </a:lvl9pPr>
          </a:lstStyle>
          <a:p/>
        </p:txBody>
      </p:sp>
      <p:sp>
        <p:nvSpPr>
          <p:cNvPr id="343" name="Google Shape;343;p61"/>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rtl="0" algn="l">
              <a:lnSpc>
                <a:spcPct val="100000"/>
              </a:lnSpc>
              <a:spcBef>
                <a:spcPts val="0"/>
              </a:spcBef>
              <a:spcAft>
                <a:spcPts val="0"/>
              </a:spcAft>
              <a:buClr>
                <a:schemeClr val="lt1"/>
              </a:buClr>
              <a:buSzPts val="2800"/>
              <a:buChar char="•"/>
              <a:defRPr>
                <a:solidFill>
                  <a:schemeClr val="lt1"/>
                </a:solidFill>
              </a:defRPr>
            </a:lvl1pPr>
            <a:lvl2pPr indent="-330200" lvl="1" marL="914400" rtl="0" algn="l">
              <a:lnSpc>
                <a:spcPct val="100000"/>
              </a:lnSpc>
              <a:spcBef>
                <a:spcPts val="0"/>
              </a:spcBef>
              <a:spcAft>
                <a:spcPts val="0"/>
              </a:spcAft>
              <a:buClr>
                <a:schemeClr val="lt1"/>
              </a:buClr>
              <a:buSzPts val="1600"/>
              <a:buChar char="○"/>
              <a:defRPr>
                <a:solidFill>
                  <a:schemeClr val="lt1"/>
                </a:solidFill>
              </a:defRPr>
            </a:lvl2pPr>
            <a:lvl3pPr indent="-355600" lvl="2" marL="1371600" rtl="0" algn="l">
              <a:lnSpc>
                <a:spcPct val="100000"/>
              </a:lnSpc>
              <a:spcBef>
                <a:spcPts val="0"/>
              </a:spcBef>
              <a:spcAft>
                <a:spcPts val="0"/>
              </a:spcAft>
              <a:buClr>
                <a:schemeClr val="lt1"/>
              </a:buClr>
              <a:buSzPts val="2000"/>
              <a:buChar char="•"/>
              <a:defRPr>
                <a:solidFill>
                  <a:schemeClr val="lt1"/>
                </a:solidFill>
              </a:defRPr>
            </a:lvl3pPr>
            <a:lvl4pPr indent="-355600" lvl="3" marL="1828800" rtl="0" algn="l">
              <a:lnSpc>
                <a:spcPct val="100000"/>
              </a:lnSpc>
              <a:spcBef>
                <a:spcPts val="0"/>
              </a:spcBef>
              <a:spcAft>
                <a:spcPts val="0"/>
              </a:spcAft>
              <a:buClr>
                <a:schemeClr val="lt1"/>
              </a:buClr>
              <a:buSzPts val="2000"/>
              <a:buChar char="•"/>
              <a:defRPr>
                <a:solidFill>
                  <a:schemeClr val="lt1"/>
                </a:solidFill>
              </a:defRPr>
            </a:lvl4pPr>
            <a:lvl5pPr indent="-342900" lvl="4" marL="2286000" rtl="0" algn="l">
              <a:lnSpc>
                <a:spcPct val="100000"/>
              </a:lnSpc>
              <a:spcBef>
                <a:spcPts val="0"/>
              </a:spcBef>
              <a:spcAft>
                <a:spcPts val="0"/>
              </a:spcAft>
              <a:buClr>
                <a:schemeClr val="lt1"/>
              </a:buClr>
              <a:buSzPts val="1800"/>
              <a:buChar char="•"/>
              <a:defRPr>
                <a:solidFill>
                  <a:schemeClr val="lt1"/>
                </a:solidFill>
              </a:defRPr>
            </a:lvl5pPr>
            <a:lvl6pPr indent="-342900" lvl="5" marL="2743200" rtl="0" algn="l">
              <a:lnSpc>
                <a:spcPct val="100000"/>
              </a:lnSpc>
              <a:spcBef>
                <a:spcPts val="0"/>
              </a:spcBef>
              <a:spcAft>
                <a:spcPts val="0"/>
              </a:spcAft>
              <a:buClr>
                <a:schemeClr val="lt1"/>
              </a:buClr>
              <a:buSzPts val="1800"/>
              <a:buChar char="•"/>
              <a:defRPr>
                <a:solidFill>
                  <a:schemeClr val="lt1"/>
                </a:solidFill>
              </a:defRPr>
            </a:lvl6pPr>
            <a:lvl7pPr indent="-342900" lvl="6" marL="3200400" rtl="0" algn="l">
              <a:lnSpc>
                <a:spcPct val="100000"/>
              </a:lnSpc>
              <a:spcBef>
                <a:spcPts val="0"/>
              </a:spcBef>
              <a:spcAft>
                <a:spcPts val="0"/>
              </a:spcAft>
              <a:buClr>
                <a:schemeClr val="lt1"/>
              </a:buClr>
              <a:buSzPts val="1800"/>
              <a:buChar char="•"/>
              <a:defRPr>
                <a:solidFill>
                  <a:schemeClr val="lt1"/>
                </a:solidFill>
              </a:defRPr>
            </a:lvl7pPr>
            <a:lvl8pPr indent="-342900" lvl="7" marL="3657600" rtl="0" algn="l">
              <a:lnSpc>
                <a:spcPct val="100000"/>
              </a:lnSpc>
              <a:spcBef>
                <a:spcPts val="0"/>
              </a:spcBef>
              <a:spcAft>
                <a:spcPts val="0"/>
              </a:spcAft>
              <a:buClr>
                <a:schemeClr val="lt1"/>
              </a:buClr>
              <a:buSzPts val="1800"/>
              <a:buChar char="•"/>
              <a:defRPr>
                <a:solidFill>
                  <a:schemeClr val="lt1"/>
                </a:solidFill>
              </a:defRPr>
            </a:lvl8pPr>
            <a:lvl9pPr indent="-342900" lvl="8" marL="4114800" rtl="0" algn="l">
              <a:lnSpc>
                <a:spcPct val="100000"/>
              </a:lnSpc>
              <a:spcBef>
                <a:spcPts val="0"/>
              </a:spcBef>
              <a:spcAft>
                <a:spcPts val="0"/>
              </a:spcAft>
              <a:buClr>
                <a:schemeClr val="lt1"/>
              </a:buClr>
              <a:buSzPts val="1800"/>
              <a:buChar char="•"/>
              <a:defRPr>
                <a:solidFill>
                  <a:schemeClr val="lt1"/>
                </a:solidFill>
              </a:defRPr>
            </a:lvl9pPr>
          </a:lstStyle>
          <a:p/>
        </p:txBody>
      </p:sp>
      <p:sp>
        <p:nvSpPr>
          <p:cNvPr id="344" name="Google Shape;344;p6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345" name="Shape 345"/>
        <p:cNvGrpSpPr/>
        <p:nvPr/>
      </p:nvGrpSpPr>
      <p:grpSpPr>
        <a:xfrm>
          <a:off x="0" y="0"/>
          <a:ext cx="0" cy="0"/>
          <a:chOff x="0" y="0"/>
          <a:chExt cx="0" cy="0"/>
        </a:xfrm>
      </p:grpSpPr>
      <p:sp>
        <p:nvSpPr>
          <p:cNvPr id="346" name="Google Shape;346;p62"/>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62"/>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348" name="Google Shape;348;p6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49" name="Google Shape;349;p62"/>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50" name="Shape 50"/>
        <p:cNvGrpSpPr/>
        <p:nvPr/>
      </p:nvGrpSpPr>
      <p:grpSpPr>
        <a:xfrm>
          <a:off x="0" y="0"/>
          <a:ext cx="0" cy="0"/>
          <a:chOff x="0" y="0"/>
          <a:chExt cx="0" cy="0"/>
        </a:xfrm>
      </p:grpSpPr>
      <p:sp>
        <p:nvSpPr>
          <p:cNvPr id="51" name="Google Shape;51;p7"/>
          <p:cNvSpPr/>
          <p:nvPr>
            <p:ph idx="2" type="pic"/>
          </p:nvPr>
        </p:nvSpPr>
        <p:spPr>
          <a:xfrm>
            <a:off x="762000" y="914400"/>
            <a:ext cx="7921800" cy="1314600"/>
          </a:xfrm>
          <a:prstGeom prst="rect">
            <a:avLst/>
          </a:prstGeom>
          <a:solidFill>
            <a:srgbClr val="F2F2F2"/>
          </a:solidFill>
          <a:ln>
            <a:noFill/>
          </a:ln>
        </p:spPr>
      </p:sp>
      <p:sp>
        <p:nvSpPr>
          <p:cNvPr id="52" name="Google Shape;52;p7"/>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350" name="Shape 350"/>
        <p:cNvGrpSpPr/>
        <p:nvPr/>
      </p:nvGrpSpPr>
      <p:grpSpPr>
        <a:xfrm>
          <a:off x="0" y="0"/>
          <a:ext cx="0" cy="0"/>
          <a:chOff x="0" y="0"/>
          <a:chExt cx="0" cy="0"/>
        </a:xfrm>
      </p:grpSpPr>
      <p:sp>
        <p:nvSpPr>
          <p:cNvPr id="351" name="Google Shape;351;p63"/>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52" name="Google Shape;352;p63"/>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53" name="Google Shape;353;p6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54" name="Google Shape;354;p63"/>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rtl="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355" name="Google Shape;355;p63"/>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6" name="Shape 356"/>
        <p:cNvGrpSpPr/>
        <p:nvPr/>
      </p:nvGrpSpPr>
      <p:grpSpPr>
        <a:xfrm>
          <a:off x="0" y="0"/>
          <a:ext cx="0" cy="0"/>
          <a:chOff x="0" y="0"/>
          <a:chExt cx="0" cy="0"/>
        </a:xfrm>
      </p:grpSpPr>
      <p:sp>
        <p:nvSpPr>
          <p:cNvPr id="357" name="Google Shape;357;p64"/>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64"/>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6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360" name="Google Shape;360;p6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361" name="Shape 361"/>
        <p:cNvGrpSpPr/>
        <p:nvPr/>
      </p:nvGrpSpPr>
      <p:grpSpPr>
        <a:xfrm>
          <a:off x="0" y="0"/>
          <a:ext cx="0" cy="0"/>
          <a:chOff x="0" y="0"/>
          <a:chExt cx="0" cy="0"/>
        </a:xfrm>
      </p:grpSpPr>
      <p:sp>
        <p:nvSpPr>
          <p:cNvPr id="362" name="Google Shape;362;p65"/>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63" name="Google Shape;363;p65"/>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64" name="Google Shape;364;p6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rtl="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365" name="Google Shape;365;p65"/>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rtl="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rtl="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rtl="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rtl="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rtl="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rtl="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rtl="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rtl="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366" name="Google Shape;366;p65"/>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rtl="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367" name="Shape 367"/>
        <p:cNvGrpSpPr/>
        <p:nvPr/>
      </p:nvGrpSpPr>
      <p:grpSpPr>
        <a:xfrm>
          <a:off x="0" y="0"/>
          <a:ext cx="0" cy="0"/>
          <a:chOff x="0" y="0"/>
          <a:chExt cx="0" cy="0"/>
        </a:xfrm>
      </p:grpSpPr>
      <p:sp>
        <p:nvSpPr>
          <p:cNvPr id="368" name="Google Shape;368;p6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369" name="Shape 369"/>
        <p:cNvGrpSpPr/>
        <p:nvPr/>
      </p:nvGrpSpPr>
      <p:grpSpPr>
        <a:xfrm>
          <a:off x="0" y="0"/>
          <a:ext cx="0" cy="0"/>
          <a:chOff x="0" y="0"/>
          <a:chExt cx="0" cy="0"/>
        </a:xfrm>
      </p:grpSpPr>
      <p:sp>
        <p:nvSpPr>
          <p:cNvPr id="370" name="Google Shape;370;p67"/>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67"/>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67"/>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Clr>
                <a:schemeClr val="lt1"/>
              </a:buClr>
              <a:buSzPts val="1200"/>
              <a:buNone/>
              <a:defRPr sz="1200">
                <a:solidFill>
                  <a:schemeClr val="lt1"/>
                </a:solidFill>
              </a:defRPr>
            </a:lvl1pPr>
          </a:lstStyle>
          <a:p/>
        </p:txBody>
      </p:sp>
      <p:sp>
        <p:nvSpPr>
          <p:cNvPr id="373" name="Google Shape;373;p6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374" name="Shape 374"/>
        <p:cNvGrpSpPr/>
        <p:nvPr/>
      </p:nvGrpSpPr>
      <p:grpSpPr>
        <a:xfrm>
          <a:off x="0" y="0"/>
          <a:ext cx="0" cy="0"/>
          <a:chOff x="0" y="0"/>
          <a:chExt cx="0" cy="0"/>
        </a:xfrm>
      </p:grpSpPr>
      <p:sp>
        <p:nvSpPr>
          <p:cNvPr id="375" name="Google Shape;375;p68"/>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rtl="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76" name="Google Shape;376;p68"/>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7" name="Shape 377"/>
        <p:cNvGrpSpPr/>
        <p:nvPr/>
      </p:nvGrpSpPr>
      <p:grpSpPr>
        <a:xfrm>
          <a:off x="0" y="0"/>
          <a:ext cx="0" cy="0"/>
          <a:chOff x="0" y="0"/>
          <a:chExt cx="0" cy="0"/>
        </a:xfrm>
      </p:grpSpPr>
      <p:sp>
        <p:nvSpPr>
          <p:cNvPr id="378" name="Google Shape;378;p6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79" name="Google Shape;379;p6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0" name="Google Shape;380;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05" name="Shape 405"/>
        <p:cNvGrpSpPr/>
        <p:nvPr/>
      </p:nvGrpSpPr>
      <p:grpSpPr>
        <a:xfrm>
          <a:off x="0" y="0"/>
          <a:ext cx="0" cy="0"/>
          <a:chOff x="0" y="0"/>
          <a:chExt cx="0" cy="0"/>
        </a:xfrm>
      </p:grpSpPr>
      <p:sp>
        <p:nvSpPr>
          <p:cNvPr id="406" name="Google Shape;406;p71"/>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7" name="Google Shape;407;p71"/>
          <p:cNvSpPr/>
          <p:nvPr>
            <p:ph idx="2" type="pic"/>
          </p:nvPr>
        </p:nvSpPr>
        <p:spPr>
          <a:xfrm>
            <a:off x="762000" y="914400"/>
            <a:ext cx="7924800" cy="3714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408" name="Shape 408"/>
        <p:cNvGrpSpPr/>
        <p:nvPr/>
      </p:nvGrpSpPr>
      <p:grpSpPr>
        <a:xfrm>
          <a:off x="0" y="0"/>
          <a:ext cx="0" cy="0"/>
          <a:chOff x="0" y="0"/>
          <a:chExt cx="0" cy="0"/>
        </a:xfrm>
      </p:grpSpPr>
      <p:sp>
        <p:nvSpPr>
          <p:cNvPr id="409" name="Google Shape;409;p72"/>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0" name="Google Shape;410;p72"/>
          <p:cNvSpPr/>
          <p:nvPr>
            <p:ph idx="2" type="pic"/>
          </p:nvPr>
        </p:nvSpPr>
        <p:spPr>
          <a:xfrm>
            <a:off x="4953000" y="914400"/>
            <a:ext cx="3733800" cy="1485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1" name="Google Shape;411;p72"/>
          <p:cNvSpPr txBox="1"/>
          <p:nvPr>
            <p:ph idx="1" type="body"/>
          </p:nvPr>
        </p:nvSpPr>
        <p:spPr>
          <a:xfrm>
            <a:off x="752888" y="914400"/>
            <a:ext cx="3742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12" name="Google Shape;412;p72"/>
          <p:cNvSpPr txBox="1"/>
          <p:nvPr>
            <p:ph idx="3" type="body"/>
          </p:nvPr>
        </p:nvSpPr>
        <p:spPr>
          <a:xfrm>
            <a:off x="4953000" y="2571750"/>
            <a:ext cx="3742800" cy="20574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413" name="Shape 413"/>
        <p:cNvGrpSpPr/>
        <p:nvPr/>
      </p:nvGrpSpPr>
      <p:grpSpPr>
        <a:xfrm>
          <a:off x="0" y="0"/>
          <a:ext cx="0" cy="0"/>
          <a:chOff x="0" y="0"/>
          <a:chExt cx="0" cy="0"/>
        </a:xfrm>
      </p:grpSpPr>
      <p:sp>
        <p:nvSpPr>
          <p:cNvPr id="414" name="Google Shape;414;p73"/>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5" name="Google Shape;415;p73"/>
          <p:cNvSpPr txBox="1"/>
          <p:nvPr>
            <p:ph idx="1" type="body"/>
          </p:nvPr>
        </p:nvSpPr>
        <p:spPr>
          <a:xfrm>
            <a:off x="752888" y="914400"/>
            <a:ext cx="7933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54" name="Shape 54"/>
        <p:cNvGrpSpPr/>
        <p:nvPr/>
      </p:nvGrpSpPr>
      <p:grpSpPr>
        <a:xfrm>
          <a:off x="0" y="0"/>
          <a:ext cx="0" cy="0"/>
          <a:chOff x="0" y="0"/>
          <a:chExt cx="0" cy="0"/>
        </a:xfrm>
      </p:grpSpPr>
      <p:sp>
        <p:nvSpPr>
          <p:cNvPr id="55" name="Google Shape;55;p8"/>
          <p:cNvSpPr/>
          <p:nvPr>
            <p:ph idx="2" type="pic"/>
          </p:nvPr>
        </p:nvSpPr>
        <p:spPr>
          <a:xfrm>
            <a:off x="762000" y="3314700"/>
            <a:ext cx="7921800" cy="1314600"/>
          </a:xfrm>
          <a:prstGeom prst="rect">
            <a:avLst/>
          </a:prstGeom>
          <a:solidFill>
            <a:srgbClr val="F2F2F2"/>
          </a:solidFill>
          <a:ln>
            <a:noFill/>
          </a:ln>
        </p:spPr>
      </p:sp>
      <p:sp>
        <p:nvSpPr>
          <p:cNvPr id="56" name="Google Shape;56;p8"/>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16" name="Shape 416"/>
        <p:cNvGrpSpPr/>
        <p:nvPr/>
      </p:nvGrpSpPr>
      <p:grpSpPr>
        <a:xfrm>
          <a:off x="0" y="0"/>
          <a:ext cx="0" cy="0"/>
          <a:chOff x="0" y="0"/>
          <a:chExt cx="0" cy="0"/>
        </a:xfrm>
      </p:grpSpPr>
      <p:sp>
        <p:nvSpPr>
          <p:cNvPr id="417" name="Google Shape;417;p74"/>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8" name="Google Shape;418;p74"/>
          <p:cNvSpPr/>
          <p:nvPr>
            <p:ph idx="2" type="pic"/>
          </p:nvPr>
        </p:nvSpPr>
        <p:spPr>
          <a:xfrm>
            <a:off x="6096000" y="914400"/>
            <a:ext cx="2590800" cy="3714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9" name="Google Shape;419;p74"/>
          <p:cNvSpPr txBox="1"/>
          <p:nvPr>
            <p:ph idx="1" type="body"/>
          </p:nvPr>
        </p:nvSpPr>
        <p:spPr>
          <a:xfrm>
            <a:off x="752888" y="914400"/>
            <a:ext cx="51906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20" name="Shape 420"/>
        <p:cNvGrpSpPr/>
        <p:nvPr/>
      </p:nvGrpSpPr>
      <p:grpSpPr>
        <a:xfrm>
          <a:off x="0" y="0"/>
          <a:ext cx="0" cy="0"/>
          <a:chOff x="0" y="0"/>
          <a:chExt cx="0" cy="0"/>
        </a:xfrm>
      </p:grpSpPr>
      <p:sp>
        <p:nvSpPr>
          <p:cNvPr id="421" name="Google Shape;421;p75"/>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2" name="Google Shape;422;p75"/>
          <p:cNvSpPr/>
          <p:nvPr>
            <p:ph idx="2" type="pic"/>
          </p:nvPr>
        </p:nvSpPr>
        <p:spPr>
          <a:xfrm>
            <a:off x="762000" y="914400"/>
            <a:ext cx="2590800" cy="37149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3" name="Google Shape;423;p75"/>
          <p:cNvSpPr txBox="1"/>
          <p:nvPr>
            <p:ph idx="1" type="body"/>
          </p:nvPr>
        </p:nvSpPr>
        <p:spPr>
          <a:xfrm>
            <a:off x="3505200" y="914400"/>
            <a:ext cx="51906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424" name="Shape 424"/>
        <p:cNvGrpSpPr/>
        <p:nvPr/>
      </p:nvGrpSpPr>
      <p:grpSpPr>
        <a:xfrm>
          <a:off x="0" y="0"/>
          <a:ext cx="0" cy="0"/>
          <a:chOff x="0" y="0"/>
          <a:chExt cx="0" cy="0"/>
        </a:xfrm>
      </p:grpSpPr>
      <p:sp>
        <p:nvSpPr>
          <p:cNvPr id="425" name="Google Shape;425;p76"/>
          <p:cNvSpPr/>
          <p:nvPr>
            <p:ph idx="2" type="pic"/>
          </p:nvPr>
        </p:nvSpPr>
        <p:spPr>
          <a:xfrm>
            <a:off x="762000" y="914400"/>
            <a:ext cx="7921800" cy="13146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6" name="Google Shape;426;p76"/>
          <p:cNvSpPr txBox="1"/>
          <p:nvPr>
            <p:ph idx="1" type="body"/>
          </p:nvPr>
        </p:nvSpPr>
        <p:spPr>
          <a:xfrm>
            <a:off x="752888" y="2343150"/>
            <a:ext cx="7933800" cy="22860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27" name="Google Shape;427;p76"/>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428" name="Shape 428"/>
        <p:cNvGrpSpPr/>
        <p:nvPr/>
      </p:nvGrpSpPr>
      <p:grpSpPr>
        <a:xfrm>
          <a:off x="0" y="0"/>
          <a:ext cx="0" cy="0"/>
          <a:chOff x="0" y="0"/>
          <a:chExt cx="0" cy="0"/>
        </a:xfrm>
      </p:grpSpPr>
      <p:sp>
        <p:nvSpPr>
          <p:cNvPr id="429" name="Google Shape;429;p77"/>
          <p:cNvSpPr/>
          <p:nvPr>
            <p:ph idx="2" type="pic"/>
          </p:nvPr>
        </p:nvSpPr>
        <p:spPr>
          <a:xfrm>
            <a:off x="762000" y="3314700"/>
            <a:ext cx="7921800" cy="13146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0" name="Google Shape;430;p77"/>
          <p:cNvSpPr txBox="1"/>
          <p:nvPr>
            <p:ph idx="1" type="body"/>
          </p:nvPr>
        </p:nvSpPr>
        <p:spPr>
          <a:xfrm>
            <a:off x="752888" y="914400"/>
            <a:ext cx="7933800" cy="22860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31" name="Google Shape;431;p77"/>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432" name="Shape 432"/>
        <p:cNvGrpSpPr/>
        <p:nvPr/>
      </p:nvGrpSpPr>
      <p:grpSpPr>
        <a:xfrm>
          <a:off x="0" y="0"/>
          <a:ext cx="0" cy="0"/>
          <a:chOff x="0" y="0"/>
          <a:chExt cx="0" cy="0"/>
        </a:xfrm>
      </p:grpSpPr>
      <p:sp>
        <p:nvSpPr>
          <p:cNvPr id="433" name="Google Shape;433;p78"/>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4" name="Google Shape;434;p78"/>
          <p:cNvSpPr txBox="1"/>
          <p:nvPr>
            <p:ph idx="1" type="body"/>
          </p:nvPr>
        </p:nvSpPr>
        <p:spPr>
          <a:xfrm>
            <a:off x="762000" y="914400"/>
            <a:ext cx="3742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35" name="Google Shape;435;p78"/>
          <p:cNvSpPr txBox="1"/>
          <p:nvPr>
            <p:ph idx="2" type="body"/>
          </p:nvPr>
        </p:nvSpPr>
        <p:spPr>
          <a:xfrm>
            <a:off x="4953000" y="914400"/>
            <a:ext cx="37428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436" name="Shape 436"/>
        <p:cNvGrpSpPr/>
        <p:nvPr/>
      </p:nvGrpSpPr>
      <p:grpSpPr>
        <a:xfrm>
          <a:off x="0" y="0"/>
          <a:ext cx="0" cy="0"/>
          <a:chOff x="0" y="0"/>
          <a:chExt cx="0" cy="0"/>
        </a:xfrm>
      </p:grpSpPr>
      <p:sp>
        <p:nvSpPr>
          <p:cNvPr id="437" name="Google Shape;437;p79"/>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p79"/>
          <p:cNvSpPr/>
          <p:nvPr>
            <p:ph idx="2" type="pic"/>
          </p:nvPr>
        </p:nvSpPr>
        <p:spPr>
          <a:xfrm>
            <a:off x="762001" y="914400"/>
            <a:ext cx="37338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9" name="Google Shape;439;p79"/>
          <p:cNvSpPr/>
          <p:nvPr>
            <p:ph idx="3" type="pic"/>
          </p:nvPr>
        </p:nvSpPr>
        <p:spPr>
          <a:xfrm>
            <a:off x="4953000" y="914400"/>
            <a:ext cx="37338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0" name="Google Shape;440;p79"/>
          <p:cNvSpPr txBox="1"/>
          <p:nvPr>
            <p:ph idx="1" type="body"/>
          </p:nvPr>
        </p:nvSpPr>
        <p:spPr>
          <a:xfrm>
            <a:off x="752888" y="2286000"/>
            <a:ext cx="37428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41" name="Google Shape;441;p79"/>
          <p:cNvSpPr txBox="1"/>
          <p:nvPr>
            <p:ph idx="4" type="body"/>
          </p:nvPr>
        </p:nvSpPr>
        <p:spPr>
          <a:xfrm>
            <a:off x="4953000" y="2286000"/>
            <a:ext cx="37428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42" name="Shape 442"/>
        <p:cNvGrpSpPr/>
        <p:nvPr/>
      </p:nvGrpSpPr>
      <p:grpSpPr>
        <a:xfrm>
          <a:off x="0" y="0"/>
          <a:ext cx="0" cy="0"/>
          <a:chOff x="0" y="0"/>
          <a:chExt cx="0" cy="0"/>
        </a:xfrm>
      </p:grpSpPr>
      <p:sp>
        <p:nvSpPr>
          <p:cNvPr id="443" name="Google Shape;443;p80"/>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4" name="Google Shape;444;p80"/>
          <p:cNvSpPr txBox="1"/>
          <p:nvPr>
            <p:ph idx="1" type="body"/>
          </p:nvPr>
        </p:nvSpPr>
        <p:spPr>
          <a:xfrm>
            <a:off x="752888" y="914400"/>
            <a:ext cx="24474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45" name="Google Shape;445;p80"/>
          <p:cNvSpPr txBox="1"/>
          <p:nvPr>
            <p:ph idx="2" type="body"/>
          </p:nvPr>
        </p:nvSpPr>
        <p:spPr>
          <a:xfrm>
            <a:off x="6248400" y="914400"/>
            <a:ext cx="24474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46" name="Google Shape;446;p80"/>
          <p:cNvSpPr txBox="1"/>
          <p:nvPr>
            <p:ph idx="3" type="body"/>
          </p:nvPr>
        </p:nvSpPr>
        <p:spPr>
          <a:xfrm>
            <a:off x="3500644" y="914400"/>
            <a:ext cx="2447400" cy="37149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447" name="Shape 447"/>
        <p:cNvGrpSpPr/>
        <p:nvPr/>
      </p:nvGrpSpPr>
      <p:grpSpPr>
        <a:xfrm>
          <a:off x="0" y="0"/>
          <a:ext cx="0" cy="0"/>
          <a:chOff x="0" y="0"/>
          <a:chExt cx="0" cy="0"/>
        </a:xfrm>
      </p:grpSpPr>
      <p:sp>
        <p:nvSpPr>
          <p:cNvPr id="448" name="Google Shape;448;p81"/>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9" name="Google Shape;449;p81"/>
          <p:cNvSpPr/>
          <p:nvPr>
            <p:ph idx="2" type="pic"/>
          </p:nvPr>
        </p:nvSpPr>
        <p:spPr>
          <a:xfrm>
            <a:off x="762000" y="914400"/>
            <a:ext cx="24354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0" name="Google Shape;450;p81"/>
          <p:cNvSpPr/>
          <p:nvPr>
            <p:ph idx="3" type="pic"/>
          </p:nvPr>
        </p:nvSpPr>
        <p:spPr>
          <a:xfrm>
            <a:off x="3508162" y="914400"/>
            <a:ext cx="24354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1" name="Google Shape;451;p81"/>
          <p:cNvSpPr/>
          <p:nvPr>
            <p:ph idx="4" type="pic"/>
          </p:nvPr>
        </p:nvSpPr>
        <p:spPr>
          <a:xfrm>
            <a:off x="6251362" y="914400"/>
            <a:ext cx="2435400" cy="1200300"/>
          </a:xfrm>
          <a:prstGeom prst="rect">
            <a:avLst/>
          </a:prstGeom>
          <a:solidFill>
            <a:srgbClr val="F2F2F2"/>
          </a:solidFill>
          <a:ln>
            <a:noFill/>
          </a:ln>
        </p:spPr>
        <p:txBody>
          <a:bodyPr anchorCtr="0" anchor="ctr" bIns="0" lIns="0" spcFirstLastPara="1" rIns="0" wrap="square" tIns="0">
            <a:noAutofit/>
          </a:bodyPr>
          <a:lstStyle>
            <a:lvl1pPr lvl="0" marR="0" rtl="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2" name="Google Shape;452;p81"/>
          <p:cNvSpPr txBox="1"/>
          <p:nvPr>
            <p:ph idx="1" type="body"/>
          </p:nvPr>
        </p:nvSpPr>
        <p:spPr>
          <a:xfrm>
            <a:off x="752888" y="2286000"/>
            <a:ext cx="24474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53" name="Google Shape;453;p81"/>
          <p:cNvSpPr txBox="1"/>
          <p:nvPr>
            <p:ph idx="5" type="body"/>
          </p:nvPr>
        </p:nvSpPr>
        <p:spPr>
          <a:xfrm>
            <a:off x="6248400" y="2286000"/>
            <a:ext cx="24474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54" name="Google Shape;454;p81"/>
          <p:cNvSpPr txBox="1"/>
          <p:nvPr>
            <p:ph idx="6" type="body"/>
          </p:nvPr>
        </p:nvSpPr>
        <p:spPr>
          <a:xfrm>
            <a:off x="3500644" y="2286000"/>
            <a:ext cx="2447400" cy="2343300"/>
          </a:xfrm>
          <a:prstGeom prst="rect">
            <a:avLst/>
          </a:prstGeom>
          <a:noFill/>
          <a:ln>
            <a:noFill/>
          </a:ln>
        </p:spPr>
        <p:txBody>
          <a:bodyPr anchorCtr="0" anchor="t" bIns="0" lIns="0" spcFirstLastPara="1" rIns="0" wrap="square" tIns="0">
            <a:noAutofit/>
          </a:bodyPr>
          <a:lstStyle>
            <a:lvl1pPr indent="-406400" lvl="0" marL="457200" rtl="0" algn="l">
              <a:spcBef>
                <a:spcPts val="560"/>
              </a:spcBef>
              <a:spcAft>
                <a:spcPts val="0"/>
              </a:spcAft>
              <a:buClr>
                <a:srgbClr val="07336F"/>
              </a:buClr>
              <a:buSzPts val="2800"/>
              <a:buChar char="•"/>
              <a:defRPr b="0" sz="2800">
                <a:solidFill>
                  <a:srgbClr val="07336F"/>
                </a:solidFill>
              </a:defRPr>
            </a:lvl1pPr>
            <a:lvl2pPr indent="-381000" lvl="1" marL="914400" rtl="0" algn="l">
              <a:spcBef>
                <a:spcPts val="480"/>
              </a:spcBef>
              <a:spcAft>
                <a:spcPts val="0"/>
              </a:spcAft>
              <a:buClr>
                <a:srgbClr val="07336F"/>
              </a:buClr>
              <a:buSzPts val="2400"/>
              <a:buChar char="•"/>
              <a:defRPr sz="2400">
                <a:solidFill>
                  <a:srgbClr val="07336F"/>
                </a:solidFill>
              </a:defRPr>
            </a:lvl2pPr>
            <a:lvl3pPr indent="-355600" lvl="2" marL="1371600" rtl="0" algn="l">
              <a:spcBef>
                <a:spcPts val="400"/>
              </a:spcBef>
              <a:spcAft>
                <a:spcPts val="0"/>
              </a:spcAft>
              <a:buClr>
                <a:srgbClr val="07336F"/>
              </a:buClr>
              <a:buSzPts val="2000"/>
              <a:buChar char="•"/>
              <a:defRPr sz="2000">
                <a:solidFill>
                  <a:srgbClr val="07336F"/>
                </a:solidFill>
              </a:defRPr>
            </a:lvl3pPr>
            <a:lvl4pPr indent="-342900" lvl="3" marL="1828800" rtl="0" algn="l">
              <a:spcBef>
                <a:spcPts val="360"/>
              </a:spcBef>
              <a:spcAft>
                <a:spcPts val="0"/>
              </a:spcAft>
              <a:buClr>
                <a:srgbClr val="07336F"/>
              </a:buClr>
              <a:buSzPts val="1800"/>
              <a:buChar char="•"/>
              <a:defRPr sz="1800">
                <a:solidFill>
                  <a:srgbClr val="07336F"/>
                </a:solidFill>
              </a:defRPr>
            </a:lvl4pPr>
            <a:lvl5pPr indent="-330200" lvl="4" marL="2286000" rtl="0" algn="l">
              <a:spcBef>
                <a:spcPts val="320"/>
              </a:spcBef>
              <a:spcAft>
                <a:spcPts val="0"/>
              </a:spcAft>
              <a:buClr>
                <a:srgbClr val="07336F"/>
              </a:buClr>
              <a:buSzPts val="1600"/>
              <a:buChar char="•"/>
              <a:defRPr sz="1600">
                <a:solidFill>
                  <a:srgbClr val="07336F"/>
                </a:solidFill>
              </a:defRPr>
            </a:lvl5pPr>
            <a:lvl6pPr indent="-342900" lvl="5" marL="2743200" rtl="0" algn="l">
              <a:spcBef>
                <a:spcPts val="360"/>
              </a:spcBef>
              <a:spcAft>
                <a:spcPts val="0"/>
              </a:spcAft>
              <a:buClr>
                <a:srgbClr val="07336F"/>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5" name="Shape 455"/>
        <p:cNvGrpSpPr/>
        <p:nvPr/>
      </p:nvGrpSpPr>
      <p:grpSpPr>
        <a:xfrm>
          <a:off x="0" y="0"/>
          <a:ext cx="0" cy="0"/>
          <a:chOff x="0" y="0"/>
          <a:chExt cx="0" cy="0"/>
        </a:xfrm>
      </p:grpSpPr>
      <p:sp>
        <p:nvSpPr>
          <p:cNvPr id="456" name="Google Shape;456;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7" name="Shape 457"/>
        <p:cNvGrpSpPr/>
        <p:nvPr/>
      </p:nvGrpSpPr>
      <p:grpSpPr>
        <a:xfrm>
          <a:off x="0" y="0"/>
          <a:ext cx="0" cy="0"/>
          <a:chOff x="0" y="0"/>
          <a:chExt cx="0" cy="0"/>
        </a:xfrm>
      </p:grpSpPr>
      <p:sp>
        <p:nvSpPr>
          <p:cNvPr id="458" name="Google Shape;458;p8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9" name="Google Shape;459;p8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0" name="Google Shape;460;p8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1" name="Google Shape;461;p8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58" name="Shape 58"/>
        <p:cNvGrpSpPr/>
        <p:nvPr/>
      </p:nvGrpSpPr>
      <p:grpSpPr>
        <a:xfrm>
          <a:off x="0" y="0"/>
          <a:ext cx="0" cy="0"/>
          <a:chOff x="0" y="0"/>
          <a:chExt cx="0" cy="0"/>
        </a:xfrm>
      </p:grpSpPr>
      <p:sp>
        <p:nvSpPr>
          <p:cNvPr id="59" name="Google Shape;59;p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60" name="Google Shape;60;p9"/>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62" name="Shape 462"/>
        <p:cNvGrpSpPr/>
        <p:nvPr/>
      </p:nvGrpSpPr>
      <p:grpSpPr>
        <a:xfrm>
          <a:off x="0" y="0"/>
          <a:ext cx="0" cy="0"/>
          <a:chOff x="0" y="0"/>
          <a:chExt cx="0" cy="0"/>
        </a:xfrm>
      </p:grpSpPr>
      <p:sp>
        <p:nvSpPr>
          <p:cNvPr id="463" name="Google Shape;463;p84"/>
          <p:cNvSpPr txBox="1"/>
          <p:nvPr>
            <p:ph idx="1" type="body"/>
          </p:nvPr>
        </p:nvSpPr>
        <p:spPr>
          <a:xfrm>
            <a:off x="752889" y="914400"/>
            <a:ext cx="7933800" cy="3714900"/>
          </a:xfrm>
          <a:prstGeom prst="rect">
            <a:avLst/>
          </a:prstGeom>
          <a:noFill/>
          <a:ln>
            <a:noFill/>
          </a:ln>
        </p:spPr>
        <p:txBody>
          <a:bodyPr anchorCtr="0" anchor="t" bIns="0" lIns="0" spcFirstLastPara="1" rIns="0" wrap="square" tIns="0">
            <a:noAutofit/>
          </a:bodyPr>
          <a:lstStyle>
            <a:lvl1pPr indent="-381000" lvl="0" marL="457200" marR="0" rtl="0" algn="l">
              <a:lnSpc>
                <a:spcPct val="85000"/>
              </a:lnSpc>
              <a:spcBef>
                <a:spcPts val="480"/>
              </a:spcBef>
              <a:spcAft>
                <a:spcPts val="0"/>
              </a:spcAft>
              <a:buClr>
                <a:srgbClr val="000099"/>
              </a:buClr>
              <a:buSzPts val="2400"/>
              <a:buFont typeface="Arial"/>
              <a:buChar char="•"/>
              <a:defRPr b="1" i="1" sz="2400">
                <a:latin typeface="Arial"/>
                <a:ea typeface="Arial"/>
                <a:cs typeface="Arial"/>
                <a:sym typeface="Arial"/>
              </a:defRPr>
            </a:lvl1pPr>
            <a:lvl2pPr indent="-355600" lvl="1" marL="914400" marR="0" rtl="0" algn="l">
              <a:lnSpc>
                <a:spcPct val="100000"/>
              </a:lnSpc>
              <a:spcBef>
                <a:spcPts val="400"/>
              </a:spcBef>
              <a:spcAft>
                <a:spcPts val="0"/>
              </a:spcAft>
              <a:buClr>
                <a:srgbClr val="000099"/>
              </a:buClr>
              <a:buSzPts val="2000"/>
              <a:buFont typeface="Noto Sans Symbols"/>
              <a:buChar char="➢"/>
              <a:defRPr b="0" i="1" sz="2000">
                <a:solidFill>
                  <a:srgbClr val="000099"/>
                </a:solidFill>
                <a:latin typeface="Arial"/>
                <a:ea typeface="Arial"/>
                <a:cs typeface="Arial"/>
                <a:sym typeface="Arial"/>
              </a:defRPr>
            </a:lvl2pPr>
            <a:lvl3pPr indent="-342900" lvl="2" marL="1371600" marR="0" rtl="0" algn="l">
              <a:lnSpc>
                <a:spcPct val="100000"/>
              </a:lnSpc>
              <a:spcBef>
                <a:spcPts val="360"/>
              </a:spcBef>
              <a:spcAft>
                <a:spcPts val="0"/>
              </a:spcAft>
              <a:buClr>
                <a:srgbClr val="000099"/>
              </a:buClr>
              <a:buSzPts val="1800"/>
              <a:buFont typeface="Noto Sans Symbols"/>
              <a:buChar char="❑"/>
              <a:defRPr b="0" i="1" sz="1800">
                <a:solidFill>
                  <a:srgbClr val="000099"/>
                </a:solidFill>
                <a:latin typeface="Arial"/>
                <a:ea typeface="Arial"/>
                <a:cs typeface="Arial"/>
                <a:sym typeface="Arial"/>
              </a:defRPr>
            </a:lvl3pPr>
            <a:lvl4pPr indent="-330200" lvl="3" marL="1828800" marR="0" rtl="0" algn="l">
              <a:lnSpc>
                <a:spcPct val="100000"/>
              </a:lnSpc>
              <a:spcBef>
                <a:spcPts val="320"/>
              </a:spcBef>
              <a:spcAft>
                <a:spcPts val="0"/>
              </a:spcAft>
              <a:buClr>
                <a:srgbClr val="000099"/>
              </a:buClr>
              <a:buSzPts val="1600"/>
              <a:buFont typeface="Courier New"/>
              <a:buChar char="o"/>
              <a:defRPr b="0" i="1" sz="1600">
                <a:solidFill>
                  <a:srgbClr val="000099"/>
                </a:solidFill>
                <a:latin typeface="Arial"/>
                <a:ea typeface="Arial"/>
                <a:cs typeface="Arial"/>
                <a:sym typeface="Arial"/>
              </a:defRPr>
            </a:lvl4pPr>
            <a:lvl5pPr indent="-304800" lvl="4" marL="2286000" marR="0" rtl="0" algn="l">
              <a:lnSpc>
                <a:spcPct val="100000"/>
              </a:lnSpc>
              <a:spcBef>
                <a:spcPts val="240"/>
              </a:spcBef>
              <a:spcAft>
                <a:spcPts val="0"/>
              </a:spcAft>
              <a:buClr>
                <a:srgbClr val="000099"/>
              </a:buClr>
              <a:buSzPts val="1200"/>
              <a:buFont typeface="Noto Sans Symbols"/>
              <a:buChar char="❖"/>
              <a:defRPr b="0" i="1" sz="1200">
                <a:solidFill>
                  <a:srgbClr val="000099"/>
                </a:solidFill>
                <a:latin typeface="Arial"/>
                <a:ea typeface="Arial"/>
                <a:cs typeface="Arial"/>
                <a:sym typeface="Aria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464" name="Google Shape;464;p84"/>
          <p:cNvSpPr txBox="1"/>
          <p:nvPr>
            <p:ph type="title"/>
          </p:nvPr>
        </p:nvSpPr>
        <p:spPr>
          <a:xfrm>
            <a:off x="752889" y="20597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5" name="Shape 465"/>
        <p:cNvGrpSpPr/>
        <p:nvPr/>
      </p:nvGrpSpPr>
      <p:grpSpPr>
        <a:xfrm>
          <a:off x="0" y="0"/>
          <a:ext cx="0" cy="0"/>
          <a:chOff x="0" y="0"/>
          <a:chExt cx="0" cy="0"/>
        </a:xfrm>
      </p:grpSpPr>
      <p:sp>
        <p:nvSpPr>
          <p:cNvPr id="466" name="Google Shape;466;p85"/>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67" name="Google Shape;467;p85"/>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640"/>
              </a:spcBef>
              <a:spcAft>
                <a:spcPts val="0"/>
              </a:spcAft>
              <a:buSzPts val="2800"/>
              <a:buNone/>
              <a:defRPr sz="2800"/>
            </a:lvl1pPr>
            <a:lvl2pPr lvl="1" rtl="0" algn="ctr">
              <a:lnSpc>
                <a:spcPct val="100000"/>
              </a:lnSpc>
              <a:spcBef>
                <a:spcPts val="56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2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468" name="Google Shape;468;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9" name="Shape 469"/>
        <p:cNvGrpSpPr/>
        <p:nvPr/>
      </p:nvGrpSpPr>
      <p:grpSpPr>
        <a:xfrm>
          <a:off x="0" y="0"/>
          <a:ext cx="0" cy="0"/>
          <a:chOff x="0" y="0"/>
          <a:chExt cx="0" cy="0"/>
        </a:xfrm>
      </p:grpSpPr>
      <p:sp>
        <p:nvSpPr>
          <p:cNvPr id="470" name="Google Shape;470;p86"/>
          <p:cNvSpPr txBox="1"/>
          <p:nvPr>
            <p:ph type="title"/>
          </p:nvPr>
        </p:nvSpPr>
        <p:spPr>
          <a:xfrm>
            <a:off x="311700" y="445025"/>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1" name="Google Shape;471;p86"/>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431800" lvl="0" marL="457200" rtl="0" algn="l">
              <a:lnSpc>
                <a:spcPct val="100000"/>
              </a:lnSpc>
              <a:spcBef>
                <a:spcPts val="640"/>
              </a:spcBef>
              <a:spcAft>
                <a:spcPts val="0"/>
              </a:spcAft>
              <a:buSzPts val="3200"/>
              <a:buChar char="•"/>
              <a:defRPr/>
            </a:lvl1pPr>
            <a:lvl2pPr indent="-406400" lvl="1" marL="914400" rtl="0" algn="l">
              <a:lnSpc>
                <a:spcPct val="100000"/>
              </a:lnSpc>
              <a:spcBef>
                <a:spcPts val="560"/>
              </a:spcBef>
              <a:spcAft>
                <a:spcPts val="0"/>
              </a:spcAft>
              <a:buSzPts val="2800"/>
              <a:buChar char="•"/>
              <a:defRPr/>
            </a:lvl2pPr>
            <a:lvl3pPr indent="-381000" lvl="2" marL="1371600" rtl="0" algn="l">
              <a:lnSpc>
                <a:spcPct val="100000"/>
              </a:lnSpc>
              <a:spcBef>
                <a:spcPts val="480"/>
              </a:spcBef>
              <a:spcAft>
                <a:spcPts val="0"/>
              </a:spcAft>
              <a:buSzPts val="2400"/>
              <a:buChar char="•"/>
              <a:defRPr/>
            </a:lvl3pPr>
            <a:lvl4pPr indent="-355600" lvl="3" marL="1828800" rtl="0" algn="l">
              <a:lnSpc>
                <a:spcPct val="100000"/>
              </a:lnSpc>
              <a:spcBef>
                <a:spcPts val="400"/>
              </a:spcBef>
              <a:spcAft>
                <a:spcPts val="0"/>
              </a:spcAft>
              <a:buSzPts val="2000"/>
              <a:buChar char="•"/>
              <a:defRPr/>
            </a:lvl4pPr>
            <a:lvl5pPr indent="-342900" lvl="4" marL="2286000" rtl="0" algn="l">
              <a:lnSpc>
                <a:spcPct val="100000"/>
              </a:lnSpc>
              <a:spcBef>
                <a:spcPts val="360"/>
              </a:spcBef>
              <a:spcAft>
                <a:spcPts val="0"/>
              </a:spcAft>
              <a:buSzPts val="1800"/>
              <a:buChar char="•"/>
              <a:defRPr/>
            </a:lvl5pPr>
            <a:lvl6pPr indent="-330200" lvl="5" marL="2743200" rtl="0" algn="l">
              <a:lnSpc>
                <a:spcPct val="100000"/>
              </a:lnSpc>
              <a:spcBef>
                <a:spcPts val="320"/>
              </a:spcBef>
              <a:spcAft>
                <a:spcPts val="0"/>
              </a:spcAft>
              <a:buSzPts val="1600"/>
              <a:buChar char="•"/>
              <a:defRPr/>
            </a:lvl6pPr>
            <a:lvl7pPr indent="-355600" lvl="6" marL="3200400" rtl="0" algn="l">
              <a:lnSpc>
                <a:spcPct val="100000"/>
              </a:lnSpc>
              <a:spcBef>
                <a:spcPts val="400"/>
              </a:spcBef>
              <a:spcAft>
                <a:spcPts val="0"/>
              </a:spcAft>
              <a:buSzPts val="2000"/>
              <a:buChar char="•"/>
              <a:defRPr/>
            </a:lvl7pPr>
            <a:lvl8pPr indent="-355600" lvl="7" marL="3657600" rtl="0" algn="l">
              <a:lnSpc>
                <a:spcPct val="100000"/>
              </a:lnSpc>
              <a:spcBef>
                <a:spcPts val="400"/>
              </a:spcBef>
              <a:spcAft>
                <a:spcPts val="0"/>
              </a:spcAft>
              <a:buSzPts val="2000"/>
              <a:buChar char="•"/>
              <a:defRPr/>
            </a:lvl8pPr>
            <a:lvl9pPr indent="-355600" lvl="8" marL="4114800" rtl="0" algn="l">
              <a:lnSpc>
                <a:spcPct val="100000"/>
              </a:lnSpc>
              <a:spcBef>
                <a:spcPts val="400"/>
              </a:spcBef>
              <a:spcAft>
                <a:spcPts val="0"/>
              </a:spcAft>
              <a:buSzPts val="2000"/>
              <a:buChar char="•"/>
              <a:defRPr/>
            </a:lvl9pPr>
          </a:lstStyle>
          <a:p/>
        </p:txBody>
      </p:sp>
      <p:sp>
        <p:nvSpPr>
          <p:cNvPr id="472" name="Google Shape;472;p8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4" name="Shape 47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62" name="Shape 62"/>
        <p:cNvGrpSpPr/>
        <p:nvPr/>
      </p:nvGrpSpPr>
      <p:grpSpPr>
        <a:xfrm>
          <a:off x="0" y="0"/>
          <a:ext cx="0" cy="0"/>
          <a:chOff x="0" y="0"/>
          <a:chExt cx="0" cy="0"/>
        </a:xfrm>
      </p:grpSpPr>
      <p:sp>
        <p:nvSpPr>
          <p:cNvPr id="63" name="Google Shape;63;p1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64" name="Google Shape;64;p10"/>
          <p:cNvSpPr/>
          <p:nvPr>
            <p:ph idx="2" type="pic"/>
          </p:nvPr>
        </p:nvSpPr>
        <p:spPr>
          <a:xfrm>
            <a:off x="762000" y="914400"/>
            <a:ext cx="3733800" cy="1200300"/>
          </a:xfrm>
          <a:prstGeom prst="rect">
            <a:avLst/>
          </a:prstGeom>
          <a:solidFill>
            <a:srgbClr val="F2F2F2"/>
          </a:solidFill>
          <a:ln>
            <a:noFill/>
          </a:ln>
        </p:spPr>
      </p:sp>
      <p:sp>
        <p:nvSpPr>
          <p:cNvPr id="65" name="Google Shape;65;p10"/>
          <p:cNvSpPr/>
          <p:nvPr>
            <p:ph idx="3" type="pic"/>
          </p:nvPr>
        </p:nvSpPr>
        <p:spPr>
          <a:xfrm>
            <a:off x="4953000" y="914400"/>
            <a:ext cx="3733800" cy="1200300"/>
          </a:xfrm>
          <a:prstGeom prst="rect">
            <a:avLst/>
          </a:prstGeom>
          <a:solidFill>
            <a:srgbClr val="F2F2F2"/>
          </a:solidFill>
          <a:ln>
            <a:noFill/>
          </a:ln>
        </p:spPr>
      </p:sp>
      <p:sp>
        <p:nvSpPr>
          <p:cNvPr id="66" name="Google Shape;66;p10"/>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10"/>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4.xml"/><Relationship Id="rId22" Type="http://schemas.openxmlformats.org/officeDocument/2006/relationships/slideLayout" Target="../slideLayouts/slideLayout6.xml"/><Relationship Id="rId21" Type="http://schemas.openxmlformats.org/officeDocument/2006/relationships/slideLayout" Target="../slideLayouts/slideLayout5.xml"/><Relationship Id="rId24" Type="http://schemas.openxmlformats.org/officeDocument/2006/relationships/slideLayout" Target="../slideLayouts/slideLayout8.xml"/><Relationship Id="rId23" Type="http://schemas.openxmlformats.org/officeDocument/2006/relationships/slideLayout" Target="../slideLayouts/slideLayout7.xml"/><Relationship Id="rId1" Type="http://schemas.openxmlformats.org/officeDocument/2006/relationships/hyperlink" Target="http://www.noaa.gov/marine-aviation" TargetMode="External"/><Relationship Id="rId2" Type="http://schemas.openxmlformats.org/officeDocument/2006/relationships/image" Target="../media/image30.png"/><Relationship Id="rId3" Type="http://schemas.openxmlformats.org/officeDocument/2006/relationships/hyperlink" Target="http://www.noaa.gov/research" TargetMode="External"/><Relationship Id="rId4" Type="http://schemas.openxmlformats.org/officeDocument/2006/relationships/image" Target="../media/image2.png"/><Relationship Id="rId9" Type="http://schemas.openxmlformats.org/officeDocument/2006/relationships/hyperlink" Target="http://www.noaa.gov/oceans-coasts" TargetMode="External"/><Relationship Id="rId26" Type="http://schemas.openxmlformats.org/officeDocument/2006/relationships/slideLayout" Target="../slideLayouts/slideLayout10.xml"/><Relationship Id="rId25" Type="http://schemas.openxmlformats.org/officeDocument/2006/relationships/slideLayout" Target="../slideLayouts/slideLayout9.xml"/><Relationship Id="rId28" Type="http://schemas.openxmlformats.org/officeDocument/2006/relationships/slideLayout" Target="../slideLayouts/slideLayout12.xml"/><Relationship Id="rId27" Type="http://schemas.openxmlformats.org/officeDocument/2006/relationships/slideLayout" Target="../slideLayouts/slideLayout11.xml"/><Relationship Id="rId5" Type="http://schemas.openxmlformats.org/officeDocument/2006/relationships/hyperlink" Target="http://www.noaa.gov/satellites" TargetMode="External"/><Relationship Id="rId6" Type="http://schemas.openxmlformats.org/officeDocument/2006/relationships/image" Target="../media/image14.png"/><Relationship Id="rId29" Type="http://schemas.openxmlformats.org/officeDocument/2006/relationships/slideLayout" Target="../slideLayouts/slideLayout13.xml"/><Relationship Id="rId7" Type="http://schemas.openxmlformats.org/officeDocument/2006/relationships/hyperlink" Target="http://www.noaa.gov/fisheries" TargetMode="External"/><Relationship Id="rId8" Type="http://schemas.openxmlformats.org/officeDocument/2006/relationships/image" Target="../media/image5.png"/><Relationship Id="rId31" Type="http://schemas.openxmlformats.org/officeDocument/2006/relationships/slideLayout" Target="../slideLayouts/slideLayout15.xml"/><Relationship Id="rId30" Type="http://schemas.openxmlformats.org/officeDocument/2006/relationships/slideLayout" Target="../slideLayouts/slideLayout14.xml"/><Relationship Id="rId11" Type="http://schemas.openxmlformats.org/officeDocument/2006/relationships/hyperlink" Target="http://www.noaa.gov/weather" TargetMode="External"/><Relationship Id="rId33" Type="http://schemas.openxmlformats.org/officeDocument/2006/relationships/slideLayout" Target="../slideLayouts/slideLayout17.xml"/><Relationship Id="rId10" Type="http://schemas.openxmlformats.org/officeDocument/2006/relationships/image" Target="../media/image23.png"/><Relationship Id="rId32" Type="http://schemas.openxmlformats.org/officeDocument/2006/relationships/slideLayout" Target="../slideLayouts/slideLayout16.xml"/><Relationship Id="rId13" Type="http://schemas.openxmlformats.org/officeDocument/2006/relationships/hyperlink" Target="https://www.commerce.gov/" TargetMode="External"/><Relationship Id="rId35" Type="http://schemas.openxmlformats.org/officeDocument/2006/relationships/slideLayout" Target="../slideLayouts/slideLayout19.xml"/><Relationship Id="rId12" Type="http://schemas.openxmlformats.org/officeDocument/2006/relationships/image" Target="../media/image18.png"/><Relationship Id="rId34" Type="http://schemas.openxmlformats.org/officeDocument/2006/relationships/slideLayout" Target="../slideLayouts/slideLayout18.xml"/><Relationship Id="rId15" Type="http://schemas.openxmlformats.org/officeDocument/2006/relationships/hyperlink" Target="http://www.noaa.gov/" TargetMode="External"/><Relationship Id="rId37" Type="http://schemas.openxmlformats.org/officeDocument/2006/relationships/slideLayout" Target="../slideLayouts/slideLayout21.xml"/><Relationship Id="rId14" Type="http://schemas.openxmlformats.org/officeDocument/2006/relationships/image" Target="../media/image6.png"/><Relationship Id="rId36" Type="http://schemas.openxmlformats.org/officeDocument/2006/relationships/slideLayout" Target="../slideLayouts/slideLayout20.xml"/><Relationship Id="rId17" Type="http://schemas.openxmlformats.org/officeDocument/2006/relationships/slideLayout" Target="../slideLayouts/slideLayout1.xml"/><Relationship Id="rId39" Type="http://schemas.openxmlformats.org/officeDocument/2006/relationships/slideLayout" Target="../slideLayouts/slideLayout23.xml"/><Relationship Id="rId16" Type="http://schemas.openxmlformats.org/officeDocument/2006/relationships/image" Target="../media/image9.png"/><Relationship Id="rId38" Type="http://schemas.openxmlformats.org/officeDocument/2006/relationships/slideLayout" Target="../slideLayouts/slideLayout22.xml"/><Relationship Id="rId19" Type="http://schemas.openxmlformats.org/officeDocument/2006/relationships/slideLayout" Target="../slideLayouts/slideLayout3.xml"/><Relationship Id="rId18"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7.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1" Type="http://schemas.openxmlformats.org/officeDocument/2006/relationships/hyperlink" Target="http://www.noaa.gov/marine-aviation" TargetMode="External"/><Relationship Id="rId2" Type="http://schemas.openxmlformats.org/officeDocument/2006/relationships/image" Target="../media/image30.png"/><Relationship Id="rId3" Type="http://schemas.openxmlformats.org/officeDocument/2006/relationships/hyperlink" Target="http://www.noaa.gov/research" TargetMode="External"/><Relationship Id="rId4" Type="http://schemas.openxmlformats.org/officeDocument/2006/relationships/image" Target="../media/image2.png"/><Relationship Id="rId9" Type="http://schemas.openxmlformats.org/officeDocument/2006/relationships/hyperlink" Target="http://www.noaa.gov/oceans-coasts" TargetMode="Externa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5" Type="http://schemas.openxmlformats.org/officeDocument/2006/relationships/hyperlink" Target="http://www.noaa.gov/satellites" TargetMode="External"/><Relationship Id="rId6" Type="http://schemas.openxmlformats.org/officeDocument/2006/relationships/image" Target="../media/image14.png"/><Relationship Id="rId29" Type="http://schemas.openxmlformats.org/officeDocument/2006/relationships/slideLayout" Target="../slideLayouts/slideLayout36.xml"/><Relationship Id="rId7" Type="http://schemas.openxmlformats.org/officeDocument/2006/relationships/hyperlink" Target="http://www.noaa.gov/fisheries" TargetMode="External"/><Relationship Id="rId8" Type="http://schemas.openxmlformats.org/officeDocument/2006/relationships/image" Target="../media/image5.png"/><Relationship Id="rId31" Type="http://schemas.openxmlformats.org/officeDocument/2006/relationships/slideLayout" Target="../slideLayouts/slideLayout38.xml"/><Relationship Id="rId30" Type="http://schemas.openxmlformats.org/officeDocument/2006/relationships/slideLayout" Target="../slideLayouts/slideLayout37.xml"/><Relationship Id="rId11" Type="http://schemas.openxmlformats.org/officeDocument/2006/relationships/hyperlink" Target="http://www.noaa.gov/weather" TargetMode="External"/><Relationship Id="rId33" Type="http://schemas.openxmlformats.org/officeDocument/2006/relationships/slideLayout" Target="../slideLayouts/slideLayout40.xml"/><Relationship Id="rId10" Type="http://schemas.openxmlformats.org/officeDocument/2006/relationships/image" Target="../media/image23.png"/><Relationship Id="rId32" Type="http://schemas.openxmlformats.org/officeDocument/2006/relationships/slideLayout" Target="../slideLayouts/slideLayout39.xml"/><Relationship Id="rId13" Type="http://schemas.openxmlformats.org/officeDocument/2006/relationships/hyperlink" Target="https://www.commerce.gov/" TargetMode="External"/><Relationship Id="rId35" Type="http://schemas.openxmlformats.org/officeDocument/2006/relationships/slideLayout" Target="../slideLayouts/slideLayout42.xml"/><Relationship Id="rId12" Type="http://schemas.openxmlformats.org/officeDocument/2006/relationships/image" Target="../media/image18.png"/><Relationship Id="rId34" Type="http://schemas.openxmlformats.org/officeDocument/2006/relationships/slideLayout" Target="../slideLayouts/slideLayout41.xml"/><Relationship Id="rId15" Type="http://schemas.openxmlformats.org/officeDocument/2006/relationships/hyperlink" Target="http://www.noaa.gov/" TargetMode="External"/><Relationship Id="rId37" Type="http://schemas.openxmlformats.org/officeDocument/2006/relationships/theme" Target="../theme/theme6.xml"/><Relationship Id="rId14" Type="http://schemas.openxmlformats.org/officeDocument/2006/relationships/image" Target="../media/image6.png"/><Relationship Id="rId36" Type="http://schemas.openxmlformats.org/officeDocument/2006/relationships/slideLayout" Target="../slideLayouts/slideLayout43.xml"/><Relationship Id="rId17" Type="http://schemas.openxmlformats.org/officeDocument/2006/relationships/slideLayout" Target="../slideLayouts/slideLayout24.xml"/><Relationship Id="rId16" Type="http://schemas.openxmlformats.org/officeDocument/2006/relationships/image" Target="../media/image9.png"/><Relationship Id="rId19" Type="http://schemas.openxmlformats.org/officeDocument/2006/relationships/slideLayout" Target="../slideLayouts/slideLayout26.xml"/><Relationship Id="rId1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40" Type="http://schemas.openxmlformats.org/officeDocument/2006/relationships/theme" Target="../theme/theme3.xml"/><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hyperlink" Target="http://www.noaa.gov/marine-aviation" TargetMode="External"/><Relationship Id="rId2" Type="http://schemas.openxmlformats.org/officeDocument/2006/relationships/image" Target="../media/image30.png"/><Relationship Id="rId3" Type="http://schemas.openxmlformats.org/officeDocument/2006/relationships/hyperlink" Target="http://www.noaa.gov/research" TargetMode="External"/><Relationship Id="rId4" Type="http://schemas.openxmlformats.org/officeDocument/2006/relationships/image" Target="../media/image2.png"/><Relationship Id="rId9" Type="http://schemas.openxmlformats.org/officeDocument/2006/relationships/hyperlink" Target="http://www.noaa.gov/oceans-coasts" TargetMode="Externa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hyperlink" Target="http://www.noaa.gov/satellites" TargetMode="External"/><Relationship Id="rId6" Type="http://schemas.openxmlformats.org/officeDocument/2006/relationships/image" Target="../media/image14.png"/><Relationship Id="rId29" Type="http://schemas.openxmlformats.org/officeDocument/2006/relationships/slideLayout" Target="../slideLayouts/slideLayout56.xml"/><Relationship Id="rId7" Type="http://schemas.openxmlformats.org/officeDocument/2006/relationships/hyperlink" Target="http://www.noaa.gov/fisheries" TargetMode="External"/><Relationship Id="rId8" Type="http://schemas.openxmlformats.org/officeDocument/2006/relationships/image" Target="../media/image5.png"/><Relationship Id="rId31" Type="http://schemas.openxmlformats.org/officeDocument/2006/relationships/slideLayout" Target="../slideLayouts/slideLayout58.xml"/><Relationship Id="rId30" Type="http://schemas.openxmlformats.org/officeDocument/2006/relationships/slideLayout" Target="../slideLayouts/slideLayout57.xml"/><Relationship Id="rId11" Type="http://schemas.openxmlformats.org/officeDocument/2006/relationships/hyperlink" Target="http://www.noaa.gov/weather" TargetMode="External"/><Relationship Id="rId33" Type="http://schemas.openxmlformats.org/officeDocument/2006/relationships/slideLayout" Target="../slideLayouts/slideLayout60.xml"/><Relationship Id="rId10" Type="http://schemas.openxmlformats.org/officeDocument/2006/relationships/image" Target="../media/image23.png"/><Relationship Id="rId32" Type="http://schemas.openxmlformats.org/officeDocument/2006/relationships/slideLayout" Target="../slideLayouts/slideLayout59.xml"/><Relationship Id="rId13" Type="http://schemas.openxmlformats.org/officeDocument/2006/relationships/hyperlink" Target="https://www.commerce.gov/" TargetMode="External"/><Relationship Id="rId35" Type="http://schemas.openxmlformats.org/officeDocument/2006/relationships/slideLayout" Target="../slideLayouts/slideLayout62.xml"/><Relationship Id="rId12" Type="http://schemas.openxmlformats.org/officeDocument/2006/relationships/image" Target="../media/image18.png"/><Relationship Id="rId34" Type="http://schemas.openxmlformats.org/officeDocument/2006/relationships/slideLayout" Target="../slideLayouts/slideLayout61.xml"/><Relationship Id="rId15" Type="http://schemas.openxmlformats.org/officeDocument/2006/relationships/hyperlink" Target="http://www.noaa.gov/" TargetMode="External"/><Relationship Id="rId37" Type="http://schemas.openxmlformats.org/officeDocument/2006/relationships/slideLayout" Target="../slideLayouts/slideLayout64.xml"/><Relationship Id="rId14" Type="http://schemas.openxmlformats.org/officeDocument/2006/relationships/image" Target="../media/image6.png"/><Relationship Id="rId36" Type="http://schemas.openxmlformats.org/officeDocument/2006/relationships/slideLayout" Target="../slideLayouts/slideLayout63.xml"/><Relationship Id="rId17" Type="http://schemas.openxmlformats.org/officeDocument/2006/relationships/slideLayout" Target="../slideLayouts/slideLayout44.xml"/><Relationship Id="rId39" Type="http://schemas.openxmlformats.org/officeDocument/2006/relationships/slideLayout" Target="../slideLayouts/slideLayout66.xml"/><Relationship Id="rId16" Type="http://schemas.openxmlformats.org/officeDocument/2006/relationships/image" Target="../media/image9.png"/><Relationship Id="rId38" Type="http://schemas.openxmlformats.org/officeDocument/2006/relationships/slideLayout" Target="../slideLayouts/slideLayout65.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1" Type="http://schemas.openxmlformats.org/officeDocument/2006/relationships/hyperlink" Target="http://www.noaa.gov/marine-aviation" TargetMode="External"/><Relationship Id="rId2" Type="http://schemas.openxmlformats.org/officeDocument/2006/relationships/image" Target="../media/image30.png"/><Relationship Id="rId3" Type="http://schemas.openxmlformats.org/officeDocument/2006/relationships/hyperlink" Target="http://www.noaa.gov/research" TargetMode="External"/><Relationship Id="rId4" Type="http://schemas.openxmlformats.org/officeDocument/2006/relationships/image" Target="../media/image2.png"/><Relationship Id="rId9" Type="http://schemas.openxmlformats.org/officeDocument/2006/relationships/hyperlink" Target="http://www.noaa.gov/oceans-coasts" TargetMode="External"/><Relationship Id="rId26" Type="http://schemas.openxmlformats.org/officeDocument/2006/relationships/slideLayout" Target="../slideLayouts/slideLayout76.xml"/><Relationship Id="rId25" Type="http://schemas.openxmlformats.org/officeDocument/2006/relationships/slideLayout" Target="../slideLayouts/slideLayout75.xml"/><Relationship Id="rId28" Type="http://schemas.openxmlformats.org/officeDocument/2006/relationships/slideLayout" Target="../slideLayouts/slideLayout78.xml"/><Relationship Id="rId27" Type="http://schemas.openxmlformats.org/officeDocument/2006/relationships/slideLayout" Target="../slideLayouts/slideLayout77.xml"/><Relationship Id="rId5" Type="http://schemas.openxmlformats.org/officeDocument/2006/relationships/hyperlink" Target="http://www.noaa.gov/satellites" TargetMode="External"/><Relationship Id="rId6" Type="http://schemas.openxmlformats.org/officeDocument/2006/relationships/image" Target="../media/image14.png"/><Relationship Id="rId29" Type="http://schemas.openxmlformats.org/officeDocument/2006/relationships/slideLayout" Target="../slideLayouts/slideLayout79.xml"/><Relationship Id="rId7" Type="http://schemas.openxmlformats.org/officeDocument/2006/relationships/hyperlink" Target="http://www.noaa.gov/fisheries" TargetMode="External"/><Relationship Id="rId8" Type="http://schemas.openxmlformats.org/officeDocument/2006/relationships/image" Target="../media/image5.png"/><Relationship Id="rId31" Type="http://schemas.openxmlformats.org/officeDocument/2006/relationships/slideLayout" Target="../slideLayouts/slideLayout81.xml"/><Relationship Id="rId30" Type="http://schemas.openxmlformats.org/officeDocument/2006/relationships/slideLayout" Target="../slideLayouts/slideLayout80.xml"/><Relationship Id="rId11" Type="http://schemas.openxmlformats.org/officeDocument/2006/relationships/hyperlink" Target="http://www.noaa.gov/weather" TargetMode="External"/><Relationship Id="rId33" Type="http://schemas.openxmlformats.org/officeDocument/2006/relationships/theme" Target="../theme/theme4.xml"/><Relationship Id="rId10" Type="http://schemas.openxmlformats.org/officeDocument/2006/relationships/image" Target="../media/image23.png"/><Relationship Id="rId32" Type="http://schemas.openxmlformats.org/officeDocument/2006/relationships/slideLayout" Target="../slideLayouts/slideLayout82.xml"/><Relationship Id="rId13" Type="http://schemas.openxmlformats.org/officeDocument/2006/relationships/hyperlink" Target="https://www.commerce.gov/" TargetMode="External"/><Relationship Id="rId12" Type="http://schemas.openxmlformats.org/officeDocument/2006/relationships/image" Target="../media/image18.png"/><Relationship Id="rId15" Type="http://schemas.openxmlformats.org/officeDocument/2006/relationships/hyperlink" Target="http://www.noaa.gov/" TargetMode="External"/><Relationship Id="rId14" Type="http://schemas.openxmlformats.org/officeDocument/2006/relationships/image" Target="../media/image6.png"/><Relationship Id="rId17" Type="http://schemas.openxmlformats.org/officeDocument/2006/relationships/slideLayout" Target="../slideLayouts/slideLayout67.xml"/><Relationship Id="rId16" Type="http://schemas.openxmlformats.org/officeDocument/2006/relationships/image" Target="../media/image9.png"/><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30387" y="0"/>
            <a:ext cx="472500" cy="5143500"/>
            <a:chOff x="-15239" y="0"/>
            <a:chExt cx="472500" cy="6858000"/>
          </a:xfrm>
        </p:grpSpPr>
        <p:sp>
          <p:nvSpPr>
            <p:cNvPr id="11" name="Google Shape;11;p1"/>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2" name="Google Shape;12;p1">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13" name="Google Shape;13;p1">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14" name="Google Shape;14;p1">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15" name="Google Shape;15;p1">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16" name="Google Shape;16;p1">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17" name="Google Shape;17;p1">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18" name="Google Shape;18;p1"/>
            <p:cNvGrpSpPr/>
            <p:nvPr/>
          </p:nvGrpSpPr>
          <p:grpSpPr>
            <a:xfrm>
              <a:off x="15147" y="0"/>
              <a:ext cx="420600" cy="6858000"/>
              <a:chOff x="15147" y="0"/>
              <a:chExt cx="420600" cy="6858000"/>
            </a:xfrm>
          </p:grpSpPr>
          <p:grpSp>
            <p:nvGrpSpPr>
              <p:cNvPr id="19" name="Google Shape;19;p1"/>
              <p:cNvGrpSpPr/>
              <p:nvPr/>
            </p:nvGrpSpPr>
            <p:grpSpPr>
              <a:xfrm>
                <a:off x="15147" y="1066800"/>
                <a:ext cx="420600" cy="5334000"/>
                <a:chOff x="15147" y="1066800"/>
                <a:chExt cx="420600" cy="5334000"/>
              </a:xfrm>
            </p:grpSpPr>
            <p:cxnSp>
              <p:nvCxnSpPr>
                <p:cNvPr id="20" name="Google Shape;20;p1"/>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1" name="Google Shape;21;p1"/>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2" name="Google Shape;22;p1"/>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3" name="Google Shape;23;p1"/>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4" name="Google Shape;24;p1"/>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5" name="Google Shape;25;p1"/>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6" name="Google Shape;26;p1"/>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7" name="Google Shape;27;p1"/>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p1"/>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30" name="Google Shape;30;p1">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31" name="Google Shape;31;p1">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32" name="Google Shape;32;p1"/>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48" r:id="rId17"/>
    <p:sldLayoutId id="2147483649" r:id="rId18"/>
    <p:sldLayoutId id="2147483650"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60" r:id="rId29"/>
    <p:sldLayoutId id="2147483661" r:id="rId30"/>
    <p:sldLayoutId id="2147483662" r:id="rId31"/>
    <p:sldLayoutId id="2147483663" r:id="rId32"/>
    <p:sldLayoutId id="2147483664" r:id="rId33"/>
    <p:sldLayoutId id="2147483665" r:id="rId34"/>
    <p:sldLayoutId id="2147483666" r:id="rId35"/>
    <p:sldLayoutId id="2147483667" r:id="rId36"/>
    <p:sldLayoutId id="2147483668" r:id="rId37"/>
    <p:sldLayoutId id="2147483669" r:id="rId38"/>
    <p:sldLayoutId id="2147483670" r:id="rId3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grpSp>
        <p:nvGrpSpPr>
          <p:cNvPr id="139" name="Google Shape;139;p25"/>
          <p:cNvGrpSpPr/>
          <p:nvPr/>
        </p:nvGrpSpPr>
        <p:grpSpPr>
          <a:xfrm>
            <a:off x="-30387" y="0"/>
            <a:ext cx="472500" cy="5143500"/>
            <a:chOff x="-15239" y="0"/>
            <a:chExt cx="472500" cy="6858000"/>
          </a:xfrm>
        </p:grpSpPr>
        <p:sp>
          <p:nvSpPr>
            <p:cNvPr id="140" name="Google Shape;140;p25"/>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141" name="Google Shape;141;p25">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142" name="Google Shape;142;p25">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143" name="Google Shape;143;p25">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144" name="Google Shape;144;p25">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145" name="Google Shape;145;p25">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146" name="Google Shape;146;p25">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147" name="Google Shape;147;p25"/>
            <p:cNvGrpSpPr/>
            <p:nvPr/>
          </p:nvGrpSpPr>
          <p:grpSpPr>
            <a:xfrm>
              <a:off x="15147" y="0"/>
              <a:ext cx="420600" cy="6858000"/>
              <a:chOff x="15147" y="0"/>
              <a:chExt cx="420600" cy="6858000"/>
            </a:xfrm>
          </p:grpSpPr>
          <p:grpSp>
            <p:nvGrpSpPr>
              <p:cNvPr id="148" name="Google Shape;148;p25"/>
              <p:cNvGrpSpPr/>
              <p:nvPr/>
            </p:nvGrpSpPr>
            <p:grpSpPr>
              <a:xfrm>
                <a:off x="15147" y="1066800"/>
                <a:ext cx="420600" cy="5334000"/>
                <a:chOff x="15147" y="1066800"/>
                <a:chExt cx="420600" cy="5334000"/>
              </a:xfrm>
            </p:grpSpPr>
            <p:cxnSp>
              <p:nvCxnSpPr>
                <p:cNvPr id="149" name="Google Shape;149;p25"/>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0" name="Google Shape;150;p25"/>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1" name="Google Shape;151;p25"/>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2" name="Google Shape;152;p25"/>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3" name="Google Shape;153;p25"/>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54" name="Google Shape;154;p25"/>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155" name="Google Shape;155;p25"/>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156" name="Google Shape;156;p25"/>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2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8" name="Google Shape;158;p25"/>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159" name="Google Shape;159;p25">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160" name="Google Shape;160;p25">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161" name="Google Shape;161;p25"/>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grpSp>
        <p:nvGrpSpPr>
          <p:cNvPr id="256" name="Google Shape;256;p46"/>
          <p:cNvGrpSpPr/>
          <p:nvPr/>
        </p:nvGrpSpPr>
        <p:grpSpPr>
          <a:xfrm>
            <a:off x="-30387" y="0"/>
            <a:ext cx="472500" cy="5143500"/>
            <a:chOff x="-15239" y="0"/>
            <a:chExt cx="472500" cy="6858000"/>
          </a:xfrm>
        </p:grpSpPr>
        <p:sp>
          <p:nvSpPr>
            <p:cNvPr id="257" name="Google Shape;257;p46"/>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58" name="Google Shape;258;p46">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259" name="Google Shape;259;p46">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260" name="Google Shape;260;p46">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261" name="Google Shape;261;p46">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262" name="Google Shape;262;p46">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263" name="Google Shape;263;p46">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264" name="Google Shape;264;p46"/>
            <p:cNvGrpSpPr/>
            <p:nvPr/>
          </p:nvGrpSpPr>
          <p:grpSpPr>
            <a:xfrm>
              <a:off x="15147" y="0"/>
              <a:ext cx="420600" cy="6858000"/>
              <a:chOff x="15147" y="0"/>
              <a:chExt cx="420600" cy="6858000"/>
            </a:xfrm>
          </p:grpSpPr>
          <p:grpSp>
            <p:nvGrpSpPr>
              <p:cNvPr id="265" name="Google Shape;265;p46"/>
              <p:cNvGrpSpPr/>
              <p:nvPr/>
            </p:nvGrpSpPr>
            <p:grpSpPr>
              <a:xfrm>
                <a:off x="15147" y="1066800"/>
                <a:ext cx="420600" cy="5334000"/>
                <a:chOff x="15147" y="1066800"/>
                <a:chExt cx="420600" cy="5334000"/>
              </a:xfrm>
            </p:grpSpPr>
            <p:cxnSp>
              <p:nvCxnSpPr>
                <p:cNvPr id="266" name="Google Shape;266;p46"/>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7" name="Google Shape;267;p46"/>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8" name="Google Shape;268;p46"/>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69" name="Google Shape;269;p46"/>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70" name="Google Shape;270;p46"/>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71" name="Google Shape;271;p46"/>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72" name="Google Shape;272;p46"/>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73" name="Google Shape;273;p46"/>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4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5" name="Google Shape;275;p46"/>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rtl="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rtl="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276" name="Google Shape;276;p46">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277" name="Google Shape;277;p46">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278" name="Google Shape;278;p46"/>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grpSp>
        <p:nvGrpSpPr>
          <p:cNvPr id="382" name="Google Shape;382;p70"/>
          <p:cNvGrpSpPr/>
          <p:nvPr/>
        </p:nvGrpSpPr>
        <p:grpSpPr>
          <a:xfrm>
            <a:off x="-30388" y="0"/>
            <a:ext cx="472440" cy="5143500"/>
            <a:chOff x="-15240" y="0"/>
            <a:chExt cx="472440" cy="6858000"/>
          </a:xfrm>
        </p:grpSpPr>
        <p:sp>
          <p:nvSpPr>
            <p:cNvPr id="383" name="Google Shape;383;p70"/>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384" name="Google Shape;384;p70">
              <a:hlinkClick r:id="rId1"/>
            </p:cNvPr>
            <p:cNvPicPr preferRelativeResize="0"/>
            <p:nvPr/>
          </p:nvPicPr>
          <p:blipFill rotWithShape="1">
            <a:blip r:embed="rId2">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385" name="Google Shape;385;p70">
              <a:hlinkClick r:id="rId3"/>
            </p:cNvPr>
            <p:cNvPicPr preferRelativeResize="0"/>
            <p:nvPr/>
          </p:nvPicPr>
          <p:blipFill rotWithShape="1">
            <a:blip r:embed="rId4">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386" name="Google Shape;386;p70">
              <a:hlinkClick r:id="rId5"/>
            </p:cNvPr>
            <p:cNvPicPr preferRelativeResize="0"/>
            <p:nvPr/>
          </p:nvPicPr>
          <p:blipFill rotWithShape="1">
            <a:blip r:embed="rId6">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387" name="Google Shape;387;p70">
              <a:hlinkClick r:id="rId7"/>
            </p:cNvPr>
            <p:cNvPicPr preferRelativeResize="0"/>
            <p:nvPr/>
          </p:nvPicPr>
          <p:blipFill rotWithShape="1">
            <a:blip r:embed="rId8">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388" name="Google Shape;388;p70">
              <a:hlinkClick r:id="rId9"/>
            </p:cNvPr>
            <p:cNvPicPr preferRelativeResize="0"/>
            <p:nvPr/>
          </p:nvPicPr>
          <p:blipFill rotWithShape="1">
            <a:blip r:embed="rId10">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389" name="Google Shape;389;p70">
              <a:hlinkClick r:id="rId11"/>
            </p:cNvPr>
            <p:cNvPicPr preferRelativeResize="0"/>
            <p:nvPr/>
          </p:nvPicPr>
          <p:blipFill rotWithShape="1">
            <a:blip r:embed="rId12">
              <a:alphaModFix/>
            </a:blip>
            <a:srcRect b="0" l="0" r="0" t="0"/>
            <a:stretch/>
          </p:blipFill>
          <p:spPr>
            <a:xfrm>
              <a:off x="-15240" y="381000"/>
              <a:ext cx="472440" cy="324009"/>
            </a:xfrm>
            <a:prstGeom prst="rect">
              <a:avLst/>
            </a:prstGeom>
            <a:noFill/>
            <a:ln>
              <a:noFill/>
            </a:ln>
          </p:spPr>
        </p:pic>
        <p:grpSp>
          <p:nvGrpSpPr>
            <p:cNvPr id="390" name="Google Shape;390;p70"/>
            <p:cNvGrpSpPr/>
            <p:nvPr/>
          </p:nvGrpSpPr>
          <p:grpSpPr>
            <a:xfrm>
              <a:off x="15148" y="0"/>
              <a:ext cx="420600" cy="6858000"/>
              <a:chOff x="15148" y="0"/>
              <a:chExt cx="420600" cy="6858000"/>
            </a:xfrm>
          </p:grpSpPr>
          <p:grpSp>
            <p:nvGrpSpPr>
              <p:cNvPr id="391" name="Google Shape;391;p70"/>
              <p:cNvGrpSpPr/>
              <p:nvPr/>
            </p:nvGrpSpPr>
            <p:grpSpPr>
              <a:xfrm>
                <a:off x="15148" y="1066800"/>
                <a:ext cx="420600" cy="5334000"/>
                <a:chOff x="15148" y="1066800"/>
                <a:chExt cx="420600" cy="5334000"/>
              </a:xfrm>
            </p:grpSpPr>
            <p:cxnSp>
              <p:nvCxnSpPr>
                <p:cNvPr id="392" name="Google Shape;392;p70"/>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93" name="Google Shape;393;p70"/>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94" name="Google Shape;394;p70"/>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95" name="Google Shape;395;p70"/>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96" name="Google Shape;396;p70"/>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97" name="Google Shape;397;p70"/>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398" name="Google Shape;398;p70"/>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399" name="Google Shape;399;p70"/>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0" name="Google Shape;400;p70"/>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1" name="Google Shape;401;p70"/>
          <p:cNvSpPr txBox="1"/>
          <p:nvPr>
            <p:ph idx="1" type="body"/>
          </p:nvPr>
        </p:nvSpPr>
        <p:spPr>
          <a:xfrm>
            <a:off x="752888" y="914400"/>
            <a:ext cx="7933800" cy="3714900"/>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G:\STALL\ST Comms\Templates &amp; Resources\Logos\Other Emblems\DOC Logo\DOC Color.png" id="402" name="Google Shape;402;p70">
            <a:hlinkClick r:id="rId13"/>
          </p:cNvPr>
          <p:cNvPicPr preferRelativeResize="0"/>
          <p:nvPr/>
        </p:nvPicPr>
        <p:blipFill rotWithShape="1">
          <a:blip r:embed="rId14">
            <a:alphaModFix/>
          </a:blip>
          <a:srcRect b="0" l="0" r="0" t="0"/>
          <a:stretch/>
        </p:blipFill>
        <p:spPr>
          <a:xfrm>
            <a:off x="228600" y="4832593"/>
            <a:ext cx="278916" cy="278916"/>
          </a:xfrm>
          <a:prstGeom prst="rect">
            <a:avLst/>
          </a:prstGeom>
          <a:noFill/>
          <a:ln>
            <a:noFill/>
          </a:ln>
        </p:spPr>
      </p:pic>
      <p:pic>
        <p:nvPicPr>
          <p:cNvPr id="403" name="Google Shape;403;p70">
            <a:hlinkClick r:id="rId15"/>
          </p:cNvPr>
          <p:cNvPicPr preferRelativeResize="0"/>
          <p:nvPr/>
        </p:nvPicPr>
        <p:blipFill rotWithShape="1">
          <a:blip r:embed="rId16">
            <a:alphaModFix/>
          </a:blip>
          <a:srcRect b="0" l="0" r="0" t="0"/>
          <a:stretch/>
        </p:blipFill>
        <p:spPr>
          <a:xfrm>
            <a:off x="639827" y="4836939"/>
            <a:ext cx="270224" cy="270224"/>
          </a:xfrm>
          <a:prstGeom prst="rect">
            <a:avLst/>
          </a:prstGeom>
          <a:noFill/>
          <a:ln>
            <a:noFill/>
          </a:ln>
        </p:spPr>
      </p:pic>
      <p:sp>
        <p:nvSpPr>
          <p:cNvPr id="404" name="Google Shape;404;p70"/>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53.png"/><Relationship Id="rId5"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50.png"/><Relationship Id="rId9" Type="http://schemas.openxmlformats.org/officeDocument/2006/relationships/image" Target="../media/image57.png"/><Relationship Id="rId5" Type="http://schemas.openxmlformats.org/officeDocument/2006/relationships/image" Target="../media/image49.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47.png"/><Relationship Id="rId11" Type="http://schemas.openxmlformats.org/officeDocument/2006/relationships/image" Target="../media/image48.png"/><Relationship Id="rId10" Type="http://schemas.openxmlformats.org/officeDocument/2006/relationships/image" Target="../media/image51.png"/><Relationship Id="rId12"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84.jpg"/><Relationship Id="rId9" Type="http://schemas.openxmlformats.org/officeDocument/2006/relationships/image" Target="../media/image70.jpg"/><Relationship Id="rId5" Type="http://schemas.openxmlformats.org/officeDocument/2006/relationships/image" Target="../media/image69.jpg"/><Relationship Id="rId6" Type="http://schemas.openxmlformats.org/officeDocument/2006/relationships/image" Target="../media/image61.jpg"/><Relationship Id="rId7" Type="http://schemas.openxmlformats.org/officeDocument/2006/relationships/image" Target="../media/image54.png"/><Relationship Id="rId8" Type="http://schemas.openxmlformats.org/officeDocument/2006/relationships/image" Target="../media/image55.png"/><Relationship Id="rId10" Type="http://schemas.openxmlformats.org/officeDocument/2006/relationships/image" Target="../media/image7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 Id="rId3" Type="http://schemas.openxmlformats.org/officeDocument/2006/relationships/image" Target="../media/image76.png"/><Relationship Id="rId4" Type="http://schemas.openxmlformats.org/officeDocument/2006/relationships/image" Target="../media/image78.png"/><Relationship Id="rId5"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hyperlink" Target="https://www.testbeds.noaa.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hyperlink" Target="https://www.testbeds.noaa.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testbeds.noaa.gov/" TargetMode="External"/><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2.xml"/><Relationship Id="rId3" Type="http://schemas.openxmlformats.org/officeDocument/2006/relationships/image" Target="../media/image82.png"/><Relationship Id="rId4" Type="http://schemas.openxmlformats.org/officeDocument/2006/relationships/image" Target="../media/image62.png"/><Relationship Id="rId5" Type="http://schemas.openxmlformats.org/officeDocument/2006/relationships/image" Target="../media/image67.jpg"/><Relationship Id="rId6"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 Id="rId3" Type="http://schemas.openxmlformats.org/officeDocument/2006/relationships/image" Target="../media/image68.png"/><Relationship Id="rId4" Type="http://schemas.openxmlformats.org/officeDocument/2006/relationships/image" Target="../media/image101.png"/><Relationship Id="rId5" Type="http://schemas.openxmlformats.org/officeDocument/2006/relationships/image" Target="../media/image89.png"/><Relationship Id="rId6" Type="http://schemas.openxmlformats.org/officeDocument/2006/relationships/image" Target="../media/image80.png"/><Relationship Id="rId7"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73.png"/><Relationship Id="rId4" Type="http://schemas.openxmlformats.org/officeDocument/2006/relationships/image" Target="../media/image9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6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 Id="rId3"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1.xml"/><Relationship Id="rId3" Type="http://schemas.openxmlformats.org/officeDocument/2006/relationships/image" Target="../media/image100.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3.xml"/><Relationship Id="rId3"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4.xml"/><Relationship Id="rId3" Type="http://schemas.openxmlformats.org/officeDocument/2006/relationships/image" Target="../media/image79.png"/><Relationship Id="rId4" Type="http://schemas.openxmlformats.org/officeDocument/2006/relationships/image" Target="../media/image86.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87.png"/><Relationship Id="rId4" Type="http://schemas.openxmlformats.org/officeDocument/2006/relationships/image" Target="../media/image96.png"/><Relationship Id="rId5" Type="http://schemas.openxmlformats.org/officeDocument/2006/relationships/image" Target="../media/image91.png"/><Relationship Id="rId6" Type="http://schemas.openxmlformats.org/officeDocument/2006/relationships/image" Target="../media/image83.png"/><Relationship Id="rId7"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95.gif"/><Relationship Id="rId4" Type="http://schemas.openxmlformats.org/officeDocument/2006/relationships/image" Target="../media/image98.png"/><Relationship Id="rId9" Type="http://schemas.openxmlformats.org/officeDocument/2006/relationships/image" Target="../media/image90.png"/><Relationship Id="rId5" Type="http://schemas.openxmlformats.org/officeDocument/2006/relationships/image" Target="../media/image97.png"/><Relationship Id="rId6" Type="http://schemas.openxmlformats.org/officeDocument/2006/relationships/image" Target="../media/image93.png"/><Relationship Id="rId7" Type="http://schemas.openxmlformats.org/officeDocument/2006/relationships/image" Target="../media/image85.png"/><Relationship Id="rId8" Type="http://schemas.openxmlformats.org/officeDocument/2006/relationships/image" Target="../media/image94.png"/><Relationship Id="rId10"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hyperlink" Target="https://repository.library.noaa.gov/view/noaa/5651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89"/>
          <p:cNvSpPr txBox="1"/>
          <p:nvPr>
            <p:ph idx="4294967295" type="body"/>
          </p:nvPr>
        </p:nvSpPr>
        <p:spPr>
          <a:xfrm>
            <a:off x="4649400" y="106025"/>
            <a:ext cx="4570800" cy="500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SzPts val="1400"/>
              <a:buNone/>
            </a:pPr>
            <a:r>
              <a:rPr b="1" lang="en-US" sz="2300">
                <a:solidFill>
                  <a:srgbClr val="0070C0"/>
                </a:solidFill>
                <a:latin typeface="Roboto Slab"/>
                <a:ea typeface="Roboto Slab"/>
                <a:cs typeface="Roboto Slab"/>
                <a:sym typeface="Roboto Slab"/>
              </a:rPr>
              <a:t>The NOAA Testbeds &amp; Proving Grounds: A Crucible for Transitions between </a:t>
            </a:r>
            <a:endParaRPr b="1" sz="2300">
              <a:solidFill>
                <a:srgbClr val="0070C0"/>
              </a:solidFill>
              <a:latin typeface="Roboto Slab"/>
              <a:ea typeface="Roboto Slab"/>
              <a:cs typeface="Roboto Slab"/>
              <a:sym typeface="Roboto Slab"/>
            </a:endParaRPr>
          </a:p>
          <a:p>
            <a:pPr indent="0" lvl="0" marL="0" rtl="0" algn="ctr">
              <a:spcBef>
                <a:spcPts val="0"/>
              </a:spcBef>
              <a:spcAft>
                <a:spcPts val="0"/>
              </a:spcAft>
              <a:buSzPts val="1400"/>
              <a:buNone/>
            </a:pPr>
            <a:r>
              <a:rPr b="1" lang="en-US" sz="2300">
                <a:solidFill>
                  <a:srgbClr val="0070C0"/>
                </a:solidFill>
                <a:latin typeface="Roboto Slab"/>
                <a:ea typeface="Roboto Slab"/>
                <a:cs typeface="Roboto Slab"/>
                <a:sym typeface="Roboto Slab"/>
              </a:rPr>
              <a:t>Research &amp; Operations</a:t>
            </a:r>
            <a:endParaRPr sz="2500"/>
          </a:p>
          <a:p>
            <a:pPr indent="0" lvl="0" marL="0" rtl="0" algn="ctr">
              <a:lnSpc>
                <a:spcPct val="100000"/>
              </a:lnSpc>
              <a:spcBef>
                <a:spcPts val="360"/>
              </a:spcBef>
              <a:spcAft>
                <a:spcPts val="0"/>
              </a:spcAft>
              <a:buClr>
                <a:schemeClr val="dk1"/>
              </a:buClr>
              <a:buSzPts val="1400"/>
              <a:buNone/>
            </a:pPr>
            <a:r>
              <a:t/>
            </a:r>
            <a:endParaRPr sz="1700">
              <a:latin typeface="Calibri"/>
              <a:ea typeface="Calibri"/>
              <a:cs typeface="Calibri"/>
              <a:sym typeface="Calibri"/>
            </a:endParaRPr>
          </a:p>
        </p:txBody>
      </p:sp>
      <p:pic>
        <p:nvPicPr>
          <p:cNvPr id="480" name="Google Shape;480;p89"/>
          <p:cNvPicPr preferRelativeResize="0"/>
          <p:nvPr/>
        </p:nvPicPr>
        <p:blipFill rotWithShape="1">
          <a:blip r:embed="rId3">
            <a:alphaModFix/>
          </a:blip>
          <a:srcRect b="0" l="0" r="0" t="0"/>
          <a:stretch/>
        </p:blipFill>
        <p:spPr>
          <a:xfrm>
            <a:off x="376349" y="-30600"/>
            <a:ext cx="5143502" cy="5143502"/>
          </a:xfrm>
          <a:prstGeom prst="rect">
            <a:avLst/>
          </a:prstGeom>
          <a:noFill/>
          <a:ln>
            <a:noFill/>
          </a:ln>
        </p:spPr>
      </p:pic>
      <p:sp>
        <p:nvSpPr>
          <p:cNvPr id="481" name="Google Shape;481;p89"/>
          <p:cNvSpPr txBox="1"/>
          <p:nvPr>
            <p:ph idx="4294967295" type="body"/>
          </p:nvPr>
        </p:nvSpPr>
        <p:spPr>
          <a:xfrm>
            <a:off x="5069049" y="2671950"/>
            <a:ext cx="4074900" cy="15858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Arctic Testbed, Aviation Weather Testbed</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Climate Testbed, Coastal &amp; Ocean Modeling Testbed, Developmental Testbed Center,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Fire WeatherTestbed, Hazardous Weather Testbed, Hydrometeorology Testbed, Joint Center for Satellite Data Assimilation, Hurricane Ocean Testbed, Operations Proving Ground</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US" sz="1300">
                <a:latin typeface="Libre Franklin"/>
                <a:ea typeface="Libre Franklin"/>
                <a:cs typeface="Libre Franklin"/>
                <a:sym typeface="Libre Franklin"/>
              </a:rPr>
              <a:t>Satellite Proving Ground, Space Weather Testbed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t/>
            </a:r>
            <a:endParaRPr sz="1300">
              <a:latin typeface="Libre Franklin"/>
              <a:ea typeface="Libre Franklin"/>
              <a:cs typeface="Libre Franklin"/>
              <a:sym typeface="Libre Franklin"/>
            </a:endParaRPr>
          </a:p>
        </p:txBody>
      </p:sp>
      <p:sp>
        <p:nvSpPr>
          <p:cNvPr id="482" name="Google Shape;482;p89"/>
          <p:cNvSpPr txBox="1"/>
          <p:nvPr>
            <p:ph idx="4294967295" type="body"/>
          </p:nvPr>
        </p:nvSpPr>
        <p:spPr>
          <a:xfrm>
            <a:off x="4763375" y="1685900"/>
            <a:ext cx="4625400" cy="50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lang="en-US" sz="1600">
                <a:latin typeface="Libre Franklin"/>
                <a:ea typeface="Libre Franklin"/>
                <a:cs typeface="Libre Franklin"/>
                <a:sym typeface="Libre Franklin"/>
              </a:rPr>
              <a:t>Andrea Ray, Chair, TBPG Coordinating Committee (OAR/PSL &amp; HMT)</a:t>
            </a:r>
            <a:endParaRPr sz="2400">
              <a:latin typeface="Libre Franklin"/>
              <a:ea typeface="Libre Franklin"/>
              <a:cs typeface="Libre Franklin"/>
              <a:sym typeface="Libre Franklin"/>
            </a:endParaRPr>
          </a:p>
          <a:p>
            <a:pPr indent="0" lvl="0" marL="0" rtl="0" algn="ctr">
              <a:lnSpc>
                <a:spcPct val="100000"/>
              </a:lnSpc>
              <a:spcBef>
                <a:spcPts val="360"/>
              </a:spcBef>
              <a:spcAft>
                <a:spcPts val="0"/>
              </a:spcAft>
              <a:buClr>
                <a:schemeClr val="dk1"/>
              </a:buClr>
              <a:buSzPts val="1400"/>
              <a:buNone/>
            </a:pPr>
            <a:r>
              <a:rPr lang="en-US" sz="1600">
                <a:latin typeface="Libre Franklin"/>
                <a:ea typeface="Libre Franklin"/>
                <a:cs typeface="Libre Franklin"/>
                <a:sym typeface="Libre Franklin"/>
              </a:rPr>
              <a:t>J.J. Brost, Vice-Chair (NWS/STI/OPG) </a:t>
            </a:r>
            <a:endParaRPr sz="2400">
              <a:latin typeface="Libre Franklin"/>
              <a:ea typeface="Libre Franklin"/>
              <a:cs typeface="Libre Franklin"/>
              <a:sym typeface="Libre Franklin"/>
            </a:endParaRPr>
          </a:p>
          <a:p>
            <a:pPr indent="0" lvl="0" marL="0" rtl="0" algn="ctr">
              <a:lnSpc>
                <a:spcPct val="100000"/>
              </a:lnSpc>
              <a:spcBef>
                <a:spcPts val="360"/>
              </a:spcBef>
              <a:spcAft>
                <a:spcPts val="0"/>
              </a:spcAft>
              <a:buClr>
                <a:schemeClr val="dk1"/>
              </a:buClr>
              <a:buSzPts val="1400"/>
              <a:buNone/>
            </a:pPr>
            <a:r>
              <a:t/>
            </a:r>
            <a:endParaRPr sz="2000">
              <a:latin typeface="Calibri"/>
              <a:ea typeface="Calibri"/>
              <a:cs typeface="Calibri"/>
              <a:sym typeface="Calibri"/>
            </a:endParaRPr>
          </a:p>
        </p:txBody>
      </p:sp>
      <p:sp>
        <p:nvSpPr>
          <p:cNvPr id="483" name="Google Shape;483;p89"/>
          <p:cNvSpPr txBox="1"/>
          <p:nvPr/>
        </p:nvSpPr>
        <p:spPr>
          <a:xfrm>
            <a:off x="952625" y="4820400"/>
            <a:ext cx="3254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2"/>
                </a:solidFill>
                <a:latin typeface="Libre Franklin"/>
                <a:ea typeface="Libre Franklin"/>
                <a:cs typeface="Libre Franklin"/>
                <a:sym typeface="Libre Franklin"/>
              </a:rPr>
              <a:t>UICFW, draft for 2024</a:t>
            </a:r>
            <a:endParaRPr sz="700">
              <a:solidFill>
                <a:schemeClr val="dk2"/>
              </a:solidFill>
              <a:latin typeface="Libre Franklin"/>
              <a:ea typeface="Libre Franklin"/>
              <a:cs typeface="Libre Franklin"/>
              <a:sym typeface="Libre Frankli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98"/>
          <p:cNvSpPr txBox="1"/>
          <p:nvPr>
            <p:ph type="title"/>
          </p:nvPr>
        </p:nvSpPr>
        <p:spPr>
          <a:xfrm>
            <a:off x="647201" y="0"/>
            <a:ext cx="8391000" cy="594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US" sz="2700">
                <a:solidFill>
                  <a:srgbClr val="0072A2"/>
                </a:solidFill>
              </a:rPr>
              <a:t>Climate TB PhysicsTesting &amp; Diagnostics</a:t>
            </a:r>
            <a:endParaRPr sz="2700">
              <a:solidFill>
                <a:srgbClr val="0072A2"/>
              </a:solidFill>
            </a:endParaRPr>
          </a:p>
        </p:txBody>
      </p:sp>
      <p:sp>
        <p:nvSpPr>
          <p:cNvPr id="573" name="Google Shape;573;p98"/>
          <p:cNvSpPr txBox="1"/>
          <p:nvPr/>
        </p:nvSpPr>
        <p:spPr>
          <a:xfrm>
            <a:off x="551100" y="523625"/>
            <a:ext cx="81357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1800">
                <a:latin typeface="Calibri"/>
                <a:ea typeface="Calibri"/>
                <a:cs typeface="Calibri"/>
                <a:sym typeface="Calibri"/>
              </a:rPr>
              <a:t>OAR/WPO f</a:t>
            </a:r>
            <a:r>
              <a:rPr lang="en-US" sz="1800">
                <a:latin typeface="Calibri"/>
                <a:ea typeface="Calibri"/>
                <a:cs typeface="Calibri"/>
                <a:sym typeface="Calibri"/>
              </a:rPr>
              <a:t>unded projects with development directly targeting UFS improvements</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Swapping out physics schemes in UFS prototypes. Thompson was tested, evaluated well, and is being implemented in NCEPs GEFSv13/GFSv17 (left)</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Making the prototypes into Ensembles (EP1, EP2, EP3).  Ensembling strategy worked out by CTB  is being used for GEFSv13 (right)</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Developing MJO-Teleconnections diagnostics packages tailored for S2S</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rgbClr val="000000"/>
                </a:solidFill>
                <a:latin typeface="Calibri"/>
                <a:ea typeface="Calibri"/>
                <a:cs typeface="Calibri"/>
                <a:sym typeface="Calibri"/>
              </a:rPr>
              <a:t> </a:t>
            </a:r>
            <a:endParaRPr i="0" sz="1800" u="none" cap="none" strike="noStrike">
              <a:solidFill>
                <a:srgbClr val="000000"/>
              </a:solidFill>
              <a:latin typeface="Calibri"/>
              <a:ea typeface="Calibri"/>
              <a:cs typeface="Calibri"/>
              <a:sym typeface="Calibri"/>
            </a:endParaRPr>
          </a:p>
        </p:txBody>
      </p:sp>
      <p:pic>
        <p:nvPicPr>
          <p:cNvPr id="574" name="Google Shape;574;p98"/>
          <p:cNvPicPr preferRelativeResize="0"/>
          <p:nvPr/>
        </p:nvPicPr>
        <p:blipFill rotWithShape="1">
          <a:blip r:embed="rId3">
            <a:alphaModFix/>
          </a:blip>
          <a:srcRect b="0" l="0" r="0" t="0"/>
          <a:stretch/>
        </p:blipFill>
        <p:spPr>
          <a:xfrm>
            <a:off x="1256800" y="2557509"/>
            <a:ext cx="3300301" cy="2194040"/>
          </a:xfrm>
          <a:prstGeom prst="rect">
            <a:avLst/>
          </a:prstGeom>
          <a:noFill/>
          <a:ln>
            <a:noFill/>
          </a:ln>
        </p:spPr>
      </p:pic>
      <p:pic>
        <p:nvPicPr>
          <p:cNvPr id="575" name="Google Shape;575;p98"/>
          <p:cNvPicPr preferRelativeResize="0"/>
          <p:nvPr/>
        </p:nvPicPr>
        <p:blipFill rotWithShape="1">
          <a:blip r:embed="rId4">
            <a:alphaModFix/>
          </a:blip>
          <a:srcRect b="0" l="0" r="0" t="0"/>
          <a:stretch/>
        </p:blipFill>
        <p:spPr>
          <a:xfrm>
            <a:off x="3253322" y="2610901"/>
            <a:ext cx="1103630" cy="793100"/>
          </a:xfrm>
          <a:prstGeom prst="rect">
            <a:avLst/>
          </a:prstGeom>
          <a:noFill/>
          <a:ln>
            <a:noFill/>
          </a:ln>
        </p:spPr>
      </p:pic>
      <p:pic>
        <p:nvPicPr>
          <p:cNvPr id="576" name="Google Shape;576;p98"/>
          <p:cNvPicPr preferRelativeResize="0"/>
          <p:nvPr/>
        </p:nvPicPr>
        <p:blipFill rotWithShape="1">
          <a:blip r:embed="rId5">
            <a:alphaModFix/>
          </a:blip>
          <a:srcRect b="0" l="9714" r="0" t="3567"/>
          <a:stretch/>
        </p:blipFill>
        <p:spPr>
          <a:xfrm>
            <a:off x="5140921" y="2286900"/>
            <a:ext cx="3067204" cy="2529226"/>
          </a:xfrm>
          <a:prstGeom prst="rect">
            <a:avLst/>
          </a:prstGeom>
          <a:noFill/>
          <a:ln>
            <a:noFill/>
          </a:ln>
        </p:spPr>
      </p:pic>
      <p:sp>
        <p:nvSpPr>
          <p:cNvPr id="577" name="Google Shape;577;p98"/>
          <p:cNvSpPr txBox="1"/>
          <p:nvPr/>
        </p:nvSpPr>
        <p:spPr>
          <a:xfrm>
            <a:off x="994100" y="4816125"/>
            <a:ext cx="3300300" cy="2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Calibri"/>
                <a:ea typeface="Calibri"/>
                <a:cs typeface="Calibri"/>
                <a:sym typeface="Calibri"/>
              </a:rPr>
              <a:t>Thanks to M. Rosencrans, CTB and Dr. B. Green, GSL</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sp>
        <p:nvSpPr>
          <p:cNvPr id="583" name="Google Shape;583;p99"/>
          <p:cNvSpPr txBox="1"/>
          <p:nvPr>
            <p:ph type="title"/>
          </p:nvPr>
        </p:nvSpPr>
        <p:spPr>
          <a:xfrm>
            <a:off x="592375" y="142750"/>
            <a:ext cx="8345400" cy="594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99D8"/>
              </a:buClr>
              <a:buSzPts val="3200"/>
              <a:buFont typeface="Arial"/>
              <a:buNone/>
            </a:pPr>
            <a:r>
              <a:rPr lang="en-US" sz="2100">
                <a:solidFill>
                  <a:srgbClr val="006F9D"/>
                </a:solidFill>
                <a:highlight>
                  <a:schemeClr val="lt1"/>
                </a:highlight>
                <a:latin typeface="Libre Franklin"/>
                <a:ea typeface="Libre Franklin"/>
                <a:cs typeface="Libre Franklin"/>
                <a:sym typeface="Libre Franklin"/>
              </a:rPr>
              <a:t>Hurricane &amp; Ocean Testbed (HOT): </a:t>
            </a:r>
            <a:endParaRPr sz="2100">
              <a:solidFill>
                <a:srgbClr val="006F9D"/>
              </a:solidFill>
              <a:highlight>
                <a:schemeClr val="lt1"/>
              </a:highlight>
              <a:latin typeface="Libre Franklin"/>
              <a:ea typeface="Libre Franklin"/>
              <a:cs typeface="Libre Franklin"/>
              <a:sym typeface="Libre Franklin"/>
            </a:endParaRPr>
          </a:p>
          <a:p>
            <a:pPr indent="0" lvl="0" marL="0" rtl="0" algn="l">
              <a:spcBef>
                <a:spcPts val="0"/>
              </a:spcBef>
              <a:spcAft>
                <a:spcPts val="0"/>
              </a:spcAft>
              <a:buClr>
                <a:srgbClr val="0099D8"/>
              </a:buClr>
              <a:buSzPts val="3200"/>
              <a:buFont typeface="Arial"/>
              <a:buNone/>
            </a:pPr>
            <a:r>
              <a:rPr lang="en-US" sz="2100">
                <a:solidFill>
                  <a:srgbClr val="006F9D"/>
                </a:solidFill>
                <a:highlight>
                  <a:schemeClr val="lt1"/>
                </a:highlight>
                <a:latin typeface="Libre Franklin"/>
                <a:ea typeface="Libre Franklin"/>
                <a:cs typeface="Libre Franklin"/>
                <a:sym typeface="Libre Franklin"/>
              </a:rPr>
              <a:t>Role in the Operational HAFSv2 Evaluation</a:t>
            </a:r>
            <a:endParaRPr sz="2100">
              <a:solidFill>
                <a:srgbClr val="006F9D"/>
              </a:solidFill>
              <a:highlight>
                <a:schemeClr val="lt1"/>
              </a:highlight>
              <a:latin typeface="Libre Franklin"/>
              <a:ea typeface="Libre Franklin"/>
              <a:cs typeface="Libre Franklin"/>
              <a:sym typeface="Libre Franklin"/>
            </a:endParaRPr>
          </a:p>
        </p:txBody>
      </p:sp>
      <p:sp>
        <p:nvSpPr>
          <p:cNvPr id="584" name="Google Shape;584;p99"/>
          <p:cNvSpPr txBox="1"/>
          <p:nvPr/>
        </p:nvSpPr>
        <p:spPr>
          <a:xfrm>
            <a:off x="363775" y="905600"/>
            <a:ext cx="6141000" cy="37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latin typeface="Calibri"/>
                <a:ea typeface="Calibri"/>
                <a:cs typeface="Calibri"/>
                <a:sym typeface="Calibri"/>
              </a:rPr>
              <a:t>I</a:t>
            </a:r>
            <a:r>
              <a:rPr lang="en-US" sz="1500">
                <a:latin typeface="Calibri"/>
                <a:ea typeface="Calibri"/>
                <a:cs typeface="Calibri"/>
                <a:sym typeface="Calibri"/>
              </a:rPr>
              <a:t>n advance of the operational HAFSv2 implementation</a:t>
            </a:r>
            <a:r>
              <a:rPr lang="en-US" sz="1500">
                <a:latin typeface="Calibri"/>
                <a:ea typeface="Calibri"/>
                <a:cs typeface="Calibri"/>
                <a:sym typeface="Calibri"/>
              </a:rPr>
              <a:t>, the HOT team worked with National Hurricane Center (NHC) staff and the NOAA Environmental Modeling Center (EMC) to: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Acquire a 3-year sample of retrospective forecasts</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Assess critical performance metrics for operational use</a:t>
            </a:r>
            <a:endParaRPr sz="1500">
              <a:latin typeface="Calibri"/>
              <a:ea typeface="Calibri"/>
              <a:cs typeface="Calibri"/>
              <a:sym typeface="Calibri"/>
            </a:endParaRPr>
          </a:p>
          <a:p>
            <a:pPr indent="-323850" lvl="1" marL="914400" rtl="0" algn="l">
              <a:spcBef>
                <a:spcPts val="0"/>
              </a:spcBef>
              <a:spcAft>
                <a:spcPts val="0"/>
              </a:spcAft>
              <a:buSzPts val="1500"/>
              <a:buFont typeface="Calibri"/>
              <a:buChar char="○"/>
            </a:pPr>
            <a:r>
              <a:rPr lang="en-US" sz="1500">
                <a:latin typeface="Calibri"/>
                <a:ea typeface="Calibri"/>
                <a:cs typeface="Calibri"/>
                <a:sym typeface="Calibri"/>
              </a:rPr>
              <a:t>Track, intensity, structure, rapid intensification, etc.</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Evaluate the impact of HAFSv2 on downstream multi-model statistical guidance</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Implement upgrades to the NHC model suite on WCOSS</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Test and configure HAFS data in Cloud AWIPS system to prepare for operational implementation</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Evaluation was led by Jon Martinez (CIRA/NHC) and NHC’s Technology and Science Branch (TSB)</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US" sz="1500">
                <a:latin typeface="Calibri"/>
                <a:ea typeface="Calibri"/>
                <a:cs typeface="Calibri"/>
                <a:sym typeface="Calibri"/>
              </a:rPr>
              <a:t>Will be evaluating HAFS ensemble this season in HOT (Jaiyi Peng’s talk)</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p:txBody>
      </p:sp>
      <p:pic>
        <p:nvPicPr>
          <p:cNvPr id="585" name="Google Shape;585;p99"/>
          <p:cNvPicPr preferRelativeResize="0"/>
          <p:nvPr/>
        </p:nvPicPr>
        <p:blipFill>
          <a:blip r:embed="rId3">
            <a:alphaModFix/>
          </a:blip>
          <a:stretch>
            <a:fillRect/>
          </a:stretch>
        </p:blipFill>
        <p:spPr>
          <a:xfrm>
            <a:off x="6237225" y="142751"/>
            <a:ext cx="2810575" cy="541350"/>
          </a:xfrm>
          <a:prstGeom prst="rect">
            <a:avLst/>
          </a:prstGeom>
          <a:noFill/>
          <a:ln>
            <a:noFill/>
          </a:ln>
        </p:spPr>
      </p:pic>
      <p:pic>
        <p:nvPicPr>
          <p:cNvPr id="586" name="Google Shape;586;p99"/>
          <p:cNvPicPr preferRelativeResize="0"/>
          <p:nvPr/>
        </p:nvPicPr>
        <p:blipFill rotWithShape="1">
          <a:blip r:embed="rId4">
            <a:alphaModFix/>
          </a:blip>
          <a:srcRect b="7061" l="10675" r="44786" t="17409"/>
          <a:stretch/>
        </p:blipFill>
        <p:spPr>
          <a:xfrm>
            <a:off x="6579475" y="813250"/>
            <a:ext cx="2429698" cy="1886449"/>
          </a:xfrm>
          <a:prstGeom prst="rect">
            <a:avLst/>
          </a:prstGeom>
          <a:noFill/>
          <a:ln>
            <a:noFill/>
          </a:ln>
          <a:effectLst>
            <a:outerShdw blurRad="57150" rotWithShape="0" algn="bl" dir="5400000" dist="19050">
              <a:srgbClr val="000000">
                <a:alpha val="50000"/>
              </a:srgbClr>
            </a:outerShdw>
          </a:effectLst>
        </p:spPr>
      </p:pic>
      <p:pic>
        <p:nvPicPr>
          <p:cNvPr id="587" name="Google Shape;587;p99"/>
          <p:cNvPicPr preferRelativeResize="0"/>
          <p:nvPr/>
        </p:nvPicPr>
        <p:blipFill rotWithShape="1">
          <a:blip r:embed="rId4">
            <a:alphaModFix/>
          </a:blip>
          <a:srcRect b="7219" l="55281" r="0" t="17257"/>
          <a:stretch/>
        </p:blipFill>
        <p:spPr>
          <a:xfrm>
            <a:off x="6581024" y="2763225"/>
            <a:ext cx="2439475" cy="1886449"/>
          </a:xfrm>
          <a:prstGeom prst="rect">
            <a:avLst/>
          </a:prstGeom>
          <a:noFill/>
          <a:ln>
            <a:noFill/>
          </a:ln>
          <a:effectLst>
            <a:outerShdw blurRad="57150" rotWithShape="0" algn="bl" dir="5400000" dist="19050">
              <a:srgbClr val="000000">
                <a:alpha val="50000"/>
              </a:srgbClr>
            </a:outerShdw>
          </a:effectLst>
        </p:spPr>
      </p:pic>
      <p:sp>
        <p:nvSpPr>
          <p:cNvPr id="588" name="Google Shape;588;p99"/>
          <p:cNvSpPr txBox="1"/>
          <p:nvPr/>
        </p:nvSpPr>
        <p:spPr>
          <a:xfrm>
            <a:off x="6419200" y="752475"/>
            <a:ext cx="242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HAFSv2 in Cloud AWIPS</a:t>
            </a:r>
            <a:endParaRPr b="1"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100"/>
          <p:cNvSpPr txBox="1"/>
          <p:nvPr/>
        </p:nvSpPr>
        <p:spPr>
          <a:xfrm>
            <a:off x="313150" y="0"/>
            <a:ext cx="2496600" cy="7248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US" sz="1800">
                <a:latin typeface="Roboto Condensed"/>
                <a:ea typeface="Roboto Condensed"/>
                <a:cs typeface="Roboto Condensed"/>
                <a:sym typeface="Roboto Condensed"/>
              </a:rPr>
              <a:t>Aviation Wx TB </a:t>
            </a:r>
            <a:r>
              <a:rPr lang="en-US" sz="1800">
                <a:solidFill>
                  <a:srgbClr val="000000"/>
                </a:solidFill>
                <a:latin typeface="Roboto Condensed"/>
                <a:ea typeface="Roboto Condensed"/>
                <a:cs typeface="Roboto Condensed"/>
                <a:sym typeface="Roboto Condensed"/>
              </a:rPr>
              <a:t>Spring Experiment</a:t>
            </a:r>
            <a:endParaRPr sz="1800">
              <a:solidFill>
                <a:srgbClr val="000000"/>
              </a:solidFill>
              <a:latin typeface="Roboto Condensed"/>
              <a:ea typeface="Roboto Condensed"/>
              <a:cs typeface="Roboto Condensed"/>
              <a:sym typeface="Roboto Condensed"/>
            </a:endParaRPr>
          </a:p>
          <a:p>
            <a:pPr indent="0" lvl="0" marL="0" rtl="0" algn="ctr">
              <a:spcBef>
                <a:spcPts val="0"/>
              </a:spcBef>
              <a:spcAft>
                <a:spcPts val="0"/>
              </a:spcAft>
              <a:buNone/>
            </a:pPr>
            <a:r>
              <a:rPr lang="en-US">
                <a:solidFill>
                  <a:srgbClr val="595959"/>
                </a:solidFill>
                <a:latin typeface="Roboto Condensed"/>
                <a:ea typeface="Roboto Condensed"/>
                <a:cs typeface="Roboto Condensed"/>
                <a:sym typeface="Roboto Condensed"/>
              </a:rPr>
              <a:t>April 2-4, 2024</a:t>
            </a:r>
            <a:endParaRPr>
              <a:solidFill>
                <a:srgbClr val="595959"/>
              </a:solidFill>
              <a:latin typeface="Roboto Condensed"/>
              <a:ea typeface="Roboto Condensed"/>
              <a:cs typeface="Roboto Condensed"/>
              <a:sym typeface="Roboto Condensed"/>
            </a:endParaRPr>
          </a:p>
        </p:txBody>
      </p:sp>
      <p:sp>
        <p:nvSpPr>
          <p:cNvPr id="594" name="Google Shape;594;p100"/>
          <p:cNvSpPr txBox="1"/>
          <p:nvPr/>
        </p:nvSpPr>
        <p:spPr>
          <a:xfrm>
            <a:off x="2738100" y="0"/>
            <a:ext cx="6435300" cy="11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Roboto Condensed"/>
                <a:ea typeface="Roboto Condensed"/>
                <a:cs typeface="Roboto Condensed"/>
                <a:sym typeface="Roboto Condensed"/>
              </a:rPr>
              <a:t>Themes</a:t>
            </a:r>
            <a:endParaRPr sz="1800">
              <a:solidFill>
                <a:schemeClr val="dk1"/>
              </a:solidFill>
              <a:latin typeface="Roboto Condensed"/>
              <a:ea typeface="Roboto Condensed"/>
              <a:cs typeface="Roboto Condensed"/>
              <a:sym typeface="Roboto Condensed"/>
            </a:endParaRPr>
          </a:p>
          <a:p>
            <a:pPr indent="-304800" lvl="0" marL="457200" rtl="0" algn="l">
              <a:lnSpc>
                <a:spcPct val="115000"/>
              </a:lnSpc>
              <a:spcBef>
                <a:spcPts val="0"/>
              </a:spcBef>
              <a:spcAft>
                <a:spcPts val="0"/>
              </a:spcAft>
              <a:buClr>
                <a:srgbClr val="595959"/>
              </a:buClr>
              <a:buSzPts val="1200"/>
              <a:buFont typeface="Roboto Condensed"/>
              <a:buChar char="-"/>
            </a:pPr>
            <a:r>
              <a:rPr lang="en-US" sz="1200">
                <a:solidFill>
                  <a:srgbClr val="595959"/>
                </a:solidFill>
                <a:latin typeface="Roboto Condensed"/>
                <a:ea typeface="Roboto Condensed"/>
                <a:cs typeface="Roboto Condensed"/>
                <a:sym typeface="Roboto Condensed"/>
              </a:rPr>
              <a:t>Examine ways to enhance collaboration between AWC and CWSUs/WFOs</a:t>
            </a:r>
            <a:endParaRPr sz="1200">
              <a:solidFill>
                <a:srgbClr val="595959"/>
              </a:solidFill>
              <a:latin typeface="Roboto Condensed"/>
              <a:ea typeface="Roboto Condensed"/>
              <a:cs typeface="Roboto Condensed"/>
              <a:sym typeface="Roboto Condensed"/>
            </a:endParaRPr>
          </a:p>
          <a:p>
            <a:pPr indent="-304800" lvl="0" marL="457200" rtl="0" algn="l">
              <a:lnSpc>
                <a:spcPct val="115000"/>
              </a:lnSpc>
              <a:spcBef>
                <a:spcPts val="0"/>
              </a:spcBef>
              <a:spcAft>
                <a:spcPts val="0"/>
              </a:spcAft>
              <a:buClr>
                <a:srgbClr val="595959"/>
              </a:buClr>
              <a:buSzPts val="1200"/>
              <a:buFont typeface="Roboto Condensed"/>
              <a:buChar char="-"/>
            </a:pPr>
            <a:r>
              <a:rPr lang="en-US" sz="1200">
                <a:solidFill>
                  <a:srgbClr val="595959"/>
                </a:solidFill>
                <a:highlight>
                  <a:srgbClr val="FFFF00"/>
                </a:highlight>
                <a:latin typeface="Roboto Condensed"/>
                <a:ea typeface="Roboto Condensed"/>
                <a:cs typeface="Roboto Condensed"/>
                <a:sym typeface="Roboto Condensed"/>
              </a:rPr>
              <a:t>Evaluate Rapid Refresh Forecast System (RRFS) and RRFS post processed algorithms (FIPv2 and GTG4) for use in AWC G-AIRMET production (Icing, IFR, Turbulence)</a:t>
            </a:r>
            <a:endParaRPr sz="1800">
              <a:solidFill>
                <a:schemeClr val="dk1"/>
              </a:solidFill>
              <a:highlight>
                <a:srgbClr val="FFFF00"/>
              </a:highlight>
              <a:latin typeface="Roboto Condensed"/>
              <a:ea typeface="Roboto Condensed"/>
              <a:cs typeface="Roboto Condensed"/>
              <a:sym typeface="Roboto Condensed"/>
            </a:endParaRPr>
          </a:p>
        </p:txBody>
      </p:sp>
      <p:pic>
        <p:nvPicPr>
          <p:cNvPr id="595" name="Google Shape;595;p100"/>
          <p:cNvPicPr preferRelativeResize="0"/>
          <p:nvPr/>
        </p:nvPicPr>
        <p:blipFill>
          <a:blip r:embed="rId3">
            <a:alphaModFix/>
          </a:blip>
          <a:stretch>
            <a:fillRect/>
          </a:stretch>
        </p:blipFill>
        <p:spPr>
          <a:xfrm>
            <a:off x="4280200" y="1086913"/>
            <a:ext cx="2010458" cy="1484829"/>
          </a:xfrm>
          <a:prstGeom prst="rect">
            <a:avLst/>
          </a:prstGeom>
          <a:noFill/>
          <a:ln>
            <a:noFill/>
          </a:ln>
        </p:spPr>
      </p:pic>
      <p:pic>
        <p:nvPicPr>
          <p:cNvPr id="596" name="Google Shape;596;p100"/>
          <p:cNvPicPr preferRelativeResize="0"/>
          <p:nvPr/>
        </p:nvPicPr>
        <p:blipFill>
          <a:blip r:embed="rId4">
            <a:alphaModFix/>
          </a:blip>
          <a:stretch>
            <a:fillRect/>
          </a:stretch>
        </p:blipFill>
        <p:spPr>
          <a:xfrm>
            <a:off x="6352386" y="1086913"/>
            <a:ext cx="2010461" cy="1484829"/>
          </a:xfrm>
          <a:prstGeom prst="rect">
            <a:avLst/>
          </a:prstGeom>
          <a:noFill/>
          <a:ln>
            <a:noFill/>
          </a:ln>
        </p:spPr>
      </p:pic>
      <p:pic>
        <p:nvPicPr>
          <p:cNvPr id="597" name="Google Shape;597;p100"/>
          <p:cNvPicPr preferRelativeResize="0"/>
          <p:nvPr/>
        </p:nvPicPr>
        <p:blipFill>
          <a:blip r:embed="rId5">
            <a:alphaModFix/>
          </a:blip>
          <a:stretch>
            <a:fillRect/>
          </a:stretch>
        </p:blipFill>
        <p:spPr>
          <a:xfrm>
            <a:off x="50788" y="595425"/>
            <a:ext cx="2560320" cy="1216152"/>
          </a:xfrm>
          <a:prstGeom prst="rect">
            <a:avLst/>
          </a:prstGeom>
          <a:noFill/>
          <a:ln>
            <a:noFill/>
          </a:ln>
        </p:spPr>
      </p:pic>
      <p:pic>
        <p:nvPicPr>
          <p:cNvPr id="598" name="Google Shape;598;p100"/>
          <p:cNvPicPr preferRelativeResize="0"/>
          <p:nvPr/>
        </p:nvPicPr>
        <p:blipFill>
          <a:blip r:embed="rId6">
            <a:alphaModFix/>
          </a:blip>
          <a:stretch>
            <a:fillRect/>
          </a:stretch>
        </p:blipFill>
        <p:spPr>
          <a:xfrm>
            <a:off x="683535" y="4553712"/>
            <a:ext cx="2743200" cy="512545"/>
          </a:xfrm>
          <a:prstGeom prst="rect">
            <a:avLst/>
          </a:prstGeom>
          <a:noFill/>
          <a:ln>
            <a:noFill/>
          </a:ln>
        </p:spPr>
      </p:pic>
      <p:pic>
        <p:nvPicPr>
          <p:cNvPr id="599" name="Google Shape;599;p100"/>
          <p:cNvPicPr preferRelativeResize="0"/>
          <p:nvPr/>
        </p:nvPicPr>
        <p:blipFill rotWithShape="1">
          <a:blip r:embed="rId7">
            <a:alphaModFix/>
          </a:blip>
          <a:srcRect b="0" l="0" r="30449" t="2047"/>
          <a:stretch/>
        </p:blipFill>
        <p:spPr>
          <a:xfrm>
            <a:off x="6389140" y="2843817"/>
            <a:ext cx="2010459" cy="1428341"/>
          </a:xfrm>
          <a:prstGeom prst="rect">
            <a:avLst/>
          </a:prstGeom>
          <a:noFill/>
          <a:ln>
            <a:noFill/>
          </a:ln>
        </p:spPr>
      </p:pic>
      <p:pic>
        <p:nvPicPr>
          <p:cNvPr id="600" name="Google Shape;600;p100"/>
          <p:cNvPicPr preferRelativeResize="0"/>
          <p:nvPr/>
        </p:nvPicPr>
        <p:blipFill rotWithShape="1">
          <a:blip r:embed="rId8">
            <a:alphaModFix/>
          </a:blip>
          <a:srcRect b="0" l="0" r="30289" t="1380"/>
          <a:stretch/>
        </p:blipFill>
        <p:spPr>
          <a:xfrm>
            <a:off x="4284799" y="2843817"/>
            <a:ext cx="2010459" cy="1428341"/>
          </a:xfrm>
          <a:prstGeom prst="rect">
            <a:avLst/>
          </a:prstGeom>
          <a:noFill/>
          <a:ln>
            <a:noFill/>
          </a:ln>
        </p:spPr>
      </p:pic>
      <p:pic>
        <p:nvPicPr>
          <p:cNvPr id="601" name="Google Shape;601;p100"/>
          <p:cNvPicPr preferRelativeResize="0"/>
          <p:nvPr/>
        </p:nvPicPr>
        <p:blipFill>
          <a:blip r:embed="rId9">
            <a:alphaModFix/>
          </a:blip>
          <a:stretch>
            <a:fillRect/>
          </a:stretch>
        </p:blipFill>
        <p:spPr>
          <a:xfrm>
            <a:off x="51426" y="1897925"/>
            <a:ext cx="4007409" cy="1357375"/>
          </a:xfrm>
          <a:prstGeom prst="rect">
            <a:avLst/>
          </a:prstGeom>
          <a:noFill/>
          <a:ln>
            <a:noFill/>
          </a:ln>
        </p:spPr>
      </p:pic>
      <p:sp>
        <p:nvSpPr>
          <p:cNvPr id="602" name="Google Shape;602;p100"/>
          <p:cNvSpPr txBox="1"/>
          <p:nvPr/>
        </p:nvSpPr>
        <p:spPr>
          <a:xfrm>
            <a:off x="398775" y="3784675"/>
            <a:ext cx="3805200" cy="688500"/>
          </a:xfrm>
          <a:prstGeom prst="rect">
            <a:avLst/>
          </a:prstGeom>
          <a:no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770"/>
              <a:buNone/>
            </a:pPr>
            <a:r>
              <a:rPr lang="en-US" sz="1040">
                <a:solidFill>
                  <a:srgbClr val="595959"/>
                </a:solidFill>
                <a:highlight>
                  <a:srgbClr val="FFFF00"/>
                </a:highlight>
                <a:latin typeface="Roboto Condensed"/>
                <a:ea typeface="Roboto Condensed"/>
                <a:cs typeface="Roboto Condensed"/>
                <a:sym typeface="Roboto Condensed"/>
              </a:rPr>
              <a:t>RRFS output can often be very binary with its depiction of flight restrictions</a:t>
            </a:r>
            <a:r>
              <a:rPr lang="en-US" sz="1040">
                <a:solidFill>
                  <a:srgbClr val="595959"/>
                </a:solidFill>
                <a:latin typeface="Roboto Condensed"/>
                <a:ea typeface="Roboto Condensed"/>
                <a:cs typeface="Roboto Condensed"/>
                <a:sym typeface="Roboto Condensed"/>
              </a:rPr>
              <a:t>, especially over bodies of water, </a:t>
            </a:r>
            <a:r>
              <a:rPr lang="en-US" sz="1040">
                <a:solidFill>
                  <a:srgbClr val="595959"/>
                </a:solidFill>
                <a:highlight>
                  <a:srgbClr val="FFFF00"/>
                </a:highlight>
                <a:latin typeface="Roboto Condensed"/>
                <a:ea typeface="Roboto Condensed"/>
                <a:cs typeface="Roboto Condensed"/>
                <a:sym typeface="Roboto Condensed"/>
              </a:rPr>
              <a:t>often going from no restrictions to the lowest threshold over a very short spatial distance.</a:t>
            </a:r>
            <a:endParaRPr sz="1250">
              <a:solidFill>
                <a:srgbClr val="595959"/>
              </a:solidFill>
              <a:highlight>
                <a:srgbClr val="FFFF00"/>
              </a:highlight>
              <a:latin typeface="Roboto Condensed"/>
              <a:ea typeface="Roboto Condensed"/>
              <a:cs typeface="Roboto Condensed"/>
              <a:sym typeface="Roboto Condensed"/>
            </a:endParaRPr>
          </a:p>
        </p:txBody>
      </p:sp>
      <p:sp>
        <p:nvSpPr>
          <p:cNvPr id="603" name="Google Shape;603;p100"/>
          <p:cNvSpPr txBox="1"/>
          <p:nvPr/>
        </p:nvSpPr>
        <p:spPr>
          <a:xfrm>
            <a:off x="34463" y="3513060"/>
            <a:ext cx="4041300" cy="307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US" sz="800">
                <a:solidFill>
                  <a:srgbClr val="595959"/>
                </a:solidFill>
                <a:latin typeface="Roboto Condensed"/>
                <a:ea typeface="Roboto Condensed"/>
                <a:cs typeface="Roboto Condensed"/>
                <a:sym typeface="Roboto Condensed"/>
              </a:rPr>
              <a:t>RRFS (left) and LAMP (right) deterministic visibility output</a:t>
            </a:r>
            <a:endParaRPr sz="800">
              <a:solidFill>
                <a:srgbClr val="595959"/>
              </a:solidFill>
              <a:latin typeface="Roboto Condensed"/>
              <a:ea typeface="Roboto Condensed"/>
              <a:cs typeface="Roboto Condensed"/>
              <a:sym typeface="Roboto Condensed"/>
            </a:endParaRPr>
          </a:p>
        </p:txBody>
      </p:sp>
      <p:pic>
        <p:nvPicPr>
          <p:cNvPr id="604" name="Google Shape;604;p100"/>
          <p:cNvPicPr preferRelativeResize="0"/>
          <p:nvPr/>
        </p:nvPicPr>
        <p:blipFill>
          <a:blip r:embed="rId10">
            <a:alphaModFix/>
          </a:blip>
          <a:stretch>
            <a:fillRect/>
          </a:stretch>
        </p:blipFill>
        <p:spPr>
          <a:xfrm>
            <a:off x="1574934" y="3255290"/>
            <a:ext cx="1004400" cy="307800"/>
          </a:xfrm>
          <a:prstGeom prst="rect">
            <a:avLst/>
          </a:prstGeom>
          <a:noFill/>
          <a:ln>
            <a:noFill/>
          </a:ln>
        </p:spPr>
      </p:pic>
      <p:sp>
        <p:nvSpPr>
          <p:cNvPr id="605" name="Google Shape;605;p100"/>
          <p:cNvSpPr txBox="1"/>
          <p:nvPr/>
        </p:nvSpPr>
        <p:spPr>
          <a:xfrm>
            <a:off x="4321538" y="2536035"/>
            <a:ext cx="4041300" cy="30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US" sz="800">
                <a:solidFill>
                  <a:srgbClr val="595959"/>
                </a:solidFill>
                <a:latin typeface="Roboto Condensed"/>
                <a:ea typeface="Roboto Condensed"/>
                <a:cs typeface="Roboto Condensed"/>
                <a:sym typeface="Roboto Condensed"/>
              </a:rPr>
              <a:t>RAP based FIPv1 (left) and RRFS based FIPv2 (right) icing severity output</a:t>
            </a:r>
            <a:endParaRPr sz="800">
              <a:solidFill>
                <a:srgbClr val="595959"/>
              </a:solidFill>
              <a:latin typeface="Roboto Condensed"/>
              <a:ea typeface="Roboto Condensed"/>
              <a:cs typeface="Roboto Condensed"/>
              <a:sym typeface="Roboto Condensed"/>
            </a:endParaRPr>
          </a:p>
        </p:txBody>
      </p:sp>
      <p:sp>
        <p:nvSpPr>
          <p:cNvPr id="606" name="Google Shape;606;p100"/>
          <p:cNvSpPr txBox="1"/>
          <p:nvPr/>
        </p:nvSpPr>
        <p:spPr>
          <a:xfrm>
            <a:off x="4321538" y="4225535"/>
            <a:ext cx="4041300" cy="307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US" sz="800">
                <a:solidFill>
                  <a:srgbClr val="595959"/>
                </a:solidFill>
                <a:latin typeface="Roboto Condensed"/>
                <a:ea typeface="Roboto Condensed"/>
                <a:cs typeface="Roboto Condensed"/>
                <a:sym typeface="Roboto Condensed"/>
              </a:rPr>
              <a:t>RAP based GTG3 (left) and RRFS based GTG4 (right) EDR output</a:t>
            </a:r>
            <a:endParaRPr sz="800">
              <a:solidFill>
                <a:srgbClr val="595959"/>
              </a:solidFill>
              <a:latin typeface="Roboto Condensed"/>
              <a:ea typeface="Roboto Condensed"/>
              <a:cs typeface="Roboto Condensed"/>
              <a:sym typeface="Roboto Condensed"/>
            </a:endParaRPr>
          </a:p>
        </p:txBody>
      </p:sp>
      <p:sp>
        <p:nvSpPr>
          <p:cNvPr id="607" name="Google Shape;607;p100"/>
          <p:cNvSpPr txBox="1"/>
          <p:nvPr/>
        </p:nvSpPr>
        <p:spPr>
          <a:xfrm>
            <a:off x="3977700" y="4421250"/>
            <a:ext cx="5195700" cy="645000"/>
          </a:xfrm>
          <a:prstGeom prst="rect">
            <a:avLst/>
          </a:prstGeom>
          <a:no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770"/>
              <a:buNone/>
            </a:pPr>
            <a:r>
              <a:rPr lang="en-US" sz="1040">
                <a:solidFill>
                  <a:srgbClr val="595959"/>
                </a:solidFill>
                <a:latin typeface="Roboto Condensed"/>
                <a:ea typeface="Roboto Condensed"/>
                <a:cs typeface="Roboto Condensed"/>
                <a:sym typeface="Roboto Condensed"/>
              </a:rPr>
              <a:t>RRFS based FIPv2 &amp;  GTG4 capture large scale details very similarly to their RAP based predecessors.</a:t>
            </a:r>
            <a:r>
              <a:rPr lang="en-US" sz="1040">
                <a:solidFill>
                  <a:srgbClr val="595959"/>
                </a:solidFill>
                <a:highlight>
                  <a:srgbClr val="FFFF00"/>
                </a:highlight>
                <a:latin typeface="Roboto Condensed"/>
                <a:ea typeface="Roboto Condensed"/>
                <a:cs typeface="Roboto Condensed"/>
                <a:sym typeface="Roboto Condensed"/>
              </a:rPr>
              <a:t> Increased resolution helps capture finer scale influences of convection &amp; terrain.</a:t>
            </a:r>
            <a:endParaRPr sz="1250">
              <a:solidFill>
                <a:srgbClr val="595959"/>
              </a:solidFill>
              <a:highlight>
                <a:srgbClr val="FFFF00"/>
              </a:highlight>
              <a:latin typeface="Roboto Condensed"/>
              <a:ea typeface="Roboto Condensed"/>
              <a:cs typeface="Roboto Condensed"/>
              <a:sym typeface="Roboto Condensed"/>
            </a:endParaRPr>
          </a:p>
        </p:txBody>
      </p:sp>
      <p:pic>
        <p:nvPicPr>
          <p:cNvPr id="608" name="Google Shape;608;p100"/>
          <p:cNvPicPr preferRelativeResize="0"/>
          <p:nvPr/>
        </p:nvPicPr>
        <p:blipFill>
          <a:blip r:embed="rId11">
            <a:alphaModFix/>
          </a:blip>
          <a:stretch>
            <a:fillRect/>
          </a:stretch>
        </p:blipFill>
        <p:spPr>
          <a:xfrm rot="5400000">
            <a:off x="8116136" y="1618439"/>
            <a:ext cx="1246375" cy="421800"/>
          </a:xfrm>
          <a:prstGeom prst="rect">
            <a:avLst/>
          </a:prstGeom>
          <a:noFill/>
          <a:ln>
            <a:noFill/>
          </a:ln>
        </p:spPr>
      </p:pic>
      <p:pic>
        <p:nvPicPr>
          <p:cNvPr id="609" name="Google Shape;609;p100"/>
          <p:cNvPicPr preferRelativeResize="0"/>
          <p:nvPr/>
        </p:nvPicPr>
        <p:blipFill>
          <a:blip r:embed="rId12">
            <a:alphaModFix/>
          </a:blip>
          <a:stretch>
            <a:fillRect/>
          </a:stretch>
        </p:blipFill>
        <p:spPr>
          <a:xfrm rot="5400000">
            <a:off x="8086238" y="3210650"/>
            <a:ext cx="1306175" cy="615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101"/>
          <p:cNvSpPr txBox="1"/>
          <p:nvPr/>
        </p:nvSpPr>
        <p:spPr>
          <a:xfrm>
            <a:off x="0" y="0"/>
            <a:ext cx="2661000" cy="7248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US" sz="1800">
                <a:latin typeface="Roboto Condensed"/>
                <a:ea typeface="Roboto Condensed"/>
                <a:cs typeface="Roboto Condensed"/>
                <a:sym typeface="Roboto Condensed"/>
              </a:rPr>
              <a:t>AWT Summer</a:t>
            </a:r>
            <a:r>
              <a:rPr lang="en-US" sz="1800">
                <a:solidFill>
                  <a:srgbClr val="000000"/>
                </a:solidFill>
                <a:latin typeface="Roboto Condensed"/>
                <a:ea typeface="Roboto Condensed"/>
                <a:cs typeface="Roboto Condensed"/>
                <a:sym typeface="Roboto Condensed"/>
              </a:rPr>
              <a:t> Experiment</a:t>
            </a:r>
            <a:endParaRPr sz="1800">
              <a:solidFill>
                <a:srgbClr val="000000"/>
              </a:solidFill>
              <a:latin typeface="Roboto Condensed"/>
              <a:ea typeface="Roboto Condensed"/>
              <a:cs typeface="Roboto Condensed"/>
              <a:sym typeface="Roboto Condensed"/>
            </a:endParaRPr>
          </a:p>
          <a:p>
            <a:pPr indent="0" lvl="0" marL="0" rtl="0" algn="ctr">
              <a:spcBef>
                <a:spcPts val="0"/>
              </a:spcBef>
              <a:spcAft>
                <a:spcPts val="0"/>
              </a:spcAft>
              <a:buNone/>
            </a:pPr>
            <a:r>
              <a:rPr lang="en-US">
                <a:solidFill>
                  <a:schemeClr val="dk2"/>
                </a:solidFill>
                <a:latin typeface="Roboto Condensed"/>
                <a:ea typeface="Roboto Condensed"/>
                <a:cs typeface="Roboto Condensed"/>
                <a:sym typeface="Roboto Condensed"/>
              </a:rPr>
              <a:t>June 25-27, 2024</a:t>
            </a:r>
            <a:endParaRPr>
              <a:latin typeface="Roboto Condensed"/>
              <a:ea typeface="Roboto Condensed"/>
              <a:cs typeface="Roboto Condensed"/>
              <a:sym typeface="Roboto Condensed"/>
            </a:endParaRPr>
          </a:p>
        </p:txBody>
      </p:sp>
      <p:pic>
        <p:nvPicPr>
          <p:cNvPr id="615" name="Google Shape;615;p101"/>
          <p:cNvPicPr preferRelativeResize="0"/>
          <p:nvPr/>
        </p:nvPicPr>
        <p:blipFill>
          <a:blip r:embed="rId3">
            <a:alphaModFix/>
          </a:blip>
          <a:stretch>
            <a:fillRect/>
          </a:stretch>
        </p:blipFill>
        <p:spPr>
          <a:xfrm>
            <a:off x="685800" y="4553712"/>
            <a:ext cx="2743200" cy="512545"/>
          </a:xfrm>
          <a:prstGeom prst="rect">
            <a:avLst/>
          </a:prstGeom>
          <a:noFill/>
          <a:ln>
            <a:noFill/>
          </a:ln>
        </p:spPr>
      </p:pic>
      <p:pic>
        <p:nvPicPr>
          <p:cNvPr id="616" name="Google Shape;616;p101"/>
          <p:cNvPicPr preferRelativeResize="0"/>
          <p:nvPr/>
        </p:nvPicPr>
        <p:blipFill rotWithShape="1">
          <a:blip r:embed="rId4">
            <a:alphaModFix/>
          </a:blip>
          <a:srcRect b="12874" l="0" r="0" t="15996"/>
          <a:stretch/>
        </p:blipFill>
        <p:spPr>
          <a:xfrm>
            <a:off x="50800" y="594360"/>
            <a:ext cx="2560302" cy="1216874"/>
          </a:xfrm>
          <a:prstGeom prst="rect">
            <a:avLst/>
          </a:prstGeom>
          <a:noFill/>
          <a:ln>
            <a:noFill/>
          </a:ln>
        </p:spPr>
      </p:pic>
      <p:sp>
        <p:nvSpPr>
          <p:cNvPr id="617" name="Google Shape;617;p101"/>
          <p:cNvSpPr txBox="1"/>
          <p:nvPr/>
        </p:nvSpPr>
        <p:spPr>
          <a:xfrm>
            <a:off x="2661900" y="0"/>
            <a:ext cx="6435300" cy="16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Roboto Condensed"/>
                <a:ea typeface="Roboto Condensed"/>
                <a:cs typeface="Roboto Condensed"/>
                <a:sym typeface="Roboto Condensed"/>
              </a:rPr>
              <a:t>Themes</a:t>
            </a:r>
            <a:endParaRPr sz="1800">
              <a:solidFill>
                <a:schemeClr val="dk1"/>
              </a:solidFill>
              <a:latin typeface="Roboto Condensed"/>
              <a:ea typeface="Roboto Condensed"/>
              <a:cs typeface="Roboto Condensed"/>
              <a:sym typeface="Roboto Condensed"/>
            </a:endParaRPr>
          </a:p>
          <a:p>
            <a:pPr indent="-304800" lvl="0" marL="457200" rtl="0" algn="l">
              <a:lnSpc>
                <a:spcPct val="115000"/>
              </a:lnSpc>
              <a:spcBef>
                <a:spcPts val="0"/>
              </a:spcBef>
              <a:spcAft>
                <a:spcPts val="0"/>
              </a:spcAft>
              <a:buClr>
                <a:srgbClr val="595959"/>
              </a:buClr>
              <a:buSzPts val="1200"/>
              <a:buFont typeface="Roboto Condensed"/>
              <a:buChar char="-"/>
            </a:pPr>
            <a:r>
              <a:rPr lang="en-US" sz="1200">
                <a:solidFill>
                  <a:srgbClr val="595959"/>
                </a:solidFill>
                <a:latin typeface="Roboto Condensed"/>
                <a:ea typeface="Roboto Condensed"/>
                <a:cs typeface="Roboto Condensed"/>
                <a:sym typeface="Roboto Condensed"/>
              </a:rPr>
              <a:t>Evaluate workflows of proposed AWC Collaborative Aviation Forecast (CAF) and National Aviation Operations Center (NAOC) desks</a:t>
            </a:r>
            <a:endParaRPr sz="1200">
              <a:solidFill>
                <a:srgbClr val="595959"/>
              </a:solidFill>
              <a:latin typeface="Roboto Condensed"/>
              <a:ea typeface="Roboto Condensed"/>
              <a:cs typeface="Roboto Condensed"/>
              <a:sym typeface="Roboto Condensed"/>
            </a:endParaRPr>
          </a:p>
          <a:p>
            <a:pPr indent="-304800" lvl="0" marL="457200" rtl="0" algn="l">
              <a:lnSpc>
                <a:spcPct val="115000"/>
              </a:lnSpc>
              <a:spcBef>
                <a:spcPts val="0"/>
              </a:spcBef>
              <a:spcAft>
                <a:spcPts val="0"/>
              </a:spcAft>
              <a:buClr>
                <a:srgbClr val="595959"/>
              </a:buClr>
              <a:buSzPts val="1200"/>
              <a:buFont typeface="Roboto Condensed"/>
              <a:buChar char="-"/>
            </a:pPr>
            <a:r>
              <a:rPr lang="en-US" sz="1200">
                <a:solidFill>
                  <a:srgbClr val="595959"/>
                </a:solidFill>
                <a:highlight>
                  <a:srgbClr val="FFFF00"/>
                </a:highlight>
                <a:latin typeface="Roboto Condensed"/>
                <a:ea typeface="Roboto Condensed"/>
                <a:cs typeface="Roboto Condensed"/>
                <a:sym typeface="Roboto Condensed"/>
              </a:rPr>
              <a:t>Evaluate RRFS convective guidance suite for use in AWC Traffic Flow Management Convective Forecast (TCF) production process</a:t>
            </a:r>
            <a:endParaRPr sz="1200">
              <a:solidFill>
                <a:srgbClr val="595959"/>
              </a:solidFill>
              <a:highlight>
                <a:srgbClr val="FFFF00"/>
              </a:highlight>
              <a:latin typeface="Roboto Condensed"/>
              <a:ea typeface="Roboto Condensed"/>
              <a:cs typeface="Roboto Condensed"/>
              <a:sym typeface="Roboto Condensed"/>
            </a:endParaRPr>
          </a:p>
          <a:p>
            <a:pPr indent="-292100" lvl="1" marL="914400" rtl="0" algn="l">
              <a:lnSpc>
                <a:spcPct val="115000"/>
              </a:lnSpc>
              <a:spcBef>
                <a:spcPts val="0"/>
              </a:spcBef>
              <a:spcAft>
                <a:spcPts val="0"/>
              </a:spcAft>
              <a:buClr>
                <a:srgbClr val="595959"/>
              </a:buClr>
              <a:buSzPts val="1000"/>
              <a:buFont typeface="Roboto Condensed"/>
              <a:buChar char="-"/>
            </a:pPr>
            <a:r>
              <a:rPr lang="en-US" sz="1000">
                <a:solidFill>
                  <a:srgbClr val="595959"/>
                </a:solidFill>
                <a:latin typeface="Roboto Condensed"/>
                <a:ea typeface="Roboto Condensed"/>
                <a:cs typeface="Roboto Condensed"/>
                <a:sym typeface="Roboto Condensed"/>
              </a:rPr>
              <a:t>Deterministic RRFS &amp; REFS individual ensemble members</a:t>
            </a:r>
            <a:endParaRPr sz="1000">
              <a:solidFill>
                <a:srgbClr val="595959"/>
              </a:solidFill>
              <a:latin typeface="Roboto Condensed"/>
              <a:ea typeface="Roboto Condensed"/>
              <a:cs typeface="Roboto Condensed"/>
              <a:sym typeface="Roboto Condensed"/>
            </a:endParaRPr>
          </a:p>
          <a:p>
            <a:pPr indent="-292100" lvl="1" marL="914400" rtl="0" algn="l">
              <a:lnSpc>
                <a:spcPct val="115000"/>
              </a:lnSpc>
              <a:spcBef>
                <a:spcPts val="0"/>
              </a:spcBef>
              <a:spcAft>
                <a:spcPts val="0"/>
              </a:spcAft>
              <a:buClr>
                <a:srgbClr val="595959"/>
              </a:buClr>
              <a:buSzPts val="1000"/>
              <a:buFont typeface="Roboto Condensed"/>
              <a:buChar char="-"/>
            </a:pPr>
            <a:r>
              <a:rPr lang="en-US" sz="1000">
                <a:solidFill>
                  <a:srgbClr val="595959"/>
                </a:solidFill>
                <a:latin typeface="Roboto Condensed"/>
                <a:ea typeface="Roboto Condensed"/>
                <a:cs typeface="Roboto Condensed"/>
                <a:sym typeface="Roboto Condensed"/>
              </a:rPr>
              <a:t>REFS post processed probabilistic composite reflectivity and echo top guidance</a:t>
            </a:r>
            <a:endParaRPr sz="1000">
              <a:solidFill>
                <a:srgbClr val="595959"/>
              </a:solidFill>
              <a:latin typeface="Roboto Condensed"/>
              <a:ea typeface="Roboto Condensed"/>
              <a:cs typeface="Roboto Condensed"/>
              <a:sym typeface="Roboto Condensed"/>
            </a:endParaRPr>
          </a:p>
        </p:txBody>
      </p:sp>
      <p:pic>
        <p:nvPicPr>
          <p:cNvPr id="618" name="Google Shape;618;p101"/>
          <p:cNvPicPr preferRelativeResize="0"/>
          <p:nvPr/>
        </p:nvPicPr>
        <p:blipFill>
          <a:blip r:embed="rId5">
            <a:alphaModFix/>
          </a:blip>
          <a:stretch>
            <a:fillRect/>
          </a:stretch>
        </p:blipFill>
        <p:spPr>
          <a:xfrm>
            <a:off x="6" y="1844852"/>
            <a:ext cx="2286000" cy="1428751"/>
          </a:xfrm>
          <a:prstGeom prst="rect">
            <a:avLst/>
          </a:prstGeom>
          <a:noFill/>
          <a:ln>
            <a:noFill/>
          </a:ln>
        </p:spPr>
      </p:pic>
      <p:pic>
        <p:nvPicPr>
          <p:cNvPr id="619" name="Google Shape;619;p101"/>
          <p:cNvPicPr preferRelativeResize="0"/>
          <p:nvPr/>
        </p:nvPicPr>
        <p:blipFill>
          <a:blip r:embed="rId6">
            <a:alphaModFix/>
          </a:blip>
          <a:stretch>
            <a:fillRect/>
          </a:stretch>
        </p:blipFill>
        <p:spPr>
          <a:xfrm>
            <a:off x="2286006" y="1844850"/>
            <a:ext cx="2286000" cy="1428751"/>
          </a:xfrm>
          <a:prstGeom prst="rect">
            <a:avLst/>
          </a:prstGeom>
          <a:noFill/>
          <a:ln>
            <a:noFill/>
          </a:ln>
        </p:spPr>
      </p:pic>
      <p:pic>
        <p:nvPicPr>
          <p:cNvPr id="620" name="Google Shape;620;p101"/>
          <p:cNvPicPr preferRelativeResize="0"/>
          <p:nvPr/>
        </p:nvPicPr>
        <p:blipFill rotWithShape="1">
          <a:blip r:embed="rId7">
            <a:alphaModFix/>
          </a:blip>
          <a:srcRect b="8475" l="0" r="25777" t="14755"/>
          <a:stretch/>
        </p:blipFill>
        <p:spPr>
          <a:xfrm>
            <a:off x="4572000" y="1844850"/>
            <a:ext cx="2286000" cy="1428749"/>
          </a:xfrm>
          <a:prstGeom prst="rect">
            <a:avLst/>
          </a:prstGeom>
          <a:noFill/>
          <a:ln>
            <a:noFill/>
          </a:ln>
        </p:spPr>
      </p:pic>
      <p:pic>
        <p:nvPicPr>
          <p:cNvPr id="621" name="Google Shape;621;p101"/>
          <p:cNvPicPr preferRelativeResize="0"/>
          <p:nvPr/>
        </p:nvPicPr>
        <p:blipFill rotWithShape="1">
          <a:blip r:embed="rId8">
            <a:alphaModFix/>
          </a:blip>
          <a:srcRect b="27170" l="2029" r="7766" t="3162"/>
          <a:stretch/>
        </p:blipFill>
        <p:spPr>
          <a:xfrm>
            <a:off x="-11125" y="3307225"/>
            <a:ext cx="2257049" cy="1164000"/>
          </a:xfrm>
          <a:prstGeom prst="rect">
            <a:avLst/>
          </a:prstGeom>
          <a:noFill/>
          <a:ln>
            <a:noFill/>
          </a:ln>
        </p:spPr>
      </p:pic>
      <p:pic>
        <p:nvPicPr>
          <p:cNvPr id="622" name="Google Shape;622;p101"/>
          <p:cNvPicPr preferRelativeResize="0"/>
          <p:nvPr/>
        </p:nvPicPr>
        <p:blipFill>
          <a:blip r:embed="rId9">
            <a:alphaModFix/>
          </a:blip>
          <a:stretch>
            <a:fillRect/>
          </a:stretch>
        </p:blipFill>
        <p:spPr>
          <a:xfrm>
            <a:off x="4525192" y="3420325"/>
            <a:ext cx="2286001" cy="1645920"/>
          </a:xfrm>
          <a:prstGeom prst="rect">
            <a:avLst/>
          </a:prstGeom>
          <a:noFill/>
          <a:ln>
            <a:noFill/>
          </a:ln>
        </p:spPr>
      </p:pic>
      <p:pic>
        <p:nvPicPr>
          <p:cNvPr id="623" name="Google Shape;623;p101"/>
          <p:cNvPicPr preferRelativeResize="0"/>
          <p:nvPr/>
        </p:nvPicPr>
        <p:blipFill>
          <a:blip r:embed="rId10">
            <a:alphaModFix/>
          </a:blip>
          <a:stretch>
            <a:fillRect/>
          </a:stretch>
        </p:blipFill>
        <p:spPr>
          <a:xfrm>
            <a:off x="6811192" y="3420325"/>
            <a:ext cx="2286001" cy="1645920"/>
          </a:xfrm>
          <a:prstGeom prst="rect">
            <a:avLst/>
          </a:prstGeom>
          <a:noFill/>
          <a:ln>
            <a:noFill/>
          </a:ln>
        </p:spPr>
      </p:pic>
      <p:sp>
        <p:nvSpPr>
          <p:cNvPr id="624" name="Google Shape;624;p101"/>
          <p:cNvSpPr txBox="1"/>
          <p:nvPr/>
        </p:nvSpPr>
        <p:spPr>
          <a:xfrm>
            <a:off x="2281550" y="3388500"/>
            <a:ext cx="2208000" cy="10827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2"/>
                </a:solidFill>
                <a:latin typeface="Roboto Condensed"/>
                <a:ea typeface="Roboto Condensed"/>
                <a:cs typeface="Roboto Condensed"/>
                <a:sym typeface="Roboto Condensed"/>
              </a:rPr>
              <a:t>Participants found the deterministic </a:t>
            </a:r>
            <a:r>
              <a:rPr lang="en-US" sz="1000">
                <a:solidFill>
                  <a:schemeClr val="dk2"/>
                </a:solidFill>
                <a:highlight>
                  <a:srgbClr val="FFFF00"/>
                </a:highlight>
                <a:latin typeface="Roboto Condensed"/>
                <a:ea typeface="Roboto Condensed"/>
                <a:cs typeface="Roboto Condensed"/>
                <a:sym typeface="Roboto Condensed"/>
              </a:rPr>
              <a:t>RRFS produced too much convection </a:t>
            </a:r>
            <a:r>
              <a:rPr lang="en-US" sz="1000">
                <a:solidFill>
                  <a:schemeClr val="dk2"/>
                </a:solidFill>
                <a:latin typeface="Roboto Condensed"/>
                <a:ea typeface="Roboto Condensed"/>
                <a:cs typeface="Roboto Condensed"/>
                <a:sym typeface="Roboto Condensed"/>
              </a:rPr>
              <a:t>with overly large cores in the southeast. </a:t>
            </a:r>
            <a:r>
              <a:rPr lang="en-US" sz="1000">
                <a:solidFill>
                  <a:schemeClr val="dk2"/>
                </a:solidFill>
                <a:highlight>
                  <a:srgbClr val="FFFF00"/>
                </a:highlight>
                <a:latin typeface="Roboto Condensed"/>
                <a:ea typeface="Roboto Condensed"/>
                <a:cs typeface="Roboto Condensed"/>
                <a:sym typeface="Roboto Condensed"/>
              </a:rPr>
              <a:t>This behavior would have a large impact on AWC TCF forecasts, of which convective coverage is a primary focus</a:t>
            </a:r>
            <a:r>
              <a:rPr lang="en-US" sz="1000">
                <a:solidFill>
                  <a:schemeClr val="dk2"/>
                </a:solidFill>
                <a:latin typeface="Roboto Condensed"/>
                <a:ea typeface="Roboto Condensed"/>
                <a:cs typeface="Roboto Condensed"/>
                <a:sym typeface="Roboto Condensed"/>
              </a:rPr>
              <a:t>.</a:t>
            </a:r>
            <a:endParaRPr sz="1000">
              <a:solidFill>
                <a:schemeClr val="dk2"/>
              </a:solidFill>
              <a:latin typeface="Roboto Condensed"/>
              <a:ea typeface="Roboto Condensed"/>
              <a:cs typeface="Roboto Condensed"/>
              <a:sym typeface="Roboto Condensed"/>
            </a:endParaRPr>
          </a:p>
        </p:txBody>
      </p:sp>
      <p:sp>
        <p:nvSpPr>
          <p:cNvPr id="625" name="Google Shape;625;p101"/>
          <p:cNvSpPr txBox="1"/>
          <p:nvPr/>
        </p:nvSpPr>
        <p:spPr>
          <a:xfrm>
            <a:off x="6940450" y="1803150"/>
            <a:ext cx="2156700" cy="1537200"/>
          </a:xfrm>
          <a:prstGeom prst="rect">
            <a:avLst/>
          </a:prstGeom>
          <a:no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2"/>
                </a:solidFill>
                <a:highlight>
                  <a:srgbClr val="FFFF00"/>
                </a:highlight>
                <a:latin typeface="Roboto Condensed"/>
                <a:ea typeface="Roboto Condensed"/>
                <a:cs typeface="Roboto Condensed"/>
                <a:sym typeface="Roboto Condensed"/>
              </a:rPr>
              <a:t>Participants found the REFS probabilistic output generally did as well as the HREF, often even capturing things which the HREF missed.</a:t>
            </a:r>
            <a:r>
              <a:rPr lang="en-US" sz="1000">
                <a:solidFill>
                  <a:schemeClr val="dk2"/>
                </a:solidFill>
                <a:latin typeface="Roboto Condensed"/>
                <a:ea typeface="Roboto Condensed"/>
                <a:cs typeface="Roboto Condensed"/>
                <a:sym typeface="Roboto Condensed"/>
              </a:rPr>
              <a:t> When looking at the 5 individual RRFS based REFS members, significant differences were noted between members which used NSSL and Thompson microphysics.</a:t>
            </a:r>
            <a:endParaRPr sz="1000">
              <a:solidFill>
                <a:schemeClr val="dk2"/>
              </a:solidFill>
              <a:latin typeface="Roboto Condensed"/>
              <a:ea typeface="Roboto Condensed"/>
              <a:cs typeface="Roboto Condensed"/>
              <a:sym typeface="Roboto Condensed"/>
            </a:endParaRPr>
          </a:p>
        </p:txBody>
      </p:sp>
      <p:cxnSp>
        <p:nvCxnSpPr>
          <p:cNvPr id="626" name="Google Shape;626;p101"/>
          <p:cNvCxnSpPr>
            <a:stCxn id="625" idx="2"/>
            <a:endCxn id="623" idx="0"/>
          </p:cNvCxnSpPr>
          <p:nvPr/>
        </p:nvCxnSpPr>
        <p:spPr>
          <a:xfrm flipH="1">
            <a:off x="7954300" y="3340350"/>
            <a:ext cx="64500" cy="80100"/>
          </a:xfrm>
          <a:prstGeom prst="straightConnector1">
            <a:avLst/>
          </a:prstGeom>
          <a:noFill/>
          <a:ln cap="flat" cmpd="sng" w="9525">
            <a:solidFill>
              <a:schemeClr val="dk2"/>
            </a:solidFill>
            <a:prstDash val="solid"/>
            <a:round/>
            <a:headEnd len="med" w="med" type="none"/>
            <a:tailEnd len="med" w="med" type="none"/>
          </a:ln>
        </p:spPr>
      </p:cxnSp>
      <p:cxnSp>
        <p:nvCxnSpPr>
          <p:cNvPr id="627" name="Google Shape;627;p101"/>
          <p:cNvCxnSpPr>
            <a:stCxn id="624" idx="0"/>
            <a:endCxn id="619" idx="2"/>
          </p:cNvCxnSpPr>
          <p:nvPr/>
        </p:nvCxnSpPr>
        <p:spPr>
          <a:xfrm flipH="1" rot="10800000">
            <a:off x="3385550" y="3273600"/>
            <a:ext cx="43500" cy="114900"/>
          </a:xfrm>
          <a:prstGeom prst="straightConnector1">
            <a:avLst/>
          </a:prstGeom>
          <a:noFill/>
          <a:ln cap="flat" cmpd="sng" w="9525">
            <a:solidFill>
              <a:schemeClr val="dk2"/>
            </a:solidFill>
            <a:prstDash val="solid"/>
            <a:round/>
            <a:headEnd len="med" w="med" type="none"/>
            <a:tailEnd len="med" w="med" type="none"/>
          </a:ln>
        </p:spPr>
      </p:cxnSp>
      <p:cxnSp>
        <p:nvCxnSpPr>
          <p:cNvPr id="628" name="Google Shape;628;p101"/>
          <p:cNvCxnSpPr>
            <a:stCxn id="624" idx="1"/>
            <a:endCxn id="621" idx="3"/>
          </p:cNvCxnSpPr>
          <p:nvPr/>
        </p:nvCxnSpPr>
        <p:spPr>
          <a:xfrm rot="10800000">
            <a:off x="2245850" y="3889350"/>
            <a:ext cx="35700" cy="40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3" name="Shape 633"/>
        <p:cNvGrpSpPr/>
        <p:nvPr/>
      </p:nvGrpSpPr>
      <p:grpSpPr>
        <a:xfrm>
          <a:off x="0" y="0"/>
          <a:ext cx="0" cy="0"/>
          <a:chOff x="0" y="0"/>
          <a:chExt cx="0" cy="0"/>
        </a:xfrm>
      </p:grpSpPr>
      <p:sp>
        <p:nvSpPr>
          <p:cNvPr id="634" name="Google Shape;634;p102"/>
          <p:cNvSpPr txBox="1"/>
          <p:nvPr>
            <p:ph type="title"/>
          </p:nvPr>
        </p:nvSpPr>
        <p:spPr>
          <a:xfrm>
            <a:off x="592375" y="142750"/>
            <a:ext cx="8440800" cy="594300"/>
          </a:xfrm>
          <a:prstGeom prst="rect">
            <a:avLst/>
          </a:prstGeom>
          <a:noFill/>
          <a:ln>
            <a:noFill/>
          </a:ln>
        </p:spPr>
        <p:txBody>
          <a:bodyPr anchorCtr="0" anchor="ctr" bIns="0" lIns="0" spcFirstLastPara="1" rIns="0" wrap="square" tIns="0">
            <a:noAutofit/>
          </a:bodyPr>
          <a:lstStyle/>
          <a:p>
            <a:pPr indent="0" lvl="0" marL="0" rtl="0" algn="r">
              <a:spcBef>
                <a:spcPts val="560"/>
              </a:spcBef>
              <a:spcAft>
                <a:spcPts val="0"/>
              </a:spcAft>
              <a:buNone/>
            </a:pPr>
            <a:r>
              <a:rPr lang="en-US" sz="2200">
                <a:solidFill>
                  <a:srgbClr val="0B4596"/>
                </a:solidFill>
                <a:latin typeface="Libre Franklin"/>
                <a:ea typeface="Libre Franklin"/>
                <a:cs typeface="Libre Franklin"/>
                <a:sym typeface="Libre Franklin"/>
              </a:rPr>
              <a:t>Hydromet TB  &amp;  Hazardous Wx TB evaluate RRFS</a:t>
            </a:r>
            <a:endParaRPr sz="2100">
              <a:solidFill>
                <a:srgbClr val="0B4596"/>
              </a:solidFill>
              <a:highlight>
                <a:schemeClr val="lt1"/>
              </a:highlight>
              <a:latin typeface="Libre Franklin"/>
              <a:ea typeface="Libre Franklin"/>
              <a:cs typeface="Libre Franklin"/>
              <a:sym typeface="Libre Franklin"/>
            </a:endParaRPr>
          </a:p>
        </p:txBody>
      </p:sp>
      <p:sp>
        <p:nvSpPr>
          <p:cNvPr id="635" name="Google Shape;635;p102"/>
          <p:cNvSpPr txBox="1"/>
          <p:nvPr/>
        </p:nvSpPr>
        <p:spPr>
          <a:xfrm>
            <a:off x="532225" y="1296075"/>
            <a:ext cx="5072100" cy="20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Calibri"/>
                <a:ea typeface="Calibri"/>
                <a:cs typeface="Calibri"/>
                <a:sym typeface="Calibri"/>
              </a:rPr>
              <a:t>Beginning in 2017, HWT, and in 2018, HMT have evaluated FV3 CAMS runs in a series of Spring Forecast Expts and Flash Flood and Intense Rainfall Experiments.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Contributed to and co-authors of RRFS White Paper*</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strike="sngStrike">
              <a:latin typeface="Calibri"/>
              <a:ea typeface="Calibri"/>
              <a:cs typeface="Calibri"/>
              <a:sym typeface="Calibri"/>
            </a:endParaRPr>
          </a:p>
        </p:txBody>
      </p:sp>
      <p:sp>
        <p:nvSpPr>
          <p:cNvPr id="636" name="Google Shape;636;p102"/>
          <p:cNvSpPr txBox="1"/>
          <p:nvPr/>
        </p:nvSpPr>
        <p:spPr>
          <a:xfrm>
            <a:off x="744375" y="3309850"/>
            <a:ext cx="4319700" cy="6513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300">
                <a:solidFill>
                  <a:schemeClr val="dk2"/>
                </a:solidFill>
              </a:rPr>
              <a:t>*Carley et al,,2023, https://repository.library.noaa.gov/view/noaa/56514</a:t>
            </a:r>
            <a:endParaRPr sz="1300">
              <a:solidFill>
                <a:schemeClr val="dk2"/>
              </a:solidFill>
            </a:endParaRPr>
          </a:p>
        </p:txBody>
      </p:sp>
      <p:pic>
        <p:nvPicPr>
          <p:cNvPr id="637" name="Google Shape;637;p102"/>
          <p:cNvPicPr preferRelativeResize="0"/>
          <p:nvPr/>
        </p:nvPicPr>
        <p:blipFill>
          <a:blip r:embed="rId3">
            <a:alphaModFix/>
          </a:blip>
          <a:stretch>
            <a:fillRect/>
          </a:stretch>
        </p:blipFill>
        <p:spPr>
          <a:xfrm>
            <a:off x="5514650" y="833425"/>
            <a:ext cx="3518624" cy="382947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03"/>
          <p:cNvSpPr txBox="1"/>
          <p:nvPr>
            <p:ph idx="4294967295" type="body"/>
          </p:nvPr>
        </p:nvSpPr>
        <p:spPr>
          <a:xfrm>
            <a:off x="463250" y="914400"/>
            <a:ext cx="8631000" cy="783300"/>
          </a:xfrm>
          <a:prstGeom prst="rect">
            <a:avLst/>
          </a:prstGeom>
        </p:spPr>
        <p:txBody>
          <a:bodyPr anchorCtr="0" anchor="t" bIns="0" lIns="0" spcFirstLastPara="1" rIns="0" wrap="square" tIns="0">
            <a:noAutofit/>
          </a:bodyPr>
          <a:lstStyle/>
          <a:p>
            <a:pPr indent="-317500" lvl="0" marL="457200" rtl="0" algn="l">
              <a:spcBef>
                <a:spcPts val="0"/>
              </a:spcBef>
              <a:spcAft>
                <a:spcPts val="0"/>
              </a:spcAft>
              <a:buClr>
                <a:srgbClr val="000000"/>
              </a:buClr>
              <a:buSzPts val="1400"/>
              <a:buChar char="•"/>
            </a:pPr>
            <a:r>
              <a:rPr lang="en-US" sz="1400">
                <a:solidFill>
                  <a:srgbClr val="000000"/>
                </a:solidFill>
              </a:rPr>
              <a:t>The Hydrometeorological Testbed Mission: To evaluate &amp; potentially implement new technology, research results, and other scientific advancements from the research &amp; development (R&amp;D) communities to enhance NWS products &amp; services.</a:t>
            </a:r>
            <a:endParaRPr sz="1400">
              <a:solidFill>
                <a:srgbClr val="000000"/>
              </a:solidFill>
            </a:endParaRPr>
          </a:p>
        </p:txBody>
      </p:sp>
      <p:sp>
        <p:nvSpPr>
          <p:cNvPr id="644" name="Google Shape;644;p103"/>
          <p:cNvSpPr txBox="1"/>
          <p:nvPr>
            <p:ph type="title"/>
          </p:nvPr>
        </p:nvSpPr>
        <p:spPr>
          <a:xfrm>
            <a:off x="1207550" y="51269"/>
            <a:ext cx="7886700" cy="99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US" sz="2900"/>
              <a:t>Hydrometeorology Testbed (HMT)</a:t>
            </a:r>
            <a:endParaRPr sz="2900"/>
          </a:p>
        </p:txBody>
      </p:sp>
      <p:pic>
        <p:nvPicPr>
          <p:cNvPr id="645" name="Google Shape;645;p103"/>
          <p:cNvPicPr preferRelativeResize="0"/>
          <p:nvPr/>
        </p:nvPicPr>
        <p:blipFill rotWithShape="1">
          <a:blip r:embed="rId3">
            <a:alphaModFix/>
          </a:blip>
          <a:srcRect b="7317" l="19388" r="4216" t="10735"/>
          <a:stretch/>
        </p:blipFill>
        <p:spPr>
          <a:xfrm>
            <a:off x="4430821" y="3062551"/>
            <a:ext cx="2331699" cy="1704736"/>
          </a:xfrm>
          <a:prstGeom prst="rect">
            <a:avLst/>
          </a:prstGeom>
          <a:noFill/>
          <a:ln>
            <a:noFill/>
          </a:ln>
        </p:spPr>
      </p:pic>
      <p:pic>
        <p:nvPicPr>
          <p:cNvPr id="646" name="Google Shape;646;p103"/>
          <p:cNvPicPr preferRelativeResize="0"/>
          <p:nvPr/>
        </p:nvPicPr>
        <p:blipFill rotWithShape="1">
          <a:blip r:embed="rId4">
            <a:alphaModFix/>
          </a:blip>
          <a:srcRect b="7574" l="19350" r="4015" t="11072"/>
          <a:stretch/>
        </p:blipFill>
        <p:spPr>
          <a:xfrm>
            <a:off x="6762555" y="1475350"/>
            <a:ext cx="2331699" cy="1689209"/>
          </a:xfrm>
          <a:prstGeom prst="rect">
            <a:avLst/>
          </a:prstGeom>
          <a:noFill/>
          <a:ln>
            <a:noFill/>
          </a:ln>
        </p:spPr>
      </p:pic>
      <p:pic>
        <p:nvPicPr>
          <p:cNvPr id="647" name="Google Shape;647;p103"/>
          <p:cNvPicPr preferRelativeResize="0"/>
          <p:nvPr/>
        </p:nvPicPr>
        <p:blipFill rotWithShape="1">
          <a:blip r:embed="rId5">
            <a:alphaModFix/>
          </a:blip>
          <a:srcRect b="7961" l="19322" r="3907" t="11132"/>
          <a:stretch/>
        </p:blipFill>
        <p:spPr>
          <a:xfrm>
            <a:off x="6762555" y="3075507"/>
            <a:ext cx="2331699" cy="1678833"/>
          </a:xfrm>
          <a:prstGeom prst="rect">
            <a:avLst/>
          </a:prstGeom>
          <a:noFill/>
          <a:ln>
            <a:noFill/>
          </a:ln>
        </p:spPr>
      </p:pic>
      <p:sp>
        <p:nvSpPr>
          <p:cNvPr id="648" name="Google Shape;648;p103"/>
          <p:cNvSpPr txBox="1"/>
          <p:nvPr/>
        </p:nvSpPr>
        <p:spPr>
          <a:xfrm>
            <a:off x="4843575" y="1839825"/>
            <a:ext cx="1919100" cy="11694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US"/>
              <a:t>Realistic Or Not? </a:t>
            </a:r>
            <a:r>
              <a:rPr i="1" lang="en-US"/>
              <a:t>Large amounts of rain in a short period of time with these storms</a:t>
            </a:r>
            <a:endParaRPr i="1"/>
          </a:p>
        </p:txBody>
      </p:sp>
      <p:sp>
        <p:nvSpPr>
          <p:cNvPr id="649" name="Google Shape;649;p103"/>
          <p:cNvSpPr/>
          <p:nvPr/>
        </p:nvSpPr>
        <p:spPr>
          <a:xfrm>
            <a:off x="7800900" y="3987175"/>
            <a:ext cx="294000" cy="230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0" name="Google Shape;650;p103"/>
          <p:cNvSpPr/>
          <p:nvPr/>
        </p:nvSpPr>
        <p:spPr>
          <a:xfrm>
            <a:off x="7781400" y="2400963"/>
            <a:ext cx="294000" cy="230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1" name="Google Shape;651;p103"/>
          <p:cNvSpPr txBox="1"/>
          <p:nvPr/>
        </p:nvSpPr>
        <p:spPr>
          <a:xfrm>
            <a:off x="7674000" y="2108475"/>
            <a:ext cx="5088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dk1"/>
                </a:solidFill>
              </a:rPr>
              <a:t>4-5”</a:t>
            </a:r>
            <a:endParaRPr b="1" sz="1200">
              <a:solidFill>
                <a:schemeClr val="dk1"/>
              </a:solidFill>
            </a:endParaRPr>
          </a:p>
        </p:txBody>
      </p:sp>
      <p:sp>
        <p:nvSpPr>
          <p:cNvPr id="652" name="Google Shape;652;p103"/>
          <p:cNvSpPr txBox="1"/>
          <p:nvPr/>
        </p:nvSpPr>
        <p:spPr>
          <a:xfrm>
            <a:off x="7920125" y="3163175"/>
            <a:ext cx="6915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dk1"/>
                </a:solidFill>
              </a:rPr>
              <a:t>10.63”</a:t>
            </a:r>
            <a:endParaRPr b="1" sz="1200">
              <a:solidFill>
                <a:schemeClr val="dk1"/>
              </a:solidFill>
            </a:endParaRPr>
          </a:p>
        </p:txBody>
      </p:sp>
      <p:sp>
        <p:nvSpPr>
          <p:cNvPr id="653" name="Google Shape;653;p103"/>
          <p:cNvSpPr txBox="1"/>
          <p:nvPr/>
        </p:nvSpPr>
        <p:spPr>
          <a:xfrm>
            <a:off x="7674000" y="3694675"/>
            <a:ext cx="5088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dk1"/>
                </a:solidFill>
              </a:rPr>
              <a:t>3-4”</a:t>
            </a:r>
            <a:endParaRPr b="1" sz="1200">
              <a:solidFill>
                <a:schemeClr val="dk1"/>
              </a:solidFill>
            </a:endParaRPr>
          </a:p>
        </p:txBody>
      </p:sp>
      <p:sp>
        <p:nvSpPr>
          <p:cNvPr id="654" name="Google Shape;654;p103"/>
          <p:cNvSpPr txBox="1"/>
          <p:nvPr/>
        </p:nvSpPr>
        <p:spPr>
          <a:xfrm>
            <a:off x="5269766" y="3535550"/>
            <a:ext cx="654000" cy="2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dk1"/>
                </a:solidFill>
              </a:rPr>
              <a:t>31.15”</a:t>
            </a:r>
            <a:endParaRPr b="1" sz="1200">
              <a:solidFill>
                <a:schemeClr val="dk1"/>
              </a:solidFill>
            </a:endParaRPr>
          </a:p>
        </p:txBody>
      </p:sp>
      <p:sp>
        <p:nvSpPr>
          <p:cNvPr id="655" name="Google Shape;655;p103"/>
          <p:cNvSpPr txBox="1"/>
          <p:nvPr/>
        </p:nvSpPr>
        <p:spPr>
          <a:xfrm>
            <a:off x="4430200" y="3057050"/>
            <a:ext cx="11049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PMAX</a:t>
            </a:r>
            <a:endParaRPr b="1" sz="1800">
              <a:solidFill>
                <a:schemeClr val="dk1"/>
              </a:solidFill>
            </a:endParaRPr>
          </a:p>
        </p:txBody>
      </p:sp>
      <p:sp>
        <p:nvSpPr>
          <p:cNvPr id="656" name="Google Shape;656;p103"/>
          <p:cNvSpPr txBox="1"/>
          <p:nvPr/>
        </p:nvSpPr>
        <p:spPr>
          <a:xfrm>
            <a:off x="6762525" y="3057050"/>
            <a:ext cx="11049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Prate</a:t>
            </a:r>
            <a:endParaRPr b="1" sz="1800">
              <a:solidFill>
                <a:schemeClr val="dk1"/>
              </a:solidFill>
            </a:endParaRPr>
          </a:p>
        </p:txBody>
      </p:sp>
      <p:sp>
        <p:nvSpPr>
          <p:cNvPr id="657" name="Google Shape;657;p103"/>
          <p:cNvSpPr txBox="1"/>
          <p:nvPr/>
        </p:nvSpPr>
        <p:spPr>
          <a:xfrm>
            <a:off x="6762525" y="1475350"/>
            <a:ext cx="11049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rPr>
              <a:t>Precip</a:t>
            </a:r>
            <a:endParaRPr b="1" sz="1800">
              <a:solidFill>
                <a:schemeClr val="dk1"/>
              </a:solidFill>
            </a:endParaRPr>
          </a:p>
        </p:txBody>
      </p:sp>
      <p:sp>
        <p:nvSpPr>
          <p:cNvPr id="658" name="Google Shape;658;p103"/>
          <p:cNvSpPr txBox="1"/>
          <p:nvPr/>
        </p:nvSpPr>
        <p:spPr>
          <a:xfrm>
            <a:off x="669950" y="1689675"/>
            <a:ext cx="3680400" cy="2528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US" sz="1800">
                <a:solidFill>
                  <a:schemeClr val="dk1"/>
                </a:solidFill>
              </a:rPr>
              <a:t>Contributions in the R2O2R FV3 dycore (GFS and RRFS)</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Evaluation of RRFS since 2018 (winter and summer precipitation forecasts)</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Evaluation of HAFS QPF</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WoFs Evaluation</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Contribute to development of the Weather Prediction Center’s Excessive Rainfall Outlook (ERO, next slide)</a:t>
            </a:r>
            <a:endParaRPr sz="18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63" name="Shape 663"/>
        <p:cNvGrpSpPr/>
        <p:nvPr/>
      </p:nvGrpSpPr>
      <p:grpSpPr>
        <a:xfrm>
          <a:off x="0" y="0"/>
          <a:ext cx="0" cy="0"/>
          <a:chOff x="0" y="0"/>
          <a:chExt cx="0" cy="0"/>
        </a:xfrm>
      </p:grpSpPr>
      <p:pic>
        <p:nvPicPr>
          <p:cNvPr id="664" name="Google Shape;664;p104"/>
          <p:cNvPicPr preferRelativeResize="0"/>
          <p:nvPr/>
        </p:nvPicPr>
        <p:blipFill>
          <a:blip r:embed="rId3">
            <a:alphaModFix/>
          </a:blip>
          <a:stretch>
            <a:fillRect/>
          </a:stretch>
        </p:blipFill>
        <p:spPr>
          <a:xfrm>
            <a:off x="206800" y="1030788"/>
            <a:ext cx="4173200" cy="3005886"/>
          </a:xfrm>
          <a:prstGeom prst="rect">
            <a:avLst/>
          </a:prstGeom>
          <a:noFill/>
          <a:ln cap="flat" cmpd="sng" w="9525">
            <a:solidFill>
              <a:schemeClr val="dk1"/>
            </a:solidFill>
            <a:prstDash val="solid"/>
            <a:round/>
            <a:headEnd len="sm" w="sm" type="none"/>
            <a:tailEnd len="sm" w="sm" type="none"/>
          </a:ln>
        </p:spPr>
      </p:pic>
      <p:sp>
        <p:nvSpPr>
          <p:cNvPr id="665" name="Google Shape;665;p104"/>
          <p:cNvSpPr/>
          <p:nvPr/>
        </p:nvSpPr>
        <p:spPr>
          <a:xfrm>
            <a:off x="1" y="35570"/>
            <a:ext cx="9144000" cy="945300"/>
          </a:xfrm>
          <a:prstGeom prst="rect">
            <a:avLst/>
          </a:prstGeom>
          <a:solidFill>
            <a:srgbClr val="3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66" name="Google Shape;666;p104"/>
          <p:cNvSpPr/>
          <p:nvPr/>
        </p:nvSpPr>
        <p:spPr>
          <a:xfrm>
            <a:off x="73100" y="32275"/>
            <a:ext cx="3828000" cy="945300"/>
          </a:xfrm>
          <a:prstGeom prst="rect">
            <a:avLst/>
          </a:prstGeom>
          <a:noFill/>
          <a:ln>
            <a:noFill/>
          </a:ln>
        </p:spPr>
        <p:txBody>
          <a:bodyPr anchorCtr="0" anchor="ctr" bIns="40800" lIns="81625" spcFirstLastPara="1" rIns="81625" wrap="square" tIns="40800">
            <a:noAutofit/>
          </a:bodyPr>
          <a:lstStyle/>
          <a:p>
            <a:pPr indent="0" lvl="0" marL="0" marR="0" rtl="0" algn="l">
              <a:spcBef>
                <a:spcPts val="0"/>
              </a:spcBef>
              <a:spcAft>
                <a:spcPts val="0"/>
              </a:spcAft>
              <a:buNone/>
            </a:pPr>
            <a:r>
              <a:rPr b="1" lang="en-US" sz="4900">
                <a:solidFill>
                  <a:srgbClr val="FF2D2D"/>
                </a:solidFill>
                <a:latin typeface="Arial"/>
                <a:ea typeface="Arial"/>
                <a:cs typeface="Arial"/>
                <a:sym typeface="Arial"/>
              </a:rPr>
              <a:t>MODERATE</a:t>
            </a:r>
            <a:endParaRPr sz="600"/>
          </a:p>
        </p:txBody>
      </p:sp>
      <p:sp>
        <p:nvSpPr>
          <p:cNvPr id="667" name="Google Shape;667;p104"/>
          <p:cNvSpPr txBox="1"/>
          <p:nvPr/>
        </p:nvSpPr>
        <p:spPr>
          <a:xfrm>
            <a:off x="4777275" y="1735725"/>
            <a:ext cx="4272900" cy="167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1300">
                <a:solidFill>
                  <a:srgbClr val="53595D"/>
                </a:solidFill>
              </a:rPr>
              <a:t>A </a:t>
            </a:r>
            <a:r>
              <a:rPr b="1" lang="en-US" sz="1300">
                <a:solidFill>
                  <a:srgbClr val="F90000"/>
                </a:solidFill>
              </a:rPr>
              <a:t>Moderate Risk (Level 3 of 4)</a:t>
            </a:r>
            <a:r>
              <a:rPr b="1" lang="en-US" sz="1300">
                <a:solidFill>
                  <a:srgbClr val="53595D"/>
                </a:solidFill>
              </a:rPr>
              <a:t> is in effect Monday across portions of eastern Georgia and southern South Carolina. Potent slow moving thunderstorms Monday afternoon and evening will be capable of producing hourly rain totals up to 3 inches. Areas most at risk to flooding are poor drainage areas, along creeks and streams, and in more urbanized environments. Some flooding may be significant. </a:t>
            </a:r>
            <a:endParaRPr b="1" sz="1300">
              <a:solidFill>
                <a:srgbClr val="53595D"/>
              </a:solidFill>
            </a:endParaRPr>
          </a:p>
        </p:txBody>
      </p:sp>
      <p:sp>
        <p:nvSpPr>
          <p:cNvPr id="668" name="Google Shape;668;p104"/>
          <p:cNvSpPr/>
          <p:nvPr/>
        </p:nvSpPr>
        <p:spPr>
          <a:xfrm>
            <a:off x="0" y="523"/>
            <a:ext cx="9144000" cy="37200"/>
          </a:xfrm>
          <a:prstGeom prst="rect">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grpSp>
        <p:nvGrpSpPr>
          <p:cNvPr id="669" name="Google Shape;669;p104"/>
          <p:cNvGrpSpPr/>
          <p:nvPr/>
        </p:nvGrpSpPr>
        <p:grpSpPr>
          <a:xfrm>
            <a:off x="4831025" y="1225100"/>
            <a:ext cx="4173194" cy="378467"/>
            <a:chOff x="6862184" y="2359856"/>
            <a:chExt cx="4924122" cy="504623"/>
          </a:xfrm>
        </p:grpSpPr>
        <p:sp>
          <p:nvSpPr>
            <p:cNvPr id="670" name="Google Shape;670;p104"/>
            <p:cNvSpPr/>
            <p:nvPr/>
          </p:nvSpPr>
          <p:spPr>
            <a:xfrm rot="5400000">
              <a:off x="9072056" y="150229"/>
              <a:ext cx="504600" cy="4923900"/>
            </a:xfrm>
            <a:prstGeom prst="rect">
              <a:avLst/>
            </a:prstGeom>
            <a:solidFill>
              <a:srgbClr val="40404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1" name="Google Shape;671;p104"/>
            <p:cNvSpPr/>
            <p:nvPr/>
          </p:nvSpPr>
          <p:spPr>
            <a:xfrm>
              <a:off x="6862184" y="2359856"/>
              <a:ext cx="4923900" cy="504600"/>
            </a:xfrm>
            <a:prstGeom prst="rect">
              <a:avLst/>
            </a:prstGeom>
            <a:noFill/>
            <a:ln>
              <a:noFill/>
            </a:ln>
          </p:spPr>
          <p:txBody>
            <a:bodyPr anchorCtr="0" anchor="ctr" bIns="40800" lIns="81625" spcFirstLastPara="1" rIns="81625" wrap="square" tIns="40800">
              <a:noAutofit/>
            </a:bodyPr>
            <a:lstStyle/>
            <a:p>
              <a:pPr indent="0" lvl="0" marL="0" marR="0" rtl="0" algn="ctr">
                <a:spcBef>
                  <a:spcPts val="0"/>
                </a:spcBef>
                <a:spcAft>
                  <a:spcPts val="0"/>
                </a:spcAft>
                <a:buNone/>
              </a:pPr>
              <a:r>
                <a:rPr b="1" lang="en-US" sz="2300">
                  <a:solidFill>
                    <a:srgbClr val="FF2D2D"/>
                  </a:solidFill>
                </a:rPr>
                <a:t>    FLOOD POTENTIAL</a:t>
              </a:r>
              <a:endParaRPr b="1" sz="2300">
                <a:solidFill>
                  <a:srgbClr val="FF2D2D"/>
                </a:solidFill>
                <a:latin typeface="Arial"/>
                <a:ea typeface="Arial"/>
                <a:cs typeface="Arial"/>
                <a:sym typeface="Arial"/>
              </a:endParaRPr>
            </a:p>
          </p:txBody>
        </p:sp>
      </p:grpSp>
      <p:sp>
        <p:nvSpPr>
          <p:cNvPr id="672" name="Google Shape;672;p104"/>
          <p:cNvSpPr/>
          <p:nvPr/>
        </p:nvSpPr>
        <p:spPr>
          <a:xfrm>
            <a:off x="3824375" y="32275"/>
            <a:ext cx="5404500" cy="945300"/>
          </a:xfrm>
          <a:prstGeom prst="rect">
            <a:avLst/>
          </a:prstGeom>
          <a:noFill/>
          <a:ln>
            <a:noFill/>
          </a:ln>
        </p:spPr>
        <p:txBody>
          <a:bodyPr anchorCtr="0" anchor="ctr" bIns="40800" lIns="81625" spcFirstLastPara="1" rIns="81625" wrap="square" tIns="40800">
            <a:noAutofit/>
          </a:bodyPr>
          <a:lstStyle/>
          <a:p>
            <a:pPr indent="0" lvl="0" marL="0" marR="0" rtl="0" algn="l">
              <a:spcBef>
                <a:spcPts val="0"/>
              </a:spcBef>
              <a:spcAft>
                <a:spcPts val="0"/>
              </a:spcAft>
              <a:buNone/>
            </a:pPr>
            <a:r>
              <a:rPr b="1" lang="en-US" sz="2600">
                <a:solidFill>
                  <a:schemeClr val="lt1"/>
                </a:solidFill>
              </a:rPr>
              <a:t>RISK OF EXCESSIVE RAINFALL</a:t>
            </a:r>
            <a:endParaRPr sz="100">
              <a:solidFill>
                <a:schemeClr val="lt1"/>
              </a:solidFill>
            </a:endParaRPr>
          </a:p>
        </p:txBody>
      </p:sp>
      <p:sp>
        <p:nvSpPr>
          <p:cNvPr id="673" name="Google Shape;673;p104"/>
          <p:cNvSpPr/>
          <p:nvPr/>
        </p:nvSpPr>
        <p:spPr>
          <a:xfrm>
            <a:off x="0" y="4730739"/>
            <a:ext cx="9144000" cy="413400"/>
          </a:xfrm>
          <a:prstGeom prst="rect">
            <a:avLst/>
          </a:prstGeom>
          <a:solidFill>
            <a:srgbClr val="404040"/>
          </a:solidFill>
          <a:ln>
            <a:noFill/>
          </a:ln>
        </p:spPr>
        <p:txBody>
          <a:bodyPr anchorCtr="0" anchor="ctr" bIns="34275" lIns="137150" spcFirstLastPara="1" rIns="137150"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674" name="Google Shape;674;p104"/>
          <p:cNvSpPr/>
          <p:nvPr/>
        </p:nvSpPr>
        <p:spPr>
          <a:xfrm>
            <a:off x="5805875" y="4808350"/>
            <a:ext cx="3368100" cy="268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E6E6E6"/>
              </a:buClr>
              <a:buSzPts val="1400"/>
              <a:buFont typeface="Libre Franklin"/>
              <a:buNone/>
            </a:pPr>
            <a:r>
              <a:rPr lang="en-US" sz="1400">
                <a:solidFill>
                  <a:srgbClr val="E6E6E6"/>
                </a:solidFill>
              </a:rPr>
              <a:t>ISSUED: </a:t>
            </a:r>
            <a:r>
              <a:rPr lang="en-US">
                <a:solidFill>
                  <a:srgbClr val="E6E6E6"/>
                </a:solidFill>
              </a:rPr>
              <a:t>Sunday, June 30 2024</a:t>
            </a:r>
            <a:endParaRPr i="0" sz="1400" u="none" cap="none" strike="noStrike">
              <a:solidFill>
                <a:srgbClr val="E6E6E6"/>
              </a:solidFill>
            </a:endParaRPr>
          </a:p>
        </p:txBody>
      </p:sp>
      <p:pic>
        <p:nvPicPr>
          <p:cNvPr descr="NOAA-Transparent-Logo.png" id="675" name="Google Shape;675;p104"/>
          <p:cNvPicPr preferRelativeResize="0"/>
          <p:nvPr/>
        </p:nvPicPr>
        <p:blipFill rotWithShape="1">
          <a:blip r:embed="rId4">
            <a:alphaModFix/>
          </a:blip>
          <a:srcRect b="0" l="0" r="0" t="0"/>
          <a:stretch/>
        </p:blipFill>
        <p:spPr>
          <a:xfrm>
            <a:off x="542597" y="4740779"/>
            <a:ext cx="401881" cy="389946"/>
          </a:xfrm>
          <a:prstGeom prst="rect">
            <a:avLst/>
          </a:prstGeom>
          <a:noFill/>
          <a:ln>
            <a:noFill/>
          </a:ln>
          <a:effectLst>
            <a:outerShdw blurRad="50800" rotWithShape="0" algn="tl" dir="2700000" dist="38100">
              <a:srgbClr val="000000">
                <a:alpha val="40000"/>
              </a:srgbClr>
            </a:outerShdw>
          </a:effectLst>
        </p:spPr>
      </p:pic>
      <p:sp>
        <p:nvSpPr>
          <p:cNvPr id="676" name="Google Shape;676;p104"/>
          <p:cNvSpPr txBox="1"/>
          <p:nvPr/>
        </p:nvSpPr>
        <p:spPr>
          <a:xfrm>
            <a:off x="1032286" y="4812788"/>
            <a:ext cx="3597900" cy="267300"/>
          </a:xfrm>
          <a:prstGeom prst="rect">
            <a:avLst/>
          </a:prstGeom>
          <a:noFill/>
          <a:ln>
            <a:noFill/>
          </a:ln>
        </p:spPr>
        <p:txBody>
          <a:bodyPr anchorCtr="0" anchor="t" bIns="25700" lIns="51425" spcFirstLastPara="1" rIns="51425" wrap="square" tIns="25700">
            <a:spAutoFit/>
          </a:bodyPr>
          <a:lstStyle/>
          <a:p>
            <a:pPr indent="0" lvl="0" marL="0" marR="0" rtl="0" algn="l">
              <a:lnSpc>
                <a:spcPct val="100000"/>
              </a:lnSpc>
              <a:spcBef>
                <a:spcPts val="0"/>
              </a:spcBef>
              <a:spcAft>
                <a:spcPts val="0"/>
              </a:spcAft>
              <a:buClr>
                <a:srgbClr val="000000"/>
              </a:buClr>
              <a:buSzPts val="1100"/>
              <a:buFont typeface="Arial"/>
              <a:buNone/>
            </a:pPr>
            <a:r>
              <a:rPr lang="en-US" sz="1400">
                <a:solidFill>
                  <a:srgbClr val="E6E6E6"/>
                </a:solidFill>
              </a:rPr>
              <a:t>NOAA </a:t>
            </a:r>
            <a:r>
              <a:rPr i="0" lang="en-US" sz="1400" u="none" cap="none" strike="noStrike">
                <a:solidFill>
                  <a:srgbClr val="E6E6E6"/>
                </a:solidFill>
              </a:rPr>
              <a:t>NWS </a:t>
            </a:r>
            <a:r>
              <a:rPr lang="en-US" sz="1400">
                <a:solidFill>
                  <a:srgbClr val="E6E6E6"/>
                </a:solidFill>
              </a:rPr>
              <a:t>Weather Prediction Center</a:t>
            </a:r>
            <a:endParaRPr i="0" sz="1400" u="none" cap="none" strike="noStrike">
              <a:solidFill>
                <a:srgbClr val="E6E6E6"/>
              </a:solidFill>
            </a:endParaRPr>
          </a:p>
        </p:txBody>
      </p:sp>
      <p:pic>
        <p:nvPicPr>
          <p:cNvPr id="677" name="Google Shape;677;p104"/>
          <p:cNvPicPr preferRelativeResize="0"/>
          <p:nvPr/>
        </p:nvPicPr>
        <p:blipFill rotWithShape="1">
          <a:blip r:embed="rId5">
            <a:alphaModFix/>
          </a:blip>
          <a:srcRect b="0" l="0" r="0" t="0"/>
          <a:stretch/>
        </p:blipFill>
        <p:spPr>
          <a:xfrm>
            <a:off x="70457" y="4750984"/>
            <a:ext cx="384348" cy="384348"/>
          </a:xfrm>
          <a:prstGeom prst="rect">
            <a:avLst/>
          </a:prstGeom>
          <a:noFill/>
          <a:ln>
            <a:noFill/>
          </a:ln>
        </p:spPr>
      </p:pic>
      <p:sp>
        <p:nvSpPr>
          <p:cNvPr id="678" name="Google Shape;678;p104"/>
          <p:cNvSpPr txBox="1"/>
          <p:nvPr/>
        </p:nvSpPr>
        <p:spPr>
          <a:xfrm>
            <a:off x="4889250" y="3499950"/>
            <a:ext cx="4115100" cy="1069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1300">
                <a:solidFill>
                  <a:schemeClr val="dk1"/>
                </a:solidFill>
              </a:rPr>
              <a:t>Be Prepared!</a:t>
            </a:r>
            <a:endParaRPr b="1" sz="1300">
              <a:solidFill>
                <a:schemeClr val="dk1"/>
              </a:solidFill>
            </a:endParaRPr>
          </a:p>
          <a:p>
            <a:pPr indent="-311150" lvl="0" marL="457200" marR="0" rtl="0" algn="l">
              <a:spcBef>
                <a:spcPts val="0"/>
              </a:spcBef>
              <a:spcAft>
                <a:spcPts val="0"/>
              </a:spcAft>
              <a:buClr>
                <a:srgbClr val="53595D"/>
              </a:buClr>
              <a:buSzPts val="1300"/>
              <a:buChar char="✓"/>
            </a:pPr>
            <a:r>
              <a:rPr b="1" lang="en-US" sz="1300">
                <a:solidFill>
                  <a:srgbClr val="53595D"/>
                </a:solidFill>
              </a:rPr>
              <a:t>Stay weather aware and have multiple ways to receive warning notifications </a:t>
            </a:r>
            <a:endParaRPr b="1" sz="1300">
              <a:solidFill>
                <a:srgbClr val="53595D"/>
              </a:solidFill>
            </a:endParaRPr>
          </a:p>
          <a:p>
            <a:pPr indent="-311150" lvl="0" marL="457200" marR="0" rtl="0" algn="l">
              <a:spcBef>
                <a:spcPts val="0"/>
              </a:spcBef>
              <a:spcAft>
                <a:spcPts val="0"/>
              </a:spcAft>
              <a:buClr>
                <a:srgbClr val="53595D"/>
              </a:buClr>
              <a:buSzPts val="1300"/>
              <a:buChar char="✓"/>
            </a:pPr>
            <a:r>
              <a:rPr b="1" lang="en-US" sz="1300">
                <a:solidFill>
                  <a:srgbClr val="53595D"/>
                </a:solidFill>
              </a:rPr>
              <a:t>NEVER drive or enter into a flooded road</a:t>
            </a:r>
            <a:endParaRPr b="1" sz="1300">
              <a:solidFill>
                <a:srgbClr val="53595D"/>
              </a:solidFill>
            </a:endParaRPr>
          </a:p>
          <a:p>
            <a:pPr indent="-311150" lvl="0" marL="457200" marR="0" rtl="0" algn="l">
              <a:spcBef>
                <a:spcPts val="0"/>
              </a:spcBef>
              <a:spcAft>
                <a:spcPts val="0"/>
              </a:spcAft>
              <a:buClr>
                <a:srgbClr val="53595D"/>
              </a:buClr>
              <a:buSzPts val="1300"/>
              <a:buChar char="✓"/>
            </a:pPr>
            <a:r>
              <a:rPr b="1" lang="en-US" sz="1300">
                <a:solidFill>
                  <a:srgbClr val="53595D"/>
                </a:solidFill>
              </a:rPr>
              <a:t>Turn Around, Don’t Drown</a:t>
            </a:r>
            <a:endParaRPr b="1" sz="1300">
              <a:solidFill>
                <a:srgbClr val="53595D"/>
              </a:solidFill>
            </a:endParaRPr>
          </a:p>
        </p:txBody>
      </p:sp>
      <p:sp>
        <p:nvSpPr>
          <p:cNvPr id="679" name="Google Shape;679;p104"/>
          <p:cNvSpPr txBox="1"/>
          <p:nvPr/>
        </p:nvSpPr>
        <p:spPr>
          <a:xfrm>
            <a:off x="6267206" y="4464788"/>
            <a:ext cx="2864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i="1" lang="en-US" sz="1100"/>
              <a:t>For more info visit: www.wpc.ncep.noaa.gov </a:t>
            </a:r>
            <a:endParaRPr i="1" sz="1100"/>
          </a:p>
        </p:txBody>
      </p:sp>
      <p:grpSp>
        <p:nvGrpSpPr>
          <p:cNvPr id="680" name="Google Shape;680;p104"/>
          <p:cNvGrpSpPr/>
          <p:nvPr/>
        </p:nvGrpSpPr>
        <p:grpSpPr>
          <a:xfrm>
            <a:off x="4605887" y="1049083"/>
            <a:ext cx="701775" cy="605025"/>
            <a:chOff x="216086" y="2033978"/>
            <a:chExt cx="935700" cy="806700"/>
          </a:xfrm>
        </p:grpSpPr>
        <p:sp>
          <p:nvSpPr>
            <p:cNvPr id="681" name="Google Shape;681;p104"/>
            <p:cNvSpPr/>
            <p:nvPr/>
          </p:nvSpPr>
          <p:spPr>
            <a:xfrm>
              <a:off x="216086" y="2033978"/>
              <a:ext cx="935700" cy="806700"/>
            </a:xfrm>
            <a:prstGeom prst="triangle">
              <a:avLst>
                <a:gd fmla="val 50000" name="adj"/>
              </a:avLst>
            </a:prstGeom>
            <a:solidFill>
              <a:srgbClr val="FF0000"/>
            </a:solidFill>
            <a:ln cap="flat" cmpd="sng" w="8572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82" name="Google Shape;682;p104"/>
            <p:cNvSpPr/>
            <p:nvPr/>
          </p:nvSpPr>
          <p:spPr>
            <a:xfrm>
              <a:off x="644007" y="2124524"/>
              <a:ext cx="79800" cy="496800"/>
            </a:xfrm>
            <a:prstGeom prst="roundRect">
              <a:avLst>
                <a:gd fmla="val 50000" name="adj"/>
              </a:avLst>
            </a:prstGeom>
            <a:solidFill>
              <a:srgbClr val="FFFFF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83" name="Google Shape;683;p104"/>
            <p:cNvSpPr/>
            <p:nvPr/>
          </p:nvSpPr>
          <p:spPr>
            <a:xfrm>
              <a:off x="625497" y="2663008"/>
              <a:ext cx="116700" cy="116700"/>
            </a:xfrm>
            <a:prstGeom prst="ellipse">
              <a:avLst/>
            </a:prstGeom>
            <a:solidFill>
              <a:srgbClr val="FFFFF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684" name="Google Shape;684;p104"/>
          <p:cNvSpPr txBox="1"/>
          <p:nvPr/>
        </p:nvSpPr>
        <p:spPr>
          <a:xfrm>
            <a:off x="187400" y="4086575"/>
            <a:ext cx="4212000" cy="529500"/>
          </a:xfrm>
          <a:prstGeom prst="rect">
            <a:avLst/>
          </a:prstGeom>
          <a:solidFill>
            <a:schemeClr val="lt1"/>
          </a:solidFill>
          <a:ln cap="flat" cmpd="sng" w="38100">
            <a:solidFill>
              <a:srgbClr val="A61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000" u="none" cap="none" strike="noStrike">
                <a:solidFill>
                  <a:srgbClr val="000000"/>
                </a:solidFill>
                <a:latin typeface="Arial"/>
                <a:ea typeface="Arial"/>
                <a:cs typeface="Arial"/>
                <a:sym typeface="Arial"/>
              </a:rPr>
              <a:t>Risk of excessive rainfall </a:t>
            </a:r>
            <a:r>
              <a:rPr b="1" lang="en-US" sz="1000"/>
              <a:t>leading to</a:t>
            </a:r>
            <a:r>
              <a:rPr b="1" i="0" lang="en-US" sz="1000" u="none" cap="none" strike="noStrike">
                <a:solidFill>
                  <a:srgbClr val="000000"/>
                </a:solidFill>
                <a:latin typeface="Arial"/>
                <a:ea typeface="Arial"/>
                <a:cs typeface="Arial"/>
                <a:sym typeface="Arial"/>
              </a:rPr>
              <a:t> flash flooding: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US" sz="1000">
                <a:solidFill>
                  <a:srgbClr val="FF00FF"/>
                </a:solidFill>
              </a:rPr>
              <a:t>                HIGH: At Least 70%            </a:t>
            </a:r>
            <a:r>
              <a:rPr b="1" i="0" lang="en-US" sz="1000" u="none" cap="none" strike="noStrike">
                <a:solidFill>
                  <a:srgbClr val="F1C232"/>
                </a:solidFill>
                <a:latin typeface="Arial"/>
                <a:ea typeface="Arial"/>
                <a:cs typeface="Arial"/>
                <a:sym typeface="Arial"/>
              </a:rPr>
              <a:t>SLIGHT: </a:t>
            </a:r>
            <a:r>
              <a:rPr b="1" lang="en-US" sz="1000">
                <a:solidFill>
                  <a:srgbClr val="F1C232"/>
                </a:solidFill>
              </a:rPr>
              <a:t>At Least 15</a:t>
            </a:r>
            <a:r>
              <a:rPr b="1" i="0" lang="en-US" sz="1000" u="none" cap="none" strike="noStrike">
                <a:solidFill>
                  <a:srgbClr val="F1C232"/>
                </a:solidFill>
                <a:latin typeface="Arial"/>
                <a:ea typeface="Arial"/>
                <a:cs typeface="Arial"/>
                <a:sym typeface="Arial"/>
              </a:rPr>
              <a:t>%</a:t>
            </a:r>
            <a:endParaRPr b="0" i="0" sz="1200" u="none" cap="none" strike="noStrike">
              <a:solidFill>
                <a:srgbClr val="F1C23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lang="en-US" sz="1000">
                <a:solidFill>
                  <a:srgbClr val="FF0000"/>
                </a:solidFill>
              </a:rPr>
              <a:t>          MODERATE: At Least 40%     </a:t>
            </a:r>
            <a:r>
              <a:rPr b="1" i="0" lang="en-US" sz="1000" u="none" cap="none" strike="noStrike">
                <a:solidFill>
                  <a:srgbClr val="33CC33"/>
                </a:solidFill>
                <a:latin typeface="Arial"/>
                <a:ea typeface="Arial"/>
                <a:cs typeface="Arial"/>
                <a:sym typeface="Arial"/>
              </a:rPr>
              <a:t>MARGINAL: </a:t>
            </a:r>
            <a:r>
              <a:rPr b="1" lang="en-US" sz="1000">
                <a:solidFill>
                  <a:srgbClr val="33CC33"/>
                </a:solidFill>
              </a:rPr>
              <a:t>At Least 5</a:t>
            </a:r>
            <a:r>
              <a:rPr b="1" i="0" lang="en-US" sz="1000" u="none" cap="none" strike="noStrike">
                <a:solidFill>
                  <a:srgbClr val="33CC33"/>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685" name="Google Shape;685;p104"/>
          <p:cNvSpPr txBox="1"/>
          <p:nvPr/>
        </p:nvSpPr>
        <p:spPr>
          <a:xfrm>
            <a:off x="105650" y="-729975"/>
            <a:ext cx="737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ERO Day 1: MAKE COPY OF SLIDE, then edit blurb and crop/zoom into the main threat area (optional)</a:t>
            </a:r>
            <a:endParaRPr/>
          </a:p>
        </p:txBody>
      </p:sp>
      <p:sp>
        <p:nvSpPr>
          <p:cNvPr id="686" name="Google Shape;686;p104"/>
          <p:cNvSpPr txBox="1"/>
          <p:nvPr/>
        </p:nvSpPr>
        <p:spPr>
          <a:xfrm>
            <a:off x="206800" y="1030800"/>
            <a:ext cx="1354200" cy="323100"/>
          </a:xfrm>
          <a:prstGeom prst="rect">
            <a:avLst/>
          </a:prstGeom>
          <a:solidFill>
            <a:schemeClr val="lt1"/>
          </a:solidFill>
          <a:ln cap="flat" cmpd="sng" w="28575">
            <a:solidFill>
              <a:srgbClr val="99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t>Monday, July 1</a:t>
            </a:r>
            <a:endParaRPr b="1" sz="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05"/>
          <p:cNvSpPr txBox="1"/>
          <p:nvPr>
            <p:ph type="title"/>
          </p:nvPr>
        </p:nvSpPr>
        <p:spPr>
          <a:xfrm>
            <a:off x="584651" y="257725"/>
            <a:ext cx="84516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400">
                <a:solidFill>
                  <a:srgbClr val="006F9D"/>
                </a:solidFill>
                <a:latin typeface="Libre Franklin"/>
                <a:ea typeface="Libre Franklin"/>
                <a:cs typeface="Libre Franklin"/>
                <a:sym typeface="Libre Franklin"/>
              </a:rPr>
              <a:t>Engaging the Community: over 700 indiv/year</a:t>
            </a:r>
            <a:endParaRPr sz="2400">
              <a:solidFill>
                <a:srgbClr val="006F9D"/>
              </a:solidFill>
              <a:latin typeface="Libre Franklin"/>
              <a:ea typeface="Libre Franklin"/>
              <a:cs typeface="Libre Franklin"/>
              <a:sym typeface="Libre Franklin"/>
            </a:endParaRPr>
          </a:p>
          <a:p>
            <a:pPr indent="0" lvl="0" marL="0" rtl="0" algn="r">
              <a:spcBef>
                <a:spcPts val="0"/>
              </a:spcBef>
              <a:spcAft>
                <a:spcPts val="0"/>
              </a:spcAft>
              <a:buNone/>
            </a:pPr>
            <a:r>
              <a:rPr lang="en-US" sz="2400">
                <a:solidFill>
                  <a:srgbClr val="006F9D"/>
                </a:solidFill>
                <a:latin typeface="Libre Franklin"/>
                <a:ea typeface="Libre Franklin"/>
                <a:cs typeface="Libre Franklin"/>
                <a:sym typeface="Libre Franklin"/>
              </a:rPr>
              <a:t>experiments-trainings-workshops-other activities</a:t>
            </a:r>
            <a:endParaRPr sz="2400">
              <a:solidFill>
                <a:srgbClr val="006F9D"/>
              </a:solidFill>
              <a:latin typeface="Libre Franklin"/>
              <a:ea typeface="Libre Franklin"/>
              <a:cs typeface="Libre Franklin"/>
              <a:sym typeface="Libre Franklin"/>
            </a:endParaRPr>
          </a:p>
        </p:txBody>
      </p:sp>
      <p:sp>
        <p:nvSpPr>
          <p:cNvPr id="692" name="Google Shape;692;p105"/>
          <p:cNvSpPr txBox="1"/>
          <p:nvPr>
            <p:ph idx="1" type="body"/>
          </p:nvPr>
        </p:nvSpPr>
        <p:spPr>
          <a:xfrm>
            <a:off x="584650" y="901600"/>
            <a:ext cx="8322900" cy="37149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en-US" sz="1600">
                <a:latin typeface="Libre Franklin"/>
                <a:ea typeface="Libre Franklin"/>
                <a:cs typeface="Libre Franklin"/>
                <a:sym typeface="Libre Franklin"/>
              </a:rPr>
              <a:t>~100 WFO, CWSU &amp; NCEP forecasters/year, Alaska Aviation Wx Unit (AAWU)</a:t>
            </a:r>
            <a:endParaRPr sz="1600">
              <a:latin typeface="Libre Franklin"/>
              <a:ea typeface="Libre Franklin"/>
              <a:cs typeface="Libre Franklin"/>
              <a:sym typeface="Libre Franklin"/>
            </a:endParaRPr>
          </a:p>
          <a:p>
            <a:pPr indent="0" lvl="0" marL="457200" rtl="0" algn="ctr">
              <a:spcBef>
                <a:spcPts val="560"/>
              </a:spcBef>
              <a:spcAft>
                <a:spcPts val="0"/>
              </a:spcAft>
              <a:buNone/>
            </a:pPr>
            <a:r>
              <a:rPr lang="en-US" sz="1600">
                <a:latin typeface="Libre Franklin"/>
                <a:ea typeface="Libre Franklin"/>
                <a:cs typeface="Libre Franklin"/>
                <a:sym typeface="Libre Franklin"/>
              </a:rPr>
              <a:t>Many universities including NCAR &amp; Coop Institutes</a:t>
            </a:r>
            <a:endParaRPr sz="1600">
              <a:latin typeface="Libre Franklin"/>
              <a:ea typeface="Libre Franklin"/>
              <a:cs typeface="Libre Franklin"/>
              <a:sym typeface="Libre Franklin"/>
            </a:endParaRPr>
          </a:p>
          <a:p>
            <a:pPr indent="0" lvl="0" marL="0" rtl="0" algn="ctr">
              <a:spcBef>
                <a:spcPts val="560"/>
              </a:spcBef>
              <a:spcAft>
                <a:spcPts val="0"/>
              </a:spcAft>
              <a:buNone/>
            </a:pPr>
            <a:r>
              <a:rPr lang="en-US" sz="1600">
                <a:latin typeface="Libre Franklin"/>
                <a:ea typeface="Libre Franklin"/>
                <a:cs typeface="Libre Franklin"/>
                <a:sym typeface="Libre Franklin"/>
              </a:rPr>
              <a:t>Broadcast meteorologists</a:t>
            </a:r>
            <a:endParaRPr sz="1600">
              <a:latin typeface="Libre Franklin"/>
              <a:ea typeface="Libre Franklin"/>
              <a:cs typeface="Libre Franklin"/>
              <a:sym typeface="Libre Franklin"/>
            </a:endParaRPr>
          </a:p>
          <a:p>
            <a:pPr indent="0" lvl="0" marL="0" rtl="0" algn="ctr">
              <a:spcBef>
                <a:spcPts val="560"/>
              </a:spcBef>
              <a:spcAft>
                <a:spcPts val="0"/>
              </a:spcAft>
              <a:buNone/>
            </a:pPr>
            <a:r>
              <a:rPr lang="en-US" sz="1600">
                <a:latin typeface="Libre Franklin"/>
                <a:ea typeface="Libre Franklin"/>
                <a:cs typeface="Libre Franklin"/>
                <a:sym typeface="Libre Franklin"/>
              </a:rPr>
              <a:t>Diverse emergency managers</a:t>
            </a:r>
            <a:endParaRPr sz="1600">
              <a:latin typeface="Libre Franklin"/>
              <a:ea typeface="Libre Franklin"/>
              <a:cs typeface="Libre Franklin"/>
              <a:sym typeface="Libre Franklin"/>
            </a:endParaRPr>
          </a:p>
          <a:p>
            <a:pPr indent="0" lvl="0" marL="0" rtl="0" algn="ctr">
              <a:spcBef>
                <a:spcPts val="560"/>
              </a:spcBef>
              <a:spcAft>
                <a:spcPts val="0"/>
              </a:spcAft>
              <a:buNone/>
            </a:pPr>
            <a:r>
              <a:rPr lang="en-US" sz="1600">
                <a:latin typeface="Libre Franklin"/>
                <a:ea typeface="Libre Franklin"/>
                <a:cs typeface="Libre Franklin"/>
                <a:sym typeface="Libre Franklin"/>
              </a:rPr>
              <a:t>Airlines (Flight Operations, Flight Safety, Dispatch, Meteorology), </a:t>
            </a:r>
            <a:r>
              <a:rPr lang="en-US" sz="1600">
                <a:latin typeface="Libre Franklin"/>
                <a:ea typeface="Libre Franklin"/>
                <a:cs typeface="Libre Franklin"/>
                <a:sym typeface="Libre Franklin"/>
              </a:rPr>
              <a:t>Pilots Union &amp; Air Traffic Management and Communications Groups</a:t>
            </a:r>
            <a:r>
              <a:rPr lang="en-US" sz="1600">
                <a:latin typeface="Libre Franklin"/>
                <a:ea typeface="Libre Franklin"/>
                <a:cs typeface="Libre Franklin"/>
                <a:sym typeface="Libre Franklin"/>
              </a:rPr>
              <a:t> </a:t>
            </a:r>
            <a:endParaRPr sz="1600">
              <a:latin typeface="Libre Franklin"/>
              <a:ea typeface="Libre Franklin"/>
              <a:cs typeface="Libre Franklin"/>
              <a:sym typeface="Libre Franklin"/>
            </a:endParaRPr>
          </a:p>
          <a:p>
            <a:pPr indent="0" lvl="0" marL="0" rtl="0" algn="ctr">
              <a:spcBef>
                <a:spcPts val="560"/>
              </a:spcBef>
              <a:spcAft>
                <a:spcPts val="0"/>
              </a:spcAft>
              <a:buNone/>
            </a:pPr>
            <a:r>
              <a:rPr lang="en-US" sz="1600">
                <a:latin typeface="Libre Franklin"/>
                <a:ea typeface="Libre Franklin"/>
                <a:cs typeface="Libre Franklin"/>
                <a:sym typeface="Libre Franklin"/>
              </a:rPr>
              <a:t>NASA, US</a:t>
            </a:r>
            <a:r>
              <a:rPr lang="en-US" sz="1600">
                <a:latin typeface="Libre Franklin"/>
                <a:ea typeface="Libre Franklin"/>
                <a:cs typeface="Libre Franklin"/>
                <a:sym typeface="Libre Franklin"/>
              </a:rPr>
              <a:t>Air Force</a:t>
            </a:r>
            <a:r>
              <a:rPr lang="en-US" sz="1600">
                <a:latin typeface="Libre Franklin"/>
                <a:ea typeface="Libre Franklin"/>
                <a:cs typeface="Libre Franklin"/>
                <a:sym typeface="Libre Franklin"/>
              </a:rPr>
              <a:t>, USNavy, FAA, USForest Service &amp; Nat’l Interagency Fire Ctr </a:t>
            </a:r>
            <a:endParaRPr sz="1600">
              <a:latin typeface="Libre Franklin"/>
              <a:ea typeface="Libre Franklin"/>
              <a:cs typeface="Libre Franklin"/>
              <a:sym typeface="Libre Franklin"/>
            </a:endParaRPr>
          </a:p>
          <a:p>
            <a:pPr indent="0" lvl="0" marL="0" rtl="0" algn="ctr">
              <a:spcBef>
                <a:spcPts val="560"/>
              </a:spcBef>
              <a:spcAft>
                <a:spcPts val="0"/>
              </a:spcAft>
              <a:buNone/>
            </a:pPr>
            <a:r>
              <a:rPr lang="en-US" sz="1600">
                <a:latin typeface="Libre Franklin"/>
                <a:ea typeface="Libre Franklin"/>
                <a:cs typeface="Libre Franklin"/>
                <a:sym typeface="Libre Franklin"/>
              </a:rPr>
              <a:t>MITRE &amp; other private sector incl space wx providers; </a:t>
            </a:r>
            <a:endParaRPr sz="1600">
              <a:latin typeface="Libre Franklin"/>
              <a:ea typeface="Libre Franklin"/>
              <a:cs typeface="Libre Franklin"/>
              <a:sym typeface="Libre Franklin"/>
            </a:endParaRPr>
          </a:p>
          <a:p>
            <a:pPr indent="0" lvl="0" marL="0" rtl="0" algn="ctr">
              <a:spcBef>
                <a:spcPts val="560"/>
              </a:spcBef>
              <a:spcAft>
                <a:spcPts val="0"/>
              </a:spcAft>
              <a:buNone/>
            </a:pPr>
            <a:r>
              <a:rPr lang="en-US" sz="1600">
                <a:latin typeface="Libre Franklin"/>
                <a:ea typeface="Libre Franklin"/>
                <a:cs typeface="Libre Franklin"/>
                <a:sym typeface="Libre Franklin"/>
              </a:rPr>
              <a:t> International: UK Met Office, Australian Met Bureau; Space Weather Operations and Scientists from Canada, and the UK</a:t>
            </a:r>
            <a:endParaRPr sz="1600">
              <a:latin typeface="Libre Franklin"/>
              <a:ea typeface="Libre Franklin"/>
              <a:cs typeface="Libre Franklin"/>
              <a:sym typeface="Libre Franklin"/>
            </a:endParaRPr>
          </a:p>
          <a:p>
            <a:pPr indent="0" lvl="0" marL="457200" rtl="0" algn="ctr">
              <a:spcBef>
                <a:spcPts val="560"/>
              </a:spcBef>
              <a:spcAft>
                <a:spcPts val="0"/>
              </a:spcAft>
              <a:buNone/>
            </a:pPr>
            <a:r>
              <a:rPr lang="en-US" sz="1600">
                <a:latin typeface="Libre Franklin"/>
                <a:ea typeface="Libre Franklin"/>
                <a:cs typeface="Libre Franklin"/>
                <a:sym typeface="Libre Franklin"/>
              </a:rPr>
              <a:t> North American Ice Services (US National Ice Center, Canadian Ice Services, and Alaska Sea Ice Program), </a:t>
            </a:r>
            <a:r>
              <a:rPr lang="en-US" sz="1600">
                <a:latin typeface="Libre Franklin"/>
                <a:ea typeface="Libre Franklin"/>
                <a:cs typeface="Libre Franklin"/>
                <a:sym typeface="Libre Franklin"/>
              </a:rPr>
              <a:t>Alaska Ocean Observing System, </a:t>
            </a:r>
            <a:r>
              <a:rPr lang="en-US" sz="1600">
                <a:latin typeface="Libre Franklin"/>
                <a:ea typeface="Libre Franklin"/>
                <a:cs typeface="Libre Franklin"/>
                <a:sym typeface="Libre Franklin"/>
              </a:rPr>
              <a:t>Alaska communities &amp; indigenous groups, </a:t>
            </a:r>
            <a:r>
              <a:rPr lang="en-US" sz="1600">
                <a:latin typeface="Libre Franklin"/>
                <a:ea typeface="Libre Franklin"/>
                <a:cs typeface="Libre Franklin"/>
                <a:sym typeface="Libre Franklin"/>
              </a:rPr>
              <a:t>Alaska Marine Exchange and Skipper's Science (NGO)</a:t>
            </a:r>
            <a:endParaRPr sz="1600">
              <a:latin typeface="Libre Franklin"/>
              <a:ea typeface="Libre Franklin"/>
              <a:cs typeface="Libre Franklin"/>
              <a:sym typeface="Libre Frankl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06"/>
          <p:cNvSpPr txBox="1"/>
          <p:nvPr>
            <p:ph idx="1" type="body"/>
          </p:nvPr>
        </p:nvSpPr>
        <p:spPr>
          <a:xfrm>
            <a:off x="589750" y="891900"/>
            <a:ext cx="8357400" cy="3674400"/>
          </a:xfrm>
          <a:prstGeom prst="rect">
            <a:avLst/>
          </a:prstGeom>
          <a:noFill/>
          <a:ln>
            <a:noFill/>
          </a:ln>
        </p:spPr>
        <p:txBody>
          <a:bodyPr anchorCtr="0" anchor="t" bIns="91425" lIns="91425" spcFirstLastPara="1" rIns="91425" wrap="square" tIns="91425">
            <a:noAutofit/>
          </a:bodyPr>
          <a:lstStyle/>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A venue for coordination, collaboration, synergies &amp; </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rPr lang="en-US" sz="1800">
                <a:latin typeface="Libre Franklin"/>
                <a:ea typeface="Libre Franklin"/>
                <a:cs typeface="Libre Franklin"/>
                <a:sym typeface="Libre Franklin"/>
              </a:rPr>
              <a:t>learning among individual TB/PGs </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Identify opportunities for collaboration</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Network for addressing common issues and opportunities</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Annual &amp; monthly meetings</a:t>
            </a:r>
            <a:endParaRPr sz="1800">
              <a:latin typeface="Libre Franklin"/>
              <a:ea typeface="Libre Franklin"/>
              <a:cs typeface="Libre Franklin"/>
              <a:sym typeface="Libre Franklin"/>
            </a:endParaRPr>
          </a:p>
          <a:p>
            <a:pPr indent="-342900" lvl="0" marL="457200" rtl="0" algn="ctr">
              <a:lnSpc>
                <a:spcPct val="100000"/>
              </a:lnSpc>
              <a:spcBef>
                <a:spcPts val="0"/>
              </a:spcBef>
              <a:spcAft>
                <a:spcPts val="0"/>
              </a:spcAft>
              <a:buSzPts val="1800"/>
              <a:buFont typeface="Libre Franklin"/>
              <a:buChar char="•"/>
            </a:pPr>
            <a:r>
              <a:rPr lang="en-US" sz="1800">
                <a:latin typeface="Libre Franklin"/>
                <a:ea typeface="Libre Franklin"/>
                <a:cs typeface="Libre Franklin"/>
                <a:sym typeface="Libre Franklin"/>
              </a:rPr>
              <a:t>Subcommittee of the NOAA Line Office Transition </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rPr lang="en-US" sz="1800">
                <a:latin typeface="Libre Franklin"/>
                <a:ea typeface="Libre Franklin"/>
                <a:cs typeface="Libre Franklin"/>
                <a:sym typeface="Libre Franklin"/>
              </a:rPr>
              <a:t>Manager Committee (LOTMC)</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t/>
            </a:r>
            <a:endParaRPr sz="1800">
              <a:latin typeface="Libre Franklin"/>
              <a:ea typeface="Libre Franklin"/>
              <a:cs typeface="Libre Franklin"/>
              <a:sym typeface="Libre Franklin"/>
            </a:endParaRPr>
          </a:p>
          <a:p>
            <a:pPr indent="0" lvl="0" marL="0" rtl="0" algn="ctr">
              <a:lnSpc>
                <a:spcPct val="100000"/>
              </a:lnSpc>
              <a:spcBef>
                <a:spcPts val="0"/>
              </a:spcBef>
              <a:spcAft>
                <a:spcPts val="0"/>
              </a:spcAft>
              <a:buNone/>
            </a:pPr>
            <a:r>
              <a:rPr lang="en-US" sz="1800" u="sng">
                <a:solidFill>
                  <a:schemeClr val="hlink"/>
                </a:solidFill>
                <a:latin typeface="Libre Franklin"/>
                <a:ea typeface="Libre Franklin"/>
                <a:cs typeface="Libre Franklin"/>
                <a:sym typeface="Libre Franklin"/>
                <a:hlinkClick r:id="rId3"/>
              </a:rPr>
              <a:t>Online Portal</a:t>
            </a:r>
            <a:r>
              <a:rPr lang="en-US" sz="1800">
                <a:latin typeface="Libre Franklin"/>
                <a:ea typeface="Libre Franklin"/>
                <a:cs typeface="Libre Franklin"/>
                <a:sym typeface="Libre Franklin"/>
              </a:rPr>
              <a:t> includes Charters &amp; links to the TB &amp; PGs https://www.testbeds.noaa.gov/</a:t>
            </a:r>
            <a:endParaRPr sz="1800">
              <a:latin typeface="Libre Franklin"/>
              <a:ea typeface="Libre Franklin"/>
              <a:cs typeface="Libre Franklin"/>
              <a:sym typeface="Libre Franklin"/>
            </a:endParaRPr>
          </a:p>
        </p:txBody>
      </p:sp>
      <p:sp>
        <p:nvSpPr>
          <p:cNvPr id="699" name="Google Shape;699;p106"/>
          <p:cNvSpPr txBox="1"/>
          <p:nvPr>
            <p:ph type="title"/>
          </p:nvPr>
        </p:nvSpPr>
        <p:spPr>
          <a:xfrm>
            <a:off x="1081800" y="59788"/>
            <a:ext cx="8062200" cy="974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sz="2600">
                <a:solidFill>
                  <a:srgbClr val="0072A2"/>
                </a:solidFill>
                <a:latin typeface="Libre Franklin"/>
                <a:ea typeface="Libre Franklin"/>
                <a:cs typeface="Libre Franklin"/>
                <a:sym typeface="Libre Franklin"/>
              </a:rPr>
              <a:t>NOAA TBPG Coordinating Committee </a:t>
            </a:r>
            <a:endParaRPr sz="2600">
              <a:solidFill>
                <a:srgbClr val="0072A2"/>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107"/>
          <p:cNvPicPr preferRelativeResize="0"/>
          <p:nvPr/>
        </p:nvPicPr>
        <p:blipFill>
          <a:blip r:embed="rId3">
            <a:alphaModFix/>
          </a:blip>
          <a:stretch>
            <a:fillRect/>
          </a:stretch>
        </p:blipFill>
        <p:spPr>
          <a:xfrm>
            <a:off x="6525400" y="1415826"/>
            <a:ext cx="2618600" cy="2015075"/>
          </a:xfrm>
          <a:prstGeom prst="rect">
            <a:avLst/>
          </a:prstGeom>
          <a:noFill/>
          <a:ln>
            <a:noFill/>
          </a:ln>
        </p:spPr>
      </p:pic>
      <p:sp>
        <p:nvSpPr>
          <p:cNvPr id="706" name="Google Shape;706;p107"/>
          <p:cNvSpPr txBox="1"/>
          <p:nvPr>
            <p:ph type="title"/>
          </p:nvPr>
        </p:nvSpPr>
        <p:spPr>
          <a:xfrm>
            <a:off x="1684775" y="71063"/>
            <a:ext cx="7330200" cy="974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4000">
                <a:solidFill>
                  <a:srgbClr val="0072A2"/>
                </a:solidFill>
                <a:latin typeface="Calibri"/>
                <a:ea typeface="Calibri"/>
                <a:cs typeface="Calibri"/>
                <a:sym typeface="Calibri"/>
              </a:rPr>
              <a:t>In closing</a:t>
            </a:r>
            <a:endParaRPr sz="3700">
              <a:solidFill>
                <a:srgbClr val="0072A2"/>
              </a:solidFill>
              <a:latin typeface="Calibri"/>
              <a:ea typeface="Calibri"/>
              <a:cs typeface="Calibri"/>
              <a:sym typeface="Calibri"/>
            </a:endParaRPr>
          </a:p>
        </p:txBody>
      </p:sp>
      <p:sp>
        <p:nvSpPr>
          <p:cNvPr id="707" name="Google Shape;707;p107"/>
          <p:cNvSpPr txBox="1"/>
          <p:nvPr>
            <p:ph idx="1" type="body"/>
          </p:nvPr>
        </p:nvSpPr>
        <p:spPr>
          <a:xfrm>
            <a:off x="265800" y="71075"/>
            <a:ext cx="7020000" cy="3674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Most</a:t>
            </a:r>
            <a:r>
              <a:rPr lang="en-US" sz="1900">
                <a:latin typeface="Calibri"/>
                <a:ea typeface="Calibri"/>
                <a:cs typeface="Calibri"/>
                <a:sym typeface="Calibri"/>
              </a:rPr>
              <a:t> TBPGs </a:t>
            </a:r>
            <a:r>
              <a:rPr b="1" lang="en-US" sz="1900">
                <a:latin typeface="Calibri"/>
                <a:ea typeface="Calibri"/>
                <a:cs typeface="Calibri"/>
                <a:sym typeface="Calibri"/>
              </a:rPr>
              <a:t>already have activities supporting UFS</a:t>
            </a:r>
            <a:r>
              <a:rPr lang="en-US" sz="1900">
                <a:latin typeface="Calibri"/>
                <a:ea typeface="Calibri"/>
                <a:cs typeface="Calibri"/>
                <a:sym typeface="Calibri"/>
              </a:rPr>
              <a:t> development or UFS-based products </a:t>
            </a:r>
            <a:r>
              <a:rPr lang="en-US" sz="1900">
                <a:latin typeface="Calibri"/>
                <a:ea typeface="Calibri"/>
                <a:cs typeface="Calibri"/>
                <a:sym typeface="Calibri"/>
              </a:rPr>
              <a:t>&amp; are willing partners</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Only a few examples here</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H</a:t>
            </a:r>
            <a:r>
              <a:rPr lang="en-US" sz="1900">
                <a:latin typeface="Calibri"/>
                <a:ea typeface="Calibri"/>
                <a:cs typeface="Calibri"/>
                <a:sym typeface="Calibri"/>
              </a:rPr>
              <a:t>ave capabilities that can directly support/benefit UFS </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Robust T&amp;E processes already being used for UFS</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Access to forecasters and other users who can provide meaningful feedback to UFS development at different stages for different hazard scenarios &amp; IDSS-relevant metrics</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Engaged with SBES - both implementing findings and generating SBES science</a:t>
            </a:r>
            <a:endParaRPr sz="1900">
              <a:latin typeface="Calibri"/>
              <a:ea typeface="Calibri"/>
              <a:cs typeface="Calibri"/>
              <a:sym typeface="Calibri"/>
            </a:endParaRPr>
          </a:p>
          <a:p>
            <a:pPr indent="-349250" lvl="1" marL="914400" rtl="0" algn="l">
              <a:spcBef>
                <a:spcPts val="0"/>
              </a:spcBef>
              <a:spcAft>
                <a:spcPts val="0"/>
              </a:spcAft>
              <a:buSzPts val="1900"/>
              <a:buFont typeface="Calibri"/>
              <a:buChar char="○"/>
            </a:pPr>
            <a:r>
              <a:rPr lang="en-US" sz="1900">
                <a:latin typeface="Calibri"/>
                <a:ea typeface="Calibri"/>
                <a:cs typeface="Calibri"/>
                <a:sym typeface="Calibri"/>
              </a:rPr>
              <a:t>Probabilistic products are a major focus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Work with us - start talking to us early so we </a:t>
            </a:r>
            <a:r>
              <a:rPr lang="en-US" sz="1900">
                <a:latin typeface="Calibri"/>
                <a:ea typeface="Calibri"/>
                <a:cs typeface="Calibri"/>
                <a:sym typeface="Calibri"/>
              </a:rPr>
              <a:t>know your schedule for innovations needing T&amp;E, so we </a:t>
            </a:r>
            <a:r>
              <a:rPr lang="en-US" sz="1900">
                <a:latin typeface="Calibri"/>
                <a:ea typeface="Calibri"/>
                <a:cs typeface="Calibri"/>
                <a:sym typeface="Calibri"/>
              </a:rPr>
              <a:t>can get activities on calendars, and talk with our funders about your priorities</a:t>
            </a:r>
            <a:endParaRPr sz="1900">
              <a:latin typeface="Calibri"/>
              <a:ea typeface="Calibri"/>
              <a:cs typeface="Calibri"/>
              <a:sym typeface="Calibri"/>
            </a:endParaRPr>
          </a:p>
          <a:p>
            <a:pPr indent="-349250" lvl="0" marL="457200" rtl="0" algn="l">
              <a:spcBef>
                <a:spcPts val="0"/>
              </a:spcBef>
              <a:spcAft>
                <a:spcPts val="0"/>
              </a:spcAft>
              <a:buSzPts val="1900"/>
              <a:buFont typeface="Calibri"/>
              <a:buChar char="•"/>
            </a:pPr>
            <a:r>
              <a:rPr lang="en-US" sz="1900">
                <a:latin typeface="Calibri"/>
                <a:ea typeface="Calibri"/>
                <a:cs typeface="Calibri"/>
                <a:sym typeface="Calibri"/>
              </a:rPr>
              <a:t>NOAA Weather Program Office (WPO) funding opportunity expected out in August includes Testbeds</a:t>
            </a:r>
            <a:endParaRPr sz="19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90"/>
          <p:cNvSpPr txBox="1"/>
          <p:nvPr/>
        </p:nvSpPr>
        <p:spPr>
          <a:xfrm>
            <a:off x="825601" y="357824"/>
            <a:ext cx="8089800" cy="83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99D8"/>
              </a:buClr>
              <a:buSzPts val="1400"/>
              <a:buFont typeface="Arial"/>
              <a:buNone/>
            </a:pPr>
            <a:r>
              <a:rPr b="1" i="0" lang="en-US" sz="2100" u="sng" cap="none" strike="noStrike">
                <a:solidFill>
                  <a:srgbClr val="0072A2"/>
                </a:solidFill>
                <a:latin typeface="Libre Franklin"/>
                <a:ea typeface="Libre Franklin"/>
                <a:cs typeface="Libre Franklin"/>
                <a:sym typeface="Libre Franklin"/>
              </a:rPr>
              <a:t>T</a:t>
            </a:r>
            <a:r>
              <a:rPr b="1" i="0" lang="en-US" sz="2100" u="none" cap="none" strike="noStrike">
                <a:solidFill>
                  <a:srgbClr val="0072A2"/>
                </a:solidFill>
                <a:latin typeface="Libre Franklin"/>
                <a:ea typeface="Libre Franklin"/>
                <a:cs typeface="Libre Franklin"/>
                <a:sym typeface="Libre Franklin"/>
              </a:rPr>
              <a:t>est</a:t>
            </a:r>
            <a:r>
              <a:rPr b="1" i="0" lang="en-US" sz="2100" u="sng" cap="none" strike="noStrike">
                <a:solidFill>
                  <a:srgbClr val="0072A2"/>
                </a:solidFill>
                <a:latin typeface="Libre Franklin"/>
                <a:ea typeface="Libre Franklin"/>
                <a:cs typeface="Libre Franklin"/>
                <a:sym typeface="Libre Franklin"/>
              </a:rPr>
              <a:t>b</a:t>
            </a:r>
            <a:r>
              <a:rPr b="1" i="0" lang="en-US" sz="2100" u="none" cap="none" strike="noStrike">
                <a:solidFill>
                  <a:srgbClr val="0072A2"/>
                </a:solidFill>
                <a:latin typeface="Libre Franklin"/>
                <a:ea typeface="Libre Franklin"/>
                <a:cs typeface="Libre Franklin"/>
                <a:sym typeface="Libre Franklin"/>
              </a:rPr>
              <a:t>eds &amp; </a:t>
            </a:r>
            <a:r>
              <a:rPr b="1" i="0" lang="en-US" sz="2100" u="sng" cap="none" strike="noStrike">
                <a:solidFill>
                  <a:srgbClr val="0072A2"/>
                </a:solidFill>
                <a:latin typeface="Libre Franklin"/>
                <a:ea typeface="Libre Franklin"/>
                <a:cs typeface="Libre Franklin"/>
                <a:sym typeface="Libre Franklin"/>
              </a:rPr>
              <a:t>P</a:t>
            </a:r>
            <a:r>
              <a:rPr b="1" i="0" lang="en-US" sz="2100" u="none" cap="none" strike="noStrike">
                <a:solidFill>
                  <a:srgbClr val="0072A2"/>
                </a:solidFill>
                <a:latin typeface="Libre Franklin"/>
                <a:ea typeface="Libre Franklin"/>
                <a:cs typeface="Libre Franklin"/>
                <a:sym typeface="Libre Franklin"/>
              </a:rPr>
              <a:t>roving </a:t>
            </a:r>
            <a:r>
              <a:rPr b="1" i="0" lang="en-US" sz="2100" u="sng" cap="none" strike="noStrike">
                <a:solidFill>
                  <a:srgbClr val="0072A2"/>
                </a:solidFill>
                <a:latin typeface="Libre Franklin"/>
                <a:ea typeface="Libre Franklin"/>
                <a:cs typeface="Libre Franklin"/>
                <a:sym typeface="Libre Franklin"/>
              </a:rPr>
              <a:t>G</a:t>
            </a:r>
            <a:r>
              <a:rPr b="1" i="0" lang="en-US" sz="2100" u="none" cap="none" strike="noStrike">
                <a:solidFill>
                  <a:srgbClr val="0072A2"/>
                </a:solidFill>
                <a:latin typeface="Libre Franklin"/>
                <a:ea typeface="Libre Franklin"/>
                <a:cs typeface="Libre Franklin"/>
                <a:sym typeface="Libre Franklin"/>
              </a:rPr>
              <a:t>rounds (TBPGs) sit at a </a:t>
            </a:r>
            <a:endParaRPr b="1" sz="2100">
              <a:solidFill>
                <a:srgbClr val="0072A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99D8"/>
              </a:buClr>
              <a:buSzPts val="1400"/>
              <a:buFont typeface="Arial"/>
              <a:buNone/>
            </a:pPr>
            <a:r>
              <a:rPr b="1" i="0" lang="en-US" sz="2100" u="none" cap="none" strike="noStrike">
                <a:solidFill>
                  <a:srgbClr val="0072A2"/>
                </a:solidFill>
                <a:latin typeface="Libre Franklin"/>
                <a:ea typeface="Libre Franklin"/>
                <a:cs typeface="Libre Franklin"/>
                <a:sym typeface="Libre Franklin"/>
              </a:rPr>
              <a:t>critical node in NOAA Research to Operations</a:t>
            </a:r>
            <a:r>
              <a:rPr b="1" lang="en-US" sz="2100">
                <a:solidFill>
                  <a:srgbClr val="0072A2"/>
                </a:solidFill>
                <a:latin typeface="Libre Franklin"/>
                <a:ea typeface="Libre Franklin"/>
                <a:cs typeface="Libre Franklin"/>
                <a:sym typeface="Libre Franklin"/>
              </a:rPr>
              <a:t> (R</a:t>
            </a:r>
            <a:r>
              <a:rPr b="1" i="0" lang="en-US" sz="2100" u="none" cap="none" strike="noStrike">
                <a:solidFill>
                  <a:srgbClr val="0072A2"/>
                </a:solidFill>
                <a:latin typeface="Libre Franklin"/>
                <a:ea typeface="Libre Franklin"/>
                <a:cs typeface="Libre Franklin"/>
                <a:sym typeface="Libre Franklin"/>
              </a:rPr>
              <a:t>2O)</a:t>
            </a:r>
            <a:endParaRPr b="1" i="0" sz="2100" u="none" cap="none" strike="noStrike">
              <a:solidFill>
                <a:srgbClr val="0072A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99D8"/>
              </a:buClr>
              <a:buSzPts val="1400"/>
              <a:buFont typeface="Arial"/>
              <a:buNone/>
            </a:pPr>
            <a:r>
              <a:rPr b="1" lang="en-US" sz="2100">
                <a:solidFill>
                  <a:srgbClr val="0072A2"/>
                </a:solidFill>
                <a:latin typeface="Libre Franklin"/>
                <a:ea typeface="Libre Franklin"/>
                <a:cs typeface="Libre Franklin"/>
                <a:sym typeface="Libre Franklin"/>
              </a:rPr>
              <a:t>and iteration with research (O2R)</a:t>
            </a:r>
            <a:r>
              <a:rPr b="1" i="0" lang="en-US" sz="2100" u="none" cap="none" strike="noStrike">
                <a:solidFill>
                  <a:srgbClr val="0072A2"/>
                </a:solidFill>
                <a:latin typeface="Libre Franklin"/>
                <a:ea typeface="Libre Franklin"/>
                <a:cs typeface="Libre Franklin"/>
                <a:sym typeface="Libre Franklin"/>
              </a:rPr>
              <a:t> </a:t>
            </a:r>
            <a:endParaRPr b="1" i="0" sz="21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t/>
            </a:r>
            <a:endParaRPr b="1" i="0" sz="2100" u="none" cap="none" strike="noStrike">
              <a:solidFill>
                <a:srgbClr val="0072A2"/>
              </a:solidFill>
              <a:latin typeface="Libre Franklin"/>
              <a:ea typeface="Libre Franklin"/>
              <a:cs typeface="Libre Franklin"/>
              <a:sym typeface="Libre Franklin"/>
            </a:endParaRPr>
          </a:p>
        </p:txBody>
      </p:sp>
      <p:pic>
        <p:nvPicPr>
          <p:cNvPr descr="http://research.noaa.gov/sites/oar/easygalleryimages/12/1166/bowtie_28oct_2.png" id="489" name="Google Shape;489;p90"/>
          <p:cNvPicPr preferRelativeResize="0"/>
          <p:nvPr/>
        </p:nvPicPr>
        <p:blipFill rotWithShape="1">
          <a:blip r:embed="rId3">
            <a:alphaModFix/>
          </a:blip>
          <a:srcRect b="11160" l="6743" r="6465" t="12187"/>
          <a:stretch/>
        </p:blipFill>
        <p:spPr>
          <a:xfrm>
            <a:off x="6491151" y="1855951"/>
            <a:ext cx="2612776" cy="1149963"/>
          </a:xfrm>
          <a:prstGeom prst="rect">
            <a:avLst/>
          </a:prstGeom>
          <a:noFill/>
          <a:ln cap="flat" cmpd="sng" w="9525">
            <a:solidFill>
              <a:srgbClr val="980000"/>
            </a:solidFill>
            <a:prstDash val="solid"/>
            <a:round/>
            <a:headEnd len="sm" w="sm" type="none"/>
            <a:tailEnd len="sm" w="sm" type="none"/>
          </a:ln>
        </p:spPr>
      </p:pic>
      <p:sp>
        <p:nvSpPr>
          <p:cNvPr id="490" name="Google Shape;490;p90"/>
          <p:cNvSpPr/>
          <p:nvPr/>
        </p:nvSpPr>
        <p:spPr>
          <a:xfrm>
            <a:off x="7299844" y="1948548"/>
            <a:ext cx="995400" cy="964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90"/>
          <p:cNvSpPr txBox="1"/>
          <p:nvPr/>
        </p:nvSpPr>
        <p:spPr>
          <a:xfrm>
            <a:off x="7185538" y="3131875"/>
            <a:ext cx="1224000" cy="480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2800">
                <a:solidFill>
                  <a:srgbClr val="CC0000"/>
                </a:solidFill>
              </a:rPr>
              <a:t>T&amp;E</a:t>
            </a:r>
            <a:endParaRPr>
              <a:solidFill>
                <a:srgbClr val="CC0000"/>
              </a:solidFill>
            </a:endParaRPr>
          </a:p>
        </p:txBody>
      </p:sp>
      <p:sp>
        <p:nvSpPr>
          <p:cNvPr id="492" name="Google Shape;492;p90"/>
          <p:cNvSpPr txBox="1"/>
          <p:nvPr>
            <p:ph idx="1" type="body"/>
          </p:nvPr>
        </p:nvSpPr>
        <p:spPr>
          <a:xfrm>
            <a:off x="397850" y="1077575"/>
            <a:ext cx="6093300" cy="367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1500">
                <a:latin typeface="Calibri"/>
                <a:ea typeface="Calibri"/>
                <a:cs typeface="Calibri"/>
                <a:sym typeface="Calibri"/>
              </a:rPr>
              <a:t>TB &amp; PG terms are used in other contexts, these are: </a:t>
            </a:r>
            <a:endParaRPr b="1" sz="1500">
              <a:latin typeface="Calibri"/>
              <a:ea typeface="Calibri"/>
              <a:cs typeface="Calibri"/>
              <a:sym typeface="Calibri"/>
            </a:endParaRPr>
          </a:p>
          <a:p>
            <a:pPr indent="0" lvl="0" marL="0" rtl="0" algn="l">
              <a:lnSpc>
                <a:spcPct val="100000"/>
              </a:lnSpc>
              <a:spcBef>
                <a:spcPts val="0"/>
              </a:spcBef>
              <a:spcAft>
                <a:spcPts val="0"/>
              </a:spcAft>
              <a:buNone/>
            </a:pPr>
            <a:r>
              <a:t/>
            </a:r>
            <a:endParaRPr b="1" sz="1500">
              <a:latin typeface="Calibri"/>
              <a:ea typeface="Calibri"/>
              <a:cs typeface="Calibri"/>
              <a:sym typeface="Calibri"/>
            </a:endParaRPr>
          </a:p>
          <a:p>
            <a:pPr indent="0" lvl="0" marL="0" rtl="0" algn="ctr">
              <a:lnSpc>
                <a:spcPct val="100000"/>
              </a:lnSpc>
              <a:spcBef>
                <a:spcPts val="0"/>
              </a:spcBef>
              <a:spcAft>
                <a:spcPts val="0"/>
              </a:spcAft>
              <a:buNone/>
            </a:pPr>
            <a:r>
              <a:rPr b="1" lang="en-US" sz="1500">
                <a:latin typeface="Calibri"/>
                <a:ea typeface="Calibri"/>
                <a:cs typeface="Calibri"/>
                <a:sym typeface="Calibri"/>
              </a:rPr>
              <a:t>Multi-project efforts that are ongoing partnerships between research &amp; operations, aimed at improving or creating new operations &amp; operational products in NWS (incl WFOs and National Centers), NOS and NESDIS</a:t>
            </a:r>
            <a:endParaRPr b="1" sz="2700">
              <a:latin typeface="Calibri"/>
              <a:ea typeface="Calibri"/>
              <a:cs typeface="Calibri"/>
              <a:sym typeface="Calibri"/>
            </a:endParaRPr>
          </a:p>
          <a:p>
            <a:pPr indent="-228600" lvl="0" marL="457200" rtl="0" algn="l">
              <a:lnSpc>
                <a:spcPct val="100000"/>
              </a:lnSpc>
              <a:spcBef>
                <a:spcPts val="0"/>
              </a:spcBef>
              <a:spcAft>
                <a:spcPts val="0"/>
              </a:spcAft>
              <a:buSzPts val="2100"/>
              <a:buFont typeface="Roboto Slab"/>
              <a:buNone/>
            </a:pPr>
            <a:r>
              <a:t/>
            </a:r>
            <a:endParaRPr sz="1500">
              <a:latin typeface="Calibri"/>
              <a:ea typeface="Calibri"/>
              <a:cs typeface="Calibri"/>
              <a:sym typeface="Calibri"/>
            </a:endParaRPr>
          </a:p>
          <a:p>
            <a:pPr indent="-355600" lvl="0" marL="457200" rtl="0" algn="l">
              <a:lnSpc>
                <a:spcPct val="100000"/>
              </a:lnSpc>
              <a:spcBef>
                <a:spcPts val="0"/>
              </a:spcBef>
              <a:spcAft>
                <a:spcPts val="0"/>
              </a:spcAft>
              <a:buSzPts val="2000"/>
              <a:buFont typeface="Calibri"/>
              <a:buChar char="●"/>
            </a:pPr>
            <a:r>
              <a:rPr lang="en-US" sz="1500">
                <a:latin typeface="Calibri"/>
                <a:ea typeface="Calibri"/>
                <a:cs typeface="Calibri"/>
                <a:sym typeface="Calibri"/>
              </a:rPr>
              <a:t>TBPG’s facilitate the </a:t>
            </a:r>
            <a:r>
              <a:rPr i="1" lang="en-US" sz="1500">
                <a:latin typeface="Calibri"/>
                <a:ea typeface="Calibri"/>
                <a:cs typeface="Calibri"/>
                <a:sym typeface="Calibri"/>
              </a:rPr>
              <a:t>orderly transition of research capabilities to operational implementation </a:t>
            </a:r>
            <a:r>
              <a:rPr lang="en-US" sz="1500">
                <a:latin typeface="Calibri"/>
                <a:ea typeface="Calibri"/>
                <a:cs typeface="Calibri"/>
                <a:sym typeface="Calibri"/>
              </a:rPr>
              <a:t>through testing and evaluation (T&amp;E)</a:t>
            </a:r>
            <a:endParaRPr sz="1500">
              <a:latin typeface="Calibri"/>
              <a:ea typeface="Calibri"/>
              <a:cs typeface="Calibri"/>
              <a:sym typeface="Calibri"/>
            </a:endParaRPr>
          </a:p>
          <a:p>
            <a:pPr indent="-355600" lvl="0" marL="457200" rtl="0" algn="l">
              <a:lnSpc>
                <a:spcPct val="100000"/>
              </a:lnSpc>
              <a:spcBef>
                <a:spcPts val="1000"/>
              </a:spcBef>
              <a:spcAft>
                <a:spcPts val="0"/>
              </a:spcAft>
              <a:buSzPts val="2000"/>
              <a:buFont typeface="Calibri"/>
              <a:buChar char="●"/>
            </a:pPr>
            <a:r>
              <a:rPr lang="en-US" sz="1500">
                <a:latin typeface="Calibri"/>
                <a:ea typeface="Calibri"/>
                <a:cs typeface="Calibri"/>
                <a:sym typeface="Calibri"/>
              </a:rPr>
              <a:t>They are a </a:t>
            </a:r>
            <a:r>
              <a:rPr i="1" lang="en-US" sz="1500">
                <a:latin typeface="Calibri"/>
                <a:ea typeface="Calibri"/>
                <a:cs typeface="Calibri"/>
                <a:sym typeface="Calibri"/>
              </a:rPr>
              <a:t>major facilitator of R2O</a:t>
            </a:r>
            <a:r>
              <a:rPr lang="en-US" sz="1500">
                <a:latin typeface="Calibri"/>
                <a:ea typeface="Calibri"/>
                <a:cs typeface="Calibri"/>
                <a:sym typeface="Calibri"/>
              </a:rPr>
              <a:t>, moving through “funnel” – and of O2R, operations informing research </a:t>
            </a:r>
            <a:endParaRPr sz="1500">
              <a:latin typeface="Calibri"/>
              <a:ea typeface="Calibri"/>
              <a:cs typeface="Calibri"/>
              <a:sym typeface="Calibri"/>
            </a:endParaRPr>
          </a:p>
        </p:txBody>
      </p:sp>
      <p:sp>
        <p:nvSpPr>
          <p:cNvPr id="493" name="Google Shape;493;p90"/>
          <p:cNvSpPr txBox="1"/>
          <p:nvPr/>
        </p:nvSpPr>
        <p:spPr>
          <a:xfrm>
            <a:off x="397850" y="3737825"/>
            <a:ext cx="7177500" cy="836100"/>
          </a:xfrm>
          <a:prstGeom prst="rect">
            <a:avLst/>
          </a:prstGeom>
          <a:noFill/>
          <a:ln>
            <a:noFill/>
          </a:ln>
        </p:spPr>
        <p:txBody>
          <a:bodyPr anchorCtr="0" anchor="t" bIns="91425" lIns="91425" spcFirstLastPara="1" rIns="91425" wrap="square" tIns="91425">
            <a:noAutofit/>
          </a:bodyPr>
          <a:lstStyle/>
          <a:p>
            <a:pPr indent="-355600" lvl="0" marL="457200" rtl="0" algn="l">
              <a:spcBef>
                <a:spcPts val="1000"/>
              </a:spcBef>
              <a:spcAft>
                <a:spcPts val="1000"/>
              </a:spcAft>
              <a:buSzPts val="2000"/>
              <a:buFont typeface="Calibri"/>
              <a:buChar char="●"/>
            </a:pPr>
            <a:r>
              <a:rPr lang="en-US" sz="1500">
                <a:latin typeface="Calibri"/>
                <a:ea typeface="Calibri"/>
                <a:cs typeface="Calibri"/>
                <a:sym typeface="Calibri"/>
              </a:rPr>
              <a:t>“Brings tech stuff to the world”  - including </a:t>
            </a:r>
            <a:r>
              <a:rPr b="1" lang="en-US" sz="1500">
                <a:latin typeface="Calibri"/>
                <a:ea typeface="Calibri"/>
                <a:cs typeface="Calibri"/>
                <a:sym typeface="Calibri"/>
              </a:rPr>
              <a:t>post-processed</a:t>
            </a:r>
            <a:r>
              <a:rPr lang="en-US" sz="1500">
                <a:latin typeface="Calibri"/>
                <a:ea typeface="Calibri"/>
                <a:cs typeface="Calibri"/>
                <a:sym typeface="Calibri"/>
              </a:rPr>
              <a:t> and </a:t>
            </a:r>
            <a:r>
              <a:rPr b="1" lang="en-US" sz="1500">
                <a:latin typeface="Calibri"/>
                <a:ea typeface="Calibri"/>
                <a:cs typeface="Calibri"/>
                <a:sym typeface="Calibri"/>
              </a:rPr>
              <a:t>IDSS-relevant</a:t>
            </a:r>
            <a:r>
              <a:rPr lang="en-US" sz="1500">
                <a:latin typeface="Calibri"/>
                <a:ea typeface="Calibri"/>
                <a:cs typeface="Calibri"/>
                <a:sym typeface="Calibri"/>
              </a:rPr>
              <a:t> variables from model output including UFS</a:t>
            </a:r>
            <a:endParaRPr sz="2700"/>
          </a:p>
        </p:txBody>
      </p:sp>
      <p:sp>
        <p:nvSpPr>
          <p:cNvPr id="494" name="Google Shape;494;p90"/>
          <p:cNvSpPr txBox="1"/>
          <p:nvPr/>
        </p:nvSpPr>
        <p:spPr>
          <a:xfrm>
            <a:off x="1617050" y="4374875"/>
            <a:ext cx="6961200" cy="3771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US" sz="1500" u="sng">
                <a:solidFill>
                  <a:schemeClr val="hlink"/>
                </a:solidFill>
                <a:latin typeface="Calibri"/>
                <a:ea typeface="Calibri"/>
                <a:cs typeface="Calibri"/>
                <a:sym typeface="Calibri"/>
                <a:hlinkClick r:id="rId4"/>
              </a:rPr>
              <a:t>Online Portal</a:t>
            </a:r>
            <a:r>
              <a:rPr lang="en-US" sz="1500">
                <a:latin typeface="Calibri"/>
                <a:ea typeface="Calibri"/>
                <a:cs typeface="Calibri"/>
                <a:sym typeface="Calibri"/>
              </a:rPr>
              <a:t>: Charters &amp; links to the 12 NOAA TB &amp; PGs: www.testbeds.noaa.gov</a:t>
            </a:r>
            <a:endParaRPr sz="2700"/>
          </a:p>
          <a:p>
            <a:pPr indent="0" lvl="0" marL="0" rtl="0" algn="l">
              <a:spcBef>
                <a:spcPts val="1000"/>
              </a:spcBef>
              <a:spcAft>
                <a:spcPts val="0"/>
              </a:spcAft>
              <a:buNone/>
            </a:pPr>
            <a:r>
              <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1" name="Shape 711"/>
        <p:cNvGrpSpPr/>
        <p:nvPr/>
      </p:nvGrpSpPr>
      <p:grpSpPr>
        <a:xfrm>
          <a:off x="0" y="0"/>
          <a:ext cx="0" cy="0"/>
          <a:chOff x="0" y="0"/>
          <a:chExt cx="0" cy="0"/>
        </a:xfrm>
      </p:grpSpPr>
      <p:sp>
        <p:nvSpPr>
          <p:cNvPr id="712" name="Google Shape;712;p108"/>
          <p:cNvSpPr txBox="1"/>
          <p:nvPr>
            <p:ph idx="4294967295" type="body"/>
          </p:nvPr>
        </p:nvSpPr>
        <p:spPr>
          <a:xfrm>
            <a:off x="4636800" y="166350"/>
            <a:ext cx="4507200" cy="500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SzPts val="1400"/>
              <a:buNone/>
            </a:pPr>
            <a:r>
              <a:rPr b="1" lang="en-US" sz="2600">
                <a:solidFill>
                  <a:srgbClr val="0070C0"/>
                </a:solidFill>
                <a:latin typeface="Roboto Slab"/>
                <a:ea typeface="Roboto Slab"/>
                <a:cs typeface="Roboto Slab"/>
                <a:sym typeface="Roboto Slab"/>
              </a:rPr>
              <a:t>Thank you</a:t>
            </a:r>
            <a:endParaRPr b="1"/>
          </a:p>
          <a:p>
            <a:pPr indent="0" lvl="0" marL="0" rtl="0" algn="ctr">
              <a:spcBef>
                <a:spcPts val="360"/>
              </a:spcBef>
              <a:spcAft>
                <a:spcPts val="0"/>
              </a:spcAft>
              <a:buClr>
                <a:schemeClr val="dk1"/>
              </a:buClr>
              <a:buSzPts val="1400"/>
              <a:buFont typeface="Arial"/>
              <a:buNone/>
            </a:pPr>
            <a:r>
              <a:rPr b="1" lang="en-US" sz="2000" u="sng">
                <a:solidFill>
                  <a:schemeClr val="hlink"/>
                </a:solidFill>
                <a:latin typeface="Calibri"/>
                <a:ea typeface="Calibri"/>
                <a:cs typeface="Calibri"/>
                <a:sym typeface="Calibri"/>
                <a:hlinkClick r:id="rId3"/>
              </a:rPr>
              <a:t>https://testbeds.noaa.gov</a:t>
            </a:r>
            <a:endParaRPr b="1"/>
          </a:p>
          <a:p>
            <a:pPr indent="0" lvl="0" marL="0" rtl="0" algn="ctr">
              <a:lnSpc>
                <a:spcPct val="100000"/>
              </a:lnSpc>
              <a:spcBef>
                <a:spcPts val="360"/>
              </a:spcBef>
              <a:spcAft>
                <a:spcPts val="0"/>
              </a:spcAft>
              <a:buClr>
                <a:schemeClr val="dk1"/>
              </a:buClr>
              <a:buSzPts val="1400"/>
              <a:buNone/>
            </a:pPr>
            <a:r>
              <a:t/>
            </a:r>
            <a:endParaRPr b="1" sz="1800"/>
          </a:p>
        </p:txBody>
      </p:sp>
      <p:sp>
        <p:nvSpPr>
          <p:cNvPr id="713" name="Google Shape;713;p108"/>
          <p:cNvSpPr txBox="1"/>
          <p:nvPr>
            <p:ph idx="4294967295" type="body"/>
          </p:nvPr>
        </p:nvSpPr>
        <p:spPr>
          <a:xfrm>
            <a:off x="5044600" y="1109575"/>
            <a:ext cx="4031700" cy="1585800"/>
          </a:xfrm>
          <a:prstGeom prst="rect">
            <a:avLst/>
          </a:prstGeom>
          <a:noFill/>
          <a:ln>
            <a:noFill/>
          </a:ln>
        </p:spPr>
        <p:txBody>
          <a:bodyPr anchorCtr="0" anchor="t" bIns="0" lIns="0" spcFirstLastPara="1" rIns="0" wrap="square" tIns="0">
            <a:noAutofit/>
          </a:bodyPr>
          <a:lstStyle/>
          <a:p>
            <a:pPr indent="0" lvl="0" marL="0" rtl="0" algn="ctr">
              <a:spcBef>
                <a:spcPts val="360"/>
              </a:spcBef>
              <a:spcAft>
                <a:spcPts val="0"/>
              </a:spcAft>
              <a:buClr>
                <a:schemeClr val="dk1"/>
              </a:buClr>
              <a:buSzPts val="1400"/>
              <a:buNone/>
            </a:pPr>
            <a:r>
              <a:rPr b="1" lang="en-US" sz="1700">
                <a:solidFill>
                  <a:srgbClr val="0070C0"/>
                </a:solidFill>
              </a:rPr>
              <a:t>Andrea Ray (Chair, OAR/PSL &amp; HMT)</a:t>
            </a:r>
            <a:endParaRPr b="1" sz="1700"/>
          </a:p>
          <a:p>
            <a:pPr indent="0" lvl="0" marL="0" rtl="0" algn="ctr">
              <a:spcBef>
                <a:spcPts val="360"/>
              </a:spcBef>
              <a:spcAft>
                <a:spcPts val="0"/>
              </a:spcAft>
              <a:buClr>
                <a:schemeClr val="dk1"/>
              </a:buClr>
              <a:buSzPts val="1400"/>
              <a:buNone/>
            </a:pPr>
            <a:r>
              <a:rPr b="1" lang="en-US" sz="1700">
                <a:solidFill>
                  <a:srgbClr val="0070C0"/>
                </a:solidFill>
              </a:rPr>
              <a:t>J.J. Brost (Vice-Chair, NWS/STI/OPG) </a:t>
            </a:r>
            <a:endParaRPr b="1" sz="1300">
              <a:latin typeface="Calibri"/>
              <a:ea typeface="Calibri"/>
              <a:cs typeface="Calibri"/>
              <a:sym typeface="Calibri"/>
            </a:endParaRPr>
          </a:p>
          <a:p>
            <a:pPr indent="0" lvl="0" marL="0" rtl="0" algn="ctr">
              <a:lnSpc>
                <a:spcPct val="100000"/>
              </a:lnSpc>
              <a:spcBef>
                <a:spcPts val="360"/>
              </a:spcBef>
              <a:spcAft>
                <a:spcPts val="0"/>
              </a:spcAft>
              <a:buClr>
                <a:schemeClr val="dk1"/>
              </a:buClr>
              <a:buSzPts val="1400"/>
              <a:buNone/>
            </a:pPr>
            <a:r>
              <a:rPr lang="en-US" sz="1400">
                <a:latin typeface="Libre Franklin"/>
                <a:ea typeface="Libre Franklin"/>
                <a:cs typeface="Libre Franklin"/>
                <a:sym typeface="Libre Franklin"/>
              </a:rPr>
              <a:t>For the TBPG community: Kodi Berry (OAR/NSSL &amp; HWT), Chris Siewert (NWS/SWPC &amp; SWTB), Jordan Dale (OAR/WPO), Tracy Fanara (NOS/IOOS &amp; COMT), Dan Lindsey (NESDIS &amp; SPG), Satya Kalluri (NESDIS), Patrick Marsh (NWS/SPC &amp; HMT), Gene Petrescu &amp; Rebecca Mazur (NWS/Alaska </a:t>
            </a:r>
            <a:r>
              <a:rPr lang="en-US" sz="1400">
                <a:latin typeface="Calibri"/>
                <a:ea typeface="Calibri"/>
                <a:cs typeface="Calibri"/>
                <a:sym typeface="Calibri"/>
              </a:rPr>
              <a:t> </a:t>
            </a:r>
            <a:r>
              <a:rPr lang="en-US" sz="1400">
                <a:latin typeface="Libre Franklin"/>
                <a:ea typeface="Libre Franklin"/>
                <a:cs typeface="Libre Franklin"/>
                <a:sym typeface="Libre Franklin"/>
              </a:rPr>
              <a:t>Region &amp; ATB),</a:t>
            </a:r>
            <a:endParaRPr sz="1700">
              <a:latin typeface="Libre Franklin"/>
              <a:ea typeface="Libre Franklin"/>
              <a:cs typeface="Libre Franklin"/>
              <a:sym typeface="Libre Franklin"/>
            </a:endParaRPr>
          </a:p>
        </p:txBody>
      </p:sp>
      <p:pic>
        <p:nvPicPr>
          <p:cNvPr id="714" name="Google Shape;714;p108"/>
          <p:cNvPicPr preferRelativeResize="0"/>
          <p:nvPr/>
        </p:nvPicPr>
        <p:blipFill rotWithShape="1">
          <a:blip r:embed="rId4">
            <a:alphaModFix/>
          </a:blip>
          <a:srcRect b="0" l="0" r="0" t="0"/>
          <a:stretch/>
        </p:blipFill>
        <p:spPr>
          <a:xfrm>
            <a:off x="-9526" y="0"/>
            <a:ext cx="5143502" cy="5143502"/>
          </a:xfrm>
          <a:prstGeom prst="rect">
            <a:avLst/>
          </a:prstGeom>
          <a:noFill/>
          <a:ln>
            <a:noFill/>
          </a:ln>
        </p:spPr>
      </p:pic>
      <p:sp>
        <p:nvSpPr>
          <p:cNvPr id="715" name="Google Shape;715;p108"/>
          <p:cNvSpPr txBox="1"/>
          <p:nvPr/>
        </p:nvSpPr>
        <p:spPr>
          <a:xfrm>
            <a:off x="4863699" y="3227675"/>
            <a:ext cx="4212600" cy="3079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Arial"/>
              <a:buNone/>
            </a:pPr>
            <a:r>
              <a:rPr i="0" lang="en-US" sz="1400" u="none" cap="none" strike="noStrike">
                <a:solidFill>
                  <a:srgbClr val="000000"/>
                </a:solidFill>
                <a:latin typeface="Libre Franklin"/>
                <a:ea typeface="Libre Franklin"/>
                <a:cs typeface="Libre Franklin"/>
                <a:sym typeface="Libre Franklin"/>
              </a:rPr>
              <a:t>Louisa Nance (NCAR/RAL &amp; DTC), Jim Nelson (NWS/WPC), Matt Rosencrans, (NWS/CPC &amp; CTB), Joshua Scheck (NWS/AWC &amp; AWT), Peter Stone (NOS),</a:t>
            </a:r>
            <a:r>
              <a:rPr lang="en-US">
                <a:latin typeface="Libre Franklin"/>
                <a:ea typeface="Libre Franklin"/>
                <a:cs typeface="Libre Franklin"/>
                <a:sym typeface="Libre Franklin"/>
              </a:rPr>
              <a:t> </a:t>
            </a:r>
            <a:r>
              <a:rPr i="0" lang="en-US" sz="1400" u="none" cap="none" strike="noStrike">
                <a:solidFill>
                  <a:srgbClr val="000000"/>
                </a:solidFill>
                <a:latin typeface="Libre Franklin"/>
                <a:ea typeface="Libre Franklin"/>
                <a:cs typeface="Libre Franklin"/>
                <a:sym typeface="Libre Franklin"/>
              </a:rPr>
              <a:t>Jim Yoe (NCEP &amp; JCSDA), Wallace Hogsett (NWS/NHC, J</a:t>
            </a:r>
            <a:r>
              <a:rPr lang="en-US">
                <a:latin typeface="Libre Franklin"/>
                <a:ea typeface="Libre Franklin"/>
                <a:cs typeface="Libre Franklin"/>
                <a:sym typeface="Libre Franklin"/>
              </a:rPr>
              <a:t>HT</a:t>
            </a:r>
            <a:r>
              <a:rPr i="0" lang="en-US" sz="1400" u="none" cap="none" strike="noStrike">
                <a:solidFill>
                  <a:srgbClr val="000000"/>
                </a:solidFill>
                <a:latin typeface="Libre Franklin"/>
                <a:ea typeface="Libre Franklin"/>
                <a:cs typeface="Libre Franklin"/>
                <a:sym typeface="Libre Franklin"/>
              </a:rPr>
              <a:t>/HOP), </a:t>
            </a:r>
            <a:r>
              <a:rPr lang="en-US">
                <a:latin typeface="Libre Franklin"/>
                <a:ea typeface="Libre Franklin"/>
                <a:cs typeface="Libre Franklin"/>
                <a:sym typeface="Libre Franklin"/>
              </a:rPr>
              <a:t>&amp;</a:t>
            </a:r>
            <a:r>
              <a:rPr i="0" lang="en-US" sz="1400" u="none" cap="none" strike="noStrike">
                <a:solidFill>
                  <a:srgbClr val="000000"/>
                </a:solidFill>
                <a:latin typeface="Libre Franklin"/>
                <a:ea typeface="Libre Franklin"/>
                <a:cs typeface="Libre Franklin"/>
                <a:sym typeface="Libre Franklin"/>
              </a:rPr>
              <a:t> our support staff: Abby Arnold (Exec. Sec, FedWriters, Inc. &amp; Katie Geddes, Groundswell, both supporting OAR/ORTA) </a:t>
            </a:r>
            <a:endParaRPr>
              <a:latin typeface="Libre Franklin"/>
              <a:ea typeface="Libre Franklin"/>
              <a:cs typeface="Libre Franklin"/>
              <a:sym typeface="Libre Franklin"/>
            </a:endParaRPr>
          </a:p>
        </p:txBody>
      </p:sp>
      <p:sp>
        <p:nvSpPr>
          <p:cNvPr id="716" name="Google Shape;716;p108"/>
          <p:cNvSpPr txBox="1"/>
          <p:nvPr/>
        </p:nvSpPr>
        <p:spPr>
          <a:xfrm>
            <a:off x="5552350" y="4781350"/>
            <a:ext cx="2676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2"/>
                </a:solidFill>
                <a:latin typeface="Libre Franklin"/>
                <a:ea typeface="Libre Franklin"/>
                <a:cs typeface="Libre Franklin"/>
                <a:sym typeface="Libre Franklin"/>
              </a:rPr>
              <a:t>Presentation at the </a:t>
            </a:r>
            <a:r>
              <a:rPr lang="en-US" sz="1000">
                <a:solidFill>
                  <a:schemeClr val="dk2"/>
                </a:solidFill>
                <a:latin typeface="Libre Franklin"/>
                <a:ea typeface="Libre Franklin"/>
                <a:cs typeface="Libre Franklin"/>
                <a:sym typeface="Libre Franklin"/>
              </a:rPr>
              <a:t>UICFW, July 24,  2024</a:t>
            </a:r>
            <a:endParaRPr sz="1000">
              <a:solidFill>
                <a:schemeClr val="dk2"/>
              </a:solidFill>
              <a:latin typeface="Libre Franklin"/>
              <a:ea typeface="Libre Franklin"/>
              <a:cs typeface="Libre Franklin"/>
              <a:sym typeface="Libre Frankl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09"/>
          <p:cNvSpPr txBox="1"/>
          <p:nvPr>
            <p:ph type="title"/>
          </p:nvPr>
        </p:nvSpPr>
        <p:spPr>
          <a:xfrm>
            <a:off x="420500" y="1724325"/>
            <a:ext cx="8494200" cy="974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sz="2900">
                <a:latin typeface="Caveat"/>
                <a:ea typeface="Caveat"/>
                <a:cs typeface="Caveat"/>
                <a:sym typeface="Caveat"/>
              </a:rPr>
              <a:t>EXTRAS and other examples</a:t>
            </a:r>
            <a:endParaRPr sz="2900">
              <a:latin typeface="Caveat"/>
              <a:ea typeface="Caveat"/>
              <a:cs typeface="Caveat"/>
              <a:sym typeface="Caveat"/>
            </a:endParaRPr>
          </a:p>
          <a:p>
            <a:pPr indent="0" lvl="0" marL="0" rtl="0" algn="ctr">
              <a:lnSpc>
                <a:spcPct val="100000"/>
              </a:lnSpc>
              <a:spcBef>
                <a:spcPts val="0"/>
              </a:spcBef>
              <a:spcAft>
                <a:spcPts val="0"/>
              </a:spcAft>
              <a:buSzPts val="4000"/>
              <a:buNone/>
            </a:pPr>
            <a:r>
              <a:t/>
            </a:r>
            <a:endParaRPr sz="2900">
              <a:latin typeface="Caveat"/>
              <a:ea typeface="Caveat"/>
              <a:cs typeface="Caveat"/>
              <a:sym typeface="Cave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7" name="Shape 727"/>
        <p:cNvGrpSpPr/>
        <p:nvPr/>
      </p:nvGrpSpPr>
      <p:grpSpPr>
        <a:xfrm>
          <a:off x="0" y="0"/>
          <a:ext cx="0" cy="0"/>
          <a:chOff x="0" y="0"/>
          <a:chExt cx="0" cy="0"/>
        </a:xfrm>
      </p:grpSpPr>
      <p:sp>
        <p:nvSpPr>
          <p:cNvPr id="728" name="Google Shape;728;p110"/>
          <p:cNvSpPr txBox="1"/>
          <p:nvPr>
            <p:ph type="title"/>
          </p:nvPr>
        </p:nvSpPr>
        <p:spPr>
          <a:xfrm>
            <a:off x="504825" y="-138450"/>
            <a:ext cx="8627400" cy="97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2700">
                <a:solidFill>
                  <a:srgbClr val="0072A2"/>
                </a:solidFill>
              </a:rPr>
              <a:t>What else are they? </a:t>
            </a:r>
            <a:endParaRPr sz="2700">
              <a:solidFill>
                <a:srgbClr val="0072A2"/>
              </a:solidFill>
            </a:endParaRPr>
          </a:p>
          <a:p>
            <a:pPr indent="0" lvl="0" marL="0" rtl="0" algn="ctr">
              <a:spcBef>
                <a:spcPts val="0"/>
              </a:spcBef>
              <a:spcAft>
                <a:spcPts val="0"/>
              </a:spcAft>
              <a:buNone/>
            </a:pPr>
            <a:r>
              <a:rPr lang="en-US" sz="2700">
                <a:solidFill>
                  <a:srgbClr val="0072A2"/>
                </a:solidFill>
              </a:rPr>
              <a:t>Interactive- Crucible - Facilitator</a:t>
            </a:r>
            <a:endParaRPr sz="2700">
              <a:solidFill>
                <a:srgbClr val="0072A2"/>
              </a:solidFill>
            </a:endParaRPr>
          </a:p>
        </p:txBody>
      </p:sp>
      <p:pic>
        <p:nvPicPr>
          <p:cNvPr id="729" name="Google Shape;729;p110"/>
          <p:cNvPicPr preferRelativeResize="0"/>
          <p:nvPr/>
        </p:nvPicPr>
        <p:blipFill>
          <a:blip r:embed="rId3">
            <a:alphaModFix/>
          </a:blip>
          <a:stretch>
            <a:fillRect/>
          </a:stretch>
        </p:blipFill>
        <p:spPr>
          <a:xfrm>
            <a:off x="2423175" y="2868650"/>
            <a:ext cx="1800225" cy="1200150"/>
          </a:xfrm>
          <a:prstGeom prst="rect">
            <a:avLst/>
          </a:prstGeom>
          <a:noFill/>
          <a:ln>
            <a:noFill/>
          </a:ln>
        </p:spPr>
      </p:pic>
      <p:pic>
        <p:nvPicPr>
          <p:cNvPr id="730" name="Google Shape;730;p110"/>
          <p:cNvPicPr preferRelativeResize="0"/>
          <p:nvPr/>
        </p:nvPicPr>
        <p:blipFill>
          <a:blip r:embed="rId4">
            <a:alphaModFix/>
          </a:blip>
          <a:stretch>
            <a:fillRect/>
          </a:stretch>
        </p:blipFill>
        <p:spPr>
          <a:xfrm>
            <a:off x="1579788" y="3432250"/>
            <a:ext cx="1200150" cy="1200150"/>
          </a:xfrm>
          <a:prstGeom prst="rect">
            <a:avLst/>
          </a:prstGeom>
          <a:noFill/>
          <a:ln>
            <a:noFill/>
          </a:ln>
        </p:spPr>
      </p:pic>
      <p:grpSp>
        <p:nvGrpSpPr>
          <p:cNvPr id="731" name="Google Shape;731;p110"/>
          <p:cNvGrpSpPr/>
          <p:nvPr/>
        </p:nvGrpSpPr>
        <p:grpSpPr>
          <a:xfrm>
            <a:off x="639599" y="671850"/>
            <a:ext cx="4058921" cy="2150276"/>
            <a:chOff x="4495757" y="2571754"/>
            <a:chExt cx="4550870" cy="2351828"/>
          </a:xfrm>
        </p:grpSpPr>
        <p:sp>
          <p:nvSpPr>
            <p:cNvPr id="732" name="Google Shape;732;p110"/>
            <p:cNvSpPr/>
            <p:nvPr/>
          </p:nvSpPr>
          <p:spPr>
            <a:xfrm>
              <a:off x="5188588" y="3359718"/>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110"/>
            <p:cNvSpPr/>
            <p:nvPr/>
          </p:nvSpPr>
          <p:spPr>
            <a:xfrm>
              <a:off x="6534509" y="3425234"/>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110"/>
            <p:cNvSpPr/>
            <p:nvPr/>
          </p:nvSpPr>
          <p:spPr>
            <a:xfrm>
              <a:off x="5867680" y="2714275"/>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110"/>
            <p:cNvSpPr/>
            <p:nvPr/>
          </p:nvSpPr>
          <p:spPr>
            <a:xfrm>
              <a:off x="5867680" y="4116483"/>
              <a:ext cx="666900" cy="691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10"/>
            <p:cNvSpPr txBox="1"/>
            <p:nvPr/>
          </p:nvSpPr>
          <p:spPr>
            <a:xfrm>
              <a:off x="7487227" y="3059900"/>
              <a:ext cx="1559400" cy="90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Forecasters (National center)</a:t>
              </a:r>
              <a:endParaRPr b="0" i="0" sz="1400" u="none" cap="none" strike="noStrike">
                <a:solidFill>
                  <a:srgbClr val="000000"/>
                </a:solidFill>
                <a:latin typeface="Arial"/>
                <a:ea typeface="Arial"/>
                <a:cs typeface="Arial"/>
                <a:sym typeface="Arial"/>
              </a:endParaRPr>
            </a:p>
          </p:txBody>
        </p:sp>
        <p:sp>
          <p:nvSpPr>
            <p:cNvPr id="737" name="Google Shape;737;p110"/>
            <p:cNvSpPr txBox="1"/>
            <p:nvPr/>
          </p:nvSpPr>
          <p:spPr>
            <a:xfrm>
              <a:off x="7399564" y="4250082"/>
              <a:ext cx="1275900" cy="67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Forecasters (WFO)</a:t>
              </a:r>
              <a:endParaRPr b="0" i="0" sz="1400" u="none" cap="none" strike="noStrike">
                <a:solidFill>
                  <a:srgbClr val="000000"/>
                </a:solidFill>
                <a:latin typeface="Arial"/>
                <a:ea typeface="Arial"/>
                <a:cs typeface="Arial"/>
                <a:sym typeface="Arial"/>
              </a:endParaRPr>
            </a:p>
          </p:txBody>
        </p:sp>
        <p:sp>
          <p:nvSpPr>
            <p:cNvPr id="738" name="Google Shape;738;p110"/>
            <p:cNvSpPr txBox="1"/>
            <p:nvPr/>
          </p:nvSpPr>
          <p:spPr>
            <a:xfrm>
              <a:off x="4495757" y="4330032"/>
              <a:ext cx="1275900" cy="43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Public(s)</a:t>
              </a:r>
              <a:endParaRPr b="0" i="0" sz="1400" u="none" cap="none" strike="noStrike">
                <a:solidFill>
                  <a:srgbClr val="000000"/>
                </a:solidFill>
                <a:latin typeface="Arial"/>
                <a:ea typeface="Arial"/>
                <a:cs typeface="Arial"/>
                <a:sym typeface="Arial"/>
              </a:endParaRPr>
            </a:p>
          </p:txBody>
        </p:sp>
        <p:sp>
          <p:nvSpPr>
            <p:cNvPr id="739" name="Google Shape;739;p110"/>
            <p:cNvSpPr txBox="1"/>
            <p:nvPr/>
          </p:nvSpPr>
          <p:spPr>
            <a:xfrm>
              <a:off x="7018856" y="2571754"/>
              <a:ext cx="1275900" cy="43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Developers</a:t>
              </a:r>
              <a:endParaRPr b="0" i="0" sz="1400" u="none" cap="none" strike="noStrike">
                <a:solidFill>
                  <a:srgbClr val="000000"/>
                </a:solidFill>
                <a:latin typeface="Arial"/>
                <a:ea typeface="Arial"/>
                <a:cs typeface="Arial"/>
                <a:sym typeface="Arial"/>
              </a:endParaRPr>
            </a:p>
          </p:txBody>
        </p:sp>
        <p:cxnSp>
          <p:nvCxnSpPr>
            <p:cNvPr id="740" name="Google Shape;740;p110"/>
            <p:cNvCxnSpPr>
              <a:endCxn id="732" idx="3"/>
            </p:cNvCxnSpPr>
            <p:nvPr/>
          </p:nvCxnSpPr>
          <p:spPr>
            <a:xfrm flipH="1" rot="10800000">
              <a:off x="4868053" y="3949694"/>
              <a:ext cx="418200" cy="451200"/>
            </a:xfrm>
            <a:prstGeom prst="straightConnector1">
              <a:avLst/>
            </a:prstGeom>
            <a:noFill/>
            <a:ln cap="flat" cmpd="sng" w="9525">
              <a:solidFill>
                <a:schemeClr val="dk2"/>
              </a:solidFill>
              <a:prstDash val="solid"/>
              <a:round/>
              <a:headEnd len="sm" w="sm" type="none"/>
              <a:tailEnd len="med" w="med" type="triangle"/>
            </a:ln>
          </p:spPr>
        </p:cxnSp>
        <p:cxnSp>
          <p:nvCxnSpPr>
            <p:cNvPr id="741" name="Google Shape;741;p110"/>
            <p:cNvCxnSpPr>
              <a:stCxn id="737" idx="1"/>
              <a:endCxn id="735" idx="6"/>
            </p:cNvCxnSpPr>
            <p:nvPr/>
          </p:nvCxnSpPr>
          <p:spPr>
            <a:xfrm rot="10800000">
              <a:off x="6534664" y="4462032"/>
              <a:ext cx="864900" cy="124800"/>
            </a:xfrm>
            <a:prstGeom prst="straightConnector1">
              <a:avLst/>
            </a:prstGeom>
            <a:noFill/>
            <a:ln cap="flat" cmpd="sng" w="9525">
              <a:solidFill>
                <a:schemeClr val="dk2"/>
              </a:solidFill>
              <a:prstDash val="solid"/>
              <a:round/>
              <a:headEnd len="sm" w="sm" type="none"/>
              <a:tailEnd len="med" w="med" type="triangle"/>
            </a:ln>
          </p:spPr>
        </p:cxnSp>
        <p:cxnSp>
          <p:nvCxnSpPr>
            <p:cNvPr id="742" name="Google Shape;742;p110"/>
            <p:cNvCxnSpPr>
              <a:stCxn id="736" idx="1"/>
              <a:endCxn id="733" idx="7"/>
            </p:cNvCxnSpPr>
            <p:nvPr/>
          </p:nvCxnSpPr>
          <p:spPr>
            <a:xfrm flipH="1">
              <a:off x="7103827" y="3514400"/>
              <a:ext cx="383400" cy="12000"/>
            </a:xfrm>
            <a:prstGeom prst="straightConnector1">
              <a:avLst/>
            </a:prstGeom>
            <a:noFill/>
            <a:ln cap="flat" cmpd="sng" w="9525">
              <a:solidFill>
                <a:schemeClr val="dk2"/>
              </a:solidFill>
              <a:prstDash val="solid"/>
              <a:round/>
              <a:headEnd len="sm" w="sm" type="none"/>
              <a:tailEnd len="med" w="med" type="triangle"/>
            </a:ln>
          </p:spPr>
        </p:cxnSp>
        <p:cxnSp>
          <p:nvCxnSpPr>
            <p:cNvPr id="743" name="Google Shape;743;p110"/>
            <p:cNvCxnSpPr>
              <a:stCxn id="739" idx="1"/>
              <a:endCxn id="734" idx="6"/>
            </p:cNvCxnSpPr>
            <p:nvPr/>
          </p:nvCxnSpPr>
          <p:spPr>
            <a:xfrm flipH="1">
              <a:off x="6534656" y="2790604"/>
              <a:ext cx="484200" cy="269400"/>
            </a:xfrm>
            <a:prstGeom prst="straightConnector1">
              <a:avLst/>
            </a:prstGeom>
            <a:noFill/>
            <a:ln cap="flat" cmpd="sng" w="9525">
              <a:solidFill>
                <a:schemeClr val="dk2"/>
              </a:solidFill>
              <a:prstDash val="solid"/>
              <a:round/>
              <a:headEnd len="sm" w="sm" type="none"/>
              <a:tailEnd len="med" w="med" type="triangle"/>
            </a:ln>
          </p:spPr>
        </p:cxnSp>
        <p:cxnSp>
          <p:nvCxnSpPr>
            <p:cNvPr id="744" name="Google Shape;744;p110"/>
            <p:cNvCxnSpPr>
              <a:stCxn id="734" idx="5"/>
              <a:endCxn id="733" idx="1"/>
            </p:cNvCxnSpPr>
            <p:nvPr/>
          </p:nvCxnSpPr>
          <p:spPr>
            <a:xfrm>
              <a:off x="6436915" y="3304251"/>
              <a:ext cx="195300" cy="222300"/>
            </a:xfrm>
            <a:prstGeom prst="straightConnector1">
              <a:avLst/>
            </a:prstGeom>
            <a:noFill/>
            <a:ln cap="flat" cmpd="sng" w="9525">
              <a:solidFill>
                <a:schemeClr val="dk2"/>
              </a:solidFill>
              <a:prstDash val="solid"/>
              <a:round/>
              <a:headEnd len="sm" w="sm" type="none"/>
              <a:tailEnd len="med" w="med" type="triangle"/>
            </a:ln>
          </p:spPr>
        </p:cxnSp>
        <p:cxnSp>
          <p:nvCxnSpPr>
            <p:cNvPr id="745" name="Google Shape;745;p110"/>
            <p:cNvCxnSpPr>
              <a:stCxn id="734" idx="5"/>
              <a:endCxn id="735" idx="0"/>
            </p:cNvCxnSpPr>
            <p:nvPr/>
          </p:nvCxnSpPr>
          <p:spPr>
            <a:xfrm flipH="1">
              <a:off x="6201115" y="3304251"/>
              <a:ext cx="235800" cy="812100"/>
            </a:xfrm>
            <a:prstGeom prst="straightConnector1">
              <a:avLst/>
            </a:prstGeom>
            <a:noFill/>
            <a:ln cap="flat" cmpd="sng" w="9525">
              <a:solidFill>
                <a:schemeClr val="dk2"/>
              </a:solidFill>
              <a:prstDash val="solid"/>
              <a:round/>
              <a:headEnd len="sm" w="sm" type="none"/>
              <a:tailEnd len="med" w="med" type="triangle"/>
            </a:ln>
          </p:spPr>
        </p:cxnSp>
        <p:cxnSp>
          <p:nvCxnSpPr>
            <p:cNvPr id="746" name="Google Shape;746;p110"/>
            <p:cNvCxnSpPr>
              <a:stCxn id="733" idx="2"/>
              <a:endCxn id="732" idx="6"/>
            </p:cNvCxnSpPr>
            <p:nvPr/>
          </p:nvCxnSpPr>
          <p:spPr>
            <a:xfrm rot="10800000">
              <a:off x="5855609" y="3705434"/>
              <a:ext cx="678900" cy="65400"/>
            </a:xfrm>
            <a:prstGeom prst="straightConnector1">
              <a:avLst/>
            </a:prstGeom>
            <a:noFill/>
            <a:ln cap="flat" cmpd="sng" w="9525">
              <a:solidFill>
                <a:schemeClr val="dk2"/>
              </a:solidFill>
              <a:prstDash val="solid"/>
              <a:round/>
              <a:headEnd len="sm" w="sm" type="none"/>
              <a:tailEnd len="med" w="med" type="triangle"/>
            </a:ln>
          </p:spPr>
        </p:cxnSp>
        <p:cxnSp>
          <p:nvCxnSpPr>
            <p:cNvPr id="747" name="Google Shape;747;p110"/>
            <p:cNvCxnSpPr>
              <a:stCxn id="735" idx="1"/>
              <a:endCxn id="732" idx="6"/>
            </p:cNvCxnSpPr>
            <p:nvPr/>
          </p:nvCxnSpPr>
          <p:spPr>
            <a:xfrm rot="10800000">
              <a:off x="5855545" y="3705307"/>
              <a:ext cx="109800" cy="512400"/>
            </a:xfrm>
            <a:prstGeom prst="straightConnector1">
              <a:avLst/>
            </a:prstGeom>
            <a:noFill/>
            <a:ln cap="flat" cmpd="sng" w="9525">
              <a:solidFill>
                <a:schemeClr val="dk2"/>
              </a:solidFill>
              <a:prstDash val="solid"/>
              <a:round/>
              <a:headEnd len="sm" w="sm" type="none"/>
              <a:tailEnd len="med" w="med" type="triangle"/>
            </a:ln>
          </p:spPr>
        </p:cxnSp>
        <p:cxnSp>
          <p:nvCxnSpPr>
            <p:cNvPr id="748" name="Google Shape;748;p110"/>
            <p:cNvCxnSpPr>
              <a:stCxn id="735" idx="7"/>
              <a:endCxn id="733" idx="3"/>
            </p:cNvCxnSpPr>
            <p:nvPr/>
          </p:nvCxnSpPr>
          <p:spPr>
            <a:xfrm flipH="1" rot="10800000">
              <a:off x="6436915" y="4015207"/>
              <a:ext cx="195300" cy="202500"/>
            </a:xfrm>
            <a:prstGeom prst="straightConnector1">
              <a:avLst/>
            </a:prstGeom>
            <a:noFill/>
            <a:ln cap="flat" cmpd="sng" w="9525">
              <a:solidFill>
                <a:schemeClr val="dk2"/>
              </a:solidFill>
              <a:prstDash val="solid"/>
              <a:round/>
              <a:headEnd len="med" w="med" type="triangle"/>
              <a:tailEnd len="med" w="med" type="triangle"/>
            </a:ln>
          </p:spPr>
        </p:cxnSp>
        <p:cxnSp>
          <p:nvCxnSpPr>
            <p:cNvPr id="749" name="Google Shape;749;p110"/>
            <p:cNvCxnSpPr/>
            <p:nvPr/>
          </p:nvCxnSpPr>
          <p:spPr>
            <a:xfrm flipH="1" rot="10800000">
              <a:off x="5868275" y="3405475"/>
              <a:ext cx="246300" cy="278400"/>
            </a:xfrm>
            <a:prstGeom prst="straightConnector1">
              <a:avLst/>
            </a:prstGeom>
            <a:noFill/>
            <a:ln cap="flat" cmpd="sng" w="9525">
              <a:solidFill>
                <a:srgbClr val="FF0000"/>
              </a:solidFill>
              <a:prstDash val="solid"/>
              <a:round/>
              <a:headEnd len="sm" w="sm" type="none"/>
              <a:tailEnd len="med" w="med" type="stealth"/>
            </a:ln>
          </p:spPr>
        </p:cxnSp>
        <p:cxnSp>
          <p:nvCxnSpPr>
            <p:cNvPr id="750" name="Google Shape;750;p110"/>
            <p:cNvCxnSpPr/>
            <p:nvPr/>
          </p:nvCxnSpPr>
          <p:spPr>
            <a:xfrm>
              <a:off x="5868275" y="3710275"/>
              <a:ext cx="380400" cy="3600"/>
            </a:xfrm>
            <a:prstGeom prst="straightConnector1">
              <a:avLst/>
            </a:prstGeom>
            <a:noFill/>
            <a:ln cap="flat" cmpd="sng" w="9525">
              <a:solidFill>
                <a:srgbClr val="FF0000"/>
              </a:solidFill>
              <a:prstDash val="solid"/>
              <a:round/>
              <a:headEnd len="sm" w="sm" type="none"/>
              <a:tailEnd len="med" w="med" type="stealth"/>
            </a:ln>
          </p:spPr>
        </p:cxnSp>
        <p:cxnSp>
          <p:nvCxnSpPr>
            <p:cNvPr id="751" name="Google Shape;751;p110"/>
            <p:cNvCxnSpPr/>
            <p:nvPr/>
          </p:nvCxnSpPr>
          <p:spPr>
            <a:xfrm>
              <a:off x="5881475" y="3740275"/>
              <a:ext cx="219900" cy="198600"/>
            </a:xfrm>
            <a:prstGeom prst="straightConnector1">
              <a:avLst/>
            </a:prstGeom>
            <a:noFill/>
            <a:ln cap="flat" cmpd="sng" w="9525">
              <a:solidFill>
                <a:srgbClr val="FF0000"/>
              </a:solidFill>
              <a:prstDash val="solid"/>
              <a:round/>
              <a:headEnd len="sm" w="sm" type="none"/>
              <a:tailEnd len="med" w="med" type="stealth"/>
            </a:ln>
          </p:spPr>
        </p:cxnSp>
      </p:grpSp>
      <p:pic>
        <p:nvPicPr>
          <p:cNvPr id="752" name="Google Shape;752;p110"/>
          <p:cNvPicPr preferRelativeResize="0"/>
          <p:nvPr/>
        </p:nvPicPr>
        <p:blipFill rotWithShape="1">
          <a:blip r:embed="rId5">
            <a:alphaModFix/>
          </a:blip>
          <a:srcRect b="14103" l="21906" r="21339" t="16248"/>
          <a:stretch/>
        </p:blipFill>
        <p:spPr>
          <a:xfrm>
            <a:off x="4427775" y="1069587"/>
            <a:ext cx="2178901" cy="2512276"/>
          </a:xfrm>
          <a:prstGeom prst="rect">
            <a:avLst/>
          </a:prstGeom>
          <a:noFill/>
          <a:ln>
            <a:noFill/>
          </a:ln>
        </p:spPr>
      </p:pic>
      <p:pic>
        <p:nvPicPr>
          <p:cNvPr id="753" name="Google Shape;753;p110"/>
          <p:cNvPicPr preferRelativeResize="0"/>
          <p:nvPr/>
        </p:nvPicPr>
        <p:blipFill>
          <a:blip r:embed="rId6">
            <a:alphaModFix/>
          </a:blip>
          <a:stretch>
            <a:fillRect/>
          </a:stretch>
        </p:blipFill>
        <p:spPr>
          <a:xfrm>
            <a:off x="6689050" y="1269838"/>
            <a:ext cx="2438400" cy="1876425"/>
          </a:xfrm>
          <a:prstGeom prst="rect">
            <a:avLst/>
          </a:prstGeom>
          <a:noFill/>
          <a:ln>
            <a:noFill/>
          </a:ln>
        </p:spPr>
      </p:pic>
      <p:sp>
        <p:nvSpPr>
          <p:cNvPr id="754" name="Google Shape;754;p110"/>
          <p:cNvSpPr txBox="1"/>
          <p:nvPr/>
        </p:nvSpPr>
        <p:spPr>
          <a:xfrm>
            <a:off x="6689050" y="3204450"/>
            <a:ext cx="2438400" cy="13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solidFill>
                  <a:srgbClr val="0072A2"/>
                </a:solidFill>
                <a:latin typeface="Calibri"/>
                <a:ea typeface="Calibri"/>
                <a:cs typeface="Calibri"/>
                <a:sym typeface="Calibri"/>
              </a:rPr>
              <a:t>and like a road trip together, there are often discoveries along the way </a:t>
            </a:r>
            <a:endParaRPr sz="6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11"/>
          <p:cNvSpPr txBox="1"/>
          <p:nvPr>
            <p:ph type="title"/>
          </p:nvPr>
        </p:nvSpPr>
        <p:spPr>
          <a:xfrm>
            <a:off x="165100" y="193250"/>
            <a:ext cx="8901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2600">
                <a:solidFill>
                  <a:srgbClr val="0072A2"/>
                </a:solidFill>
              </a:rPr>
              <a:t>Subjective &amp; qualitative evaluation of RRFS: comments from Hydromet TB 2022 experiment participants</a:t>
            </a:r>
            <a:endParaRPr sz="2600">
              <a:solidFill>
                <a:srgbClr val="0072A2"/>
              </a:solidFill>
            </a:endParaRPr>
          </a:p>
        </p:txBody>
      </p:sp>
      <p:sp>
        <p:nvSpPr>
          <p:cNvPr id="760" name="Google Shape;760;p111"/>
          <p:cNvSpPr txBox="1"/>
          <p:nvPr>
            <p:ph idx="1" type="body"/>
          </p:nvPr>
        </p:nvSpPr>
        <p:spPr>
          <a:xfrm>
            <a:off x="402825" y="953700"/>
            <a:ext cx="8741100" cy="4202400"/>
          </a:xfrm>
          <a:prstGeom prst="rect">
            <a:avLst/>
          </a:prstGeom>
        </p:spPr>
        <p:txBody>
          <a:bodyPr anchorCtr="0" anchor="t" bIns="91425" lIns="91425" spcFirstLastPara="1" rIns="91425" wrap="square" tIns="91425">
            <a:noAutofit/>
          </a:bodyPr>
          <a:lstStyle/>
          <a:p>
            <a:pPr indent="-196850" lvl="0" marL="342900" rtl="0" algn="l">
              <a:spcBef>
                <a:spcPts val="0"/>
              </a:spcBef>
              <a:spcAft>
                <a:spcPts val="0"/>
              </a:spcAft>
              <a:buSzPts val="1300"/>
              <a:buChar char="●"/>
            </a:pPr>
            <a:r>
              <a:rPr lang="en-US" sz="1300"/>
              <a:t>“The RRFSs generally performed similar to the NAM. They both had pros and cons. One thing that stuck out for me was that while the NAM has high rain rates, the RRFSs have even higher rain rates.”</a:t>
            </a:r>
            <a:endParaRPr sz="1300"/>
          </a:p>
          <a:p>
            <a:pPr indent="-196850" lvl="0" marL="342900" rtl="0" algn="l">
              <a:spcBef>
                <a:spcPts val="1000"/>
              </a:spcBef>
              <a:spcAft>
                <a:spcPts val="0"/>
              </a:spcAft>
              <a:buClr>
                <a:srgbClr val="034B35"/>
              </a:buClr>
              <a:buSzPts val="1300"/>
              <a:buChar char="●"/>
            </a:pPr>
            <a:r>
              <a:rPr lang="en-US" sz="1300">
                <a:solidFill>
                  <a:srgbClr val="034B35"/>
                </a:solidFill>
              </a:rPr>
              <a:t>“One bias I generally noticed from the RRFSp1 and p2 was the tendency to over forecast coverage and rainfall maxima pockets for the pulse thunderstorm convection over the Texas/Louisiana/Arkansas Gulf Coast area. Otherwise it handled the northeast CONUS convection and southwest convection fairly well.”</a:t>
            </a:r>
            <a:endParaRPr sz="1300">
              <a:solidFill>
                <a:srgbClr val="034B35"/>
              </a:solidFill>
            </a:endParaRPr>
          </a:p>
          <a:p>
            <a:pPr indent="-196850" lvl="0" marL="342900" rtl="0" algn="l">
              <a:spcBef>
                <a:spcPts val="1000"/>
              </a:spcBef>
              <a:spcAft>
                <a:spcPts val="0"/>
              </a:spcAft>
              <a:buClr>
                <a:srgbClr val="0A4595"/>
              </a:buClr>
              <a:buSzPts val="1300"/>
              <a:buChar char="●"/>
            </a:pPr>
            <a:r>
              <a:rPr lang="en-US" sz="1300">
                <a:solidFill>
                  <a:srgbClr val="0A4595"/>
                </a:solidFill>
              </a:rPr>
              <a:t>“RRFS seemed to really overdo precip accums, especially in moist air masses like with the tropical system or the southeast.”</a:t>
            </a:r>
            <a:endParaRPr sz="1300">
              <a:solidFill>
                <a:srgbClr val="0A4595"/>
              </a:solidFill>
            </a:endParaRPr>
          </a:p>
          <a:p>
            <a:pPr indent="-196850" lvl="0" marL="342900" rtl="0" algn="l">
              <a:spcBef>
                <a:spcPts val="1000"/>
              </a:spcBef>
              <a:spcAft>
                <a:spcPts val="0"/>
              </a:spcAft>
              <a:buClr>
                <a:srgbClr val="066225"/>
              </a:buClr>
              <a:buSzPts val="1300"/>
              <a:buChar char="●"/>
            </a:pPr>
            <a:r>
              <a:rPr lang="en-US" sz="1300">
                <a:solidFill>
                  <a:srgbClr val="066225"/>
                </a:solidFill>
              </a:rPr>
              <a:t>“Overall, I thought it was too popcorny and wasn't showing enough more organized thunderstorm clusters.”</a:t>
            </a:r>
            <a:endParaRPr sz="1300">
              <a:solidFill>
                <a:srgbClr val="066225"/>
              </a:solidFill>
            </a:endParaRPr>
          </a:p>
          <a:p>
            <a:pPr indent="-196850" lvl="0" marL="342900" rtl="0" algn="l">
              <a:spcBef>
                <a:spcPts val="1000"/>
              </a:spcBef>
              <a:spcAft>
                <a:spcPts val="0"/>
              </a:spcAft>
              <a:buClr>
                <a:srgbClr val="034B35"/>
              </a:buClr>
              <a:buSzPts val="1300"/>
              <a:buChar char="●"/>
            </a:pPr>
            <a:r>
              <a:rPr lang="en-US" sz="1300">
                <a:solidFill>
                  <a:srgbClr val="0A4595"/>
                </a:solidFill>
              </a:rPr>
              <a:t>“Toward the end of the week, I gained some confidence in relying more on them (RRFSp#s) for guidance in my forecasting.</a:t>
            </a:r>
            <a:r>
              <a:rPr lang="en-US" sz="1300">
                <a:solidFill>
                  <a:srgbClr val="034B35"/>
                </a:solidFill>
              </a:rPr>
              <a:t>”</a:t>
            </a:r>
            <a:endParaRPr sz="1300">
              <a:solidFill>
                <a:srgbClr val="034B35"/>
              </a:solidFill>
            </a:endParaRPr>
          </a:p>
          <a:p>
            <a:pPr indent="-196850" lvl="0" marL="342900" rtl="0" algn="l">
              <a:spcBef>
                <a:spcPts val="1000"/>
              </a:spcBef>
              <a:spcAft>
                <a:spcPts val="0"/>
              </a:spcAft>
              <a:buClr>
                <a:srgbClr val="034B35"/>
              </a:buClr>
              <a:buSzPts val="1300"/>
              <a:buChar char="●"/>
            </a:pPr>
            <a:r>
              <a:rPr lang="en-US" sz="1300">
                <a:solidFill>
                  <a:srgbClr val="034B35"/>
                </a:solidFill>
              </a:rPr>
              <a:t>“Most of the time the smaller clusters of convection were drier/smaller in area than the MRMS verification, but the overall max on the grid seemed high/wetter.”</a:t>
            </a:r>
            <a:endParaRPr sz="1300">
              <a:solidFill>
                <a:srgbClr val="034B35"/>
              </a:solidFill>
            </a:endParaRPr>
          </a:p>
          <a:p>
            <a:pPr indent="-196850" lvl="0" marL="342900" rtl="0" algn="l">
              <a:spcBef>
                <a:spcPts val="1000"/>
              </a:spcBef>
              <a:spcAft>
                <a:spcPts val="0"/>
              </a:spcAft>
              <a:buClr>
                <a:srgbClr val="0A4595"/>
              </a:buClr>
              <a:buSzPts val="1300"/>
              <a:buChar char="●"/>
            </a:pPr>
            <a:r>
              <a:rPr lang="en-US" sz="1300">
                <a:solidFill>
                  <a:srgbClr val="0A4595"/>
                </a:solidFill>
              </a:rPr>
              <a:t>“The RRFS models tended to show heavy precipitation totals over a larger areal extent than was observed.”</a:t>
            </a:r>
            <a:endParaRPr sz="1300">
              <a:solidFill>
                <a:srgbClr val="0A4595"/>
              </a:solidFill>
            </a:endParaRPr>
          </a:p>
          <a:p>
            <a:pPr indent="-196850" lvl="0" marL="342900" rtl="0" algn="l">
              <a:spcBef>
                <a:spcPts val="1000"/>
              </a:spcBef>
              <a:spcAft>
                <a:spcPts val="0"/>
              </a:spcAft>
              <a:buClr>
                <a:srgbClr val="07336F"/>
              </a:buClr>
              <a:buSzPts val="1300"/>
              <a:buChar char="●"/>
            </a:pPr>
            <a:r>
              <a:rPr lang="en-US" sz="1300">
                <a:solidFill>
                  <a:srgbClr val="07336F"/>
                </a:solidFill>
              </a:rPr>
              <a:t>“I am a bit sketchy on my memory, but I seem to recall being impressed by all of the RRFS runs.”</a:t>
            </a:r>
            <a:endParaRPr sz="1300">
              <a:solidFill>
                <a:srgbClr val="07336F"/>
              </a:solidFill>
            </a:endParaRPr>
          </a:p>
          <a:p>
            <a:pPr indent="0" lvl="0" marL="0" rtl="0" algn="ctr">
              <a:spcBef>
                <a:spcPts val="1000"/>
              </a:spcBef>
              <a:spcAft>
                <a:spcPts val="1000"/>
              </a:spcAft>
              <a:buNone/>
            </a:pPr>
            <a:r>
              <a:rPr b="1" lang="en-US" sz="1600">
                <a:solidFill>
                  <a:schemeClr val="accent1"/>
                </a:solidFill>
              </a:rPr>
              <a:t>Another role &amp; benefit: Introduce innovations to forecasters at national &amp; WFO levels </a:t>
            </a:r>
            <a:endParaRPr b="1" sz="1600">
              <a:solidFill>
                <a:schemeClr val="accent1"/>
              </a:solidFill>
            </a:endParaRPr>
          </a:p>
        </p:txBody>
      </p:sp>
      <p:sp>
        <p:nvSpPr>
          <p:cNvPr id="761" name="Google Shape;761;p111"/>
          <p:cNvSpPr/>
          <p:nvPr/>
        </p:nvSpPr>
        <p:spPr>
          <a:xfrm>
            <a:off x="504425" y="1023713"/>
            <a:ext cx="8615700" cy="462300"/>
          </a:xfrm>
          <a:prstGeom prst="roundRect">
            <a:avLst>
              <a:gd fmla="val 16667" name="adj"/>
            </a:avLst>
          </a:pr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11"/>
          <p:cNvSpPr/>
          <p:nvPr/>
        </p:nvSpPr>
        <p:spPr>
          <a:xfrm>
            <a:off x="504425" y="2806875"/>
            <a:ext cx="8615700" cy="311100"/>
          </a:xfrm>
          <a:prstGeom prst="roundRect">
            <a:avLst>
              <a:gd fmla="val 16667" name="adj"/>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11"/>
          <p:cNvSpPr/>
          <p:nvPr/>
        </p:nvSpPr>
        <p:spPr>
          <a:xfrm>
            <a:off x="504425" y="2255400"/>
            <a:ext cx="8615700" cy="462300"/>
          </a:xfrm>
          <a:prstGeom prst="roundRect">
            <a:avLst>
              <a:gd fmla="val 16667" name="adj"/>
            </a:avLst>
          </a:pr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11"/>
          <p:cNvSpPr/>
          <p:nvPr/>
        </p:nvSpPr>
        <p:spPr>
          <a:xfrm>
            <a:off x="504425" y="4103925"/>
            <a:ext cx="8615700" cy="311100"/>
          </a:xfrm>
          <a:prstGeom prst="roundRect">
            <a:avLst>
              <a:gd fmla="val 16667" name="adj"/>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11"/>
          <p:cNvSpPr/>
          <p:nvPr/>
        </p:nvSpPr>
        <p:spPr>
          <a:xfrm>
            <a:off x="2483950" y="2806875"/>
            <a:ext cx="1620300" cy="3111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11"/>
          <p:cNvSpPr/>
          <p:nvPr/>
        </p:nvSpPr>
        <p:spPr>
          <a:xfrm>
            <a:off x="2870450" y="3117975"/>
            <a:ext cx="2159100" cy="3111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11"/>
          <p:cNvSpPr/>
          <p:nvPr/>
        </p:nvSpPr>
        <p:spPr>
          <a:xfrm>
            <a:off x="4665300" y="1023725"/>
            <a:ext cx="2325900" cy="3111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2" name="Shape 772"/>
        <p:cNvGrpSpPr/>
        <p:nvPr/>
      </p:nvGrpSpPr>
      <p:grpSpPr>
        <a:xfrm>
          <a:off x="0" y="0"/>
          <a:ext cx="0" cy="0"/>
          <a:chOff x="0" y="0"/>
          <a:chExt cx="0" cy="0"/>
        </a:xfrm>
      </p:grpSpPr>
      <p:sp>
        <p:nvSpPr>
          <p:cNvPr id="773" name="Google Shape;773;p112"/>
          <p:cNvSpPr txBox="1"/>
          <p:nvPr>
            <p:ph idx="1" type="body"/>
          </p:nvPr>
        </p:nvSpPr>
        <p:spPr>
          <a:xfrm>
            <a:off x="605125" y="277350"/>
            <a:ext cx="8223000" cy="367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Two are Multi-agency partnerships:</a:t>
            </a:r>
            <a:endParaRPr sz="1700">
              <a:latin typeface="Calibri"/>
              <a:ea typeface="Calibri"/>
              <a:cs typeface="Calibri"/>
              <a:sym typeface="Calibri"/>
            </a:endParaRPr>
          </a:p>
          <a:p>
            <a:pPr indent="-336550" lvl="1" marL="914400" rtl="0" algn="l">
              <a:lnSpc>
                <a:spcPct val="100000"/>
              </a:lnSpc>
              <a:spcBef>
                <a:spcPts val="0"/>
              </a:spcBef>
              <a:spcAft>
                <a:spcPts val="0"/>
              </a:spcAft>
              <a:buSzPts val="1700"/>
              <a:buFont typeface="Calibri"/>
              <a:buChar char="○"/>
            </a:pPr>
            <a:r>
              <a:rPr lang="en-US" sz="1700">
                <a:latin typeface="Calibri"/>
                <a:ea typeface="Calibri"/>
                <a:cs typeface="Calibri"/>
                <a:sym typeface="Calibri"/>
              </a:rPr>
              <a:t>JCSDA: NOAA (NWS &amp; NESDIS), NASA, Navy and US Air Force</a:t>
            </a:r>
            <a:endParaRPr sz="1700">
              <a:latin typeface="Calibri"/>
              <a:ea typeface="Calibri"/>
              <a:cs typeface="Calibri"/>
              <a:sym typeface="Calibri"/>
            </a:endParaRPr>
          </a:p>
          <a:p>
            <a:pPr indent="-336550" lvl="1" marL="914400" rtl="0" algn="l">
              <a:lnSpc>
                <a:spcPct val="100000"/>
              </a:lnSpc>
              <a:spcBef>
                <a:spcPts val="0"/>
              </a:spcBef>
              <a:spcAft>
                <a:spcPts val="0"/>
              </a:spcAft>
              <a:buSzPts val="1700"/>
              <a:buFont typeface="Calibri"/>
              <a:buChar char="○"/>
            </a:pPr>
            <a:r>
              <a:rPr lang="en-US" sz="1700">
                <a:latin typeface="Calibri"/>
                <a:ea typeface="Calibri"/>
                <a:cs typeface="Calibri"/>
                <a:sym typeface="Calibri"/>
              </a:rPr>
              <a:t>DTC: NOAA, NCAR and US Air Force</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COMT is a National Ocean Service grant program to support transition of models from research to operations in partnership with NOS modeling teams</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NESDIS</a:t>
            </a:r>
            <a:r>
              <a:rPr lang="en-US" sz="1700">
                <a:latin typeface="Calibri"/>
                <a:ea typeface="Calibri"/>
                <a:cs typeface="Calibri"/>
                <a:sym typeface="Calibri"/>
              </a:rPr>
              <a:t> Enterprise Proving ground </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The OAR Weather Program Office runs competitions aimed at four: CTB, HWT, HMT and HOT (formerly JHT); JTTI also funds projects at TBPGs  </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NWS/STI funds some NWS personnel and specific projects</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Most are small and highly leveraged- the weather TBs in particular - operate on ~&lt;$1M &amp; 1-3 FTEs &amp; soft-funded contractors, including some in-kind from OAR lab &amp; NWS/NCEP center base</a:t>
            </a:r>
            <a:endParaRPr sz="1700">
              <a:latin typeface="Calibri"/>
              <a:ea typeface="Calibri"/>
              <a:cs typeface="Calibri"/>
              <a:sym typeface="Calibri"/>
            </a:endParaRPr>
          </a:p>
          <a:p>
            <a:pPr indent="-336550" lvl="0" marL="457200" rtl="0" algn="l">
              <a:lnSpc>
                <a:spcPct val="100000"/>
              </a:lnSpc>
              <a:spcBef>
                <a:spcPts val="0"/>
              </a:spcBef>
              <a:spcAft>
                <a:spcPts val="0"/>
              </a:spcAft>
              <a:buSzPts val="1700"/>
              <a:buFont typeface="Calibri"/>
              <a:buChar char="•"/>
            </a:pPr>
            <a:r>
              <a:rPr lang="en-US" sz="1700">
                <a:latin typeface="Calibri"/>
                <a:ea typeface="Calibri"/>
                <a:cs typeface="Calibri"/>
                <a:sym typeface="Calibri"/>
              </a:rPr>
              <a:t>Most have SBES (social-behavioral-economic science) </a:t>
            </a:r>
            <a:r>
              <a:rPr lang="en-US" sz="1700">
                <a:latin typeface="Calibri"/>
                <a:ea typeface="Calibri"/>
                <a:cs typeface="Calibri"/>
                <a:sym typeface="Calibri"/>
              </a:rPr>
              <a:t>aspect</a:t>
            </a:r>
            <a:r>
              <a:rPr lang="en-US" sz="1700">
                <a:latin typeface="Calibri"/>
                <a:ea typeface="Calibri"/>
                <a:cs typeface="Calibri"/>
                <a:sym typeface="Calibri"/>
              </a:rPr>
              <a:t>s, varying ways, e.g.</a:t>
            </a:r>
            <a:endParaRPr sz="1700">
              <a:latin typeface="Calibri"/>
              <a:ea typeface="Calibri"/>
              <a:cs typeface="Calibri"/>
              <a:sym typeface="Calibri"/>
            </a:endParaRPr>
          </a:p>
          <a:p>
            <a:pPr indent="-336550" lvl="1" marL="914400" rtl="0" algn="l">
              <a:lnSpc>
                <a:spcPct val="100000"/>
              </a:lnSpc>
              <a:spcBef>
                <a:spcPts val="0"/>
              </a:spcBef>
              <a:spcAft>
                <a:spcPts val="0"/>
              </a:spcAft>
              <a:buSzPts val="1700"/>
              <a:buFont typeface="Calibri"/>
              <a:buChar char="○"/>
            </a:pPr>
            <a:r>
              <a:rPr lang="en-US" sz="1700">
                <a:latin typeface="Calibri"/>
                <a:ea typeface="Calibri"/>
                <a:cs typeface="Calibri"/>
                <a:sym typeface="Calibri"/>
              </a:rPr>
              <a:t>HWT and HMT have embedded social science staff</a:t>
            </a:r>
            <a:endParaRPr sz="1700">
              <a:latin typeface="Calibri"/>
              <a:ea typeface="Calibri"/>
              <a:cs typeface="Calibri"/>
              <a:sym typeface="Calibri"/>
            </a:endParaRPr>
          </a:p>
          <a:p>
            <a:pPr indent="-330200" lvl="1" marL="914400" rtl="0" algn="l">
              <a:lnSpc>
                <a:spcPct val="100000"/>
              </a:lnSpc>
              <a:spcBef>
                <a:spcPts val="0"/>
              </a:spcBef>
              <a:spcAft>
                <a:spcPts val="0"/>
              </a:spcAft>
              <a:buSzPts val="1600"/>
              <a:buFont typeface="Calibri"/>
              <a:buChar char="○"/>
            </a:pPr>
            <a:r>
              <a:rPr lang="en-US" sz="1700">
                <a:latin typeface="Calibri"/>
                <a:ea typeface="Calibri"/>
                <a:cs typeface="Calibri"/>
                <a:sym typeface="Calibri"/>
              </a:rPr>
              <a:t>AWT works closely wi</a:t>
            </a:r>
            <a:r>
              <a:rPr lang="en-US" sz="1800">
                <a:latin typeface="Calibri"/>
                <a:ea typeface="Calibri"/>
                <a:cs typeface="Calibri"/>
                <a:sym typeface="Calibri"/>
              </a:rPr>
              <a:t>th </a:t>
            </a:r>
            <a:r>
              <a:rPr b="1" lang="en-US" sz="1600">
                <a:solidFill>
                  <a:schemeClr val="dk2"/>
                </a:solidFill>
                <a:latin typeface="Calibri"/>
                <a:ea typeface="Calibri"/>
                <a:cs typeface="Calibri"/>
                <a:sym typeface="Calibri"/>
              </a:rPr>
              <a:t>FAA’s</a:t>
            </a:r>
            <a:r>
              <a:rPr lang="en-US" sz="1600">
                <a:solidFill>
                  <a:schemeClr val="dk2"/>
                </a:solidFill>
                <a:latin typeface="Calibri"/>
                <a:ea typeface="Calibri"/>
                <a:cs typeface="Calibri"/>
                <a:sym typeface="Calibri"/>
              </a:rPr>
              <a:t> Aviation Weather Demonstration &amp; Evaluation Services (AWDE) - Social sciences - user aspect.</a:t>
            </a:r>
            <a:endParaRPr sz="1600">
              <a:solidFill>
                <a:schemeClr val="dk2"/>
              </a:solidFill>
              <a:latin typeface="Calibri"/>
              <a:ea typeface="Calibri"/>
              <a:cs typeface="Calibri"/>
              <a:sym typeface="Calibri"/>
            </a:endParaRPr>
          </a:p>
          <a:p>
            <a:pPr indent="-330200" lvl="1" marL="914400" rtl="0" algn="l">
              <a:lnSpc>
                <a:spcPct val="100000"/>
              </a:lnSpc>
              <a:spcBef>
                <a:spcPts val="0"/>
              </a:spcBef>
              <a:spcAft>
                <a:spcPts val="0"/>
              </a:spcAft>
              <a:buClr>
                <a:schemeClr val="dk2"/>
              </a:buClr>
              <a:buSzPts val="1600"/>
              <a:buFont typeface="Calibri"/>
              <a:buChar char="○"/>
            </a:pPr>
            <a:r>
              <a:rPr lang="en-US" sz="1600">
                <a:solidFill>
                  <a:schemeClr val="dk2"/>
                </a:solidFill>
                <a:latin typeface="Calibri"/>
                <a:ea typeface="Calibri"/>
                <a:cs typeface="Calibri"/>
                <a:sym typeface="Calibri"/>
              </a:rPr>
              <a:t>Most are using the findings of social science funded separately</a:t>
            </a:r>
            <a:endParaRPr sz="1600">
              <a:solidFill>
                <a:schemeClr val="dk2"/>
              </a:solidFill>
              <a:latin typeface="Calibri"/>
              <a:ea typeface="Calibri"/>
              <a:cs typeface="Calibri"/>
              <a:sym typeface="Calibri"/>
            </a:endParaRPr>
          </a:p>
          <a:p>
            <a:pPr indent="-330200" lvl="1" marL="914400" rtl="0" algn="l">
              <a:lnSpc>
                <a:spcPct val="100000"/>
              </a:lnSpc>
              <a:spcBef>
                <a:spcPts val="0"/>
              </a:spcBef>
              <a:spcAft>
                <a:spcPts val="0"/>
              </a:spcAft>
              <a:buClr>
                <a:schemeClr val="dk2"/>
              </a:buClr>
              <a:buSzPts val="1600"/>
              <a:buFont typeface="Calibri"/>
              <a:buChar char="○"/>
            </a:pPr>
            <a:r>
              <a:rPr lang="en-US" sz="1600">
                <a:solidFill>
                  <a:schemeClr val="dk2"/>
                </a:solidFill>
                <a:latin typeface="Calibri"/>
                <a:ea typeface="Calibri"/>
                <a:cs typeface="Calibri"/>
                <a:sym typeface="Calibri"/>
              </a:rPr>
              <a:t>Both</a:t>
            </a:r>
            <a:r>
              <a:rPr lang="en-US" sz="1600">
                <a:solidFill>
                  <a:schemeClr val="dk2"/>
                </a:solidFill>
                <a:latin typeface="Calibri"/>
                <a:ea typeface="Calibri"/>
                <a:cs typeface="Calibri"/>
                <a:sym typeface="Calibri"/>
              </a:rPr>
              <a:t> engaging in and using SBES</a:t>
            </a:r>
            <a:endParaRPr sz="1600">
              <a:solidFill>
                <a:schemeClr val="dk2"/>
              </a:solidFill>
              <a:latin typeface="Calibri"/>
              <a:ea typeface="Calibri"/>
              <a:cs typeface="Calibri"/>
              <a:sym typeface="Calibri"/>
            </a:endParaRPr>
          </a:p>
          <a:p>
            <a:pPr indent="0" lvl="0" marL="0" rtl="0" algn="l">
              <a:lnSpc>
                <a:spcPct val="100000"/>
              </a:lnSpc>
              <a:spcBef>
                <a:spcPts val="0"/>
              </a:spcBef>
              <a:spcAft>
                <a:spcPts val="0"/>
              </a:spcAft>
              <a:buNone/>
            </a:pPr>
            <a:r>
              <a:t/>
            </a:r>
            <a:endParaRPr sz="1700">
              <a:latin typeface="Calibri"/>
              <a:ea typeface="Calibri"/>
              <a:cs typeface="Calibri"/>
              <a:sym typeface="Calibri"/>
            </a:endParaRPr>
          </a:p>
        </p:txBody>
      </p:sp>
      <p:sp>
        <p:nvSpPr>
          <p:cNvPr id="774" name="Google Shape;774;p112"/>
          <p:cNvSpPr txBox="1"/>
          <p:nvPr>
            <p:ph type="title"/>
          </p:nvPr>
        </p:nvSpPr>
        <p:spPr>
          <a:xfrm>
            <a:off x="4413075" y="0"/>
            <a:ext cx="4627200" cy="747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800">
                <a:solidFill>
                  <a:srgbClr val="006F9D"/>
                </a:solidFill>
                <a:latin typeface="Libre Franklin"/>
                <a:ea typeface="Libre Franklin"/>
                <a:cs typeface="Libre Franklin"/>
                <a:sym typeface="Libre Franklin"/>
              </a:rPr>
              <a:t>However, no two are alike</a:t>
            </a:r>
            <a:endParaRPr sz="2800">
              <a:solidFill>
                <a:srgbClr val="006F9D"/>
              </a:solidFill>
              <a:latin typeface="Libre Franklin"/>
              <a:ea typeface="Libre Franklin"/>
              <a:cs typeface="Libre Franklin"/>
              <a:sym typeface="Libre Frankl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8" name="Shape 778"/>
        <p:cNvGrpSpPr/>
        <p:nvPr/>
      </p:nvGrpSpPr>
      <p:grpSpPr>
        <a:xfrm>
          <a:off x="0" y="0"/>
          <a:ext cx="0" cy="0"/>
          <a:chOff x="0" y="0"/>
          <a:chExt cx="0" cy="0"/>
        </a:xfrm>
      </p:grpSpPr>
      <p:sp>
        <p:nvSpPr>
          <p:cNvPr id="779" name="Google Shape;779;p113"/>
          <p:cNvSpPr txBox="1"/>
          <p:nvPr>
            <p:ph type="title"/>
          </p:nvPr>
        </p:nvSpPr>
        <p:spPr>
          <a:xfrm>
            <a:off x="779188" y="307303"/>
            <a:ext cx="79338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700">
                <a:solidFill>
                  <a:srgbClr val="006F9D"/>
                </a:solidFill>
                <a:latin typeface="Libre Franklin"/>
                <a:ea typeface="Libre Franklin"/>
                <a:cs typeface="Libre Franklin"/>
                <a:sym typeface="Libre Franklin"/>
              </a:rPr>
              <a:t>TBPG R2O contributing to UFS - part 2</a:t>
            </a:r>
            <a:endParaRPr sz="2700">
              <a:solidFill>
                <a:srgbClr val="006F9D"/>
              </a:solidFill>
              <a:latin typeface="Libre Franklin"/>
              <a:ea typeface="Libre Franklin"/>
              <a:cs typeface="Libre Franklin"/>
              <a:sym typeface="Libre Franklin"/>
            </a:endParaRPr>
          </a:p>
        </p:txBody>
      </p:sp>
      <p:sp>
        <p:nvSpPr>
          <p:cNvPr id="780" name="Google Shape;780;p113"/>
          <p:cNvSpPr txBox="1"/>
          <p:nvPr>
            <p:ph idx="1" type="body"/>
          </p:nvPr>
        </p:nvSpPr>
        <p:spPr>
          <a:xfrm>
            <a:off x="553525" y="1182300"/>
            <a:ext cx="8322900" cy="3714900"/>
          </a:xfrm>
          <a:prstGeom prst="rect">
            <a:avLst/>
          </a:prstGeom>
        </p:spPr>
        <p:txBody>
          <a:bodyPr anchorCtr="0" anchor="t" bIns="91425" lIns="91425" spcFirstLastPara="1" rIns="91425" wrap="square" tIns="91425">
            <a:noAutofit/>
          </a:bodyPr>
          <a:lstStyle/>
          <a:p>
            <a:pPr indent="-374650" lvl="0" marL="457200" rtl="0" algn="l">
              <a:spcBef>
                <a:spcPts val="560"/>
              </a:spcBef>
              <a:spcAft>
                <a:spcPts val="0"/>
              </a:spcAft>
              <a:buSzPts val="2300"/>
              <a:buFont typeface="Libre Franklin"/>
              <a:buChar char="•"/>
            </a:pPr>
            <a:r>
              <a:rPr lang="en-US" sz="2300">
                <a:latin typeface="Libre Franklin"/>
                <a:ea typeface="Libre Franklin"/>
                <a:cs typeface="Libre Franklin"/>
                <a:sym typeface="Libre Franklin"/>
              </a:rPr>
              <a:t>Some activities beyond “testing in a quasi-operational environment”</a:t>
            </a:r>
            <a:endParaRPr sz="23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Identify new techniques, tools, models, observing systems, etc. with potential for improving forecast guidance and products</a:t>
            </a:r>
            <a:endParaRPr sz="19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Software development to prepare for testing</a:t>
            </a:r>
            <a:endParaRPr sz="19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Prepare documentation, assist with training </a:t>
            </a:r>
            <a:endParaRPr sz="19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Engage other TBPGs, EMC, NCEP Central Ops, NOS OCS &amp; COOPS and others as needed for the path for  transition to occur </a:t>
            </a:r>
            <a:endParaRPr sz="1900">
              <a:latin typeface="Libre Franklin"/>
              <a:ea typeface="Libre Franklin"/>
              <a:cs typeface="Libre Franklin"/>
              <a:sym typeface="Libre Frankli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14"/>
          <p:cNvSpPr txBox="1"/>
          <p:nvPr/>
        </p:nvSpPr>
        <p:spPr>
          <a:xfrm>
            <a:off x="952625" y="4820400"/>
            <a:ext cx="3254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2"/>
                </a:solidFill>
                <a:latin typeface="Libre Franklin"/>
                <a:ea typeface="Libre Franklin"/>
                <a:cs typeface="Libre Franklin"/>
                <a:sym typeface="Libre Franklin"/>
              </a:rPr>
              <a:t>NOAA Booth at AGU, 13  Dec ‘23</a:t>
            </a:r>
            <a:endParaRPr sz="700">
              <a:solidFill>
                <a:schemeClr val="dk2"/>
              </a:solidFill>
              <a:latin typeface="Libre Franklin"/>
              <a:ea typeface="Libre Franklin"/>
              <a:cs typeface="Libre Franklin"/>
              <a:sym typeface="Libre Franklin"/>
            </a:endParaRPr>
          </a:p>
        </p:txBody>
      </p:sp>
      <p:sp>
        <p:nvSpPr>
          <p:cNvPr id="786" name="Google Shape;786;p114"/>
          <p:cNvSpPr txBox="1"/>
          <p:nvPr/>
        </p:nvSpPr>
        <p:spPr>
          <a:xfrm>
            <a:off x="592375" y="142750"/>
            <a:ext cx="8345400" cy="594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100">
                <a:solidFill>
                  <a:srgbClr val="006F9D"/>
                </a:solidFill>
                <a:highlight>
                  <a:srgbClr val="FFFFFF"/>
                </a:highlight>
                <a:latin typeface="Libre Franklin"/>
                <a:ea typeface="Libre Franklin"/>
                <a:cs typeface="Libre Franklin"/>
                <a:sym typeface="Libre Franklin"/>
              </a:rPr>
              <a:t>Developmental Testbed Center (DTC) </a:t>
            </a:r>
            <a:endParaRPr b="1" sz="2100">
              <a:solidFill>
                <a:srgbClr val="006F9D"/>
              </a:solidFill>
              <a:highlight>
                <a:srgbClr val="FFFFFF"/>
              </a:highlight>
              <a:latin typeface="Libre Franklin"/>
              <a:ea typeface="Libre Franklin"/>
              <a:cs typeface="Libre Franklin"/>
              <a:sym typeface="Libre Franklin"/>
            </a:endParaRPr>
          </a:p>
          <a:p>
            <a:pPr indent="0" lvl="0" marL="0" rtl="0" algn="l">
              <a:spcBef>
                <a:spcPts val="0"/>
              </a:spcBef>
              <a:spcAft>
                <a:spcPts val="0"/>
              </a:spcAft>
              <a:buNone/>
            </a:pPr>
            <a:r>
              <a:rPr lang="en-US" sz="1800">
                <a:solidFill>
                  <a:srgbClr val="006F9D"/>
                </a:solidFill>
                <a:highlight>
                  <a:srgbClr val="FFFFFF"/>
                </a:highlight>
                <a:latin typeface="Libre Franklin"/>
                <a:ea typeface="Libre Franklin"/>
                <a:cs typeface="Libre Franklin"/>
                <a:sym typeface="Libre Franklin"/>
              </a:rPr>
              <a:t>Supporting R2O for multiple UFS applications</a:t>
            </a:r>
            <a:endParaRPr sz="1800">
              <a:solidFill>
                <a:srgbClr val="006F9D"/>
              </a:solidFill>
              <a:highlight>
                <a:srgbClr val="FFFFFF"/>
              </a:highlight>
              <a:latin typeface="Libre Franklin"/>
              <a:ea typeface="Libre Franklin"/>
              <a:cs typeface="Libre Franklin"/>
              <a:sym typeface="Libre Franklin"/>
            </a:endParaRPr>
          </a:p>
        </p:txBody>
      </p:sp>
      <p:sp>
        <p:nvSpPr>
          <p:cNvPr id="787" name="Google Shape;787;p114"/>
          <p:cNvSpPr txBox="1"/>
          <p:nvPr/>
        </p:nvSpPr>
        <p:spPr>
          <a:xfrm>
            <a:off x="478800" y="838200"/>
            <a:ext cx="4493700" cy="3944100"/>
          </a:xfrm>
          <a:prstGeom prst="rect">
            <a:avLst/>
          </a:prstGeom>
          <a:noFill/>
          <a:ln>
            <a:noFill/>
          </a:ln>
        </p:spPr>
        <p:txBody>
          <a:bodyPr anchorCtr="0" anchor="t" bIns="91425" lIns="91425" spcFirstLastPara="1" rIns="91425" wrap="square" tIns="91425">
            <a:normAutofit fontScale="47500"/>
          </a:bodyPr>
          <a:lstStyle/>
          <a:p>
            <a:pPr indent="0" lvl="0" marL="0" rtl="0" algn="l">
              <a:spcBef>
                <a:spcPts val="560"/>
              </a:spcBef>
              <a:spcAft>
                <a:spcPts val="0"/>
              </a:spcAft>
              <a:buNone/>
            </a:pPr>
            <a:r>
              <a:rPr lang="en-US" sz="3000"/>
              <a:t>Software infrastructure</a:t>
            </a:r>
            <a:endParaRPr sz="3000"/>
          </a:p>
          <a:p>
            <a:pPr indent="-168354" lvl="0" marL="182880" rtl="0" algn="l">
              <a:spcBef>
                <a:spcPts val="560"/>
              </a:spcBef>
              <a:spcAft>
                <a:spcPts val="0"/>
              </a:spcAft>
              <a:buClr>
                <a:schemeClr val="accent1"/>
              </a:buClr>
              <a:buSzPct val="100000"/>
              <a:buChar char="•"/>
            </a:pPr>
            <a:r>
              <a:rPr lang="en-US" sz="2550">
                <a:solidFill>
                  <a:schemeClr val="accent1"/>
                </a:solidFill>
              </a:rPr>
              <a:t>Common Community Physics Package (CCPP)</a:t>
            </a:r>
            <a:endParaRPr sz="2550"/>
          </a:p>
          <a:p>
            <a:pPr indent="-195786" lvl="1" marL="347472" rtl="0" algn="l">
              <a:spcBef>
                <a:spcPts val="0"/>
              </a:spcBef>
              <a:spcAft>
                <a:spcPts val="0"/>
              </a:spcAft>
              <a:buClr>
                <a:srgbClr val="000000"/>
              </a:buClr>
              <a:buSzPct val="100000"/>
              <a:buChar char="•"/>
            </a:pPr>
            <a:r>
              <a:rPr lang="en-US" sz="2550"/>
              <a:t>Includes Single Column Model (SCM) for simplified testing of physics interactions</a:t>
            </a:r>
            <a:endParaRPr sz="2550"/>
          </a:p>
          <a:p>
            <a:pPr indent="-195786" lvl="1" marL="347472" rtl="0" algn="l">
              <a:spcBef>
                <a:spcPts val="0"/>
              </a:spcBef>
              <a:spcAft>
                <a:spcPts val="0"/>
              </a:spcAft>
              <a:buClr>
                <a:srgbClr val="07336F"/>
              </a:buClr>
              <a:buSzPct val="100000"/>
              <a:buChar char="•"/>
            </a:pPr>
            <a:r>
              <a:rPr lang="en-US" sz="2550"/>
              <a:t>Supported implementation of 2 HAFS configurations</a:t>
            </a:r>
            <a:endParaRPr sz="2550"/>
          </a:p>
          <a:p>
            <a:pPr indent="-168354" lvl="0" marL="182880" rtl="0" algn="l">
              <a:spcBef>
                <a:spcPts val="0"/>
              </a:spcBef>
              <a:spcAft>
                <a:spcPts val="0"/>
              </a:spcAft>
              <a:buClr>
                <a:schemeClr val="accent1"/>
              </a:buClr>
              <a:buSzPct val="100000"/>
              <a:buChar char="•"/>
            </a:pPr>
            <a:r>
              <a:rPr lang="en-US" sz="2550">
                <a:solidFill>
                  <a:schemeClr val="accent1"/>
                </a:solidFill>
              </a:rPr>
              <a:t>Advanced Model Evaluation Tools (METplus)</a:t>
            </a:r>
            <a:endParaRPr sz="2550">
              <a:solidFill>
                <a:schemeClr val="accent1"/>
              </a:solidFill>
            </a:endParaRPr>
          </a:p>
          <a:p>
            <a:pPr indent="-195786" lvl="1" marL="347472" rtl="0" algn="l">
              <a:spcBef>
                <a:spcPts val="0"/>
              </a:spcBef>
              <a:spcAft>
                <a:spcPts val="0"/>
              </a:spcAft>
              <a:buClr>
                <a:srgbClr val="000000"/>
              </a:buClr>
              <a:buSzPct val="100000"/>
              <a:buChar char="•"/>
            </a:pPr>
            <a:r>
              <a:rPr lang="en-US" sz="2550"/>
              <a:t>Community verification system</a:t>
            </a:r>
            <a:endParaRPr sz="2550"/>
          </a:p>
          <a:p>
            <a:pPr indent="-195786" lvl="1" marL="347472" rtl="0" algn="l">
              <a:spcBef>
                <a:spcPts val="0"/>
              </a:spcBef>
              <a:spcAft>
                <a:spcPts val="0"/>
              </a:spcAft>
              <a:buClr>
                <a:srgbClr val="07336F"/>
              </a:buClr>
              <a:buSzPct val="100000"/>
              <a:buChar char="•"/>
            </a:pPr>
            <a:r>
              <a:rPr lang="en-US" sz="2550"/>
              <a:t>Standard metrics plus more advanced tools</a:t>
            </a:r>
            <a:endParaRPr sz="2550"/>
          </a:p>
          <a:p>
            <a:pPr indent="0" lvl="0" marL="0" rtl="0" algn="l">
              <a:spcBef>
                <a:spcPts val="560"/>
              </a:spcBef>
              <a:spcAft>
                <a:spcPts val="0"/>
              </a:spcAft>
              <a:buNone/>
            </a:pPr>
            <a:r>
              <a:rPr lang="en-US" sz="3000"/>
              <a:t>Testing and Evaluation</a:t>
            </a:r>
            <a:endParaRPr sz="3000"/>
          </a:p>
          <a:p>
            <a:pPr indent="-166846" lvl="0" marL="182880" rtl="0" algn="l">
              <a:spcBef>
                <a:spcPts val="560"/>
              </a:spcBef>
              <a:spcAft>
                <a:spcPts val="0"/>
              </a:spcAft>
              <a:buClr>
                <a:schemeClr val="accent1"/>
              </a:buClr>
              <a:buSzPct val="100000"/>
              <a:buChar char="•"/>
            </a:pPr>
            <a:r>
              <a:rPr lang="en-US" sz="2500">
                <a:solidFill>
                  <a:schemeClr val="accent1"/>
                </a:solidFill>
              </a:rPr>
              <a:t>RRFS</a:t>
            </a:r>
            <a:endParaRPr sz="2500">
              <a:solidFill>
                <a:schemeClr val="accent1"/>
              </a:solidFill>
            </a:endParaRPr>
          </a:p>
          <a:p>
            <a:pPr indent="-189706" lvl="1" marL="342900" rtl="0" algn="l">
              <a:spcBef>
                <a:spcPts val="0"/>
              </a:spcBef>
              <a:spcAft>
                <a:spcPts val="0"/>
              </a:spcAft>
              <a:buClr>
                <a:srgbClr val="000000"/>
              </a:buClr>
              <a:buSzPct val="100000"/>
              <a:buChar char="•"/>
            </a:pPr>
            <a:r>
              <a:rPr lang="en-US" sz="2500"/>
              <a:t>Agile testing framework - timely feedback to developers</a:t>
            </a:r>
            <a:endParaRPr sz="2500"/>
          </a:p>
          <a:p>
            <a:pPr indent="-189706" lvl="1" marL="342900" rtl="0" algn="l">
              <a:spcBef>
                <a:spcPts val="0"/>
              </a:spcBef>
              <a:spcAft>
                <a:spcPts val="0"/>
              </a:spcAft>
              <a:buClr>
                <a:srgbClr val="000000"/>
              </a:buClr>
              <a:buSzPct val="100000"/>
              <a:buChar char="•"/>
            </a:pPr>
            <a:r>
              <a:rPr lang="en-US" sz="2500"/>
              <a:t>Testing informing ensemble design</a:t>
            </a:r>
            <a:endParaRPr sz="2500"/>
          </a:p>
          <a:p>
            <a:pPr indent="-166846" lvl="0" marL="182880" rtl="0" algn="l">
              <a:spcBef>
                <a:spcPts val="0"/>
              </a:spcBef>
              <a:spcAft>
                <a:spcPts val="0"/>
              </a:spcAft>
              <a:buClr>
                <a:schemeClr val="accent1"/>
              </a:buClr>
              <a:buSzPct val="100000"/>
              <a:buChar char="•"/>
            </a:pPr>
            <a:r>
              <a:rPr lang="en-US" sz="2500">
                <a:solidFill>
                  <a:schemeClr val="accent1"/>
                </a:solidFill>
              </a:rPr>
              <a:t>HAFS</a:t>
            </a:r>
            <a:endParaRPr sz="2500">
              <a:solidFill>
                <a:schemeClr val="accent1"/>
              </a:solidFill>
            </a:endParaRPr>
          </a:p>
          <a:p>
            <a:pPr indent="-189706" lvl="1" marL="342900" rtl="0" algn="l">
              <a:spcBef>
                <a:spcPts val="0"/>
              </a:spcBef>
              <a:spcAft>
                <a:spcPts val="0"/>
              </a:spcAft>
              <a:buClr>
                <a:srgbClr val="000000"/>
              </a:buClr>
              <a:buSzPct val="100000"/>
              <a:buChar char="•"/>
            </a:pPr>
            <a:r>
              <a:rPr lang="en-US" sz="2500"/>
              <a:t>Evaluations in support of 2023 HAFS implementation</a:t>
            </a:r>
            <a:endParaRPr sz="2500"/>
          </a:p>
          <a:p>
            <a:pPr indent="-189706" lvl="1" marL="342900" rtl="0" algn="l">
              <a:spcBef>
                <a:spcPts val="0"/>
              </a:spcBef>
              <a:spcAft>
                <a:spcPts val="0"/>
              </a:spcAft>
              <a:buClr>
                <a:srgbClr val="000000"/>
              </a:buClr>
              <a:buSzPct val="100000"/>
              <a:buChar char="•"/>
            </a:pPr>
            <a:r>
              <a:rPr lang="en-US" sz="2500"/>
              <a:t>QPF and storm structure evaluations</a:t>
            </a:r>
            <a:endParaRPr sz="2500"/>
          </a:p>
          <a:p>
            <a:pPr indent="-166846" lvl="0" marL="182880" rtl="0" algn="l">
              <a:spcBef>
                <a:spcPts val="0"/>
              </a:spcBef>
              <a:spcAft>
                <a:spcPts val="0"/>
              </a:spcAft>
              <a:buClr>
                <a:schemeClr val="accent1"/>
              </a:buClr>
              <a:buSzPct val="100000"/>
              <a:buChar char="•"/>
            </a:pPr>
            <a:r>
              <a:rPr lang="en-US" sz="2500">
                <a:solidFill>
                  <a:schemeClr val="accent1"/>
                </a:solidFill>
              </a:rPr>
              <a:t>Global Forecast System (GFS)</a:t>
            </a:r>
            <a:endParaRPr sz="2500">
              <a:solidFill>
                <a:schemeClr val="accent1"/>
              </a:solidFill>
            </a:endParaRPr>
          </a:p>
          <a:p>
            <a:pPr indent="-194278" lvl="1" marL="347472" rtl="0" algn="l">
              <a:spcBef>
                <a:spcPts val="0"/>
              </a:spcBef>
              <a:spcAft>
                <a:spcPts val="0"/>
              </a:spcAft>
              <a:buClr>
                <a:srgbClr val="000000"/>
              </a:buClr>
              <a:buSzPct val="100000"/>
              <a:buChar char="•"/>
            </a:pPr>
            <a:r>
              <a:rPr lang="en-US" sz="2500"/>
              <a:t>In-depth testing of innovations being considered for GFS proto-types</a:t>
            </a:r>
            <a:endParaRPr sz="2500"/>
          </a:p>
          <a:p>
            <a:pPr indent="-194278" lvl="1" marL="347472" rtl="0" algn="l">
              <a:spcBef>
                <a:spcPts val="0"/>
              </a:spcBef>
              <a:spcAft>
                <a:spcPts val="0"/>
              </a:spcAft>
              <a:buClr>
                <a:srgbClr val="07336F"/>
              </a:buClr>
              <a:buSzPct val="100000"/>
              <a:buChar char="•"/>
            </a:pPr>
            <a:r>
              <a:rPr lang="en-US" sz="2500"/>
              <a:t>Feedback to developers on issues with schemes</a:t>
            </a:r>
            <a:endParaRPr sz="2500"/>
          </a:p>
        </p:txBody>
      </p:sp>
      <p:pic>
        <p:nvPicPr>
          <p:cNvPr id="788" name="Google Shape;788;p114"/>
          <p:cNvPicPr preferRelativeResize="0"/>
          <p:nvPr/>
        </p:nvPicPr>
        <p:blipFill rotWithShape="1">
          <a:blip r:embed="rId3">
            <a:alphaModFix/>
          </a:blip>
          <a:srcRect b="0" l="0" r="0" t="0"/>
          <a:stretch/>
        </p:blipFill>
        <p:spPr>
          <a:xfrm>
            <a:off x="6452405" y="533442"/>
            <a:ext cx="2385427" cy="1476694"/>
          </a:xfrm>
          <a:prstGeom prst="rect">
            <a:avLst/>
          </a:prstGeom>
          <a:noFill/>
          <a:ln>
            <a:noFill/>
          </a:ln>
        </p:spPr>
      </p:pic>
      <p:pic>
        <p:nvPicPr>
          <p:cNvPr id="789" name="Google Shape;789;p114"/>
          <p:cNvPicPr preferRelativeResize="0"/>
          <p:nvPr/>
        </p:nvPicPr>
        <p:blipFill rotWithShape="1">
          <a:blip r:embed="rId4">
            <a:alphaModFix/>
          </a:blip>
          <a:srcRect b="0" l="0" r="0" t="0"/>
          <a:stretch/>
        </p:blipFill>
        <p:spPr>
          <a:xfrm>
            <a:off x="5070712" y="751300"/>
            <a:ext cx="1290864" cy="1290864"/>
          </a:xfrm>
          <a:prstGeom prst="rect">
            <a:avLst/>
          </a:prstGeom>
          <a:noFill/>
          <a:ln>
            <a:noFill/>
          </a:ln>
        </p:spPr>
      </p:pic>
      <p:pic>
        <p:nvPicPr>
          <p:cNvPr id="790" name="Google Shape;790;p114"/>
          <p:cNvPicPr preferRelativeResize="0"/>
          <p:nvPr/>
        </p:nvPicPr>
        <p:blipFill rotWithShape="1">
          <a:blip r:embed="rId5">
            <a:alphaModFix/>
          </a:blip>
          <a:srcRect b="10729" l="486" r="2189" t="3292"/>
          <a:stretch/>
        </p:blipFill>
        <p:spPr>
          <a:xfrm>
            <a:off x="4730925" y="3101313"/>
            <a:ext cx="1361850" cy="1361850"/>
          </a:xfrm>
          <a:prstGeom prst="rect">
            <a:avLst/>
          </a:prstGeom>
          <a:noFill/>
          <a:ln>
            <a:noFill/>
          </a:ln>
        </p:spPr>
      </p:pic>
      <p:sp>
        <p:nvSpPr>
          <p:cNvPr id="791" name="Google Shape;791;p114"/>
          <p:cNvSpPr txBox="1"/>
          <p:nvPr/>
        </p:nvSpPr>
        <p:spPr>
          <a:xfrm>
            <a:off x="4434840" y="2103120"/>
            <a:ext cx="1783200" cy="877200"/>
          </a:xfrm>
          <a:prstGeom prst="rect">
            <a:avLst/>
          </a:prstGeom>
          <a:solidFill>
            <a:srgbClr val="D3DCEC"/>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900"/>
              <a:t>Time-lagged ensemble - </a:t>
            </a:r>
            <a:endParaRPr sz="900"/>
          </a:p>
          <a:p>
            <a:pPr indent="0" lvl="0" marL="0" rtl="0" algn="l">
              <a:spcBef>
                <a:spcPts val="0"/>
              </a:spcBef>
              <a:spcAft>
                <a:spcPts val="0"/>
              </a:spcAft>
              <a:buNone/>
            </a:pPr>
            <a:r>
              <a:rPr lang="en-US" sz="900">
                <a:solidFill>
                  <a:srgbClr val="000000"/>
                </a:solidFill>
              </a:rPr>
              <a:t>Composite Reflectivity &gt;30 dBZ </a:t>
            </a:r>
            <a:endParaRPr sz="900">
              <a:solidFill>
                <a:srgbClr val="000000"/>
              </a:solidFill>
            </a:endParaRPr>
          </a:p>
          <a:p>
            <a:pPr indent="0" lvl="0" marL="0" rtl="0" algn="l">
              <a:spcBef>
                <a:spcPts val="0"/>
              </a:spcBef>
              <a:spcAft>
                <a:spcPts val="0"/>
              </a:spcAft>
              <a:buNone/>
            </a:pPr>
            <a:r>
              <a:rPr lang="en-US" sz="900">
                <a:solidFill>
                  <a:srgbClr val="000000"/>
                </a:solidFill>
              </a:rPr>
              <a:t>warm colors</a:t>
            </a:r>
            <a:r>
              <a:rPr lang="en-US" sz="900"/>
              <a:t>:</a:t>
            </a:r>
            <a:r>
              <a:rPr lang="en-US" sz="900">
                <a:solidFill>
                  <a:srgbClr val="000000"/>
                </a:solidFill>
              </a:rPr>
              <a:t> 00z initialized</a:t>
            </a:r>
            <a:r>
              <a:rPr lang="en-US" sz="900"/>
              <a:t> </a:t>
            </a:r>
            <a:endParaRPr sz="900"/>
          </a:p>
          <a:p>
            <a:pPr indent="0" lvl="0" marL="0" rtl="0" algn="l">
              <a:spcBef>
                <a:spcPts val="0"/>
              </a:spcBef>
              <a:spcAft>
                <a:spcPts val="0"/>
              </a:spcAft>
              <a:buNone/>
            </a:pPr>
            <a:r>
              <a:rPr lang="en-US" sz="900"/>
              <a:t>cool colors: </a:t>
            </a:r>
            <a:r>
              <a:rPr lang="en-US" sz="900">
                <a:solidFill>
                  <a:srgbClr val="000000"/>
                </a:solidFill>
              </a:rPr>
              <a:t>12-h time la</a:t>
            </a:r>
            <a:r>
              <a:rPr lang="en-US" sz="900"/>
              <a:t>gged</a:t>
            </a:r>
            <a:endParaRPr sz="900"/>
          </a:p>
          <a:p>
            <a:pPr indent="0" lvl="0" marL="0" rtl="0" algn="l">
              <a:spcBef>
                <a:spcPts val="0"/>
              </a:spcBef>
              <a:spcAft>
                <a:spcPts val="0"/>
              </a:spcAft>
              <a:buNone/>
            </a:pPr>
            <a:r>
              <a:rPr lang="en-US" sz="900"/>
              <a:t>black contours: </a:t>
            </a:r>
            <a:r>
              <a:rPr lang="en-US" sz="900">
                <a:solidFill>
                  <a:srgbClr val="000000"/>
                </a:solidFill>
              </a:rPr>
              <a:t>MRMS ob</a:t>
            </a:r>
            <a:r>
              <a:rPr lang="en-US" sz="900"/>
              <a:t>s</a:t>
            </a:r>
            <a:endParaRPr sz="1100">
              <a:solidFill>
                <a:srgbClr val="000000"/>
              </a:solidFill>
            </a:endParaRPr>
          </a:p>
        </p:txBody>
      </p:sp>
      <p:pic>
        <p:nvPicPr>
          <p:cNvPr id="792" name="Google Shape;792;p114"/>
          <p:cNvPicPr preferRelativeResize="0"/>
          <p:nvPr/>
        </p:nvPicPr>
        <p:blipFill>
          <a:blip r:embed="rId6">
            <a:alphaModFix/>
          </a:blip>
          <a:stretch>
            <a:fillRect/>
          </a:stretch>
        </p:blipFill>
        <p:spPr>
          <a:xfrm>
            <a:off x="6398075" y="2644125"/>
            <a:ext cx="1828800" cy="1184366"/>
          </a:xfrm>
          <a:prstGeom prst="rect">
            <a:avLst/>
          </a:prstGeom>
          <a:noFill/>
          <a:ln>
            <a:noFill/>
          </a:ln>
        </p:spPr>
      </p:pic>
      <p:pic>
        <p:nvPicPr>
          <p:cNvPr id="793" name="Google Shape;793;p114"/>
          <p:cNvPicPr preferRelativeResize="0"/>
          <p:nvPr/>
        </p:nvPicPr>
        <p:blipFill>
          <a:blip r:embed="rId7">
            <a:alphaModFix/>
          </a:blip>
          <a:stretch>
            <a:fillRect/>
          </a:stretch>
        </p:blipFill>
        <p:spPr>
          <a:xfrm>
            <a:off x="7193138" y="3364975"/>
            <a:ext cx="1828800" cy="1417320"/>
          </a:xfrm>
          <a:prstGeom prst="rect">
            <a:avLst/>
          </a:prstGeom>
          <a:noFill/>
          <a:ln>
            <a:noFill/>
          </a:ln>
        </p:spPr>
      </p:pic>
      <p:sp>
        <p:nvSpPr>
          <p:cNvPr id="794" name="Google Shape;794;p114"/>
          <p:cNvSpPr txBox="1"/>
          <p:nvPr/>
        </p:nvSpPr>
        <p:spPr>
          <a:xfrm>
            <a:off x="6400800" y="2130552"/>
            <a:ext cx="2622900" cy="461700"/>
          </a:xfrm>
          <a:prstGeom prst="rect">
            <a:avLst/>
          </a:prstGeom>
          <a:solidFill>
            <a:srgbClr val="D3DCEC"/>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900"/>
              <a:t>Method for Object Based Diagnostic Evaluation:</a:t>
            </a:r>
            <a:endParaRPr sz="900"/>
          </a:p>
          <a:p>
            <a:pPr indent="0" lvl="0" marL="0" rtl="0" algn="l">
              <a:spcBef>
                <a:spcPts val="0"/>
              </a:spcBef>
              <a:spcAft>
                <a:spcPts val="0"/>
              </a:spcAft>
              <a:buNone/>
            </a:pPr>
            <a:r>
              <a:rPr lang="en-US" sz="900"/>
              <a:t>HAFS: Too much light precip / lower for heavier</a:t>
            </a:r>
            <a:endParaRPr sz="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15"/>
          <p:cNvSpPr txBox="1"/>
          <p:nvPr>
            <p:ph type="title"/>
          </p:nvPr>
        </p:nvSpPr>
        <p:spPr>
          <a:xfrm>
            <a:off x="752888" y="205978"/>
            <a:ext cx="7933800" cy="594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a:t>CPC Supporting UFS </a:t>
            </a:r>
            <a:endParaRPr/>
          </a:p>
          <a:p>
            <a:pPr indent="0" lvl="0" marL="0" rtl="0" algn="l">
              <a:spcBef>
                <a:spcPts val="0"/>
              </a:spcBef>
              <a:spcAft>
                <a:spcPts val="0"/>
              </a:spcAft>
              <a:buNone/>
            </a:pPr>
            <a:r>
              <a:rPr lang="en-US"/>
              <a:t>Development (draft slide) </a:t>
            </a:r>
            <a:endParaRPr/>
          </a:p>
        </p:txBody>
      </p:sp>
      <p:sp>
        <p:nvSpPr>
          <p:cNvPr id="801" name="Google Shape;801;p115"/>
          <p:cNvSpPr txBox="1"/>
          <p:nvPr/>
        </p:nvSpPr>
        <p:spPr>
          <a:xfrm>
            <a:off x="903800" y="1371150"/>
            <a:ext cx="40743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CPC is involved in the development of UFS-MRW/S2S </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Evaluation of prototypes</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Evaluation of retrospectives</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Structure of reforecast/real-time delivery</a:t>
            </a:r>
            <a:endParaRPr sz="1600">
              <a:latin typeface="Calibri"/>
              <a:ea typeface="Calibri"/>
              <a:cs typeface="Calibri"/>
              <a:sym typeface="Calibri"/>
            </a:endParaRPr>
          </a:p>
          <a:p>
            <a:pPr indent="-330200" lvl="0" marL="4572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Evaluation of reforecasts for final science review/approval at NCEP.</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rgbClr val="000000"/>
                </a:solidFill>
                <a:latin typeface="Calibri"/>
                <a:ea typeface="Calibri"/>
                <a:cs typeface="Calibri"/>
                <a:sym typeface="Calibri"/>
              </a:rPr>
              <a:t> </a:t>
            </a:r>
            <a:endParaRPr i="0" sz="1600" u="none" cap="none" strike="noStrike">
              <a:solidFill>
                <a:srgbClr val="000000"/>
              </a:solidFill>
              <a:latin typeface="Calibri"/>
              <a:ea typeface="Calibri"/>
              <a:cs typeface="Calibri"/>
              <a:sym typeface="Calibri"/>
            </a:endParaRPr>
          </a:p>
        </p:txBody>
      </p:sp>
      <p:pic>
        <p:nvPicPr>
          <p:cNvPr id="802" name="Google Shape;802;p115"/>
          <p:cNvPicPr preferRelativeResize="0"/>
          <p:nvPr/>
        </p:nvPicPr>
        <p:blipFill>
          <a:blip r:embed="rId3">
            <a:alphaModFix/>
          </a:blip>
          <a:stretch>
            <a:fillRect/>
          </a:stretch>
        </p:blipFill>
        <p:spPr>
          <a:xfrm>
            <a:off x="5379000" y="152400"/>
            <a:ext cx="3629025"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16"/>
          <p:cNvSpPr txBox="1"/>
          <p:nvPr>
            <p:ph type="title"/>
          </p:nvPr>
        </p:nvSpPr>
        <p:spPr>
          <a:xfrm>
            <a:off x="256387" y="0"/>
            <a:ext cx="8494200" cy="974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900"/>
              <a:t>Funding</a:t>
            </a:r>
            <a:endParaRPr sz="2900"/>
          </a:p>
        </p:txBody>
      </p:sp>
      <p:sp>
        <p:nvSpPr>
          <p:cNvPr id="809" name="Google Shape;809;p116"/>
          <p:cNvSpPr txBox="1"/>
          <p:nvPr>
            <p:ph idx="1" type="body"/>
          </p:nvPr>
        </p:nvSpPr>
        <p:spPr>
          <a:xfrm>
            <a:off x="393187" y="754800"/>
            <a:ext cx="8357400" cy="3917684"/>
          </a:xfrm>
          <a:prstGeom prst="rect">
            <a:avLst/>
          </a:prstGeom>
          <a:noFill/>
          <a:ln>
            <a:noFill/>
          </a:ln>
        </p:spPr>
        <p:txBody>
          <a:bodyPr anchorCtr="0" anchor="t" bIns="91425" lIns="91425" spcFirstLastPara="1" rIns="91425" wrap="square" tIns="91425">
            <a:noAutofit/>
          </a:bodyPr>
          <a:lstStyle/>
          <a:p>
            <a:pPr indent="0" lvl="0" marL="95250" rtl="0" algn="l">
              <a:lnSpc>
                <a:spcPct val="100000"/>
              </a:lnSpc>
              <a:spcBef>
                <a:spcPts val="0"/>
              </a:spcBef>
              <a:spcAft>
                <a:spcPts val="0"/>
              </a:spcAft>
              <a:buSzPts val="2100"/>
              <a:buNone/>
            </a:pPr>
            <a:r>
              <a:rPr lang="en-US" sz="2100"/>
              <a:t>From a number of sources varies among TBPG</a:t>
            </a:r>
            <a:endParaRPr/>
          </a:p>
          <a:p>
            <a:pPr indent="-361950" lvl="1" marL="914400" rtl="0" algn="l">
              <a:lnSpc>
                <a:spcPct val="100000"/>
              </a:lnSpc>
              <a:spcBef>
                <a:spcPts val="0"/>
              </a:spcBef>
              <a:spcAft>
                <a:spcPts val="0"/>
              </a:spcAft>
              <a:buSzPts val="2100"/>
              <a:buChar char="○"/>
            </a:pPr>
            <a:r>
              <a:rPr lang="en-US" sz="2100"/>
              <a:t>NWS Science and Technology Integration Office (STI) and NOAA/OAR Weather Program Office (WPO)</a:t>
            </a:r>
            <a:endParaRPr/>
          </a:p>
          <a:p>
            <a:pPr indent="-361950" lvl="2" marL="1371600" rtl="0" algn="l">
              <a:lnSpc>
                <a:spcPct val="100000"/>
              </a:lnSpc>
              <a:spcBef>
                <a:spcPts val="0"/>
              </a:spcBef>
              <a:spcAft>
                <a:spcPts val="0"/>
              </a:spcAft>
              <a:buSzPts val="2100"/>
              <a:buChar char="○"/>
            </a:pPr>
            <a:r>
              <a:rPr lang="en-US" sz="1700"/>
              <a:t>Competitive grants/Coop agreements support PIs on projects to be evaluated in TBs</a:t>
            </a:r>
            <a:endParaRPr/>
          </a:p>
          <a:p>
            <a:pPr indent="-361950" lvl="1" marL="914400" rtl="0" algn="l">
              <a:lnSpc>
                <a:spcPct val="100000"/>
              </a:lnSpc>
              <a:spcBef>
                <a:spcPts val="0"/>
              </a:spcBef>
              <a:spcAft>
                <a:spcPts val="0"/>
              </a:spcAft>
              <a:buSzPts val="2100"/>
              <a:buChar char="○"/>
            </a:pPr>
            <a:r>
              <a:rPr lang="en-US" sz="2100"/>
              <a:t>STI – funds some NWS personnel and TB Milestones for ATPG, AWT, JHT, OPG, HWT, HMT, FWTB  </a:t>
            </a:r>
            <a:endParaRPr/>
          </a:p>
          <a:p>
            <a:pPr indent="-361950" lvl="1" marL="914400" rtl="0" algn="l">
              <a:lnSpc>
                <a:spcPct val="100000"/>
              </a:lnSpc>
              <a:spcBef>
                <a:spcPts val="0"/>
              </a:spcBef>
              <a:spcAft>
                <a:spcPts val="0"/>
              </a:spcAft>
              <a:buSzPts val="2100"/>
              <a:buChar char="○"/>
            </a:pPr>
            <a:r>
              <a:rPr lang="en-US" sz="2100"/>
              <a:t>WPO funds infrastructure for their </a:t>
            </a:r>
            <a:endParaRPr/>
          </a:p>
          <a:p>
            <a:pPr indent="-361950" lvl="1" marL="914400" rtl="0" algn="l">
              <a:lnSpc>
                <a:spcPct val="100000"/>
              </a:lnSpc>
              <a:spcBef>
                <a:spcPts val="0"/>
              </a:spcBef>
              <a:spcAft>
                <a:spcPts val="0"/>
              </a:spcAft>
              <a:buSzPts val="2100"/>
              <a:buChar char="○"/>
            </a:pPr>
            <a:r>
              <a:rPr lang="en-US" sz="2100"/>
              <a:t>NESDIS GOES-R and POES satellite programs</a:t>
            </a:r>
            <a:endParaRPr/>
          </a:p>
          <a:p>
            <a:pPr indent="-361950" lvl="2" marL="1371600" rtl="0" algn="l">
              <a:lnSpc>
                <a:spcPct val="100000"/>
              </a:lnSpc>
              <a:spcBef>
                <a:spcPts val="0"/>
              </a:spcBef>
              <a:spcAft>
                <a:spcPts val="0"/>
              </a:spcAft>
              <a:buSzPts val="2100"/>
              <a:buChar char="○"/>
            </a:pPr>
            <a:r>
              <a:rPr lang="en-US" sz="1700"/>
              <a:t>also funds satellite liaison positions at HWT, JHT/HOT, WPC</a:t>
            </a:r>
            <a:endParaRPr sz="1700"/>
          </a:p>
          <a:p>
            <a:pPr indent="-361950" lvl="1" marL="914400" rtl="0" algn="l">
              <a:lnSpc>
                <a:spcPct val="100000"/>
              </a:lnSpc>
              <a:spcBef>
                <a:spcPts val="0"/>
              </a:spcBef>
              <a:spcAft>
                <a:spcPts val="0"/>
              </a:spcAft>
              <a:buSzPts val="2100"/>
              <a:buChar char="○"/>
            </a:pPr>
            <a:r>
              <a:rPr lang="en-US" sz="2100"/>
              <a:t>COMT, Space Wx TB and some others run their own competitions.</a:t>
            </a:r>
            <a:endParaRPr sz="2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17"/>
          <p:cNvSpPr txBox="1"/>
          <p:nvPr/>
        </p:nvSpPr>
        <p:spPr>
          <a:xfrm>
            <a:off x="642675" y="261950"/>
            <a:ext cx="43869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800"/>
              <a:buFont typeface="Arial"/>
              <a:buNone/>
            </a:pPr>
            <a:r>
              <a:rPr lang="en-US">
                <a:latin typeface="Libre Franklin"/>
                <a:ea typeface="Libre Franklin"/>
                <a:cs typeface="Libre Franklin"/>
                <a:sym typeface="Libre Franklin"/>
              </a:rPr>
              <a:t>The Hurricane Weather Research &amp; Forecast system (HWRF) is NOAA’s operational hurricane forecasting model.  It continues to be refined and improved in collaboration with agency and university researchers.</a:t>
            </a:r>
            <a:endParaRPr>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800"/>
              <a:buFont typeface="Arial"/>
              <a:buNone/>
            </a:pPr>
            <a:r>
              <a:t/>
            </a:r>
            <a:endParaRPr>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800"/>
              <a:buFont typeface="Arial"/>
              <a:buNone/>
            </a:pPr>
            <a:r>
              <a:rPr lang="en-US">
                <a:latin typeface="Libre Franklin"/>
                <a:ea typeface="Libre Franklin"/>
                <a:cs typeface="Libre Franklin"/>
                <a:sym typeface="Libre Franklin"/>
              </a:rPr>
              <a:t>The </a:t>
            </a:r>
            <a:r>
              <a:rPr lang="en-US">
                <a:latin typeface="Libre Franklin"/>
                <a:ea typeface="Libre Franklin"/>
                <a:cs typeface="Libre Franklin"/>
                <a:sym typeface="Libre Franklin"/>
              </a:rPr>
              <a:t>Developmental Testbed Center</a:t>
            </a:r>
            <a:r>
              <a:rPr lang="en-US">
                <a:latin typeface="Libre Franklin"/>
                <a:ea typeface="Libre Franklin"/>
                <a:cs typeface="Libre Franklin"/>
                <a:sym typeface="Libre Franklin"/>
              </a:rPr>
              <a:t> has f</a:t>
            </a:r>
            <a:r>
              <a:rPr lang="en-US">
                <a:latin typeface="Libre Franklin"/>
                <a:ea typeface="Libre Franklin"/>
                <a:cs typeface="Libre Franklin"/>
                <a:sym typeface="Libre Franklin"/>
              </a:rPr>
              <a:t>acilitated the transition of innovations</a:t>
            </a:r>
            <a:r>
              <a:rPr lang="en-US">
                <a:latin typeface="Libre Franklin"/>
                <a:ea typeface="Libre Franklin"/>
                <a:cs typeface="Libre Franklin"/>
                <a:sym typeface="Libre Franklin"/>
              </a:rPr>
              <a:t> into the HWRF through sustained focus over a number of years. </a:t>
            </a:r>
            <a:endParaRPr>
              <a:latin typeface="Libre Franklin"/>
              <a:ea typeface="Libre Franklin"/>
              <a:cs typeface="Libre Franklin"/>
              <a:sym typeface="Libre Franklin"/>
            </a:endParaRPr>
          </a:p>
        </p:txBody>
      </p:sp>
      <p:sp>
        <p:nvSpPr>
          <p:cNvPr id="815" name="Google Shape;815;p117"/>
          <p:cNvSpPr txBox="1"/>
          <p:nvPr/>
        </p:nvSpPr>
        <p:spPr>
          <a:xfrm>
            <a:off x="5397700" y="3515550"/>
            <a:ext cx="3435000" cy="219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000"/>
              <a:t>HWRF forecast plume 3-km resolution regional model  </a:t>
            </a:r>
            <a:endParaRPr sz="1000"/>
          </a:p>
        </p:txBody>
      </p:sp>
      <p:pic>
        <p:nvPicPr>
          <p:cNvPr id="816" name="Google Shape;816;p117"/>
          <p:cNvPicPr preferRelativeResize="0"/>
          <p:nvPr/>
        </p:nvPicPr>
        <p:blipFill>
          <a:blip r:embed="rId3">
            <a:alphaModFix/>
          </a:blip>
          <a:stretch>
            <a:fillRect/>
          </a:stretch>
        </p:blipFill>
        <p:spPr>
          <a:xfrm>
            <a:off x="5103075" y="555025"/>
            <a:ext cx="3952500" cy="2928350"/>
          </a:xfrm>
          <a:prstGeom prst="rect">
            <a:avLst/>
          </a:prstGeom>
          <a:noFill/>
          <a:ln>
            <a:noFill/>
          </a:ln>
        </p:spPr>
      </p:pic>
      <p:sp>
        <p:nvSpPr>
          <p:cNvPr id="817" name="Google Shape;817;p117"/>
          <p:cNvSpPr txBox="1"/>
          <p:nvPr>
            <p:ph type="title"/>
          </p:nvPr>
        </p:nvSpPr>
        <p:spPr>
          <a:xfrm>
            <a:off x="960000" y="12452"/>
            <a:ext cx="8184000" cy="475200"/>
          </a:xfrm>
          <a:prstGeom prst="rect">
            <a:avLst/>
          </a:prstGeom>
          <a:noFill/>
          <a:ln>
            <a:noFill/>
          </a:ln>
        </p:spPr>
        <p:txBody>
          <a:bodyPr anchorCtr="0" anchor="b" bIns="91425" lIns="91425" spcFirstLastPara="1" rIns="91425" wrap="square" tIns="45700">
            <a:noAutofit/>
          </a:bodyPr>
          <a:lstStyle/>
          <a:p>
            <a:pPr indent="0" lvl="0" marL="0" rtl="0" algn="r">
              <a:spcBef>
                <a:spcPts val="0"/>
              </a:spcBef>
              <a:spcAft>
                <a:spcPts val="0"/>
              </a:spcAft>
              <a:buClr>
                <a:schemeClr val="dk2"/>
              </a:buClr>
              <a:buSzPts val="3600"/>
              <a:buFont typeface="Libre Franklin"/>
              <a:buNone/>
            </a:pPr>
            <a:r>
              <a:rPr lang="en-US" sz="2340">
                <a:solidFill>
                  <a:srgbClr val="006F9D"/>
                </a:solidFill>
                <a:latin typeface="Libre Franklin"/>
                <a:ea typeface="Libre Franklin"/>
                <a:cs typeface="Libre Franklin"/>
                <a:sym typeface="Libre Franklin"/>
              </a:rPr>
              <a:t>Developmental Testbed Center &amp; Innovations to HWRF</a:t>
            </a:r>
            <a:endParaRPr sz="2340">
              <a:solidFill>
                <a:srgbClr val="006F9D"/>
              </a:solidFill>
              <a:latin typeface="Libre Franklin"/>
              <a:ea typeface="Libre Franklin"/>
              <a:cs typeface="Libre Franklin"/>
              <a:sym typeface="Libre Franklin"/>
            </a:endParaRPr>
          </a:p>
        </p:txBody>
      </p:sp>
      <p:sp>
        <p:nvSpPr>
          <p:cNvPr id="818" name="Google Shape;818;p117"/>
          <p:cNvSpPr txBox="1"/>
          <p:nvPr/>
        </p:nvSpPr>
        <p:spPr>
          <a:xfrm>
            <a:off x="575025" y="3841700"/>
            <a:ext cx="8412900" cy="8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450">
                <a:solidFill>
                  <a:schemeClr val="dk2"/>
                </a:solidFill>
                <a:latin typeface="Libre Franklin"/>
                <a:ea typeface="Libre Franklin"/>
                <a:cs typeface="Libre Franklin"/>
                <a:sym typeface="Libre Franklin"/>
              </a:rPr>
              <a:t>Iterative testing &amp; evaluation of innovations by DTC staff in collaboration with researchers external innovations on one side, and by NOAA EMC which implements HWRF</a:t>
            </a:r>
            <a:r>
              <a:rPr lang="en-US" sz="1500">
                <a:solidFill>
                  <a:schemeClr val="dk2"/>
                </a:solidFill>
              </a:rPr>
              <a:t> – example of </a:t>
            </a:r>
            <a:r>
              <a:rPr b="1" lang="en-US" sz="1500">
                <a:solidFill>
                  <a:schemeClr val="dk2"/>
                </a:solidFill>
              </a:rPr>
              <a:t>bundling innovations on next slide</a:t>
            </a:r>
            <a:endParaRPr b="1" sz="1200">
              <a:solidFill>
                <a:schemeClr val="dk2"/>
              </a:solidFill>
            </a:endParaRPr>
          </a:p>
        </p:txBody>
      </p:sp>
      <p:pic>
        <p:nvPicPr>
          <p:cNvPr id="819" name="Google Shape;819;p117"/>
          <p:cNvPicPr preferRelativeResize="0"/>
          <p:nvPr/>
        </p:nvPicPr>
        <p:blipFill>
          <a:blip r:embed="rId4">
            <a:alphaModFix/>
          </a:blip>
          <a:stretch>
            <a:fillRect/>
          </a:stretch>
        </p:blipFill>
        <p:spPr>
          <a:xfrm>
            <a:off x="1590600" y="2720275"/>
            <a:ext cx="2159941" cy="1015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91"/>
          <p:cNvPicPr preferRelativeResize="0"/>
          <p:nvPr/>
        </p:nvPicPr>
        <p:blipFill rotWithShape="1">
          <a:blip r:embed="rId3">
            <a:alphaModFix/>
          </a:blip>
          <a:srcRect b="8602" l="0" r="0" t="20590"/>
          <a:stretch/>
        </p:blipFill>
        <p:spPr>
          <a:xfrm>
            <a:off x="3559750" y="1104425"/>
            <a:ext cx="5598876" cy="2514749"/>
          </a:xfrm>
          <a:prstGeom prst="rect">
            <a:avLst/>
          </a:prstGeom>
          <a:noFill/>
          <a:ln>
            <a:noFill/>
          </a:ln>
        </p:spPr>
      </p:pic>
      <p:sp>
        <p:nvSpPr>
          <p:cNvPr id="500" name="Google Shape;500;p91"/>
          <p:cNvSpPr txBox="1"/>
          <p:nvPr/>
        </p:nvSpPr>
        <p:spPr>
          <a:xfrm>
            <a:off x="774150" y="45475"/>
            <a:ext cx="7933800" cy="1207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US" sz="2300">
                <a:solidFill>
                  <a:schemeClr val="accent1"/>
                </a:solidFill>
              </a:rPr>
              <a:t>Why?? TBPGs “bring tech stuff into the world”</a:t>
            </a:r>
            <a:endParaRPr b="1" sz="2300">
              <a:solidFill>
                <a:schemeClr val="accent1"/>
              </a:solidFill>
            </a:endParaRPr>
          </a:p>
          <a:p>
            <a:pPr indent="0" lvl="0" marL="0" rtl="0" algn="r">
              <a:spcBef>
                <a:spcPts val="0"/>
              </a:spcBef>
              <a:spcAft>
                <a:spcPts val="0"/>
              </a:spcAft>
              <a:buNone/>
            </a:pPr>
            <a:r>
              <a:rPr b="1" lang="en-US" sz="2000">
                <a:solidFill>
                  <a:schemeClr val="accent1"/>
                </a:solidFill>
              </a:rPr>
              <a:t>Foundation for Impact-Based Decision Support Services (IDSS)</a:t>
            </a:r>
            <a:r>
              <a:rPr b="1" lang="en-US" sz="2100">
                <a:solidFill>
                  <a:schemeClr val="accent1"/>
                </a:solidFill>
              </a:rPr>
              <a:t> </a:t>
            </a:r>
            <a:endParaRPr b="1" sz="2500">
              <a:solidFill>
                <a:srgbClr val="0099D8"/>
              </a:solidFill>
            </a:endParaRPr>
          </a:p>
        </p:txBody>
      </p:sp>
      <p:pic>
        <p:nvPicPr>
          <p:cNvPr id="501" name="Google Shape;501;p91"/>
          <p:cNvPicPr preferRelativeResize="0"/>
          <p:nvPr/>
        </p:nvPicPr>
        <p:blipFill>
          <a:blip r:embed="rId4">
            <a:alphaModFix/>
          </a:blip>
          <a:stretch>
            <a:fillRect/>
          </a:stretch>
        </p:blipFill>
        <p:spPr>
          <a:xfrm>
            <a:off x="481150" y="1104425"/>
            <a:ext cx="3078600" cy="3078600"/>
          </a:xfrm>
          <a:prstGeom prst="rect">
            <a:avLst/>
          </a:prstGeom>
          <a:noFill/>
          <a:ln cap="flat" cmpd="sng" w="9525">
            <a:solidFill>
              <a:srgbClr val="595959"/>
            </a:solidFill>
            <a:prstDash val="solid"/>
            <a:round/>
            <a:headEnd len="sm" w="sm" type="none"/>
            <a:tailEnd len="sm" w="sm" type="none"/>
          </a:ln>
        </p:spPr>
      </p:pic>
      <p:sp>
        <p:nvSpPr>
          <p:cNvPr id="502" name="Google Shape;502;p91"/>
          <p:cNvSpPr/>
          <p:nvPr/>
        </p:nvSpPr>
        <p:spPr>
          <a:xfrm>
            <a:off x="5186900" y="1436700"/>
            <a:ext cx="433500" cy="906900"/>
          </a:xfrm>
          <a:prstGeom prst="flowChartConnec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2"/>
              </a:highlight>
            </a:endParaRPr>
          </a:p>
        </p:txBody>
      </p:sp>
      <p:sp>
        <p:nvSpPr>
          <p:cNvPr id="503" name="Google Shape;503;p91"/>
          <p:cNvSpPr/>
          <p:nvPr/>
        </p:nvSpPr>
        <p:spPr>
          <a:xfrm>
            <a:off x="6342950" y="1466925"/>
            <a:ext cx="400500" cy="906900"/>
          </a:xfrm>
          <a:prstGeom prst="flowChartConnec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2"/>
              </a:highlight>
            </a:endParaRPr>
          </a:p>
        </p:txBody>
      </p:sp>
      <p:sp>
        <p:nvSpPr>
          <p:cNvPr id="504" name="Google Shape;504;p91"/>
          <p:cNvSpPr/>
          <p:nvPr/>
        </p:nvSpPr>
        <p:spPr>
          <a:xfrm>
            <a:off x="7453475" y="1436700"/>
            <a:ext cx="276300" cy="906900"/>
          </a:xfrm>
          <a:prstGeom prst="flowChartConnec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2"/>
              </a:highlight>
            </a:endParaRPr>
          </a:p>
        </p:txBody>
      </p:sp>
      <p:sp>
        <p:nvSpPr>
          <p:cNvPr id="505" name="Google Shape;505;p91"/>
          <p:cNvSpPr txBox="1"/>
          <p:nvPr/>
        </p:nvSpPr>
        <p:spPr>
          <a:xfrm>
            <a:off x="5141800" y="2887350"/>
            <a:ext cx="4002300" cy="3849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t>Gaps Filled by Probabilistic Datasets &amp; products</a:t>
            </a:r>
            <a:endParaRPr b="1" sz="1300"/>
          </a:p>
        </p:txBody>
      </p:sp>
      <p:cxnSp>
        <p:nvCxnSpPr>
          <p:cNvPr id="506" name="Google Shape;506;p91"/>
          <p:cNvCxnSpPr>
            <a:stCxn id="505" idx="0"/>
            <a:endCxn id="502" idx="4"/>
          </p:cNvCxnSpPr>
          <p:nvPr/>
        </p:nvCxnSpPr>
        <p:spPr>
          <a:xfrm rot="10800000">
            <a:off x="5403550" y="2343450"/>
            <a:ext cx="1739400" cy="543900"/>
          </a:xfrm>
          <a:prstGeom prst="straightConnector1">
            <a:avLst/>
          </a:prstGeom>
          <a:noFill/>
          <a:ln cap="flat" cmpd="sng" w="9525">
            <a:solidFill>
              <a:schemeClr val="dk2"/>
            </a:solidFill>
            <a:prstDash val="solid"/>
            <a:round/>
            <a:headEnd len="med" w="med" type="none"/>
            <a:tailEnd len="med" w="med" type="none"/>
          </a:ln>
        </p:spPr>
      </p:cxnSp>
      <p:cxnSp>
        <p:nvCxnSpPr>
          <p:cNvPr id="507" name="Google Shape;507;p91"/>
          <p:cNvCxnSpPr>
            <a:stCxn id="505" idx="0"/>
            <a:endCxn id="503" idx="4"/>
          </p:cNvCxnSpPr>
          <p:nvPr/>
        </p:nvCxnSpPr>
        <p:spPr>
          <a:xfrm rot="10800000">
            <a:off x="6543250" y="2373750"/>
            <a:ext cx="599700" cy="513600"/>
          </a:xfrm>
          <a:prstGeom prst="straightConnector1">
            <a:avLst/>
          </a:prstGeom>
          <a:noFill/>
          <a:ln cap="flat" cmpd="sng" w="9525">
            <a:solidFill>
              <a:schemeClr val="dk2"/>
            </a:solidFill>
            <a:prstDash val="solid"/>
            <a:round/>
            <a:headEnd len="med" w="med" type="none"/>
            <a:tailEnd len="med" w="med" type="none"/>
          </a:ln>
        </p:spPr>
      </p:cxnSp>
      <p:cxnSp>
        <p:nvCxnSpPr>
          <p:cNvPr id="508" name="Google Shape;508;p91"/>
          <p:cNvCxnSpPr>
            <a:stCxn id="505" idx="0"/>
            <a:endCxn id="504" idx="4"/>
          </p:cNvCxnSpPr>
          <p:nvPr/>
        </p:nvCxnSpPr>
        <p:spPr>
          <a:xfrm flipH="1" rot="10800000">
            <a:off x="7142950" y="2343450"/>
            <a:ext cx="448800" cy="543900"/>
          </a:xfrm>
          <a:prstGeom prst="straightConnector1">
            <a:avLst/>
          </a:prstGeom>
          <a:noFill/>
          <a:ln cap="flat" cmpd="sng" w="9525">
            <a:solidFill>
              <a:schemeClr val="dk2"/>
            </a:solidFill>
            <a:prstDash val="solid"/>
            <a:round/>
            <a:headEnd len="med" w="med" type="none"/>
            <a:tailEnd len="med" w="med" type="none"/>
          </a:ln>
        </p:spPr>
      </p:cxnSp>
      <p:sp>
        <p:nvSpPr>
          <p:cNvPr id="509" name="Google Shape;509;p91"/>
          <p:cNvSpPr txBox="1"/>
          <p:nvPr>
            <p:ph idx="4294967295" type="body"/>
          </p:nvPr>
        </p:nvSpPr>
        <p:spPr>
          <a:xfrm>
            <a:off x="3682900" y="3619175"/>
            <a:ext cx="5413800" cy="1170900"/>
          </a:xfrm>
          <a:prstGeom prst="rect">
            <a:avLst/>
          </a:prstGeom>
          <a:solidFill>
            <a:schemeClr val="lt1"/>
          </a:solid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Clr>
                <a:schemeClr val="lt1"/>
              </a:buClr>
              <a:buSzPts val="1500"/>
              <a:buNone/>
            </a:pPr>
            <a:r>
              <a:rPr b="1" lang="en-US" sz="1300" u="sng">
                <a:solidFill>
                  <a:schemeClr val="dk1"/>
                </a:solidFill>
              </a:rPr>
              <a:t>Use Probabilistic Impact Information to Drive Messaging</a:t>
            </a:r>
            <a:endParaRPr b="1" sz="1300">
              <a:solidFill>
                <a:schemeClr val="dk1"/>
              </a:solidFill>
            </a:endParaRPr>
          </a:p>
          <a:p>
            <a:pPr indent="-184150" lvl="0" marL="177800" rtl="0" algn="l">
              <a:lnSpc>
                <a:spcPct val="100000"/>
              </a:lnSpc>
              <a:spcBef>
                <a:spcPts val="800"/>
              </a:spcBef>
              <a:spcAft>
                <a:spcPts val="0"/>
              </a:spcAft>
              <a:buClr>
                <a:schemeClr val="dk1"/>
              </a:buClr>
              <a:buSzPts val="1300"/>
              <a:buChar char="•"/>
            </a:pPr>
            <a:r>
              <a:rPr lang="en-US" sz="1300">
                <a:solidFill>
                  <a:schemeClr val="dk1"/>
                </a:solidFill>
              </a:rPr>
              <a:t>Outlooks raise awareness and guides Watch issuance collaboration</a:t>
            </a:r>
            <a:endParaRPr sz="1300">
              <a:solidFill>
                <a:schemeClr val="dk1"/>
              </a:solidFill>
            </a:endParaRPr>
          </a:p>
          <a:p>
            <a:pPr indent="-184150" lvl="0" marL="177800" rtl="0" algn="l">
              <a:lnSpc>
                <a:spcPct val="100000"/>
              </a:lnSpc>
              <a:spcBef>
                <a:spcPts val="800"/>
              </a:spcBef>
              <a:spcAft>
                <a:spcPts val="0"/>
              </a:spcAft>
              <a:buClr>
                <a:schemeClr val="dk1"/>
              </a:buClr>
              <a:buSzPts val="1300"/>
              <a:buChar char="•"/>
            </a:pPr>
            <a:r>
              <a:rPr lang="en-US" sz="1300">
                <a:solidFill>
                  <a:schemeClr val="dk1"/>
                </a:solidFill>
              </a:rPr>
              <a:t>Watches issued at moderate probability of event or impact</a:t>
            </a:r>
            <a:endParaRPr sz="1300">
              <a:solidFill>
                <a:schemeClr val="dk1"/>
              </a:solidFill>
            </a:endParaRPr>
          </a:p>
          <a:p>
            <a:pPr indent="-184150" lvl="0" marL="177800" rtl="0" algn="l">
              <a:lnSpc>
                <a:spcPct val="100000"/>
              </a:lnSpc>
              <a:spcBef>
                <a:spcPts val="800"/>
              </a:spcBef>
              <a:spcAft>
                <a:spcPts val="0"/>
              </a:spcAft>
              <a:buClr>
                <a:schemeClr val="dk1"/>
              </a:buClr>
              <a:buSzPts val="1300"/>
              <a:buChar char="•"/>
            </a:pPr>
            <a:r>
              <a:rPr lang="en-US" sz="1300">
                <a:solidFill>
                  <a:schemeClr val="dk1"/>
                </a:solidFill>
              </a:rPr>
              <a:t>Warnings issued at high probability of event or impact</a:t>
            </a:r>
            <a:endParaRPr sz="1300">
              <a:solidFill>
                <a:schemeClr val="dk1"/>
              </a:solidFill>
            </a:endParaRPr>
          </a:p>
          <a:p>
            <a:pPr indent="0" lvl="0" marL="76200" rtl="0" algn="l">
              <a:lnSpc>
                <a:spcPct val="100000"/>
              </a:lnSpc>
              <a:spcBef>
                <a:spcPts val="800"/>
              </a:spcBef>
              <a:spcAft>
                <a:spcPts val="0"/>
              </a:spcAft>
              <a:buClr>
                <a:schemeClr val="lt1"/>
              </a:buClr>
              <a:buSzPts val="1300"/>
              <a:buNone/>
            </a:pPr>
            <a:r>
              <a:t/>
            </a:r>
            <a:endParaRPr>
              <a:solidFill>
                <a:schemeClr val="dk1"/>
              </a:solidFill>
            </a:endParaRPr>
          </a:p>
        </p:txBody>
      </p:sp>
      <p:sp>
        <p:nvSpPr>
          <p:cNvPr id="510" name="Google Shape;510;p91"/>
          <p:cNvSpPr txBox="1"/>
          <p:nvPr/>
        </p:nvSpPr>
        <p:spPr>
          <a:xfrm>
            <a:off x="481175" y="4176625"/>
            <a:ext cx="3078600" cy="513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latin typeface="Calibri"/>
                <a:ea typeface="Calibri"/>
                <a:cs typeface="Calibri"/>
                <a:sym typeface="Calibri"/>
              </a:rPr>
              <a:t>Forecasting a continuum of </a:t>
            </a:r>
            <a:endParaRPr sz="1200">
              <a:latin typeface="Calibri"/>
              <a:ea typeface="Calibri"/>
              <a:cs typeface="Calibri"/>
              <a:sym typeface="Calibri"/>
            </a:endParaRPr>
          </a:p>
          <a:p>
            <a:pPr indent="0" lvl="0" marL="0" rtl="0" algn="ctr">
              <a:spcBef>
                <a:spcPts val="0"/>
              </a:spcBef>
              <a:spcAft>
                <a:spcPts val="0"/>
              </a:spcAft>
              <a:buClr>
                <a:srgbClr val="000000"/>
              </a:buClr>
              <a:buSzPts val="1400"/>
              <a:buFont typeface="Arial"/>
              <a:buNone/>
            </a:pPr>
            <a:r>
              <a:rPr lang="en-US" sz="1200">
                <a:latin typeface="Calibri"/>
                <a:ea typeface="Calibri"/>
                <a:cs typeface="Calibri"/>
                <a:sym typeface="Calibri"/>
              </a:rPr>
              <a:t>environmental threats (FACETS)</a:t>
            </a: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3" name="Shape 823"/>
        <p:cNvGrpSpPr/>
        <p:nvPr/>
      </p:nvGrpSpPr>
      <p:grpSpPr>
        <a:xfrm>
          <a:off x="0" y="0"/>
          <a:ext cx="0" cy="0"/>
          <a:chOff x="0" y="0"/>
          <a:chExt cx="0" cy="0"/>
        </a:xfrm>
      </p:grpSpPr>
      <p:sp>
        <p:nvSpPr>
          <p:cNvPr id="824" name="Google Shape;824;p118"/>
          <p:cNvSpPr txBox="1"/>
          <p:nvPr/>
        </p:nvSpPr>
        <p:spPr>
          <a:xfrm>
            <a:off x="1054201" y="-15351"/>
            <a:ext cx="8089800" cy="836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99D8"/>
              </a:buClr>
              <a:buSzPts val="1400"/>
              <a:buFont typeface="Arial"/>
              <a:buNone/>
            </a:pPr>
            <a:r>
              <a:t/>
            </a:r>
            <a:endParaRPr b="1" i="0" sz="23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rPr b="1" lang="en-US" sz="2300">
                <a:solidFill>
                  <a:srgbClr val="0072A2"/>
                </a:solidFill>
                <a:latin typeface="Libre Franklin"/>
                <a:ea typeface="Libre Franklin"/>
                <a:cs typeface="Libre Franklin"/>
                <a:sym typeface="Libre Franklin"/>
              </a:rPr>
              <a:t>Satellite Proving Ground &amp; NWS transition major innovation: HRRR-Smoke</a:t>
            </a:r>
            <a:endParaRPr b="1" i="0" sz="2300" u="none" cap="none" strike="noStrike">
              <a:solidFill>
                <a:srgbClr val="0072A2"/>
              </a:solidFill>
              <a:latin typeface="Libre Franklin"/>
              <a:ea typeface="Libre Franklin"/>
              <a:cs typeface="Libre Franklin"/>
              <a:sym typeface="Libre Franklin"/>
            </a:endParaRPr>
          </a:p>
        </p:txBody>
      </p:sp>
      <p:sp>
        <p:nvSpPr>
          <p:cNvPr id="825" name="Google Shape;825;p118"/>
          <p:cNvSpPr txBox="1"/>
          <p:nvPr/>
        </p:nvSpPr>
        <p:spPr>
          <a:xfrm>
            <a:off x="566475" y="368675"/>
            <a:ext cx="4430700" cy="511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1600">
                <a:latin typeface="Calibri"/>
                <a:ea typeface="Calibri"/>
                <a:cs typeface="Calibri"/>
                <a:sym typeface="Calibri"/>
              </a:rPr>
              <a:t>Societal impacts of smoke include:</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1600">
                <a:latin typeface="Calibri"/>
                <a:ea typeface="Calibri"/>
                <a:cs typeface="Calibri"/>
                <a:sym typeface="Calibri"/>
              </a:rPr>
              <a:t>Human health – both near fire and distant; Aircraft operations; Fire Operations; Transportation – Amtrak &amp; highways;  Recreational &amp; school sports; Visual</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lang="en-US" sz="1600">
                <a:latin typeface="Calibri"/>
                <a:ea typeface="Calibri"/>
                <a:cs typeface="Calibri"/>
                <a:sym typeface="Calibri"/>
              </a:rPr>
              <a:t>“Users overwhelmingly need higher resolution meteorological model fields in complex terrain and the tools and input data to understand fire behavior and smoke dispersion.” (2011 OFCM, 4.1.a.)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Motivated by new parameters available from JPSS VIIRS</a:t>
            </a:r>
            <a:r>
              <a:rPr lang="en-US" sz="1600">
                <a:latin typeface="Calibri"/>
                <a:ea typeface="Calibri"/>
                <a:cs typeface="Calibri"/>
                <a:sym typeface="Calibri"/>
              </a:rPr>
              <a:t>, SPG organized a Fire and Smoke Initiative to address this need, including NWS scientists and forecasters, OAR Global Systems Lab, NESDIS and key stakeholders</a:t>
            </a:r>
            <a:endParaRPr sz="1600">
              <a:latin typeface="Calibri"/>
              <a:ea typeface="Calibri"/>
              <a:cs typeface="Calibri"/>
              <a:sym typeface="Calibri"/>
            </a:endParaRPr>
          </a:p>
          <a:p>
            <a:pPr indent="0" lvl="0" marL="457200" marR="0" rtl="0" algn="l">
              <a:lnSpc>
                <a:spcPct val="100000"/>
              </a:lnSpc>
              <a:spcBef>
                <a:spcPts val="0"/>
              </a:spcBef>
              <a:spcAft>
                <a:spcPts val="0"/>
              </a:spcAft>
              <a:buNone/>
            </a:pPr>
            <a:r>
              <a:t/>
            </a:r>
            <a:endParaRPr sz="1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0" lang="en-US" sz="1600" u="none" cap="none" strike="noStrike">
                <a:solidFill>
                  <a:srgbClr val="000000"/>
                </a:solidFill>
                <a:latin typeface="Calibri"/>
                <a:ea typeface="Calibri"/>
                <a:cs typeface="Calibri"/>
                <a:sym typeface="Calibri"/>
              </a:rPr>
              <a:t> </a:t>
            </a:r>
            <a:endParaRPr i="0" sz="1600" u="none" cap="none" strike="noStrike">
              <a:solidFill>
                <a:srgbClr val="000000"/>
              </a:solidFill>
              <a:latin typeface="Calibri"/>
              <a:ea typeface="Calibri"/>
              <a:cs typeface="Calibri"/>
              <a:sym typeface="Calibri"/>
            </a:endParaRPr>
          </a:p>
        </p:txBody>
      </p:sp>
      <p:pic>
        <p:nvPicPr>
          <p:cNvPr id="826" name="Google Shape;826;p118"/>
          <p:cNvPicPr preferRelativeResize="0"/>
          <p:nvPr/>
        </p:nvPicPr>
        <p:blipFill>
          <a:blip r:embed="rId3">
            <a:alphaModFix/>
          </a:blip>
          <a:stretch>
            <a:fillRect/>
          </a:stretch>
        </p:blipFill>
        <p:spPr>
          <a:xfrm>
            <a:off x="4942050" y="1035125"/>
            <a:ext cx="4120051" cy="2745300"/>
          </a:xfrm>
          <a:prstGeom prst="rect">
            <a:avLst/>
          </a:prstGeom>
          <a:noFill/>
          <a:ln>
            <a:noFill/>
          </a:ln>
        </p:spPr>
      </p:pic>
      <p:sp>
        <p:nvSpPr>
          <p:cNvPr id="827" name="Google Shape;827;p118"/>
          <p:cNvSpPr txBox="1"/>
          <p:nvPr/>
        </p:nvSpPr>
        <p:spPr>
          <a:xfrm>
            <a:off x="5266250" y="3828500"/>
            <a:ext cx="3697800" cy="66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a:t>“Orange sky” smoke event, San Francisco Bay area, September 9, 2020</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32" name="Shape 832"/>
        <p:cNvGrpSpPr/>
        <p:nvPr/>
      </p:nvGrpSpPr>
      <p:grpSpPr>
        <a:xfrm>
          <a:off x="0" y="0"/>
          <a:ext cx="0" cy="0"/>
          <a:chOff x="0" y="0"/>
          <a:chExt cx="0" cy="0"/>
        </a:xfrm>
      </p:grpSpPr>
      <p:sp>
        <p:nvSpPr>
          <p:cNvPr id="833" name="Google Shape;833;p119"/>
          <p:cNvSpPr txBox="1"/>
          <p:nvPr>
            <p:ph type="title"/>
          </p:nvPr>
        </p:nvSpPr>
        <p:spPr>
          <a:xfrm>
            <a:off x="1695050" y="142750"/>
            <a:ext cx="7242600" cy="594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99D8"/>
              </a:buClr>
              <a:buSzPts val="3200"/>
              <a:buFont typeface="Arial"/>
              <a:buNone/>
            </a:pPr>
            <a:r>
              <a:rPr lang="en-US" sz="2500">
                <a:solidFill>
                  <a:srgbClr val="006F9D"/>
                </a:solidFill>
                <a:highlight>
                  <a:schemeClr val="lt1"/>
                </a:highlight>
                <a:latin typeface="Libre Franklin"/>
                <a:ea typeface="Libre Franklin"/>
                <a:cs typeface="Libre Franklin"/>
                <a:sym typeface="Libre Franklin"/>
              </a:rPr>
              <a:t>NOAA HRRR-Smoke </a:t>
            </a:r>
            <a:r>
              <a:rPr lang="en-US" sz="2500">
                <a:solidFill>
                  <a:srgbClr val="006F9D"/>
                </a:solidFill>
                <a:highlight>
                  <a:schemeClr val="lt1"/>
                </a:highlight>
                <a:latin typeface="Libre Franklin"/>
                <a:ea typeface="Libre Franklin"/>
                <a:cs typeface="Libre Franklin"/>
                <a:sym typeface="Libre Franklin"/>
              </a:rPr>
              <a:t>Nowcasting/Forecasting</a:t>
            </a:r>
            <a:endParaRPr sz="2500">
              <a:solidFill>
                <a:srgbClr val="006F9D"/>
              </a:solidFill>
              <a:highlight>
                <a:schemeClr val="lt1"/>
              </a:highlight>
              <a:latin typeface="Libre Franklin"/>
              <a:ea typeface="Libre Franklin"/>
              <a:cs typeface="Libre Franklin"/>
              <a:sym typeface="Libre Franklin"/>
            </a:endParaRPr>
          </a:p>
        </p:txBody>
      </p:sp>
      <p:sp>
        <p:nvSpPr>
          <p:cNvPr id="834" name="Google Shape;834;p119"/>
          <p:cNvSpPr txBox="1"/>
          <p:nvPr/>
        </p:nvSpPr>
        <p:spPr>
          <a:xfrm>
            <a:off x="482150" y="802100"/>
            <a:ext cx="4199400" cy="38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t>SPG worked with NOAA/NWS and NOAA Research Global Systems Lab</a:t>
            </a:r>
            <a:r>
              <a:rPr lang="en-US" sz="1600"/>
              <a:t> to develop and test a HRRR-Smoke Model in which smoke and weather are fully interactive</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b="1" lang="en-US" sz="1600"/>
              <a:t>HRRR Smoke is a combo of HRRR model upgraded with aerosols and  improved Fire Radiative Power (FRP) capability from JPSS VIIRS </a:t>
            </a:r>
            <a:endParaRPr b="1" sz="1600"/>
          </a:p>
          <a:p>
            <a:pPr indent="-330200" lvl="0" marL="457200" rtl="0" algn="l">
              <a:spcBef>
                <a:spcPts val="0"/>
              </a:spcBef>
              <a:spcAft>
                <a:spcPts val="0"/>
              </a:spcAft>
              <a:buSzPts val="1600"/>
              <a:buChar char="●"/>
            </a:pPr>
            <a:r>
              <a:rPr lang="en-US" sz="1600"/>
              <a:t>Uses high resolution satellite obs of fires (location &amp; intensity)</a:t>
            </a:r>
            <a:endParaRPr sz="1600"/>
          </a:p>
          <a:p>
            <a:pPr indent="-336550" lvl="0" marL="457200" rtl="0" algn="l">
              <a:spcBef>
                <a:spcPts val="0"/>
              </a:spcBef>
              <a:spcAft>
                <a:spcPts val="0"/>
              </a:spcAft>
              <a:buSzPts val="1700"/>
              <a:buChar char="●"/>
            </a:pPr>
            <a:r>
              <a:rPr b="1" lang="en-US" sz="1700"/>
              <a:t>WFO and Public acceptance very high </a:t>
            </a:r>
            <a:r>
              <a:rPr lang="en-US" sz="1700"/>
              <a:t>- animations </a:t>
            </a:r>
            <a:r>
              <a:rPr lang="en-US" sz="1600"/>
              <a:t>are a huge selling point!</a:t>
            </a:r>
            <a:endParaRPr sz="1600"/>
          </a:p>
        </p:txBody>
      </p:sp>
      <p:grpSp>
        <p:nvGrpSpPr>
          <p:cNvPr id="835" name="Google Shape;835;p119"/>
          <p:cNvGrpSpPr/>
          <p:nvPr/>
        </p:nvGrpSpPr>
        <p:grpSpPr>
          <a:xfrm>
            <a:off x="4681547" y="1354811"/>
            <a:ext cx="4365498" cy="2297054"/>
            <a:chOff x="633347" y="2110148"/>
            <a:chExt cx="4365498" cy="3062739"/>
          </a:xfrm>
        </p:grpSpPr>
        <p:pic>
          <p:nvPicPr>
            <p:cNvPr id="836" name="Google Shape;836;p119"/>
            <p:cNvPicPr preferRelativeResize="0"/>
            <p:nvPr/>
          </p:nvPicPr>
          <p:blipFill rotWithShape="1">
            <a:blip r:embed="rId3">
              <a:alphaModFix/>
            </a:blip>
            <a:srcRect b="0" l="0" r="0" t="0"/>
            <a:stretch/>
          </p:blipFill>
          <p:spPr>
            <a:xfrm>
              <a:off x="633347" y="2110148"/>
              <a:ext cx="4365498" cy="3062739"/>
            </a:xfrm>
            <a:prstGeom prst="rect">
              <a:avLst/>
            </a:prstGeom>
            <a:noFill/>
            <a:ln>
              <a:noFill/>
            </a:ln>
          </p:spPr>
        </p:pic>
        <p:sp>
          <p:nvSpPr>
            <p:cNvPr id="837" name="Google Shape;837;p119"/>
            <p:cNvSpPr txBox="1"/>
            <p:nvPr/>
          </p:nvSpPr>
          <p:spPr>
            <a:xfrm>
              <a:off x="3352550" y="4800595"/>
              <a:ext cx="1556100" cy="3465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t>HRRR-Smoke Forecast</a:t>
              </a:r>
              <a:endParaRPr sz="1000"/>
            </a:p>
          </p:txBody>
        </p:sp>
      </p:grpSp>
      <p:sp>
        <p:nvSpPr>
          <p:cNvPr id="838" name="Google Shape;838;p119"/>
          <p:cNvSpPr txBox="1"/>
          <p:nvPr/>
        </p:nvSpPr>
        <p:spPr>
          <a:xfrm>
            <a:off x="5695625" y="908400"/>
            <a:ext cx="3023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t>36 hour 3km animations </a:t>
            </a:r>
            <a:endParaRPr/>
          </a:p>
        </p:txBody>
      </p:sp>
      <p:sp>
        <p:nvSpPr>
          <p:cNvPr id="839" name="Google Shape;839;p119"/>
          <p:cNvSpPr txBox="1"/>
          <p:nvPr/>
        </p:nvSpPr>
        <p:spPr>
          <a:xfrm>
            <a:off x="4738250" y="3820925"/>
            <a:ext cx="4199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t>https://rapidrefresh.noaa.gov/hrrr/HRRRsmoke</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20"/>
          <p:cNvSpPr txBox="1"/>
          <p:nvPr>
            <p:ph type="title"/>
          </p:nvPr>
        </p:nvSpPr>
        <p:spPr>
          <a:xfrm>
            <a:off x="779188" y="307303"/>
            <a:ext cx="79338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700">
                <a:solidFill>
                  <a:srgbClr val="006F9D"/>
                </a:solidFill>
                <a:latin typeface="Libre Franklin"/>
                <a:ea typeface="Libre Franklin"/>
                <a:cs typeface="Libre Franklin"/>
                <a:sym typeface="Libre Franklin"/>
              </a:rPr>
              <a:t> TBPGs engage the community: another contribution to UFS</a:t>
            </a:r>
            <a:endParaRPr sz="2700">
              <a:solidFill>
                <a:srgbClr val="006F9D"/>
              </a:solidFill>
              <a:latin typeface="Libre Franklin"/>
              <a:ea typeface="Libre Franklin"/>
              <a:cs typeface="Libre Franklin"/>
              <a:sym typeface="Libre Franklin"/>
            </a:endParaRPr>
          </a:p>
        </p:txBody>
      </p:sp>
      <p:sp>
        <p:nvSpPr>
          <p:cNvPr id="845" name="Google Shape;845;p120"/>
          <p:cNvSpPr txBox="1"/>
          <p:nvPr>
            <p:ph idx="1" type="body"/>
          </p:nvPr>
        </p:nvSpPr>
        <p:spPr>
          <a:xfrm>
            <a:off x="553525" y="1182300"/>
            <a:ext cx="8322900" cy="37149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rPr lang="en-US" sz="1900">
                <a:latin typeface="Libre Franklin"/>
                <a:ea typeface="Libre Franklin"/>
                <a:cs typeface="Libre Franklin"/>
                <a:sym typeface="Libre Franklin"/>
              </a:rPr>
              <a:t>Engaging the community</a:t>
            </a:r>
            <a:endParaRPr sz="1900">
              <a:latin typeface="Libre Franklin"/>
              <a:ea typeface="Libre Franklin"/>
              <a:cs typeface="Libre Franklin"/>
              <a:sym typeface="Libre Franklin"/>
            </a:endParaRPr>
          </a:p>
          <a:p>
            <a:pPr indent="-349250" lvl="0" marL="457200" rtl="0" algn="l">
              <a:spcBef>
                <a:spcPts val="560"/>
              </a:spcBef>
              <a:spcAft>
                <a:spcPts val="0"/>
              </a:spcAft>
              <a:buSzPts val="1900"/>
              <a:buFont typeface="Libre Franklin"/>
              <a:buChar char="•"/>
            </a:pPr>
            <a:r>
              <a:rPr lang="en-US" sz="1900">
                <a:latin typeface="Libre Franklin"/>
                <a:ea typeface="Libre Franklin"/>
                <a:cs typeface="Libre Franklin"/>
                <a:sym typeface="Libre Franklin"/>
              </a:rPr>
              <a:t>in experiments (also have a training/exposure component)</a:t>
            </a:r>
            <a:endParaRPr sz="1900">
              <a:latin typeface="Libre Franklin"/>
              <a:ea typeface="Libre Franklin"/>
              <a:cs typeface="Libre Franklin"/>
              <a:sym typeface="Libre Franklin"/>
            </a:endParaRPr>
          </a:p>
          <a:p>
            <a:pPr indent="-349250" lvl="0" marL="4572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trainings - e.g. DTC, Satellite Proving Ground</a:t>
            </a:r>
            <a:endParaRPr sz="1900">
              <a:latin typeface="Libre Franklin"/>
              <a:ea typeface="Libre Franklin"/>
              <a:cs typeface="Libre Franklin"/>
              <a:sym typeface="Libre Franklin"/>
            </a:endParaRPr>
          </a:p>
          <a:p>
            <a:pPr indent="-349250" lvl="0" marL="4572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workshops (examples? )</a:t>
            </a:r>
            <a:endParaRPr sz="1900">
              <a:latin typeface="Libre Franklin"/>
              <a:ea typeface="Libre Franklin"/>
              <a:cs typeface="Libre Franklin"/>
              <a:sym typeface="Libre Franklin"/>
            </a:endParaRPr>
          </a:p>
          <a:p>
            <a:pPr indent="0" lvl="0" marL="0" rtl="0" algn="l">
              <a:spcBef>
                <a:spcPts val="560"/>
              </a:spcBef>
              <a:spcAft>
                <a:spcPts val="0"/>
              </a:spcAft>
              <a:buNone/>
            </a:pPr>
            <a:r>
              <a:rPr lang="en-US" sz="1900">
                <a:latin typeface="Libre Franklin"/>
                <a:ea typeface="Libre Franklin"/>
                <a:cs typeface="Libre Franklin"/>
                <a:sym typeface="Libre Franklin"/>
              </a:rPr>
              <a:t>DRAFT #s </a:t>
            </a:r>
            <a:endParaRPr sz="1900">
              <a:latin typeface="Libre Franklin"/>
              <a:ea typeface="Libre Franklin"/>
              <a:cs typeface="Libre Franklin"/>
              <a:sym typeface="Libre Franklin"/>
            </a:endParaRPr>
          </a:p>
          <a:p>
            <a:pPr indent="-374650" lvl="0" marL="457200" rtl="0" algn="l">
              <a:spcBef>
                <a:spcPts val="560"/>
              </a:spcBef>
              <a:spcAft>
                <a:spcPts val="0"/>
              </a:spcAft>
              <a:buSzPts val="2300"/>
              <a:buFont typeface="Libre Franklin"/>
              <a:buChar char="•"/>
            </a:pPr>
            <a:r>
              <a:rPr lang="en-US" sz="1900">
                <a:latin typeface="Libre Franklin"/>
                <a:ea typeface="Libre Franklin"/>
                <a:cs typeface="Libre Franklin"/>
                <a:sym typeface="Libre Franklin"/>
              </a:rPr>
              <a:t>WFO &amp;  NCEP forecasters</a:t>
            </a:r>
            <a:endParaRPr sz="19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over </a:t>
            </a:r>
            <a:endParaRPr sz="1900">
              <a:latin typeface="Libre Franklin"/>
              <a:ea typeface="Libre Franklin"/>
              <a:cs typeface="Libre Franklin"/>
              <a:sym typeface="Libre Franklin"/>
            </a:endParaRPr>
          </a:p>
          <a:p>
            <a:pPr indent="-374650" lvl="0" marL="457200" rtl="0" algn="l">
              <a:spcBef>
                <a:spcPts val="0"/>
              </a:spcBef>
              <a:spcAft>
                <a:spcPts val="0"/>
              </a:spcAft>
              <a:buSzPts val="2300"/>
              <a:buFont typeface="Libre Franklin"/>
              <a:buChar char="•"/>
            </a:pPr>
            <a:r>
              <a:rPr lang="en-US" sz="1900">
                <a:latin typeface="Libre Franklin"/>
                <a:ea typeface="Libre Franklin"/>
                <a:cs typeface="Libre Franklin"/>
                <a:sym typeface="Libre Franklin"/>
              </a:rPr>
              <a:t>univs/ CI’s</a:t>
            </a:r>
            <a:endParaRPr sz="1900">
              <a:latin typeface="Libre Franklin"/>
              <a:ea typeface="Libre Franklin"/>
              <a:cs typeface="Libre Franklin"/>
              <a:sym typeface="Libre Franklin"/>
            </a:endParaRPr>
          </a:p>
          <a:p>
            <a:pPr indent="-349250" lvl="0" marL="457200" rtl="0" algn="l">
              <a:spcBef>
                <a:spcPts val="0"/>
              </a:spcBef>
              <a:spcAft>
                <a:spcPts val="0"/>
              </a:spcAft>
              <a:buSzPts val="1900"/>
              <a:buFont typeface="Libre Franklin"/>
              <a:buChar char="•"/>
            </a:pPr>
            <a:r>
              <a:rPr lang="en-US" sz="1900">
                <a:latin typeface="Libre Franklin"/>
                <a:ea typeface="Libre Franklin"/>
                <a:cs typeface="Libre Franklin"/>
                <a:sym typeface="Libre Franklin"/>
              </a:rPr>
              <a:t>other (?)</a:t>
            </a:r>
            <a:endParaRPr sz="1900">
              <a:latin typeface="Libre Franklin"/>
              <a:ea typeface="Libre Franklin"/>
              <a:cs typeface="Libre Franklin"/>
              <a:sym typeface="Libre Franklin"/>
            </a:endParaRPr>
          </a:p>
          <a:p>
            <a:pPr indent="0" lvl="0" marL="457200" rtl="0" algn="l">
              <a:spcBef>
                <a:spcPts val="560"/>
              </a:spcBef>
              <a:spcAft>
                <a:spcPts val="0"/>
              </a:spcAft>
              <a:buNone/>
            </a:pPr>
            <a:r>
              <a:t/>
            </a:r>
            <a:endParaRPr sz="1900">
              <a:latin typeface="Libre Franklin"/>
              <a:ea typeface="Libre Franklin"/>
              <a:cs typeface="Libre Franklin"/>
              <a:sym typeface="Libre Franklin"/>
            </a:endParaRPr>
          </a:p>
          <a:p>
            <a:pPr indent="-349250" lvl="0" marL="457200" rtl="0" algn="l">
              <a:spcBef>
                <a:spcPts val="480"/>
              </a:spcBef>
              <a:spcAft>
                <a:spcPts val="0"/>
              </a:spcAft>
              <a:buSzPts val="1900"/>
              <a:buFont typeface="Libre Franklin"/>
              <a:buChar char="•"/>
            </a:pPr>
            <a:r>
              <a:t/>
            </a:r>
            <a:endParaRPr sz="1900">
              <a:latin typeface="Libre Franklin"/>
              <a:ea typeface="Libre Franklin"/>
              <a:cs typeface="Libre Franklin"/>
              <a:sym typeface="Libre Franklin"/>
            </a:endParaRPr>
          </a:p>
          <a:p>
            <a:pPr indent="-349250" lvl="0" marL="457200" rtl="0" algn="l">
              <a:spcBef>
                <a:spcPts val="0"/>
              </a:spcBef>
              <a:spcAft>
                <a:spcPts val="0"/>
              </a:spcAft>
              <a:buSzPts val="1900"/>
              <a:buFont typeface="Libre Franklin"/>
              <a:buChar char="•"/>
            </a:pPr>
            <a:r>
              <a:t/>
            </a:r>
            <a:endParaRPr sz="1900">
              <a:latin typeface="Libre Franklin"/>
              <a:ea typeface="Libre Franklin"/>
              <a:cs typeface="Libre Franklin"/>
              <a:sym typeface="Libre Franklin"/>
            </a:endParaRPr>
          </a:p>
          <a:p>
            <a:pPr indent="0" lvl="0" marL="0" rtl="0" algn="l">
              <a:spcBef>
                <a:spcPts val="480"/>
              </a:spcBef>
              <a:spcAft>
                <a:spcPts val="0"/>
              </a:spcAft>
              <a:buNone/>
            </a:pPr>
            <a:r>
              <a:t/>
            </a:r>
            <a:endParaRPr sz="1900">
              <a:latin typeface="Libre Franklin"/>
              <a:ea typeface="Libre Franklin"/>
              <a:cs typeface="Libre Franklin"/>
              <a:sym typeface="Libre Franklin"/>
            </a:endParaRPr>
          </a:p>
          <a:p>
            <a:pPr indent="0" lvl="0" marL="0" rtl="0" algn="l">
              <a:spcBef>
                <a:spcPts val="480"/>
              </a:spcBef>
              <a:spcAft>
                <a:spcPts val="0"/>
              </a:spcAft>
              <a:buNone/>
            </a:pPr>
            <a:r>
              <a:t/>
            </a:r>
            <a:endParaRPr sz="1900">
              <a:latin typeface="Libre Franklin"/>
              <a:ea typeface="Libre Franklin"/>
              <a:cs typeface="Libre Franklin"/>
              <a:sym typeface="Libre Frankli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121"/>
          <p:cNvPicPr preferRelativeResize="0"/>
          <p:nvPr/>
        </p:nvPicPr>
        <p:blipFill rotWithShape="1">
          <a:blip r:embed="rId3">
            <a:alphaModFix/>
          </a:blip>
          <a:srcRect b="0" l="0" r="0" t="0"/>
          <a:stretch/>
        </p:blipFill>
        <p:spPr>
          <a:xfrm>
            <a:off x="5266299" y="1378175"/>
            <a:ext cx="3953900" cy="2401937"/>
          </a:xfrm>
          <a:prstGeom prst="rect">
            <a:avLst/>
          </a:prstGeom>
          <a:noFill/>
          <a:ln>
            <a:noFill/>
          </a:ln>
        </p:spPr>
      </p:pic>
      <p:sp>
        <p:nvSpPr>
          <p:cNvPr id="851" name="Google Shape;851;p121"/>
          <p:cNvSpPr txBox="1"/>
          <p:nvPr>
            <p:ph type="title"/>
          </p:nvPr>
        </p:nvSpPr>
        <p:spPr>
          <a:xfrm>
            <a:off x="431075" y="86875"/>
            <a:ext cx="8520600" cy="5727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3200"/>
              <a:buNone/>
            </a:pPr>
            <a:r>
              <a:rPr lang="en-US" sz="2500">
                <a:solidFill>
                  <a:srgbClr val="006F9D"/>
                </a:solidFill>
              </a:rPr>
              <a:t>Changes in UFS inspired by HMT </a:t>
            </a:r>
            <a:endParaRPr sz="2500">
              <a:solidFill>
                <a:srgbClr val="006F9D"/>
              </a:solidFill>
            </a:endParaRPr>
          </a:p>
          <a:p>
            <a:pPr indent="0" lvl="0" marL="0" rtl="0" algn="r">
              <a:lnSpc>
                <a:spcPct val="100000"/>
              </a:lnSpc>
              <a:spcBef>
                <a:spcPts val="0"/>
              </a:spcBef>
              <a:spcAft>
                <a:spcPts val="0"/>
              </a:spcAft>
              <a:buSzPts val="3200"/>
              <a:buNone/>
            </a:pPr>
            <a:r>
              <a:rPr lang="en-US" sz="2500">
                <a:solidFill>
                  <a:srgbClr val="006F9D"/>
                </a:solidFill>
              </a:rPr>
              <a:t>Flash Flood &amp; Intense Rainfall Expt</a:t>
            </a:r>
            <a:endParaRPr sz="2500">
              <a:solidFill>
                <a:srgbClr val="006F9D"/>
              </a:solidFill>
            </a:endParaRPr>
          </a:p>
        </p:txBody>
      </p:sp>
      <p:sp>
        <p:nvSpPr>
          <p:cNvPr id="852" name="Google Shape;852;p121"/>
          <p:cNvSpPr txBox="1"/>
          <p:nvPr>
            <p:ph idx="1" type="body"/>
          </p:nvPr>
        </p:nvSpPr>
        <p:spPr>
          <a:xfrm>
            <a:off x="567981" y="863550"/>
            <a:ext cx="5436900" cy="3416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40"/>
              </a:spcBef>
              <a:spcAft>
                <a:spcPts val="0"/>
              </a:spcAft>
              <a:buSzPts val="3200"/>
              <a:buNone/>
            </a:pPr>
            <a:r>
              <a:rPr lang="en-US" sz="2000"/>
              <a:t>Recommended UFS modifications to alleviate the precip rates:</a:t>
            </a:r>
            <a:endParaRPr sz="2000"/>
          </a:p>
          <a:p>
            <a:pPr indent="-355600" lvl="0" marL="457200" rtl="0" algn="l">
              <a:lnSpc>
                <a:spcPct val="100000"/>
              </a:lnSpc>
              <a:spcBef>
                <a:spcPts val="640"/>
              </a:spcBef>
              <a:spcAft>
                <a:spcPts val="0"/>
              </a:spcAft>
              <a:buSzPts val="2000"/>
              <a:buChar char="•"/>
            </a:pPr>
            <a:r>
              <a:rPr lang="en-US" sz="2000"/>
              <a:t>Microphysics adjustments</a:t>
            </a:r>
            <a:endParaRPr sz="2000"/>
          </a:p>
          <a:p>
            <a:pPr indent="-355600" lvl="0" marL="457200" rtl="0" algn="l">
              <a:lnSpc>
                <a:spcPct val="100000"/>
              </a:lnSpc>
              <a:spcBef>
                <a:spcPts val="0"/>
              </a:spcBef>
              <a:spcAft>
                <a:spcPts val="0"/>
              </a:spcAft>
              <a:buSzPts val="2000"/>
              <a:buChar char="•"/>
            </a:pPr>
            <a:r>
              <a:rPr lang="en-US" sz="2000"/>
              <a:t>Divergence damping nord2 -&gt; nord3 (ramifications on MCSs?)</a:t>
            </a:r>
            <a:endParaRPr sz="2000"/>
          </a:p>
          <a:p>
            <a:pPr indent="-355600" lvl="0" marL="457200" rtl="0" algn="l">
              <a:lnSpc>
                <a:spcPct val="100000"/>
              </a:lnSpc>
              <a:spcBef>
                <a:spcPts val="0"/>
              </a:spcBef>
              <a:spcAft>
                <a:spcPts val="0"/>
              </a:spcAft>
              <a:buSzPts val="2000"/>
              <a:buChar char="•"/>
            </a:pPr>
            <a:r>
              <a:rPr lang="en-US" sz="2000"/>
              <a:t>Energy conservation</a:t>
            </a:r>
            <a:endParaRPr sz="2000"/>
          </a:p>
          <a:p>
            <a:pPr indent="0" lvl="0" marL="0" rtl="0" algn="l">
              <a:lnSpc>
                <a:spcPct val="100000"/>
              </a:lnSpc>
              <a:spcBef>
                <a:spcPts val="640"/>
              </a:spcBef>
              <a:spcAft>
                <a:spcPts val="0"/>
              </a:spcAft>
              <a:buSzPts val="3200"/>
              <a:buNone/>
            </a:pPr>
            <a:r>
              <a:rPr lang="en-US" sz="2000"/>
              <a:t>We requested to add hourly max precip rate to understand this further</a:t>
            </a:r>
            <a:endParaRPr sz="2000"/>
          </a:p>
          <a:p>
            <a:pPr indent="0" lvl="0" marL="0" rtl="0" algn="l">
              <a:lnSpc>
                <a:spcPct val="100000"/>
              </a:lnSpc>
              <a:spcBef>
                <a:spcPts val="640"/>
              </a:spcBef>
              <a:spcAft>
                <a:spcPts val="0"/>
              </a:spcAft>
              <a:buSzPts val="3200"/>
              <a:buNone/>
            </a:pPr>
            <a:r>
              <a:rPr lang="en-US" sz="2000"/>
              <a:t>Situation has improved (Still seeing sporadic </a:t>
            </a:r>
            <a:r>
              <a:rPr lang="en-US" sz="2000"/>
              <a:t>HM</a:t>
            </a:r>
            <a:r>
              <a:rPr lang="en-US" sz="2000"/>
              <a:t> rates up to 130”/hr)</a:t>
            </a:r>
            <a:endParaRPr sz="2000"/>
          </a:p>
          <a:p>
            <a:pPr indent="0" lvl="0" marL="0" rtl="0" algn="l">
              <a:lnSpc>
                <a:spcPct val="100000"/>
              </a:lnSpc>
              <a:spcBef>
                <a:spcPts val="640"/>
              </a:spcBef>
              <a:spcAft>
                <a:spcPts val="0"/>
              </a:spcAft>
              <a:buSzPts val="3200"/>
              <a:buNone/>
            </a:pPr>
            <a:r>
              <a:rPr lang="en-US" sz="2000"/>
              <a:t>Hourly maximum has proven to be a decent diagnostic for detection of subhourly issues.</a:t>
            </a:r>
            <a:endParaRPr sz="2000"/>
          </a:p>
          <a:p>
            <a:pPr indent="0" lvl="0" marL="0" rtl="0" algn="l">
              <a:lnSpc>
                <a:spcPct val="100000"/>
              </a:lnSpc>
              <a:spcBef>
                <a:spcPts val="640"/>
              </a:spcBef>
              <a:spcAft>
                <a:spcPts val="0"/>
              </a:spcAft>
              <a:buSzPts val="3200"/>
              <a:buNone/>
            </a:pPr>
            <a:r>
              <a:t/>
            </a:r>
            <a:endParaRPr sz="2000"/>
          </a:p>
        </p:txBody>
      </p:sp>
      <p:sp>
        <p:nvSpPr>
          <p:cNvPr id="853" name="Google Shape;853;p121"/>
          <p:cNvSpPr txBox="1"/>
          <p:nvPr/>
        </p:nvSpPr>
        <p:spPr>
          <a:xfrm>
            <a:off x="6325775" y="4527100"/>
            <a:ext cx="2625900" cy="1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latin typeface="Calibri"/>
                <a:ea typeface="Calibri"/>
                <a:cs typeface="Calibri"/>
                <a:sym typeface="Calibri"/>
              </a:rPr>
              <a:t>Thanks to J. Correia, HMT EPIC presentation</a:t>
            </a: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122"/>
          <p:cNvSpPr txBox="1"/>
          <p:nvPr/>
        </p:nvSpPr>
        <p:spPr>
          <a:xfrm>
            <a:off x="952625" y="4820400"/>
            <a:ext cx="3254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2"/>
                </a:solidFill>
                <a:latin typeface="Libre Franklin"/>
                <a:ea typeface="Libre Franklin"/>
                <a:cs typeface="Libre Franklin"/>
                <a:sym typeface="Libre Franklin"/>
              </a:rPr>
              <a:t>NOAA Booth at AGU, 13  Dec ‘23</a:t>
            </a:r>
            <a:endParaRPr sz="700">
              <a:solidFill>
                <a:schemeClr val="dk2"/>
              </a:solidFill>
              <a:latin typeface="Libre Franklin"/>
              <a:ea typeface="Libre Franklin"/>
              <a:cs typeface="Libre Franklin"/>
              <a:sym typeface="Libre Franklin"/>
            </a:endParaRPr>
          </a:p>
        </p:txBody>
      </p:sp>
      <p:sp>
        <p:nvSpPr>
          <p:cNvPr id="860" name="Google Shape;860;p122"/>
          <p:cNvSpPr txBox="1"/>
          <p:nvPr>
            <p:ph idx="4294967295" type="body"/>
          </p:nvPr>
        </p:nvSpPr>
        <p:spPr>
          <a:xfrm>
            <a:off x="463250" y="914400"/>
            <a:ext cx="8631000" cy="1303200"/>
          </a:xfrm>
          <a:prstGeom prst="rect">
            <a:avLst/>
          </a:prstGeom>
        </p:spPr>
        <p:txBody>
          <a:bodyPr anchorCtr="0" anchor="t" bIns="0" lIns="0" spcFirstLastPara="1" rIns="0" wrap="square" tIns="0">
            <a:noAutofit/>
          </a:bodyPr>
          <a:lstStyle/>
          <a:p>
            <a:pPr indent="-317500" lvl="0" marL="457200" rtl="0" algn="l">
              <a:spcBef>
                <a:spcPts val="0"/>
              </a:spcBef>
              <a:spcAft>
                <a:spcPts val="0"/>
              </a:spcAft>
              <a:buClr>
                <a:srgbClr val="000000"/>
              </a:buClr>
              <a:buSzPts val="1400"/>
              <a:buChar char="•"/>
            </a:pPr>
            <a:r>
              <a:rPr b="1" lang="en-US" sz="1400">
                <a:solidFill>
                  <a:srgbClr val="000000"/>
                </a:solidFill>
              </a:rPr>
              <a:t>HMT is a group of scientists who bridge the gaps between research &amp; operations, with a goal of improving precipitation forecasting, especially extremes, in a human centered way</a:t>
            </a:r>
            <a:r>
              <a:rPr lang="en-US" sz="1400">
                <a:solidFill>
                  <a:srgbClr val="000000"/>
                </a:solidFill>
              </a:rPr>
              <a:t>.</a:t>
            </a:r>
            <a:endParaRPr sz="1400">
              <a:solidFill>
                <a:srgbClr val="000000"/>
              </a:solidFill>
            </a:endParaRPr>
          </a:p>
          <a:p>
            <a:pPr indent="0" lvl="0" marL="0" rtl="0" algn="l">
              <a:spcBef>
                <a:spcPts val="0"/>
              </a:spcBef>
              <a:spcAft>
                <a:spcPts val="0"/>
              </a:spcAft>
              <a:buNone/>
            </a:pPr>
            <a:r>
              <a:t/>
            </a:r>
            <a:endParaRPr sz="1400">
              <a:solidFill>
                <a:srgbClr val="000000"/>
              </a:solidFill>
            </a:endParaRPr>
          </a:p>
          <a:p>
            <a:pPr indent="-317500" lvl="0" marL="457200" rtl="0" algn="l">
              <a:spcBef>
                <a:spcPts val="0"/>
              </a:spcBef>
              <a:spcAft>
                <a:spcPts val="0"/>
              </a:spcAft>
              <a:buClr>
                <a:srgbClr val="000000"/>
              </a:buClr>
              <a:buSzPts val="1400"/>
              <a:buChar char="•"/>
            </a:pPr>
            <a:r>
              <a:rPr lang="en-US" sz="1400">
                <a:solidFill>
                  <a:srgbClr val="000000"/>
                </a:solidFill>
              </a:rPr>
              <a:t>The Hydrometeorological Testbed Mission: To evaluate &amp; potentially implement new technology, research results, and other scientific advancements from the research &amp; development (R&amp;D) communities to enhance NWS products &amp; services.</a:t>
            </a:r>
            <a:endParaRPr sz="1400">
              <a:solidFill>
                <a:srgbClr val="000000"/>
              </a:solidFill>
            </a:endParaRPr>
          </a:p>
        </p:txBody>
      </p:sp>
      <p:sp>
        <p:nvSpPr>
          <p:cNvPr id="861" name="Google Shape;861;p122"/>
          <p:cNvSpPr txBox="1"/>
          <p:nvPr>
            <p:ph type="title"/>
          </p:nvPr>
        </p:nvSpPr>
        <p:spPr>
          <a:xfrm>
            <a:off x="628650" y="51244"/>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Hydrometeorology Testbed (HMT)</a:t>
            </a:r>
            <a:endParaRPr/>
          </a:p>
        </p:txBody>
      </p:sp>
      <p:sp>
        <p:nvSpPr>
          <p:cNvPr id="862" name="Google Shape;862;p122"/>
          <p:cNvSpPr txBox="1"/>
          <p:nvPr/>
        </p:nvSpPr>
        <p:spPr>
          <a:xfrm>
            <a:off x="474375" y="4360066"/>
            <a:ext cx="3588000" cy="424200"/>
          </a:xfrm>
          <a:prstGeom prst="rect">
            <a:avLst/>
          </a:prstGeom>
          <a:solidFill>
            <a:srgbClr val="FFFFFF"/>
          </a:solidFill>
          <a:ln cap="flat" cmpd="sng" w="158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000000"/>
                </a:solidFill>
              </a:rPr>
              <a:t>ERO for Hurricane Ian valid Sept 28 2022 – calibrated to probability of impactful event</a:t>
            </a:r>
            <a:endParaRPr sz="1000"/>
          </a:p>
        </p:txBody>
      </p:sp>
      <p:sp>
        <p:nvSpPr>
          <p:cNvPr id="863" name="Google Shape;863;p122"/>
          <p:cNvSpPr txBox="1"/>
          <p:nvPr/>
        </p:nvSpPr>
        <p:spPr>
          <a:xfrm>
            <a:off x="6625150" y="4327744"/>
            <a:ext cx="2469000" cy="456600"/>
          </a:xfrm>
          <a:prstGeom prst="rect">
            <a:avLst/>
          </a:prstGeom>
          <a:solidFill>
            <a:srgbClr val="FFFFFF"/>
          </a:solidFill>
          <a:ln cap="flat" cmpd="sng" w="158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1000">
                <a:solidFill>
                  <a:srgbClr val="000000"/>
                </a:solidFill>
              </a:rPr>
              <a:t>Probabilistic WSSI </a:t>
            </a:r>
            <a:endParaRPr sz="1000"/>
          </a:p>
        </p:txBody>
      </p:sp>
      <p:pic>
        <p:nvPicPr>
          <p:cNvPr id="864" name="Google Shape;864;p122"/>
          <p:cNvPicPr preferRelativeResize="0"/>
          <p:nvPr/>
        </p:nvPicPr>
        <p:blipFill rotWithShape="1">
          <a:blip r:embed="rId3">
            <a:alphaModFix/>
          </a:blip>
          <a:srcRect b="0" l="0" r="0" t="0"/>
          <a:stretch/>
        </p:blipFill>
        <p:spPr>
          <a:xfrm>
            <a:off x="6645625" y="2381446"/>
            <a:ext cx="2460449" cy="1891665"/>
          </a:xfrm>
          <a:prstGeom prst="rect">
            <a:avLst/>
          </a:prstGeom>
          <a:solidFill>
            <a:srgbClr val="FFFFFF"/>
          </a:solidFill>
          <a:ln cap="flat" cmpd="sng" w="15875">
            <a:solidFill>
              <a:srgbClr val="000000"/>
            </a:solidFill>
            <a:prstDash val="solid"/>
            <a:round/>
            <a:headEnd len="sm" w="sm" type="none"/>
            <a:tailEnd len="sm" w="sm" type="none"/>
          </a:ln>
        </p:spPr>
      </p:pic>
      <p:pic>
        <p:nvPicPr>
          <p:cNvPr id="865" name="Google Shape;865;p122"/>
          <p:cNvPicPr preferRelativeResize="0"/>
          <p:nvPr/>
        </p:nvPicPr>
        <p:blipFill rotWithShape="1">
          <a:blip r:embed="rId4">
            <a:alphaModFix/>
          </a:blip>
          <a:srcRect b="0" l="0" r="0" t="0"/>
          <a:stretch/>
        </p:blipFill>
        <p:spPr>
          <a:xfrm>
            <a:off x="508412" y="2343050"/>
            <a:ext cx="3600780" cy="1891668"/>
          </a:xfrm>
          <a:prstGeom prst="rect">
            <a:avLst/>
          </a:prstGeom>
          <a:noFill/>
          <a:ln>
            <a:noFill/>
          </a:ln>
        </p:spPr>
      </p:pic>
      <p:sp>
        <p:nvSpPr>
          <p:cNvPr id="866" name="Google Shape;866;p122"/>
          <p:cNvSpPr txBox="1"/>
          <p:nvPr>
            <p:ph idx="12" type="sldNum"/>
          </p:nvPr>
        </p:nvSpPr>
        <p:spPr>
          <a:xfrm>
            <a:off x="6457950" y="4767263"/>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67" name="Google Shape;867;p122"/>
          <p:cNvSpPr txBox="1"/>
          <p:nvPr/>
        </p:nvSpPr>
        <p:spPr>
          <a:xfrm>
            <a:off x="4248600" y="3723850"/>
            <a:ext cx="2335800" cy="10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000"/>
              <a:t>Continuum of Winter Services - HMT contributed to evaluation of </a:t>
            </a:r>
            <a:r>
              <a:rPr b="1" i="1" lang="en-US" sz="1000"/>
              <a:t>Probabilistic</a:t>
            </a:r>
            <a:r>
              <a:rPr b="1" i="1" lang="en-US" sz="1000"/>
              <a:t> WSSI as a tool to help communicate a general level of potential societal impacts and their spatial distribution</a:t>
            </a:r>
            <a:endParaRPr b="1" i="1" sz="1000">
              <a:solidFill>
                <a:schemeClr val="dk1"/>
              </a:solidFill>
            </a:endParaRPr>
          </a:p>
        </p:txBody>
      </p:sp>
      <p:sp>
        <p:nvSpPr>
          <p:cNvPr id="868" name="Google Shape;868;p122"/>
          <p:cNvSpPr txBox="1"/>
          <p:nvPr/>
        </p:nvSpPr>
        <p:spPr>
          <a:xfrm>
            <a:off x="4248600" y="2433425"/>
            <a:ext cx="2178900" cy="9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000">
                <a:solidFill>
                  <a:schemeClr val="dk2"/>
                </a:solidFill>
              </a:rPr>
              <a:t>Continuum of Heavy Rainfall Services – HMT contributed to development and evaluation of these FACETs-Based Products</a:t>
            </a:r>
            <a:endParaRPr b="1" i="1" sz="1000">
              <a:solidFill>
                <a:schemeClr val="dk2"/>
              </a:solidFill>
            </a:endParaRPr>
          </a:p>
          <a:p>
            <a:pPr indent="0" lvl="0" marL="0" rtl="0" algn="l">
              <a:spcBef>
                <a:spcPts val="0"/>
              </a:spcBef>
              <a:spcAft>
                <a:spcPts val="0"/>
              </a:spcAft>
              <a:buNone/>
            </a:pPr>
            <a:r>
              <a:rPr lang="en-US" sz="1000">
                <a:solidFill>
                  <a:schemeClr val="dk2"/>
                </a:solidFill>
              </a:rPr>
              <a:t>(ERO, MPD, ProbQPF)</a:t>
            </a:r>
            <a:endParaRPr sz="10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123"/>
          <p:cNvPicPr preferRelativeResize="0"/>
          <p:nvPr/>
        </p:nvPicPr>
        <p:blipFill rotWithShape="1">
          <a:blip r:embed="rId3">
            <a:alphaModFix/>
          </a:blip>
          <a:srcRect b="60055" l="56645" r="8866" t="12808"/>
          <a:stretch/>
        </p:blipFill>
        <p:spPr>
          <a:xfrm>
            <a:off x="4709160" y="2915022"/>
            <a:ext cx="4343400" cy="1919877"/>
          </a:xfrm>
          <a:prstGeom prst="rect">
            <a:avLst/>
          </a:prstGeom>
          <a:noFill/>
          <a:ln cap="flat" cmpd="sng" w="19050">
            <a:solidFill>
              <a:schemeClr val="accent2"/>
            </a:solidFill>
            <a:prstDash val="solid"/>
            <a:round/>
            <a:headEnd len="sm" w="sm" type="none"/>
            <a:tailEnd len="sm" w="sm" type="none"/>
          </a:ln>
        </p:spPr>
      </p:pic>
      <p:pic>
        <p:nvPicPr>
          <p:cNvPr id="874" name="Google Shape;874;p123"/>
          <p:cNvPicPr preferRelativeResize="0"/>
          <p:nvPr/>
        </p:nvPicPr>
        <p:blipFill rotWithShape="1">
          <a:blip r:embed="rId4">
            <a:alphaModFix/>
          </a:blip>
          <a:srcRect b="23868" l="25896" r="7702" t="20532"/>
          <a:stretch/>
        </p:blipFill>
        <p:spPr>
          <a:xfrm>
            <a:off x="4709160" y="1017084"/>
            <a:ext cx="4343398" cy="1420847"/>
          </a:xfrm>
          <a:prstGeom prst="rect">
            <a:avLst/>
          </a:prstGeom>
          <a:noFill/>
          <a:ln cap="flat" cmpd="sng" w="19050">
            <a:solidFill>
              <a:schemeClr val="accent2"/>
            </a:solidFill>
            <a:prstDash val="solid"/>
            <a:round/>
            <a:headEnd len="sm" w="sm" type="none"/>
            <a:tailEnd len="sm" w="sm" type="none"/>
          </a:ln>
        </p:spPr>
      </p:pic>
      <p:sp>
        <p:nvSpPr>
          <p:cNvPr id="875" name="Google Shape;875;p123"/>
          <p:cNvSpPr txBox="1"/>
          <p:nvPr/>
        </p:nvSpPr>
        <p:spPr>
          <a:xfrm>
            <a:off x="100" y="457375"/>
            <a:ext cx="9144000" cy="228600"/>
          </a:xfrm>
          <a:prstGeom prst="rect">
            <a:avLst/>
          </a:prstGeom>
          <a:solidFill>
            <a:schemeClr val="lt2"/>
          </a:solidFill>
          <a:ln>
            <a:noFill/>
          </a:ln>
        </p:spPr>
        <p:txBody>
          <a:bodyPr anchorCtr="0" anchor="ctr" bIns="0" lIns="91425" spcFirstLastPara="1" rIns="0" wrap="square" tIns="0">
            <a:noAutofit/>
          </a:bodyPr>
          <a:lstStyle/>
          <a:p>
            <a:pPr indent="0" lvl="0" marL="733425" rtl="0" algn="l">
              <a:spcBef>
                <a:spcPts val="0"/>
              </a:spcBef>
              <a:spcAft>
                <a:spcPts val="0"/>
              </a:spcAft>
              <a:buClr>
                <a:schemeClr val="dk1"/>
              </a:buClr>
              <a:buFont typeface="Arial"/>
              <a:buNone/>
            </a:pPr>
            <a:r>
              <a:rPr b="1" lang="en-US">
                <a:solidFill>
                  <a:srgbClr val="1E4E79"/>
                </a:solidFill>
                <a:latin typeface="Nunito"/>
                <a:ea typeface="Nunito"/>
                <a:cs typeface="Nunito"/>
                <a:sym typeface="Nunito"/>
              </a:rPr>
              <a:t>Significant snow and gusty winds for the Great Lakes and the Northeast</a:t>
            </a:r>
            <a:endParaRPr b="1" sz="1600">
              <a:solidFill>
                <a:srgbClr val="1E4E79"/>
              </a:solidFill>
              <a:latin typeface="Nunito"/>
              <a:ea typeface="Nunito"/>
              <a:cs typeface="Nunito"/>
              <a:sym typeface="Nunito"/>
            </a:endParaRPr>
          </a:p>
        </p:txBody>
      </p:sp>
      <p:sp>
        <p:nvSpPr>
          <p:cNvPr id="876" name="Google Shape;876;p123"/>
          <p:cNvSpPr txBox="1"/>
          <p:nvPr/>
        </p:nvSpPr>
        <p:spPr>
          <a:xfrm>
            <a:off x="100" y="300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31520" rtl="0" algn="l">
              <a:lnSpc>
                <a:spcPct val="80000"/>
              </a:lnSpc>
              <a:spcBef>
                <a:spcPts val="0"/>
              </a:spcBef>
              <a:spcAft>
                <a:spcPts val="0"/>
              </a:spcAft>
              <a:buSzPts val="935"/>
              <a:buNone/>
            </a:pPr>
            <a:r>
              <a:rPr b="1" lang="en-US" sz="2440">
                <a:solidFill>
                  <a:srgbClr val="FFFFFF"/>
                </a:solidFill>
                <a:latin typeface="Nunito"/>
                <a:ea typeface="Nunito"/>
                <a:cs typeface="Nunito"/>
                <a:sym typeface="Nunito"/>
              </a:rPr>
              <a:t> Key Messages for Early April ‘24 Nor’easter</a:t>
            </a:r>
            <a:endParaRPr b="1" sz="2440">
              <a:solidFill>
                <a:srgbClr val="FFFFFF"/>
              </a:solidFill>
              <a:latin typeface="Nunito"/>
              <a:ea typeface="Nunito"/>
              <a:cs typeface="Nunito"/>
              <a:sym typeface="Nunito"/>
            </a:endParaRPr>
          </a:p>
        </p:txBody>
      </p:sp>
      <p:sp>
        <p:nvSpPr>
          <p:cNvPr id="877" name="Google Shape;877;p123"/>
          <p:cNvSpPr txBox="1"/>
          <p:nvPr/>
        </p:nvSpPr>
        <p:spPr>
          <a:xfrm>
            <a:off x="6421525" y="3000"/>
            <a:ext cx="2722500" cy="457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Nunito"/>
                <a:ea typeface="Nunito"/>
                <a:cs typeface="Nunito"/>
                <a:sym typeface="Nunito"/>
              </a:rPr>
              <a:t>Updated Apr 2, 2024</a:t>
            </a:r>
            <a:endParaRPr sz="1100">
              <a:solidFill>
                <a:srgbClr val="FFFFFF"/>
              </a:solidFill>
              <a:latin typeface="Nunito"/>
              <a:ea typeface="Nunito"/>
              <a:cs typeface="Nunito"/>
              <a:sym typeface="Nunito"/>
            </a:endParaRPr>
          </a:p>
          <a:p>
            <a:pPr indent="0" lvl="0" marL="0" rtl="0" algn="r">
              <a:spcBef>
                <a:spcPts val="0"/>
              </a:spcBef>
              <a:spcAft>
                <a:spcPts val="0"/>
              </a:spcAft>
              <a:buNone/>
            </a:pPr>
            <a:r>
              <a:rPr lang="en-US" sz="1100">
                <a:solidFill>
                  <a:srgbClr val="FFFFFF"/>
                </a:solidFill>
                <a:latin typeface="Nunito"/>
                <a:ea typeface="Nunito"/>
                <a:cs typeface="Nunito"/>
                <a:sym typeface="Nunito"/>
              </a:rPr>
              <a:t>5:00 AM EDT</a:t>
            </a:r>
            <a:endParaRPr sz="1100">
              <a:solidFill>
                <a:srgbClr val="FFFFFF"/>
              </a:solidFill>
              <a:latin typeface="Nunito"/>
              <a:ea typeface="Nunito"/>
              <a:cs typeface="Nunito"/>
              <a:sym typeface="Nunito"/>
            </a:endParaRPr>
          </a:p>
        </p:txBody>
      </p:sp>
      <p:pic>
        <p:nvPicPr>
          <p:cNvPr descr="Image result for nws logo transparent background" id="878" name="Google Shape;878;p123"/>
          <p:cNvPicPr preferRelativeResize="0"/>
          <p:nvPr/>
        </p:nvPicPr>
        <p:blipFill rotWithShape="1">
          <a:blip r:embed="rId5">
            <a:alphaModFix/>
          </a:blip>
          <a:srcRect b="0" l="0" r="0" t="0"/>
          <a:stretch/>
        </p:blipFill>
        <p:spPr>
          <a:xfrm>
            <a:off x="87775" y="41662"/>
            <a:ext cx="571969" cy="571969"/>
          </a:xfrm>
          <a:prstGeom prst="rect">
            <a:avLst/>
          </a:prstGeom>
          <a:noFill/>
          <a:ln>
            <a:noFill/>
          </a:ln>
        </p:spPr>
      </p:pic>
      <p:sp>
        <p:nvSpPr>
          <p:cNvPr id="879" name="Google Shape;879;p123"/>
          <p:cNvSpPr txBox="1"/>
          <p:nvPr/>
        </p:nvSpPr>
        <p:spPr>
          <a:xfrm>
            <a:off x="4709160" y="701447"/>
            <a:ext cx="4343400" cy="298200"/>
          </a:xfrm>
          <a:prstGeom prst="rect">
            <a:avLst/>
          </a:prstGeom>
          <a:solidFill>
            <a:srgbClr val="F2F2F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Nunito"/>
                <a:ea typeface="Nunito"/>
                <a:cs typeface="Nunito"/>
                <a:sym typeface="Nunito"/>
              </a:rPr>
              <a:t>Probability of at least 8” of snow </a:t>
            </a:r>
            <a:r>
              <a:rPr lang="en-US" sz="1100">
                <a:latin typeface="Nunito"/>
                <a:ea typeface="Nunito"/>
                <a:cs typeface="Nunito"/>
                <a:sym typeface="Nunito"/>
              </a:rPr>
              <a:t>(</a:t>
            </a:r>
            <a:r>
              <a:rPr i="1" lang="en-US" sz="1100">
                <a:latin typeface="Nunito"/>
                <a:ea typeface="Nunito"/>
                <a:cs typeface="Nunito"/>
                <a:sym typeface="Nunito"/>
              </a:rPr>
              <a:t>through Friday)</a:t>
            </a:r>
            <a:endParaRPr i="1" sz="1100">
              <a:latin typeface="Nunito"/>
              <a:ea typeface="Nunito"/>
              <a:cs typeface="Nunito"/>
              <a:sym typeface="Nunito"/>
            </a:endParaRPr>
          </a:p>
        </p:txBody>
      </p:sp>
      <p:sp>
        <p:nvSpPr>
          <p:cNvPr id="880" name="Google Shape;880;p123"/>
          <p:cNvSpPr txBox="1"/>
          <p:nvPr/>
        </p:nvSpPr>
        <p:spPr>
          <a:xfrm>
            <a:off x="100" y="695900"/>
            <a:ext cx="4696200" cy="40650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1C4587"/>
              </a:buClr>
              <a:buSzPts val="1200"/>
              <a:buChar char="●"/>
            </a:pPr>
            <a:r>
              <a:rPr b="1" lang="en-US" sz="1200">
                <a:solidFill>
                  <a:srgbClr val="1C4587"/>
                </a:solidFill>
              </a:rPr>
              <a:t>Long-duration winter storm </a:t>
            </a:r>
            <a:endParaRPr b="1" sz="1200">
              <a:solidFill>
                <a:srgbClr val="1C4587"/>
              </a:solidFill>
            </a:endParaRPr>
          </a:p>
          <a:p>
            <a:pPr indent="0" lvl="0" marL="457200" rtl="0" algn="l">
              <a:lnSpc>
                <a:spcPct val="100000"/>
              </a:lnSpc>
              <a:spcBef>
                <a:spcPts val="0"/>
              </a:spcBef>
              <a:spcAft>
                <a:spcPts val="0"/>
              </a:spcAft>
              <a:buNone/>
            </a:pPr>
            <a:r>
              <a:rPr lang="en-US" sz="1100">
                <a:solidFill>
                  <a:srgbClr val="1C4587"/>
                </a:solidFill>
              </a:rPr>
              <a:t>A large storm system will produce gusty winds and late-season heavy snow across portions of the Great Lakes and the Northeast beginning later today and continuing through midweek.</a:t>
            </a:r>
            <a:endParaRPr sz="1100">
              <a:solidFill>
                <a:srgbClr val="1C4587"/>
              </a:solidFill>
            </a:endParaRPr>
          </a:p>
          <a:p>
            <a:pPr indent="0" lvl="0" marL="457200" rtl="0" algn="l">
              <a:lnSpc>
                <a:spcPct val="100000"/>
              </a:lnSpc>
              <a:spcBef>
                <a:spcPts val="0"/>
              </a:spcBef>
              <a:spcAft>
                <a:spcPts val="0"/>
              </a:spcAft>
              <a:buNone/>
            </a:pPr>
            <a:r>
              <a:t/>
            </a:r>
            <a:endParaRPr sz="700">
              <a:solidFill>
                <a:srgbClr val="1C4587"/>
              </a:solidFill>
            </a:endParaRPr>
          </a:p>
          <a:p>
            <a:pPr indent="-304800" lvl="0" marL="457200" rtl="0" algn="l">
              <a:lnSpc>
                <a:spcPct val="100000"/>
              </a:lnSpc>
              <a:spcBef>
                <a:spcPts val="0"/>
              </a:spcBef>
              <a:spcAft>
                <a:spcPts val="0"/>
              </a:spcAft>
              <a:buClr>
                <a:srgbClr val="1C4587"/>
              </a:buClr>
              <a:buSzPts val="1200"/>
              <a:buChar char="●"/>
            </a:pPr>
            <a:r>
              <a:rPr b="1" lang="en-US" sz="1200">
                <a:solidFill>
                  <a:srgbClr val="1C4587"/>
                </a:solidFill>
              </a:rPr>
              <a:t>Western Great Lakes heavy snow later today</a:t>
            </a:r>
            <a:endParaRPr b="1" sz="1200">
              <a:solidFill>
                <a:srgbClr val="1C4587"/>
              </a:solidFill>
            </a:endParaRPr>
          </a:p>
          <a:p>
            <a:pPr indent="0" lvl="0" marL="457200" rtl="0" algn="l">
              <a:lnSpc>
                <a:spcPct val="100000"/>
              </a:lnSpc>
              <a:spcBef>
                <a:spcPts val="0"/>
              </a:spcBef>
              <a:spcAft>
                <a:spcPts val="0"/>
              </a:spcAft>
              <a:buNone/>
            </a:pPr>
            <a:r>
              <a:rPr lang="en-US" sz="1100">
                <a:solidFill>
                  <a:srgbClr val="1C4587"/>
                </a:solidFill>
              </a:rPr>
              <a:t>Heavy snow will likely develop over Wisconsin by this afternoon and expand into Upper Michigan overnight. Snow will continue over much of the region through Wednesday, with additional heavy snow across portions of Upper Michigan, before ending on Thursday.</a:t>
            </a:r>
            <a:endParaRPr sz="1100">
              <a:solidFill>
                <a:srgbClr val="1C4587"/>
              </a:solidFill>
            </a:endParaRPr>
          </a:p>
          <a:p>
            <a:pPr indent="0" lvl="0" marL="457200" rtl="0" algn="l">
              <a:lnSpc>
                <a:spcPct val="100000"/>
              </a:lnSpc>
              <a:spcBef>
                <a:spcPts val="0"/>
              </a:spcBef>
              <a:spcAft>
                <a:spcPts val="0"/>
              </a:spcAft>
              <a:buNone/>
            </a:pPr>
            <a:r>
              <a:t/>
            </a:r>
            <a:endParaRPr sz="700">
              <a:solidFill>
                <a:srgbClr val="1C4587"/>
              </a:solidFill>
            </a:endParaRPr>
          </a:p>
          <a:p>
            <a:pPr indent="-304800" lvl="0" marL="457200" rtl="0" algn="l">
              <a:spcBef>
                <a:spcPts val="0"/>
              </a:spcBef>
              <a:spcAft>
                <a:spcPts val="0"/>
              </a:spcAft>
              <a:buClr>
                <a:srgbClr val="1C4587"/>
              </a:buClr>
              <a:buSzPts val="1200"/>
              <a:buChar char="●"/>
            </a:pPr>
            <a:r>
              <a:rPr b="1" lang="en-US" sz="1200">
                <a:solidFill>
                  <a:srgbClr val="1C4587"/>
                </a:solidFill>
              </a:rPr>
              <a:t>Northeast snow and wind Wednesday-Friday</a:t>
            </a:r>
            <a:endParaRPr b="1" sz="1200">
              <a:solidFill>
                <a:srgbClr val="1C4587"/>
              </a:solidFill>
            </a:endParaRPr>
          </a:p>
          <a:p>
            <a:pPr indent="0" lvl="0" marL="457200" rtl="0" algn="l">
              <a:spcBef>
                <a:spcPts val="0"/>
              </a:spcBef>
              <a:spcAft>
                <a:spcPts val="0"/>
              </a:spcAft>
              <a:buNone/>
            </a:pPr>
            <a:r>
              <a:rPr lang="en-US" sz="1100">
                <a:solidFill>
                  <a:srgbClr val="1C4587"/>
                </a:solidFill>
              </a:rPr>
              <a:t>Secondary low pressure development along the Mid-Atlantic coast will likely bring heavy, wet snow and some sleet to the Northeast Wednesday afternoon through Friday. Significant snow accumulations are likely over northern New York and New England.</a:t>
            </a:r>
            <a:endParaRPr sz="1100">
              <a:solidFill>
                <a:srgbClr val="1C4587"/>
              </a:solidFill>
            </a:endParaRPr>
          </a:p>
          <a:p>
            <a:pPr indent="0" lvl="0" marL="457200" rtl="0" algn="l">
              <a:spcBef>
                <a:spcPts val="0"/>
              </a:spcBef>
              <a:spcAft>
                <a:spcPts val="0"/>
              </a:spcAft>
              <a:buNone/>
            </a:pPr>
            <a:r>
              <a:t/>
            </a:r>
            <a:endParaRPr sz="700">
              <a:solidFill>
                <a:srgbClr val="1C4587"/>
              </a:solidFill>
            </a:endParaRPr>
          </a:p>
          <a:p>
            <a:pPr indent="-304800" lvl="0" marL="457200" rtl="0" algn="l">
              <a:lnSpc>
                <a:spcPct val="100000"/>
              </a:lnSpc>
              <a:spcBef>
                <a:spcPts val="0"/>
              </a:spcBef>
              <a:spcAft>
                <a:spcPts val="0"/>
              </a:spcAft>
              <a:buClr>
                <a:srgbClr val="1C4587"/>
              </a:buClr>
              <a:buSzPts val="1200"/>
              <a:buChar char="●"/>
            </a:pPr>
            <a:r>
              <a:rPr b="1" lang="en-US" sz="1200">
                <a:solidFill>
                  <a:srgbClr val="1C4587"/>
                </a:solidFill>
              </a:rPr>
              <a:t>Significant impacts from heavy snow and wind</a:t>
            </a:r>
            <a:endParaRPr b="1" sz="1200">
              <a:solidFill>
                <a:srgbClr val="1C4587"/>
              </a:solidFill>
            </a:endParaRPr>
          </a:p>
          <a:p>
            <a:pPr indent="0" lvl="0" marL="457200" rtl="0" algn="l">
              <a:lnSpc>
                <a:spcPct val="100000"/>
              </a:lnSpc>
              <a:spcBef>
                <a:spcPts val="0"/>
              </a:spcBef>
              <a:spcAft>
                <a:spcPts val="0"/>
              </a:spcAft>
              <a:buNone/>
            </a:pPr>
            <a:r>
              <a:rPr lang="en-US" sz="1100">
                <a:solidFill>
                  <a:srgbClr val="1C4587"/>
                </a:solidFill>
              </a:rPr>
              <a:t>The combination of heavy snow rates and gusty winds will likely result in hazardous travel due to low visibility and snow-covered roads. The wet snow and high snow load may also damage trees and impact infrastructure.</a:t>
            </a:r>
            <a:endParaRPr sz="1100">
              <a:solidFill>
                <a:srgbClr val="1C4587"/>
              </a:solidFill>
            </a:endParaRPr>
          </a:p>
          <a:p>
            <a:pPr indent="0" lvl="0" marL="0" rtl="0" algn="l">
              <a:spcBef>
                <a:spcPts val="0"/>
              </a:spcBef>
              <a:spcAft>
                <a:spcPts val="0"/>
              </a:spcAft>
              <a:buNone/>
            </a:pPr>
            <a:r>
              <a:t/>
            </a:r>
            <a:endParaRPr sz="1100">
              <a:solidFill>
                <a:srgbClr val="1C4587"/>
              </a:solidFill>
            </a:endParaRPr>
          </a:p>
        </p:txBody>
      </p:sp>
      <p:sp>
        <p:nvSpPr>
          <p:cNvPr id="881" name="Google Shape;881;p123"/>
          <p:cNvSpPr txBox="1"/>
          <p:nvPr/>
        </p:nvSpPr>
        <p:spPr>
          <a:xfrm>
            <a:off x="4709150" y="2488253"/>
            <a:ext cx="4343400" cy="523200"/>
          </a:xfrm>
          <a:prstGeom prst="rect">
            <a:avLst/>
          </a:prstGeom>
          <a:solidFill>
            <a:srgbClr val="F2F2F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Nunito"/>
                <a:ea typeface="Nunito"/>
                <a:cs typeface="Nunito"/>
                <a:sym typeface="Nunito"/>
              </a:rPr>
              <a:t>Chances of </a:t>
            </a:r>
            <a:r>
              <a:rPr b="1" lang="en-US">
                <a:solidFill>
                  <a:srgbClr val="B32424"/>
                </a:solidFill>
                <a:latin typeface="Nunito"/>
                <a:ea typeface="Nunito"/>
                <a:cs typeface="Nunito"/>
                <a:sym typeface="Nunito"/>
              </a:rPr>
              <a:t>Moderate</a:t>
            </a:r>
            <a:r>
              <a:rPr b="1" lang="en-US">
                <a:latin typeface="Nunito"/>
                <a:ea typeface="Nunito"/>
                <a:cs typeface="Nunito"/>
                <a:sym typeface="Nunito"/>
              </a:rPr>
              <a:t> </a:t>
            </a:r>
            <a:r>
              <a:rPr b="1" lang="en-US">
                <a:latin typeface="Nunito"/>
                <a:ea typeface="Nunito"/>
                <a:cs typeface="Nunito"/>
                <a:sym typeface="Nunito"/>
              </a:rPr>
              <a:t>Winter Impacts</a:t>
            </a:r>
            <a:endParaRPr b="1">
              <a:latin typeface="Nunito"/>
              <a:ea typeface="Nunito"/>
              <a:cs typeface="Nunito"/>
              <a:sym typeface="Nunito"/>
            </a:endParaRPr>
          </a:p>
          <a:p>
            <a:pPr indent="0" lvl="0" marL="0" rtl="0" algn="ctr">
              <a:spcBef>
                <a:spcPts val="0"/>
              </a:spcBef>
              <a:spcAft>
                <a:spcPts val="0"/>
              </a:spcAft>
              <a:buNone/>
            </a:pPr>
            <a:r>
              <a:rPr i="1" lang="en-US" sz="1200">
                <a:latin typeface="Nunito"/>
                <a:ea typeface="Nunito"/>
                <a:cs typeface="Nunito"/>
                <a:sym typeface="Nunito"/>
              </a:rPr>
              <a:t>Wednesday through Friday</a:t>
            </a:r>
            <a:endParaRPr i="1" sz="1200">
              <a:latin typeface="Nunito"/>
              <a:ea typeface="Nunito"/>
              <a:cs typeface="Nunito"/>
              <a:sym typeface="Nunito"/>
            </a:endParaRPr>
          </a:p>
        </p:txBody>
      </p:sp>
      <p:grpSp>
        <p:nvGrpSpPr>
          <p:cNvPr id="882" name="Google Shape;882;p123"/>
          <p:cNvGrpSpPr/>
          <p:nvPr/>
        </p:nvGrpSpPr>
        <p:grpSpPr>
          <a:xfrm>
            <a:off x="5312687" y="2309313"/>
            <a:ext cx="3739925" cy="124657"/>
            <a:chOff x="5052037" y="3000581"/>
            <a:chExt cx="3739925" cy="165900"/>
          </a:xfrm>
        </p:grpSpPr>
        <p:pic>
          <p:nvPicPr>
            <p:cNvPr id="883" name="Google Shape;883;p123"/>
            <p:cNvPicPr preferRelativeResize="0"/>
            <p:nvPr/>
          </p:nvPicPr>
          <p:blipFill>
            <a:blip r:embed="rId6">
              <a:alphaModFix/>
            </a:blip>
            <a:stretch>
              <a:fillRect/>
            </a:stretch>
          </p:blipFill>
          <p:spPr>
            <a:xfrm rot="5400000">
              <a:off x="6850246" y="1213551"/>
              <a:ext cx="143507" cy="3739925"/>
            </a:xfrm>
            <a:prstGeom prst="rect">
              <a:avLst/>
            </a:prstGeom>
            <a:noFill/>
            <a:ln cap="flat" cmpd="sng" w="19050">
              <a:solidFill>
                <a:srgbClr val="000000"/>
              </a:solidFill>
              <a:prstDash val="solid"/>
              <a:round/>
              <a:headEnd len="sm" w="sm" type="none"/>
              <a:tailEnd len="sm" w="sm" type="none"/>
            </a:ln>
          </p:spPr>
        </p:pic>
        <p:sp>
          <p:nvSpPr>
            <p:cNvPr id="884" name="Google Shape;884;p123"/>
            <p:cNvSpPr txBox="1"/>
            <p:nvPr/>
          </p:nvSpPr>
          <p:spPr>
            <a:xfrm>
              <a:off x="8245542" y="3000581"/>
              <a:ext cx="326700" cy="165900"/>
            </a:xfrm>
            <a:prstGeom prst="rect">
              <a:avLst/>
            </a:prstGeom>
            <a:noFill/>
            <a:ln>
              <a:noFill/>
            </a:ln>
            <a:effectLst>
              <a:outerShdw blurRad="157163" rotWithShape="0" algn="bl" dir="5400000" dist="19050">
                <a:srgbClr val="000000">
                  <a:alpha val="8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90</a:t>
              </a:r>
              <a:endParaRPr b="1" sz="1000"/>
            </a:p>
          </p:txBody>
        </p:sp>
        <p:sp>
          <p:nvSpPr>
            <p:cNvPr id="885" name="Google Shape;885;p123"/>
            <p:cNvSpPr txBox="1"/>
            <p:nvPr/>
          </p:nvSpPr>
          <p:spPr>
            <a:xfrm>
              <a:off x="7513685" y="3000581"/>
              <a:ext cx="326700" cy="165900"/>
            </a:xfrm>
            <a:prstGeom prst="rect">
              <a:avLst/>
            </a:prstGeom>
            <a:noFill/>
            <a:ln>
              <a:noFill/>
            </a:ln>
            <a:effectLst>
              <a:outerShdw blurRad="157163" rotWithShape="0" algn="bl" dir="5400000" dist="19050">
                <a:srgbClr val="000000">
                  <a:alpha val="8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70</a:t>
              </a:r>
              <a:endParaRPr b="1" sz="1000"/>
            </a:p>
          </p:txBody>
        </p:sp>
        <p:sp>
          <p:nvSpPr>
            <p:cNvPr id="886" name="Google Shape;886;p123"/>
            <p:cNvSpPr txBox="1"/>
            <p:nvPr/>
          </p:nvSpPr>
          <p:spPr>
            <a:xfrm>
              <a:off x="6758684" y="3000581"/>
              <a:ext cx="326700" cy="165900"/>
            </a:xfrm>
            <a:prstGeom prst="rect">
              <a:avLst/>
            </a:prstGeom>
            <a:noFill/>
            <a:ln>
              <a:noFill/>
            </a:ln>
            <a:effectLst>
              <a:outerShdw blurRad="157163" rotWithShape="0" algn="bl" dir="5400000" dist="19050">
                <a:srgbClr val="000000">
                  <a:alpha val="8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50</a:t>
              </a:r>
              <a:endParaRPr b="1" sz="1000"/>
            </a:p>
          </p:txBody>
        </p:sp>
        <p:sp>
          <p:nvSpPr>
            <p:cNvPr id="887" name="Google Shape;887;p123"/>
            <p:cNvSpPr txBox="1"/>
            <p:nvPr/>
          </p:nvSpPr>
          <p:spPr>
            <a:xfrm>
              <a:off x="6003684" y="3000581"/>
              <a:ext cx="326700" cy="165900"/>
            </a:xfrm>
            <a:prstGeom prst="rect">
              <a:avLst/>
            </a:prstGeom>
            <a:noFill/>
            <a:ln>
              <a:noFill/>
            </a:ln>
            <a:effectLst>
              <a:outerShdw blurRad="157163" rotWithShape="0" algn="bl" dir="5400000" dist="19050">
                <a:srgbClr val="000000">
                  <a:alpha val="8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30</a:t>
              </a:r>
              <a:endParaRPr b="1" sz="1000"/>
            </a:p>
          </p:txBody>
        </p:sp>
        <p:sp>
          <p:nvSpPr>
            <p:cNvPr id="888" name="Google Shape;888;p123"/>
            <p:cNvSpPr txBox="1"/>
            <p:nvPr/>
          </p:nvSpPr>
          <p:spPr>
            <a:xfrm>
              <a:off x="5248681" y="3000581"/>
              <a:ext cx="496500" cy="165900"/>
            </a:xfrm>
            <a:prstGeom prst="rect">
              <a:avLst/>
            </a:prstGeom>
            <a:noFill/>
            <a:ln>
              <a:noFill/>
            </a:ln>
            <a:effectLst>
              <a:outerShdw blurRad="157163" rotWithShape="0" algn="bl" dir="5400000" dist="19050">
                <a:srgbClr val="000000">
                  <a:alpha val="8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10 %</a:t>
              </a:r>
              <a:endParaRPr b="1" sz="1000"/>
            </a:p>
          </p:txBody>
        </p:sp>
      </p:grpSp>
      <p:sp>
        <p:nvSpPr>
          <p:cNvPr id="889" name="Google Shape;889;p123"/>
          <p:cNvSpPr txBox="1"/>
          <p:nvPr/>
        </p:nvSpPr>
        <p:spPr>
          <a:xfrm>
            <a:off x="4696375" y="3011425"/>
            <a:ext cx="2801700" cy="5721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solidFill>
                  <a:srgbClr val="B32424"/>
                </a:solidFill>
                <a:latin typeface="Nunito"/>
                <a:ea typeface="Nunito"/>
                <a:cs typeface="Nunito"/>
                <a:sym typeface="Nunito"/>
              </a:rPr>
              <a:t>Moderate Impacts include: </a:t>
            </a:r>
            <a:endParaRPr b="1" sz="1100">
              <a:solidFill>
                <a:srgbClr val="B32424"/>
              </a:solidFill>
              <a:latin typeface="Nunito"/>
              <a:ea typeface="Nunito"/>
              <a:cs typeface="Nunito"/>
              <a:sym typeface="Nunito"/>
            </a:endParaRPr>
          </a:p>
          <a:p>
            <a:pPr indent="-120650" lvl="0" marL="114300" rtl="0" algn="l">
              <a:spcBef>
                <a:spcPts val="0"/>
              </a:spcBef>
              <a:spcAft>
                <a:spcPts val="0"/>
              </a:spcAft>
              <a:buSzPts val="1000"/>
              <a:buFont typeface="Nunito"/>
              <a:buChar char="●"/>
            </a:pPr>
            <a:r>
              <a:rPr b="1" lang="en-US" sz="1000">
                <a:latin typeface="Nunito"/>
                <a:ea typeface="Nunito"/>
                <a:cs typeface="Nunito"/>
                <a:sym typeface="Nunito"/>
              </a:rPr>
              <a:t>Hazardous driving conditions expected</a:t>
            </a:r>
            <a:endParaRPr b="1" sz="1000">
              <a:latin typeface="Nunito"/>
              <a:ea typeface="Nunito"/>
              <a:cs typeface="Nunito"/>
              <a:sym typeface="Nunito"/>
            </a:endParaRPr>
          </a:p>
          <a:p>
            <a:pPr indent="-120650" lvl="0" marL="114300" rtl="0" algn="l">
              <a:spcBef>
                <a:spcPts val="0"/>
              </a:spcBef>
              <a:spcAft>
                <a:spcPts val="0"/>
              </a:spcAft>
              <a:buSzPts val="1000"/>
              <a:buFont typeface="Nunito"/>
              <a:buChar char="●"/>
            </a:pPr>
            <a:r>
              <a:rPr b="1" lang="en-US" sz="1000">
                <a:latin typeface="Nunito"/>
                <a:ea typeface="Nunito"/>
                <a:cs typeface="Nunito"/>
                <a:sym typeface="Nunito"/>
              </a:rPr>
              <a:t>Some </a:t>
            </a:r>
            <a:r>
              <a:rPr b="1" lang="en-US" sz="1000">
                <a:latin typeface="Nunito"/>
                <a:ea typeface="Nunito"/>
                <a:cs typeface="Nunito"/>
                <a:sym typeface="Nunito"/>
              </a:rPr>
              <a:t>disruptions</a:t>
            </a:r>
            <a:r>
              <a:rPr b="1" lang="en-US" sz="1000">
                <a:latin typeface="Nunito"/>
                <a:ea typeface="Nunito"/>
                <a:cs typeface="Nunito"/>
                <a:sym typeface="Nunito"/>
              </a:rPr>
              <a:t> and closures possible</a:t>
            </a:r>
            <a:endParaRPr sz="1100"/>
          </a:p>
        </p:txBody>
      </p:sp>
      <p:pic>
        <p:nvPicPr>
          <p:cNvPr id="890" name="Google Shape;890;p123"/>
          <p:cNvPicPr preferRelativeResize="0"/>
          <p:nvPr/>
        </p:nvPicPr>
        <p:blipFill rotWithShape="1">
          <a:blip r:embed="rId7">
            <a:alphaModFix/>
          </a:blip>
          <a:srcRect b="7914" l="0" r="655" t="43852"/>
          <a:stretch/>
        </p:blipFill>
        <p:spPr>
          <a:xfrm>
            <a:off x="5730850" y="4590516"/>
            <a:ext cx="3321710" cy="24437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24"/>
          <p:cNvSpPr txBox="1"/>
          <p:nvPr/>
        </p:nvSpPr>
        <p:spPr>
          <a:xfrm>
            <a:off x="277125" y="79000"/>
            <a:ext cx="8635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t>Newark/NYC Extreme Rainfall Event Time Line</a:t>
            </a:r>
            <a:endParaRPr b="1" sz="2000"/>
          </a:p>
        </p:txBody>
      </p:sp>
      <p:cxnSp>
        <p:nvCxnSpPr>
          <p:cNvPr id="896" name="Google Shape;896;p124"/>
          <p:cNvCxnSpPr/>
          <p:nvPr/>
        </p:nvCxnSpPr>
        <p:spPr>
          <a:xfrm flipH="1" rot="10800000">
            <a:off x="443900" y="2741675"/>
            <a:ext cx="8366700" cy="9600"/>
          </a:xfrm>
          <a:prstGeom prst="straightConnector1">
            <a:avLst/>
          </a:prstGeom>
          <a:noFill/>
          <a:ln cap="flat" cmpd="sng" w="76200">
            <a:solidFill>
              <a:schemeClr val="dk1"/>
            </a:solidFill>
            <a:prstDash val="solid"/>
            <a:round/>
            <a:headEnd len="med" w="med" type="none"/>
            <a:tailEnd len="med" w="med" type="none"/>
          </a:ln>
        </p:spPr>
      </p:cxnSp>
      <p:cxnSp>
        <p:nvCxnSpPr>
          <p:cNvPr id="897" name="Google Shape;897;p124"/>
          <p:cNvCxnSpPr>
            <a:stCxn id="898" idx="1"/>
          </p:cNvCxnSpPr>
          <p:nvPr/>
        </p:nvCxnSpPr>
        <p:spPr>
          <a:xfrm>
            <a:off x="463200" y="2612900"/>
            <a:ext cx="0" cy="119100"/>
          </a:xfrm>
          <a:prstGeom prst="straightConnector1">
            <a:avLst/>
          </a:prstGeom>
          <a:noFill/>
          <a:ln cap="flat" cmpd="sng" w="28575">
            <a:solidFill>
              <a:schemeClr val="dk1"/>
            </a:solidFill>
            <a:prstDash val="solid"/>
            <a:round/>
            <a:headEnd len="med" w="med" type="none"/>
            <a:tailEnd len="med" w="med" type="none"/>
          </a:ln>
        </p:spPr>
      </p:cxnSp>
      <p:sp>
        <p:nvSpPr>
          <p:cNvPr id="898" name="Google Shape;898;p124"/>
          <p:cNvSpPr txBox="1"/>
          <p:nvPr/>
        </p:nvSpPr>
        <p:spPr>
          <a:xfrm>
            <a:off x="463200" y="2412800"/>
            <a:ext cx="55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Sunday</a:t>
            </a:r>
            <a:endParaRPr b="1"/>
          </a:p>
        </p:txBody>
      </p:sp>
      <p:cxnSp>
        <p:nvCxnSpPr>
          <p:cNvPr id="899" name="Google Shape;899;p124"/>
          <p:cNvCxnSpPr>
            <a:stCxn id="900" idx="1"/>
          </p:cNvCxnSpPr>
          <p:nvPr/>
        </p:nvCxnSpPr>
        <p:spPr>
          <a:xfrm>
            <a:off x="1453800" y="2612900"/>
            <a:ext cx="0" cy="119100"/>
          </a:xfrm>
          <a:prstGeom prst="straightConnector1">
            <a:avLst/>
          </a:prstGeom>
          <a:noFill/>
          <a:ln cap="flat" cmpd="sng" w="28575">
            <a:solidFill>
              <a:schemeClr val="dk1"/>
            </a:solidFill>
            <a:prstDash val="solid"/>
            <a:round/>
            <a:headEnd len="med" w="med" type="none"/>
            <a:tailEnd len="med" w="med" type="none"/>
          </a:ln>
        </p:spPr>
      </p:cxnSp>
      <p:sp>
        <p:nvSpPr>
          <p:cNvPr id="900" name="Google Shape;900;p124"/>
          <p:cNvSpPr txBox="1"/>
          <p:nvPr/>
        </p:nvSpPr>
        <p:spPr>
          <a:xfrm>
            <a:off x="1453800" y="2412800"/>
            <a:ext cx="55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Monday</a:t>
            </a:r>
            <a:endParaRPr b="1"/>
          </a:p>
        </p:txBody>
      </p:sp>
      <p:cxnSp>
        <p:nvCxnSpPr>
          <p:cNvPr id="901" name="Google Shape;901;p124"/>
          <p:cNvCxnSpPr>
            <a:stCxn id="902" idx="1"/>
          </p:cNvCxnSpPr>
          <p:nvPr/>
        </p:nvCxnSpPr>
        <p:spPr>
          <a:xfrm>
            <a:off x="2977800" y="2612900"/>
            <a:ext cx="0" cy="119100"/>
          </a:xfrm>
          <a:prstGeom prst="straightConnector1">
            <a:avLst/>
          </a:prstGeom>
          <a:noFill/>
          <a:ln cap="flat" cmpd="sng" w="28575">
            <a:solidFill>
              <a:schemeClr val="dk1"/>
            </a:solidFill>
            <a:prstDash val="solid"/>
            <a:round/>
            <a:headEnd len="med" w="med" type="none"/>
            <a:tailEnd len="med" w="med" type="none"/>
          </a:ln>
        </p:spPr>
      </p:cxnSp>
      <p:sp>
        <p:nvSpPr>
          <p:cNvPr id="902" name="Google Shape;902;p124"/>
          <p:cNvSpPr txBox="1"/>
          <p:nvPr/>
        </p:nvSpPr>
        <p:spPr>
          <a:xfrm>
            <a:off x="2977800" y="2412800"/>
            <a:ext cx="55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Tuesday</a:t>
            </a:r>
            <a:endParaRPr b="1"/>
          </a:p>
        </p:txBody>
      </p:sp>
      <p:sp>
        <p:nvSpPr>
          <p:cNvPr id="903" name="Google Shape;903;p124"/>
          <p:cNvSpPr txBox="1"/>
          <p:nvPr/>
        </p:nvSpPr>
        <p:spPr>
          <a:xfrm>
            <a:off x="5191750" y="2412800"/>
            <a:ext cx="544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t>Wednesday</a:t>
            </a:r>
            <a:endParaRPr b="1"/>
          </a:p>
        </p:txBody>
      </p:sp>
      <p:pic>
        <p:nvPicPr>
          <p:cNvPr id="904" name="Google Shape;904;p124"/>
          <p:cNvPicPr preferRelativeResize="0"/>
          <p:nvPr/>
        </p:nvPicPr>
        <p:blipFill rotWithShape="1">
          <a:blip r:embed="rId3">
            <a:alphaModFix/>
          </a:blip>
          <a:srcRect b="14236" l="58227" r="0" t="23349"/>
          <a:stretch/>
        </p:blipFill>
        <p:spPr>
          <a:xfrm>
            <a:off x="277125" y="3860000"/>
            <a:ext cx="1129100" cy="1183026"/>
          </a:xfrm>
          <a:prstGeom prst="rect">
            <a:avLst/>
          </a:prstGeom>
          <a:noFill/>
          <a:ln>
            <a:noFill/>
          </a:ln>
        </p:spPr>
      </p:pic>
      <p:sp>
        <p:nvSpPr>
          <p:cNvPr id="905" name="Google Shape;905;p124"/>
          <p:cNvSpPr txBox="1"/>
          <p:nvPr/>
        </p:nvSpPr>
        <p:spPr>
          <a:xfrm>
            <a:off x="199925" y="3059600"/>
            <a:ext cx="1447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5 am: secondary QPF Maximum anticipated in Mid-Atlantic BEFORE landfall</a:t>
            </a:r>
            <a:endParaRPr sz="1000"/>
          </a:p>
        </p:txBody>
      </p:sp>
      <p:cxnSp>
        <p:nvCxnSpPr>
          <p:cNvPr id="906" name="Google Shape;906;p124"/>
          <p:cNvCxnSpPr/>
          <p:nvPr/>
        </p:nvCxnSpPr>
        <p:spPr>
          <a:xfrm rot="10800000">
            <a:off x="627250" y="2779125"/>
            <a:ext cx="0" cy="328200"/>
          </a:xfrm>
          <a:prstGeom prst="straightConnector1">
            <a:avLst/>
          </a:prstGeom>
          <a:noFill/>
          <a:ln cap="flat" cmpd="sng" w="28575">
            <a:solidFill>
              <a:schemeClr val="dk2"/>
            </a:solidFill>
            <a:prstDash val="solid"/>
            <a:round/>
            <a:headEnd len="med" w="med" type="none"/>
            <a:tailEnd len="med" w="med" type="none"/>
          </a:ln>
        </p:spPr>
      </p:cxnSp>
      <p:sp>
        <p:nvSpPr>
          <p:cNvPr id="907" name="Google Shape;907;p124"/>
          <p:cNvSpPr txBox="1"/>
          <p:nvPr/>
        </p:nvSpPr>
        <p:spPr>
          <a:xfrm>
            <a:off x="516200" y="1774300"/>
            <a:ext cx="1129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1 pm Landfall</a:t>
            </a:r>
            <a:endParaRPr sz="1200"/>
          </a:p>
        </p:txBody>
      </p:sp>
      <p:grpSp>
        <p:nvGrpSpPr>
          <p:cNvPr id="908" name="Google Shape;908;p124"/>
          <p:cNvGrpSpPr/>
          <p:nvPr/>
        </p:nvGrpSpPr>
        <p:grpSpPr>
          <a:xfrm>
            <a:off x="1568175" y="3301000"/>
            <a:ext cx="1352675" cy="1383250"/>
            <a:chOff x="1644375" y="3377200"/>
            <a:chExt cx="1352675" cy="1383250"/>
          </a:xfrm>
        </p:grpSpPr>
        <p:pic>
          <p:nvPicPr>
            <p:cNvPr id="909" name="Google Shape;909;p124"/>
            <p:cNvPicPr preferRelativeResize="0"/>
            <p:nvPr/>
          </p:nvPicPr>
          <p:blipFill>
            <a:blip r:embed="rId4">
              <a:alphaModFix/>
            </a:blip>
            <a:stretch>
              <a:fillRect/>
            </a:stretch>
          </p:blipFill>
          <p:spPr>
            <a:xfrm>
              <a:off x="1644375" y="3377200"/>
              <a:ext cx="1352675" cy="1383250"/>
            </a:xfrm>
            <a:prstGeom prst="rect">
              <a:avLst/>
            </a:prstGeom>
            <a:noFill/>
            <a:ln cap="flat" cmpd="sng" w="9525">
              <a:solidFill>
                <a:schemeClr val="dk1"/>
              </a:solidFill>
              <a:prstDash val="solid"/>
              <a:round/>
              <a:headEnd len="sm" w="sm" type="none"/>
              <a:tailEnd len="sm" w="sm" type="none"/>
            </a:ln>
          </p:spPr>
        </p:pic>
        <p:sp>
          <p:nvSpPr>
            <p:cNvPr id="910" name="Google Shape;910;p124"/>
            <p:cNvSpPr txBox="1"/>
            <p:nvPr/>
          </p:nvSpPr>
          <p:spPr>
            <a:xfrm>
              <a:off x="2532225" y="4014000"/>
              <a:ext cx="376200" cy="9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
                  <a:highlight>
                    <a:schemeClr val="lt1"/>
                  </a:highlight>
                  <a:latin typeface="Nunito ExtraBold"/>
                  <a:ea typeface="Nunito ExtraBold"/>
                  <a:cs typeface="Nunito ExtraBold"/>
                  <a:sym typeface="Nunito ExtraBold"/>
                </a:rPr>
                <a:t>NYC</a:t>
              </a:r>
              <a:endParaRPr sz="600">
                <a:highlight>
                  <a:schemeClr val="lt1"/>
                </a:highlight>
                <a:latin typeface="Nunito ExtraBold"/>
                <a:ea typeface="Nunito ExtraBold"/>
                <a:cs typeface="Nunito ExtraBold"/>
                <a:sym typeface="Nunito ExtraBold"/>
              </a:endParaRPr>
            </a:p>
          </p:txBody>
        </p:sp>
        <p:sp>
          <p:nvSpPr>
            <p:cNvPr id="911" name="Google Shape;911;p124"/>
            <p:cNvSpPr txBox="1"/>
            <p:nvPr/>
          </p:nvSpPr>
          <p:spPr>
            <a:xfrm>
              <a:off x="2435950" y="4143600"/>
              <a:ext cx="403500" cy="9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
                  <a:highlight>
                    <a:schemeClr val="lt1"/>
                  </a:highlight>
                  <a:latin typeface="Nunito ExtraBold"/>
                  <a:ea typeface="Nunito ExtraBold"/>
                  <a:cs typeface="Nunito ExtraBold"/>
                  <a:sym typeface="Nunito ExtraBold"/>
                </a:rPr>
                <a:t>Philly</a:t>
              </a:r>
              <a:endParaRPr sz="600">
                <a:highlight>
                  <a:schemeClr val="lt1"/>
                </a:highlight>
                <a:latin typeface="Nunito ExtraBold"/>
                <a:ea typeface="Nunito ExtraBold"/>
                <a:cs typeface="Nunito ExtraBold"/>
                <a:sym typeface="Nunito ExtraBold"/>
              </a:endParaRPr>
            </a:p>
          </p:txBody>
        </p:sp>
        <p:sp>
          <p:nvSpPr>
            <p:cNvPr id="912" name="Google Shape;912;p124"/>
            <p:cNvSpPr/>
            <p:nvPr/>
          </p:nvSpPr>
          <p:spPr>
            <a:xfrm>
              <a:off x="2412150" y="4105500"/>
              <a:ext cx="91500" cy="91500"/>
            </a:xfrm>
            <a:prstGeom prst="star5">
              <a:avLst>
                <a:gd fmla="val 19098" name="adj"/>
                <a:gd fmla="val 105146" name="hf"/>
                <a:gd fmla="val 110557" name="vf"/>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24"/>
            <p:cNvSpPr/>
            <p:nvPr/>
          </p:nvSpPr>
          <p:spPr>
            <a:xfrm>
              <a:off x="2488350" y="4029300"/>
              <a:ext cx="91500" cy="91500"/>
            </a:xfrm>
            <a:prstGeom prst="star5">
              <a:avLst>
                <a:gd fmla="val 19098" name="adj"/>
                <a:gd fmla="val 105146" name="hf"/>
                <a:gd fmla="val 110557" name="vf"/>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4" name="Google Shape;914;p124"/>
          <p:cNvSpPr txBox="1"/>
          <p:nvPr/>
        </p:nvSpPr>
        <p:spPr>
          <a:xfrm>
            <a:off x="1571225" y="3031125"/>
            <a:ext cx="112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6 am: </a:t>
            </a:r>
            <a:r>
              <a:rPr b="1" lang="en-US" sz="1000">
                <a:solidFill>
                  <a:srgbClr val="FF0000"/>
                </a:solidFill>
              </a:rPr>
              <a:t>MDT</a:t>
            </a:r>
            <a:r>
              <a:rPr lang="en-US" sz="1000">
                <a:solidFill>
                  <a:schemeClr val="dk1"/>
                </a:solidFill>
              </a:rPr>
              <a:t> Risk</a:t>
            </a:r>
            <a:endParaRPr/>
          </a:p>
        </p:txBody>
      </p:sp>
      <p:cxnSp>
        <p:nvCxnSpPr>
          <p:cNvPr id="915" name="Google Shape;915;p124"/>
          <p:cNvCxnSpPr/>
          <p:nvPr/>
        </p:nvCxnSpPr>
        <p:spPr>
          <a:xfrm rot="10800000">
            <a:off x="1770250" y="2779125"/>
            <a:ext cx="0" cy="328200"/>
          </a:xfrm>
          <a:prstGeom prst="straightConnector1">
            <a:avLst/>
          </a:prstGeom>
          <a:noFill/>
          <a:ln cap="flat" cmpd="sng" w="28575">
            <a:solidFill>
              <a:schemeClr val="dk2"/>
            </a:solidFill>
            <a:prstDash val="solid"/>
            <a:round/>
            <a:headEnd len="med" w="med" type="none"/>
            <a:tailEnd len="med" w="med" type="none"/>
          </a:ln>
        </p:spPr>
      </p:cxnSp>
      <p:pic>
        <p:nvPicPr>
          <p:cNvPr id="916" name="Google Shape;916;p124"/>
          <p:cNvPicPr preferRelativeResize="0"/>
          <p:nvPr/>
        </p:nvPicPr>
        <p:blipFill rotWithShape="1">
          <a:blip r:embed="rId5">
            <a:alphaModFix/>
          </a:blip>
          <a:srcRect b="50948" l="76173" r="0" t="13916"/>
          <a:stretch/>
        </p:blipFill>
        <p:spPr>
          <a:xfrm>
            <a:off x="2038225" y="1013297"/>
            <a:ext cx="1129200" cy="1040729"/>
          </a:xfrm>
          <a:prstGeom prst="rect">
            <a:avLst/>
          </a:prstGeom>
          <a:noFill/>
          <a:ln>
            <a:noFill/>
          </a:ln>
        </p:spPr>
      </p:pic>
      <p:cxnSp>
        <p:nvCxnSpPr>
          <p:cNvPr id="917" name="Google Shape;917;p124"/>
          <p:cNvCxnSpPr/>
          <p:nvPr/>
        </p:nvCxnSpPr>
        <p:spPr>
          <a:xfrm rot="10800000">
            <a:off x="2296750" y="2094225"/>
            <a:ext cx="6900" cy="632100"/>
          </a:xfrm>
          <a:prstGeom prst="straightConnector1">
            <a:avLst/>
          </a:prstGeom>
          <a:noFill/>
          <a:ln cap="flat" cmpd="sng" w="28575">
            <a:solidFill>
              <a:schemeClr val="dk2"/>
            </a:solidFill>
            <a:prstDash val="solid"/>
            <a:round/>
            <a:headEnd len="med" w="med" type="none"/>
            <a:tailEnd len="med" w="med" type="none"/>
          </a:ln>
        </p:spPr>
      </p:cxnSp>
      <p:sp>
        <p:nvSpPr>
          <p:cNvPr id="918" name="Google Shape;918;p124"/>
          <p:cNvSpPr txBox="1"/>
          <p:nvPr/>
        </p:nvSpPr>
        <p:spPr>
          <a:xfrm>
            <a:off x="1876025" y="1964325"/>
            <a:ext cx="135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4 pm: WATCHES</a:t>
            </a:r>
            <a:endParaRPr/>
          </a:p>
        </p:txBody>
      </p:sp>
      <p:pic>
        <p:nvPicPr>
          <p:cNvPr id="919" name="Google Shape;919;p124"/>
          <p:cNvPicPr preferRelativeResize="0"/>
          <p:nvPr/>
        </p:nvPicPr>
        <p:blipFill rotWithShape="1">
          <a:blip r:embed="rId6">
            <a:alphaModFix/>
          </a:blip>
          <a:srcRect b="26450" l="26246" r="30783" t="19225"/>
          <a:stretch/>
        </p:blipFill>
        <p:spPr>
          <a:xfrm>
            <a:off x="443899" y="769213"/>
            <a:ext cx="1273800" cy="1134001"/>
          </a:xfrm>
          <a:prstGeom prst="rect">
            <a:avLst/>
          </a:prstGeom>
          <a:noFill/>
          <a:ln>
            <a:noFill/>
          </a:ln>
        </p:spPr>
      </p:pic>
      <p:cxnSp>
        <p:nvCxnSpPr>
          <p:cNvPr id="920" name="Google Shape;920;p124"/>
          <p:cNvCxnSpPr/>
          <p:nvPr/>
        </p:nvCxnSpPr>
        <p:spPr>
          <a:xfrm flipH="1" rot="10800000">
            <a:off x="932050" y="2055525"/>
            <a:ext cx="3900" cy="670800"/>
          </a:xfrm>
          <a:prstGeom prst="straightConnector1">
            <a:avLst/>
          </a:prstGeom>
          <a:noFill/>
          <a:ln cap="flat" cmpd="sng" w="28575">
            <a:solidFill>
              <a:schemeClr val="dk2"/>
            </a:solidFill>
            <a:prstDash val="solid"/>
            <a:round/>
            <a:headEnd len="med" w="med" type="none"/>
            <a:tailEnd len="med" w="med" type="none"/>
          </a:ln>
        </p:spPr>
      </p:cxnSp>
      <p:sp>
        <p:nvSpPr>
          <p:cNvPr id="921" name="Google Shape;921;p124"/>
          <p:cNvSpPr txBox="1"/>
          <p:nvPr/>
        </p:nvSpPr>
        <p:spPr>
          <a:xfrm>
            <a:off x="1717700" y="559700"/>
            <a:ext cx="1824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3 to 6 inches with isolated higher amounts</a:t>
            </a:r>
            <a:endParaRPr sz="1200"/>
          </a:p>
        </p:txBody>
      </p:sp>
      <p:sp>
        <p:nvSpPr>
          <p:cNvPr id="922" name="Google Shape;922;p124"/>
          <p:cNvSpPr txBox="1"/>
          <p:nvPr/>
        </p:nvSpPr>
        <p:spPr>
          <a:xfrm>
            <a:off x="3698900" y="559700"/>
            <a:ext cx="1824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3 to 8 inches with isolated higher amounts</a:t>
            </a:r>
            <a:endParaRPr sz="1200"/>
          </a:p>
        </p:txBody>
      </p:sp>
      <p:sp>
        <p:nvSpPr>
          <p:cNvPr id="923" name="Google Shape;923;p124"/>
          <p:cNvSpPr txBox="1"/>
          <p:nvPr/>
        </p:nvSpPr>
        <p:spPr>
          <a:xfrm>
            <a:off x="3636450" y="1089500"/>
            <a:ext cx="1747200" cy="969600"/>
          </a:xfrm>
          <a:prstGeom prst="rect">
            <a:avLst/>
          </a:prstGeom>
          <a:solidFill>
            <a:srgbClr val="F4CCCC"/>
          </a:solidFill>
          <a:ln>
            <a:noFill/>
          </a:ln>
        </p:spPr>
        <p:txBody>
          <a:bodyPr anchorCtr="0" anchor="t" bIns="0" lIns="91425" spcFirstLastPara="1" rIns="91425" wrap="square" tIns="0">
            <a:spAutoFit/>
          </a:bodyPr>
          <a:lstStyle/>
          <a:p>
            <a:pPr indent="0" lvl="0" marL="0" rtl="0" algn="l">
              <a:spcBef>
                <a:spcPts val="0"/>
              </a:spcBef>
              <a:spcAft>
                <a:spcPts val="0"/>
              </a:spcAft>
              <a:buNone/>
            </a:pPr>
            <a:r>
              <a:rPr b="1" lang="en-US" sz="900"/>
              <a:t>Significant and life-threatening flash flooding is possible from the Mid-Atlantic into southern New England, especially across highly urbanized metropolitan areas</a:t>
            </a:r>
            <a:endParaRPr b="1" sz="900"/>
          </a:p>
        </p:txBody>
      </p:sp>
      <p:cxnSp>
        <p:nvCxnSpPr>
          <p:cNvPr id="924" name="Google Shape;924;p124"/>
          <p:cNvCxnSpPr/>
          <p:nvPr/>
        </p:nvCxnSpPr>
        <p:spPr>
          <a:xfrm flipH="1" rot="10800000">
            <a:off x="4506600" y="2235775"/>
            <a:ext cx="5400" cy="514500"/>
          </a:xfrm>
          <a:prstGeom prst="straightConnector1">
            <a:avLst/>
          </a:prstGeom>
          <a:noFill/>
          <a:ln cap="flat" cmpd="sng" w="28575">
            <a:solidFill>
              <a:schemeClr val="dk2"/>
            </a:solidFill>
            <a:prstDash val="solid"/>
            <a:round/>
            <a:headEnd len="med" w="med" type="none"/>
            <a:tailEnd len="med" w="med" type="none"/>
          </a:ln>
        </p:spPr>
      </p:cxnSp>
      <p:sp>
        <p:nvSpPr>
          <p:cNvPr id="925" name="Google Shape;925;p124"/>
          <p:cNvSpPr txBox="1"/>
          <p:nvPr/>
        </p:nvSpPr>
        <p:spPr>
          <a:xfrm>
            <a:off x="3991025" y="1964325"/>
            <a:ext cx="144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5 pm Public Advisory</a:t>
            </a:r>
            <a:endParaRPr/>
          </a:p>
        </p:txBody>
      </p:sp>
      <p:cxnSp>
        <p:nvCxnSpPr>
          <p:cNvPr id="926" name="Google Shape;926;p124"/>
          <p:cNvCxnSpPr/>
          <p:nvPr/>
        </p:nvCxnSpPr>
        <p:spPr>
          <a:xfrm rot="10800000">
            <a:off x="4208650" y="2779125"/>
            <a:ext cx="0" cy="328200"/>
          </a:xfrm>
          <a:prstGeom prst="straightConnector1">
            <a:avLst/>
          </a:prstGeom>
          <a:noFill/>
          <a:ln cap="flat" cmpd="sng" w="28575">
            <a:solidFill>
              <a:schemeClr val="dk2"/>
            </a:solidFill>
            <a:prstDash val="solid"/>
            <a:round/>
            <a:headEnd len="med" w="med" type="none"/>
            <a:tailEnd len="med" w="med" type="none"/>
          </a:ln>
        </p:spPr>
      </p:cxnSp>
      <p:sp>
        <p:nvSpPr>
          <p:cNvPr id="927" name="Google Shape;927;p124"/>
          <p:cNvSpPr txBox="1"/>
          <p:nvPr/>
        </p:nvSpPr>
        <p:spPr>
          <a:xfrm>
            <a:off x="3610025" y="2954925"/>
            <a:ext cx="1447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3 pm Collaborated UPGRADE to </a:t>
            </a:r>
            <a:r>
              <a:rPr b="1" lang="en-US" sz="1000">
                <a:solidFill>
                  <a:srgbClr val="FF00FF"/>
                </a:solidFill>
              </a:rPr>
              <a:t>HIGH</a:t>
            </a:r>
            <a:r>
              <a:rPr lang="en-US" sz="1000">
                <a:solidFill>
                  <a:schemeClr val="dk1"/>
                </a:solidFill>
              </a:rPr>
              <a:t> </a:t>
            </a:r>
            <a:endParaRPr/>
          </a:p>
        </p:txBody>
      </p:sp>
      <p:pic>
        <p:nvPicPr>
          <p:cNvPr id="928" name="Google Shape;928;p124"/>
          <p:cNvPicPr preferRelativeResize="0"/>
          <p:nvPr/>
        </p:nvPicPr>
        <p:blipFill>
          <a:blip r:embed="rId7">
            <a:alphaModFix/>
          </a:blip>
          <a:stretch>
            <a:fillRect/>
          </a:stretch>
        </p:blipFill>
        <p:spPr>
          <a:xfrm>
            <a:off x="3367875" y="3369825"/>
            <a:ext cx="1563325" cy="1628925"/>
          </a:xfrm>
          <a:prstGeom prst="rect">
            <a:avLst/>
          </a:prstGeom>
          <a:noFill/>
          <a:ln cap="flat" cmpd="sng" w="9525">
            <a:solidFill>
              <a:schemeClr val="dk1"/>
            </a:solidFill>
            <a:prstDash val="solid"/>
            <a:round/>
            <a:headEnd len="sm" w="sm" type="none"/>
            <a:tailEnd len="sm" w="sm" type="none"/>
          </a:ln>
        </p:spPr>
      </p:pic>
      <p:sp>
        <p:nvSpPr>
          <p:cNvPr id="929" name="Google Shape;929;p124"/>
          <p:cNvSpPr txBox="1"/>
          <p:nvPr/>
        </p:nvSpPr>
        <p:spPr>
          <a:xfrm>
            <a:off x="4380077" y="4119633"/>
            <a:ext cx="434700" cy="10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
                <a:highlight>
                  <a:schemeClr val="lt1"/>
                </a:highlight>
                <a:latin typeface="Nunito ExtraBold"/>
                <a:ea typeface="Nunito ExtraBold"/>
                <a:cs typeface="Nunito ExtraBold"/>
                <a:sym typeface="Nunito ExtraBold"/>
              </a:rPr>
              <a:t>NYC</a:t>
            </a:r>
            <a:endParaRPr sz="600">
              <a:highlight>
                <a:schemeClr val="lt1"/>
              </a:highlight>
              <a:latin typeface="Nunito ExtraBold"/>
              <a:ea typeface="Nunito ExtraBold"/>
              <a:cs typeface="Nunito ExtraBold"/>
              <a:sym typeface="Nunito ExtraBold"/>
            </a:endParaRPr>
          </a:p>
        </p:txBody>
      </p:sp>
      <p:sp>
        <p:nvSpPr>
          <p:cNvPr id="930" name="Google Shape;930;p124"/>
          <p:cNvSpPr txBox="1"/>
          <p:nvPr/>
        </p:nvSpPr>
        <p:spPr>
          <a:xfrm>
            <a:off x="4268809" y="4272232"/>
            <a:ext cx="466200" cy="10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600">
                <a:highlight>
                  <a:schemeClr val="lt1"/>
                </a:highlight>
                <a:latin typeface="Nunito ExtraBold"/>
                <a:ea typeface="Nunito ExtraBold"/>
                <a:cs typeface="Nunito ExtraBold"/>
                <a:sym typeface="Nunito ExtraBold"/>
              </a:rPr>
              <a:t>Philly</a:t>
            </a:r>
            <a:endParaRPr sz="600">
              <a:highlight>
                <a:schemeClr val="lt1"/>
              </a:highlight>
              <a:latin typeface="Nunito ExtraBold"/>
              <a:ea typeface="Nunito ExtraBold"/>
              <a:cs typeface="Nunito ExtraBold"/>
              <a:sym typeface="Nunito ExtraBold"/>
            </a:endParaRPr>
          </a:p>
        </p:txBody>
      </p:sp>
      <p:sp>
        <p:nvSpPr>
          <p:cNvPr id="931" name="Google Shape;931;p124"/>
          <p:cNvSpPr/>
          <p:nvPr/>
        </p:nvSpPr>
        <p:spPr>
          <a:xfrm>
            <a:off x="4274300" y="4257900"/>
            <a:ext cx="91500" cy="91500"/>
          </a:xfrm>
          <a:prstGeom prst="star5">
            <a:avLst>
              <a:gd fmla="val 19098" name="adj"/>
              <a:gd fmla="val 105146" name="hf"/>
              <a:gd fmla="val 110557" name="vf"/>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24"/>
          <p:cNvSpPr/>
          <p:nvPr/>
        </p:nvSpPr>
        <p:spPr>
          <a:xfrm>
            <a:off x="4350500" y="4105500"/>
            <a:ext cx="91500" cy="91500"/>
          </a:xfrm>
          <a:prstGeom prst="star5">
            <a:avLst>
              <a:gd fmla="val 19098" name="adj"/>
              <a:gd fmla="val 105146" name="hf"/>
              <a:gd fmla="val 110557" name="vf"/>
            </a:avLst>
          </a:pr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24"/>
          <p:cNvSpPr txBox="1"/>
          <p:nvPr/>
        </p:nvSpPr>
        <p:spPr>
          <a:xfrm>
            <a:off x="6301325" y="1886625"/>
            <a:ext cx="1352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6 pm First Flash Flood Warning for EWR</a:t>
            </a:r>
            <a:endParaRPr/>
          </a:p>
        </p:txBody>
      </p:sp>
      <p:cxnSp>
        <p:nvCxnSpPr>
          <p:cNvPr id="934" name="Google Shape;934;p124"/>
          <p:cNvCxnSpPr/>
          <p:nvPr/>
        </p:nvCxnSpPr>
        <p:spPr>
          <a:xfrm rot="10800000">
            <a:off x="6945075" y="2322875"/>
            <a:ext cx="6000" cy="388800"/>
          </a:xfrm>
          <a:prstGeom prst="straightConnector1">
            <a:avLst/>
          </a:prstGeom>
          <a:noFill/>
          <a:ln cap="flat" cmpd="sng" w="28575">
            <a:solidFill>
              <a:schemeClr val="dk2"/>
            </a:solidFill>
            <a:prstDash val="solid"/>
            <a:round/>
            <a:headEnd len="med" w="med" type="none"/>
            <a:tailEnd len="med" w="med" type="none"/>
          </a:ln>
        </p:spPr>
      </p:cxnSp>
      <p:cxnSp>
        <p:nvCxnSpPr>
          <p:cNvPr id="935" name="Google Shape;935;p124"/>
          <p:cNvCxnSpPr/>
          <p:nvPr/>
        </p:nvCxnSpPr>
        <p:spPr>
          <a:xfrm flipH="1" rot="10800000">
            <a:off x="6256425" y="2780075"/>
            <a:ext cx="3000" cy="217800"/>
          </a:xfrm>
          <a:prstGeom prst="straightConnector1">
            <a:avLst/>
          </a:prstGeom>
          <a:noFill/>
          <a:ln cap="flat" cmpd="sng" w="28575">
            <a:solidFill>
              <a:schemeClr val="dk2"/>
            </a:solidFill>
            <a:prstDash val="solid"/>
            <a:round/>
            <a:headEnd len="med" w="med" type="none"/>
            <a:tailEnd len="med" w="med" type="none"/>
          </a:ln>
        </p:spPr>
      </p:cxnSp>
      <p:sp>
        <p:nvSpPr>
          <p:cNvPr id="936" name="Google Shape;936;p124"/>
          <p:cNvSpPr txBox="1"/>
          <p:nvPr/>
        </p:nvSpPr>
        <p:spPr>
          <a:xfrm>
            <a:off x="5746700" y="2879475"/>
            <a:ext cx="1447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3:22 pm </a:t>
            </a:r>
            <a:endParaRPr/>
          </a:p>
        </p:txBody>
      </p:sp>
      <p:pic>
        <p:nvPicPr>
          <p:cNvPr id="937" name="Google Shape;937;p124"/>
          <p:cNvPicPr preferRelativeResize="0"/>
          <p:nvPr/>
        </p:nvPicPr>
        <p:blipFill rotWithShape="1">
          <a:blip r:embed="rId8">
            <a:alphaModFix/>
          </a:blip>
          <a:srcRect b="23547" l="7619" r="6676" t="0"/>
          <a:stretch/>
        </p:blipFill>
        <p:spPr>
          <a:xfrm>
            <a:off x="5381750" y="3153550"/>
            <a:ext cx="1563326" cy="1125850"/>
          </a:xfrm>
          <a:prstGeom prst="rect">
            <a:avLst/>
          </a:prstGeom>
          <a:noFill/>
          <a:ln>
            <a:noFill/>
          </a:ln>
        </p:spPr>
      </p:pic>
      <p:sp>
        <p:nvSpPr>
          <p:cNvPr id="938" name="Google Shape;938;p124"/>
          <p:cNvSpPr txBox="1"/>
          <p:nvPr/>
        </p:nvSpPr>
        <p:spPr>
          <a:xfrm>
            <a:off x="5114550" y="4196025"/>
            <a:ext cx="24414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t>“Flash flood emergency level rainfall impacts will be possible..including I-95 urban corridor from Philadelphia to New York City…”</a:t>
            </a:r>
            <a:endParaRPr sz="1300"/>
          </a:p>
        </p:txBody>
      </p:sp>
      <p:cxnSp>
        <p:nvCxnSpPr>
          <p:cNvPr id="939" name="Google Shape;939;p124"/>
          <p:cNvCxnSpPr/>
          <p:nvPr/>
        </p:nvCxnSpPr>
        <p:spPr>
          <a:xfrm>
            <a:off x="5035200" y="2612900"/>
            <a:ext cx="0" cy="119100"/>
          </a:xfrm>
          <a:prstGeom prst="straightConnector1">
            <a:avLst/>
          </a:prstGeom>
          <a:noFill/>
          <a:ln cap="flat" cmpd="sng" w="28575">
            <a:solidFill>
              <a:schemeClr val="dk1"/>
            </a:solidFill>
            <a:prstDash val="solid"/>
            <a:round/>
            <a:headEnd len="med" w="med" type="none"/>
            <a:tailEnd len="med" w="med" type="none"/>
          </a:ln>
        </p:spPr>
      </p:cxnSp>
      <p:pic>
        <p:nvPicPr>
          <p:cNvPr id="940" name="Google Shape;940;p124"/>
          <p:cNvPicPr preferRelativeResize="0"/>
          <p:nvPr/>
        </p:nvPicPr>
        <p:blipFill>
          <a:blip r:embed="rId9">
            <a:alphaModFix/>
          </a:blip>
          <a:stretch>
            <a:fillRect/>
          </a:stretch>
        </p:blipFill>
        <p:spPr>
          <a:xfrm>
            <a:off x="7273177" y="616900"/>
            <a:ext cx="1463980" cy="1234326"/>
          </a:xfrm>
          <a:prstGeom prst="rect">
            <a:avLst/>
          </a:prstGeom>
          <a:noFill/>
          <a:ln>
            <a:noFill/>
          </a:ln>
        </p:spPr>
      </p:pic>
      <p:sp>
        <p:nvSpPr>
          <p:cNvPr id="941" name="Google Shape;941;p124"/>
          <p:cNvSpPr txBox="1"/>
          <p:nvPr/>
        </p:nvSpPr>
        <p:spPr>
          <a:xfrm>
            <a:off x="7368125" y="1810425"/>
            <a:ext cx="1352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8:41 pm Flash Flood Emergency (NJ)</a:t>
            </a:r>
            <a:endParaRPr/>
          </a:p>
        </p:txBody>
      </p:sp>
      <p:cxnSp>
        <p:nvCxnSpPr>
          <p:cNvPr id="942" name="Google Shape;942;p124"/>
          <p:cNvCxnSpPr/>
          <p:nvPr/>
        </p:nvCxnSpPr>
        <p:spPr>
          <a:xfrm rot="10800000">
            <a:off x="7935675" y="2322875"/>
            <a:ext cx="6000" cy="388800"/>
          </a:xfrm>
          <a:prstGeom prst="straightConnector1">
            <a:avLst/>
          </a:prstGeom>
          <a:noFill/>
          <a:ln cap="flat" cmpd="sng" w="28575">
            <a:solidFill>
              <a:schemeClr val="dk2"/>
            </a:solidFill>
            <a:prstDash val="solid"/>
            <a:round/>
            <a:headEnd len="med" w="med" type="none"/>
            <a:tailEnd len="med" w="med" type="none"/>
          </a:ln>
        </p:spPr>
      </p:cxnSp>
      <p:pic>
        <p:nvPicPr>
          <p:cNvPr id="943" name="Google Shape;943;p124"/>
          <p:cNvPicPr preferRelativeResize="0"/>
          <p:nvPr/>
        </p:nvPicPr>
        <p:blipFill>
          <a:blip r:embed="rId10">
            <a:alphaModFix/>
          </a:blip>
          <a:stretch>
            <a:fillRect/>
          </a:stretch>
        </p:blipFill>
        <p:spPr>
          <a:xfrm>
            <a:off x="7512061" y="3371328"/>
            <a:ext cx="1463975" cy="1234321"/>
          </a:xfrm>
          <a:prstGeom prst="rect">
            <a:avLst/>
          </a:prstGeom>
          <a:noFill/>
          <a:ln>
            <a:noFill/>
          </a:ln>
        </p:spPr>
      </p:pic>
      <p:sp>
        <p:nvSpPr>
          <p:cNvPr id="944" name="Google Shape;944;p124"/>
          <p:cNvSpPr txBox="1"/>
          <p:nvPr/>
        </p:nvSpPr>
        <p:spPr>
          <a:xfrm>
            <a:off x="7643325" y="2927025"/>
            <a:ext cx="1352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chemeClr val="dk1"/>
                </a:solidFill>
              </a:rPr>
              <a:t>9:28 pm Flash Flood Emergency (NYC)</a:t>
            </a:r>
            <a:endParaRPr/>
          </a:p>
        </p:txBody>
      </p:sp>
      <p:cxnSp>
        <p:nvCxnSpPr>
          <p:cNvPr id="945" name="Google Shape;945;p124"/>
          <p:cNvCxnSpPr/>
          <p:nvPr/>
        </p:nvCxnSpPr>
        <p:spPr>
          <a:xfrm rot="10800000">
            <a:off x="8088075" y="2703875"/>
            <a:ext cx="6000" cy="3888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92"/>
          <p:cNvSpPr txBox="1"/>
          <p:nvPr>
            <p:ph type="title"/>
          </p:nvPr>
        </p:nvSpPr>
        <p:spPr>
          <a:xfrm>
            <a:off x="602125" y="64575"/>
            <a:ext cx="84609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600">
                <a:solidFill>
                  <a:srgbClr val="006F9D"/>
                </a:solidFill>
                <a:latin typeface="Libre Franklin"/>
                <a:ea typeface="Libre Franklin"/>
                <a:cs typeface="Libre Franklin"/>
                <a:sym typeface="Libre Franklin"/>
              </a:rPr>
              <a:t>R2O2R in Testbeds: </a:t>
            </a:r>
            <a:r>
              <a:rPr lang="en-US" sz="2600">
                <a:solidFill>
                  <a:srgbClr val="006F9D"/>
                </a:solidFill>
                <a:latin typeface="Libre Franklin"/>
                <a:ea typeface="Libre Franklin"/>
                <a:cs typeface="Libre Franklin"/>
                <a:sym typeface="Libre Franklin"/>
              </a:rPr>
              <a:t>Integral</a:t>
            </a:r>
            <a:r>
              <a:rPr lang="en-US" sz="2600">
                <a:solidFill>
                  <a:srgbClr val="006F9D"/>
                </a:solidFill>
                <a:latin typeface="Libre Franklin"/>
                <a:ea typeface="Libre Franklin"/>
                <a:cs typeface="Libre Franklin"/>
                <a:sym typeface="Libre Franklin"/>
              </a:rPr>
              <a:t> to UFS development</a:t>
            </a:r>
            <a:endParaRPr sz="2600">
              <a:solidFill>
                <a:srgbClr val="006F9D"/>
              </a:solidFill>
              <a:latin typeface="Libre Franklin"/>
              <a:ea typeface="Libre Franklin"/>
              <a:cs typeface="Libre Franklin"/>
              <a:sym typeface="Libre Franklin"/>
            </a:endParaRPr>
          </a:p>
        </p:txBody>
      </p:sp>
      <p:sp>
        <p:nvSpPr>
          <p:cNvPr id="516" name="Google Shape;516;p92"/>
          <p:cNvSpPr txBox="1"/>
          <p:nvPr>
            <p:ph idx="1" type="body"/>
          </p:nvPr>
        </p:nvSpPr>
        <p:spPr>
          <a:xfrm>
            <a:off x="296525" y="246475"/>
            <a:ext cx="9013500" cy="38127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sz="1800">
              <a:latin typeface="Libre Franklin"/>
              <a:ea typeface="Libre Franklin"/>
              <a:cs typeface="Libre Franklin"/>
              <a:sym typeface="Libre Franklin"/>
            </a:endParaRPr>
          </a:p>
          <a:p>
            <a:pPr indent="-342900" lvl="0" marL="457200" rtl="0" algn="l">
              <a:spcBef>
                <a:spcPts val="560"/>
              </a:spcBef>
              <a:spcAft>
                <a:spcPts val="0"/>
              </a:spcAft>
              <a:buSzPts val="1800"/>
              <a:buFont typeface="Libre Franklin"/>
              <a:buChar char="•"/>
            </a:pPr>
            <a:r>
              <a:rPr b="1" lang="en-US" sz="1800">
                <a:latin typeface="Libre Franklin"/>
                <a:ea typeface="Libre Franklin"/>
                <a:cs typeface="Libre Franklin"/>
                <a:sym typeface="Libre Franklin"/>
              </a:rPr>
              <a:t>D</a:t>
            </a:r>
            <a:r>
              <a:rPr b="1" lang="en-US" sz="1800">
                <a:latin typeface="Libre Franklin"/>
                <a:ea typeface="Libre Franklin"/>
                <a:cs typeface="Libre Franklin"/>
                <a:sym typeface="Libre Franklin"/>
              </a:rPr>
              <a:t>ata assimilation</a:t>
            </a:r>
            <a:r>
              <a:rPr lang="en-US" sz="1800">
                <a:latin typeface="Libre Franklin"/>
                <a:ea typeface="Libre Franklin"/>
                <a:cs typeface="Libre Franklin"/>
                <a:sym typeface="Libre Franklin"/>
              </a:rPr>
              <a:t> (COMT DA algorithms, DTC*, JCSDA*)</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US" sz="1800">
                <a:latin typeface="Libre Franklin"/>
                <a:ea typeface="Libre Franklin"/>
                <a:cs typeface="Libre Franklin"/>
                <a:sym typeface="Libre Franklin"/>
              </a:rPr>
              <a:t>Physics testing</a:t>
            </a:r>
            <a:r>
              <a:rPr lang="en-US" sz="1800">
                <a:latin typeface="Libre Franklin"/>
                <a:ea typeface="Libre Franklin"/>
                <a:cs typeface="Libre Franklin"/>
                <a:sym typeface="Libre Franklin"/>
              </a:rPr>
              <a:t> (multiple TBs, incl CTB)</a:t>
            </a:r>
            <a:endParaRPr sz="1900">
              <a:solidFill>
                <a:schemeClr val="dk1"/>
              </a:solidFill>
            </a:endParaRPr>
          </a:p>
          <a:p>
            <a:pPr indent="-342900" lvl="0" marL="457200" rtl="0" algn="l">
              <a:spcBef>
                <a:spcPts val="0"/>
              </a:spcBef>
              <a:spcAft>
                <a:spcPts val="0"/>
              </a:spcAft>
              <a:buSzPts val="1800"/>
              <a:buFont typeface="Libre Franklin"/>
              <a:buChar char="•"/>
            </a:pPr>
            <a:r>
              <a:rPr b="1" lang="en-US" sz="1800">
                <a:latin typeface="Libre Franklin"/>
                <a:ea typeface="Libre Franklin"/>
                <a:cs typeface="Libre Franklin"/>
                <a:sym typeface="Libre Franklin"/>
              </a:rPr>
              <a:t>Verification</a:t>
            </a:r>
            <a:r>
              <a:rPr lang="en-US" sz="1800">
                <a:latin typeface="Libre Franklin"/>
                <a:ea typeface="Libre Franklin"/>
                <a:cs typeface="Libre Franklin"/>
                <a:sym typeface="Libre Franklin"/>
              </a:rPr>
              <a:t> - includes how innovations affect IDSS-relevant variables and products</a:t>
            </a:r>
            <a:endParaRPr sz="1800">
              <a:latin typeface="Libre Franklin"/>
              <a:ea typeface="Libre Franklin"/>
              <a:cs typeface="Libre Franklin"/>
              <a:sym typeface="Libre Franklin"/>
            </a:endParaRPr>
          </a:p>
          <a:p>
            <a:pPr indent="-342900" lvl="1" marL="914400" rtl="0" algn="l">
              <a:spcBef>
                <a:spcPts val="0"/>
              </a:spcBef>
              <a:spcAft>
                <a:spcPts val="0"/>
              </a:spcAft>
              <a:buSzPts val="1800"/>
              <a:buFont typeface="Libre Franklin"/>
              <a:buChar char="•"/>
            </a:pPr>
            <a:r>
              <a:rPr lang="en-US" sz="1800">
                <a:latin typeface="Libre Franklin"/>
                <a:ea typeface="Libre Franklin"/>
                <a:cs typeface="Libre Franklin"/>
                <a:sym typeface="Libre Franklin"/>
              </a:rPr>
              <a:t>Hurricane and Ocean TB (HOT) , DTC*, HMT, HWT</a:t>
            </a:r>
            <a:endParaRPr sz="1800">
              <a:latin typeface="Libre Franklin"/>
              <a:ea typeface="Libre Franklin"/>
              <a:cs typeface="Libre Franklin"/>
              <a:sym typeface="Libre Franklin"/>
            </a:endParaRPr>
          </a:p>
          <a:p>
            <a:pPr indent="-342900" lvl="1" marL="914400" rtl="0" algn="l">
              <a:spcBef>
                <a:spcPts val="0"/>
              </a:spcBef>
              <a:spcAft>
                <a:spcPts val="0"/>
              </a:spcAft>
              <a:buSzPts val="1800"/>
              <a:buFont typeface="Libre Franklin"/>
              <a:buChar char="•"/>
            </a:pPr>
            <a:r>
              <a:rPr lang="en-US" sz="1800">
                <a:latin typeface="Libre Franklin"/>
                <a:ea typeface="Libre Franklin"/>
                <a:cs typeface="Libre Franklin"/>
                <a:sym typeface="Libre Franklin"/>
              </a:rPr>
              <a:t>RRFS testing across mult TBs, incl Aviation Wx, HWT, HMT</a:t>
            </a:r>
            <a:endParaRPr sz="18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US" sz="1800">
                <a:latin typeface="Libre Franklin"/>
                <a:ea typeface="Libre Franklin"/>
                <a:cs typeface="Libre Franklin"/>
                <a:sym typeface="Libre Franklin"/>
              </a:rPr>
              <a:t>RRFS “Mitigation efforts” </a:t>
            </a:r>
            <a:r>
              <a:rPr lang="en-US" sz="1800" u="sng">
                <a:solidFill>
                  <a:schemeClr val="hlink"/>
                </a:solidFill>
                <a:latin typeface="Libre Franklin"/>
                <a:ea typeface="Libre Franklin"/>
                <a:cs typeface="Libre Franklin"/>
                <a:sym typeface="Libre Franklin"/>
                <a:hlinkClick r:id="rId3"/>
              </a:rPr>
              <a:t>white paper</a:t>
            </a:r>
            <a:r>
              <a:rPr lang="en-US" sz="1900">
                <a:solidFill>
                  <a:schemeClr val="dk1"/>
                </a:solidFill>
              </a:rPr>
              <a:t> - result of T&amp;E back to 2017</a:t>
            </a:r>
            <a:endParaRPr sz="1900">
              <a:solidFill>
                <a:schemeClr val="dk1"/>
              </a:solidFill>
            </a:endParaRPr>
          </a:p>
          <a:p>
            <a:pPr indent="-349250" lvl="1" marL="914400" rtl="0" algn="l">
              <a:spcBef>
                <a:spcPts val="0"/>
              </a:spcBef>
              <a:spcAft>
                <a:spcPts val="0"/>
              </a:spcAft>
              <a:buClr>
                <a:schemeClr val="dk1"/>
              </a:buClr>
              <a:buSzPts val="1900"/>
              <a:buChar char="•"/>
            </a:pPr>
            <a:r>
              <a:rPr lang="en-US" sz="1900">
                <a:solidFill>
                  <a:schemeClr val="dk1"/>
                </a:solidFill>
              </a:rPr>
              <a:t>HMT UFS modifications to alleviate issues (RRFS precip rates)</a:t>
            </a:r>
            <a:endParaRPr sz="1900">
              <a:solidFill>
                <a:schemeClr val="dk1"/>
              </a:solidFill>
            </a:endParaRPr>
          </a:p>
          <a:p>
            <a:pPr indent="-342900" lvl="0" marL="457200" rtl="0" algn="l">
              <a:spcBef>
                <a:spcPts val="0"/>
              </a:spcBef>
              <a:spcAft>
                <a:spcPts val="0"/>
              </a:spcAft>
              <a:buSzPts val="1800"/>
              <a:buFont typeface="Libre Franklin"/>
              <a:buChar char="•"/>
            </a:pPr>
            <a:r>
              <a:rPr b="1" lang="en-US" sz="1800">
                <a:latin typeface="Libre Franklin"/>
                <a:ea typeface="Libre Franklin"/>
                <a:cs typeface="Libre Franklin"/>
                <a:sym typeface="Libre Franklin"/>
              </a:rPr>
              <a:t>Diagnostics packages tailored to UFS</a:t>
            </a:r>
            <a:r>
              <a:rPr lang="en-US" sz="1800">
                <a:latin typeface="Libre Franklin"/>
                <a:ea typeface="Libre Franklin"/>
                <a:cs typeface="Libre Franklin"/>
                <a:sym typeface="Libre Franklin"/>
              </a:rPr>
              <a:t> - DTC*, Climate TB diagnostics for S2S</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US" sz="1800">
                <a:latin typeface="Libre Franklin"/>
                <a:ea typeface="Libre Franklin"/>
                <a:cs typeface="Libre Franklin"/>
                <a:sym typeface="Libre Franklin"/>
              </a:rPr>
              <a:t>Develop, demonstrate/evaluate probabilistic products &amp; ProbIDSS</a:t>
            </a:r>
            <a:r>
              <a:rPr lang="en-US" sz="1800">
                <a:latin typeface="Libre Franklin"/>
                <a:ea typeface="Libre Franklin"/>
                <a:cs typeface="Libre Franklin"/>
                <a:sym typeface="Libre Franklin"/>
              </a:rPr>
              <a:t> based on UFS output  - most TBs</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US" sz="1800">
                <a:latin typeface="Libre Franklin"/>
                <a:ea typeface="Libre Franklin"/>
                <a:cs typeface="Libre Franklin"/>
                <a:sym typeface="Libre Franklin"/>
              </a:rPr>
              <a:t>Not just, and probably rarely, linear</a:t>
            </a:r>
            <a:r>
              <a:rPr lang="en-US" sz="1800">
                <a:latin typeface="Libre Franklin"/>
                <a:ea typeface="Libre Franklin"/>
                <a:cs typeface="Libre Franklin"/>
                <a:sym typeface="Libre Franklin"/>
              </a:rPr>
              <a:t> – eval over multiple years, comparison among multiple innovations, iteration with researchers and developers “O2R”</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US" sz="1800">
                <a:latin typeface="Libre Franklin"/>
                <a:ea typeface="Libre Franklin"/>
                <a:cs typeface="Libre Franklin"/>
                <a:sym typeface="Libre Franklin"/>
              </a:rPr>
              <a:t>Engage community </a:t>
            </a:r>
            <a:r>
              <a:rPr lang="en-US" sz="1800">
                <a:latin typeface="Libre Franklin"/>
                <a:ea typeface="Libre Franklin"/>
                <a:cs typeface="Libre Franklin"/>
                <a:sym typeface="Libre Franklin"/>
              </a:rPr>
              <a:t>- forecasters, universities, external to NWS</a:t>
            </a:r>
            <a:endParaRPr sz="1800">
              <a:latin typeface="Libre Franklin"/>
              <a:ea typeface="Libre Franklin"/>
              <a:cs typeface="Libre Franklin"/>
              <a:sym typeface="Libre Franklin"/>
            </a:endParaRPr>
          </a:p>
          <a:p>
            <a:pPr indent="0" lvl="0" marL="0" rtl="0" algn="ctr">
              <a:spcBef>
                <a:spcPts val="560"/>
              </a:spcBef>
              <a:spcAft>
                <a:spcPts val="0"/>
              </a:spcAft>
              <a:buNone/>
            </a:pPr>
            <a:r>
              <a:t/>
            </a:r>
            <a:endParaRPr sz="1300">
              <a:latin typeface="Libre Franklin"/>
              <a:ea typeface="Libre Franklin"/>
              <a:cs typeface="Libre Franklin"/>
              <a:sym typeface="Libre Franklin"/>
            </a:endParaRPr>
          </a:p>
        </p:txBody>
      </p:sp>
      <p:sp>
        <p:nvSpPr>
          <p:cNvPr id="517" name="Google Shape;517;p92"/>
          <p:cNvSpPr txBox="1"/>
          <p:nvPr/>
        </p:nvSpPr>
        <p:spPr>
          <a:xfrm>
            <a:off x="1665000" y="4585000"/>
            <a:ext cx="5814000" cy="3930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lang="en-US">
                <a:solidFill>
                  <a:srgbClr val="07336F"/>
                </a:solidFill>
                <a:latin typeface="Libre Franklin"/>
                <a:ea typeface="Libre Franklin"/>
                <a:cs typeface="Libre Franklin"/>
                <a:sym typeface="Libre Franklin"/>
              </a:rPr>
              <a:t>*note: DTC and JCSDA will be discussed in other talks in this session</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93"/>
          <p:cNvSpPr txBox="1"/>
          <p:nvPr>
            <p:ph idx="1" type="body"/>
          </p:nvPr>
        </p:nvSpPr>
        <p:spPr>
          <a:xfrm>
            <a:off x="367850" y="61575"/>
            <a:ext cx="4776000" cy="367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US" sz="1600">
                <a:latin typeface="Calibri"/>
                <a:ea typeface="Calibri"/>
                <a:cs typeface="Calibri"/>
                <a:sym typeface="Calibri"/>
              </a:rPr>
              <a:t>Most conduct experiments for T&amp;E, m</a:t>
            </a:r>
            <a:r>
              <a:rPr lang="en-US" sz="1600">
                <a:latin typeface="Calibri"/>
                <a:ea typeface="Calibri"/>
                <a:cs typeface="Calibri"/>
                <a:sym typeface="Calibri"/>
              </a:rPr>
              <a:t>any have training component, </a:t>
            </a:r>
            <a:r>
              <a:rPr lang="en-US" sz="1600">
                <a:latin typeface="Calibri"/>
                <a:ea typeface="Calibri"/>
                <a:cs typeface="Calibri"/>
                <a:sym typeface="Calibri"/>
              </a:rPr>
              <a:t>e.g.  </a:t>
            </a:r>
            <a:endParaRPr sz="1600">
              <a:latin typeface="Calibri"/>
              <a:ea typeface="Calibri"/>
              <a:cs typeface="Calibri"/>
              <a:sym typeface="Calibri"/>
            </a:endParaRPr>
          </a:p>
          <a:p>
            <a:pPr indent="-342900" lvl="0" marL="457200" rtl="0" algn="l">
              <a:lnSpc>
                <a:spcPct val="100000"/>
              </a:lnSpc>
              <a:spcBef>
                <a:spcPts val="1000"/>
              </a:spcBef>
              <a:spcAft>
                <a:spcPts val="0"/>
              </a:spcAft>
              <a:buSzPts val="1800"/>
              <a:buFont typeface="Calibri"/>
              <a:buChar char="•"/>
            </a:pPr>
            <a:r>
              <a:rPr b="1" lang="en-US" sz="1600">
                <a:latin typeface="Calibri"/>
                <a:ea typeface="Calibri"/>
                <a:cs typeface="Calibri"/>
                <a:sym typeface="Calibri"/>
              </a:rPr>
              <a:t>HMT</a:t>
            </a:r>
            <a:r>
              <a:rPr lang="en-US" sz="1600">
                <a:latin typeface="Calibri"/>
                <a:ea typeface="Calibri"/>
                <a:cs typeface="Calibri"/>
                <a:sym typeface="Calibri"/>
              </a:rPr>
              <a:t> Winter Weather and Flash Flood &amp; Intense Rainfall Expts </a:t>
            </a:r>
            <a:endParaRPr sz="1600">
              <a:latin typeface="Calibri"/>
              <a:ea typeface="Calibri"/>
              <a:cs typeface="Calibri"/>
              <a:sym typeface="Calibri"/>
            </a:endParaRPr>
          </a:p>
          <a:p>
            <a:pPr indent="-342900" lvl="0" marL="457200" rtl="0" algn="l">
              <a:lnSpc>
                <a:spcPct val="100000"/>
              </a:lnSpc>
              <a:spcBef>
                <a:spcPts val="0"/>
              </a:spcBef>
              <a:spcAft>
                <a:spcPts val="0"/>
              </a:spcAft>
              <a:buSzPts val="1800"/>
              <a:buFont typeface="Calibri"/>
              <a:buChar char="•"/>
            </a:pPr>
            <a:r>
              <a:rPr b="1" lang="en-US" sz="1600">
                <a:latin typeface="Calibri"/>
                <a:ea typeface="Calibri"/>
                <a:cs typeface="Calibri"/>
                <a:sym typeface="Calibri"/>
              </a:rPr>
              <a:t>HWT </a:t>
            </a:r>
            <a:r>
              <a:rPr lang="en-US" sz="1600">
                <a:latin typeface="Calibri"/>
                <a:ea typeface="Calibri"/>
                <a:cs typeface="Calibri"/>
                <a:sym typeface="Calibri"/>
              </a:rPr>
              <a:t>Experimental Forecast &amp; Experimental Warning Programs</a:t>
            </a:r>
            <a:endParaRPr sz="1600">
              <a:latin typeface="Calibri"/>
              <a:ea typeface="Calibri"/>
              <a:cs typeface="Calibri"/>
              <a:sym typeface="Calibri"/>
            </a:endParaRPr>
          </a:p>
          <a:p>
            <a:pPr indent="-330200" lvl="0" marL="457200" rtl="0" algn="l">
              <a:lnSpc>
                <a:spcPct val="100000"/>
              </a:lnSpc>
              <a:spcBef>
                <a:spcPts val="0"/>
              </a:spcBef>
              <a:spcAft>
                <a:spcPts val="0"/>
              </a:spcAft>
              <a:buSzPts val="1600"/>
              <a:buFont typeface="Calibri"/>
              <a:buChar char="•"/>
            </a:pPr>
            <a:r>
              <a:rPr b="1" lang="en-US" sz="1600">
                <a:latin typeface="Calibri"/>
                <a:ea typeface="Calibri"/>
                <a:cs typeface="Calibri"/>
                <a:sym typeface="Calibri"/>
              </a:rPr>
              <a:t>Aviation weather, Arctic, and Space Wx</a:t>
            </a:r>
            <a:r>
              <a:rPr lang="en-US" sz="1600">
                <a:latin typeface="Calibri"/>
                <a:ea typeface="Calibri"/>
                <a:cs typeface="Calibri"/>
                <a:sym typeface="Calibri"/>
              </a:rPr>
              <a:t> experiments with airlines</a:t>
            </a:r>
            <a:endParaRPr sz="1600">
              <a:latin typeface="Calibri"/>
              <a:ea typeface="Calibri"/>
              <a:cs typeface="Calibri"/>
              <a:sym typeface="Calibri"/>
            </a:endParaRPr>
          </a:p>
        </p:txBody>
      </p:sp>
      <p:sp>
        <p:nvSpPr>
          <p:cNvPr id="524" name="Google Shape;524;p93"/>
          <p:cNvSpPr txBox="1"/>
          <p:nvPr>
            <p:ph type="title"/>
          </p:nvPr>
        </p:nvSpPr>
        <p:spPr>
          <a:xfrm>
            <a:off x="4477900" y="-149725"/>
            <a:ext cx="4627200" cy="747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4000"/>
              <a:buNone/>
            </a:pPr>
            <a:r>
              <a:rPr lang="en-US" sz="2800">
                <a:solidFill>
                  <a:srgbClr val="006F9D"/>
                </a:solidFill>
                <a:latin typeface="Libre Franklin"/>
                <a:ea typeface="Libre Franklin"/>
                <a:cs typeface="Libre Franklin"/>
                <a:sym typeface="Libre Franklin"/>
              </a:rPr>
              <a:t>How do they do this?</a:t>
            </a:r>
            <a:endParaRPr sz="2800">
              <a:solidFill>
                <a:srgbClr val="006F9D"/>
              </a:solidFill>
              <a:latin typeface="Libre Franklin"/>
              <a:ea typeface="Libre Franklin"/>
              <a:cs typeface="Libre Franklin"/>
              <a:sym typeface="Libre Franklin"/>
            </a:endParaRPr>
          </a:p>
        </p:txBody>
      </p:sp>
      <p:pic>
        <p:nvPicPr>
          <p:cNvPr id="525" name="Google Shape;525;p93"/>
          <p:cNvPicPr preferRelativeResize="0"/>
          <p:nvPr/>
        </p:nvPicPr>
        <p:blipFill rotWithShape="1">
          <a:blip r:embed="rId3">
            <a:alphaModFix/>
          </a:blip>
          <a:srcRect b="0" l="0" r="0" t="0"/>
          <a:stretch/>
        </p:blipFill>
        <p:spPr>
          <a:xfrm>
            <a:off x="5545821" y="2131350"/>
            <a:ext cx="3559330" cy="1839001"/>
          </a:xfrm>
          <a:prstGeom prst="rect">
            <a:avLst/>
          </a:prstGeom>
          <a:noFill/>
          <a:ln>
            <a:noFill/>
          </a:ln>
        </p:spPr>
      </p:pic>
      <p:sp>
        <p:nvSpPr>
          <p:cNvPr id="526" name="Google Shape;526;p93"/>
          <p:cNvSpPr txBox="1"/>
          <p:nvPr>
            <p:ph idx="1" type="body"/>
          </p:nvPr>
        </p:nvSpPr>
        <p:spPr>
          <a:xfrm>
            <a:off x="367850" y="2198425"/>
            <a:ext cx="4532400" cy="17682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Font typeface="Calibri"/>
              <a:buChar char="•"/>
            </a:pPr>
            <a:r>
              <a:rPr b="1" lang="en-US" sz="1600">
                <a:latin typeface="Calibri"/>
                <a:ea typeface="Calibri"/>
                <a:cs typeface="Calibri"/>
                <a:sym typeface="Calibri"/>
              </a:rPr>
              <a:t>Operations PG</a:t>
            </a:r>
            <a:r>
              <a:rPr lang="en-US" sz="1600">
                <a:latin typeface="Calibri"/>
                <a:ea typeface="Calibri"/>
                <a:cs typeface="Calibri"/>
                <a:sym typeface="Calibri"/>
              </a:rPr>
              <a:t>: Readiness evaluations of innovations in a realistic environment mirroring WFOs, before formal deployment</a:t>
            </a:r>
            <a:endParaRPr sz="1600">
              <a:latin typeface="Calibri"/>
              <a:ea typeface="Calibri"/>
              <a:cs typeface="Calibri"/>
              <a:sym typeface="Calibri"/>
            </a:endParaRPr>
          </a:p>
          <a:p>
            <a:pPr indent="-330200" lvl="0" marL="457200" rtl="0" algn="l">
              <a:spcBef>
                <a:spcPts val="1000"/>
              </a:spcBef>
              <a:spcAft>
                <a:spcPts val="600"/>
              </a:spcAft>
              <a:buSzPts val="1600"/>
              <a:buFont typeface="Calibri"/>
              <a:buChar char="•"/>
            </a:pPr>
            <a:r>
              <a:rPr lang="en-US" sz="1600">
                <a:latin typeface="Calibri"/>
                <a:ea typeface="Calibri"/>
                <a:cs typeface="Calibri"/>
                <a:sym typeface="Calibri"/>
              </a:rPr>
              <a:t>and/or extended </a:t>
            </a:r>
            <a:r>
              <a:rPr b="1" lang="en-US" sz="1600">
                <a:latin typeface="Calibri"/>
                <a:ea typeface="Calibri"/>
                <a:cs typeface="Calibri"/>
                <a:sym typeface="Calibri"/>
              </a:rPr>
              <a:t>retrospective</a:t>
            </a:r>
            <a:r>
              <a:rPr lang="en-US" sz="1600">
                <a:latin typeface="Calibri"/>
                <a:ea typeface="Calibri"/>
                <a:cs typeface="Calibri"/>
                <a:sym typeface="Calibri"/>
              </a:rPr>
              <a:t> tests focused on robust sample sizes and objective verification metrics</a:t>
            </a:r>
            <a:endParaRPr sz="2000">
              <a:solidFill>
                <a:srgbClr val="980000"/>
              </a:solidFill>
              <a:latin typeface="Calibri"/>
              <a:ea typeface="Calibri"/>
              <a:cs typeface="Calibri"/>
              <a:sym typeface="Calibri"/>
            </a:endParaRPr>
          </a:p>
        </p:txBody>
      </p:sp>
      <p:pic>
        <p:nvPicPr>
          <p:cNvPr id="527" name="Google Shape;527;p93"/>
          <p:cNvPicPr preferRelativeResize="0"/>
          <p:nvPr/>
        </p:nvPicPr>
        <p:blipFill>
          <a:blip r:embed="rId4">
            <a:alphaModFix/>
          </a:blip>
          <a:stretch>
            <a:fillRect/>
          </a:stretch>
        </p:blipFill>
        <p:spPr>
          <a:xfrm>
            <a:off x="7225825" y="435650"/>
            <a:ext cx="1918175" cy="1838991"/>
          </a:xfrm>
          <a:prstGeom prst="rect">
            <a:avLst/>
          </a:prstGeom>
          <a:noFill/>
          <a:ln>
            <a:noFill/>
          </a:ln>
        </p:spPr>
      </p:pic>
      <p:pic>
        <p:nvPicPr>
          <p:cNvPr id="528" name="Google Shape;528;p93"/>
          <p:cNvPicPr preferRelativeResize="0"/>
          <p:nvPr/>
        </p:nvPicPr>
        <p:blipFill>
          <a:blip r:embed="rId5">
            <a:alphaModFix/>
          </a:blip>
          <a:stretch>
            <a:fillRect/>
          </a:stretch>
        </p:blipFill>
        <p:spPr>
          <a:xfrm>
            <a:off x="5143801" y="816400"/>
            <a:ext cx="2234424" cy="1382025"/>
          </a:xfrm>
          <a:prstGeom prst="rect">
            <a:avLst/>
          </a:prstGeom>
          <a:noFill/>
          <a:ln>
            <a:noFill/>
          </a:ln>
        </p:spPr>
      </p:pic>
      <p:sp>
        <p:nvSpPr>
          <p:cNvPr id="529" name="Google Shape;529;p93"/>
          <p:cNvSpPr txBox="1"/>
          <p:nvPr/>
        </p:nvSpPr>
        <p:spPr>
          <a:xfrm>
            <a:off x="442900" y="3877400"/>
            <a:ext cx="8777700" cy="335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US" sz="1600">
                <a:latin typeface="Calibri"/>
                <a:ea typeface="Calibri"/>
                <a:cs typeface="Calibri"/>
                <a:sym typeface="Calibri"/>
              </a:rPr>
              <a:t>A lot of collaboration among TBPGs, in particular OPG and SPG with others</a:t>
            </a:r>
            <a:endParaRPr sz="1600">
              <a:latin typeface="Calibri"/>
              <a:ea typeface="Calibri"/>
              <a:cs typeface="Calibri"/>
              <a:sym typeface="Calibri"/>
            </a:endParaRPr>
          </a:p>
          <a:p>
            <a:pPr indent="0" lvl="0" marL="0" rtl="0" algn="l">
              <a:spcBef>
                <a:spcPts val="1000"/>
              </a:spcBef>
              <a:spcAft>
                <a:spcPts val="0"/>
              </a:spcAft>
              <a:buClr>
                <a:srgbClr val="000000"/>
              </a:buClr>
              <a:buSzPts val="2800"/>
              <a:buFont typeface="Arial"/>
              <a:buNone/>
            </a:pPr>
            <a:r>
              <a:rPr lang="en-US" sz="1600">
                <a:latin typeface="Calibri"/>
                <a:ea typeface="Calibri"/>
                <a:cs typeface="Calibri"/>
                <a:sym typeface="Calibri"/>
              </a:rPr>
              <a:t>Hands-on, and increasingly hybrid; WFO &amp; forecasters often involved; and forecast-users, e.g. emergency managers, media, airlines</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94"/>
          <p:cNvSpPr txBox="1"/>
          <p:nvPr>
            <p:ph type="title"/>
          </p:nvPr>
        </p:nvSpPr>
        <p:spPr>
          <a:xfrm>
            <a:off x="1033838" y="87128"/>
            <a:ext cx="7933800" cy="594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US" sz="2800">
                <a:solidFill>
                  <a:srgbClr val="0072A2"/>
                </a:solidFill>
                <a:latin typeface="Calibri"/>
                <a:ea typeface="Calibri"/>
                <a:cs typeface="Calibri"/>
                <a:sym typeface="Calibri"/>
              </a:rPr>
              <a:t>T&amp;E goes beyond quantitative</a:t>
            </a:r>
            <a:endParaRPr sz="2800">
              <a:solidFill>
                <a:srgbClr val="0072A2"/>
              </a:solidFill>
              <a:latin typeface="Calibri"/>
              <a:ea typeface="Calibri"/>
              <a:cs typeface="Calibri"/>
              <a:sym typeface="Calibri"/>
            </a:endParaRPr>
          </a:p>
        </p:txBody>
      </p:sp>
      <p:sp>
        <p:nvSpPr>
          <p:cNvPr id="536" name="Google Shape;536;p94"/>
          <p:cNvSpPr txBox="1"/>
          <p:nvPr/>
        </p:nvSpPr>
        <p:spPr>
          <a:xfrm>
            <a:off x="348500" y="365275"/>
            <a:ext cx="8377800" cy="452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Often includes forecasters at National and WFO levels -</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subjective evaluation of utility</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Increasingly, bringing in external end users, e.g. emergency </a:t>
            </a:r>
            <a:endParaRPr sz="1800">
              <a:latin typeface="Calibri"/>
              <a:ea typeface="Calibri"/>
              <a:cs typeface="Calibri"/>
              <a:sym typeface="Calibri"/>
            </a:endParaRPr>
          </a:p>
          <a:p>
            <a:pPr indent="0" lvl="0" marL="914400" marR="0" rtl="0" algn="l">
              <a:lnSpc>
                <a:spcPct val="100000"/>
              </a:lnSpc>
              <a:spcBef>
                <a:spcPts val="0"/>
              </a:spcBef>
              <a:spcAft>
                <a:spcPts val="0"/>
              </a:spcAft>
              <a:buNone/>
            </a:pPr>
            <a:r>
              <a:rPr lang="en-US" sz="1800">
                <a:latin typeface="Calibri"/>
                <a:ea typeface="Calibri"/>
                <a:cs typeface="Calibri"/>
                <a:sym typeface="Calibri"/>
              </a:rPr>
              <a:t>managers, broadcasters, transportation managers</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highlight>
                  <a:schemeClr val="lt1"/>
                </a:highlight>
                <a:latin typeface="Calibri"/>
                <a:ea typeface="Calibri"/>
                <a:cs typeface="Calibri"/>
                <a:sym typeface="Calibri"/>
              </a:rPr>
              <a:t>Focus groups - next slide </a:t>
            </a:r>
            <a:endParaRPr sz="1800">
              <a:highlight>
                <a:schemeClr val="lt1"/>
              </a:highlight>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Integrating Social, Behavioral and Economic Sciences</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results of these inform product development</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US" sz="1800">
                <a:latin typeface="Calibri"/>
                <a:ea typeface="Calibri"/>
                <a:cs typeface="Calibri"/>
                <a:sym typeface="Calibri"/>
              </a:rPr>
              <a:t>and qualitative or subjective evaluation methods</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sz="1800">
              <a:latin typeface="Calibri"/>
              <a:ea typeface="Calibri"/>
              <a:cs typeface="Calibri"/>
              <a:sym typeface="Calibri"/>
            </a:endParaRPr>
          </a:p>
          <a:p>
            <a:pPr indent="0" lvl="0" marL="0" marR="0" rtl="0" algn="l">
              <a:lnSpc>
                <a:spcPct val="100000"/>
              </a:lnSpc>
              <a:spcBef>
                <a:spcPts val="0"/>
              </a:spcBef>
              <a:spcAft>
                <a:spcPts val="0"/>
              </a:spcAft>
              <a:buNone/>
            </a:pPr>
            <a:r>
              <a:rPr lang="en-US" sz="1700">
                <a:latin typeface="Calibri"/>
                <a:ea typeface="Calibri"/>
                <a:cs typeface="Calibri"/>
                <a:sym typeface="Calibri"/>
              </a:rPr>
              <a:t>For example, </a:t>
            </a:r>
            <a:r>
              <a:rPr b="1" lang="en-US" sz="1700">
                <a:latin typeface="Calibri"/>
                <a:ea typeface="Calibri"/>
                <a:cs typeface="Calibri"/>
                <a:sym typeface="Calibri"/>
              </a:rPr>
              <a:t>feedback from testbed experiments has proven to be an effective strategy for model developers to build into the annual development cycle of next-generation CAM systems</a:t>
            </a:r>
            <a:r>
              <a:rPr lang="en-US" sz="1700">
                <a:latin typeface="Calibri"/>
                <a:ea typeface="Calibri"/>
                <a:cs typeface="Calibri"/>
                <a:sym typeface="Calibri"/>
              </a:rPr>
              <a:t>. Feedback was systematically collected, assessed and addressed…testbeds brought in diverse stakeholders (i.e., operations, research, and academia) from their respective communities to offer an honest and unbiased perspective on the performance of CAM systems in a </a:t>
            </a:r>
            <a:r>
              <a:rPr i="1" lang="en-US" sz="1700">
                <a:latin typeface="Calibri"/>
                <a:ea typeface="Calibri"/>
                <a:cs typeface="Calibri"/>
                <a:sym typeface="Calibri"/>
              </a:rPr>
              <a:t>real-time, real-world setting</a:t>
            </a:r>
            <a:r>
              <a:rPr lang="en-US" sz="1700">
                <a:latin typeface="Calibri"/>
                <a:ea typeface="Calibri"/>
                <a:cs typeface="Calibri"/>
                <a:sym typeface="Calibri"/>
              </a:rPr>
              <a:t> - From Carley et al, 2023</a:t>
            </a:r>
            <a:endParaRPr i="0" sz="1700" u="none" cap="none" strike="noStrike">
              <a:solidFill>
                <a:srgbClr val="000000"/>
              </a:solidFill>
              <a:latin typeface="Calibri"/>
              <a:ea typeface="Calibri"/>
              <a:cs typeface="Calibri"/>
              <a:sym typeface="Calibri"/>
            </a:endParaRPr>
          </a:p>
        </p:txBody>
      </p:sp>
      <p:pic>
        <p:nvPicPr>
          <p:cNvPr id="537" name="Google Shape;537;p94"/>
          <p:cNvPicPr preferRelativeResize="0"/>
          <p:nvPr/>
        </p:nvPicPr>
        <p:blipFill rotWithShape="1">
          <a:blip r:embed="rId3">
            <a:alphaModFix/>
          </a:blip>
          <a:srcRect b="11763" l="19258" r="18029" t="37815"/>
          <a:stretch/>
        </p:blipFill>
        <p:spPr>
          <a:xfrm>
            <a:off x="6316200" y="1614425"/>
            <a:ext cx="2571976" cy="15509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95"/>
          <p:cNvSpPr txBox="1"/>
          <p:nvPr>
            <p:ph type="title"/>
          </p:nvPr>
        </p:nvSpPr>
        <p:spPr>
          <a:xfrm>
            <a:off x="655225" y="0"/>
            <a:ext cx="8339700" cy="857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US" sz="2600">
                <a:solidFill>
                  <a:srgbClr val="0B4596"/>
                </a:solidFill>
              </a:rPr>
              <a:t>Focus Groups with forecasters: </a:t>
            </a:r>
            <a:endParaRPr b="1" sz="2600">
              <a:solidFill>
                <a:srgbClr val="0B4596"/>
              </a:solidFill>
            </a:endParaRPr>
          </a:p>
          <a:p>
            <a:pPr indent="0" lvl="0" marL="0" rtl="0" algn="r">
              <a:spcBef>
                <a:spcPts val="0"/>
              </a:spcBef>
              <a:spcAft>
                <a:spcPts val="0"/>
              </a:spcAft>
              <a:buNone/>
            </a:pPr>
            <a:r>
              <a:rPr b="1" lang="en-US" sz="2600">
                <a:solidFill>
                  <a:srgbClr val="0B4596"/>
                </a:solidFill>
              </a:rPr>
              <a:t>Hydromet TB Winter Wx Expt</a:t>
            </a:r>
            <a:endParaRPr b="1" sz="2600">
              <a:solidFill>
                <a:srgbClr val="0B4596"/>
              </a:solidFill>
            </a:endParaRPr>
          </a:p>
        </p:txBody>
      </p:sp>
      <p:pic>
        <p:nvPicPr>
          <p:cNvPr id="543" name="Google Shape;543;p95"/>
          <p:cNvPicPr preferRelativeResize="0"/>
          <p:nvPr/>
        </p:nvPicPr>
        <p:blipFill rotWithShape="1">
          <a:blip r:embed="rId3">
            <a:alphaModFix/>
          </a:blip>
          <a:srcRect b="0" l="50305" r="0" t="0"/>
          <a:stretch/>
        </p:blipFill>
        <p:spPr>
          <a:xfrm>
            <a:off x="655223" y="603925"/>
            <a:ext cx="3184824" cy="2021975"/>
          </a:xfrm>
          <a:prstGeom prst="rect">
            <a:avLst/>
          </a:prstGeom>
          <a:noFill/>
          <a:ln>
            <a:noFill/>
          </a:ln>
        </p:spPr>
      </p:pic>
      <p:sp>
        <p:nvSpPr>
          <p:cNvPr id="544" name="Google Shape;544;p95"/>
          <p:cNvSpPr txBox="1"/>
          <p:nvPr/>
        </p:nvSpPr>
        <p:spPr>
          <a:xfrm>
            <a:off x="3872700" y="1057751"/>
            <a:ext cx="4805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0B4596"/>
                </a:solidFill>
              </a:rPr>
              <a:t>Development of a Decision Support tool</a:t>
            </a:r>
            <a:r>
              <a:rPr lang="en-US" sz="1600">
                <a:solidFill>
                  <a:srgbClr val="0B4596"/>
                </a:solidFill>
              </a:rPr>
              <a:t> that provides a 0 - 100% probability that roads are subfreezing. (ProbSR; Reeves et al. JTTI)</a:t>
            </a:r>
            <a:endParaRPr sz="1600">
              <a:solidFill>
                <a:srgbClr val="0B4596"/>
              </a:solidFill>
            </a:endParaRPr>
          </a:p>
          <a:p>
            <a:pPr indent="0" lvl="0" marL="0" rtl="0" algn="l">
              <a:spcBef>
                <a:spcPts val="0"/>
              </a:spcBef>
              <a:spcAft>
                <a:spcPts val="0"/>
              </a:spcAft>
              <a:buNone/>
            </a:pPr>
            <a:r>
              <a:rPr lang="en-US" sz="1600">
                <a:solidFill>
                  <a:srgbClr val="0B4596"/>
                </a:solidFill>
              </a:rPr>
              <a:t> </a:t>
            </a:r>
            <a:endParaRPr sz="1600">
              <a:solidFill>
                <a:srgbClr val="0B4596"/>
              </a:solidFill>
            </a:endParaRPr>
          </a:p>
        </p:txBody>
      </p:sp>
      <p:pic>
        <p:nvPicPr>
          <p:cNvPr id="545" name="Google Shape;545;p95"/>
          <p:cNvPicPr preferRelativeResize="0"/>
          <p:nvPr/>
        </p:nvPicPr>
        <p:blipFill rotWithShape="1">
          <a:blip r:embed="rId3">
            <a:alphaModFix/>
          </a:blip>
          <a:srcRect b="0" l="0" r="50305" t="0"/>
          <a:stretch/>
        </p:blipFill>
        <p:spPr>
          <a:xfrm>
            <a:off x="5244325" y="2288150"/>
            <a:ext cx="3433477" cy="2179825"/>
          </a:xfrm>
          <a:prstGeom prst="rect">
            <a:avLst/>
          </a:prstGeom>
          <a:noFill/>
          <a:ln>
            <a:noFill/>
          </a:ln>
        </p:spPr>
      </p:pic>
      <p:sp>
        <p:nvSpPr>
          <p:cNvPr id="546" name="Google Shape;546;p95"/>
          <p:cNvSpPr txBox="1"/>
          <p:nvPr/>
        </p:nvSpPr>
        <p:spPr>
          <a:xfrm>
            <a:off x="1077300" y="2614775"/>
            <a:ext cx="4028100" cy="1773000"/>
          </a:xfrm>
          <a:prstGeom prst="rect">
            <a:avLst/>
          </a:prstGeom>
          <a:noFill/>
          <a:ln>
            <a:noFill/>
          </a:ln>
        </p:spPr>
        <p:txBody>
          <a:bodyPr anchorCtr="0" anchor="t" bIns="91425" lIns="91425" spcFirstLastPara="1" rIns="91425" wrap="square" tIns="91425">
            <a:noAutofit/>
          </a:bodyPr>
          <a:lstStyle/>
          <a:p>
            <a:pPr indent="0" lvl="0" marL="0" rtl="0" algn="l">
              <a:lnSpc>
                <a:spcPct val="70000"/>
              </a:lnSpc>
              <a:spcBef>
                <a:spcPts val="0"/>
              </a:spcBef>
              <a:spcAft>
                <a:spcPts val="0"/>
              </a:spcAft>
              <a:buNone/>
            </a:pPr>
            <a:r>
              <a:rPr b="1" lang="en-US" sz="1600">
                <a:solidFill>
                  <a:srgbClr val="0A4595"/>
                </a:solidFill>
              </a:rPr>
              <a:t>Development of a Travel Component to the Winter Storm Severity Index (WSSI)</a:t>
            </a:r>
            <a:endParaRPr b="1" sz="1600">
              <a:solidFill>
                <a:srgbClr val="0A4595"/>
              </a:solidFill>
            </a:endParaRPr>
          </a:p>
          <a:p>
            <a:pPr indent="-152400" lvl="0" marL="228600" rtl="0" algn="l">
              <a:lnSpc>
                <a:spcPct val="70000"/>
              </a:lnSpc>
              <a:spcBef>
                <a:spcPts val="1000"/>
              </a:spcBef>
              <a:spcAft>
                <a:spcPts val="0"/>
              </a:spcAft>
              <a:buClr>
                <a:srgbClr val="0A4595"/>
              </a:buClr>
              <a:buSzPts val="1600"/>
              <a:buChar char="•"/>
            </a:pPr>
            <a:r>
              <a:rPr lang="en-US" sz="1600">
                <a:solidFill>
                  <a:srgbClr val="0A4595"/>
                </a:solidFill>
              </a:rPr>
              <a:t>Based on 1h HRRR data</a:t>
            </a:r>
            <a:endParaRPr sz="1600">
              <a:solidFill>
                <a:srgbClr val="0A4595"/>
              </a:solidFill>
            </a:endParaRPr>
          </a:p>
          <a:p>
            <a:pPr indent="-152400" lvl="0" marL="228600" rtl="0" algn="l">
              <a:lnSpc>
                <a:spcPct val="70000"/>
              </a:lnSpc>
              <a:spcBef>
                <a:spcPts val="1000"/>
              </a:spcBef>
              <a:spcAft>
                <a:spcPts val="0"/>
              </a:spcAft>
              <a:buClr>
                <a:srgbClr val="0A4595"/>
              </a:buClr>
              <a:buSzPts val="1600"/>
              <a:buChar char="•"/>
            </a:pPr>
            <a:r>
              <a:rPr lang="en-US" sz="1600">
                <a:solidFill>
                  <a:srgbClr val="0A4595"/>
                </a:solidFill>
              </a:rPr>
              <a:t>3 WSSI components</a:t>
            </a:r>
            <a:endParaRPr sz="1600">
              <a:solidFill>
                <a:srgbClr val="0A4595"/>
              </a:solidFill>
            </a:endParaRPr>
          </a:p>
          <a:p>
            <a:pPr indent="-177800" lvl="1" marL="685800" rtl="0" algn="l">
              <a:lnSpc>
                <a:spcPct val="70000"/>
              </a:lnSpc>
              <a:spcBef>
                <a:spcPts val="500"/>
              </a:spcBef>
              <a:spcAft>
                <a:spcPts val="0"/>
              </a:spcAft>
              <a:buClr>
                <a:srgbClr val="373545"/>
              </a:buClr>
              <a:buSzPts val="1600"/>
              <a:buChar char="•"/>
            </a:pPr>
            <a:r>
              <a:rPr b="1" lang="en-US" sz="1600">
                <a:solidFill>
                  <a:srgbClr val="373545"/>
                </a:solidFill>
              </a:rPr>
              <a:t>Snow amount </a:t>
            </a:r>
            <a:r>
              <a:rPr lang="en-US" sz="1600">
                <a:solidFill>
                  <a:srgbClr val="0A4595"/>
                </a:solidFill>
              </a:rPr>
              <a:t>(since initialization)</a:t>
            </a:r>
            <a:endParaRPr sz="1600">
              <a:solidFill>
                <a:srgbClr val="0A4595"/>
              </a:solidFill>
            </a:endParaRPr>
          </a:p>
          <a:p>
            <a:pPr indent="-177800" lvl="1" marL="685800" rtl="0" algn="l">
              <a:lnSpc>
                <a:spcPct val="70000"/>
              </a:lnSpc>
              <a:spcBef>
                <a:spcPts val="500"/>
              </a:spcBef>
              <a:spcAft>
                <a:spcPts val="0"/>
              </a:spcAft>
              <a:buClr>
                <a:srgbClr val="2683C6"/>
              </a:buClr>
              <a:buSzPts val="1600"/>
              <a:buChar char="•"/>
            </a:pPr>
            <a:r>
              <a:rPr b="1" lang="en-US" sz="1600">
                <a:solidFill>
                  <a:srgbClr val="2683C6"/>
                </a:solidFill>
              </a:rPr>
              <a:t>Snow rate </a:t>
            </a:r>
            <a:r>
              <a:rPr lang="en-US" sz="1600">
                <a:solidFill>
                  <a:srgbClr val="0A4595"/>
                </a:solidFill>
              </a:rPr>
              <a:t>(hourly)</a:t>
            </a:r>
            <a:endParaRPr sz="1600">
              <a:solidFill>
                <a:srgbClr val="0A4595"/>
              </a:solidFill>
            </a:endParaRPr>
          </a:p>
          <a:p>
            <a:pPr indent="-177800" lvl="1" marL="685800" rtl="0" algn="l">
              <a:lnSpc>
                <a:spcPct val="70000"/>
              </a:lnSpc>
              <a:spcBef>
                <a:spcPts val="500"/>
              </a:spcBef>
              <a:spcAft>
                <a:spcPts val="0"/>
              </a:spcAft>
              <a:buClr>
                <a:srgbClr val="75BDA7"/>
              </a:buClr>
              <a:buSzPts val="1600"/>
              <a:buChar char="•"/>
            </a:pPr>
            <a:r>
              <a:rPr b="1" lang="en-US" sz="1600">
                <a:solidFill>
                  <a:srgbClr val="75BDA7"/>
                </a:solidFill>
              </a:rPr>
              <a:t>Ice accumulation </a:t>
            </a:r>
            <a:r>
              <a:rPr lang="en-US" sz="1600">
                <a:solidFill>
                  <a:srgbClr val="0A4595"/>
                </a:solidFill>
              </a:rPr>
              <a:t>(since initialization)</a:t>
            </a:r>
            <a:endParaRPr sz="1600">
              <a:solidFill>
                <a:srgbClr val="0A4595"/>
              </a:solidFill>
            </a:endParaRPr>
          </a:p>
        </p:txBody>
      </p:sp>
      <p:sp>
        <p:nvSpPr>
          <p:cNvPr id="547" name="Google Shape;547;p95"/>
          <p:cNvSpPr txBox="1"/>
          <p:nvPr/>
        </p:nvSpPr>
        <p:spPr>
          <a:xfrm>
            <a:off x="1187875" y="4528675"/>
            <a:ext cx="727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dk2"/>
                </a:solidFill>
              </a:rPr>
              <a:t>Feedback on ensemble visualization &amp; tools (Radford &amp; Lackman, https://doi.org/10.1175/BAMS-D-22-0193.1) </a:t>
            </a:r>
            <a:endParaRPr>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96"/>
          <p:cNvSpPr txBox="1"/>
          <p:nvPr>
            <p:ph type="title"/>
          </p:nvPr>
        </p:nvSpPr>
        <p:spPr>
          <a:xfrm>
            <a:off x="722663" y="268178"/>
            <a:ext cx="79338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US" sz="2800">
                <a:solidFill>
                  <a:srgbClr val="006F9D"/>
                </a:solidFill>
                <a:latin typeface="Libre Franklin"/>
                <a:ea typeface="Libre Franklin"/>
                <a:cs typeface="Libre Franklin"/>
                <a:sym typeface="Libre Franklin"/>
              </a:rPr>
              <a:t>Recent TBPG R2O2R </a:t>
            </a:r>
            <a:r>
              <a:rPr lang="en-US" sz="2800">
                <a:solidFill>
                  <a:srgbClr val="006F9D"/>
                </a:solidFill>
                <a:latin typeface="Libre Franklin"/>
                <a:ea typeface="Libre Franklin"/>
                <a:cs typeface="Libre Franklin"/>
                <a:sym typeface="Libre Franklin"/>
              </a:rPr>
              <a:t>related</a:t>
            </a:r>
            <a:r>
              <a:rPr lang="en-US" sz="2800">
                <a:solidFill>
                  <a:srgbClr val="006F9D"/>
                </a:solidFill>
                <a:latin typeface="Libre Franklin"/>
                <a:ea typeface="Libre Franklin"/>
                <a:cs typeface="Libre Franklin"/>
                <a:sym typeface="Libre Franklin"/>
              </a:rPr>
              <a:t> to UFS: </a:t>
            </a:r>
            <a:endParaRPr sz="2800">
              <a:solidFill>
                <a:srgbClr val="006F9D"/>
              </a:solidFill>
              <a:latin typeface="Libre Franklin"/>
              <a:ea typeface="Libre Franklin"/>
              <a:cs typeface="Libre Franklin"/>
              <a:sym typeface="Libre Franklin"/>
            </a:endParaRPr>
          </a:p>
          <a:p>
            <a:pPr indent="0" lvl="0" marL="0" rtl="0" algn="r">
              <a:spcBef>
                <a:spcPts val="0"/>
              </a:spcBef>
              <a:spcAft>
                <a:spcPts val="0"/>
              </a:spcAft>
              <a:buNone/>
            </a:pPr>
            <a:r>
              <a:rPr lang="en-US" sz="2700">
                <a:solidFill>
                  <a:srgbClr val="006F9D"/>
                </a:solidFill>
                <a:latin typeface="Libre Franklin"/>
                <a:ea typeface="Libre Franklin"/>
                <a:cs typeface="Libre Franklin"/>
                <a:sym typeface="Libre Franklin"/>
              </a:rPr>
              <a:t>A few examples</a:t>
            </a:r>
            <a:endParaRPr sz="2700">
              <a:solidFill>
                <a:srgbClr val="006F9D"/>
              </a:solidFill>
              <a:latin typeface="Libre Franklin"/>
              <a:ea typeface="Libre Franklin"/>
              <a:cs typeface="Libre Franklin"/>
              <a:sym typeface="Libre Franklin"/>
            </a:endParaRPr>
          </a:p>
        </p:txBody>
      </p:sp>
      <p:sp>
        <p:nvSpPr>
          <p:cNvPr id="553" name="Google Shape;553;p96"/>
          <p:cNvSpPr txBox="1"/>
          <p:nvPr>
            <p:ph idx="1" type="body"/>
          </p:nvPr>
        </p:nvSpPr>
        <p:spPr>
          <a:xfrm>
            <a:off x="722675" y="1094100"/>
            <a:ext cx="7766100" cy="37149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en-US" sz="2200">
                <a:latin typeface="Libre Franklin"/>
                <a:ea typeface="Libre Franklin"/>
                <a:cs typeface="Libre Franklin"/>
                <a:sym typeface="Libre Franklin"/>
              </a:rPr>
              <a:t>Coastal and Ocean Modeling TB (COMT) - DA</a:t>
            </a:r>
            <a:endParaRPr sz="2200">
              <a:latin typeface="Libre Franklin"/>
              <a:ea typeface="Libre Franklin"/>
              <a:cs typeface="Libre Franklin"/>
              <a:sym typeface="Libre Franklin"/>
            </a:endParaRPr>
          </a:p>
          <a:p>
            <a:pPr indent="0" lvl="0" marL="0" rtl="0" algn="ctr">
              <a:spcBef>
                <a:spcPts val="560"/>
              </a:spcBef>
              <a:spcAft>
                <a:spcPts val="0"/>
              </a:spcAft>
              <a:buNone/>
            </a:pPr>
            <a:r>
              <a:rPr lang="en-US" sz="2200">
                <a:latin typeface="Libre Franklin"/>
                <a:ea typeface="Libre Franklin"/>
                <a:cs typeface="Libre Franklin"/>
                <a:sym typeface="Libre Franklin"/>
              </a:rPr>
              <a:t>Climate TB (CTB)- Physics testing</a:t>
            </a:r>
            <a:endParaRPr sz="2200">
              <a:latin typeface="Libre Franklin"/>
              <a:ea typeface="Libre Franklin"/>
              <a:cs typeface="Libre Franklin"/>
              <a:sym typeface="Libre Franklin"/>
            </a:endParaRPr>
          </a:p>
          <a:p>
            <a:pPr indent="0" lvl="0" marL="0" rtl="0" algn="ctr">
              <a:spcBef>
                <a:spcPts val="560"/>
              </a:spcBef>
              <a:spcAft>
                <a:spcPts val="0"/>
              </a:spcAft>
              <a:buNone/>
            </a:pPr>
            <a:r>
              <a:rPr lang="en-US" sz="2200">
                <a:latin typeface="Libre Franklin"/>
                <a:ea typeface="Libre Franklin"/>
                <a:cs typeface="Libre Franklin"/>
                <a:sym typeface="Libre Franklin"/>
              </a:rPr>
              <a:t>Hurricane and Ocean TB (HOT) - HAFS</a:t>
            </a:r>
            <a:endParaRPr sz="2200">
              <a:latin typeface="Libre Franklin"/>
              <a:ea typeface="Libre Franklin"/>
              <a:cs typeface="Libre Franklin"/>
              <a:sym typeface="Libre Franklin"/>
            </a:endParaRPr>
          </a:p>
          <a:p>
            <a:pPr indent="0" lvl="0" marL="0" rtl="0" algn="ctr">
              <a:spcBef>
                <a:spcPts val="560"/>
              </a:spcBef>
              <a:spcAft>
                <a:spcPts val="0"/>
              </a:spcAft>
              <a:buNone/>
            </a:pPr>
            <a:r>
              <a:rPr lang="en-US" sz="2200">
                <a:latin typeface="Libre Franklin"/>
                <a:ea typeface="Libre Franklin"/>
                <a:cs typeface="Libre Franklin"/>
                <a:sym typeface="Libre Franklin"/>
              </a:rPr>
              <a:t>Aviation Weather TB, </a:t>
            </a:r>
            <a:r>
              <a:rPr lang="en-US" sz="2200">
                <a:latin typeface="Libre Franklin"/>
                <a:ea typeface="Libre Franklin"/>
                <a:cs typeface="Libre Franklin"/>
                <a:sym typeface="Libre Franklin"/>
              </a:rPr>
              <a:t>Hydrometeorological TB (HMT) &amp;  Hazardous Wx TB - RRFS</a:t>
            </a:r>
            <a:endParaRPr sz="2200">
              <a:latin typeface="Libre Franklin"/>
              <a:ea typeface="Libre Franklin"/>
              <a:cs typeface="Libre Franklin"/>
              <a:sym typeface="Libre Franklin"/>
            </a:endParaRPr>
          </a:p>
          <a:p>
            <a:pPr indent="0" lvl="0" marL="0" rtl="0" algn="ctr">
              <a:spcBef>
                <a:spcPts val="560"/>
              </a:spcBef>
              <a:spcAft>
                <a:spcPts val="0"/>
              </a:spcAft>
              <a:buNone/>
            </a:pPr>
            <a:r>
              <a:t/>
            </a:r>
            <a:endParaRPr sz="2200">
              <a:latin typeface="Libre Franklin"/>
              <a:ea typeface="Libre Franklin"/>
              <a:cs typeface="Libre Franklin"/>
              <a:sym typeface="Libre Franklin"/>
            </a:endParaRPr>
          </a:p>
          <a:p>
            <a:pPr indent="0" lvl="0" marL="0" rtl="0" algn="ctr">
              <a:spcBef>
                <a:spcPts val="560"/>
              </a:spcBef>
              <a:spcAft>
                <a:spcPts val="0"/>
              </a:spcAft>
              <a:buNone/>
            </a:pPr>
            <a:r>
              <a:rPr lang="en-US" sz="1400">
                <a:latin typeface="Libre Franklin"/>
                <a:ea typeface="Libre Franklin"/>
                <a:cs typeface="Libre Franklin"/>
                <a:sym typeface="Libre Franklin"/>
              </a:rPr>
              <a:t>*note: DTC and JCSDA will be discussed in other talks in this session</a:t>
            </a:r>
            <a:endParaRPr>
              <a:solidFill>
                <a:srgbClr val="000000"/>
              </a:solidFill>
            </a:endParaRPr>
          </a:p>
          <a:p>
            <a:pPr indent="0" lvl="0" marL="0" rtl="0" algn="ctr">
              <a:spcBef>
                <a:spcPts val="560"/>
              </a:spcBef>
              <a:spcAft>
                <a:spcPts val="0"/>
              </a:spcAft>
              <a:buNone/>
            </a:pPr>
            <a:r>
              <a:t/>
            </a:r>
            <a:endParaRPr sz="2200">
              <a:latin typeface="Libre Franklin"/>
              <a:ea typeface="Libre Franklin"/>
              <a:cs typeface="Libre Franklin"/>
              <a:sym typeface="Libre Franklin"/>
            </a:endParaRPr>
          </a:p>
          <a:p>
            <a:pPr indent="0" lvl="0" marL="0" rtl="0" algn="ctr">
              <a:spcBef>
                <a:spcPts val="560"/>
              </a:spcBef>
              <a:spcAft>
                <a:spcPts val="0"/>
              </a:spcAft>
              <a:buNone/>
            </a:pPr>
            <a:r>
              <a:rPr lang="en-US" sz="2200">
                <a:latin typeface="Libre Franklin"/>
                <a:ea typeface="Libre Franklin"/>
                <a:cs typeface="Libre Franklin"/>
                <a:sym typeface="Libre Franklin"/>
              </a:rPr>
              <a:t>…and their NOAA and external collaborators </a:t>
            </a:r>
            <a:endParaRPr sz="2200">
              <a:latin typeface="Libre Franklin"/>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97"/>
          <p:cNvSpPr txBox="1"/>
          <p:nvPr/>
        </p:nvSpPr>
        <p:spPr>
          <a:xfrm>
            <a:off x="5369100" y="2641675"/>
            <a:ext cx="3579600" cy="20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n-US" sz="1100"/>
              <a:t>Biogeochemical model run in WCOFS domain with physics initial/boundary conditions from operational DA </a:t>
            </a:r>
            <a:endParaRPr sz="1100"/>
          </a:p>
        </p:txBody>
      </p:sp>
      <p:sp>
        <p:nvSpPr>
          <p:cNvPr id="559" name="Google Shape;559;p97"/>
          <p:cNvSpPr txBox="1"/>
          <p:nvPr/>
        </p:nvSpPr>
        <p:spPr>
          <a:xfrm>
            <a:off x="428625" y="81900"/>
            <a:ext cx="8715600" cy="836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99D8"/>
              </a:buClr>
              <a:buSzPts val="1400"/>
              <a:buFont typeface="Arial"/>
              <a:buNone/>
            </a:pPr>
            <a:r>
              <a:t/>
            </a:r>
            <a:endParaRPr b="1" i="0" sz="23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rPr b="1" lang="en-US" sz="2300">
                <a:solidFill>
                  <a:srgbClr val="0072A2"/>
                </a:solidFill>
                <a:latin typeface="Libre Franklin"/>
                <a:ea typeface="Libre Franklin"/>
                <a:cs typeface="Libre Franklin"/>
                <a:sym typeface="Libre Franklin"/>
              </a:rPr>
              <a:t>Coastal and Ocn Modeling TB: Improving DA algorithms for U.S. West &amp; East coast ocean forecast systems</a:t>
            </a:r>
            <a:endParaRPr b="1" sz="2300">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t/>
            </a:r>
            <a:endParaRPr b="1" sz="2300">
              <a:solidFill>
                <a:srgbClr val="0072A2"/>
              </a:solidFill>
              <a:latin typeface="Libre Franklin"/>
              <a:ea typeface="Libre Franklin"/>
              <a:cs typeface="Libre Franklin"/>
              <a:sym typeface="Libre Franklin"/>
            </a:endParaRPr>
          </a:p>
        </p:txBody>
      </p:sp>
      <p:sp>
        <p:nvSpPr>
          <p:cNvPr id="560" name="Google Shape;560;p97"/>
          <p:cNvSpPr txBox="1"/>
          <p:nvPr/>
        </p:nvSpPr>
        <p:spPr>
          <a:xfrm>
            <a:off x="489325" y="777875"/>
            <a:ext cx="5057100" cy="414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1600">
                <a:latin typeface="Calibri"/>
                <a:ea typeface="Calibri"/>
                <a:cs typeface="Calibri"/>
                <a:sym typeface="Calibri"/>
              </a:rPr>
              <a:t>Multi-resolution &amp; mixed precision ROMS 4D-Var</a:t>
            </a:r>
            <a:endParaRPr b="1" sz="16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 Faster run time and/or more resolution </a:t>
            </a:r>
            <a:endParaRPr sz="1600">
              <a:latin typeface="Calibri"/>
              <a:ea typeface="Calibri"/>
              <a:cs typeface="Calibri"/>
              <a:sym typeface="Calibri"/>
            </a:endParaRPr>
          </a:p>
          <a:p>
            <a:pPr indent="0" lvl="0" marL="0" marR="0" rtl="0" algn="l">
              <a:lnSpc>
                <a:spcPct val="100000"/>
              </a:lnSpc>
              <a:spcBef>
                <a:spcPts val="500"/>
              </a:spcBef>
              <a:spcAft>
                <a:spcPts val="0"/>
              </a:spcAft>
              <a:buNone/>
            </a:pPr>
            <a:r>
              <a:rPr b="1" lang="en-US" sz="1600">
                <a:latin typeface="Calibri"/>
                <a:ea typeface="Calibri"/>
                <a:cs typeface="Calibri"/>
                <a:sym typeface="Calibri"/>
              </a:rPr>
              <a:t>Time- and space-averaged observation operators </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Maximize information content: of time and space averaged data (e.g., low-passed HF-radar, gridded mesoscale altimetry, microwave satellite SST)</a:t>
            </a:r>
            <a:endParaRPr i="1" sz="1600">
              <a:latin typeface="Calibri"/>
              <a:ea typeface="Calibri"/>
              <a:cs typeface="Calibri"/>
              <a:sym typeface="Calibri"/>
            </a:endParaRPr>
          </a:p>
          <a:p>
            <a:pPr indent="0" lvl="0" marL="0" marR="0" rtl="0" algn="l">
              <a:lnSpc>
                <a:spcPct val="100000"/>
              </a:lnSpc>
              <a:spcBef>
                <a:spcPts val="600"/>
              </a:spcBef>
              <a:spcAft>
                <a:spcPts val="0"/>
              </a:spcAft>
              <a:buNone/>
            </a:pPr>
            <a:r>
              <a:rPr b="1" lang="en-US" sz="1600">
                <a:latin typeface="Calibri"/>
                <a:ea typeface="Calibri"/>
                <a:cs typeface="Calibri"/>
                <a:sym typeface="Calibri"/>
              </a:rPr>
              <a:t>Ecosystem/BGC modeling with WCOFS</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Better physics to inform better bio: UC Santa Cruz NEMURO coupled BioGeoChem model with physics DA</a:t>
            </a:r>
            <a:endParaRPr sz="1600">
              <a:latin typeface="Calibri"/>
              <a:ea typeface="Calibri"/>
              <a:cs typeface="Calibri"/>
              <a:sym typeface="Calibri"/>
            </a:endParaRPr>
          </a:p>
          <a:p>
            <a:pPr indent="0" lvl="0" marL="0" marR="0" rtl="0" algn="l">
              <a:lnSpc>
                <a:spcPct val="100000"/>
              </a:lnSpc>
              <a:spcBef>
                <a:spcPts val="500"/>
              </a:spcBef>
              <a:spcAft>
                <a:spcPts val="0"/>
              </a:spcAft>
              <a:buNone/>
            </a:pPr>
            <a:r>
              <a:rPr b="1" lang="en-US" sz="1600">
                <a:latin typeface="Calibri"/>
                <a:ea typeface="Calibri"/>
                <a:cs typeface="Calibri"/>
                <a:sym typeface="Calibri"/>
              </a:rPr>
              <a:t>ROMS 4D-Var sandbox</a:t>
            </a:r>
            <a:endParaRPr b="1"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Community crowdsourced development</a:t>
            </a:r>
            <a:endParaRPr sz="1600">
              <a:latin typeface="Calibri"/>
              <a:ea typeface="Calibri"/>
              <a:cs typeface="Calibri"/>
              <a:sym typeface="Calibri"/>
            </a:endParaRPr>
          </a:p>
          <a:p>
            <a:pPr indent="0" lvl="0" marL="0" marR="0" rtl="0" algn="l">
              <a:lnSpc>
                <a:spcPct val="100000"/>
              </a:lnSpc>
              <a:spcBef>
                <a:spcPts val="500"/>
              </a:spcBef>
              <a:spcAft>
                <a:spcPts val="0"/>
              </a:spcAft>
              <a:buNone/>
            </a:pPr>
            <a:r>
              <a:rPr b="1" lang="en-US" sz="1600">
                <a:latin typeface="Calibri"/>
                <a:ea typeface="Calibri"/>
                <a:cs typeface="Calibri"/>
                <a:sym typeface="Calibri"/>
              </a:rPr>
              <a:t>Transition activities (make it relevant)</a:t>
            </a:r>
            <a:endParaRPr sz="1600">
              <a:latin typeface="Calibri"/>
              <a:ea typeface="Calibri"/>
              <a:cs typeface="Calibri"/>
              <a:sym typeface="Calibri"/>
            </a:endParaRPr>
          </a:p>
          <a:p>
            <a:pPr indent="0" lvl="0" marL="0" marR="0" rtl="0" algn="l">
              <a:lnSpc>
                <a:spcPct val="100000"/>
              </a:lnSpc>
              <a:spcBef>
                <a:spcPts val="0"/>
              </a:spcBef>
              <a:spcAft>
                <a:spcPts val="0"/>
              </a:spcAft>
              <a:buNone/>
            </a:pPr>
            <a:r>
              <a:rPr lang="en-US" sz="1600">
                <a:latin typeface="Calibri"/>
                <a:ea typeface="Calibri"/>
                <a:cs typeface="Calibri"/>
                <a:sym typeface="Calibri"/>
              </a:rPr>
              <a:t>• (i) Stakeholder workshop – prioritize opportunities for follow-on products &amp; capacity building; (ii) Training on </a:t>
            </a:r>
            <a:br>
              <a:rPr lang="en-US" sz="1600">
                <a:latin typeface="Calibri"/>
                <a:ea typeface="Calibri"/>
                <a:cs typeface="Calibri"/>
                <a:sym typeface="Calibri"/>
              </a:rPr>
            </a:br>
            <a:r>
              <a:rPr lang="en-US" sz="1600">
                <a:latin typeface="Calibri"/>
                <a:ea typeface="Calibri"/>
                <a:cs typeface="Calibri"/>
                <a:sym typeface="Calibri"/>
              </a:rPr>
              <a:t>use of ROMS 4D-Var using Cloud Sandbox</a:t>
            </a:r>
            <a:endParaRPr i="0" sz="1600" u="none" cap="none" strike="noStrike">
              <a:solidFill>
                <a:srgbClr val="000000"/>
              </a:solidFill>
              <a:latin typeface="Calibri"/>
              <a:ea typeface="Calibri"/>
              <a:cs typeface="Calibri"/>
              <a:sym typeface="Calibri"/>
            </a:endParaRPr>
          </a:p>
        </p:txBody>
      </p:sp>
      <p:pic>
        <p:nvPicPr>
          <p:cNvPr id="561" name="Google Shape;561;p97"/>
          <p:cNvPicPr preferRelativeResize="0"/>
          <p:nvPr/>
        </p:nvPicPr>
        <p:blipFill>
          <a:blip r:embed="rId3">
            <a:alphaModFix/>
          </a:blip>
          <a:stretch>
            <a:fillRect/>
          </a:stretch>
        </p:blipFill>
        <p:spPr>
          <a:xfrm>
            <a:off x="5667575" y="863875"/>
            <a:ext cx="3063225" cy="1222875"/>
          </a:xfrm>
          <a:prstGeom prst="rect">
            <a:avLst/>
          </a:prstGeom>
          <a:noFill/>
          <a:ln>
            <a:noFill/>
          </a:ln>
        </p:spPr>
      </p:pic>
      <p:cxnSp>
        <p:nvCxnSpPr>
          <p:cNvPr id="562" name="Google Shape;562;p97"/>
          <p:cNvCxnSpPr/>
          <p:nvPr/>
        </p:nvCxnSpPr>
        <p:spPr>
          <a:xfrm>
            <a:off x="4081075" y="1209525"/>
            <a:ext cx="1586400" cy="246300"/>
          </a:xfrm>
          <a:prstGeom prst="straightConnector1">
            <a:avLst/>
          </a:prstGeom>
          <a:noFill/>
          <a:ln cap="flat" cmpd="sng" w="9525">
            <a:solidFill>
              <a:schemeClr val="dk2"/>
            </a:solidFill>
            <a:prstDash val="solid"/>
            <a:round/>
            <a:headEnd len="med" w="med" type="none"/>
            <a:tailEnd len="med" w="med" type="triangle"/>
          </a:ln>
        </p:spPr>
      </p:cxnSp>
      <p:sp>
        <p:nvSpPr>
          <p:cNvPr id="563" name="Google Shape;563;p97"/>
          <p:cNvSpPr txBox="1"/>
          <p:nvPr/>
        </p:nvSpPr>
        <p:spPr>
          <a:xfrm>
            <a:off x="5369100" y="863875"/>
            <a:ext cx="3579600" cy="1707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rPr lang="en-US" sz="1100"/>
              <a:t>Mixed Resolution Single Precision (MR/SP) takes only 16% the runtime of operational WCOFS HR/DP (High Res. Double Precision) to obtain same DA solution.</a:t>
            </a:r>
            <a:endParaRPr/>
          </a:p>
          <a:p>
            <a:pPr indent="0" lvl="0" marL="0" rtl="0" algn="ctr">
              <a:spcBef>
                <a:spcPts val="0"/>
              </a:spcBef>
              <a:spcAft>
                <a:spcPts val="0"/>
              </a:spcAft>
              <a:buNone/>
            </a:pPr>
            <a:r>
              <a:t/>
            </a:r>
            <a:endParaRPr/>
          </a:p>
        </p:txBody>
      </p:sp>
      <p:pic>
        <p:nvPicPr>
          <p:cNvPr id="564" name="Google Shape;564;p97"/>
          <p:cNvPicPr preferRelativeResize="0"/>
          <p:nvPr/>
        </p:nvPicPr>
        <p:blipFill rotWithShape="1">
          <a:blip r:embed="rId4">
            <a:alphaModFix/>
          </a:blip>
          <a:srcRect b="0" l="5365" r="0" t="13606"/>
          <a:stretch/>
        </p:blipFill>
        <p:spPr>
          <a:xfrm>
            <a:off x="5937576" y="2690350"/>
            <a:ext cx="2615325" cy="1568975"/>
          </a:xfrm>
          <a:prstGeom prst="rect">
            <a:avLst/>
          </a:prstGeom>
          <a:noFill/>
          <a:ln>
            <a:noFill/>
          </a:ln>
        </p:spPr>
      </p:pic>
      <p:cxnSp>
        <p:nvCxnSpPr>
          <p:cNvPr id="565" name="Google Shape;565;p97"/>
          <p:cNvCxnSpPr/>
          <p:nvPr/>
        </p:nvCxnSpPr>
        <p:spPr>
          <a:xfrm>
            <a:off x="4949350" y="2871150"/>
            <a:ext cx="861000" cy="228000"/>
          </a:xfrm>
          <a:prstGeom prst="straightConnector1">
            <a:avLst/>
          </a:prstGeom>
          <a:noFill/>
          <a:ln cap="flat" cmpd="sng" w="9525">
            <a:solidFill>
              <a:schemeClr val="dk2"/>
            </a:solidFill>
            <a:prstDash val="solid"/>
            <a:round/>
            <a:headEnd len="med" w="med" type="none"/>
            <a:tailEnd len="med" w="med" type="triangle"/>
          </a:ln>
        </p:spPr>
      </p:cxnSp>
      <p:sp>
        <p:nvSpPr>
          <p:cNvPr id="566" name="Google Shape;566;p97"/>
          <p:cNvSpPr txBox="1"/>
          <p:nvPr/>
        </p:nvSpPr>
        <p:spPr>
          <a:xfrm>
            <a:off x="1174250" y="4827725"/>
            <a:ext cx="33798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rPr>
              <a:t>*see coastal and marine talks, Wednesday</a:t>
            </a:r>
            <a:endParaRPr sz="13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