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0"/>
  </p:notesMasterIdLst>
  <p:sldIdLst>
    <p:sldId id="260" r:id="rId2"/>
    <p:sldId id="389" r:id="rId3"/>
    <p:sldId id="261" r:id="rId4"/>
    <p:sldId id="404" r:id="rId5"/>
    <p:sldId id="391" r:id="rId6"/>
    <p:sldId id="392" r:id="rId7"/>
    <p:sldId id="394" r:id="rId8"/>
    <p:sldId id="395" r:id="rId9"/>
    <p:sldId id="273" r:id="rId10"/>
    <p:sldId id="274" r:id="rId11"/>
    <p:sldId id="396" r:id="rId12"/>
    <p:sldId id="397" r:id="rId13"/>
    <p:sldId id="403" r:id="rId14"/>
    <p:sldId id="401" r:id="rId15"/>
    <p:sldId id="399" r:id="rId16"/>
    <p:sldId id="400" r:id="rId17"/>
    <p:sldId id="402" r:id="rId18"/>
    <p:sldId id="259" r:id="rId19"/>
  </p:sldIdLst>
  <p:sldSz cx="18288000" cy="10287000"/>
  <p:notesSz cx="6858000" cy="9144000"/>
  <p:embeddedFontLst>
    <p:embeddedFont>
      <p:font typeface="Cambria Math" panose="02040503050406030204" pitchFamily="18" charset="0"/>
      <p:regular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4E4E"/>
    <a:srgbClr val="85FFF3"/>
    <a:srgbClr val="8C4703"/>
    <a:srgbClr val="F2EDE3"/>
    <a:srgbClr val="038C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5782" autoAdjust="0"/>
  </p:normalViewPr>
  <p:slideViewPr>
    <p:cSldViewPr>
      <p:cViewPr varScale="1">
        <p:scale>
          <a:sx n="81" d="100"/>
          <a:sy n="81" d="100"/>
        </p:scale>
        <p:origin x="736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B16F1-C147-7843-A14B-42BEC9F7C30B}" type="datetimeFigureOut">
              <a:rPr lang="en-US" smtClean="0"/>
              <a:t>7/15/24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C40B3-8C32-9F4F-AB0C-C5B165B42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91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C40B3-8C32-9F4F-AB0C-C5B165B4203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21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nature, wave&#10;&#10;Description automatically generated">
            <a:extLst>
              <a:ext uri="{FF2B5EF4-FFF2-40B4-BE49-F238E27FC236}">
                <a16:creationId xmlns:a16="http://schemas.microsoft.com/office/drawing/2014/main" id="{A5B73B02-1638-B34A-1FF2-0EED7A162F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1"/>
          <a:stretch/>
        </p:blipFill>
        <p:spPr>
          <a:xfrm>
            <a:off x="1803948" y="2843"/>
            <a:ext cx="16484052" cy="10284157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32985005-A653-005A-6ED0-D64170D51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0570" y="5317313"/>
            <a:ext cx="15773400" cy="1989137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9FC7339-6AC4-CAEA-0F60-D28D27FF18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7429500"/>
            <a:ext cx="15773400" cy="129540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08A3F210-0AA0-0062-61D8-1A94C4FE16DF}"/>
              </a:ext>
            </a:extLst>
          </p:cNvPr>
          <p:cNvSpPr/>
          <p:nvPr userDrawn="1"/>
        </p:nvSpPr>
        <p:spPr>
          <a:xfrm>
            <a:off x="15937240" y="387027"/>
            <a:ext cx="1900893" cy="1610310"/>
          </a:xfrm>
          <a:custGeom>
            <a:avLst/>
            <a:gdLst/>
            <a:ahLst/>
            <a:cxnLst/>
            <a:rect l="l" t="t" r="r" b="b"/>
            <a:pathLst>
              <a:path w="1900893" h="1610310">
                <a:moveTo>
                  <a:pt x="0" y="0"/>
                </a:moveTo>
                <a:lnTo>
                  <a:pt x="1900893" y="0"/>
                </a:lnTo>
                <a:lnTo>
                  <a:pt x="1900893" y="1610310"/>
                </a:lnTo>
                <a:lnTo>
                  <a:pt x="0" y="16103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A3A8D208-5154-C45D-7217-6E66036C42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55373" y="4566496"/>
            <a:ext cx="5342830" cy="534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52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nature, wave&#10;&#10;Description automatically generated">
            <a:extLst>
              <a:ext uri="{FF2B5EF4-FFF2-40B4-BE49-F238E27FC236}">
                <a16:creationId xmlns:a16="http://schemas.microsoft.com/office/drawing/2014/main" id="{957758B3-4936-BD81-F5C9-9E93A5546C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33" b="60792"/>
          <a:stretch/>
        </p:blipFill>
        <p:spPr>
          <a:xfrm>
            <a:off x="0" y="-12700"/>
            <a:ext cx="18288000" cy="16764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E4AA9-8133-A6BD-4119-945BF4031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78792595-69C6-45E5-A469-B26AE8909CF3}" type="datetimeFigureOut">
              <a:rPr lang="en-US" smtClean="0"/>
              <a:pPr/>
              <a:t>7/10/24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6039A-AC92-531D-80A0-F9CF5CE5C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57BDE-0DEC-0F23-ED1B-0A0402C03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C254D73F-B332-456D-9DFE-EDBF5BC624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66103C0B-51EA-006C-880B-6A5AA8FE6C11}"/>
              </a:ext>
            </a:extLst>
          </p:cNvPr>
          <p:cNvSpPr/>
          <p:nvPr userDrawn="1"/>
        </p:nvSpPr>
        <p:spPr>
          <a:xfrm>
            <a:off x="16687800" y="204787"/>
            <a:ext cx="1443693" cy="1204129"/>
          </a:xfrm>
          <a:custGeom>
            <a:avLst/>
            <a:gdLst/>
            <a:ahLst/>
            <a:cxnLst/>
            <a:rect l="l" t="t" r="r" b="b"/>
            <a:pathLst>
              <a:path w="1900893" h="1610310">
                <a:moveTo>
                  <a:pt x="0" y="0"/>
                </a:moveTo>
                <a:lnTo>
                  <a:pt x="1900893" y="0"/>
                </a:lnTo>
                <a:lnTo>
                  <a:pt x="1900893" y="1610310"/>
                </a:lnTo>
                <a:lnTo>
                  <a:pt x="0" y="16103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C29FA41-D73C-E895-5993-A45421883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900" y="109140"/>
            <a:ext cx="13030200" cy="139542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A4F2810E-C1B5-AE48-0665-7559319054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92" y="-530479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09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nature, wave&#10;&#10;Description automatically generated">
            <a:extLst>
              <a:ext uri="{FF2B5EF4-FFF2-40B4-BE49-F238E27FC236}">
                <a16:creationId xmlns:a16="http://schemas.microsoft.com/office/drawing/2014/main" id="{0FA33144-FA9C-DB53-8A66-D8DBD5E6E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44"/>
          <a:stretch/>
        </p:blipFill>
        <p:spPr>
          <a:xfrm>
            <a:off x="0" y="1384588"/>
            <a:ext cx="18288000" cy="89024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050494-F724-DE95-DEC4-D723E61F0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2BEED-DA46-D37F-152E-6D33D185D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53850-2468-82D1-8330-EF24ED0C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78792595-69C6-45E5-A469-B26AE8909CF3}" type="datetimeFigureOut">
              <a:rPr lang="en-US" smtClean="0"/>
              <a:pPr/>
              <a:t>7/10/24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F42C7-918D-4B25-ADC0-C9BCFEB18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8A1C6-6E62-03BA-0F44-A958DBDF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C254D73F-B332-456D-9DFE-EDBF5BC624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2A8F63-CAA4-76EB-D58A-F6A4E6E7F9E2}"/>
              </a:ext>
            </a:extLst>
          </p:cNvPr>
          <p:cNvSpPr/>
          <p:nvPr userDrawn="1"/>
        </p:nvSpPr>
        <p:spPr>
          <a:xfrm>
            <a:off x="0" y="1384588"/>
            <a:ext cx="18288000" cy="8915396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1000">
                <a:srgbClr val="F4F3F0">
                  <a:alpha val="1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5BAD361E-9988-0AD4-EF0D-3CD5E26AF6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92" y="-530479"/>
            <a:ext cx="2743200" cy="274320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D5C45643-4211-FF00-9A0E-6EEF1825E658}"/>
              </a:ext>
            </a:extLst>
          </p:cNvPr>
          <p:cNvSpPr/>
          <p:nvPr userDrawn="1"/>
        </p:nvSpPr>
        <p:spPr>
          <a:xfrm>
            <a:off x="16687800" y="204787"/>
            <a:ext cx="1443693" cy="1204129"/>
          </a:xfrm>
          <a:custGeom>
            <a:avLst/>
            <a:gdLst/>
            <a:ahLst/>
            <a:cxnLst/>
            <a:rect l="l" t="t" r="r" b="b"/>
            <a:pathLst>
              <a:path w="1900893" h="1610310">
                <a:moveTo>
                  <a:pt x="0" y="0"/>
                </a:moveTo>
                <a:lnTo>
                  <a:pt x="1900893" y="0"/>
                </a:lnTo>
                <a:lnTo>
                  <a:pt x="1900893" y="1610310"/>
                </a:lnTo>
                <a:lnTo>
                  <a:pt x="0" y="16103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86062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 and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57300" y="2235210"/>
            <a:ext cx="15773400" cy="6903245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0F2B-E692-5549-89C0-DEF97C653501}" type="datetimeFigureOut">
              <a:rPr lang="en-US" smtClean="0"/>
              <a:t>7/10/24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72809E4C-4E32-A3AA-6AE2-F014DD86F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65" y="10322"/>
            <a:ext cx="15773400" cy="858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407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4">
            <a:extLst>
              <a:ext uri="{FF2B5EF4-FFF2-40B4-BE49-F238E27FC236}">
                <a16:creationId xmlns:a16="http://schemas.microsoft.com/office/drawing/2014/main" id="{5258B5E0-0683-31D0-23A2-51C404D44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65" y="10322"/>
            <a:ext cx="15773400" cy="858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771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99E87A-3661-3B97-79D9-C4E734DF6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4C2034-B6BC-F173-E47F-239547208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2B0B0-77DC-3479-34A8-CC7C299484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8792595-69C6-45E5-A469-B26AE8909CF3}" type="datetimeFigureOut">
              <a:rPr lang="en-US" smtClean="0"/>
              <a:pPr/>
              <a:t>7/10/24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4CBD1-0FC6-9EC5-E2B9-0DFF63A76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628B6-2988-4949-4A1B-E3180253B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254D73F-B332-456D-9DFE-EDBF5BC62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0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0" r:id="rId2"/>
    <p:sldLayoutId id="2147483663" r:id="rId3"/>
    <p:sldLayoutId id="2147483675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44B6E-6C8F-A0D1-2B9C-DCBC44375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0" y="3274470"/>
            <a:ext cx="13716000" cy="1989137"/>
          </a:xfrm>
        </p:spPr>
        <p:txBody>
          <a:bodyPr>
            <a:normAutofit fontScale="90000"/>
          </a:bodyPr>
          <a:lstStyle/>
          <a:p>
            <a:r>
              <a:rPr lang="en-US" dirty="0"/>
              <a:t>Advancements in the Assimilation of Spaceborne Microwave and Radar Observations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0891704-012D-6C05-56AC-3B5F2731BE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9800" y="5510338"/>
            <a:ext cx="15773400" cy="3124200"/>
          </a:xfrm>
        </p:spPr>
        <p:txBody>
          <a:bodyPr>
            <a:normAutofit/>
          </a:bodyPr>
          <a:lstStyle/>
          <a:p>
            <a:r>
              <a:rPr lang="en-US" sz="3600" dirty="0"/>
              <a:t>Isaac Moradi</a:t>
            </a:r>
            <a:r>
              <a:rPr lang="en-US" sz="3600" baseline="30000" dirty="0"/>
              <a:t>1,2</a:t>
            </a:r>
            <a:r>
              <a:rPr lang="en-US" sz="3600" dirty="0"/>
              <a:t>, R. Gelaro</a:t>
            </a:r>
            <a:r>
              <a:rPr lang="en-US" sz="3600" baseline="30000" dirty="0"/>
              <a:t>2</a:t>
            </a:r>
            <a:r>
              <a:rPr lang="en-US" sz="3600" dirty="0"/>
              <a:t>, B. Johnson</a:t>
            </a:r>
            <a:r>
              <a:rPr lang="en-US" sz="3600" baseline="30000" dirty="0"/>
              <a:t>3</a:t>
            </a:r>
            <a:r>
              <a:rPr lang="en-US" sz="3600" dirty="0"/>
              <a:t>, Satya Kalluri</a:t>
            </a:r>
            <a:r>
              <a:rPr lang="en-US" sz="3600" baseline="30000" dirty="0"/>
              <a:t>4</a:t>
            </a:r>
            <a:r>
              <a:rPr lang="en-US" sz="3600" dirty="0"/>
              <a:t>, </a:t>
            </a:r>
          </a:p>
          <a:p>
            <a:r>
              <a:rPr lang="en-US" sz="3600" dirty="0"/>
              <a:t>Nancy Okeudo</a:t>
            </a:r>
            <a:r>
              <a:rPr lang="en-US" sz="3600" baseline="30000" dirty="0"/>
              <a:t>1</a:t>
            </a:r>
            <a:r>
              <a:rPr lang="en-US" sz="3600" dirty="0"/>
              <a:t>, B. Ruston</a:t>
            </a:r>
            <a:r>
              <a:rPr lang="en-US" sz="3600" baseline="30000" dirty="0"/>
              <a:t>3</a:t>
            </a:r>
            <a:r>
              <a:rPr lang="en-US" sz="3600" dirty="0"/>
              <a:t>, A. da Silva</a:t>
            </a:r>
            <a:r>
              <a:rPr lang="en-US" sz="3600" baseline="30000" dirty="0"/>
              <a:t>2</a:t>
            </a:r>
            <a:r>
              <a:rPr lang="en-US" sz="3600" dirty="0"/>
              <a:t>, Y. Zhu</a:t>
            </a:r>
            <a:r>
              <a:rPr lang="en-US" sz="3600" baseline="30000" dirty="0"/>
              <a:t>2</a:t>
            </a:r>
          </a:p>
          <a:p>
            <a:r>
              <a:rPr lang="en-US" sz="2400" dirty="0"/>
              <a:t>1- ESSIC/CISESS, University of Maryland, College park, MD</a:t>
            </a:r>
          </a:p>
          <a:p>
            <a:r>
              <a:rPr lang="en-US" sz="2400" dirty="0"/>
              <a:t>2- NASA Global Modelling and Assimilation Office, Greenbelt, MD</a:t>
            </a:r>
          </a:p>
          <a:p>
            <a:r>
              <a:rPr lang="en-US" sz="2400" dirty="0"/>
              <a:t>3- Joint Center for Satellite Data Assimilation, UCAR, Boulder, CO</a:t>
            </a:r>
          </a:p>
          <a:p>
            <a:pPr defTabSz="809244">
              <a:spcAft>
                <a:spcPts val="900"/>
              </a:spcAft>
            </a:pPr>
            <a:r>
              <a:rPr lang="en-US" sz="2400" dirty="0"/>
              <a:t>4- Office of Low Earth Orbit Observations, NOAA, Greenbelt, MD 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73941-E13C-F760-E929-FC21201A877F}"/>
              </a:ext>
            </a:extLst>
          </p:cNvPr>
          <p:cNvSpPr txBox="1">
            <a:spLocks/>
          </p:cNvSpPr>
          <p:nvPr/>
        </p:nvSpPr>
        <p:spPr>
          <a:xfrm>
            <a:off x="7696200" y="8881269"/>
            <a:ext cx="10287000" cy="910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Helvetica" pitchFamily="2" charset="0"/>
              </a:rPr>
              <a:t>Unifying Innovations in Forecasting Capabilities Workshop (UIFCW24)</a:t>
            </a:r>
          </a:p>
          <a:p>
            <a:r>
              <a:rPr lang="en-US" sz="2000" dirty="0">
                <a:latin typeface="Helvetica" pitchFamily="2" charset="0"/>
              </a:rPr>
              <a:t>July 22 - 26, 2024, Jackson State University. Jackson, MS, USA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15905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1" y="1714500"/>
            <a:ext cx="9677400" cy="84633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158397" y="3029636"/>
            <a:ext cx="4771572" cy="2855929"/>
          </a:xfrm>
          <a:prstGeom prst="rect">
            <a:avLst/>
          </a:prstGeom>
        </p:spPr>
        <p:txBody>
          <a:bodyPr vert="horz" wrap="square" lIns="0" tIns="19958" rIns="0" bIns="0" rtlCol="0">
            <a:spAutoFit/>
          </a:bodyPr>
          <a:lstStyle/>
          <a:p>
            <a:pPr marL="36287" marR="14514">
              <a:lnSpc>
                <a:spcPct val="102600"/>
              </a:lnSpc>
              <a:spcBef>
                <a:spcPts val="158"/>
              </a:spcBef>
            </a:pPr>
            <a:r>
              <a:rPr sz="3000" dirty="0">
                <a:solidFill>
                  <a:schemeClr val="bg1"/>
                </a:solidFill>
                <a:cs typeface="Tahoma"/>
              </a:rPr>
              <a:t>ATMS observed vs. CRTM simulated Tbs for Hurricane Irma, Sept 07, 2017 at 18 UTC, using IFS as input (all clouds considered) and different CRTM CloudCoef files.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C50C9F-7EC0-D3F4-929E-3C4969116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ATMS Observations vs CRTM Simulations</a:t>
            </a:r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BC656C-85A3-3430-8155-7F6C69A60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Radar Equation</a:t>
            </a:r>
            <a:endParaRPr lang="en-US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F3FC3CF7-6CE8-7A62-157F-380812B1217B}"/>
              </a:ext>
            </a:extLst>
          </p:cNvPr>
          <p:cNvSpPr txBox="1"/>
          <p:nvPr/>
        </p:nvSpPr>
        <p:spPr>
          <a:xfrm>
            <a:off x="152400" y="1519780"/>
            <a:ext cx="9733532" cy="740130"/>
          </a:xfrm>
          <a:prstGeom prst="rect">
            <a:avLst/>
          </a:prstGeom>
        </p:spPr>
        <p:txBody>
          <a:bodyPr vert="horz" wrap="square" lIns="0" tIns="275772" rIns="0" bIns="0" rtlCol="0">
            <a:spAutoFit/>
          </a:bodyPr>
          <a:lstStyle/>
          <a:p>
            <a:pPr algn="ctr">
              <a:spcBef>
                <a:spcPts val="2172"/>
              </a:spcBef>
            </a:pPr>
            <a:r>
              <a:rPr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radar equation can be formalized as follows:</a:t>
            </a:r>
          </a:p>
        </p:txBody>
      </p:sp>
      <p:sp>
        <p:nvSpPr>
          <p:cNvPr id="6" name="object 24">
            <a:extLst>
              <a:ext uri="{FF2B5EF4-FFF2-40B4-BE49-F238E27FC236}">
                <a16:creationId xmlns:a16="http://schemas.microsoft.com/office/drawing/2014/main" id="{49152885-6CE7-8509-C820-832CCC847AD1}"/>
              </a:ext>
            </a:extLst>
          </p:cNvPr>
          <p:cNvSpPr txBox="1"/>
          <p:nvPr/>
        </p:nvSpPr>
        <p:spPr>
          <a:xfrm>
            <a:off x="954912" y="5889314"/>
            <a:ext cx="16980060" cy="2396701"/>
          </a:xfrm>
          <a:prstGeom prst="rect">
            <a:avLst/>
          </a:prstGeom>
        </p:spPr>
        <p:txBody>
          <a:bodyPr vert="horz" wrap="square" lIns="0" tIns="19958" rIns="0" bIns="0" rtlCol="0">
            <a:spAutoFit/>
          </a:bodyPr>
          <a:lstStyle/>
          <a:p>
            <a:pPr marL="108860" marR="87087">
              <a:lnSpc>
                <a:spcPct val="102600"/>
              </a:lnSpc>
              <a:spcBef>
                <a:spcPts val="158"/>
              </a:spcBef>
            </a:pPr>
            <a:r>
              <a:rPr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unit for R (reflectivity) and </a:t>
            </a:r>
            <a:r>
              <a:rPr sz="3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3000" i="1" baseline="-1041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attenuated reflectivity are in </a:t>
            </a:r>
            <a:r>
              <a:rPr sz="3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3000" baseline="2777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sz="3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3000" i="1" baseline="2777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sz="3000" baseline="2777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10</a:t>
            </a:r>
            <a:r>
              <a:rPr sz="3000" baseline="2777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used to convert the unit to </a:t>
            </a:r>
            <a:r>
              <a:rPr sz="3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sz="3000" baseline="2777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sz="3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3000" i="1" baseline="2777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sz="3000" baseline="2777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is in turn converted to dBz or decibels by taking </a:t>
            </a:r>
            <a:r>
              <a:rPr sz="3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3000" i="1" baseline="-1041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</a:t>
            </a:r>
            <a:r>
              <a:rPr sz="3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</a:t>
            </a:r>
            <a:r>
              <a:rPr sz="3000" baseline="-1041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3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or </a:t>
            </a:r>
            <a:r>
              <a:rPr sz="3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3000" i="1" baseline="-1041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 </a:t>
            </a:r>
            <a:r>
              <a:rPr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</a:t>
            </a:r>
            <a:r>
              <a:rPr sz="3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</a:t>
            </a:r>
            <a:r>
              <a:rPr sz="3000" baseline="-1041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3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3000" i="1" baseline="-1041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The dielectric factor (</a:t>
            </a:r>
            <a:r>
              <a:rPr sz="3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sz="3000" i="1" baseline="-1041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is calculated using the complex permittivity of the liquid water, </a:t>
            </a:r>
            <a:r>
              <a:rPr sz="3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|k</a:t>
            </a:r>
            <a:r>
              <a:rPr sz="3000" i="1" baseline="-1041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sz="3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sz="3000" baseline="2777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  <a:r>
              <a:rPr sz="3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75 .</a:t>
            </a:r>
          </a:p>
          <a:p>
            <a:pPr marL="108860">
              <a:spcBef>
                <a:spcPts val="100"/>
              </a:spcBef>
            </a:pPr>
            <a:r>
              <a:rPr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Transmittance (attenuation) depends on both scattering and absorption coefficients.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2E93C9-B0CE-B860-5E19-AF906436F60B}"/>
                  </a:ext>
                </a:extLst>
              </p:cNvPr>
              <p:cNvSpPr txBox="1"/>
              <p:nvPr/>
            </p:nvSpPr>
            <p:spPr>
              <a:xfrm>
                <a:off x="3200400" y="2442411"/>
                <a:ext cx="9149787" cy="9960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7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7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7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7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7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sz="27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7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7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p>
                              <m:r>
                                <a:rPr lang="en-US" sz="27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7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7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7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7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7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7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sz="2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7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7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7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  </m:t>
                      </m:r>
                      <m:sSup>
                        <m:sSupPr>
                          <m:ctrlPr>
                            <a:rPr lang="en-US" sz="2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7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7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7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7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sSup>
                        <m:sSupPr>
                          <m:ctrlPr>
                            <a:rPr lang="en-US" sz="2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7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7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7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7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7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7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2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2E93C9-B0CE-B860-5E19-AF906436F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442411"/>
                <a:ext cx="9149787" cy="996042"/>
              </a:xfrm>
              <a:prstGeom prst="rect">
                <a:avLst/>
              </a:prstGeom>
              <a:blipFill>
                <a:blip r:embed="rId2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F747E4-3F17-EE57-47ED-2C622A5FE5E5}"/>
                  </a:ext>
                </a:extLst>
              </p:cNvPr>
              <p:cNvSpPr txBox="1"/>
              <p:nvPr/>
            </p:nvSpPr>
            <p:spPr>
              <a:xfrm>
                <a:off x="3200400" y="3576591"/>
                <a:ext cx="9149787" cy="9960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7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7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7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7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7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7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sz="27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7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7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p>
                              <m:r>
                                <a:rPr lang="en-US" sz="27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7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7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7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7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7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7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m:rPr>
                          <m:sty m:val="p"/>
                        </m:rPr>
                        <a:rPr lang="en-US" sz="27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  <m:sSub>
                        <m:sSubPr>
                          <m:ctrlPr>
                            <a:rPr lang="en-US" sz="2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7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7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  </m:t>
                      </m:r>
                      <m:sSup>
                        <m:sSupPr>
                          <m:ctrlPr>
                            <a:rPr lang="en-US" sz="2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7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7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7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7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sSup>
                        <m:sSupPr>
                          <m:ctrlPr>
                            <a:rPr lang="en-US" sz="2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7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7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7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7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7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7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2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F747E4-3F17-EE57-47ED-2C622A5FE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576591"/>
                <a:ext cx="9149787" cy="996042"/>
              </a:xfrm>
              <a:prstGeom prst="rect">
                <a:avLst/>
              </a:prstGeom>
              <a:blipFill>
                <a:blip r:embed="rId3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5C34F8-1ACB-EF45-FCE8-958A8A45FC88}"/>
                  </a:ext>
                </a:extLst>
              </p:cNvPr>
              <p:cNvSpPr txBox="1"/>
              <p:nvPr/>
            </p:nvSpPr>
            <p:spPr>
              <a:xfrm>
                <a:off x="2917665" y="4648237"/>
                <a:ext cx="9149787" cy="9913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7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en-US" sz="2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7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sz="2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7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7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7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7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sz="27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7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sz="2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sz="27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27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nary>
                      <m:r>
                        <a:rPr lang="en-US" sz="27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  </m:t>
                      </m:r>
                      <m:sSup>
                        <m:sSupPr>
                          <m:ctrlPr>
                            <a:rPr lang="en-US" sz="2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7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7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sSup>
                        <m:sSupPr>
                          <m:ctrlPr>
                            <a:rPr lang="en-US" sz="2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7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7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2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7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5C34F8-1ACB-EF45-FCE8-958A8A45F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665" y="4648237"/>
                <a:ext cx="9149787" cy="991362"/>
              </a:xfrm>
              <a:prstGeom prst="rect">
                <a:avLst/>
              </a:prstGeom>
              <a:blipFill>
                <a:blip r:embed="rId4"/>
                <a:stretch>
                  <a:fillRect t="-170886" b="-244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444FB10-CA6B-1E21-88E0-0BFB068CCB06}"/>
                  </a:ext>
                </a:extLst>
              </p:cNvPr>
              <p:cNvSpPr txBox="1"/>
              <p:nvPr/>
            </p:nvSpPr>
            <p:spPr>
              <a:xfrm>
                <a:off x="3423213" y="8174795"/>
                <a:ext cx="9149787" cy="1845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700" kern="1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Γ</m:t>
                      </m:r>
                      <m:d>
                        <m:dPr>
                          <m:ctrlPr>
                            <a:rPr lang="en-US" sz="27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7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r</m:t>
                          </m:r>
                        </m:e>
                      </m:d>
                      <m:r>
                        <a:rPr lang="en-US" sz="27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7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7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7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2700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nary>
                                <m:naryPr>
                                  <m:ctrlPr>
                                    <a:rPr lang="en-US" sz="2700" i="1" kern="1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2700" i="1" kern="1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700" kern="1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r</m:t>
                                      </m:r>
                                    </m:e>
                                    <m:sub>
                                      <m:r>
                                        <a:rPr lang="en-US" sz="2700" kern="1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2700" i="1" kern="1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700" kern="1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r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700" kern="1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sat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700" i="1" kern="1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700" kern="1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k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700" kern="1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e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700" i="1" kern="1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700" kern="1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r</m:t>
                                      </m:r>
                                    </m:e>
                                  </m:d>
                                  <m:r>
                                    <m:rPr>
                                      <m:sty m:val="p"/>
                                    </m:rPr>
                                    <a:rPr lang="en-US" sz="2700" kern="1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dr</m:t>
                                  </m:r>
                                </m:e>
                              </m:nary>
                            </m:e>
                          </m:d>
                        </m:e>
                      </m:func>
                      <m:r>
                        <a:rPr lang="en-US" sz="27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7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7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7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2700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2700" i="1" kern="1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700" kern="1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i</m:t>
                                  </m:r>
                                  <m:r>
                                    <a:rPr lang="en-US" sz="2700" kern="1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sz="2700" i="1" kern="1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700" kern="1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r</m:t>
                                      </m:r>
                                    </m:e>
                                    <m:sub>
                                      <m:r>
                                        <a:rPr lang="en-US" sz="2700" kern="1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2700" i="1" kern="1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700" kern="1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r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700" kern="1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sat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700" kern="1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τ</m:t>
                                  </m:r>
                                  <m:d>
                                    <m:dPr>
                                      <m:ctrlPr>
                                        <a:rPr lang="en-US" sz="2700" i="1" kern="1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700" kern="1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i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sz="27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US" sz="27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n-US" sz="27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444FB10-CA6B-1E21-88E0-0BFB068CC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213" y="8174795"/>
                <a:ext cx="9149787" cy="1845505"/>
              </a:xfrm>
              <a:prstGeom prst="rect">
                <a:avLst/>
              </a:prstGeom>
              <a:blipFill>
                <a:blip r:embed="rId5"/>
                <a:stretch>
                  <a:fillRect t="-78912" b="-97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9972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0FF904-CE9D-7F47-4FA5-983E4468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vs. Observed Reflectivity</a:t>
            </a:r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BA695F07-D1B0-0883-6BAA-DDD6FB0919E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932831"/>
            <a:ext cx="10569978" cy="8163669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936C8ACC-6865-BA62-9106-FF29DFB9F258}"/>
              </a:ext>
            </a:extLst>
          </p:cNvPr>
          <p:cNvSpPr txBox="1"/>
          <p:nvPr/>
        </p:nvSpPr>
        <p:spPr>
          <a:xfrm>
            <a:off x="11171501" y="2536452"/>
            <a:ext cx="5119914" cy="953870"/>
          </a:xfrm>
          <a:prstGeom prst="rect">
            <a:avLst/>
          </a:prstGeom>
        </p:spPr>
        <p:txBody>
          <a:bodyPr vert="horz" wrap="square" lIns="0" tIns="19958" rIns="0" bIns="0" rtlCol="0">
            <a:spAutoFit/>
          </a:bodyPr>
          <a:lstStyle/>
          <a:p>
            <a:pPr marL="36287" marR="14514">
              <a:lnSpc>
                <a:spcPct val="102699"/>
              </a:lnSpc>
              <a:spcBef>
                <a:spcPts val="158"/>
              </a:spcBef>
            </a:pPr>
            <a:r>
              <a:rPr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 and simulated reflectivities for Hurricane Bill.</a:t>
            </a: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8666F41F-63B8-2B86-4FD7-60A2AAF442A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75337" y="4607432"/>
            <a:ext cx="5591909" cy="35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71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1FD4E7-5FAE-CA9C-DE27-596B4B9A5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multiple scattering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40AE92-CBAC-056F-6DBE-268D687AD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352" y="2781300"/>
            <a:ext cx="13431296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33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658992-F584-347E-D4FF-78E404805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Adjoint &amp; Tangent Linear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BA13EA-0189-CFDA-B27E-6C017E5BB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816" y="1790700"/>
            <a:ext cx="11254368" cy="817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71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3C7B4B-E66F-5391-1F9D-AC1FADBB9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CRTM Simulated Reflectivity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2DE8A4-006D-AA9C-FB03-F33D510E1B10}"/>
              </a:ext>
            </a:extLst>
          </p:cNvPr>
          <p:cNvGrpSpPr/>
          <p:nvPr/>
        </p:nvGrpSpPr>
        <p:grpSpPr>
          <a:xfrm>
            <a:off x="1230683" y="2358402"/>
            <a:ext cx="10043939" cy="6818486"/>
            <a:chOff x="1202631" y="284921"/>
            <a:chExt cx="5204795" cy="4224129"/>
          </a:xfrm>
        </p:grpSpPr>
        <p:sp>
          <p:nvSpPr>
            <p:cNvPr id="5" name="Can 4">
              <a:extLst>
                <a:ext uri="{FF2B5EF4-FFF2-40B4-BE49-F238E27FC236}">
                  <a16:creationId xmlns:a16="http://schemas.microsoft.com/office/drawing/2014/main" id="{8373CCDF-B314-877A-2BD3-32CFB3E89EC6}"/>
                </a:ext>
              </a:extLst>
            </p:cNvPr>
            <p:cNvSpPr/>
            <p:nvPr/>
          </p:nvSpPr>
          <p:spPr>
            <a:xfrm>
              <a:off x="1202631" y="1674742"/>
              <a:ext cx="1510747" cy="1540565"/>
            </a:xfrm>
            <a:prstGeom prst="can">
              <a:avLst/>
            </a:prstGeom>
            <a:ln w="412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CRTM</a:t>
              </a:r>
            </a:p>
            <a:p>
              <a:pPr algn="ctr"/>
              <a:r>
                <a:rPr lang="en-US" sz="3600" dirty="0" err="1"/>
                <a:t>RTSolution</a:t>
              </a:r>
              <a:endParaRPr lang="en-US" sz="3600" dirty="0"/>
            </a:p>
          </p:txBody>
        </p:sp>
        <p:sp>
          <p:nvSpPr>
            <p:cNvPr id="6" name="Cube 5">
              <a:extLst>
                <a:ext uri="{FF2B5EF4-FFF2-40B4-BE49-F238E27FC236}">
                  <a16:creationId xmlns:a16="http://schemas.microsoft.com/office/drawing/2014/main" id="{CF49B114-DA80-74D4-6547-B80E9968E5B2}"/>
                </a:ext>
              </a:extLst>
            </p:cNvPr>
            <p:cNvSpPr/>
            <p:nvPr/>
          </p:nvSpPr>
          <p:spPr>
            <a:xfrm>
              <a:off x="3405808" y="284921"/>
              <a:ext cx="3001618" cy="983974"/>
            </a:xfrm>
            <a:prstGeom prst="cube">
              <a:avLst/>
            </a:prstGeom>
            <a:ln w="412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Radiance</a:t>
              </a:r>
            </a:p>
          </p:txBody>
        </p:sp>
        <p:sp>
          <p:nvSpPr>
            <p:cNvPr id="7" name="Cube 6">
              <a:extLst>
                <a:ext uri="{FF2B5EF4-FFF2-40B4-BE49-F238E27FC236}">
                  <a16:creationId xmlns:a16="http://schemas.microsoft.com/office/drawing/2014/main" id="{D549A9D7-BEB0-DDC8-71F7-65A02C0867E2}"/>
                </a:ext>
              </a:extLst>
            </p:cNvPr>
            <p:cNvSpPr/>
            <p:nvPr/>
          </p:nvSpPr>
          <p:spPr>
            <a:xfrm>
              <a:off x="3405808" y="1364974"/>
              <a:ext cx="3001618" cy="983974"/>
            </a:xfrm>
            <a:prstGeom prst="cube">
              <a:avLst/>
            </a:prstGeom>
            <a:ln w="412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/>
                <a:t>Brightness_Temperature</a:t>
              </a:r>
              <a:endParaRPr lang="en-US" sz="3600" dirty="0"/>
            </a:p>
          </p:txBody>
        </p:sp>
        <p:sp>
          <p:nvSpPr>
            <p:cNvPr id="8" name="Cube 7">
              <a:extLst>
                <a:ext uri="{FF2B5EF4-FFF2-40B4-BE49-F238E27FC236}">
                  <a16:creationId xmlns:a16="http://schemas.microsoft.com/office/drawing/2014/main" id="{A57A768F-A13F-B0EA-EE7A-842376B72697}"/>
                </a:ext>
              </a:extLst>
            </p:cNvPr>
            <p:cNvSpPr/>
            <p:nvPr/>
          </p:nvSpPr>
          <p:spPr>
            <a:xfrm>
              <a:off x="3405808" y="2445025"/>
              <a:ext cx="3001618" cy="983974"/>
            </a:xfrm>
            <a:prstGeom prst="cube">
              <a:avLst/>
            </a:prstGeom>
            <a:ln w="412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Reflectivity</a:t>
              </a:r>
            </a:p>
          </p:txBody>
        </p:sp>
        <p:sp>
          <p:nvSpPr>
            <p:cNvPr id="9" name="Cube 8">
              <a:extLst>
                <a:ext uri="{FF2B5EF4-FFF2-40B4-BE49-F238E27FC236}">
                  <a16:creationId xmlns:a16="http://schemas.microsoft.com/office/drawing/2014/main" id="{AF48BBEA-DCCD-EA7E-82E7-257F7A36014E}"/>
                </a:ext>
              </a:extLst>
            </p:cNvPr>
            <p:cNvSpPr/>
            <p:nvPr/>
          </p:nvSpPr>
          <p:spPr>
            <a:xfrm>
              <a:off x="3405808" y="3525076"/>
              <a:ext cx="3001618" cy="983974"/>
            </a:xfrm>
            <a:prstGeom prst="cube">
              <a:avLst/>
            </a:prstGeom>
            <a:ln w="412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/>
                <a:t>Reflectivity_Attenuated</a:t>
              </a:r>
              <a:endParaRPr lang="en-US" sz="3600" dirty="0"/>
            </a:p>
          </p:txBody>
        </p:sp>
        <p:cxnSp>
          <p:nvCxnSpPr>
            <p:cNvPr id="10" name="Elbow Connector 9">
              <a:extLst>
                <a:ext uri="{FF2B5EF4-FFF2-40B4-BE49-F238E27FC236}">
                  <a16:creationId xmlns:a16="http://schemas.microsoft.com/office/drawing/2014/main" id="{AADDD35B-0CD9-5846-C2C5-7CD4B4E72624}"/>
                </a:ext>
              </a:extLst>
            </p:cNvPr>
            <p:cNvCxnSpPr>
              <a:stCxn id="5" idx="4"/>
              <a:endCxn id="6" idx="2"/>
            </p:cNvCxnSpPr>
            <p:nvPr/>
          </p:nvCxnSpPr>
          <p:spPr>
            <a:xfrm flipV="1">
              <a:off x="2713378" y="899905"/>
              <a:ext cx="692430" cy="1545120"/>
            </a:xfrm>
            <a:prstGeom prst="bentConnector3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>
              <a:extLst>
                <a:ext uri="{FF2B5EF4-FFF2-40B4-BE49-F238E27FC236}">
                  <a16:creationId xmlns:a16="http://schemas.microsoft.com/office/drawing/2014/main" id="{BE052F5B-50A5-8508-6DED-96BB7869FA19}"/>
                </a:ext>
              </a:extLst>
            </p:cNvPr>
            <p:cNvCxnSpPr>
              <a:cxnSpLocks/>
              <a:stCxn id="5" idx="4"/>
              <a:endCxn id="7" idx="2"/>
            </p:cNvCxnSpPr>
            <p:nvPr/>
          </p:nvCxnSpPr>
          <p:spPr>
            <a:xfrm flipV="1">
              <a:off x="2713378" y="1979958"/>
              <a:ext cx="692430" cy="465067"/>
            </a:xfrm>
            <a:prstGeom prst="bentConnector3">
              <a:avLst>
                <a:gd name="adj1" fmla="val 50000"/>
              </a:avLst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lbow Connector 11">
              <a:extLst>
                <a:ext uri="{FF2B5EF4-FFF2-40B4-BE49-F238E27FC236}">
                  <a16:creationId xmlns:a16="http://schemas.microsoft.com/office/drawing/2014/main" id="{D32FACD6-1D16-9F2E-D7D2-6C0778A7830B}"/>
                </a:ext>
              </a:extLst>
            </p:cNvPr>
            <p:cNvCxnSpPr>
              <a:cxnSpLocks/>
              <a:stCxn id="5" idx="4"/>
              <a:endCxn id="8" idx="2"/>
            </p:cNvCxnSpPr>
            <p:nvPr/>
          </p:nvCxnSpPr>
          <p:spPr>
            <a:xfrm>
              <a:off x="2713378" y="2445025"/>
              <a:ext cx="692430" cy="614984"/>
            </a:xfrm>
            <a:prstGeom prst="bentConnector3">
              <a:avLst>
                <a:gd name="adj1" fmla="val 50000"/>
              </a:avLst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>
              <a:extLst>
                <a:ext uri="{FF2B5EF4-FFF2-40B4-BE49-F238E27FC236}">
                  <a16:creationId xmlns:a16="http://schemas.microsoft.com/office/drawing/2014/main" id="{3C8E9835-998B-E63B-9DB5-7099808F6F24}"/>
                </a:ext>
              </a:extLst>
            </p:cNvPr>
            <p:cNvCxnSpPr>
              <a:cxnSpLocks/>
              <a:stCxn id="5" idx="4"/>
              <a:endCxn id="9" idx="2"/>
            </p:cNvCxnSpPr>
            <p:nvPr/>
          </p:nvCxnSpPr>
          <p:spPr>
            <a:xfrm>
              <a:off x="2713378" y="2445025"/>
              <a:ext cx="692430" cy="1695035"/>
            </a:xfrm>
            <a:prstGeom prst="bentConnector3">
              <a:avLst>
                <a:gd name="adj1" fmla="val 50000"/>
              </a:avLst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058FF1E-B14C-C21D-0AAB-BA44D2807AE5}"/>
              </a:ext>
            </a:extLst>
          </p:cNvPr>
          <p:cNvSpPr txBox="1"/>
          <p:nvPr/>
        </p:nvSpPr>
        <p:spPr>
          <a:xfrm>
            <a:off x="12024315" y="4316655"/>
            <a:ext cx="18473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700" dirty="0"/>
          </a:p>
        </p:txBody>
      </p:sp>
      <p:sp>
        <p:nvSpPr>
          <p:cNvPr id="15" name="Can 14">
            <a:extLst>
              <a:ext uri="{FF2B5EF4-FFF2-40B4-BE49-F238E27FC236}">
                <a16:creationId xmlns:a16="http://schemas.microsoft.com/office/drawing/2014/main" id="{F9CB321B-68E9-31BF-C6A4-9C32CDCAB65C}"/>
              </a:ext>
            </a:extLst>
          </p:cNvPr>
          <p:cNvSpPr/>
          <p:nvPr/>
        </p:nvSpPr>
        <p:spPr>
          <a:xfrm>
            <a:off x="13757392" y="2237969"/>
            <a:ext cx="2793065" cy="2294399"/>
          </a:xfrm>
          <a:prstGeom prst="can">
            <a:avLst/>
          </a:prstGeom>
          <a:ln w="412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Adjoint</a:t>
            </a:r>
          </a:p>
        </p:txBody>
      </p:sp>
      <p:sp>
        <p:nvSpPr>
          <p:cNvPr id="16" name="Can 15">
            <a:extLst>
              <a:ext uri="{FF2B5EF4-FFF2-40B4-BE49-F238E27FC236}">
                <a16:creationId xmlns:a16="http://schemas.microsoft.com/office/drawing/2014/main" id="{051D7F2A-4FB4-8AA4-9712-FD3AB01EC40D}"/>
              </a:ext>
            </a:extLst>
          </p:cNvPr>
          <p:cNvSpPr/>
          <p:nvPr/>
        </p:nvSpPr>
        <p:spPr>
          <a:xfrm>
            <a:off x="13818535" y="4591648"/>
            <a:ext cx="2793065" cy="2266359"/>
          </a:xfrm>
          <a:prstGeom prst="can">
            <a:avLst/>
          </a:prstGeom>
          <a:ln w="412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Tangent Linear</a:t>
            </a:r>
          </a:p>
        </p:txBody>
      </p:sp>
      <p:sp>
        <p:nvSpPr>
          <p:cNvPr id="17" name="Can 16">
            <a:extLst>
              <a:ext uri="{FF2B5EF4-FFF2-40B4-BE49-F238E27FC236}">
                <a16:creationId xmlns:a16="http://schemas.microsoft.com/office/drawing/2014/main" id="{34B71046-8C93-9ABD-BA30-7E4EFD38B6A5}"/>
              </a:ext>
            </a:extLst>
          </p:cNvPr>
          <p:cNvSpPr/>
          <p:nvPr/>
        </p:nvSpPr>
        <p:spPr>
          <a:xfrm>
            <a:off x="13818533" y="6915741"/>
            <a:ext cx="2793065" cy="2266359"/>
          </a:xfrm>
          <a:prstGeom prst="can">
            <a:avLst/>
          </a:prstGeom>
          <a:ln w="412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Jacobians</a:t>
            </a:r>
          </a:p>
        </p:txBody>
      </p:sp>
      <p:sp>
        <p:nvSpPr>
          <p:cNvPr id="18" name="Quad Arrow 17">
            <a:extLst>
              <a:ext uri="{FF2B5EF4-FFF2-40B4-BE49-F238E27FC236}">
                <a16:creationId xmlns:a16="http://schemas.microsoft.com/office/drawing/2014/main" id="{0B58D059-1B65-835D-0164-BDA48BBC7284}"/>
              </a:ext>
            </a:extLst>
          </p:cNvPr>
          <p:cNvSpPr/>
          <p:nvPr/>
        </p:nvSpPr>
        <p:spPr>
          <a:xfrm>
            <a:off x="11757454" y="4963263"/>
            <a:ext cx="1449731" cy="1523129"/>
          </a:xfrm>
          <a:prstGeom prst="quad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1389389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1DFE54-5D37-1662-4A2C-6375E8364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Joint Effort for Data assimilation Integration (JEDI)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A8056A-7942-455C-BFD1-125B3F8D75B2}"/>
              </a:ext>
            </a:extLst>
          </p:cNvPr>
          <p:cNvGrpSpPr/>
          <p:nvPr/>
        </p:nvGrpSpPr>
        <p:grpSpPr>
          <a:xfrm>
            <a:off x="4149587" y="1866899"/>
            <a:ext cx="9033013" cy="7674667"/>
            <a:chOff x="1050324" y="268356"/>
            <a:chExt cx="6907427" cy="658964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22A9AA9-8154-F340-7004-607140F14043}"/>
                </a:ext>
              </a:extLst>
            </p:cNvPr>
            <p:cNvSpPr/>
            <p:nvPr/>
          </p:nvSpPr>
          <p:spPr>
            <a:xfrm>
              <a:off x="1050324" y="268356"/>
              <a:ext cx="6907427" cy="6589644"/>
            </a:xfrm>
            <a:prstGeom prst="rect">
              <a:avLst/>
            </a:prstGeom>
            <a:solidFill>
              <a:srgbClr val="0B7135">
                <a:alpha val="54246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/>
            </a:p>
          </p:txBody>
        </p:sp>
        <p:sp>
          <p:nvSpPr>
            <p:cNvPr id="6" name="Bevel 5">
              <a:extLst>
                <a:ext uri="{FF2B5EF4-FFF2-40B4-BE49-F238E27FC236}">
                  <a16:creationId xmlns:a16="http://schemas.microsoft.com/office/drawing/2014/main" id="{72BBC085-00F4-B8D2-A7DE-4F025C9A22E4}"/>
                </a:ext>
              </a:extLst>
            </p:cNvPr>
            <p:cNvSpPr/>
            <p:nvPr/>
          </p:nvSpPr>
          <p:spPr>
            <a:xfrm>
              <a:off x="3678553" y="2193324"/>
              <a:ext cx="2496065" cy="2471351"/>
            </a:xfrm>
            <a:prstGeom prst="bevel">
              <a:avLst/>
            </a:prstGeom>
            <a:solidFill>
              <a:schemeClr val="bg2">
                <a:lumMod val="10000"/>
              </a:schemeClr>
            </a:solidFill>
            <a:ln w="254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dirty="0"/>
                <a:t>OOPS</a:t>
              </a:r>
            </a:p>
            <a:p>
              <a:pPr algn="ctr"/>
              <a:r>
                <a:rPr lang="en-US" dirty="0"/>
                <a:t>Generic DA</a:t>
              </a:r>
              <a:endParaRPr lang="en-US" sz="21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800CB8-597A-B02C-AF3F-589CE68982CC}"/>
                </a:ext>
              </a:extLst>
            </p:cNvPr>
            <p:cNvSpPr/>
            <p:nvPr/>
          </p:nvSpPr>
          <p:spPr>
            <a:xfrm>
              <a:off x="2203262" y="392597"/>
              <a:ext cx="1351721" cy="98397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254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UFO</a:t>
              </a:r>
            </a:p>
            <a:p>
              <a:pPr algn="ctr"/>
              <a:r>
                <a:rPr lang="en-US" dirty="0" err="1"/>
                <a:t>Obs</a:t>
              </a:r>
              <a:r>
                <a:rPr lang="en-US" dirty="0"/>
                <a:t> operators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D0FB09-127F-F5A4-8FFE-BFF873CAD1F3}"/>
                </a:ext>
              </a:extLst>
            </p:cNvPr>
            <p:cNvSpPr/>
            <p:nvPr/>
          </p:nvSpPr>
          <p:spPr>
            <a:xfrm>
              <a:off x="1636732" y="1831283"/>
              <a:ext cx="1315186" cy="566531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 w="254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CRTM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B41CD80-56F0-EB68-B6E5-3A10886BC51C}"/>
                </a:ext>
              </a:extLst>
            </p:cNvPr>
            <p:cNvSpPr/>
            <p:nvPr/>
          </p:nvSpPr>
          <p:spPr>
            <a:xfrm>
              <a:off x="1636732" y="2852526"/>
              <a:ext cx="1315190" cy="566531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 w="254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RTTOV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FDE4374-583D-9141-CFBD-C43362A092E7}"/>
                </a:ext>
              </a:extLst>
            </p:cNvPr>
            <p:cNvSpPr/>
            <p:nvPr/>
          </p:nvSpPr>
          <p:spPr>
            <a:xfrm>
              <a:off x="6174618" y="342896"/>
              <a:ext cx="1351721" cy="98397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25400">
              <a:solidFill>
                <a:schemeClr val="bg2">
                  <a:lumMod val="50000"/>
                </a:schemeClr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SABER</a:t>
              </a:r>
            </a:p>
            <a:p>
              <a:pPr algn="ctr"/>
              <a:r>
                <a:rPr lang="en-US" dirty="0"/>
                <a:t>B-Matrix</a:t>
              </a:r>
            </a:p>
          </p:txBody>
        </p:sp>
        <p:sp>
          <p:nvSpPr>
            <p:cNvPr id="11" name="Can 10">
              <a:extLst>
                <a:ext uri="{FF2B5EF4-FFF2-40B4-BE49-F238E27FC236}">
                  <a16:creationId xmlns:a16="http://schemas.microsoft.com/office/drawing/2014/main" id="{DA1C69BC-22AA-E089-1040-1356B39C4D56}"/>
                </a:ext>
              </a:extLst>
            </p:cNvPr>
            <p:cNvSpPr/>
            <p:nvPr/>
          </p:nvSpPr>
          <p:spPr>
            <a:xfrm>
              <a:off x="4250722" y="342896"/>
              <a:ext cx="1351721" cy="1023732"/>
            </a:xfrm>
            <a:prstGeom prst="can">
              <a:avLst/>
            </a:prstGeom>
            <a:solidFill>
              <a:schemeClr val="bg2">
                <a:lumMod val="25000"/>
              </a:schemeClr>
            </a:solidFill>
            <a:ln w="254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IODA</a:t>
              </a:r>
            </a:p>
            <a:p>
              <a:pPr algn="ctr"/>
              <a:r>
                <a:rPr lang="en-US" dirty="0" err="1"/>
                <a:t>Obs</a:t>
              </a:r>
              <a:r>
                <a:rPr lang="en-US" dirty="0"/>
                <a:t> Database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5F4CEF7-9791-91D6-7203-D0B6D3564309}"/>
                </a:ext>
              </a:extLst>
            </p:cNvPr>
            <p:cNvSpPr/>
            <p:nvPr/>
          </p:nvSpPr>
          <p:spPr>
            <a:xfrm>
              <a:off x="2203263" y="5491369"/>
              <a:ext cx="1351721" cy="98397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254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GEOS</a:t>
              </a:r>
              <a:endParaRPr lang="en-US" sz="2100" b="1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B9C4183-B5E2-8E14-F376-41A86160479F}"/>
                </a:ext>
              </a:extLst>
            </p:cNvPr>
            <p:cNvSpPr/>
            <p:nvPr/>
          </p:nvSpPr>
          <p:spPr>
            <a:xfrm>
              <a:off x="6174618" y="5491369"/>
              <a:ext cx="1351721" cy="98397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254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FV3 GFS</a:t>
              </a:r>
              <a:endParaRPr lang="en-US" sz="2100" b="1" dirty="0"/>
            </a:p>
          </p:txBody>
        </p:sp>
        <p:cxnSp>
          <p:nvCxnSpPr>
            <p:cNvPr id="14" name="Elbow Connector 13">
              <a:extLst>
                <a:ext uri="{FF2B5EF4-FFF2-40B4-BE49-F238E27FC236}">
                  <a16:creationId xmlns:a16="http://schemas.microsoft.com/office/drawing/2014/main" id="{085063EF-C5ED-0345-3B1E-458543B70A01}"/>
                </a:ext>
              </a:extLst>
            </p:cNvPr>
            <p:cNvCxnSpPr>
              <a:cxnSpLocks/>
              <a:stCxn id="7" idx="1"/>
              <a:endCxn id="8" idx="2"/>
            </p:cNvCxnSpPr>
            <p:nvPr/>
          </p:nvCxnSpPr>
          <p:spPr>
            <a:xfrm rot="10800000" flipV="1">
              <a:off x="1636732" y="884583"/>
              <a:ext cx="566530" cy="1229965"/>
            </a:xfrm>
            <a:prstGeom prst="bentConnector3">
              <a:avLst>
                <a:gd name="adj1" fmla="val 140351"/>
              </a:avLst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>
              <a:extLst>
                <a:ext uri="{FF2B5EF4-FFF2-40B4-BE49-F238E27FC236}">
                  <a16:creationId xmlns:a16="http://schemas.microsoft.com/office/drawing/2014/main" id="{847E384E-76F2-2CBA-0C48-473D0CE0195B}"/>
                </a:ext>
              </a:extLst>
            </p:cNvPr>
            <p:cNvCxnSpPr>
              <a:cxnSpLocks/>
              <a:stCxn id="7" idx="1"/>
              <a:endCxn id="9" idx="2"/>
            </p:cNvCxnSpPr>
            <p:nvPr/>
          </p:nvCxnSpPr>
          <p:spPr>
            <a:xfrm rot="10800000" flipV="1">
              <a:off x="1636732" y="884584"/>
              <a:ext cx="566530" cy="2251208"/>
            </a:xfrm>
            <a:prstGeom prst="bentConnector3">
              <a:avLst>
                <a:gd name="adj1" fmla="val 140351"/>
              </a:avLst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>
              <a:extLst>
                <a:ext uri="{FF2B5EF4-FFF2-40B4-BE49-F238E27FC236}">
                  <a16:creationId xmlns:a16="http://schemas.microsoft.com/office/drawing/2014/main" id="{B2434385-1D49-0E25-5218-F4E7D0D2C33D}"/>
                </a:ext>
              </a:extLst>
            </p:cNvPr>
            <p:cNvCxnSpPr>
              <a:cxnSpLocks/>
              <a:stCxn id="6" idx="6"/>
              <a:endCxn id="7" idx="2"/>
            </p:cNvCxnSpPr>
            <p:nvPr/>
          </p:nvCxnSpPr>
          <p:spPr>
            <a:xfrm rot="16200000" flipV="1">
              <a:off x="3494479" y="761216"/>
              <a:ext cx="816753" cy="2047463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>
              <a:extLst>
                <a:ext uri="{FF2B5EF4-FFF2-40B4-BE49-F238E27FC236}">
                  <a16:creationId xmlns:a16="http://schemas.microsoft.com/office/drawing/2014/main" id="{77BFDEDA-16F1-947A-288C-C7580C4EC312}"/>
                </a:ext>
              </a:extLst>
            </p:cNvPr>
            <p:cNvCxnSpPr>
              <a:cxnSpLocks/>
              <a:stCxn id="6" idx="6"/>
              <a:endCxn id="10" idx="2"/>
            </p:cNvCxnSpPr>
            <p:nvPr/>
          </p:nvCxnSpPr>
          <p:spPr>
            <a:xfrm rot="5400000" flipH="1" flipV="1">
              <a:off x="5455305" y="798151"/>
              <a:ext cx="866454" cy="1923893"/>
            </a:xfrm>
            <a:prstGeom prst="bentConnector3">
              <a:avLst>
                <a:gd name="adj1" fmla="val 47705"/>
              </a:avLst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>
              <a:extLst>
                <a:ext uri="{FF2B5EF4-FFF2-40B4-BE49-F238E27FC236}">
                  <a16:creationId xmlns:a16="http://schemas.microsoft.com/office/drawing/2014/main" id="{A610FE6B-11F5-B847-FDA3-72C0C3DB7B31}"/>
                </a:ext>
              </a:extLst>
            </p:cNvPr>
            <p:cNvCxnSpPr>
              <a:stCxn id="6" idx="6"/>
              <a:endCxn id="11" idx="3"/>
            </p:cNvCxnSpPr>
            <p:nvPr/>
          </p:nvCxnSpPr>
          <p:spPr>
            <a:xfrm rot="16200000" flipV="1">
              <a:off x="4513237" y="1779974"/>
              <a:ext cx="826696" cy="3"/>
            </a:xfrm>
            <a:prstGeom prst="bentConnector3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EE2EEA2B-79F0-89B5-5B65-F90A91B93281}"/>
                </a:ext>
              </a:extLst>
            </p:cNvPr>
            <p:cNvCxnSpPr>
              <a:cxnSpLocks/>
              <a:stCxn id="6" idx="2"/>
              <a:endCxn id="12" idx="0"/>
            </p:cNvCxnSpPr>
            <p:nvPr/>
          </p:nvCxnSpPr>
          <p:spPr>
            <a:xfrm rot="5400000">
              <a:off x="3489508" y="4054291"/>
              <a:ext cx="826694" cy="2047462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>
              <a:extLst>
                <a:ext uri="{FF2B5EF4-FFF2-40B4-BE49-F238E27FC236}">
                  <a16:creationId xmlns:a16="http://schemas.microsoft.com/office/drawing/2014/main" id="{3795D676-D231-95EA-AEA3-7536DC273EB7}"/>
                </a:ext>
              </a:extLst>
            </p:cNvPr>
            <p:cNvCxnSpPr>
              <a:cxnSpLocks/>
              <a:stCxn id="6" idx="2"/>
              <a:endCxn id="13" idx="0"/>
            </p:cNvCxnSpPr>
            <p:nvPr/>
          </p:nvCxnSpPr>
          <p:spPr>
            <a:xfrm rot="16200000" flipH="1">
              <a:off x="5475185" y="4116075"/>
              <a:ext cx="826694" cy="1923893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74218C7-C88F-A77E-6825-121C850CA185}"/>
                </a:ext>
              </a:extLst>
            </p:cNvPr>
            <p:cNvSpPr/>
            <p:nvPr/>
          </p:nvSpPr>
          <p:spPr>
            <a:xfrm>
              <a:off x="4250722" y="5497820"/>
              <a:ext cx="1351721" cy="98397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254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…</a:t>
              </a:r>
              <a:endParaRPr lang="en-US" dirty="0"/>
            </a:p>
          </p:txBody>
        </p:sp>
        <p:cxnSp>
          <p:nvCxnSpPr>
            <p:cNvPr id="22" name="Elbow Connector 21">
              <a:extLst>
                <a:ext uri="{FF2B5EF4-FFF2-40B4-BE49-F238E27FC236}">
                  <a16:creationId xmlns:a16="http://schemas.microsoft.com/office/drawing/2014/main" id="{600242EF-37D2-F19C-29D0-F10737143175}"/>
                </a:ext>
              </a:extLst>
            </p:cNvPr>
            <p:cNvCxnSpPr>
              <a:cxnSpLocks/>
              <a:stCxn id="6" idx="2"/>
              <a:endCxn id="21" idx="0"/>
            </p:cNvCxnSpPr>
            <p:nvPr/>
          </p:nvCxnSpPr>
          <p:spPr>
            <a:xfrm rot="5400000">
              <a:off x="4510013" y="5081246"/>
              <a:ext cx="833145" cy="3"/>
            </a:xfrm>
            <a:prstGeom prst="bentConnector3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9685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8B2534-F7E3-1FC2-8176-DF5409EEB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15A17745-AD9A-7A62-282C-9C2133113A3C}"/>
              </a:ext>
            </a:extLst>
          </p:cNvPr>
          <p:cNvSpPr txBox="1"/>
          <p:nvPr/>
        </p:nvSpPr>
        <p:spPr>
          <a:xfrm>
            <a:off x="990600" y="1790700"/>
            <a:ext cx="15148077" cy="7982544"/>
          </a:xfrm>
          <a:prstGeom prst="rect">
            <a:avLst/>
          </a:prstGeom>
        </p:spPr>
        <p:txBody>
          <a:bodyPr vert="horz" wrap="square" lIns="0" tIns="65315" rIns="0" bIns="0" rtlCol="0">
            <a:spAutoFit/>
          </a:bodyPr>
          <a:lstStyle/>
          <a:p>
            <a:pPr marL="644085" marR="1930439" indent="-537039">
              <a:lnSpc>
                <a:spcPct val="150000"/>
              </a:lnSpc>
              <a:spcBef>
                <a:spcPts val="584"/>
              </a:spcBef>
              <a:buClr>
                <a:srgbClr val="3333B2"/>
              </a:buClr>
              <a:buFont typeface="Arial"/>
              <a:buChar char="►"/>
              <a:tabLst>
                <a:tab pos="644085" algn="l"/>
              </a:tabLst>
            </a:pPr>
            <a:r>
              <a:rPr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CRTM radar simulator as well as its adjoint and tangent linear are implemented and tested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4085" marR="1930439" indent="-537039">
              <a:lnSpc>
                <a:spcPct val="150000"/>
              </a:lnSpc>
              <a:spcBef>
                <a:spcPts val="584"/>
              </a:spcBef>
              <a:buClr>
                <a:srgbClr val="3333B2"/>
              </a:buClr>
              <a:buFont typeface="Arial"/>
              <a:buChar char="►"/>
              <a:tabLst>
                <a:tab pos="644085" algn="l"/>
              </a:tabLst>
            </a:pP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scattering dataset generated using the DDA method was implemented into CRTM and evaluated using a collocated reanalysis and satellite dataset</a:t>
            </a:r>
            <a:endParaRPr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4085" marR="1856052" indent="-537039">
              <a:lnSpc>
                <a:spcPct val="150000"/>
              </a:lnSpc>
              <a:spcBef>
                <a:spcPts val="600"/>
              </a:spcBef>
              <a:buClr>
                <a:srgbClr val="3333B2"/>
              </a:buClr>
              <a:buFont typeface="Arial"/>
              <a:buChar char="►"/>
              <a:tabLst>
                <a:tab pos="644085" algn="l"/>
              </a:tabLst>
            </a:pPr>
            <a:r>
              <a:rPr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radar module takes advantage of different CRTM atmospheric absorption and cloud scattering modules</a:t>
            </a:r>
          </a:p>
          <a:p>
            <a:pPr marL="644085" marR="1021464" indent="-537039">
              <a:lnSpc>
                <a:spcPct val="150000"/>
              </a:lnSpc>
              <a:spcBef>
                <a:spcPts val="600"/>
              </a:spcBef>
              <a:buClr>
                <a:srgbClr val="3333B2"/>
              </a:buClr>
              <a:buFont typeface="Arial"/>
              <a:buChar char="►"/>
              <a:tabLst>
                <a:tab pos="644085" algn="l"/>
              </a:tabLst>
            </a:pPr>
            <a:r>
              <a:rPr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radar module can be used for the assimilation of observations from instruments such as CloudSat CPR, GPM DPR, and EarthCare CPR.</a:t>
            </a:r>
          </a:p>
          <a:p>
            <a:pPr marL="644085" marR="190505" indent="-537039">
              <a:lnSpc>
                <a:spcPct val="150000"/>
              </a:lnSpc>
              <a:spcBef>
                <a:spcPts val="600"/>
              </a:spcBef>
              <a:buClr>
                <a:srgbClr val="3333B2"/>
              </a:buClr>
              <a:buFont typeface="Arial"/>
              <a:buChar char="►"/>
              <a:tabLst>
                <a:tab pos="644085" algn="l"/>
              </a:tabLst>
            </a:pP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active module is implemented within JEDI/UFO and ready to go!</a:t>
            </a:r>
          </a:p>
          <a:p>
            <a:pPr marL="644085" marR="190505" indent="-537039">
              <a:lnSpc>
                <a:spcPct val="150000"/>
              </a:lnSpc>
              <a:spcBef>
                <a:spcPts val="600"/>
              </a:spcBef>
              <a:buClr>
                <a:srgbClr val="3333B2"/>
              </a:buClr>
              <a:buFont typeface="Arial"/>
              <a:buChar char="►"/>
              <a:tabLst>
                <a:tab pos="644085" algn="l"/>
              </a:tabLst>
            </a:pPr>
            <a:r>
              <a:rPr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is in progress to evaluate the active module within the JEDI DA system</a:t>
            </a:r>
          </a:p>
        </p:txBody>
      </p:sp>
    </p:spTree>
    <p:extLst>
      <p:ext uri="{BB962C8B-B14F-4D97-AF65-F5344CB8AC3E}">
        <p14:creationId xmlns:p14="http://schemas.microsoft.com/office/powerpoint/2010/main" val="1712731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8639-0596-AE41-C9CF-B9B3F0DE9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6287" marR="14514" indent="248562">
              <a:spcBef>
                <a:spcPts val="215"/>
              </a:spcBef>
            </a:pPr>
            <a:r>
              <a:rPr lang="en-US" dirty="0"/>
              <a:t>Thank you for your attention!</a:t>
            </a: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08DE15F1-F683-0341-47B4-8942D2226407}"/>
              </a:ext>
            </a:extLst>
          </p:cNvPr>
          <p:cNvSpPr txBox="1">
            <a:spLocks/>
          </p:cNvSpPr>
          <p:nvPr/>
        </p:nvSpPr>
        <p:spPr>
          <a:xfrm>
            <a:off x="609600" y="1562100"/>
            <a:ext cx="8276396" cy="3390311"/>
          </a:xfrm>
          <a:prstGeom prst="rect">
            <a:avLst/>
          </a:prstGeom>
        </p:spPr>
        <p:txBody>
          <a:bodyPr vert="horz" lIns="0" tIns="19958" rIns="0" bIns="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287" marR="963405">
              <a:lnSpc>
                <a:spcPct val="120000"/>
              </a:lnSpc>
              <a:spcBef>
                <a:spcPts val="158"/>
              </a:spcBef>
            </a:pPr>
            <a:r>
              <a:rPr lang="en-US" dirty="0"/>
              <a:t>Moradi et al. (2022): Implementation of a discrete dipole approximation scattering database into community radiative transfer model. JGR-Atmospheres, 127, DOI: 10.1029/2022JD036957</a:t>
            </a:r>
          </a:p>
          <a:p>
            <a:pPr marL="36287" marR="963405">
              <a:lnSpc>
                <a:spcPct val="120000"/>
              </a:lnSpc>
              <a:spcBef>
                <a:spcPts val="158"/>
              </a:spcBef>
            </a:pPr>
            <a:endParaRPr lang="en-US" dirty="0"/>
          </a:p>
          <a:p>
            <a:pPr marL="36287" marR="14514">
              <a:lnSpc>
                <a:spcPct val="120000"/>
              </a:lnSpc>
              <a:spcBef>
                <a:spcPts val="815"/>
              </a:spcBef>
            </a:pPr>
            <a:r>
              <a:rPr lang="en-US" dirty="0"/>
              <a:t>Moradi et al. (2023): Developing a Radar Signal Simulator for the Community Radiative Transfer Model. IEEE TGRS, Accepted.</a:t>
            </a:r>
          </a:p>
          <a:p>
            <a:pPr marL="36287" marR="14514">
              <a:lnSpc>
                <a:spcPct val="120000"/>
              </a:lnSpc>
              <a:spcBef>
                <a:spcPts val="815"/>
              </a:spcBef>
            </a:pPr>
            <a:endParaRPr lang="en-US" dirty="0"/>
          </a:p>
          <a:p>
            <a:pPr marL="36287" marR="14514">
              <a:lnSpc>
                <a:spcPct val="120000"/>
              </a:lnSpc>
              <a:spcBef>
                <a:spcPts val="815"/>
              </a:spcBef>
            </a:pPr>
            <a:r>
              <a:rPr lang="en-US" dirty="0"/>
              <a:t>Moradi et al. (2020): Assimilation of Satellite Microwave Observations over the Rainbands of Tropical Cyclones. Mon. Wea. Rev., 148, 4729–4745, DOI: 10.1175/MWR-D-19-0341.1. 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DEB9D12A-E8A0-4F9A-9B0B-9451EF89395E}"/>
              </a:ext>
            </a:extLst>
          </p:cNvPr>
          <p:cNvSpPr txBox="1">
            <a:spLocks/>
          </p:cNvSpPr>
          <p:nvPr/>
        </p:nvSpPr>
        <p:spPr>
          <a:xfrm>
            <a:off x="11134727" y="1100668"/>
            <a:ext cx="5898356" cy="1701800"/>
          </a:xfrm>
          <a:prstGeom prst="rect">
            <a:avLst/>
          </a:prstGeom>
        </p:spPr>
        <p:txBody>
          <a:bodyPr vert="horz" lIns="0" tIns="27215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36287" marR="14514" indent="248562">
              <a:spcBef>
                <a:spcPts val="215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383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>
            <a:extLst>
              <a:ext uri="{FF2B5EF4-FFF2-40B4-BE49-F238E27FC236}">
                <a16:creationId xmlns:a16="http://schemas.microsoft.com/office/drawing/2014/main" id="{4E635FB1-9043-0010-6C46-EAD865E71EDC}"/>
              </a:ext>
            </a:extLst>
          </p:cNvPr>
          <p:cNvSpPr txBox="1"/>
          <p:nvPr/>
        </p:nvSpPr>
        <p:spPr>
          <a:xfrm>
            <a:off x="3657600" y="3467100"/>
            <a:ext cx="10363199" cy="3703211"/>
          </a:xfrm>
          <a:prstGeom prst="rect">
            <a:avLst/>
          </a:prstGeom>
        </p:spPr>
        <p:txBody>
          <a:bodyPr vert="horz" wrap="square" lIns="0" tIns="32657" rIns="0" bIns="0" rtlCol="0">
            <a:spAutoFit/>
          </a:bodyPr>
          <a:lstStyle/>
          <a:p>
            <a:pPr marL="36287">
              <a:spcBef>
                <a:spcPts val="257"/>
              </a:spcBef>
            </a:pP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Funding Sources:</a:t>
            </a:r>
          </a:p>
          <a:p>
            <a:pPr marL="36287">
              <a:spcBef>
                <a:spcPts val="257"/>
              </a:spcBef>
            </a:pPr>
            <a:endParaRPr lang="en-US" sz="27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36287">
              <a:spcBef>
                <a:spcPts val="257"/>
              </a:spcBef>
            </a:pPr>
            <a:r>
              <a:rPr lang="en-US" sz="2700" b="1" dirty="0">
                <a:solidFill>
                  <a:schemeClr val="bg1"/>
                </a:solidFill>
                <a:latin typeface="Arial"/>
                <a:cs typeface="Arial"/>
              </a:rPr>
              <a:t>JPSS Proving Ground and Risk Reduction Program</a:t>
            </a:r>
          </a:p>
          <a:p>
            <a:pPr marL="36287">
              <a:spcBef>
                <a:spcPts val="257"/>
              </a:spcBef>
            </a:pPr>
            <a:r>
              <a:rPr lang="en-US" sz="2700" dirty="0">
                <a:solidFill>
                  <a:schemeClr val="bg1"/>
                </a:solidFill>
                <a:latin typeface="Arial"/>
                <a:cs typeface="Arial"/>
              </a:rPr>
              <a:t>Enhancing Assimilation of Microwave Observations</a:t>
            </a:r>
          </a:p>
          <a:p>
            <a:pPr marL="36287">
              <a:spcBef>
                <a:spcPts val="257"/>
              </a:spcBef>
            </a:pPr>
            <a:endParaRPr lang="en-US" sz="27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36287">
              <a:spcBef>
                <a:spcPts val="257"/>
              </a:spcBef>
            </a:pPr>
            <a:r>
              <a:rPr lang="en-US" sz="2700" b="1" dirty="0">
                <a:solidFill>
                  <a:schemeClr val="bg1"/>
                </a:solidFill>
                <a:latin typeface="Arial"/>
                <a:cs typeface="Arial"/>
              </a:rPr>
              <a:t>NASA Modeling, Analysis, and Prediction Program (MAP) </a:t>
            </a:r>
            <a:r>
              <a:rPr lang="en-US" sz="2700" dirty="0">
                <a:solidFill>
                  <a:schemeClr val="bg1"/>
                </a:solidFill>
                <a:latin typeface="Arial"/>
                <a:cs typeface="Arial"/>
              </a:rPr>
              <a:t>Assimilation of Radar Observations in the NASA GEOS Model</a:t>
            </a:r>
          </a:p>
          <a:p>
            <a:pPr marL="36287">
              <a:spcBef>
                <a:spcPts val="257"/>
              </a:spcBef>
            </a:pPr>
            <a:endParaRPr sz="27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Cooperative Institute for Satellite Studies (NOAA/CIMSS) -- SSEC, UW-Madison">
            <a:extLst>
              <a:ext uri="{FF2B5EF4-FFF2-40B4-BE49-F238E27FC236}">
                <a16:creationId xmlns:a16="http://schemas.microsoft.com/office/drawing/2014/main" id="{8CCA3670-6EF1-5D31-648B-D12FD3828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305300"/>
            <a:ext cx="1250576" cy="125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SA - Wikipedia">
            <a:extLst>
              <a:ext uri="{FF2B5EF4-FFF2-40B4-BE49-F238E27FC236}">
                <a16:creationId xmlns:a16="http://schemas.microsoft.com/office/drawing/2014/main" id="{AB61375C-BAE1-4419-9FF3-40DBFADB5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080" y="5569324"/>
            <a:ext cx="1496016" cy="125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668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41878" y="1"/>
            <a:ext cx="12633041" cy="679307"/>
          </a:xfrm>
          <a:prstGeom prst="rect">
            <a:avLst/>
          </a:prstGeom>
        </p:spPr>
        <p:txBody>
          <a:bodyPr vert="horz" wrap="square" lIns="0" tIns="32657" rIns="0" bIns="0" rtlCol="0">
            <a:spAutoFit/>
          </a:bodyPr>
          <a:lstStyle/>
          <a:p>
            <a:pPr marL="36287">
              <a:spcBef>
                <a:spcPts val="257"/>
              </a:spcBef>
            </a:pPr>
            <a:r>
              <a:rPr sz="4200" b="1" dirty="0">
                <a:solidFill>
                  <a:schemeClr val="accent6"/>
                </a:solidFill>
                <a:latin typeface="+mj-lt"/>
                <a:cs typeface="Arial"/>
              </a:rPr>
              <a:t>Impact of Observations on NWP Forecasts</a:t>
            </a:r>
            <a:endParaRPr sz="4200" dirty="0">
              <a:solidFill>
                <a:schemeClr val="accent6"/>
              </a:solidFill>
              <a:latin typeface="+mj-lt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90520" y="1446144"/>
            <a:ext cx="17113505" cy="7170579"/>
            <a:chOff x="93573" y="755611"/>
            <a:chExt cx="5628005" cy="20097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183" y="806206"/>
              <a:ext cx="2705707" cy="190802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3573" y="761936"/>
              <a:ext cx="2807335" cy="0"/>
            </a:xfrm>
            <a:custGeom>
              <a:avLst/>
              <a:gdLst/>
              <a:ahLst/>
              <a:cxnLst/>
              <a:rect l="l" t="t" r="r" b="b"/>
              <a:pathLst>
                <a:path w="2807335">
                  <a:moveTo>
                    <a:pt x="0" y="0"/>
                  </a:moveTo>
                  <a:lnTo>
                    <a:pt x="2806928" y="0"/>
                  </a:lnTo>
                </a:path>
              </a:pathLst>
            </a:custGeom>
            <a:ln w="126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5144"/>
            </a:p>
          </p:txBody>
        </p:sp>
        <p:sp>
          <p:nvSpPr>
            <p:cNvPr id="7" name="object 7"/>
            <p:cNvSpPr/>
            <p:nvPr/>
          </p:nvSpPr>
          <p:spPr>
            <a:xfrm>
              <a:off x="99898" y="761923"/>
              <a:ext cx="0" cy="1997075"/>
            </a:xfrm>
            <a:custGeom>
              <a:avLst/>
              <a:gdLst/>
              <a:ahLst/>
              <a:cxnLst/>
              <a:rect l="l" t="t" r="r" b="b"/>
              <a:pathLst>
                <a:path h="1997075">
                  <a:moveTo>
                    <a:pt x="0" y="1996592"/>
                  </a:moveTo>
                  <a:lnTo>
                    <a:pt x="0" y="0"/>
                  </a:lnTo>
                </a:path>
              </a:pathLst>
            </a:custGeom>
            <a:ln w="126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5144"/>
            </a:p>
          </p:txBody>
        </p:sp>
        <p:sp>
          <p:nvSpPr>
            <p:cNvPr id="8" name="object 8"/>
            <p:cNvSpPr/>
            <p:nvPr/>
          </p:nvSpPr>
          <p:spPr>
            <a:xfrm>
              <a:off x="2894164" y="761923"/>
              <a:ext cx="0" cy="1997075"/>
            </a:xfrm>
            <a:custGeom>
              <a:avLst/>
              <a:gdLst/>
              <a:ahLst/>
              <a:cxnLst/>
              <a:rect l="l" t="t" r="r" b="b"/>
              <a:pathLst>
                <a:path h="1997075">
                  <a:moveTo>
                    <a:pt x="0" y="1996592"/>
                  </a:moveTo>
                  <a:lnTo>
                    <a:pt x="0" y="0"/>
                  </a:lnTo>
                </a:path>
              </a:pathLst>
            </a:custGeom>
            <a:ln w="126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5144"/>
            </a:p>
          </p:txBody>
        </p:sp>
        <p:sp>
          <p:nvSpPr>
            <p:cNvPr id="9" name="object 9"/>
            <p:cNvSpPr/>
            <p:nvPr/>
          </p:nvSpPr>
          <p:spPr>
            <a:xfrm>
              <a:off x="93573" y="2758516"/>
              <a:ext cx="2807335" cy="0"/>
            </a:xfrm>
            <a:custGeom>
              <a:avLst/>
              <a:gdLst/>
              <a:ahLst/>
              <a:cxnLst/>
              <a:rect l="l" t="t" r="r" b="b"/>
              <a:pathLst>
                <a:path w="2807335">
                  <a:moveTo>
                    <a:pt x="0" y="0"/>
                  </a:moveTo>
                  <a:lnTo>
                    <a:pt x="2806928" y="0"/>
                  </a:lnTo>
                </a:path>
              </a:pathLst>
            </a:custGeom>
            <a:ln w="126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5144"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65018" y="806206"/>
              <a:ext cx="2705707" cy="190802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914408" y="761936"/>
              <a:ext cx="2807335" cy="0"/>
            </a:xfrm>
            <a:custGeom>
              <a:avLst/>
              <a:gdLst/>
              <a:ahLst/>
              <a:cxnLst/>
              <a:rect l="l" t="t" r="r" b="b"/>
              <a:pathLst>
                <a:path w="2807335">
                  <a:moveTo>
                    <a:pt x="0" y="0"/>
                  </a:moveTo>
                  <a:lnTo>
                    <a:pt x="2806928" y="0"/>
                  </a:lnTo>
                </a:path>
              </a:pathLst>
            </a:custGeom>
            <a:ln w="126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5144"/>
            </a:p>
          </p:txBody>
        </p:sp>
        <p:sp>
          <p:nvSpPr>
            <p:cNvPr id="12" name="object 12"/>
            <p:cNvSpPr/>
            <p:nvPr/>
          </p:nvSpPr>
          <p:spPr>
            <a:xfrm>
              <a:off x="2920733" y="761923"/>
              <a:ext cx="0" cy="1997075"/>
            </a:xfrm>
            <a:custGeom>
              <a:avLst/>
              <a:gdLst/>
              <a:ahLst/>
              <a:cxnLst/>
              <a:rect l="l" t="t" r="r" b="b"/>
              <a:pathLst>
                <a:path h="1997075">
                  <a:moveTo>
                    <a:pt x="0" y="1996592"/>
                  </a:moveTo>
                  <a:lnTo>
                    <a:pt x="0" y="0"/>
                  </a:lnTo>
                </a:path>
              </a:pathLst>
            </a:custGeom>
            <a:ln w="126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5144"/>
            </a:p>
          </p:txBody>
        </p:sp>
        <p:sp>
          <p:nvSpPr>
            <p:cNvPr id="13" name="object 13"/>
            <p:cNvSpPr/>
            <p:nvPr/>
          </p:nvSpPr>
          <p:spPr>
            <a:xfrm>
              <a:off x="5715012" y="761923"/>
              <a:ext cx="0" cy="1997075"/>
            </a:xfrm>
            <a:custGeom>
              <a:avLst/>
              <a:gdLst/>
              <a:ahLst/>
              <a:cxnLst/>
              <a:rect l="l" t="t" r="r" b="b"/>
              <a:pathLst>
                <a:path h="1997075">
                  <a:moveTo>
                    <a:pt x="0" y="1996592"/>
                  </a:moveTo>
                  <a:lnTo>
                    <a:pt x="0" y="0"/>
                  </a:lnTo>
                </a:path>
              </a:pathLst>
            </a:custGeom>
            <a:ln w="126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5144"/>
            </a:p>
          </p:txBody>
        </p:sp>
        <p:sp>
          <p:nvSpPr>
            <p:cNvPr id="14" name="object 14"/>
            <p:cNvSpPr/>
            <p:nvPr/>
          </p:nvSpPr>
          <p:spPr>
            <a:xfrm>
              <a:off x="2914408" y="2758516"/>
              <a:ext cx="2807335" cy="0"/>
            </a:xfrm>
            <a:custGeom>
              <a:avLst/>
              <a:gdLst/>
              <a:ahLst/>
              <a:cxnLst/>
              <a:rect l="l" t="t" r="r" b="b"/>
              <a:pathLst>
                <a:path w="2807335">
                  <a:moveTo>
                    <a:pt x="0" y="0"/>
                  </a:moveTo>
                  <a:lnTo>
                    <a:pt x="2806928" y="0"/>
                  </a:lnTo>
                </a:path>
              </a:pathLst>
            </a:custGeom>
            <a:ln w="126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5144"/>
            </a:p>
          </p:txBody>
        </p:sp>
      </p:grpSp>
    </p:spTree>
    <p:extLst>
      <p:ext uri="{BB962C8B-B14F-4D97-AF65-F5344CB8AC3E}">
        <p14:creationId xmlns:p14="http://schemas.microsoft.com/office/powerpoint/2010/main" val="1932136730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F68EE5-FF72-D8CE-5ABD-151B8B3BE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543" y="1042422"/>
            <a:ext cx="8947457" cy="69199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F43D40-A36A-0BA2-879D-C11649E1C5AA}"/>
              </a:ext>
            </a:extLst>
          </p:cNvPr>
          <p:cNvSpPr txBox="1"/>
          <p:nvPr/>
        </p:nvSpPr>
        <p:spPr>
          <a:xfrm>
            <a:off x="631187" y="8017838"/>
            <a:ext cx="756851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Impact of Assimilating Different Observations on Hurricane Jerry's Intensity Analysis in Terms of Sea Level Pressure.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052916-AFC8-831D-CA9D-FA40145F46FC}"/>
              </a:ext>
            </a:extLst>
          </p:cNvPr>
          <p:cNvSpPr txBox="1"/>
          <p:nvPr/>
        </p:nvSpPr>
        <p:spPr>
          <a:xfrm>
            <a:off x="9833246" y="8000475"/>
            <a:ext cx="7823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The Impact of Various Observations on Hurricane Jerry’s Track Error in GEOS Forecasts up to Five Days.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A05115-F76C-A1C8-E671-D9C2C54CD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Hurricane Jerry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3C2246-99F0-A07E-260B-2B12E2259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" y="1042423"/>
            <a:ext cx="9282281" cy="69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96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DC0708-D914-7DF3-B9E5-CA1201FA3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The Discrete Dipole Approximation</a:t>
            </a:r>
            <a:endParaRPr lang="en-US" dirty="0"/>
          </a:p>
        </p:txBody>
      </p:sp>
      <p:pic>
        <p:nvPicPr>
          <p:cNvPr id="5" name="object 3">
            <a:extLst>
              <a:ext uri="{FF2B5EF4-FFF2-40B4-BE49-F238E27FC236}">
                <a16:creationId xmlns:a16="http://schemas.microsoft.com/office/drawing/2014/main" id="{78AA6D23-FF94-1342-1530-6AF1FF034AA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00" y="2019300"/>
            <a:ext cx="7315200" cy="7010400"/>
          </a:xfrm>
          <a:prstGeom prst="rect">
            <a:avLst/>
          </a:prstGeom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4077189B-B387-53E3-71A0-C00850D4A9F6}"/>
              </a:ext>
            </a:extLst>
          </p:cNvPr>
          <p:cNvSpPr txBox="1"/>
          <p:nvPr/>
        </p:nvSpPr>
        <p:spPr>
          <a:xfrm>
            <a:off x="1676400" y="9384365"/>
            <a:ext cx="8161442" cy="331135"/>
          </a:xfrm>
          <a:prstGeom prst="rect">
            <a:avLst/>
          </a:prstGeom>
        </p:spPr>
        <p:txBody>
          <a:bodyPr vert="horz" wrap="square" lIns="0" tIns="19958" rIns="0" bIns="0" rtlCol="0">
            <a:spAutoFit/>
          </a:bodyPr>
          <a:lstStyle/>
          <a:p>
            <a:pPr marL="36287" marR="14514">
              <a:lnSpc>
                <a:spcPct val="102600"/>
              </a:lnSpc>
              <a:spcBef>
                <a:spcPts val="158"/>
              </a:spcBef>
            </a:pPr>
            <a:r>
              <a:rPr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Laczik et al., Appl. Opt. 35, 3736-3745 (1996) Used with permission</a:t>
            </a: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0DFBCB79-3E65-3EF7-30DC-CF14C18044C6}"/>
              </a:ext>
            </a:extLst>
          </p:cNvPr>
          <p:cNvSpPr txBox="1"/>
          <p:nvPr/>
        </p:nvSpPr>
        <p:spPr>
          <a:xfrm>
            <a:off x="10439400" y="2914769"/>
            <a:ext cx="6377012" cy="5219461"/>
          </a:xfrm>
          <a:prstGeom prst="rect">
            <a:avLst/>
          </a:prstGeom>
        </p:spPr>
        <p:txBody>
          <a:bodyPr vert="horz" wrap="square" lIns="0" tIns="19958" rIns="0" bIns="0" rtlCol="0">
            <a:spAutoFit/>
          </a:bodyPr>
          <a:lstStyle/>
          <a:p>
            <a:pPr marL="36287" marR="137889">
              <a:lnSpc>
                <a:spcPct val="102600"/>
              </a:lnSpc>
              <a:spcBef>
                <a:spcPts val="158"/>
              </a:spcBef>
            </a:pPr>
            <a:r>
              <a:rPr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DDA technique, scattering and absorption are approximated by a finite array of small polarized dipoles. DDA was originally introduced by DeVoe in 1964.</a:t>
            </a:r>
          </a:p>
          <a:p>
            <a:pPr marL="36287" marR="14514">
              <a:lnSpc>
                <a:spcPct val="102600"/>
              </a:lnSpc>
            </a:pPr>
            <a:r>
              <a:rPr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dataset was developed by Eriksson et al (2018) using the Amsterdam DDA (ADDA, Yurkin et al., 2020) and includes single scattering properties of a large number of frozen and liquid habits.</a:t>
            </a:r>
          </a:p>
        </p:txBody>
      </p:sp>
    </p:spTree>
    <p:extLst>
      <p:ext uri="{BB962C8B-B14F-4D97-AF65-F5344CB8AC3E}">
        <p14:creationId xmlns:p14="http://schemas.microsoft.com/office/powerpoint/2010/main" val="3208257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A36E3D-F3B0-856E-D739-BF18CD232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ARTS DDA Database</a:t>
            </a:r>
            <a:endParaRPr lang="en-US" dirty="0"/>
          </a:p>
        </p:txBody>
      </p:sp>
      <p:pic>
        <p:nvPicPr>
          <p:cNvPr id="5" name="object 3">
            <a:extLst>
              <a:ext uri="{FF2B5EF4-FFF2-40B4-BE49-F238E27FC236}">
                <a16:creationId xmlns:a16="http://schemas.microsoft.com/office/drawing/2014/main" id="{C17A3DAB-3F0F-06BC-48FC-BE650984DDB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1919706"/>
            <a:ext cx="6812466" cy="5826366"/>
          </a:xfrm>
          <a:prstGeom prst="rect">
            <a:avLst/>
          </a:prstGeom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8F37A382-53F6-BD5F-A839-7242B4ECE8C6}"/>
              </a:ext>
            </a:extLst>
          </p:cNvPr>
          <p:cNvSpPr txBox="1"/>
          <p:nvPr/>
        </p:nvSpPr>
        <p:spPr>
          <a:xfrm>
            <a:off x="342900" y="8161217"/>
            <a:ext cx="17602200" cy="1630483"/>
          </a:xfrm>
          <a:prstGeom prst="rect">
            <a:avLst/>
          </a:prstGeom>
        </p:spPr>
        <p:txBody>
          <a:bodyPr vert="horz" wrap="square" lIns="0" tIns="90714" rIns="0" bIns="0" rtlCol="0">
            <a:spAutoFit/>
          </a:bodyPr>
          <a:lstStyle/>
          <a:p>
            <a:pPr marL="2643465">
              <a:spcBef>
                <a:spcPts val="714"/>
              </a:spcBef>
              <a:tabLst>
                <a:tab pos="9530631" algn="l"/>
              </a:tabLst>
            </a:pPr>
            <a:r>
              <a:rPr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 Single crystal</a:t>
            </a: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                              </a:t>
            </a:r>
            <a:r>
              <a:rPr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(b) Aggregates and liquid habits</a:t>
            </a:r>
          </a:p>
          <a:p>
            <a:pPr marL="36287" algn="ctr">
              <a:spcBef>
                <a:spcPts val="572"/>
              </a:spcBef>
            </a:pPr>
            <a:r>
              <a:rPr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crystal, aggregate, and liquid habits included in the 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287" algn="ctr">
              <a:spcBef>
                <a:spcPts val="572"/>
              </a:spcBef>
            </a:pPr>
            <a:r>
              <a:rPr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 generated by Eriksson et al.</a:t>
            </a: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(2018). </a:t>
            </a:r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id="{047BDD3B-517F-9D92-9ECB-3A68B485ADC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69400" y="1919706"/>
            <a:ext cx="6739965" cy="582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07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7F342DAB-4EEE-74DB-8F6A-FEC6E092637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6600" y="1716248"/>
            <a:ext cx="7895129" cy="8374395"/>
          </a:xfrm>
          <a:prstGeom prst="rect">
            <a:avLst/>
          </a:prstGeom>
        </p:spPr>
      </p:pic>
      <p:sp>
        <p:nvSpPr>
          <p:cNvPr id="5" name="object 8">
            <a:extLst>
              <a:ext uri="{FF2B5EF4-FFF2-40B4-BE49-F238E27FC236}">
                <a16:creationId xmlns:a16="http://schemas.microsoft.com/office/drawing/2014/main" id="{8CBD6BB3-4D73-B591-8939-0AFE05E8EAAE}"/>
              </a:ext>
            </a:extLst>
          </p:cNvPr>
          <p:cNvSpPr txBox="1"/>
          <p:nvPr/>
        </p:nvSpPr>
        <p:spPr>
          <a:xfrm>
            <a:off x="11639395" y="5143501"/>
            <a:ext cx="5413145" cy="1904900"/>
          </a:xfrm>
          <a:prstGeom prst="rect">
            <a:avLst/>
          </a:prstGeom>
        </p:spPr>
        <p:txBody>
          <a:bodyPr vert="horz" wrap="square" lIns="0" tIns="19958" rIns="0" bIns="0" rtlCol="0">
            <a:spAutoFit/>
          </a:bodyPr>
          <a:lstStyle/>
          <a:p>
            <a:pPr marL="36287" marR="14514">
              <a:lnSpc>
                <a:spcPct val="102600"/>
              </a:lnSpc>
              <a:spcBef>
                <a:spcPts val="158"/>
              </a:spcBef>
            </a:pPr>
            <a:r>
              <a:rPr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Extinction and backscattering efficiencies from the ARTS database for several different habits (Temp: 260 K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35A671-69C9-45D2-0D6F-A6DB664F5604}"/>
                  </a:ext>
                </a:extLst>
              </p:cNvPr>
              <p:cNvSpPr txBox="1"/>
              <p:nvPr/>
            </p:nvSpPr>
            <p:spPr>
              <a:xfrm>
                <a:off x="11881832" y="1754348"/>
                <a:ext cx="2079737" cy="25360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3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6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6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35A671-69C9-45D2-0D6F-A6DB664F5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1832" y="1754348"/>
                <a:ext cx="2079737" cy="2536079"/>
              </a:xfrm>
              <a:prstGeom prst="rect">
                <a:avLst/>
              </a:prstGeom>
              <a:blipFill>
                <a:blip r:embed="rId3"/>
                <a:stretch>
                  <a:fillRect l="-9697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2">
            <a:extLst>
              <a:ext uri="{FF2B5EF4-FFF2-40B4-BE49-F238E27FC236}">
                <a16:creationId xmlns:a16="http://schemas.microsoft.com/office/drawing/2014/main" id="{B5F83D00-39B2-2A3F-545C-2AA581166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900" y="109140"/>
            <a:ext cx="13030200" cy="1395421"/>
          </a:xfrm>
        </p:spPr>
        <p:txBody>
          <a:bodyPr/>
          <a:lstStyle/>
          <a:p>
            <a:r>
              <a:rPr lang="en-US" sz="4400" dirty="0"/>
              <a:t>Backscattering Coefficients</a:t>
            </a:r>
          </a:p>
        </p:txBody>
      </p:sp>
    </p:spTree>
    <p:extLst>
      <p:ext uri="{BB962C8B-B14F-4D97-AF65-F5344CB8AC3E}">
        <p14:creationId xmlns:p14="http://schemas.microsoft.com/office/powerpoint/2010/main" val="1894790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0FE222-E45E-0EEC-3E49-D3A42ED4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pc="-57" dirty="0"/>
              <a:t>Particle</a:t>
            </a:r>
            <a:r>
              <a:rPr lang="en-US" sz="4400" spc="28" dirty="0"/>
              <a:t> </a:t>
            </a:r>
            <a:r>
              <a:rPr lang="en-US" sz="4400" spc="-72" dirty="0"/>
              <a:t>Size</a:t>
            </a:r>
            <a:r>
              <a:rPr lang="en-US" sz="4400" spc="28" dirty="0"/>
              <a:t> </a:t>
            </a:r>
            <a:r>
              <a:rPr lang="en-US" sz="4400" spc="-57" dirty="0"/>
              <a:t>Distribution</a:t>
            </a:r>
            <a:endParaRPr lang="en-US" dirty="0"/>
          </a:p>
        </p:txBody>
      </p:sp>
      <p:pic>
        <p:nvPicPr>
          <p:cNvPr id="5" name="object 3">
            <a:extLst>
              <a:ext uri="{FF2B5EF4-FFF2-40B4-BE49-F238E27FC236}">
                <a16:creationId xmlns:a16="http://schemas.microsoft.com/office/drawing/2014/main" id="{F04047E2-7A27-E3A7-4041-54DD067D4FA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6602" y="1714500"/>
            <a:ext cx="12879048" cy="5647397"/>
          </a:xfrm>
          <a:prstGeom prst="rect">
            <a:avLst/>
          </a:prstGeom>
        </p:spPr>
      </p:pic>
      <p:sp>
        <p:nvSpPr>
          <p:cNvPr id="6" name="object 5">
            <a:extLst>
              <a:ext uri="{FF2B5EF4-FFF2-40B4-BE49-F238E27FC236}">
                <a16:creationId xmlns:a16="http://schemas.microsoft.com/office/drawing/2014/main" id="{4211BB3A-BE44-F9FE-56FF-28D08ED96AC9}"/>
              </a:ext>
            </a:extLst>
          </p:cNvPr>
          <p:cNvSpPr txBox="1"/>
          <p:nvPr/>
        </p:nvSpPr>
        <p:spPr>
          <a:xfrm>
            <a:off x="1597307" y="7448912"/>
            <a:ext cx="15382755" cy="2495188"/>
          </a:xfrm>
          <a:prstGeom prst="rect">
            <a:avLst/>
          </a:prstGeom>
        </p:spPr>
        <p:txBody>
          <a:bodyPr vert="horz" wrap="square" lIns="0" tIns="32657" rIns="0" bIns="0" rtlCol="0">
            <a:spAutoFit/>
          </a:bodyPr>
          <a:lstStyle/>
          <a:p>
            <a:pPr marL="108860">
              <a:spcBef>
                <a:spcPts val="257"/>
              </a:spcBef>
            </a:pPr>
            <a:r>
              <a:rPr lang="en-US" sz="3000" spc="-2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en-US" sz="3000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pc="-7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en-US" sz="3000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pc="-5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en-US" sz="3000" spc="-8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3000" spc="-8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pc="-17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n-US" sz="3000" spc="-8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3000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pc="-11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</a:t>
            </a:r>
            <a:r>
              <a:rPr lang="en-US" sz="3000" spc="-8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pc="-2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bulk</a:t>
            </a:r>
            <a:r>
              <a:rPr lang="en-US" sz="3000" spc="-8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scattering</a:t>
            </a:r>
            <a:r>
              <a:rPr lang="en-US" sz="3000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pc="-11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r>
              <a:rPr lang="en-US" sz="3000" spc="-8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pc="-5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3000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lang="en-US" sz="3000" spc="-8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scattering </a:t>
            </a:r>
            <a:r>
              <a:rPr lang="en-US" sz="3000" spc="-5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US" sz="3000" spc="-2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860">
              <a:spcBef>
                <a:spcPts val="257"/>
              </a:spcBef>
            </a:pPr>
            <a:r>
              <a:rPr sz="3000" spc="-2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Modified</a:t>
            </a:r>
            <a:r>
              <a:rPr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spc="-11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Gamma</a:t>
            </a:r>
            <a:r>
              <a:rPr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spc="-2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sz="3000" spc="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spc="-2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Distribution:</a:t>
            </a:r>
            <a:endParaRPr lang="en-US" sz="3000" spc="-2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860">
              <a:spcBef>
                <a:spcPts val="257"/>
              </a:spcBef>
            </a:pPr>
            <a:endParaRPr lang="en-US" sz="3000" spc="-2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860">
              <a:spcBef>
                <a:spcPts val="257"/>
              </a:spcBef>
            </a:pPr>
            <a:r>
              <a:rPr lang="en-US" sz="3000" spc="-2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en-US" sz="3000" spc="2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pc="-8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Scattering</a:t>
            </a:r>
            <a:r>
              <a:rPr lang="en-US" sz="3000" spc="4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spc="-8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Coefficients:</a:t>
            </a:r>
            <a:endParaRPr lang="en-US" sz="3000" baseline="-312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860">
              <a:spcBef>
                <a:spcPts val="257"/>
              </a:spcBef>
            </a:pPr>
            <a:endParaRPr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8E451976-5048-0A9F-97C7-98DCB2201B18}"/>
              </a:ext>
            </a:extLst>
          </p:cNvPr>
          <p:cNvSpPr/>
          <p:nvPr/>
        </p:nvSpPr>
        <p:spPr>
          <a:xfrm>
            <a:off x="8557042" y="9448689"/>
            <a:ext cx="2106386" cy="0"/>
          </a:xfrm>
          <a:custGeom>
            <a:avLst/>
            <a:gdLst/>
            <a:ahLst/>
            <a:cxnLst/>
            <a:rect l="l" t="t" r="r" b="b"/>
            <a:pathLst>
              <a:path w="737235">
                <a:moveTo>
                  <a:pt x="0" y="0"/>
                </a:moveTo>
                <a:lnTo>
                  <a:pt x="737006" y="0"/>
                </a:lnTo>
              </a:path>
            </a:pathLst>
          </a:custGeom>
          <a:ln w="55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5144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33DC6CFD-9135-80DB-0806-D73AA7C8F2C9}"/>
              </a:ext>
            </a:extLst>
          </p:cNvPr>
          <p:cNvSpPr/>
          <p:nvPr/>
        </p:nvSpPr>
        <p:spPr>
          <a:xfrm>
            <a:off x="11277310" y="9448689"/>
            <a:ext cx="2677886" cy="0"/>
          </a:xfrm>
          <a:custGeom>
            <a:avLst/>
            <a:gdLst/>
            <a:ahLst/>
            <a:cxnLst/>
            <a:rect l="l" t="t" r="r" b="b"/>
            <a:pathLst>
              <a:path w="937260">
                <a:moveTo>
                  <a:pt x="0" y="0"/>
                </a:moveTo>
                <a:lnTo>
                  <a:pt x="937107" y="0"/>
                </a:lnTo>
              </a:path>
            </a:pathLst>
          </a:custGeom>
          <a:ln w="55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5144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92B603-B5E1-5581-AA56-10DAE37FF764}"/>
                  </a:ext>
                </a:extLst>
              </p:cNvPr>
              <p:cNvSpPr txBox="1"/>
              <p:nvPr/>
            </p:nvSpPr>
            <p:spPr>
              <a:xfrm>
                <a:off x="5825925" y="8039100"/>
                <a:ext cx="11166675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kern="1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𝑁</m:t>
                      </m:r>
                      <m:d>
                        <m:dPr>
                          <m:ctrlPr>
                            <a:rPr lang="en-US" sz="27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7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</m:d>
                      <m:r>
                        <a:rPr lang="en-US" sz="27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7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7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en-US" sz="27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7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7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7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μ</m:t>
                          </m:r>
                        </m:sup>
                      </m:sSup>
                      <m:func>
                        <m:funcPr>
                          <m:ctrlPr>
                            <a:rPr lang="en-US" sz="27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7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7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700" i="1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700" kern="1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Λ</m:t>
                              </m:r>
                              <m:sSup>
                                <m:sSupPr>
                                  <m:ctrlPr>
                                    <a:rPr lang="en-US" sz="2700" i="1" kern="1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i="1" kern="1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700" kern="1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γ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27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</m:t>
                      </m:r>
                      <m:sSup>
                        <m:sSupPr>
                          <m:ctrlPr>
                            <a:rPr lang="en-US" sz="27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7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p>
                          <m:r>
                            <a:rPr lang="en-US" sz="27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−3</m:t>
                          </m:r>
                        </m:sup>
                      </m:sSup>
                      <m:sSup>
                        <m:sSupPr>
                          <m:ctrlPr>
                            <a:rPr lang="en-US" sz="27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7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p>
                          <m:r>
                            <a:rPr lang="en-US" sz="27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7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US" sz="2700" kern="1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n-US" sz="270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92B603-B5E1-5581-AA56-10DAE37FF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925" y="8039100"/>
                <a:ext cx="11166675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1E6267B-3BD2-35E2-FD3B-E6F8AECCBC46}"/>
                  </a:ext>
                </a:extLst>
              </p:cNvPr>
              <p:cNvSpPr txBox="1"/>
              <p:nvPr/>
            </p:nvSpPr>
            <p:spPr>
              <a:xfrm>
                <a:off x="6928896" y="8756442"/>
                <a:ext cx="10537302" cy="11114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7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subHide m:val="on"/>
                              <m:supHide m:val="on"/>
                              <m:ctrlPr>
                                <a:rPr lang="en-US" sz="27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7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7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7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7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sz="27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sz="27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7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sz="27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𝑑𝐷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subHide m:val="on"/>
                              <m:supHide m:val="on"/>
                              <m:ctrlPr>
                                <a:rPr lang="en-US" sz="27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7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lang="en-US" sz="27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7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sz="27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sz="27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7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sz="27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𝑑𝐷</m:t>
                              </m:r>
                            </m:e>
                          </m:nary>
                        </m:den>
                      </m:f>
                      <m:r>
                        <a:rPr lang="en-US" sz="27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subHide m:val="on"/>
                              <m:supHide m:val="on"/>
                              <m:ctrlPr>
                                <a:rPr lang="en-US" sz="27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7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7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sz="27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7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7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sz="27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sz="27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7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sz="27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𝑑𝐷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subHide m:val="on"/>
                              <m:supHide m:val="on"/>
                              <m:ctrlPr>
                                <a:rPr lang="en-US" sz="27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sz="27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  <m:d>
                                <m:dPr>
                                  <m:ctrlPr>
                                    <a:rPr lang="en-US" sz="27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7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sz="27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27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7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sz="27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sz="27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7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sz="27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𝑑𝐷</m:t>
                              </m:r>
                            </m:e>
                          </m:nary>
                        </m:den>
                      </m:f>
                      <m:r>
                        <a:rPr lang="en-US" sz="27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7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7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𝑘𝑔</m:t>
                          </m:r>
                        </m:e>
                        <m:sup>
                          <m:r>
                            <a:rPr lang="en-US" sz="27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700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1E6267B-3BD2-35E2-FD3B-E6F8AECCB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8896" y="8756442"/>
                <a:ext cx="10537302" cy="1111458"/>
              </a:xfrm>
              <a:prstGeom prst="rect">
                <a:avLst/>
              </a:prstGeom>
              <a:blipFill>
                <a:blip r:embed="rId4"/>
                <a:stretch>
                  <a:fillRect t="-73034" b="-10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5337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0200" y="1684561"/>
            <a:ext cx="8914812" cy="856433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BFA1A58-636A-2497-F15A-9E4079423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7" dirty="0"/>
              <a:t>Sensitivity of MW frequencies to clouds</a:t>
            </a:r>
          </a:p>
        </p:txBody>
      </p:sp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10483</TotalTime>
  <Words>837</Words>
  <Application>Microsoft Macintosh PowerPoint</Application>
  <PresentationFormat>Custom</PresentationFormat>
  <Paragraphs>94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Tahoma</vt:lpstr>
      <vt:lpstr>Aptos</vt:lpstr>
      <vt:lpstr>Arial</vt:lpstr>
      <vt:lpstr>Helvetica</vt:lpstr>
      <vt:lpstr>Cambria Math</vt:lpstr>
      <vt:lpstr>Calibri</vt:lpstr>
      <vt:lpstr>Custom Design</vt:lpstr>
      <vt:lpstr>Advancements in the Assimilation of Spaceborne Microwave and Radar Observations</vt:lpstr>
      <vt:lpstr>PowerPoint Presentation</vt:lpstr>
      <vt:lpstr>PowerPoint Presentation</vt:lpstr>
      <vt:lpstr>Hurricane Jerry</vt:lpstr>
      <vt:lpstr>The Discrete Dipole Approximation</vt:lpstr>
      <vt:lpstr>ARTS DDA Database</vt:lpstr>
      <vt:lpstr>Backscattering Coefficients</vt:lpstr>
      <vt:lpstr>Particle Size Distribution</vt:lpstr>
      <vt:lpstr>Sensitivity of MW frequencies to clouds</vt:lpstr>
      <vt:lpstr>ATMS Observations vs CRTM Simulations</vt:lpstr>
      <vt:lpstr>The Radar Equation</vt:lpstr>
      <vt:lpstr>Simulated vs. Observed Reflectivity</vt:lpstr>
      <vt:lpstr>Effect of multiple scattering</vt:lpstr>
      <vt:lpstr>Adjoint &amp; Tangent Linear</vt:lpstr>
      <vt:lpstr>CRTM Simulated Reflectivity</vt:lpstr>
      <vt:lpstr>Joint Effort for Data assimilation Integration (JEDI)</vt:lpstr>
      <vt:lpstr>Conclusions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Deck</dc:title>
  <cp:lastModifiedBy>Isaac Moradi</cp:lastModifiedBy>
  <cp:revision>51</cp:revision>
  <dcterms:created xsi:type="dcterms:W3CDTF">2006-08-16T00:00:00Z</dcterms:created>
  <dcterms:modified xsi:type="dcterms:W3CDTF">2024-07-17T14:57:56Z</dcterms:modified>
  <dc:identifier>DAF4U0ThXf8</dc:identifier>
</cp:coreProperties>
</file>