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Raleway SemiBold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Arial Narrow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hN/V6UIDFVCRkFICP+8cXQWbwt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53F6E6-8DC5-434F-9C7B-B144C8516E31}">
  <a:tblStyle styleId="{F153F6E6-8DC5-434F-9C7B-B144C8516E3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font" Target="fonts/Raleway-regular.fntdata"/><Relationship Id="rId21" Type="http://schemas.openxmlformats.org/officeDocument/2006/relationships/slide" Target="slides/slide16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SemiBold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RalewaySemiBold-italic.fntdata"/><Relationship Id="rId27" Type="http://schemas.openxmlformats.org/officeDocument/2006/relationships/font" Target="fonts/Raleway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35" Type="http://schemas.openxmlformats.org/officeDocument/2006/relationships/font" Target="fonts/ArialNarrow-bold.fntdata"/><Relationship Id="rId12" Type="http://schemas.openxmlformats.org/officeDocument/2006/relationships/slide" Target="slides/slide7.xml"/><Relationship Id="rId34" Type="http://schemas.openxmlformats.org/officeDocument/2006/relationships/font" Target="fonts/ArialNarrow-regular.fntdata"/><Relationship Id="rId15" Type="http://schemas.openxmlformats.org/officeDocument/2006/relationships/slide" Target="slides/slide10.xml"/><Relationship Id="rId37" Type="http://schemas.openxmlformats.org/officeDocument/2006/relationships/font" Target="fonts/ArialNarrow-boldItalic.fntdata"/><Relationship Id="rId14" Type="http://schemas.openxmlformats.org/officeDocument/2006/relationships/slide" Target="slides/slide9.xml"/><Relationship Id="rId36" Type="http://schemas.openxmlformats.org/officeDocument/2006/relationships/font" Target="fonts/ArialNarrow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bold.fntdata"/><Relationship Id="rId16" Type="http://schemas.openxmlformats.org/officeDocument/2006/relationships/slide" Target="slides/slide11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b1e9c0533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eb1e9c0533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eb1e9c0533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2eb1e9c0533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eb1e9c0533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eb1e9c0533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b1e9c0533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eb1e9c0533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b1e9c0533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2eb1e9c0533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bc6a2fe6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2ebc6a2fe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b1e9c0533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2eb1e9c0533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b1e9c0533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eb1e9c0533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b1e9c0533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eb1e9c0533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eb1e9c0533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2eb1e9c0533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b1e9c0533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2eb1e9c0533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b1e9c0533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eb1e9c0533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b1e9c0533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eb1e9c0533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b1e9c0533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2eb1e9c0533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b1e9c0533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2eb1e9c0533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a547a53eb_0_111"/>
          <p:cNvSpPr txBox="1"/>
          <p:nvPr>
            <p:ph type="title"/>
          </p:nvPr>
        </p:nvSpPr>
        <p:spPr>
          <a:xfrm>
            <a:off x="623625" y="10926"/>
            <a:ext cx="7896600" cy="1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ea547a53eb_0_111"/>
          <p:cNvSpPr txBox="1"/>
          <p:nvPr>
            <p:ph idx="1" type="body"/>
          </p:nvPr>
        </p:nvSpPr>
        <p:spPr>
          <a:xfrm>
            <a:off x="671937" y="844188"/>
            <a:ext cx="3658200" cy="30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2ea547a53eb_0_111"/>
          <p:cNvSpPr txBox="1"/>
          <p:nvPr>
            <p:ph idx="11" type="ftr"/>
          </p:nvPr>
        </p:nvSpPr>
        <p:spPr>
          <a:xfrm>
            <a:off x="595170" y="4855739"/>
            <a:ext cx="26853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g2ea547a53eb_0_11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2ea547a53eb_0_111"/>
          <p:cNvSpPr txBox="1"/>
          <p:nvPr>
            <p:ph idx="12" type="sldNum"/>
          </p:nvPr>
        </p:nvSpPr>
        <p:spPr>
          <a:xfrm>
            <a:off x="6162076" y="4870601"/>
            <a:ext cx="25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127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a547a53eb_0_3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g2ea547a53eb_0_338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2ea547a53eb_0_338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2ea547a53eb_0_338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ea547a53eb_0_338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g2ea547a53eb_0_338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3" name="Google Shape;83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nssl.noaa.gov/users/potvin/public_html/MPAS_images_General_May-June/data_details.html" TargetMode="External"/><Relationship Id="rId4" Type="http://schemas.openxmlformats.org/officeDocument/2006/relationships/hyperlink" Target="https://www.nssl.noaa.gov/users/potvin/public_html/MPAS_images_General_May-June/data_details.html" TargetMode="External"/><Relationship Id="rId5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hyperlink" Target="https://cams.nssl.noaa.gov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8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80"/>
              <a:t>Storm-Based Verification and Intercomparison of Warm-Season Forecasts from the HRRR, RRFS, C-SHiELD, and NSSL MPAS models </a:t>
            </a:r>
            <a:endParaRPr sz="2880"/>
          </a:p>
        </p:txBody>
      </p:sp>
      <p:sp>
        <p:nvSpPr>
          <p:cNvPr id="124" name="Google Shape;124;p1"/>
          <p:cNvSpPr txBox="1"/>
          <p:nvPr>
            <p:ph idx="1" type="subTitle"/>
          </p:nvPr>
        </p:nvSpPr>
        <p:spPr>
          <a:xfrm>
            <a:off x="729452" y="335055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Corey Potvin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1,5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, Larissa Reames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1,2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, Adam Clark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1,5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, David Dowell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, Michael Duda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, Thomas Jones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1,2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, Kent Knopfmeier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1,2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, Ted Mansell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, Bill Skamarock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, Yunheng Wang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1,2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, Lou Wicker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, Nusrat Yussouf</a:t>
            </a:r>
            <a:r>
              <a:rPr baseline="30000" lang="en" sz="1700">
                <a:latin typeface="Open Sans"/>
                <a:ea typeface="Open Sans"/>
                <a:cs typeface="Open Sans"/>
                <a:sym typeface="Open Sans"/>
              </a:rPr>
              <a:t>1,2</a:t>
            </a:r>
            <a:endParaRPr baseline="30000"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(1) NOAA/OAR/National Severe Storms Laboratory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(2) CI for Severe and High-Impact Weather Research and Operations 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(3) NOAA/OAR/Global Systems Laboratory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400">
                <a:latin typeface="Open Sans"/>
                <a:ea typeface="Open Sans"/>
                <a:cs typeface="Open Sans"/>
                <a:sym typeface="Open Sans"/>
              </a:rPr>
              <a:t>(4) National Center for Atmospheric Research    (5) OU School of Meteorology</a:t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eb1e9c0533_1_86"/>
          <p:cNvSpPr/>
          <p:nvPr/>
        </p:nvSpPr>
        <p:spPr>
          <a:xfrm>
            <a:off x="7448725" y="3833125"/>
            <a:ext cx="1695300" cy="98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g2eb1e9c0533_1_86"/>
          <p:cNvSpPr txBox="1"/>
          <p:nvPr>
            <p:ph type="title"/>
          </p:nvPr>
        </p:nvSpPr>
        <p:spPr>
          <a:xfrm>
            <a:off x="311700" y="-45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lt1"/>
                </a:solidFill>
              </a:rPr>
              <a:t>Environmental biases (by lead time, storm proximity)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14" name="Google Shape;214;g2eb1e9c0533_1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000" y="678968"/>
            <a:ext cx="7919999" cy="19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eb1e9c0533_1_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000" y="2343143"/>
            <a:ext cx="7919999" cy="19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eb1e9c0533_1_86"/>
          <p:cNvSpPr txBox="1"/>
          <p:nvPr/>
        </p:nvSpPr>
        <p:spPr>
          <a:xfrm>
            <a:off x="578700" y="4092925"/>
            <a:ext cx="7986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MPAS-RT biases more similar to HRRR-driven MPAS models than to RRFS, and MPAS-HT biases more similar to MPAS-RT biases than to HRRR → driving model has much less influence than dycore. </a:t>
            </a:r>
            <a:endParaRPr b="0" i="0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 MPAS models have similar performance overall; driving model has more influence than microphysics scheme.</a:t>
            </a:r>
            <a:endParaRPr b="0" i="0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eb1e9c0533_1_8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b1e9c0533_1_95"/>
          <p:cNvSpPr txBox="1"/>
          <p:nvPr>
            <p:ph type="title"/>
          </p:nvPr>
        </p:nvSpPr>
        <p:spPr>
          <a:xfrm>
            <a:off x="350925" y="211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20">
                <a:solidFill>
                  <a:srgbClr val="0000FF"/>
                </a:solidFill>
              </a:rPr>
              <a:t>Storm patch intercomparisons</a:t>
            </a:r>
            <a:endParaRPr b="1" sz="3220">
              <a:solidFill>
                <a:srgbClr val="0000FF"/>
              </a:solidFill>
            </a:endParaRPr>
          </a:p>
        </p:txBody>
      </p:sp>
      <p:sp>
        <p:nvSpPr>
          <p:cNvPr id="223" name="Google Shape;223;g2eb1e9c0533_1_9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b1e9c0533_1_100"/>
          <p:cNvSpPr txBox="1"/>
          <p:nvPr>
            <p:ph type="title"/>
          </p:nvPr>
        </p:nvSpPr>
        <p:spPr>
          <a:xfrm>
            <a:off x="311700" y="-5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lt1"/>
                </a:solidFill>
              </a:rPr>
              <a:t>Probability-matched means (PMMs): SBCAPE, 2-m T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29" name="Google Shape;229;g2eb1e9c0533_1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87650"/>
            <a:ext cx="3960003" cy="26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2eb1e9c0533_1_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9351" y="1167850"/>
            <a:ext cx="3960003" cy="269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eb1e9c0533_1_100"/>
          <p:cNvSpPr txBox="1"/>
          <p:nvPr/>
        </p:nvSpPr>
        <p:spPr>
          <a:xfrm>
            <a:off x="311700" y="4053725"/>
            <a:ext cx="88047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Probability matching preserves the mean frequency distribution of individual cases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FV3 models have notably stabler near-storm environments and colder cold pools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eb1e9c0533_1_100"/>
          <p:cNvSpPr txBox="1"/>
          <p:nvPr>
            <p:ph idx="12" type="sldNum"/>
          </p:nvPr>
        </p:nvSpPr>
        <p:spPr>
          <a:xfrm>
            <a:off x="8548658" y="476192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b1e9c0533_1_10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lt1"/>
                </a:solidFill>
              </a:rPr>
              <a:t>PMMs: 10-m DIV, 0–3-km SRH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38" name="Google Shape;238;g2eb1e9c0533_1_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2326" y="1130938"/>
            <a:ext cx="3960003" cy="273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eb1e9c0533_1_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550" y="1170000"/>
            <a:ext cx="3960003" cy="265427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eb1e9c0533_1_108"/>
          <p:cNvSpPr txBox="1"/>
          <p:nvPr/>
        </p:nvSpPr>
        <p:spPr>
          <a:xfrm>
            <a:off x="276550" y="4025075"/>
            <a:ext cx="880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Spatial patterns are very similar for five models for all examined fields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eb1e9c0533_1_108"/>
          <p:cNvSpPr txBox="1"/>
          <p:nvPr>
            <p:ph idx="12" type="sldNum"/>
          </p:nvPr>
        </p:nvSpPr>
        <p:spPr>
          <a:xfrm>
            <a:off x="8562473" y="474691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b1e9c0533_1_116"/>
          <p:cNvSpPr txBox="1"/>
          <p:nvPr>
            <p:ph type="title"/>
          </p:nvPr>
        </p:nvSpPr>
        <p:spPr>
          <a:xfrm>
            <a:off x="311700" y="-44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PMMs: max W, 2–5-km UH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7" name="Google Shape;247;g2eb1e9c0533_1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2150" y="1157375"/>
            <a:ext cx="3960003" cy="269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eb1e9c0533_1_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874" y="1157375"/>
            <a:ext cx="3960003" cy="269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2eb1e9c0533_1_116"/>
          <p:cNvSpPr txBox="1"/>
          <p:nvPr/>
        </p:nvSpPr>
        <p:spPr>
          <a:xfrm>
            <a:off x="311700" y="4008425"/>
            <a:ext cx="8619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Max updrafts similar except C-SHIELD relatively weak. 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UH much lower for HRRR due primarily to post-hoc smoothing.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RRFS UH strongest due to better resolution of vertical vorticity on D-grid.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eb1e9c0533_1_116"/>
          <p:cNvSpPr txBox="1"/>
          <p:nvPr>
            <p:ph idx="12" type="sldNum"/>
          </p:nvPr>
        </p:nvSpPr>
        <p:spPr>
          <a:xfrm>
            <a:off x="853998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2ebc6a2fe6e_0_1"/>
          <p:cNvPicPr preferRelativeResize="0"/>
          <p:nvPr/>
        </p:nvPicPr>
        <p:blipFill rotWithShape="1">
          <a:blip r:embed="rId3">
            <a:alphaModFix/>
          </a:blip>
          <a:srcRect b="37845" l="0" r="0" t="0"/>
          <a:stretch/>
        </p:blipFill>
        <p:spPr>
          <a:xfrm>
            <a:off x="3007000" y="885475"/>
            <a:ext cx="4702500" cy="405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ebc6a2fe6e_0_1"/>
          <p:cNvSpPr txBox="1"/>
          <p:nvPr/>
        </p:nvSpPr>
        <p:spPr>
          <a:xfrm>
            <a:off x="272625" y="1578900"/>
            <a:ext cx="25920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KDE means (vertical lines) reflect differences in PMM extrema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90pc SBCAPE &gt; 3000 are much more common in HRRR &amp; MPAS models than in RRFS, and very rarely occur in C-SHiELD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ebc6a2fe6e_0_1"/>
          <p:cNvSpPr txBox="1"/>
          <p:nvPr>
            <p:ph type="title"/>
          </p:nvPr>
        </p:nvSpPr>
        <p:spPr>
          <a:xfrm>
            <a:off x="311700" y="-44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KDEs</a:t>
            </a:r>
            <a:endParaRPr b="1" baseline="30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eb1e9c0533_1_124"/>
          <p:cNvSpPr txBox="1"/>
          <p:nvPr>
            <p:ph type="title"/>
          </p:nvPr>
        </p:nvSpPr>
        <p:spPr>
          <a:xfrm>
            <a:off x="247800" y="54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C</a:t>
            </a:r>
            <a:r>
              <a:rPr b="1" lang="en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onclusions</a:t>
            </a:r>
            <a:endParaRPr b="1"/>
          </a:p>
        </p:txBody>
      </p:sp>
      <p:sp>
        <p:nvSpPr>
          <p:cNvPr id="263" name="Google Shape;263;g2eb1e9c0533_1_124"/>
          <p:cNvSpPr txBox="1"/>
          <p:nvPr>
            <p:ph idx="1" type="body"/>
          </p:nvPr>
        </p:nvSpPr>
        <p:spPr>
          <a:xfrm>
            <a:off x="247800" y="1209500"/>
            <a:ext cx="85206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RRFS has cool/stable bias, but it’s much smaller than in C-SHiELD, perhaps due partly to the more storm-tailored physics in RRFS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RRFS had least-biased TD2 of all models; HRRR much too dry during PM 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Dycore much more impactful than driving model on MPAS forecasts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MPAS models were comparable overall to HRRR for environmental verification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All models substantially underforecast SBCAPE at </a:t>
            </a:r>
            <a:r>
              <a:rPr i="1" lang="en" sz="1400"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= 24 h, esp. near storms; consistent with RRFS/HRRR/MPAS models producing too many storms (but C-SHiELD produces too few)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Near-storm environments had similar patterns for all models; only magnitudes differed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Intermodel differences are generally similar across 0–36-h lead times, near vs. far from storms; suggests differences are not exacerbated by differing storm characteristics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Many more results at (or scan QR code): </a:t>
            </a:r>
            <a:r>
              <a:rPr lang="en" sz="1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https://www.nssl.noaa.gov/users/potvin/</a:t>
            </a:r>
            <a:endParaRPr sz="1200"/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2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public_html/MPAS_images_General_May-June/data_details.html</a:t>
            </a:r>
            <a:endParaRPr sz="1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SzPts val="13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eb1e9c0533_1_1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5" name="Google Shape;265;g2eb1e9c0533_1_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9975" y="3916175"/>
            <a:ext cx="1002301" cy="100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b1e9c0533_1_11"/>
          <p:cNvSpPr txBox="1"/>
          <p:nvPr>
            <p:ph type="title"/>
          </p:nvPr>
        </p:nvSpPr>
        <p:spPr>
          <a:xfrm>
            <a:off x="289500" y="585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Background</a:t>
            </a:r>
            <a:endParaRPr b="1"/>
          </a:p>
        </p:txBody>
      </p:sp>
      <p:sp>
        <p:nvSpPr>
          <p:cNvPr id="130" name="Google Shape;130;g2eb1e9c0533_1_11"/>
          <p:cNvSpPr txBox="1"/>
          <p:nvPr>
            <p:ph idx="1" type="body"/>
          </p:nvPr>
        </p:nvSpPr>
        <p:spPr>
          <a:xfrm>
            <a:off x="289500" y="1312750"/>
            <a:ext cx="5231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highlight>
                  <a:schemeClr val="lt1"/>
                </a:highlight>
              </a:rPr>
              <a:t>NSSL is running three Model for Prediction Across Scales (MPAS) configs over CONUS at 3-km grid spacing. Initialized 00/12 Z, run for 48 h.</a:t>
            </a:r>
            <a:endParaRPr sz="4800"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highlight>
                  <a:schemeClr val="lt1"/>
                </a:highlight>
              </a:rPr>
              <a:t>The 00Z NSSL MPAS runs were subjectively compared to NCEP High-Resolution Rapid Refresh (HRRR) and Rapid-Refresh Forecast System (RRFS) 12–36-h forecasts during the 2023 HWT Spring Forecasting Experiment (SFE). </a:t>
            </a:r>
            <a:endParaRPr sz="4800"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4800">
                <a:highlight>
                  <a:schemeClr val="lt1"/>
                </a:highlight>
              </a:rPr>
              <a:t>SFE participants rated 00Z HRRR, MPAS significantly higher than RRFS. Objective verification and model intercomparisons (some shown herein) support the subjective evaluations. </a:t>
            </a:r>
            <a:endParaRPr sz="4800"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333"/>
              <a:buNone/>
            </a:pPr>
            <a:r>
              <a:rPr lang="en" sz="4800">
                <a:highlight>
                  <a:schemeClr val="lt1"/>
                </a:highlight>
              </a:rPr>
              <a:t>MPAS will replace the WRF-ARW in the Warn-on-Forecast System (WoFS). The WoFS is a rapidly-updating 3-km ensemble targeting 0–6-h lead times. The current (ARW-based) WoFS is planned for operational transition 2027+.</a:t>
            </a:r>
            <a:endParaRPr sz="4800"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333"/>
              <a:buNone/>
            </a:pPr>
            <a:r>
              <a:rPr lang="en" sz="4800">
                <a:highlight>
                  <a:schemeClr val="lt1"/>
                </a:highlight>
              </a:rPr>
              <a:t>See NSSL presentations at 2023 WRF-MPAS Workshop, WAF/NWP/Meso Conference, AMS Annual Meeting </a:t>
            </a:r>
            <a:endParaRPr sz="4800">
              <a:highlight>
                <a:schemeClr val="lt1"/>
              </a:highlight>
            </a:endParaRPr>
          </a:p>
        </p:txBody>
      </p:sp>
      <p:pic>
        <p:nvPicPr>
          <p:cNvPr id="131" name="Google Shape;131;g2eb1e9c0533_1_11"/>
          <p:cNvPicPr preferRelativeResize="0"/>
          <p:nvPr/>
        </p:nvPicPr>
        <p:blipFill rotWithShape="1">
          <a:blip r:embed="rId3">
            <a:alphaModFix/>
          </a:blip>
          <a:srcRect b="0" l="0" r="0" t="1545"/>
          <a:stretch/>
        </p:blipFill>
        <p:spPr>
          <a:xfrm>
            <a:off x="5850975" y="1152475"/>
            <a:ext cx="3008126" cy="241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eb1e9c0533_1_11"/>
          <p:cNvSpPr txBox="1"/>
          <p:nvPr/>
        </p:nvSpPr>
        <p:spPr>
          <a:xfrm>
            <a:off x="5850988" y="3533800"/>
            <a:ext cx="30081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https://cams.nssl.noaa.gov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eb1e9c0533_1_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b1e9c0533_1_20"/>
          <p:cNvSpPr txBox="1"/>
          <p:nvPr>
            <p:ph type="title"/>
          </p:nvPr>
        </p:nvSpPr>
        <p:spPr>
          <a:xfrm>
            <a:off x="729450" y="11662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Objectives</a:t>
            </a:r>
            <a:endParaRPr b="1"/>
          </a:p>
        </p:txBody>
      </p:sp>
      <p:sp>
        <p:nvSpPr>
          <p:cNvPr id="139" name="Google Shape;139;g2eb1e9c0533_1_20"/>
          <p:cNvSpPr txBox="1"/>
          <p:nvPr>
            <p:ph idx="1" type="body"/>
          </p:nvPr>
        </p:nvSpPr>
        <p:spPr>
          <a:xfrm>
            <a:off x="729450" y="19264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Contribute to evaluation of MPAS as WoFS dycore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Identify weaknesses relative to ARW that could be exacerbated by rapid DA (none identified)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Contribute to ongoing intercomparisons of HRRR, RRFS and MPAS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Inform UFS CAM strategy by assessing impacts of dycore, driving model, physics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My work focuses on intra-storm fields and near-storm environment; Larissa Reames is focusing on storm object properties, precip, surrogate severe verification </a:t>
            </a:r>
            <a:endParaRPr/>
          </a:p>
          <a:p>
            <a:pPr indent="-2984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○"/>
            </a:pPr>
            <a:r>
              <a:rPr lang="en"/>
              <a:t>Companion papers to be submitted to </a:t>
            </a:r>
            <a:r>
              <a:rPr i="1" lang="en"/>
              <a:t>Wea. and Forecasting</a:t>
            </a:r>
            <a:endParaRPr i="1"/>
          </a:p>
        </p:txBody>
      </p:sp>
      <p:sp>
        <p:nvSpPr>
          <p:cNvPr id="140" name="Google Shape;140;g2eb1e9c0533_1_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b1e9c0533_1_26"/>
          <p:cNvSpPr/>
          <p:nvPr/>
        </p:nvSpPr>
        <p:spPr>
          <a:xfrm>
            <a:off x="7411219" y="3833125"/>
            <a:ext cx="1695300" cy="98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g2eb1e9c0533_1_26"/>
          <p:cNvSpPr txBox="1"/>
          <p:nvPr>
            <p:ph type="title"/>
          </p:nvPr>
        </p:nvSpPr>
        <p:spPr>
          <a:xfrm>
            <a:off x="337850" y="455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Model Data &amp; Storm Objects</a:t>
            </a:r>
            <a:endParaRPr b="1"/>
          </a:p>
        </p:txBody>
      </p:sp>
      <p:sp>
        <p:nvSpPr>
          <p:cNvPr id="147" name="Google Shape;147;g2eb1e9c0533_1_26"/>
          <p:cNvSpPr txBox="1"/>
          <p:nvPr>
            <p:ph idx="1" type="body"/>
          </p:nvPr>
        </p:nvSpPr>
        <p:spPr>
          <a:xfrm>
            <a:off x="197150" y="927425"/>
            <a:ext cx="434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400">
                <a:highlight>
                  <a:schemeClr val="lt1"/>
                </a:highlight>
              </a:rPr>
              <a:t>Models: </a:t>
            </a:r>
            <a:r>
              <a:rPr lang="en" sz="1400">
                <a:highlight>
                  <a:schemeClr val="lt1"/>
                </a:highlight>
              </a:rPr>
              <a:t>Five focused models use MYNN PBL scheme, RUC land surface model, RRTMG radiation; differ in dycore, ICs/BCs, microphysics, cumulus scheme (see Table). </a:t>
            </a:r>
            <a:r>
              <a:rPr i="1" lang="en" sz="1400">
                <a:highlight>
                  <a:schemeClr val="lt1"/>
                </a:highlight>
              </a:rPr>
              <a:t>The 3 NSSL MPAS models differ only in driving model and microphysics.</a:t>
            </a:r>
            <a:r>
              <a:rPr lang="en" sz="1400">
                <a:highlight>
                  <a:schemeClr val="lt1"/>
                </a:highlight>
              </a:rPr>
              <a:t> The GFDL C-SHIELD is disparate from these models but provides context for RRFS performance (only subset of fields available).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en" sz="1400"/>
              <a:t>Analysis Domain:</a:t>
            </a:r>
            <a:r>
              <a:rPr lang="en" sz="1400"/>
              <a:t> CONUS E of Rockies, 59 days in May-June 2023 (same as Larissa); </a:t>
            </a:r>
            <a:r>
              <a:rPr lang="en" sz="1400">
                <a:highlight>
                  <a:schemeClr val="lt1"/>
                </a:highlight>
              </a:rPr>
              <a:t>1</a:t>
            </a:r>
            <a:r>
              <a:rPr lang="en" sz="1400">
                <a:highlight>
                  <a:schemeClr val="lt1"/>
                </a:highlight>
              </a:rPr>
              <a:t>–36 h leads; </a:t>
            </a:r>
            <a:r>
              <a:rPr lang="en" sz="1400"/>
              <a:t>within latest SPC General Thunderstorm Outlook issued near/prior to model initialization</a:t>
            </a:r>
            <a:endParaRPr sz="1700"/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1400">
                <a:highlight>
                  <a:schemeClr val="lt1"/>
                </a:highlight>
              </a:rPr>
              <a:t>Storm objects </a:t>
            </a:r>
            <a:r>
              <a:rPr lang="en" sz="1400">
                <a:highlight>
                  <a:schemeClr val="lt1"/>
                </a:highlight>
              </a:rPr>
              <a:t>(from Larissa)</a:t>
            </a:r>
            <a:r>
              <a:rPr b="1" lang="en" sz="1400">
                <a:highlight>
                  <a:schemeClr val="lt1"/>
                </a:highlight>
              </a:rPr>
              <a:t>:</a:t>
            </a:r>
            <a:r>
              <a:rPr lang="en" sz="1400">
                <a:highlight>
                  <a:schemeClr val="lt1"/>
                </a:highlight>
              </a:rPr>
              <a:t> 99.5th CREF %tile, min size = 15 grid cells, merge threshold = 3 grid lengths; only using ORDINARY and SUPERCELL objects as classified by Potvin et al. (2022) scheme</a:t>
            </a:r>
            <a:endParaRPr sz="1400"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400"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650"/>
          </a:p>
        </p:txBody>
      </p:sp>
      <p:pic>
        <p:nvPicPr>
          <p:cNvPr id="148" name="Google Shape;148;g2eb1e9c0533_1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9000" y="1292665"/>
            <a:ext cx="4347900" cy="181163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eb1e9c0533_1_26"/>
          <p:cNvSpPr txBox="1"/>
          <p:nvPr/>
        </p:nvSpPr>
        <p:spPr>
          <a:xfrm>
            <a:off x="4719000" y="3065400"/>
            <a:ext cx="4302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en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Thompson, MYNN schemes vary between models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0" name="Google Shape;150;g2eb1e9c0533_1_26"/>
          <p:cNvGraphicFramePr/>
          <p:nvPr/>
        </p:nvGraphicFramePr>
        <p:xfrm>
          <a:off x="4719000" y="37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{F153F6E6-8DC5-434F-9C7B-B144C8516E31}</a:tableStyleId>
              </a:tblPr>
              <a:tblGrid>
                <a:gridCol w="746650"/>
                <a:gridCol w="536450"/>
                <a:gridCol w="1068125"/>
                <a:gridCol w="979775"/>
                <a:gridCol w="1016900"/>
              </a:tblGrid>
              <a:tr h="63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" sz="900" u="none" cap="none" strike="noStrike">
                          <a:solidFill>
                            <a:srgbClr val="93C47D"/>
                          </a:solidFill>
                        </a:rPr>
                        <a:t>C-SHIELD</a:t>
                      </a:r>
                      <a:endParaRPr b="1" sz="900" u="none" cap="none" strike="noStrike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93C47D"/>
                          </a:solidFill>
                        </a:rPr>
                        <a:t>FV3</a:t>
                      </a:r>
                      <a:endParaRPr b="1" sz="1000" u="none" cap="none" strike="noStrike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93C47D"/>
                          </a:solidFill>
                        </a:rPr>
                        <a:t>GFS (no DA on nest)</a:t>
                      </a:r>
                      <a:endParaRPr b="1" sz="1000" u="none" cap="none" strike="noStrike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93C47D"/>
                          </a:solidFill>
                          <a:highlight>
                            <a:srgbClr val="FFFFFF"/>
                          </a:highlight>
                        </a:rPr>
                        <a:t>GFDL Inline Cloud MP</a:t>
                      </a:r>
                      <a:endParaRPr b="1" sz="1000" u="none" cap="none" strike="noStrike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" sz="1000" u="none" cap="none" strike="noStrike">
                          <a:solidFill>
                            <a:srgbClr val="93C47D"/>
                          </a:solidFill>
                          <a:highlight>
                            <a:srgbClr val="FFFFFF"/>
                          </a:highlight>
                        </a:rPr>
                        <a:t>NCEP 2017 Scale-Aware SAS</a:t>
                      </a:r>
                      <a:endParaRPr b="1" sz="1000" u="none" cap="none" strike="noStrike">
                        <a:solidFill>
                          <a:srgbClr val="93C47D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51" name="Google Shape;151;g2eb1e9c0533_1_26"/>
          <p:cNvSpPr txBox="1"/>
          <p:nvPr/>
        </p:nvSpPr>
        <p:spPr>
          <a:xfrm>
            <a:off x="4719000" y="4405214"/>
            <a:ext cx="43479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*TKE-EDMF, Noah-MP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>
                <a:solidFill>
                  <a:schemeClr val="dk2"/>
                </a:solidFill>
              </a:rPr>
              <a:t>Provided by GFDL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52" name="Google Shape;152;g2eb1e9c0533_1_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g2eb1e9c0533_1_26"/>
          <p:cNvSpPr txBox="1"/>
          <p:nvPr/>
        </p:nvSpPr>
        <p:spPr>
          <a:xfrm>
            <a:off x="6126900" y="2046600"/>
            <a:ext cx="8238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b1e9c0533_1_36"/>
          <p:cNvSpPr txBox="1"/>
          <p:nvPr>
            <p:ph type="title"/>
          </p:nvPr>
        </p:nvSpPr>
        <p:spPr>
          <a:xfrm>
            <a:off x="340600" y="55927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Analysis &amp; Verification</a:t>
            </a:r>
            <a:endParaRPr b="1"/>
          </a:p>
        </p:txBody>
      </p:sp>
      <p:sp>
        <p:nvSpPr>
          <p:cNvPr id="159" name="Google Shape;159;g2eb1e9c0533_1_36"/>
          <p:cNvSpPr txBox="1"/>
          <p:nvPr/>
        </p:nvSpPr>
        <p:spPr>
          <a:xfrm>
            <a:off x="470850" y="1115150"/>
            <a:ext cx="4458900" cy="255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Storm patches:</a:t>
            </a:r>
            <a:r>
              <a:rPr b="0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120-km square domains centered on storm objects. Used to compute kernel density estimates (KDEs) of near-storm environment (NSE) statistics and probability-matched composite means (PMMs) of NSE fields as in Potvin et al. (2019, 2020).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Proximity criteria:</a:t>
            </a:r>
            <a:r>
              <a:rPr b="0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Verification is segregated into near-storm (NEAR) vs. far-from-storms (FAR). NEAR (FAR) means within (not within) 120 km of a storm. Proxies for pre-convective and post-convective environments.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g2eb1e9c0533_1_36"/>
          <p:cNvPicPr preferRelativeResize="0"/>
          <p:nvPr/>
        </p:nvPicPr>
        <p:blipFill rotWithShape="1">
          <a:blip r:embed="rId3">
            <a:alphaModFix/>
          </a:blip>
          <a:srcRect b="48350" l="0" r="69528" t="6821"/>
          <a:stretch/>
        </p:blipFill>
        <p:spPr>
          <a:xfrm>
            <a:off x="4929750" y="1346400"/>
            <a:ext cx="1501327" cy="14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eb1e9c0533_1_36"/>
          <p:cNvSpPr txBox="1"/>
          <p:nvPr/>
        </p:nvSpPr>
        <p:spPr>
          <a:xfrm>
            <a:off x="4959500" y="3022525"/>
            <a:ext cx="4073100" cy="1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Sample SBCAPE PMM (left) and KDEs (right)</a:t>
            </a:r>
            <a:endParaRPr b="1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2eb1e9c0533_1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1802" y="1151363"/>
            <a:ext cx="2479525" cy="187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eb1e9c0533_1_3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g2eb1e9c0533_1_36"/>
          <p:cNvSpPr txBox="1"/>
          <p:nvPr/>
        </p:nvSpPr>
        <p:spPr>
          <a:xfrm>
            <a:off x="470850" y="3670250"/>
            <a:ext cx="5582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Observations:</a:t>
            </a:r>
            <a:r>
              <a:rPr b="0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ASOS/RAOBs only used if they satisfy the proximity criterion (NEAR or FAR) </a:t>
            </a:r>
            <a:r>
              <a:rPr b="0" i="1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and</a:t>
            </a:r>
            <a:r>
              <a:rPr b="0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majority of models satisfy proximity criterion. This mitigates sampling biases among models.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Sounding parameters:</a:t>
            </a:r>
            <a:r>
              <a:rPr b="0" i="0" lang="en" sz="1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SHARPpy (Blumberg et al. 2017)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b1e9c0533_1_46"/>
          <p:cNvSpPr txBox="1"/>
          <p:nvPr>
            <p:ph type="title"/>
          </p:nvPr>
        </p:nvSpPr>
        <p:spPr>
          <a:xfrm>
            <a:off x="350925" y="2118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220">
                <a:solidFill>
                  <a:srgbClr val="0000FF"/>
                </a:solidFill>
              </a:rPr>
              <a:t>ASOS &amp; RAOB verification</a:t>
            </a:r>
            <a:endParaRPr b="1" sz="3220">
              <a:solidFill>
                <a:srgbClr val="0000FF"/>
              </a:solidFill>
            </a:endParaRPr>
          </a:p>
        </p:txBody>
      </p:sp>
      <p:sp>
        <p:nvSpPr>
          <p:cNvPr id="170" name="Google Shape;170;g2eb1e9c0533_1_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b1e9c0533_1_51"/>
          <p:cNvSpPr txBox="1"/>
          <p:nvPr>
            <p:ph type="title"/>
          </p:nvPr>
        </p:nvSpPr>
        <p:spPr>
          <a:xfrm>
            <a:off x="311700" y="-34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lt1"/>
                </a:solidFill>
              </a:rPr>
              <a:t>ASOS error boxplots: 2-m T (℃)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76" name="Google Shape;176;g2eb1e9c0533_1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075" y="792775"/>
            <a:ext cx="1800001" cy="164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eb1e9c0533_1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0163" y="794412"/>
            <a:ext cx="1800001" cy="164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eb1e9c0533_1_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2275" y="792775"/>
            <a:ext cx="1800001" cy="164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eb1e9c0533_1_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075" y="2625725"/>
            <a:ext cx="1800001" cy="164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eb1e9c0533_1_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20163" y="2624080"/>
            <a:ext cx="1800001" cy="164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eb1e9c0533_1_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5138" y="2624088"/>
            <a:ext cx="1800001" cy="164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eb1e9c0533_1_51"/>
          <p:cNvSpPr txBox="1"/>
          <p:nvPr/>
        </p:nvSpPr>
        <p:spPr>
          <a:xfrm>
            <a:off x="6974250" y="998125"/>
            <a:ext cx="15978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Bottom/top of boxes = 25th, 75th percentiles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Whiskers = 10th, 90th percentiles.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Yellow line = median, Green line = mean.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Box notches indicate 95% CI of median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Green whiskers indicate 95% CI of mean.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Biases are annotated.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eb1e9c0533_1_51"/>
          <p:cNvSpPr txBox="1"/>
          <p:nvPr/>
        </p:nvSpPr>
        <p:spPr>
          <a:xfrm>
            <a:off x="598075" y="4292100"/>
            <a:ext cx="82950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HRRR was clear top performer for 2-m T, consistent with subjective SFE evaluations. </a:t>
            </a:r>
            <a:endParaRPr b="0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MPAS-RT inherits some of RRFS cold bias</a:t>
            </a:r>
            <a:endParaRPr b="0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Intermodel differences tend to persist into forecast, and are similar for post- vs. pre-convective environments.</a:t>
            </a:r>
            <a:endParaRPr b="0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eb1e9c0533_1_5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eb1e9c0533_1_64"/>
          <p:cNvSpPr txBox="1"/>
          <p:nvPr>
            <p:ph type="title"/>
          </p:nvPr>
        </p:nvSpPr>
        <p:spPr>
          <a:xfrm>
            <a:off x="311700" y="-34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lt1"/>
                </a:solidFill>
              </a:rPr>
              <a:t>ASOS error boxplots: 2-m TD (℃)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0" name="Google Shape;190;g2eb1e9c0533_1_64"/>
          <p:cNvSpPr txBox="1"/>
          <p:nvPr/>
        </p:nvSpPr>
        <p:spPr>
          <a:xfrm>
            <a:off x="6938500" y="883825"/>
            <a:ext cx="15978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Bottom/top of boxes = 25th, 75th percentiles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Whiskers = 10th, 90th percentiles.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Yellow line = median, Green line = mean.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Box notches indicate 95% CI of median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Green whiskers indicate 95% CI of mean.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Biases are annotated.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eb1e9c0533_1_64"/>
          <p:cNvSpPr txBox="1"/>
          <p:nvPr/>
        </p:nvSpPr>
        <p:spPr>
          <a:xfrm>
            <a:off x="598075" y="4292100"/>
            <a:ext cx="82950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RRFS was clear top performer for 2-m TD, consistent with subjective SFE evaluations. </a:t>
            </a:r>
            <a:endParaRPr b="0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MPAS models too moist, </a:t>
            </a:r>
            <a:r>
              <a:rPr b="0" i="1" lang="en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but bias reduced upon updating soil type dataset in small set of May reruns</a:t>
            </a:r>
            <a:endParaRPr b="0" i="1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HRRR much too dry away from storms </a:t>
            </a:r>
            <a:r>
              <a:rPr lang="en" sz="1100">
                <a:solidFill>
                  <a:srgbClr val="0000FF"/>
                </a:solidFill>
              </a:rPr>
              <a:t>at </a:t>
            </a:r>
            <a:r>
              <a:rPr i="1" lang="en" sz="1100">
                <a:solidFill>
                  <a:srgbClr val="0000FF"/>
                </a:solidFill>
              </a:rPr>
              <a:t>t</a:t>
            </a:r>
            <a:r>
              <a:rPr lang="en" sz="1100">
                <a:solidFill>
                  <a:srgbClr val="0000FF"/>
                </a:solidFill>
              </a:rPr>
              <a:t> = 24 h</a:t>
            </a:r>
            <a:endParaRPr b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2eb1e9c0533_1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075" y="792225"/>
            <a:ext cx="1800001" cy="164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eb1e9c0533_1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050" y="2625523"/>
            <a:ext cx="1800001" cy="164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2eb1e9c0533_1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0167" y="812500"/>
            <a:ext cx="1800001" cy="164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eb1e9c0533_1_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21601" y="2624643"/>
            <a:ext cx="1800001" cy="164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eb1e9c0533_1_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42268" y="794050"/>
            <a:ext cx="1800001" cy="164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eb1e9c0533_1_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54653" y="2634287"/>
            <a:ext cx="1778759" cy="162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eb1e9c0533_1_6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b1e9c0533_1_77"/>
          <p:cNvSpPr txBox="1"/>
          <p:nvPr>
            <p:ph type="title"/>
          </p:nvPr>
        </p:nvSpPr>
        <p:spPr>
          <a:xfrm>
            <a:off x="346725" y="-8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lt1"/>
                </a:solidFill>
              </a:rPr>
              <a:t>RAOB error boxplots: SBCAPE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04" name="Google Shape;204;g2eb1e9c0533_1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00" y="667050"/>
            <a:ext cx="3715299" cy="308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eb1e9c0533_1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4400" y="746933"/>
            <a:ext cx="3715299" cy="308544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eb1e9c0533_1_77"/>
          <p:cNvSpPr txBox="1"/>
          <p:nvPr/>
        </p:nvSpPr>
        <p:spPr>
          <a:xfrm>
            <a:off x="267400" y="4014600"/>
            <a:ext cx="7311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 models too stable, especially near storms; could be due primarily to known positive storm frequency biases in HRRR/MPAS/RRFS models, but C-SHiELD has too </a:t>
            </a:r>
            <a:r>
              <a:rPr b="0" i="1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few</a:t>
            </a:r>
            <a:r>
              <a:rPr b="0" i="0" lang="en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storms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eb1e9c0533_1_7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