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  <p:sldMasterId id="2147483661" r:id="rId6"/>
    <p:sldMasterId id="214748366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y="5143500" cx="9144000"/>
  <p:notesSz cx="7010400" cy="9296400"/>
  <p:embeddedFontLst>
    <p:embeddedFont>
      <p:font typeface="Roboto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B0A035-E531-4CB3-A71F-2F965558F3C7}">
  <a:tblStyle styleId="{78B0A035-E531-4CB3-A71F-2F965558F3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7" Type="http://schemas.openxmlformats.org/officeDocument/2006/relationships/font" Target="fonts/HelveticaNeue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NOTE: 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Background image can be used as is or changed for a particular presentation. Click: </a:t>
            </a:r>
            <a:r>
              <a:rPr b="1"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Slide &gt; Edit master.</a:t>
            </a:r>
            <a:endParaRPr b="1"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23556ddda_0_139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b23556ddda_0_139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23f412ae0_1_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b23f412ae0_1_2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1a9decb06_0_6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2b1a9decb06_0_6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1a9decb06_0_17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b1a9decb06_0_17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1a9decb06_0_26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b1a9decb06_0_26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c52a6d31b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ec52a6d31b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1a9decb06_0_63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b1a9decb06_0_63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c52a6d31b_0_21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ec52a6d31b_0_21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23556ddda_0_134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2b23556ddda_0_134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457203" y="20479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3575050" y="204799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0677" lvl="5" marL="2743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0677" lvl="6" marL="3200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0677" lvl="7" marL="36576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0677" lvl="8" marL="41148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2" type="body"/>
          </p:nvPr>
        </p:nvSpPr>
        <p:spPr>
          <a:xfrm>
            <a:off x="457203" y="1076328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b="0" i="0" sz="88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1792288" y="3600461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4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b="0" i="0" sz="282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b="0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b="0" i="0" sz="211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1792288" y="402551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b="0" i="0" sz="88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71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3093" lvl="0" marL="457200" rtl="0">
              <a:spcBef>
                <a:spcPts val="424"/>
              </a:spcBef>
              <a:spcAft>
                <a:spcPts val="0"/>
              </a:spcAft>
              <a:buSzPts val="2118"/>
              <a:buChar char="•"/>
              <a:defRPr/>
            </a:lvl1pPr>
            <a:lvl2pPr indent="-340677" lvl="1" marL="914400" rtl="0">
              <a:spcBef>
                <a:spcPts val="353"/>
              </a:spcBef>
              <a:spcAft>
                <a:spcPts val="0"/>
              </a:spcAft>
              <a:buSzPts val="1765"/>
              <a:buChar char="–"/>
              <a:defRPr/>
            </a:lvl2pPr>
            <a:lvl3pPr indent="-329438" lvl="2" marL="1371600" rtl="0">
              <a:spcBef>
                <a:spcPts val="318"/>
              </a:spcBef>
              <a:spcAft>
                <a:spcPts val="0"/>
              </a:spcAft>
              <a:buSzPts val="1588"/>
              <a:buChar char="•"/>
              <a:defRPr/>
            </a:lvl3pPr>
            <a:lvl4pPr indent="-318261" lvl="3" marL="1828800" rtl="0">
              <a:spcBef>
                <a:spcPts val="282"/>
              </a:spcBef>
              <a:spcAft>
                <a:spcPts val="0"/>
              </a:spcAft>
              <a:buSzPts val="1412"/>
              <a:buChar char="–"/>
              <a:defRPr/>
            </a:lvl4pPr>
            <a:lvl5pPr indent="-307022" lvl="4" marL="2286000" rtl="0">
              <a:spcBef>
                <a:spcPts val="247"/>
              </a:spcBef>
              <a:spcAft>
                <a:spcPts val="0"/>
              </a:spcAft>
              <a:buSzPts val="1235"/>
              <a:buChar char="»"/>
              <a:defRPr/>
            </a:lvl5pPr>
            <a:lvl6pPr indent="-340677" lvl="5" marL="2743200" rtl="0">
              <a:spcBef>
                <a:spcPts val="353"/>
              </a:spcBef>
              <a:spcAft>
                <a:spcPts val="0"/>
              </a:spcAft>
              <a:buSzPts val="1765"/>
              <a:buChar char="•"/>
              <a:defRPr/>
            </a:lvl6pPr>
            <a:lvl7pPr indent="-340677" lvl="6" marL="3200400" rtl="0">
              <a:spcBef>
                <a:spcPts val="353"/>
              </a:spcBef>
              <a:spcAft>
                <a:spcPts val="0"/>
              </a:spcAft>
              <a:buSzPts val="1765"/>
              <a:buChar char="•"/>
              <a:defRPr/>
            </a:lvl7pPr>
            <a:lvl8pPr indent="-340677" lvl="7" marL="3657600" rtl="0">
              <a:spcBef>
                <a:spcPts val="353"/>
              </a:spcBef>
              <a:spcAft>
                <a:spcPts val="0"/>
              </a:spcAft>
              <a:buSzPts val="1765"/>
              <a:buChar char="•"/>
              <a:defRPr/>
            </a:lvl8pPr>
            <a:lvl9pPr indent="-340677" lvl="8" marL="4114800" rtl="0">
              <a:spcBef>
                <a:spcPts val="353"/>
              </a:spcBef>
              <a:spcAft>
                <a:spcPts val="0"/>
              </a:spcAft>
              <a:buSzPts val="1765"/>
              <a:buChar char="•"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685800" y="159782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1371600" y="2708667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b="0" i="0" sz="1588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b="0" i="0" sz="1412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457200" y="1200151"/>
            <a:ext cx="82296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093" lvl="0" marL="457200" marR="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b="0" i="0" sz="211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0677" lvl="1" marL="914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9438" lvl="2" marL="1371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8261" lvl="3" marL="1828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7022" lvl="4" marL="22860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0677" lvl="5" marL="2743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0677" lvl="6" marL="3200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0677" lvl="7" marL="36576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0677" lvl="8" marL="41148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722313" y="330518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b="0" i="0" sz="1588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b="0" i="0" sz="1412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457200" y="1200155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9438" lvl="5" marL="27432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9438" lvl="6" marL="3200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9438" lvl="7" marL="3657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9438" lvl="8" marL="41148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648200" y="1200155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9438" lvl="5" marL="27432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9438" lvl="6" marL="3200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9438" lvl="7" marL="3657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9438" lvl="8" marL="41148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457201" y="1151338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b="1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457201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8261" lvl="5" marL="27432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8261" lvl="6" marL="32004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8261" lvl="7" marL="3657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8261" lvl="8" marL="4114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3" type="body"/>
          </p:nvPr>
        </p:nvSpPr>
        <p:spPr>
          <a:xfrm>
            <a:off x="4645034" y="1151338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b="1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4" type="body"/>
          </p:nvPr>
        </p:nvSpPr>
        <p:spPr>
          <a:xfrm>
            <a:off x="4645034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8261" lvl="5" marL="27432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8261" lvl="6" marL="32004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8261" lvl="7" marL="3657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8261" lvl="8" marL="4114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5954" r="5674" t="0"/>
          <a:stretch/>
        </p:blipFill>
        <p:spPr>
          <a:xfrm>
            <a:off x="0" y="-8056"/>
            <a:ext cx="9144002" cy="51740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319" y="1711921"/>
            <a:ext cx="9142800" cy="1687200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500" y="4534200"/>
            <a:ext cx="727612" cy="45939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1">
            <a:alphaModFix/>
          </a:blip>
          <a:srcRect b="5503" l="9" r="9" t="10094"/>
          <a:stretch/>
        </p:blipFill>
        <p:spPr>
          <a:xfrm>
            <a:off x="1325" y="0"/>
            <a:ext cx="9138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1319" y="1711921"/>
            <a:ext cx="9142800" cy="1687200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024" y="4291875"/>
            <a:ext cx="1492050" cy="69285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9825" y="4665350"/>
            <a:ext cx="9153900" cy="484500"/>
          </a:xfrm>
          <a:prstGeom prst="rect">
            <a:avLst/>
          </a:prstGeom>
          <a:solidFill>
            <a:srgbClr val="01216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200151"/>
            <a:ext cx="82296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093" lvl="0" marL="457200" marR="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b="0" i="0" sz="211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0677" lvl="1" marL="914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9438" lvl="2" marL="1371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8261" lvl="3" marL="1828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7022" lvl="4" marL="22860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0677" lvl="5" marL="2743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0677" lvl="6" marL="3200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0677" lvl="7" marL="36576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0677" lvl="8" marL="41148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57376" y="4689937"/>
            <a:ext cx="937498" cy="4353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ufs-community/uwtools" TargetMode="External"/><Relationship Id="rId4" Type="http://schemas.openxmlformats.org/officeDocument/2006/relationships/hyperlink" Target="https://github.com/esmf-org/esmf/blob/develop/src/addon/ESMX/README.md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s://epic.noaa.gov/who-we-are/community-modelin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oceanmodeling/ufs-weather-model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ithub.com/oceanmodeling/ufs-weather-model/blob/feature/coastal_app/tests/rt_coastal.conf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github.com/schism-dev/schism-esmf" TargetMode="External"/><Relationship Id="rId10" Type="http://schemas.openxmlformats.org/officeDocument/2006/relationships/hyperlink" Target="https://github.com/schism-dev/schism" TargetMode="External"/><Relationship Id="rId13" Type="http://schemas.openxmlformats.org/officeDocument/2006/relationships/hyperlink" Target="https://github.com/NOAA-EMC/WW3/pull/1272" TargetMode="External"/><Relationship Id="rId12" Type="http://schemas.openxmlformats.org/officeDocument/2006/relationships/hyperlink" Target="https://github.com/NOAA-EMC/WW3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adcirc/adcirc" TargetMode="External"/><Relationship Id="rId4" Type="http://schemas.openxmlformats.org/officeDocument/2006/relationships/hyperlink" Target="https://github.com/FVCOM-GitHub/FVCOM" TargetMode="External"/><Relationship Id="rId9" Type="http://schemas.openxmlformats.org/officeDocument/2006/relationships/hyperlink" Target="https://github.com/myroms/roms_test/tree/main/IRENE/Coupling/roms_data_cmeps" TargetMode="External"/><Relationship Id="rId14" Type="http://schemas.openxmlformats.org/officeDocument/2006/relationships/hyperlink" Target="https://github.com/oceanmodeling/ufs-coastal/wiki/Current-Status-of-UFS%E2%80%90Coastal-Implementation" TargetMode="External"/><Relationship Id="rId5" Type="http://schemas.openxmlformats.org/officeDocument/2006/relationships/hyperlink" Target="https://github.com/oceanmodeling/FVCOM/issues/2" TargetMode="External"/><Relationship Id="rId6" Type="http://schemas.openxmlformats.org/officeDocument/2006/relationships/hyperlink" Target="https://github.com/oceanmodeling/FVCOM/issues/2" TargetMode="External"/><Relationship Id="rId7" Type="http://schemas.openxmlformats.org/officeDocument/2006/relationships/hyperlink" Target="https://github.com/noaa-ocs-modeling/PaHM" TargetMode="External"/><Relationship Id="rId8" Type="http://schemas.openxmlformats.org/officeDocument/2006/relationships/hyperlink" Target="https://github.com/myroms/rom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hyperlink" Target="https://oceanmodeling.github.io/ufs-coastal-app/versions/main/html/index.html" TargetMode="External"/><Relationship Id="rId6" Type="http://schemas.openxmlformats.org/officeDocument/2006/relationships/hyperlink" Target="https://github.com/oceanmodeling/ufs-weather-model/tree/feature/coastal_app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hub.com/oceanmodeling/ufs-coastal-app" TargetMode="External"/><Relationship Id="rId4" Type="http://schemas.openxmlformats.org/officeDocument/2006/relationships/hyperlink" Target="https://github.com/oceanmodeling/ufs-weather-model/tree/feature/coastal_app" TargetMode="External"/><Relationship Id="rId5" Type="http://schemas.openxmlformats.org/officeDocument/2006/relationships/hyperlink" Target="https://oceanmodeling.github.io/ufs-coastal-app/versions/main/html/index.html" TargetMode="External"/><Relationship Id="rId6" Type="http://schemas.openxmlformats.org/officeDocument/2006/relationships/hyperlink" Target="https://github.com/oceanmodeling/ufs-coastal-app/tree/feature/uw" TargetMode="External"/><Relationship Id="rId7" Type="http://schemas.openxmlformats.org/officeDocument/2006/relationships/hyperlink" Target="https://github.com/ufs-community/uwtools" TargetMode="External"/><Relationship Id="rId8" Type="http://schemas.openxmlformats.org/officeDocument/2006/relationships/hyperlink" Target="https://github.com/ufs-community/uwtools/pull/5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300525" y="1863650"/>
            <a:ext cx="8638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and Code Infrastructure of The Coastal Modeling Framework Based on Unified Forecast System (UFS-Coastal-App)</a:t>
            </a:r>
            <a:endParaRPr b="1"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16"/>
          <p:cNvSpPr txBox="1"/>
          <p:nvPr/>
        </p:nvSpPr>
        <p:spPr>
          <a:xfrm>
            <a:off x="2855126" y="4765731"/>
            <a:ext cx="3433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rPr b="1" lang="en-U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July</a:t>
            </a:r>
            <a:r>
              <a:rPr b="1" i="0" lang="en-US" sz="12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-U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</a:t>
            </a:r>
            <a:r>
              <a:rPr b="1" i="0" lang="en-US" sz="12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</a:t>
            </a:r>
            <a:r>
              <a:rPr b="1" lang="en-US" sz="12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</a:t>
            </a:r>
            <a:endParaRPr sz="1200">
              <a:solidFill>
                <a:srgbClr val="434343"/>
              </a:solidFill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2129525" y="3992875"/>
            <a:ext cx="47142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Ufuk Turuncoglu &amp; UFS Coastal Team*</a:t>
            </a:r>
            <a:r>
              <a:rPr b="0" i="1" lang="en-US" sz="18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00">
              <a:solidFill>
                <a:srgbClr val="43434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NCAR/CGD/CSEG/ESMF</a:t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457200" y="205977"/>
            <a:ext cx="8229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>
                <a:solidFill>
                  <a:srgbClr val="FF0000"/>
                </a:solidFill>
              </a:rPr>
              <a:t>Plans</a:t>
            </a:r>
            <a:endParaRPr b="1" i="0" sz="2471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311700" y="832050"/>
            <a:ext cx="8520600" cy="3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Focus on only 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SCHISM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ROMS model components 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(SCHISM &lt;-&gt; WW3 3d couple)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supporting all UFS coastal specific components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Complete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initial implementation of application level workflow (</a:t>
            </a:r>
            <a:r>
              <a:rPr lang="en-US" sz="1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UWTools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Enhance documentation: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porting and building model configurations, using workflow etc.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Transition to new generic NUOPC driver (</a:t>
            </a:r>
            <a:r>
              <a:rPr lang="en-US" sz="1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ESMX</a:t>
            </a: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 implementation will be done to test one or two components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robust testing framework by taking advantage of CI/CD type automatized testing - EPIC team is helping to implement initial Jenkins based workflow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457200" y="205957"/>
            <a:ext cx="82296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Q/A 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Contact: Ufuk Turuncoglu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turucu@ucar.edu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05977"/>
            <a:ext cx="8229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>
                <a:solidFill>
                  <a:srgbClr val="FF0000"/>
                </a:solidFill>
              </a:rPr>
              <a:t>UFS Coastal Model Development Team</a:t>
            </a:r>
            <a:endParaRPr b="1" i="0" sz="2471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70" name="Google Shape;70;p17"/>
          <p:cNvGraphicFramePr/>
          <p:nvPr/>
        </p:nvGraphicFramePr>
        <p:xfrm>
          <a:off x="1787596" y="970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{78B0A035-E531-4CB3-A71F-2F965558F3C7}</a:tableStyleId>
              </a:tblPr>
              <a:tblGrid>
                <a:gridCol w="1360650"/>
                <a:gridCol w="4208150"/>
              </a:tblGrid>
              <a:tr h="21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Hernan G. Arango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Rutgers Department of Marine &amp; Coastal Sciences (RUTGERS)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</a:tr>
              <a:tr h="21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Changsheng Chen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University of Massachusetts Dartmouth (UMASSD)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</a:tr>
              <a:tr h="21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Carsten Lemmen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Helmholtz-Zentrum Hereon (HEREON)</a:t>
                      </a:r>
                      <a:endParaRPr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</a:tr>
              <a:tr h="21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Siqi Li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University of Massachusetts Dartmouth (UMASSD)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</a:tr>
              <a:tr h="27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Saeed Moghimi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NOAA National Ocean Service, Office of Coast Survey (NOAA/NOS/OCS)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</a:tr>
              <a:tr h="27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Edward Myers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NOAA National Ocean Service, Office of Coast Survey (NOAA/NOS/OCS)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</a:tr>
              <a:tr h="21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Jianhua Qi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University of Massachusetts Dartmouth (UMASSD)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</a:tr>
              <a:tr h="39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Yunfang Sun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Earth Resources Technology (ERT/SFI)</a:t>
                      </a:r>
                      <a:b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NOAA National Ocean Service, Office of Coast Survey (NOAA/NOS/OCS)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</a:tr>
              <a:tr h="29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Ufuk Turuncoglu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National Center for Atmospheric Research (NCAR)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</a:tr>
              <a:tr h="27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Panagiotis Velissariou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NOAA National Weather Service, National Hurricane Center, Storm Surge Unit (NOAA/NWS/NHC/SSU</a:t>
                      </a:r>
                      <a:r>
                        <a:rPr lang="en-US" sz="1050">
                          <a:solidFill>
                            <a:srgbClr val="444746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</a:tr>
              <a:tr h="21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Joannes Westerink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University of Notre Dame (UND)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</a:tr>
              <a:tr h="21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Damrongsak Wirasaet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University of Notre Dame (UND)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</a:tr>
              <a:tr h="210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Y. Joseph Zhang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Virginia Institute of Marine Science (VIMS)</a:t>
                      </a:r>
                      <a:endParaRPr b="1" sz="9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45700" marB="0" marR="45700" marL="45700"/>
                </a:tc>
              </a:tr>
            </a:tbl>
          </a:graphicData>
        </a:graphic>
      </p:graphicFrame>
      <p:sp>
        <p:nvSpPr>
          <p:cNvPr id="71" name="Google Shape;71;p17"/>
          <p:cNvSpPr txBox="1"/>
          <p:nvPr/>
        </p:nvSpPr>
        <p:spPr>
          <a:xfrm>
            <a:off x="6001409" y="4248800"/>
            <a:ext cx="152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and others …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7200" y="205977"/>
            <a:ext cx="8229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>
                <a:solidFill>
                  <a:srgbClr val="FF0000"/>
                </a:solidFill>
              </a:rPr>
              <a:t>Simplifying NOAA’s Operational Forecast Suite</a:t>
            </a:r>
            <a:endParaRPr b="1" i="0" sz="2471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7" name="Google Shape;77;p18"/>
          <p:cNvPicPr preferRelativeResize="0"/>
          <p:nvPr/>
        </p:nvPicPr>
        <p:blipFill rotWithShape="1">
          <a:blip r:embed="rId3">
            <a:alphaModFix/>
          </a:blip>
          <a:srcRect b="0" l="0" r="0" t="20044"/>
          <a:stretch/>
        </p:blipFill>
        <p:spPr>
          <a:xfrm>
            <a:off x="495563" y="738462"/>
            <a:ext cx="8152874" cy="36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/>
          <p:nvPr/>
        </p:nvSpPr>
        <p:spPr>
          <a:xfrm>
            <a:off x="3622560" y="4207553"/>
            <a:ext cx="457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https://epic.noaa.gov/who-we-are/community-modeling/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8"/>
          <p:cNvSpPr/>
          <p:nvPr/>
        </p:nvSpPr>
        <p:spPr>
          <a:xfrm>
            <a:off x="6742650" y="3321500"/>
            <a:ext cx="1452000" cy="24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457200" y="205977"/>
            <a:ext cx="8229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>
                <a:solidFill>
                  <a:srgbClr val="FF0000"/>
                </a:solidFill>
              </a:rPr>
              <a:t>UFS Coastal Project</a:t>
            </a:r>
            <a:endParaRPr b="1" i="0" sz="2471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9"/>
          <p:cNvSpPr txBox="1"/>
          <p:nvPr/>
        </p:nvSpPr>
        <p:spPr>
          <a:xfrm>
            <a:off x="311700" y="832050"/>
            <a:ext cx="8520600" cy="3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●"/>
            </a:pPr>
            <a:r>
              <a:rPr b="1"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Support: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EPIC Program &amp; NOAA/NOS/OCS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1st phase ended on March, 2024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b="1"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2nd phase started on last April (18-months SoW)</a:t>
            </a:r>
            <a:endParaRPr b="1"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●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project aims to advance the coupling interface for UFS Coastal Application to support variety of different coastal specific model configurations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Including forecasts, hindcasts, and products for Safe and Efficient Navigation, Risk Reduction, and Total Water Level prediction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Updating the existing Coastal Application with the recent development done </a:t>
            </a:r>
            <a:b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UFS Weather Model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Extending the regional modelling capabilities to support various configurations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Supporting UFS Coastal Model specific components be use them under UFS WM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6633500" y="768425"/>
            <a:ext cx="2362200" cy="1879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0"/>
          <p:cNvSpPr txBox="1"/>
          <p:nvPr>
            <p:ph type="title"/>
          </p:nvPr>
        </p:nvSpPr>
        <p:spPr>
          <a:xfrm>
            <a:off x="457200" y="205977"/>
            <a:ext cx="8229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UFS Weather Model Fork</a:t>
            </a:r>
            <a:r>
              <a:rPr lang="en-US">
                <a:solidFill>
                  <a:srgbClr val="FF0000"/>
                </a:solidFill>
              </a:rPr>
              <a:t> for Coastal Applications</a:t>
            </a:r>
            <a:endParaRPr>
              <a:solidFill>
                <a:srgbClr val="FF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id="92" name="Google Shape;9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3" y="776775"/>
            <a:ext cx="5972451" cy="3829649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93" name="Google Shape;93;p20"/>
          <p:cNvGrpSpPr/>
          <p:nvPr/>
        </p:nvGrpSpPr>
        <p:grpSpPr>
          <a:xfrm>
            <a:off x="7395676" y="1443975"/>
            <a:ext cx="547374" cy="484225"/>
            <a:chOff x="491251" y="2259675"/>
            <a:chExt cx="547374" cy="484225"/>
          </a:xfrm>
        </p:grpSpPr>
        <p:pic>
          <p:nvPicPr>
            <p:cNvPr id="94" name="Google Shape;94;p20"/>
            <p:cNvPicPr preferRelativeResize="0"/>
            <p:nvPr/>
          </p:nvPicPr>
          <p:blipFill rotWithShape="1">
            <a:blip r:embed="rId4">
              <a:alphaModFix/>
            </a:blip>
            <a:srcRect b="52612" l="21538" r="69296" t="34743"/>
            <a:stretch/>
          </p:blipFill>
          <p:spPr>
            <a:xfrm>
              <a:off x="491251" y="2259675"/>
              <a:ext cx="547374" cy="484225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95" name="Google Shape;95;p20"/>
            <p:cNvSpPr txBox="1"/>
            <p:nvPr/>
          </p:nvSpPr>
          <p:spPr>
            <a:xfrm>
              <a:off x="505288" y="2417765"/>
              <a:ext cx="519300" cy="2799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18">
                  <a:solidFill>
                    <a:srgbClr val="22222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ADCIRC</a:t>
              </a:r>
              <a:endParaRPr b="1" sz="618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6" name="Google Shape;96;p20"/>
          <p:cNvGrpSpPr/>
          <p:nvPr/>
        </p:nvGrpSpPr>
        <p:grpSpPr>
          <a:xfrm>
            <a:off x="7395676" y="2005400"/>
            <a:ext cx="547374" cy="484225"/>
            <a:chOff x="491251" y="2259675"/>
            <a:chExt cx="547374" cy="484225"/>
          </a:xfrm>
        </p:grpSpPr>
        <p:pic>
          <p:nvPicPr>
            <p:cNvPr id="97" name="Google Shape;97;p20"/>
            <p:cNvPicPr preferRelativeResize="0"/>
            <p:nvPr/>
          </p:nvPicPr>
          <p:blipFill rotWithShape="1">
            <a:blip r:embed="rId4">
              <a:alphaModFix/>
            </a:blip>
            <a:srcRect b="52612" l="21538" r="69296" t="34743"/>
            <a:stretch/>
          </p:blipFill>
          <p:spPr>
            <a:xfrm>
              <a:off x="491251" y="2259675"/>
              <a:ext cx="547374" cy="484225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98" name="Google Shape;98;p20"/>
            <p:cNvSpPr txBox="1"/>
            <p:nvPr/>
          </p:nvSpPr>
          <p:spPr>
            <a:xfrm>
              <a:off x="505288" y="2417765"/>
              <a:ext cx="519300" cy="2799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18">
                  <a:solidFill>
                    <a:srgbClr val="22222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FVCOM</a:t>
              </a:r>
              <a:endParaRPr b="1" sz="618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99" name="Google Shape;99;p20"/>
          <p:cNvGrpSpPr/>
          <p:nvPr/>
        </p:nvGrpSpPr>
        <p:grpSpPr>
          <a:xfrm>
            <a:off x="6723001" y="2005400"/>
            <a:ext cx="547374" cy="484225"/>
            <a:chOff x="491251" y="2259675"/>
            <a:chExt cx="547374" cy="484225"/>
          </a:xfrm>
        </p:grpSpPr>
        <p:pic>
          <p:nvPicPr>
            <p:cNvPr id="100" name="Google Shape;100;p20"/>
            <p:cNvPicPr preferRelativeResize="0"/>
            <p:nvPr/>
          </p:nvPicPr>
          <p:blipFill rotWithShape="1">
            <a:blip r:embed="rId4">
              <a:alphaModFix/>
            </a:blip>
            <a:srcRect b="52612" l="21538" r="69296" t="34743"/>
            <a:stretch/>
          </p:blipFill>
          <p:spPr>
            <a:xfrm>
              <a:off x="491251" y="2259675"/>
              <a:ext cx="547374" cy="484225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01" name="Google Shape;101;p20"/>
            <p:cNvSpPr txBox="1"/>
            <p:nvPr/>
          </p:nvSpPr>
          <p:spPr>
            <a:xfrm>
              <a:off x="505288" y="2417765"/>
              <a:ext cx="519300" cy="2799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18">
                  <a:solidFill>
                    <a:srgbClr val="22222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ROMS</a:t>
              </a:r>
              <a:endParaRPr b="1" sz="618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102" name="Google Shape;102;p20"/>
          <p:cNvGrpSpPr/>
          <p:nvPr/>
        </p:nvGrpSpPr>
        <p:grpSpPr>
          <a:xfrm>
            <a:off x="6723001" y="1443975"/>
            <a:ext cx="547374" cy="484225"/>
            <a:chOff x="491251" y="2259675"/>
            <a:chExt cx="547374" cy="484225"/>
          </a:xfrm>
        </p:grpSpPr>
        <p:pic>
          <p:nvPicPr>
            <p:cNvPr id="103" name="Google Shape;103;p20"/>
            <p:cNvPicPr preferRelativeResize="0"/>
            <p:nvPr/>
          </p:nvPicPr>
          <p:blipFill rotWithShape="1">
            <a:blip r:embed="rId4">
              <a:alphaModFix/>
            </a:blip>
            <a:srcRect b="52612" l="21538" r="69296" t="34743"/>
            <a:stretch/>
          </p:blipFill>
          <p:spPr>
            <a:xfrm>
              <a:off x="491251" y="2259675"/>
              <a:ext cx="547374" cy="484225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04" name="Google Shape;104;p20"/>
            <p:cNvSpPr txBox="1"/>
            <p:nvPr/>
          </p:nvSpPr>
          <p:spPr>
            <a:xfrm>
              <a:off x="505288" y="2417765"/>
              <a:ext cx="519300" cy="2799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18">
                  <a:solidFill>
                    <a:srgbClr val="22222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SCHISM</a:t>
              </a:r>
              <a:endParaRPr b="1" sz="618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5" name="Google Shape;105;p20"/>
          <p:cNvSpPr txBox="1"/>
          <p:nvPr/>
        </p:nvSpPr>
        <p:spPr>
          <a:xfrm>
            <a:off x="6612453" y="1126277"/>
            <a:ext cx="1317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US" sz="11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Ocean:</a:t>
            </a:r>
            <a:endParaRPr b="1" sz="1100"/>
          </a:p>
        </p:txBody>
      </p:sp>
      <p:sp>
        <p:nvSpPr>
          <p:cNvPr id="106" name="Google Shape;106;p20"/>
          <p:cNvSpPr txBox="1"/>
          <p:nvPr/>
        </p:nvSpPr>
        <p:spPr>
          <a:xfrm>
            <a:off x="7971006" y="1126287"/>
            <a:ext cx="1096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US" sz="11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Atmosphere</a:t>
            </a:r>
            <a:r>
              <a:rPr b="1" lang="en-US" sz="11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/>
          </a:p>
        </p:txBody>
      </p:sp>
      <p:grpSp>
        <p:nvGrpSpPr>
          <p:cNvPr id="107" name="Google Shape;107;p20"/>
          <p:cNvGrpSpPr/>
          <p:nvPr/>
        </p:nvGrpSpPr>
        <p:grpSpPr>
          <a:xfrm>
            <a:off x="8068351" y="1443987"/>
            <a:ext cx="547374" cy="484225"/>
            <a:chOff x="491251" y="2259675"/>
            <a:chExt cx="547374" cy="484225"/>
          </a:xfrm>
        </p:grpSpPr>
        <p:pic>
          <p:nvPicPr>
            <p:cNvPr id="108" name="Google Shape;108;p20"/>
            <p:cNvPicPr preferRelativeResize="0"/>
            <p:nvPr/>
          </p:nvPicPr>
          <p:blipFill rotWithShape="1">
            <a:blip r:embed="rId4">
              <a:alphaModFix/>
            </a:blip>
            <a:srcRect b="52612" l="21538" r="69296" t="34743"/>
            <a:stretch/>
          </p:blipFill>
          <p:spPr>
            <a:xfrm>
              <a:off x="491251" y="2259675"/>
              <a:ext cx="547374" cy="484225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09" name="Google Shape;109;p20"/>
            <p:cNvSpPr txBox="1"/>
            <p:nvPr/>
          </p:nvSpPr>
          <p:spPr>
            <a:xfrm>
              <a:off x="505288" y="2417765"/>
              <a:ext cx="519300" cy="2799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18">
                  <a:solidFill>
                    <a:srgbClr val="222222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PaHM</a:t>
              </a:r>
              <a:endParaRPr b="1" sz="618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0" name="Google Shape;110;p20"/>
          <p:cNvSpPr txBox="1"/>
          <p:nvPr/>
        </p:nvSpPr>
        <p:spPr>
          <a:xfrm>
            <a:off x="6612451" y="728869"/>
            <a:ext cx="1317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</a:t>
            </a:r>
            <a:br>
              <a:rPr b="1"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US" sz="11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Components:</a:t>
            </a:r>
            <a:endParaRPr b="1" sz="1100">
              <a:solidFill>
                <a:srgbClr val="FF0000"/>
              </a:solidFill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6633500" y="2763375"/>
            <a:ext cx="21987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UFS WM fork used for UFS Coastal is the same code base and uses same build and RT infrastructure. It is also regularly synced with the UFS WM.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457200" y="205977"/>
            <a:ext cx="8229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>
                <a:solidFill>
                  <a:srgbClr val="FF0000"/>
                </a:solidFill>
              </a:rPr>
              <a:t>Current Status of The Model</a:t>
            </a:r>
            <a:endParaRPr b="1" i="0" sz="2471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11700" y="832050"/>
            <a:ext cx="8520600" cy="3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●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components are already part of the UFS Weather Model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Integrated with UFS Weather Model build and RT system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Compatible with CMEPS mediator (it was 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especially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tricky for 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unstructured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grid)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●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component has at least one RT defined in </a:t>
            </a:r>
            <a:r>
              <a:rPr i="1" lang="en-US" sz="1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ufs_coastal.conf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Regularly testing on two platform: Hercules (Intel + GNU) and Frontera (Intel)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Currently has no any configuration that use active 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atmospheric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model component and rather 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forced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CDEPS provided data atmosphere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SCHISM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has two-way coupled ocean-wave configuration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■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wav -&gt; radiation stress components -&gt; ocn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600"/>
              <a:buFont typeface="Helvetica Neue"/>
              <a:buChar char="■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ocn -&gt; wind and current components -&gt; wav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57200" y="205977"/>
            <a:ext cx="8229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>
                <a:solidFill>
                  <a:srgbClr val="FF0000"/>
                </a:solidFill>
              </a:rPr>
              <a:t>New Model </a:t>
            </a:r>
            <a:r>
              <a:rPr lang="en-US">
                <a:solidFill>
                  <a:srgbClr val="FF0000"/>
                </a:solidFill>
              </a:rPr>
              <a:t>Components</a:t>
            </a:r>
            <a:endParaRPr b="1" i="0" sz="2471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3" name="Google Shape;123;p22"/>
          <p:cNvGraphicFramePr/>
          <p:nvPr/>
        </p:nvGraphicFramePr>
        <p:xfrm>
          <a:off x="818225" y="735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{78B0A035-E531-4CB3-A71F-2F965558F3C7}</a:tableStyleId>
              </a:tblPr>
              <a:tblGrid>
                <a:gridCol w="1120825"/>
                <a:gridCol w="593825"/>
                <a:gridCol w="808500"/>
                <a:gridCol w="5434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Component</a:t>
                      </a:r>
                      <a:endParaRPr b="1"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Build</a:t>
                      </a:r>
                      <a:endParaRPr b="1"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Tested*</a:t>
                      </a:r>
                      <a:endParaRPr b="1"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RTs</a:t>
                      </a:r>
                      <a:endParaRPr b="1" sz="13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</a:tr>
              <a:tr h="29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3"/>
                        </a:rPr>
                        <a:t>ADCIRC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DATM+OCN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4"/>
                        </a:rPr>
                        <a:t>FVCOM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Helvetica Neue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DATM+OCN - FVCOM runs in 2d mode and has </a:t>
                      </a:r>
                      <a:r>
                        <a:rPr lang="en-US" sz="12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5"/>
                        </a:rPr>
                        <a:t>issue with </a:t>
                      </a:r>
                      <a:r>
                        <a:rPr lang="en-US" sz="12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6"/>
                        </a:rPr>
                        <a:t>reproducibility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</a:tr>
              <a:tr h="456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7"/>
                        </a:rPr>
                        <a:t>PAHM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Still under development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accent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ROMS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DATM+OCN and working with both GNU and Intel compilers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Helvetica Neue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</a:t>
                      </a:r>
                      <a:r>
                        <a:rPr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200" u="sng">
                          <a:solidFill>
                            <a:schemeClr val="accent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CDEPS data atmosphere forced (ERA5) 3D Irene case</a:t>
                      </a:r>
                      <a:r>
                        <a:rPr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is used for</a:t>
                      </a:r>
                      <a:r>
                        <a:rPr lang="en-US" sz="12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the initial implementation.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0"/>
                        </a:rPr>
                        <a:t>SCHISM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1"/>
                        </a:rPr>
                        <a:t>NUOPC cap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DATM+OCN and DATM+OCN+WAV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It is working with both GNU and Intel compilers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2"/>
                        </a:rPr>
                        <a:t>WW3</a:t>
                      </a: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Yes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NUOPC cap is fixed for radiation stress components - </a:t>
                      </a:r>
                      <a:r>
                        <a:rPr lang="en-US" sz="1200" u="sng">
                          <a:solidFill>
                            <a:schemeClr val="hlink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  <a:hlinkClick r:id="rId13"/>
                        </a:rPr>
                        <a:t>PR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Char char="●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DATM+WAV and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DATM+OCN+WAV</a:t>
                      </a:r>
                      <a:endParaRPr sz="120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" name="Google Shape;124;p22"/>
          <p:cNvSpPr txBox="1"/>
          <p:nvPr/>
        </p:nvSpPr>
        <p:spPr>
          <a:xfrm>
            <a:off x="0" y="43155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status of RTs can be found in the </a:t>
            </a:r>
            <a:r>
              <a:rPr lang="en-US" u="sng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ufs-coastal repository wiki page</a:t>
            </a:r>
            <a:r>
              <a:rPr lang="en-US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This is updated regularly.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457200" y="205977"/>
            <a:ext cx="8229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>
                <a:solidFill>
                  <a:srgbClr val="FF0000"/>
                </a:solidFill>
              </a:rPr>
              <a:t>Repository and Documentation</a:t>
            </a:r>
            <a:endParaRPr b="1" i="0" sz="2471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802926"/>
            <a:ext cx="4736824" cy="2842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5524" y="2088052"/>
            <a:ext cx="3645174" cy="22978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2" name="Google Shape;132;p23"/>
          <p:cNvSpPr txBox="1"/>
          <p:nvPr/>
        </p:nvSpPr>
        <p:spPr>
          <a:xfrm>
            <a:off x="2011175" y="3862675"/>
            <a:ext cx="318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https://oceanmodeling.github.io/ufs-coastal-app/versions/main/html/index.html</a:t>
            </a:r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5265525" y="8029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6"/>
              </a:rPr>
              <a:t>https://github.com/oceanmodeling/ufs-weather-model/tree/feature/coastal_app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457200" y="205977"/>
            <a:ext cx="82296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>
                <a:solidFill>
                  <a:srgbClr val="FF0000"/>
                </a:solidFill>
              </a:rPr>
              <a:t>UFS Coastal Application</a:t>
            </a:r>
            <a:endParaRPr b="1" i="0" sz="2471" u="none" cap="none" strike="noStrik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311700" y="832050"/>
            <a:ext cx="8520600" cy="3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●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current version of application (</a:t>
            </a:r>
            <a:r>
              <a:rPr lang="en-US" sz="1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ufs-coastal-app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);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</a:t>
            </a:r>
            <a:r>
              <a:rPr lang="en-US" sz="1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ufs-weather-model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a submodule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top level CMake build system is implemented - uses UFS WM modules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Sphinx based </a:t>
            </a:r>
            <a:r>
              <a:rPr lang="en-US" sz="1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documentation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needs to be extended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○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 of application level workflow - </a:t>
            </a:r>
            <a:r>
              <a:rPr lang="en-US" sz="1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development branch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■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based on </a:t>
            </a:r>
            <a:r>
              <a:rPr lang="en-US" sz="1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UWTools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■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Active collaboration between UWTools and Coastal Modeling team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Helvetica Neue"/>
              <a:buChar char="●"/>
            </a:pPr>
            <a:r>
              <a:rPr lang="en-US" sz="1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CDEPS</a:t>
            </a: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SCHISM and WW3 support is already implemented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600"/>
              <a:buFont typeface="Helvetica Neue"/>
              <a:buChar char="●"/>
            </a:pPr>
            <a:r>
              <a:rPr lang="en-US" sz="16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 target is to run DATM+SCHISM configuration via workflow</a:t>
            </a:r>
            <a:endParaRPr sz="16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itle Page: NCAR | UCAR - Gray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NCAR-Blue-BottomSwooshes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