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89" r:id="rId3"/>
    <p:sldId id="323" r:id="rId4"/>
    <p:sldId id="309" r:id="rId5"/>
    <p:sldId id="347" r:id="rId6"/>
    <p:sldId id="335" r:id="rId7"/>
    <p:sldId id="346" r:id="rId8"/>
    <p:sldId id="337" r:id="rId9"/>
    <p:sldId id="338" r:id="rId10"/>
    <p:sldId id="341" r:id="rId11"/>
    <p:sldId id="342" r:id="rId12"/>
    <p:sldId id="343" r:id="rId13"/>
    <p:sldId id="344" r:id="rId14"/>
    <p:sldId id="34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Marchok" initials="TM" lastIdx="2" clrIdx="0">
    <p:extLst>
      <p:ext uri="{19B8F6BF-5375-455C-9EA6-DF929625EA0E}">
        <p15:presenceInfo xmlns:p15="http://schemas.microsoft.com/office/powerpoint/2012/main" userId="S-1-5-21-1606980848-1788223648-682003330-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8BA00-39C2-4A20-90FB-F4CACC9B0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150" y="3783013"/>
            <a:ext cx="8521700" cy="1049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D2F9-92FE-4433-9E52-D89B13B48FC2}" type="datetimeFigureOut">
              <a:rPr lang="en-US" smtClean="0"/>
              <a:pPr/>
              <a:t>7/22/2024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419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1"/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1292A-F06D-430D-B7F3-C167D3D63E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150" y="2841625"/>
            <a:ext cx="7173913" cy="1747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1F62-A1EB-4273-B034-85E3BB7F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DE5D82-5AEF-4EBA-8899-E4CFF89DA62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067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17810"/>
            <a:ext cx="8520600" cy="1744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Test </a:t>
            </a:r>
            <a:r>
              <a:rPr lang="en-US" dirty="0" err="1"/>
              <a:t>test</a:t>
            </a:r>
            <a:r>
              <a:rPr lang="en-US" dirty="0"/>
              <a:t> </a:t>
            </a:r>
            <a:r>
              <a:rPr lang="en-US" dirty="0" err="1"/>
              <a:t>test</a:t>
            </a:r>
            <a:endParaRPr lang="en-US" dirty="0"/>
          </a:p>
          <a:p>
            <a:pPr lvl="1"/>
            <a:r>
              <a:rPr lang="en-US" dirty="0"/>
              <a:t>Test indent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B84F3D-E953-4AA8-BFED-122E6CFA4ABD}"/>
              </a:ext>
            </a:extLst>
          </p:cNvPr>
          <p:cNvSpPr/>
          <p:nvPr/>
        </p:nvSpPr>
        <p:spPr>
          <a:xfrm>
            <a:off x="0" y="0"/>
            <a:ext cx="9144000" cy="5203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0500" y="71269"/>
            <a:ext cx="8870658" cy="13964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33" dirty="0">
                <a:solidFill>
                  <a:srgbClr val="0000FF"/>
                </a:solidFill>
              </a:rPr>
              <a:t>Use and distribution of the GFDL Vortex Tracker as part of the Unified Forecast System</a:t>
            </a:r>
            <a:endParaRPr sz="3133" dirty="0"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41900" y="3790098"/>
            <a:ext cx="6379492" cy="1255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 dirty="0">
                <a:solidFill>
                  <a:srgbClr val="00B050"/>
                </a:solidFill>
              </a:rPr>
              <a:t>Unifying Innovations in Forecast Capabilities Workshop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00B050"/>
                </a:solidFill>
              </a:rPr>
              <a:t>Jackson State University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00B050"/>
                </a:solidFill>
              </a:rPr>
              <a:t>Jackson, 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i="1" dirty="0">
                <a:solidFill>
                  <a:srgbClr val="00B050"/>
                </a:solidFill>
              </a:rPr>
              <a:t>July 24, 2024</a:t>
            </a:r>
            <a:endParaRPr sz="1900" i="1" dirty="0">
              <a:solidFill>
                <a:srgbClr val="00B050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2357574" y="2054569"/>
            <a:ext cx="4815583" cy="11105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Tim Marchok – NOAA / GFDL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Caitlyn McAllister – SAIC @ NOAA/GFDL</a:t>
            </a:r>
            <a:endParaRPr sz="19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00" y="3790098"/>
            <a:ext cx="1040900" cy="10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0350" y="3790100"/>
            <a:ext cx="1101850" cy="1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30;p17">
            <a:extLst>
              <a:ext uri="{FF2B5EF4-FFF2-40B4-BE49-F238E27FC236}">
                <a16:creationId xmlns:a16="http://schemas.microsoft.com/office/drawing/2014/main" id="{52BE638C-7D14-4639-AC88-75687256265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7373" t="2044" r="9904" b="2862"/>
          <a:stretch/>
        </p:blipFill>
        <p:spPr>
          <a:xfrm>
            <a:off x="401382" y="1684796"/>
            <a:ext cx="1755226" cy="173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44769F-90AE-4E99-A282-AC0A427831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90" t="1412" r="19034" b="2916"/>
          <a:stretch/>
        </p:blipFill>
        <p:spPr>
          <a:xfrm>
            <a:off x="7406750" y="1618823"/>
            <a:ext cx="1353624" cy="1882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2" y="21951"/>
            <a:ext cx="7688062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Use of the tracker in operations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78990" y="741841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5CF625-6CFD-40D4-92FD-0BE8A2F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62" y="945486"/>
            <a:ext cx="7821782" cy="4008251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solidFill>
                  <a:srgbClr val="00B050"/>
                </a:solidFill>
              </a:rPr>
              <a:t>Operational use at NCEP since 1998 for these models:</a:t>
            </a:r>
          </a:p>
          <a:p>
            <a:endParaRPr lang="en-US" sz="2300" dirty="0">
              <a:solidFill>
                <a:srgbClr val="00B050"/>
              </a:solidFill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GFS, and GFS Ensemble (GEFS)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ECMWF, and ECMWF Ensemble (EEPS)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CMC, and CMC Ensemble (GEPS)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HWRF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HAFS-A, HAFS-B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GFDL Hurricane Model (retired)</a:t>
            </a:r>
          </a:p>
          <a:p>
            <a:pPr lvl="1"/>
            <a:endParaRPr lang="en-US" sz="2300" dirty="0">
              <a:solidFill>
                <a:schemeClr val="tx1"/>
              </a:solidFill>
            </a:endParaRPr>
          </a:p>
          <a:p>
            <a:r>
              <a:rPr lang="en-US" sz="2300" dirty="0">
                <a:solidFill>
                  <a:srgbClr val="00B050"/>
                </a:solidFill>
              </a:rPr>
              <a:t>Operational use at Navy / FNMOC since ~2003 for these models:</a:t>
            </a:r>
          </a:p>
          <a:p>
            <a:endParaRPr lang="en-US" sz="2300" dirty="0">
              <a:solidFill>
                <a:srgbClr val="00B050"/>
              </a:solidFill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NAVGEM / NOGAPS-(retired)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COAMPS-TC, and COAMPS-TC Ensemble</a:t>
            </a:r>
          </a:p>
          <a:p>
            <a:pPr lvl="1"/>
            <a:r>
              <a:rPr lang="en-US" sz="2300" dirty="0">
                <a:solidFill>
                  <a:schemeClr val="tx1"/>
                </a:solidFill>
              </a:rPr>
              <a:t>ESPC</a:t>
            </a:r>
            <a:endParaRPr lang="en-US" sz="23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7" y="155121"/>
            <a:ext cx="8202967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Inclusion of the GFDL Vortex Tracker in the UFS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5CF625-6CFD-40D4-92FD-0BE8A2F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06" y="1222902"/>
            <a:ext cx="7528819" cy="294072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tracker was previously released to the public via DTC, but that support ended in 2021.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Numerous versions of the GFDL Vortex Tracker exist in operations.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need exists to coalesce divergent versions of the GFDL Vortex Tracker into a single version so that it can be properly supported as a community-developed GitHub project.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07" y="155121"/>
            <a:ext cx="8202967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Goals of the UFS / GFDL Vortex Tracker project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5CF625-6CFD-40D4-92FD-0BE8A2F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6" y="1204148"/>
            <a:ext cx="8318100" cy="32613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Maintain and update automatic build system for the tracker.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Establish &amp; maintain GitHub repository for the tracker:</a:t>
            </a:r>
          </a:p>
          <a:p>
            <a:pPr lvl="1"/>
            <a:r>
              <a:rPr lang="en-US" sz="1800" b="1" dirty="0">
                <a:solidFill>
                  <a:srgbClr val="00B050"/>
                </a:solidFill>
              </a:rPr>
              <a:t>https://github.com/NOAA-GFDL/GFDL-VortexTracker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Ensure compatibility with UFS Tier-1 supported platforms &amp; compilers: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Gaea, Hera, Jet, PPAN, WCOSS2, Orion, </a:t>
            </a:r>
            <a:r>
              <a:rPr lang="en-US" sz="1800" dirty="0">
                <a:solidFill>
                  <a:schemeClr val="tx1"/>
                </a:solidFill>
              </a:rPr>
              <a:t>Hercules</a:t>
            </a:r>
          </a:p>
          <a:p>
            <a:pPr lvl="1"/>
            <a:endParaRPr lang="en-US" sz="1800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Encourage interaction with the community / respond to user queries</a:t>
            </a:r>
          </a:p>
          <a:p>
            <a:pPr lvl="1"/>
            <a:r>
              <a:rPr lang="en-US" sz="1800" dirty="0">
                <a:solidFill>
                  <a:srgbClr val="00B050"/>
                </a:solidFill>
              </a:rPr>
              <a:t>Development of an array of test run scripts</a:t>
            </a:r>
          </a:p>
          <a:p>
            <a:pPr marL="1143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2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5" y="155121"/>
            <a:ext cx="8887993" cy="530679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00FF"/>
                </a:solidFill>
              </a:rPr>
              <a:t>Goals of the UFS / GFDL Vortex Tracker project (cont’d)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5CF625-6CFD-40D4-92FD-0BE8A2F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6" y="1204147"/>
            <a:ext cx="8105868" cy="3630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Coalesce all divergent versions into a single, supported vortex tracker.</a:t>
            </a:r>
          </a:p>
          <a:p>
            <a:pPr lvl="1"/>
            <a:r>
              <a:rPr lang="en-US" sz="1800" b="1" dirty="0">
                <a:solidFill>
                  <a:srgbClr val="00B050"/>
                </a:solidFill>
              </a:rPr>
              <a:t>HAFS-A/B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GFS</a:t>
            </a:r>
            <a:r>
              <a:rPr lang="en-US" sz="1800" dirty="0">
                <a:solidFill>
                  <a:schemeClr val="tx1"/>
                </a:solidFill>
              </a:rPr>
              <a:t>, GEFS, EMC extratropical cyclone tracking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Develop &amp; maintain unit tests for the tracker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Update the documentation to keep it current with scientific developments.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1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5" y="155121"/>
            <a:ext cx="8887993" cy="530679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00FF"/>
                </a:solidFill>
              </a:rPr>
              <a:t>Summary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5CF625-6CFD-40D4-92FD-0BE8A2F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6" y="1204147"/>
            <a:ext cx="8105868" cy="3630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GFDL Vortex Tracker provides tracking diagnostics for existing TCs as well as new TCs that develop during a model forecast.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Big part of the effort with this UFS project is to coalesce various versions of the GFDL Vortex Tracker into a single version.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GitHub repository has been established to support code development and foster community interaction: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800" b="1" dirty="0">
                <a:solidFill>
                  <a:srgbClr val="00B050"/>
                </a:solidFill>
              </a:rPr>
              <a:t>https://github.com/NOAA-GFDL/GFDL-VortexTracker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0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8AB69-4EE6-425A-8ACC-88178509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58488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33" dirty="0">
                <a:solidFill>
                  <a:srgbClr val="0000FF"/>
                </a:solidFill>
              </a:rPr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CCA839-1D15-4A47-9C49-D0099534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922680"/>
            <a:ext cx="8520600" cy="3740537"/>
          </a:xfrm>
        </p:spPr>
        <p:txBody>
          <a:bodyPr>
            <a:noAutofit/>
          </a:bodyPr>
          <a:lstStyle/>
          <a:p>
            <a:r>
              <a:rPr lang="en-US" sz="2400" dirty="0"/>
              <a:t>Overview of the tracker</a:t>
            </a:r>
          </a:p>
          <a:p>
            <a:endParaRPr lang="en-US" sz="2000" dirty="0"/>
          </a:p>
          <a:p>
            <a:r>
              <a:rPr lang="en-US" sz="2400" dirty="0"/>
              <a:t>Metrics diagnosed by the tracker</a:t>
            </a:r>
          </a:p>
          <a:p>
            <a:endParaRPr lang="en-US" sz="2000" dirty="0"/>
          </a:p>
          <a:p>
            <a:r>
              <a:rPr lang="en-US" sz="2400" dirty="0"/>
              <a:t>Inclusion as part of the Unified Forecast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FE0F9-072C-497D-AAF3-181C8BD035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844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61570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Purpose of a vortex tracker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1132" y="984331"/>
            <a:ext cx="1997818" cy="17081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11000100100100101010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00010010011110010010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11001110001101010001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00001010010011001011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10101110101100011001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10001110100100010100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 descr="ike09l.pmsl.2008090700.f54.purpose_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9753" y="932873"/>
            <a:ext cx="1575197" cy="17716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143250" y="1543050"/>
            <a:ext cx="51435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ight Arrow 7"/>
          <p:cNvSpPr/>
          <p:nvPr/>
        </p:nvSpPr>
        <p:spPr>
          <a:xfrm>
            <a:off x="5500144" y="1543050"/>
            <a:ext cx="51435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57150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ke_track_intensity_purpose_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050" y="919986"/>
            <a:ext cx="1609034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9CDADD-A010-4FF0-8CE5-DD97259E0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99" y="2974646"/>
            <a:ext cx="8335598" cy="21336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Goal:  Efficient diagnosis of model cyclone guidance </a:t>
            </a:r>
          </a:p>
          <a:p>
            <a:r>
              <a:rPr lang="en-US" sz="2400" dirty="0">
                <a:solidFill>
                  <a:schemeClr val="tx1"/>
                </a:solidFill>
              </a:rPr>
              <a:t>Two different modes of running the tracker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Forward tracking:  Track known, RSMC-numbered storms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Genesis tracking:  Detect &amp; track new storms in a forecast</a:t>
            </a:r>
          </a:p>
          <a:p>
            <a:endParaRPr lang="en-US" sz="800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0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8AB69-4EE6-425A-8ACC-88178509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7" y="140235"/>
            <a:ext cx="8910322" cy="5727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Use of multiple parameters to help fix a center 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FFE0F9-072C-497D-AAF3-181C8BD035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7DC6C7-B041-413B-8DFE-C331293B4248}"/>
              </a:ext>
            </a:extLst>
          </p:cNvPr>
          <p:cNvGrpSpPr/>
          <p:nvPr/>
        </p:nvGrpSpPr>
        <p:grpSpPr>
          <a:xfrm>
            <a:off x="24520" y="917595"/>
            <a:ext cx="3652731" cy="2791609"/>
            <a:chOff x="4648103" y="890528"/>
            <a:chExt cx="6677757" cy="511974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B8AC4E-D3B1-4D5A-8E70-CDF91A82F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-1" r="4050" b="4437"/>
            <a:stretch/>
          </p:blipFill>
          <p:spPr>
            <a:xfrm>
              <a:off x="4648103" y="890528"/>
              <a:ext cx="6677757" cy="5119748"/>
            </a:xfrm>
            <a:prstGeom prst="rect">
              <a:avLst/>
            </a:prstGeom>
          </p:spPr>
        </p:pic>
        <p:pic>
          <p:nvPicPr>
            <p:cNvPr id="25" name="Picture 24" descr="Weather's Highs and Lows | Learning Weather at Penn State ...">
              <a:extLst>
                <a:ext uri="{FF2B5EF4-FFF2-40B4-BE49-F238E27FC236}">
                  <a16:creationId xmlns:a16="http://schemas.microsoft.com/office/drawing/2014/main" id="{A6311561-708D-4D89-A2A0-5C9AA754D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5622">
              <a:off x="7596035" y="3275621"/>
              <a:ext cx="462540" cy="415826"/>
            </a:xfrm>
            <a:prstGeom prst="rect">
              <a:avLst/>
            </a:prstGeom>
          </p:spPr>
        </p:pic>
        <p:sp>
          <p:nvSpPr>
            <p:cNvPr id="26" name="Plus 33">
              <a:extLst>
                <a:ext uri="{FF2B5EF4-FFF2-40B4-BE49-F238E27FC236}">
                  <a16:creationId xmlns:a16="http://schemas.microsoft.com/office/drawing/2014/main" id="{00582E8B-B160-484E-A858-0C16E04D5BE6}"/>
                </a:ext>
              </a:extLst>
            </p:cNvPr>
            <p:cNvSpPr/>
            <p:nvPr/>
          </p:nvSpPr>
          <p:spPr>
            <a:xfrm>
              <a:off x="7661647" y="3320226"/>
              <a:ext cx="358057" cy="342900"/>
            </a:xfrm>
            <a:prstGeom prst="mathPlus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9DBE52-3989-422A-A855-5506B793F452}"/>
              </a:ext>
            </a:extLst>
          </p:cNvPr>
          <p:cNvGrpSpPr/>
          <p:nvPr/>
        </p:nvGrpSpPr>
        <p:grpSpPr>
          <a:xfrm>
            <a:off x="5755510" y="906119"/>
            <a:ext cx="3363970" cy="2791609"/>
            <a:chOff x="4469935" y="857250"/>
            <a:chExt cx="6198067" cy="51435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0D24AF-604D-4B76-9085-2DA55F6FE6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r="3907" b="4259"/>
            <a:stretch/>
          </p:blipFill>
          <p:spPr>
            <a:xfrm>
              <a:off x="4469935" y="857250"/>
              <a:ext cx="6198067" cy="5143500"/>
            </a:xfrm>
            <a:prstGeom prst="rect">
              <a:avLst/>
            </a:prstGeom>
          </p:spPr>
        </p:pic>
        <p:pic>
          <p:nvPicPr>
            <p:cNvPr id="29" name="Picture 28" descr="Weather's Highs and Lows | Learning Weather at Penn State ...">
              <a:extLst>
                <a:ext uri="{FF2B5EF4-FFF2-40B4-BE49-F238E27FC236}">
                  <a16:creationId xmlns:a16="http://schemas.microsoft.com/office/drawing/2014/main" id="{3A70E943-3053-4E76-9B51-3137F44C0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85622">
              <a:off x="7256718" y="3353955"/>
              <a:ext cx="436665" cy="415826"/>
            </a:xfrm>
            <a:prstGeom prst="rect">
              <a:avLst/>
            </a:prstGeom>
          </p:spPr>
        </p:pic>
        <p:sp>
          <p:nvSpPr>
            <p:cNvPr id="30" name="Plus 33">
              <a:extLst>
                <a:ext uri="{FF2B5EF4-FFF2-40B4-BE49-F238E27FC236}">
                  <a16:creationId xmlns:a16="http://schemas.microsoft.com/office/drawing/2014/main" id="{B7E54B4B-A0BA-48D8-8EE1-D1B1DB2538B5}"/>
                </a:ext>
              </a:extLst>
            </p:cNvPr>
            <p:cNvSpPr/>
            <p:nvPr/>
          </p:nvSpPr>
          <p:spPr>
            <a:xfrm>
              <a:off x="7475051" y="3171825"/>
              <a:ext cx="338027" cy="342900"/>
            </a:xfrm>
            <a:prstGeom prst="mathPlus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ADC184A6-F9FA-4B12-B27C-2FA97D113EE2}"/>
                </a:ext>
              </a:extLst>
            </p:cNvPr>
            <p:cNvSpPr/>
            <p:nvPr/>
          </p:nvSpPr>
          <p:spPr>
            <a:xfrm>
              <a:off x="7824250" y="2960519"/>
              <a:ext cx="208913" cy="219075"/>
            </a:xfrm>
            <a:prstGeom prst="diamond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B54142EF-A0C2-4D86-932A-B1803FBB8190}"/>
                </a:ext>
              </a:extLst>
            </p:cNvPr>
            <p:cNvSpPr/>
            <p:nvPr/>
          </p:nvSpPr>
          <p:spPr>
            <a:xfrm>
              <a:off x="7870103" y="2913330"/>
              <a:ext cx="188729" cy="212190"/>
            </a:xfrm>
            <a:prstGeom prst="diamond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mond 34">
              <a:extLst>
                <a:ext uri="{FF2B5EF4-FFF2-40B4-BE49-F238E27FC236}">
                  <a16:creationId xmlns:a16="http://schemas.microsoft.com/office/drawing/2014/main" id="{12C6925C-4814-4B9D-B496-E14A59E771ED}"/>
                </a:ext>
              </a:extLst>
            </p:cNvPr>
            <p:cNvSpPr/>
            <p:nvPr/>
          </p:nvSpPr>
          <p:spPr>
            <a:xfrm>
              <a:off x="6832972" y="3757875"/>
              <a:ext cx="238015" cy="200025"/>
            </a:xfrm>
            <a:prstGeom prst="diamond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36C8A0-11BB-44A0-ADFE-3D172FC9BDE5}"/>
                </a:ext>
              </a:extLst>
            </p:cNvPr>
            <p:cNvSpPr/>
            <p:nvPr/>
          </p:nvSpPr>
          <p:spPr>
            <a:xfrm>
              <a:off x="7208268" y="3875746"/>
              <a:ext cx="180741" cy="1643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3F72D95-0544-4409-AB41-DA6A0A1C463A}"/>
                </a:ext>
              </a:extLst>
            </p:cNvPr>
            <p:cNvSpPr/>
            <p:nvPr/>
          </p:nvSpPr>
          <p:spPr>
            <a:xfrm>
              <a:off x="7569550" y="3459974"/>
              <a:ext cx="186014" cy="160960"/>
            </a:xfrm>
            <a:prstGeom prst="rect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6F3A72-4FD0-4091-9151-D3091B0031C5}"/>
                </a:ext>
              </a:extLst>
            </p:cNvPr>
            <p:cNvSpPr/>
            <p:nvPr/>
          </p:nvSpPr>
          <p:spPr>
            <a:xfrm>
              <a:off x="6993789" y="3448052"/>
              <a:ext cx="141268" cy="14146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990148-DA2C-4A8C-A90F-B2AF1BC9BACF}"/>
                </a:ext>
              </a:extLst>
            </p:cNvPr>
            <p:cNvSpPr/>
            <p:nvPr/>
          </p:nvSpPr>
          <p:spPr>
            <a:xfrm>
              <a:off x="7819433" y="3162300"/>
              <a:ext cx="194336" cy="167936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8BD4C23-A756-4C6B-AE47-9514FE0A2B1A}"/>
                </a:ext>
              </a:extLst>
            </p:cNvPr>
            <p:cNvSpPr/>
            <p:nvPr/>
          </p:nvSpPr>
          <p:spPr>
            <a:xfrm>
              <a:off x="7735399" y="3098450"/>
              <a:ext cx="156275" cy="178766"/>
            </a:xfrm>
            <a:prstGeom prst="ellipse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5D3035-BDF0-47C7-9EAD-8839BAA7465D}"/>
                </a:ext>
              </a:extLst>
            </p:cNvPr>
            <p:cNvSpPr/>
            <p:nvPr/>
          </p:nvSpPr>
          <p:spPr>
            <a:xfrm>
              <a:off x="7080576" y="3569095"/>
              <a:ext cx="166475" cy="12343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68DD1D-43F5-46DE-950C-EE4BCF55108B}"/>
              </a:ext>
            </a:extLst>
          </p:cNvPr>
          <p:cNvGrpSpPr/>
          <p:nvPr/>
        </p:nvGrpSpPr>
        <p:grpSpPr>
          <a:xfrm>
            <a:off x="3545964" y="765124"/>
            <a:ext cx="2475733" cy="2935709"/>
            <a:chOff x="1641843" y="1928045"/>
            <a:chExt cx="2712437" cy="392030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F7A138-CADD-46C9-9F43-8600C23588B6}"/>
                </a:ext>
              </a:extLst>
            </p:cNvPr>
            <p:cNvSpPr/>
            <p:nvPr/>
          </p:nvSpPr>
          <p:spPr>
            <a:xfrm>
              <a:off x="1641843" y="1928045"/>
              <a:ext cx="2499875" cy="392030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1DE60CCB-4274-4AA7-8FE7-A0C86E188591}"/>
                </a:ext>
              </a:extLst>
            </p:cNvPr>
            <p:cNvSpPr/>
            <p:nvPr/>
          </p:nvSpPr>
          <p:spPr>
            <a:xfrm>
              <a:off x="1733661" y="2143125"/>
              <a:ext cx="247540" cy="304800"/>
            </a:xfrm>
            <a:prstGeom prst="diamond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992E84DC-5500-4AE0-A2AC-3AA61CB9869B}"/>
                </a:ext>
              </a:extLst>
            </p:cNvPr>
            <p:cNvSpPr/>
            <p:nvPr/>
          </p:nvSpPr>
          <p:spPr>
            <a:xfrm>
              <a:off x="1733661" y="2505075"/>
              <a:ext cx="247540" cy="304800"/>
            </a:xfrm>
            <a:prstGeom prst="diamond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81501E99-8609-43EB-A971-8CF9C38E019B}"/>
                </a:ext>
              </a:extLst>
            </p:cNvPr>
            <p:cNvSpPr/>
            <p:nvPr/>
          </p:nvSpPr>
          <p:spPr>
            <a:xfrm>
              <a:off x="1720812" y="2867025"/>
              <a:ext cx="247540" cy="304800"/>
            </a:xfrm>
            <a:prstGeom prst="diamond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9896538-E7B2-436E-AF3D-CF26E8CB3BBD}"/>
                </a:ext>
              </a:extLst>
            </p:cNvPr>
            <p:cNvSpPr/>
            <p:nvPr/>
          </p:nvSpPr>
          <p:spPr>
            <a:xfrm>
              <a:off x="1724135" y="3257551"/>
              <a:ext cx="234692" cy="219075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350D9C-CB8C-4F28-88C7-B59AE3E08C27}"/>
                </a:ext>
              </a:extLst>
            </p:cNvPr>
            <p:cNvSpPr/>
            <p:nvPr/>
          </p:nvSpPr>
          <p:spPr>
            <a:xfrm>
              <a:off x="1727568" y="3567114"/>
              <a:ext cx="234692" cy="219075"/>
            </a:xfrm>
            <a:prstGeom prst="rect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105E283-C3BD-4385-B56F-EFF3D5FFE1E3}"/>
                </a:ext>
              </a:extLst>
            </p:cNvPr>
            <p:cNvSpPr/>
            <p:nvPr/>
          </p:nvSpPr>
          <p:spPr>
            <a:xfrm>
              <a:off x="1735376" y="3876676"/>
              <a:ext cx="234692" cy="219075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834EB98-7464-4B03-B62C-D232CA15599D}"/>
                </a:ext>
              </a:extLst>
            </p:cNvPr>
            <p:cNvSpPr/>
            <p:nvPr/>
          </p:nvSpPr>
          <p:spPr>
            <a:xfrm>
              <a:off x="1733661" y="4171950"/>
              <a:ext cx="247540" cy="266700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3F0DC3A-F403-4D0C-9997-3314DE8F5B3B}"/>
                </a:ext>
              </a:extLst>
            </p:cNvPr>
            <p:cNvSpPr/>
            <p:nvPr/>
          </p:nvSpPr>
          <p:spPr>
            <a:xfrm>
              <a:off x="1733661" y="4500563"/>
              <a:ext cx="247540" cy="266700"/>
            </a:xfrm>
            <a:prstGeom prst="ellipse">
              <a:avLst/>
            </a:prstGeom>
            <a:solidFill>
              <a:srgbClr val="FFC000">
                <a:lumMod val="5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CF29E7E-13B9-4406-A7CE-D1D9CBA8CCB6}"/>
                </a:ext>
              </a:extLst>
            </p:cNvPr>
            <p:cNvSpPr/>
            <p:nvPr/>
          </p:nvSpPr>
          <p:spPr>
            <a:xfrm>
              <a:off x="1729008" y="4838700"/>
              <a:ext cx="247540" cy="2667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FBBC0FB-8788-4BAD-B004-B9F73CF5AA47}"/>
                </a:ext>
              </a:extLst>
            </p:cNvPr>
            <p:cNvSpPr txBox="1"/>
            <p:nvPr/>
          </p:nvSpPr>
          <p:spPr>
            <a:xfrm>
              <a:off x="2115905" y="2047523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vort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D3F4B0-A5D1-4229-BFD7-850DD0F0D11E}"/>
                </a:ext>
              </a:extLst>
            </p:cNvPr>
            <p:cNvSpPr txBox="1"/>
            <p:nvPr/>
          </p:nvSpPr>
          <p:spPr>
            <a:xfrm>
              <a:off x="2115905" y="2413216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850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vort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7899ED-20D3-4A81-8BCE-C95078CA1E51}"/>
                </a:ext>
              </a:extLst>
            </p:cNvPr>
            <p:cNvSpPr txBox="1"/>
            <p:nvPr/>
          </p:nvSpPr>
          <p:spPr>
            <a:xfrm>
              <a:off x="2106178" y="2751820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10-m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rel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vort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7C7A0FC-2C70-4FCE-9E38-3F81CD91B327}"/>
                </a:ext>
              </a:extLst>
            </p:cNvPr>
            <p:cNvSpPr txBox="1"/>
            <p:nvPr/>
          </p:nvSpPr>
          <p:spPr>
            <a:xfrm>
              <a:off x="2115905" y="3123848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height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E4D4A9-A7E7-4422-ACBA-9F125E40704E}"/>
                </a:ext>
              </a:extLst>
            </p:cNvPr>
            <p:cNvSpPr txBox="1"/>
            <p:nvPr/>
          </p:nvSpPr>
          <p:spPr>
            <a:xfrm>
              <a:off x="2115905" y="3428649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850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gp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height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97D8694-D894-43E5-93E6-5EB0D6DAD16E}"/>
                </a:ext>
              </a:extLst>
            </p:cNvPr>
            <p:cNvSpPr txBox="1"/>
            <p:nvPr/>
          </p:nvSpPr>
          <p:spPr>
            <a:xfrm>
              <a:off x="2125430" y="3747634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MSLP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A7D86B2-09A4-4165-8E8C-C82969F20332}"/>
                </a:ext>
              </a:extLst>
            </p:cNvPr>
            <p:cNvSpPr txBox="1"/>
            <p:nvPr/>
          </p:nvSpPr>
          <p:spPr>
            <a:xfrm>
              <a:off x="2134955" y="4050104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wind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circ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5B8C72-D82A-4C60-8990-91F48063C1A3}"/>
                </a:ext>
              </a:extLst>
            </p:cNvPr>
            <p:cNvSpPr txBox="1"/>
            <p:nvPr/>
          </p:nvSpPr>
          <p:spPr>
            <a:xfrm>
              <a:off x="2134955" y="4393003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850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mb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wind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circ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33D8D7-DBF2-41CA-B2EB-41D9FEC9EFAF}"/>
                </a:ext>
              </a:extLst>
            </p:cNvPr>
            <p:cNvSpPr txBox="1"/>
            <p:nvPr/>
          </p:nvSpPr>
          <p:spPr>
            <a:xfrm>
              <a:off x="2125430" y="4727792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10-m wind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circ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Plus 27">
              <a:extLst>
                <a:ext uri="{FF2B5EF4-FFF2-40B4-BE49-F238E27FC236}">
                  <a16:creationId xmlns:a16="http://schemas.microsoft.com/office/drawing/2014/main" id="{189C5FC7-AADD-4AD5-A993-9C678CE9E2FB}"/>
                </a:ext>
              </a:extLst>
            </p:cNvPr>
            <p:cNvSpPr/>
            <p:nvPr/>
          </p:nvSpPr>
          <p:spPr>
            <a:xfrm>
              <a:off x="1709849" y="5153025"/>
              <a:ext cx="338027" cy="342900"/>
            </a:xfrm>
            <a:prstGeom prst="mathPlus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C56D7F-4B22-4447-9763-2FB985C37D63}"/>
                </a:ext>
              </a:extLst>
            </p:cNvPr>
            <p:cNvSpPr txBox="1"/>
            <p:nvPr/>
          </p:nvSpPr>
          <p:spPr>
            <a:xfrm>
              <a:off x="2134955" y="5082548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9-parameter fix</a:t>
              </a:r>
            </a:p>
          </p:txBody>
        </p:sp>
        <p:pic>
          <p:nvPicPr>
            <p:cNvPr id="64" name="Picture 63" descr="Weather's Highs and Lows | Learning Weather at Penn State ...">
              <a:extLst>
                <a:ext uri="{FF2B5EF4-FFF2-40B4-BE49-F238E27FC236}">
                  <a16:creationId xmlns:a16="http://schemas.microsoft.com/office/drawing/2014/main" id="{B6D7CABD-A88D-417C-A8F7-63B61C8E1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814" y="5526445"/>
              <a:ext cx="338039" cy="321907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908CF7F-53AE-4A79-9F02-BF2A9E18D70F}"/>
                </a:ext>
              </a:extLst>
            </p:cNvPr>
            <p:cNvSpPr txBox="1"/>
            <p:nvPr/>
          </p:nvSpPr>
          <p:spPr>
            <a:xfrm>
              <a:off x="2134955" y="5427777"/>
              <a:ext cx="2219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NHC observed fix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4395065-2722-43C6-AB85-9620329B253C}"/>
              </a:ext>
            </a:extLst>
          </p:cNvPr>
          <p:cNvSpPr txBox="1"/>
          <p:nvPr/>
        </p:nvSpPr>
        <p:spPr>
          <a:xfrm>
            <a:off x="120565" y="3743870"/>
            <a:ext cx="8599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Center positions for intense storms (</a:t>
            </a:r>
            <a:r>
              <a:rPr lang="en-US" sz="1800" b="1" dirty="0">
                <a:solidFill>
                  <a:srgbClr val="FF0000"/>
                </a:solidFill>
              </a:rPr>
              <a:t>Irma, left panel</a:t>
            </a:r>
            <a:r>
              <a:rPr lang="en-US" sz="1800" dirty="0"/>
              <a:t>) are easier to fix since the centers for various parameters are vertically stacked.</a:t>
            </a:r>
          </a:p>
          <a:p>
            <a:endParaRPr lang="en-US" sz="800" dirty="0"/>
          </a:p>
          <a:p>
            <a:r>
              <a:rPr lang="en-US" sz="1800" dirty="0"/>
              <a:t>For weaker storms with a poor model representation (</a:t>
            </a:r>
            <a:r>
              <a:rPr lang="en-US" sz="1800" b="1" dirty="0">
                <a:solidFill>
                  <a:srgbClr val="00B050"/>
                </a:solidFill>
              </a:rPr>
              <a:t>Danny, right panel</a:t>
            </a:r>
            <a:r>
              <a:rPr lang="en-US" sz="1800" dirty="0"/>
              <a:t>), an average of multiple parameters helps to fix a central storm position.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BB3DF2B-590A-42DE-B9CB-CC336C9E2AD8}"/>
              </a:ext>
            </a:extLst>
          </p:cNvPr>
          <p:cNvSpPr txBox="1"/>
          <p:nvPr/>
        </p:nvSpPr>
        <p:spPr>
          <a:xfrm>
            <a:off x="6647917" y="3009421"/>
            <a:ext cx="2373241" cy="735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MSLP center fix is located 281 km from the 850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relative vorticity fix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096E25-A1FC-499A-B6AE-1B483C7EE609}"/>
              </a:ext>
            </a:extLst>
          </p:cNvPr>
          <p:cNvSpPr txBox="1"/>
          <p:nvPr/>
        </p:nvSpPr>
        <p:spPr>
          <a:xfrm>
            <a:off x="730936" y="1180993"/>
            <a:ext cx="177634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Irma (2017) in GFS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AF945C3-9C3F-4826-A767-BE1E0A26819F}"/>
              </a:ext>
            </a:extLst>
          </p:cNvPr>
          <p:cNvSpPr txBox="1"/>
          <p:nvPr/>
        </p:nvSpPr>
        <p:spPr>
          <a:xfrm>
            <a:off x="6379481" y="1129106"/>
            <a:ext cx="190848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Danny (2015) in GFS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B736196-2C85-45B0-BAC9-7A8DE0C9F8AC}"/>
              </a:ext>
            </a:extLst>
          </p:cNvPr>
          <p:cNvCxnSpPr>
            <a:cxnSpLocks/>
          </p:cNvCxnSpPr>
          <p:nvPr/>
        </p:nvCxnSpPr>
        <p:spPr>
          <a:xfrm flipH="1" flipV="1">
            <a:off x="7703366" y="2156589"/>
            <a:ext cx="122632" cy="87556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A4D82A2-6B11-4A3D-B7C7-329F7AD7A00E}"/>
              </a:ext>
            </a:extLst>
          </p:cNvPr>
          <p:cNvCxnSpPr>
            <a:cxnSpLocks/>
          </p:cNvCxnSpPr>
          <p:nvPr/>
        </p:nvCxnSpPr>
        <p:spPr>
          <a:xfrm flipH="1" flipV="1">
            <a:off x="7244390" y="2441508"/>
            <a:ext cx="590147" cy="5743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5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2" y="155121"/>
            <a:ext cx="7688062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Tracker diagnostics (forward or genesis mode)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5CF625-6CFD-40D4-92FD-0BE8A2F5A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06" y="1222903"/>
            <a:ext cx="3427335" cy="3428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Storm position</a:t>
            </a:r>
          </a:p>
          <a:p>
            <a:r>
              <a:rPr lang="en-US" dirty="0">
                <a:solidFill>
                  <a:schemeClr val="tx1"/>
                </a:solidFill>
              </a:rPr>
              <a:t>Storm intensity (max wind)</a:t>
            </a:r>
          </a:p>
          <a:p>
            <a:r>
              <a:rPr lang="en-US" dirty="0">
                <a:solidFill>
                  <a:schemeClr val="tx1"/>
                </a:solidFill>
              </a:rPr>
              <a:t>MSLP</a:t>
            </a:r>
          </a:p>
          <a:p>
            <a:r>
              <a:rPr lang="en-US" dirty="0">
                <a:solidFill>
                  <a:schemeClr val="tx1"/>
                </a:solidFill>
              </a:rPr>
              <a:t>Quadrant wind radii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R34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R50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R64</a:t>
            </a:r>
          </a:p>
          <a:p>
            <a:r>
              <a:rPr lang="en-US" dirty="0">
                <a:solidFill>
                  <a:schemeClr val="tx1"/>
                </a:solidFill>
              </a:rPr>
              <a:t>RMW:  Point-based</a:t>
            </a:r>
          </a:p>
          <a:p>
            <a:r>
              <a:rPr lang="en-US" dirty="0">
                <a:solidFill>
                  <a:schemeClr val="tx1"/>
                </a:solidFill>
              </a:rPr>
              <a:t>RMW:  Axisymmetric</a:t>
            </a:r>
          </a:p>
          <a:p>
            <a:r>
              <a:rPr lang="en-US" dirty="0">
                <a:solidFill>
                  <a:schemeClr val="tx1"/>
                </a:solidFill>
              </a:rPr>
              <a:t>ROCI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77F58-DBDD-4F12-A6F0-F4F542FB0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4"/>
          <a:stretch/>
        </p:blipFill>
        <p:spPr>
          <a:xfrm>
            <a:off x="4073912" y="1134815"/>
            <a:ext cx="4381524" cy="37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1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2" y="155121"/>
            <a:ext cx="7688062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Tracker diagnostics (cont’d)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3" name="Google Shape;131;p17">
            <a:extLst>
              <a:ext uri="{FF2B5EF4-FFF2-40B4-BE49-F238E27FC236}">
                <a16:creationId xmlns:a16="http://schemas.microsoft.com/office/drawing/2014/main" id="{9068CB02-492D-4F36-BC11-2CFBAA9CC0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494" t="2903" r="9541" b="3752"/>
          <a:stretch/>
        </p:blipFill>
        <p:spPr>
          <a:xfrm>
            <a:off x="466646" y="1143001"/>
            <a:ext cx="3803513" cy="37387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64258EF7-2059-4C64-B104-C1755F79D0C1}"/>
              </a:ext>
            </a:extLst>
          </p:cNvPr>
          <p:cNvSpPr txBox="1">
            <a:spLocks/>
          </p:cNvSpPr>
          <p:nvPr/>
        </p:nvSpPr>
        <p:spPr>
          <a:xfrm>
            <a:off x="4849982" y="1511750"/>
            <a:ext cx="3965544" cy="30012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BAFCD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800" kern="1200">
                <a:solidFill>
                  <a:srgbClr val="EDFCD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Direction of storm movement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Storm translation speed</a:t>
            </a:r>
          </a:p>
          <a:p>
            <a:r>
              <a:rPr lang="en-US" sz="1800" dirty="0">
                <a:solidFill>
                  <a:schemeClr val="tx1"/>
                </a:solidFill>
              </a:rPr>
              <a:t>850-200 mb vertical shear (magnitude &amp; direction, using SHIPS method)</a:t>
            </a:r>
          </a:p>
          <a:p>
            <a:r>
              <a:rPr lang="en-US" sz="1800" dirty="0">
                <a:solidFill>
                  <a:schemeClr val="tx1"/>
                </a:solidFill>
              </a:rPr>
              <a:t>Area-averaged SST under storm</a:t>
            </a:r>
          </a:p>
          <a:p>
            <a:r>
              <a:rPr lang="en-US" sz="1800" dirty="0">
                <a:solidFill>
                  <a:schemeClr val="tx1"/>
                </a:solidFill>
              </a:rPr>
              <a:t>Cyclone Phase Space diagnostics</a:t>
            </a:r>
          </a:p>
          <a:p>
            <a:r>
              <a:rPr lang="en-US" sz="1800" dirty="0">
                <a:solidFill>
                  <a:schemeClr val="tx1"/>
                </a:solidFill>
              </a:rPr>
              <a:t>Warm core determination in 300-500 mb layer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4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2" y="155121"/>
            <a:ext cx="7688062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Tracker diagnostics (cont’d)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7BFCBAE-A950-4DC8-A34B-E6ED41242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3"/>
          <a:stretch>
            <a:fillRect/>
          </a:stretch>
        </p:blipFill>
        <p:spPr bwMode="auto">
          <a:xfrm>
            <a:off x="4447713" y="1509293"/>
            <a:ext cx="4298064" cy="306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DC69A5C2-B80A-4662-8096-B04ED0855F36}"/>
              </a:ext>
            </a:extLst>
          </p:cNvPr>
          <p:cNvSpPr txBox="1">
            <a:spLocks/>
          </p:cNvSpPr>
          <p:nvPr/>
        </p:nvSpPr>
        <p:spPr>
          <a:xfrm>
            <a:off x="193864" y="1556452"/>
            <a:ext cx="4052573" cy="3190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BAFCD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800" kern="1200">
                <a:solidFill>
                  <a:srgbClr val="EDFCD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Radial profiles of 10-m wind in each quadrant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Fractional coverage of 10-m winds in each quadrant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Integrated Kinetic Energy of the 10-m wind field</a:t>
            </a:r>
          </a:p>
          <a:p>
            <a:r>
              <a:rPr lang="en-US" sz="2400" dirty="0">
                <a:solidFill>
                  <a:schemeClr val="tx1"/>
                </a:solidFill>
              </a:rPr>
              <a:t>PDF of the 10-m winds in each quadrant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6297B-A7F4-49F6-9867-DA8C92AC9D3D}"/>
              </a:ext>
            </a:extLst>
          </p:cNvPr>
          <p:cNvSpPr txBox="1"/>
          <p:nvPr/>
        </p:nvSpPr>
        <p:spPr>
          <a:xfrm>
            <a:off x="534874" y="100382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B050"/>
                </a:solidFill>
              </a:rPr>
              <a:t>10-m wind structure</a:t>
            </a:r>
          </a:p>
        </p:txBody>
      </p:sp>
    </p:spTree>
    <p:extLst>
      <p:ext uri="{BB962C8B-B14F-4D97-AF65-F5344CB8AC3E}">
        <p14:creationId xmlns:p14="http://schemas.microsoft.com/office/powerpoint/2010/main" val="255422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901" y="155121"/>
            <a:ext cx="8131945" cy="53067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Genesis tracking &amp; genesis diagnostics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14500" y="857250"/>
            <a:ext cx="560070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DBAF5F1-CC52-46BB-B835-2FEE1EC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EA89-8A17-4FB3-BDC0-79A56BB02CF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BF755-2CB5-415A-A278-9BE714073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4" b="8643"/>
          <a:stretch/>
        </p:blipFill>
        <p:spPr>
          <a:xfrm>
            <a:off x="328474" y="1174395"/>
            <a:ext cx="4243526" cy="2878486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02FDC041-E8C6-441F-9C6A-0502CD26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691" y="2029908"/>
            <a:ext cx="4191000" cy="205381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850 mb convergence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850 mb moisture convergence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Mean RH: 800-600 mb layer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Mean RH: 1000-925 mb layer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500 mb omega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AB0FD-BA9C-4274-9ED7-767DD8451D85}"/>
              </a:ext>
            </a:extLst>
          </p:cNvPr>
          <p:cNvSpPr txBox="1"/>
          <p:nvPr/>
        </p:nvSpPr>
        <p:spPr>
          <a:xfrm>
            <a:off x="328474" y="4153080"/>
            <a:ext cx="4332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genesis tracking, the criteria to determine if a new model TC exists are more stringent than for forward tracking of known TCs.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5B081-FB69-47A0-9952-634BAF1916F6}"/>
              </a:ext>
            </a:extLst>
          </p:cNvPr>
          <p:cNvSpPr txBox="1"/>
          <p:nvPr/>
        </p:nvSpPr>
        <p:spPr>
          <a:xfrm>
            <a:off x="4777632" y="1321435"/>
            <a:ext cx="4243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Genesis diagnostics produced in addition to standard tracker metrics</a:t>
            </a:r>
          </a:p>
        </p:txBody>
      </p:sp>
    </p:spTree>
    <p:extLst>
      <p:ext uri="{BB962C8B-B14F-4D97-AF65-F5344CB8AC3E}">
        <p14:creationId xmlns:p14="http://schemas.microsoft.com/office/powerpoint/2010/main" val="256113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6" y="71396"/>
            <a:ext cx="5619564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Tracker inputs:  Model synoptic data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9154" y="872695"/>
            <a:ext cx="6400800" cy="572700"/>
          </a:xfrm>
          <a:prstGeom prst="rect">
            <a:avLst/>
          </a:prstGeom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</a:rPr>
              <a:t>Data can be in </a:t>
            </a:r>
            <a:r>
              <a:rPr lang="en-US" sz="2100" dirty="0" err="1">
                <a:solidFill>
                  <a:schemeClr val="tx1"/>
                </a:solidFill>
              </a:rPr>
              <a:t>NetCDF</a:t>
            </a:r>
            <a:r>
              <a:rPr lang="en-US" sz="2100" dirty="0">
                <a:solidFill>
                  <a:schemeClr val="tx1"/>
                </a:solidFill>
              </a:rPr>
              <a:t>, GRIB1 or GRIB2 format.</a:t>
            </a:r>
            <a:endParaRPr lang="en-US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628650"/>
            <a:ext cx="611505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ke09l.pmsl.2008090700.f54.grids_c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099" y="1740759"/>
            <a:ext cx="2520150" cy="28607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09153" y="1480904"/>
            <a:ext cx="3862341" cy="1028700"/>
          </a:xfrm>
          <a:prstGeom prst="rect">
            <a:avLst/>
          </a:prstGeom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</a:rPr>
              <a:t>Data points must increment from northwest (1,1) to southeast (imax, jmax).</a:t>
            </a:r>
            <a:endParaRPr lang="en-US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09152" y="2728026"/>
            <a:ext cx="4034347" cy="514350"/>
          </a:xfrm>
          <a:prstGeom prst="rect">
            <a:avLst/>
          </a:prstGeom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</a:rPr>
              <a:t>Data must be on a lat/</a:t>
            </a:r>
            <a:r>
              <a:rPr lang="en-US" sz="2100" dirty="0" err="1">
                <a:solidFill>
                  <a:schemeClr val="tx1"/>
                </a:solidFill>
              </a:rPr>
              <a:t>lon</a:t>
            </a:r>
            <a:r>
              <a:rPr lang="en-US" sz="2100" dirty="0">
                <a:solidFill>
                  <a:schemeClr val="tx1"/>
                </a:solidFill>
              </a:rPr>
              <a:t> grid.</a:t>
            </a:r>
            <a:endParaRPr lang="en-US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3844" y="1453244"/>
            <a:ext cx="5143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(1,1)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5175" y="4617314"/>
            <a:ext cx="971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(imax,jmax)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00274" y="4267381"/>
            <a:ext cx="4430514" cy="514350"/>
          </a:xfrm>
          <a:prstGeom prst="rect">
            <a:avLst/>
          </a:prstGeom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</a:rPr>
              <a:t>Data lead time intervals do </a:t>
            </a:r>
            <a:r>
              <a:rPr lang="en-US" sz="2100" u="sng" dirty="0">
                <a:solidFill>
                  <a:schemeClr val="tx1"/>
                </a:solidFill>
              </a:rPr>
              <a:t>not</a:t>
            </a:r>
            <a:r>
              <a:rPr lang="en-US" sz="2100" dirty="0">
                <a:solidFill>
                  <a:schemeClr val="tx1"/>
                </a:solidFill>
              </a:rPr>
              <a:t> need to be evenly spaced.</a:t>
            </a:r>
            <a:endParaRPr lang="en-US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6F3857-C1A0-4CFE-B3F1-F79008697452}"/>
              </a:ext>
            </a:extLst>
          </p:cNvPr>
          <p:cNvSpPr txBox="1">
            <a:spLocks/>
          </p:cNvSpPr>
          <p:nvPr/>
        </p:nvSpPr>
        <p:spPr>
          <a:xfrm>
            <a:off x="1109151" y="3375092"/>
            <a:ext cx="4034347" cy="514350"/>
          </a:xfrm>
          <a:prstGeom prst="rect">
            <a:avLst/>
          </a:prstGeom>
        </p:spPr>
        <p:txBody>
          <a:bodyPr/>
          <a:lstStyle/>
          <a:p>
            <a:pPr marL="257175" indent="-257175" defTabSz="685800"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</a:rPr>
              <a:t>Model grid can be global, regional (and moveable).</a:t>
            </a:r>
            <a:endParaRPr lang="en-US" sz="2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743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16244</TotalTime>
  <Words>838</Words>
  <Application>Microsoft Office PowerPoint</Application>
  <PresentationFormat>On-screen Show (16:9)</PresentationFormat>
  <Paragraphs>147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Simple Light</vt:lpstr>
      <vt:lpstr>Use and distribution of the GFDL Vortex Tracker as part of the Unified Forecast System</vt:lpstr>
      <vt:lpstr>Outline</vt:lpstr>
      <vt:lpstr>Purpose of a vortex tracker</vt:lpstr>
      <vt:lpstr>Use of multiple parameters to help fix a center position</vt:lpstr>
      <vt:lpstr>Tracker diagnostics (forward or genesis mode)</vt:lpstr>
      <vt:lpstr>Tracker diagnostics (cont’d)</vt:lpstr>
      <vt:lpstr>Tracker diagnostics (cont’d)</vt:lpstr>
      <vt:lpstr>Genesis tracking &amp; genesis diagnostics</vt:lpstr>
      <vt:lpstr>Tracker inputs:  Model synoptic data</vt:lpstr>
      <vt:lpstr>Use of the tracker in operations</vt:lpstr>
      <vt:lpstr>Inclusion of the GFDL Vortex Tracker in the UFS</vt:lpstr>
      <vt:lpstr>Goals of the UFS / GFDL Vortex Tracker project</vt:lpstr>
      <vt:lpstr>Goals of the UFS / GFDL Vortex Tracker project (cont’d)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GFDL T-SHiELD &amp; SHiELD models during the 2023 hurricane season</dc:title>
  <dc:creator>Tim Marchok</dc:creator>
  <cp:lastModifiedBy>Tim Marchok</cp:lastModifiedBy>
  <cp:revision>213</cp:revision>
  <dcterms:modified xsi:type="dcterms:W3CDTF">2024-07-22T19:49:01Z</dcterms:modified>
</cp:coreProperties>
</file>