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Raleway SemiBold"/>
      <p:regular r:id="rId23"/>
      <p:bold r:id="rId24"/>
      <p:italic r:id="rId25"/>
      <p:boldItalic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Roboto Light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3" roundtripDataSignature="AMtx7mjP66cpvXQhdWeTue0IrbWuguJGv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Corey Potvin - NOAA Federal"/>
  <p:cmAuthor clrIdx="1" id="1" initials="" lastIdx="3" name="Randy C"/>
  <p:cmAuthor clrIdx="2" id="2" initials="" lastIdx="1" name="Monte Flora - NOAA Affiliat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font" Target="fonts/Raleway-bold.fntdata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43" Type="http://customschemas.google.com/relationships/presentationmetadata" Target="metadata"/><Relationship Id="rId24" Type="http://schemas.openxmlformats.org/officeDocument/2006/relationships/font" Target="fonts/RalewaySemiBold-bold.fntdata"/><Relationship Id="rId23" Type="http://schemas.openxmlformats.org/officeDocument/2006/relationships/font" Target="fonts/RalewaySemiBo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SemiBold-boldItalic.fntdata"/><Relationship Id="rId25" Type="http://schemas.openxmlformats.org/officeDocument/2006/relationships/font" Target="fonts/RalewaySemiBold-italic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35" Type="http://schemas.openxmlformats.org/officeDocument/2006/relationships/font" Target="fonts/RobotoLight-regular.fntdata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37" Type="http://schemas.openxmlformats.org/officeDocument/2006/relationships/font" Target="fonts/RobotoLight-italic.fntdata"/><Relationship Id="rId14" Type="http://schemas.openxmlformats.org/officeDocument/2006/relationships/slide" Target="slides/slide9.xml"/><Relationship Id="rId36" Type="http://schemas.openxmlformats.org/officeDocument/2006/relationships/font" Target="fonts/RobotoLight-bold.fntdata"/><Relationship Id="rId17" Type="http://schemas.openxmlformats.org/officeDocument/2006/relationships/slide" Target="slides/slide12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1.xml"/><Relationship Id="rId38" Type="http://schemas.openxmlformats.org/officeDocument/2006/relationships/font" Target="fonts/RobotoLight-boldItalic.fntdata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7-17T17:04:09.685">
    <p:pos x="769" y="-13"/>
    <p:text>font hard to read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R_ZkzRk"/>
      </p:ext>
    </p:extLst>
  </p:cm>
  <p:cm authorId="1" idx="1" dt="2024-07-17T13:37:09.246">
    <p:pos x="769" y="-13"/>
    <p:text>Agreed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R_ZkzRw"/>
      </p:ext>
    </p:extLst>
  </p:cm>
  <p:cm authorId="1" idx="2" dt="2024-07-17T13:37:28.987">
    <p:pos x="769" y="-13"/>
    <p:text>Can you add your email somewhere on this slide too? in case folks want to reach out?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R_ZkzR0"/>
      </p:ext>
    </p:extLst>
  </p:cm>
  <p:cm authorId="2" idx="1" dt="2024-07-17T13:50:18.707">
    <p:pos x="769" y="-13"/>
    <p:text>Great idea!, also better?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R_ZkzR4"/>
      </p:ext>
    </p:extLst>
  </p:cm>
  <p:cm authorId="1" idx="3" dt="2024-07-17T17:04:09.685">
    <p:pos x="769" y="-13"/>
    <p:text>yup, looks better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RvrgGqU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c4fca0e6f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2ec4fca0e6f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c4fca0e6f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2ec4fca0e6f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c4fca0e6f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2ec4fca0e6f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c4fca0e6f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2ec4fca0e6f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c4fca0e6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2ec4fca0e6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How is the watch-to-warning gap typically defined? WoFs certainly addresses 0-1-h lead times, but I consider those warning lead times, not watch-to-warning (which I’d consider to be more like 1-4, maybe 1-6, hours).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c4fca0e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ec4fca0e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Also emphasize that the WoFS dataset is unique (5-min/15-min)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c4fca0e6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ec4fca0e6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c4fca0e6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2ec4fca0e6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c4fca0e6f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2ec4fca0e6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c4fca0e6f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2ec4fca0e6f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These are valid for match storm pairs only.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c4fca0e6f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2ec4fca0e6f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ec4fca0e6f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2ec4fca0e6f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C11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" name="Google Shape;11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3" name="Google Shape;23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0" name="Google Shape;30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bar">
  <p:cSld name="TITLE_ONL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3" name="Google Shape;83;p1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nvidia.com/deeplearning/modulus/modulus-core/examples/generative/corrdiff/readme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gif"/><Relationship Id="rId4" Type="http://schemas.openxmlformats.org/officeDocument/2006/relationships/image" Target="../media/image14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gif"/><Relationship Id="rId4" Type="http://schemas.openxmlformats.org/officeDocument/2006/relationships/image" Target="../media/image14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21.gif"/><Relationship Id="rId5" Type="http://schemas.openxmlformats.org/officeDocument/2006/relationships/hyperlink" Target="https://cbwofs.nssl.noaa.gov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gif"/><Relationship Id="rId4" Type="http://schemas.openxmlformats.org/officeDocument/2006/relationships/hyperlink" Target="https://blog.tensorflow.org/2024/02/graph-neural-networks-in-tensorflow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>
            <p:ph type="title"/>
          </p:nvPr>
        </p:nvSpPr>
        <p:spPr>
          <a:xfrm>
            <a:off x="740175" y="1292225"/>
            <a:ext cx="7762200" cy="15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accent2"/>
                </a:solidFill>
              </a:rPr>
              <a:t>WoFSCast: </a:t>
            </a:r>
            <a:endParaRPr sz="4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accent2"/>
                </a:solidFill>
              </a:rPr>
              <a:t>AI-NWP for storm-scales</a:t>
            </a:r>
            <a:endParaRPr sz="4000">
              <a:solidFill>
                <a:schemeClr val="accent2"/>
              </a:solidFill>
            </a:endParaRPr>
          </a:p>
        </p:txBody>
      </p:sp>
      <p:sp>
        <p:nvSpPr>
          <p:cNvPr id="111" name="Google Shape;111;p1"/>
          <p:cNvSpPr txBox="1"/>
          <p:nvPr>
            <p:ph idx="4294967295" type="subTitle"/>
          </p:nvPr>
        </p:nvSpPr>
        <p:spPr>
          <a:xfrm>
            <a:off x="591950" y="2749775"/>
            <a:ext cx="76881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102"/>
              <a:buFont typeface="Lato"/>
              <a:buNone/>
            </a:pPr>
            <a:r>
              <a:rPr b="0" i="0" lang="en" sz="5178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Montgomery Flora¹², Corey Potvin², and Randy Chase³</a:t>
            </a:r>
            <a:endParaRPr b="0" i="0" sz="5178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32673"/>
              <a:buFont typeface="Lato"/>
              <a:buNone/>
            </a:pPr>
            <a:r>
              <a:rPr lang="en" sz="3978"/>
              <a:t>¹Cooperative Institute for Severe And High-Impact Weather Research and Operations, ²National Severe Storms </a:t>
            </a:r>
            <a:r>
              <a:rPr lang="en" sz="3978"/>
              <a:t>Laboratory, </a:t>
            </a:r>
            <a:r>
              <a:rPr lang="en" sz="3978"/>
              <a:t> ³Cooperative Institute for Research of the Atmosphere</a:t>
            </a:r>
            <a:endParaRPr sz="3978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Lato"/>
              <a:buNone/>
            </a:pPr>
            <a:r>
              <a:t/>
            </a:r>
            <a:endParaRPr/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1525" y="3781150"/>
            <a:ext cx="1205074" cy="120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325" y="3781150"/>
            <a:ext cx="1236125" cy="123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52850" y="3848350"/>
            <a:ext cx="2736839" cy="1070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ec4fca0e6f_0_200"/>
          <p:cNvSpPr txBox="1"/>
          <p:nvPr>
            <p:ph type="title"/>
          </p:nvPr>
        </p:nvSpPr>
        <p:spPr>
          <a:xfrm>
            <a:off x="778675" y="56557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chemeClr val="accent2"/>
                </a:solidFill>
              </a:rPr>
              <a:t>Possible Solution: Generative AI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19" name="Google Shape;219;g2ec4fca0e6f_0_200"/>
          <p:cNvSpPr txBox="1"/>
          <p:nvPr>
            <p:ph idx="1" type="body"/>
          </p:nvPr>
        </p:nvSpPr>
        <p:spPr>
          <a:xfrm>
            <a:off x="580725" y="1553975"/>
            <a:ext cx="7832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Up to this point, our goal is to minimize the prediction error. BUT minimizing prediction errors of discrete features (e.g., storms) has the deleterious effect of dissipating those features. 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700">
                <a:solidFill>
                  <a:srgbClr val="145FA6"/>
                </a:solidFill>
              </a:rPr>
              <a:t>Goal:</a:t>
            </a:r>
            <a:r>
              <a:rPr lang="en" sz="2300"/>
              <a:t> </a:t>
            </a:r>
            <a:r>
              <a:rPr lang="en" sz="1600"/>
              <a:t>Combine the existing model with a generative AI model, whose task is to ensure the prediction matches the same distribution of values as found in the training data. 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Similar to the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Generative Correction Diffusion approach from Nvidia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c4fca0e6f_0_205"/>
          <p:cNvSpPr txBox="1"/>
          <p:nvPr>
            <p:ph type="title"/>
          </p:nvPr>
        </p:nvSpPr>
        <p:spPr>
          <a:xfrm>
            <a:off x="1164325" y="382125"/>
            <a:ext cx="6700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102"/>
              <a:buNone/>
            </a:pPr>
            <a:r>
              <a:rPr b="1" lang="en" sz="2577">
                <a:solidFill>
                  <a:srgbClr val="145FA6"/>
                </a:solidFill>
              </a:rPr>
              <a:t>Incorporating corrective diffusion greatly improves the storm evolution</a:t>
            </a:r>
            <a:endParaRPr b="1" sz="2577">
              <a:solidFill>
                <a:srgbClr val="145FA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225" name="Google Shape;225;g2ec4fca0e6f_0_205"/>
          <p:cNvPicPr preferRelativeResize="0"/>
          <p:nvPr/>
        </p:nvPicPr>
        <p:blipFill rotWithShape="1">
          <a:blip r:embed="rId3">
            <a:alphaModFix/>
          </a:blip>
          <a:srcRect b="9681" l="8944" r="7302" t="0"/>
          <a:stretch/>
        </p:blipFill>
        <p:spPr>
          <a:xfrm>
            <a:off x="649475" y="1572950"/>
            <a:ext cx="5387700" cy="29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ec4fca0e6f_0_205"/>
          <p:cNvPicPr preferRelativeResize="0"/>
          <p:nvPr/>
        </p:nvPicPr>
        <p:blipFill rotWithShape="1">
          <a:blip r:embed="rId3">
            <a:alphaModFix/>
          </a:blip>
          <a:srcRect b="0" l="0" r="0" t="89293"/>
          <a:stretch/>
        </p:blipFill>
        <p:spPr>
          <a:xfrm>
            <a:off x="1164325" y="4639950"/>
            <a:ext cx="6573618" cy="3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ec4fca0e6f_0_205"/>
          <p:cNvPicPr preferRelativeResize="0"/>
          <p:nvPr/>
        </p:nvPicPr>
        <p:blipFill rotWithShape="1">
          <a:blip r:embed="rId4">
            <a:alphaModFix/>
          </a:blip>
          <a:srcRect b="10107" l="50665" r="8858" t="6766"/>
          <a:stretch/>
        </p:blipFill>
        <p:spPr>
          <a:xfrm>
            <a:off x="6088800" y="1845200"/>
            <a:ext cx="2564052" cy="26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ec4fca0e6f_0_205"/>
          <p:cNvSpPr txBox="1"/>
          <p:nvPr/>
        </p:nvSpPr>
        <p:spPr>
          <a:xfrm>
            <a:off x="1482125" y="1266825"/>
            <a:ext cx="10977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NWP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ec4fca0e6f_0_205"/>
          <p:cNvSpPr txBox="1"/>
          <p:nvPr/>
        </p:nvSpPr>
        <p:spPr>
          <a:xfrm>
            <a:off x="3762825" y="1266825"/>
            <a:ext cx="20592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WoFSCast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ec4fca0e6f_0_205"/>
          <p:cNvSpPr txBox="1"/>
          <p:nvPr/>
        </p:nvSpPr>
        <p:spPr>
          <a:xfrm>
            <a:off x="6144575" y="1266825"/>
            <a:ext cx="28104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WoFSCast + Diff.</a:t>
            </a:r>
            <a:endParaRPr b="1" i="0" sz="25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c4fca0e6f_0_215"/>
          <p:cNvSpPr txBox="1"/>
          <p:nvPr>
            <p:ph type="title"/>
          </p:nvPr>
        </p:nvSpPr>
        <p:spPr>
          <a:xfrm>
            <a:off x="1528300" y="428425"/>
            <a:ext cx="5911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102"/>
              <a:buNone/>
            </a:pPr>
            <a:r>
              <a:rPr b="1" lang="en" sz="2577">
                <a:solidFill>
                  <a:schemeClr val="accent2"/>
                </a:solidFill>
              </a:rPr>
              <a:t>Limitation of a Deterministic Approach for Storm-Scale AI </a:t>
            </a:r>
            <a:r>
              <a:rPr b="1" lang="en" sz="2577">
                <a:solidFill>
                  <a:srgbClr val="841617"/>
                </a:solidFill>
              </a:rPr>
              <a:t> </a:t>
            </a:r>
            <a:endParaRPr b="1" sz="2577">
              <a:solidFill>
                <a:srgbClr val="84161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36" name="Google Shape;236;g2ec4fca0e6f_0_215"/>
          <p:cNvSpPr txBox="1"/>
          <p:nvPr>
            <p:ph idx="1" type="body"/>
          </p:nvPr>
        </p:nvSpPr>
        <p:spPr>
          <a:xfrm>
            <a:off x="236225" y="1313425"/>
            <a:ext cx="35604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600"/>
              <a:t>Though diffusion </a:t>
            </a:r>
            <a:r>
              <a:rPr lang="en" sz="16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improved</a:t>
            </a:r>
            <a:r>
              <a:rPr lang="en" sz="1600"/>
              <a:t> the storm evolution, the evolution still failed to match the NWP 1-to-1. </a:t>
            </a:r>
            <a:endParaRPr sz="1600"/>
          </a:p>
        </p:txBody>
      </p:sp>
      <p:pic>
        <p:nvPicPr>
          <p:cNvPr id="237" name="Google Shape;237;g2ec4fca0e6f_0_215"/>
          <p:cNvPicPr preferRelativeResize="0"/>
          <p:nvPr/>
        </p:nvPicPr>
        <p:blipFill rotWithShape="1">
          <a:blip r:embed="rId3">
            <a:alphaModFix/>
          </a:blip>
          <a:srcRect b="10071" l="8659" r="50449" t="0"/>
          <a:stretch/>
        </p:blipFill>
        <p:spPr>
          <a:xfrm>
            <a:off x="3892563" y="1503955"/>
            <a:ext cx="2564052" cy="281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2ec4fca0e6f_0_215"/>
          <p:cNvPicPr preferRelativeResize="0"/>
          <p:nvPr/>
        </p:nvPicPr>
        <p:blipFill rotWithShape="1">
          <a:blip r:embed="rId4">
            <a:alphaModFix/>
          </a:blip>
          <a:srcRect b="10107" l="50665" r="8858" t="6766"/>
          <a:stretch/>
        </p:blipFill>
        <p:spPr>
          <a:xfrm>
            <a:off x="6524300" y="1690775"/>
            <a:ext cx="2564052" cy="26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2ec4fca0e6f_0_215"/>
          <p:cNvSpPr txBox="1"/>
          <p:nvPr/>
        </p:nvSpPr>
        <p:spPr>
          <a:xfrm>
            <a:off x="6728975" y="1262250"/>
            <a:ext cx="24939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WoFSCast + Diff.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ec4fca0e6f_0_215"/>
          <p:cNvSpPr txBox="1"/>
          <p:nvPr/>
        </p:nvSpPr>
        <p:spPr>
          <a:xfrm>
            <a:off x="4124000" y="1262250"/>
            <a:ext cx="22776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Alternative NWP</a:t>
            </a:r>
            <a:endParaRPr b="1" i="0" sz="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ec4fca0e6f_0_215"/>
          <p:cNvSpPr txBox="1"/>
          <p:nvPr>
            <p:ph idx="1" type="body"/>
          </p:nvPr>
        </p:nvSpPr>
        <p:spPr>
          <a:xfrm>
            <a:off x="177900" y="2282250"/>
            <a:ext cx="35604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i="1" lang="en" sz="1700">
                <a:latin typeface="Roboto"/>
                <a:ea typeface="Roboto"/>
                <a:cs typeface="Roboto"/>
                <a:sym typeface="Roboto"/>
              </a:rPr>
              <a:t>However, the AI forecast does better match the forecast of a different ensemble member</a:t>
            </a:r>
            <a:endParaRPr b="1" i="1"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g2ec4fca0e6f_0_215"/>
          <p:cNvSpPr txBox="1"/>
          <p:nvPr>
            <p:ph idx="1" type="body"/>
          </p:nvPr>
        </p:nvSpPr>
        <p:spPr>
          <a:xfrm>
            <a:off x="217275" y="3473725"/>
            <a:ext cx="3560400" cy="1443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Due to limited storm-scale predictability 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(Potvin et al. 2017, JAS) the best AI-NWP for storm-scales ought to incorporate ensemble forecasting into the training and evaluation. 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g2ec4fca0e6f_0_215"/>
          <p:cNvSpPr txBox="1"/>
          <p:nvPr>
            <p:ph idx="1" type="body"/>
          </p:nvPr>
        </p:nvSpPr>
        <p:spPr>
          <a:xfrm>
            <a:off x="4233000" y="4323575"/>
            <a:ext cx="4725000" cy="729300"/>
          </a:xfrm>
          <a:prstGeom prst="rect">
            <a:avLst/>
          </a:prstGeom>
          <a:solidFill>
            <a:srgbClr val="FFC11C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Ongoing Goal: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Leveraging diffusion to create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skillful </a:t>
            </a:r>
            <a:r>
              <a:rPr i="1" lang="en">
                <a:latin typeface="Roboto"/>
                <a:ea typeface="Roboto"/>
                <a:cs typeface="Roboto"/>
                <a:sym typeface="Roboto"/>
              </a:rPr>
              <a:t>ensemble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forecasts (like GenCast)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ec4fca0e6f_0_234"/>
          <p:cNvSpPr/>
          <p:nvPr/>
        </p:nvSpPr>
        <p:spPr>
          <a:xfrm>
            <a:off x="807200" y="1004100"/>
            <a:ext cx="964800" cy="33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g2ec4fca0e6f_0_234"/>
          <p:cNvSpPr txBox="1"/>
          <p:nvPr>
            <p:ph type="title"/>
          </p:nvPr>
        </p:nvSpPr>
        <p:spPr>
          <a:xfrm>
            <a:off x="1221600" y="-22100"/>
            <a:ext cx="67008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102"/>
              <a:buNone/>
            </a:pPr>
            <a:r>
              <a:rPr b="1" lang="en" sz="2577">
                <a:solidFill>
                  <a:schemeClr val="lt1"/>
                </a:solidFill>
              </a:rPr>
              <a:t>Challenges Going Forward</a:t>
            </a:r>
            <a:endParaRPr b="1" sz="2577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50" name="Google Shape;250;g2ec4fca0e6f_0_234"/>
          <p:cNvSpPr txBox="1"/>
          <p:nvPr>
            <p:ph idx="1" type="body"/>
          </p:nvPr>
        </p:nvSpPr>
        <p:spPr>
          <a:xfrm>
            <a:off x="346725" y="551150"/>
            <a:ext cx="8108100" cy="3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AI-NWP developer community must make a more concerted effort to document lessons learned. Each new study either adopts a completely new method or when it builds off an existing method fails to discuss their deviations</a:t>
            </a:r>
            <a:endParaRPr sz="1600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600"/>
              <a:t> </a:t>
            </a:r>
            <a:endParaRPr sz="1600"/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Though GNNs can accomplish more with fewer parameters, sufficient access to compute is necessary. We’ve successfully leveraged 2 GPUs, but it’s quite limited for efficiently processing the full WoFS data catalogue and exploring more advanced generative AI approaches. </a:t>
            </a:r>
            <a:endParaRPr sz="1600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time step data is required for training storm-scale AI-NWP? Is sub-hourly a necessity (thinking of the HRRR archive)? </a:t>
            </a:r>
            <a:endParaRPr sz="1600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How can we best leverage ensemble information in the training and evaluation of AI-NWP?</a:t>
            </a:r>
            <a:endParaRPr sz="1600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Given storm-scale DA errors, how can we best leverage forecasts and analyses in model training?</a:t>
            </a:r>
            <a:endParaRPr sz="1600"/>
          </a:p>
        </p:txBody>
      </p:sp>
      <p:sp>
        <p:nvSpPr>
          <p:cNvPr id="251" name="Google Shape;251;g2ec4fca0e6f_0_234"/>
          <p:cNvSpPr txBox="1"/>
          <p:nvPr/>
        </p:nvSpPr>
        <p:spPr>
          <a:xfrm>
            <a:off x="1563250" y="4707000"/>
            <a:ext cx="54597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Wanna reach out and discuss? Email:  monte.flora @ noaa.gov</a:t>
            </a:r>
            <a:endParaRPr b="1"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c4fca0e6f_0_10"/>
          <p:cNvSpPr txBox="1"/>
          <p:nvPr>
            <p:ph type="title"/>
          </p:nvPr>
        </p:nvSpPr>
        <p:spPr>
          <a:xfrm>
            <a:off x="727650" y="5850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658"/>
              <a:buNone/>
            </a:pPr>
            <a:r>
              <a:rPr b="1" lang="en">
                <a:solidFill>
                  <a:schemeClr val="accent2"/>
                </a:solidFill>
              </a:rPr>
              <a:t>The Warn-on-Forecast System (WoFS)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20" name="Google Shape;120;g2ec4fca0e6f_0_10"/>
          <p:cNvSpPr txBox="1"/>
          <p:nvPr>
            <p:ph idx="1" type="body"/>
          </p:nvPr>
        </p:nvSpPr>
        <p:spPr>
          <a:xfrm>
            <a:off x="162525" y="1484025"/>
            <a:ext cx="438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/>
              <a:t>Numerical guidance for thunderstorm hazards (e.g., flash flooding, tornadoes, large hail, etc) for 0-6 hr lead times (</a:t>
            </a:r>
            <a:r>
              <a:rPr i="1" lang="en" sz="1800"/>
              <a:t>“Watch-to-Warning”</a:t>
            </a:r>
            <a:r>
              <a:rPr lang="en" sz="1800"/>
              <a:t>) is</a:t>
            </a:r>
            <a:r>
              <a:rPr lang="en" sz="1800">
                <a:solidFill>
                  <a:schemeClr val="accent2"/>
                </a:solidFill>
              </a:rPr>
              <a:t> </a:t>
            </a:r>
            <a:r>
              <a:rPr b="1" lang="en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limited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.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sz="1800"/>
              <a:t>Using a convection-allowing ensemble,  WoFS provides rapidly-updating probabilistic guidance for individual thunderstorm hazards in the 0-6 hr range</a:t>
            </a:r>
            <a:endParaRPr sz="1800"/>
          </a:p>
        </p:txBody>
      </p:sp>
      <p:pic>
        <p:nvPicPr>
          <p:cNvPr id="121" name="Google Shape;121;g2ec4fca0e6f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375" y="1398388"/>
            <a:ext cx="4286776" cy="3587663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g2ec4fca0e6f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5400" y="1974037"/>
            <a:ext cx="2740925" cy="2436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2ec4fca0e6f_0_10"/>
          <p:cNvSpPr txBox="1"/>
          <p:nvPr/>
        </p:nvSpPr>
        <p:spPr>
          <a:xfrm>
            <a:off x="5482700" y="1027250"/>
            <a:ext cx="26541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Cloud-Based WoFS Web Viewer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c4fca0e6f_0_16"/>
          <p:cNvSpPr txBox="1"/>
          <p:nvPr>
            <p:ph type="title"/>
          </p:nvPr>
        </p:nvSpPr>
        <p:spPr>
          <a:xfrm>
            <a:off x="311700" y="469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9658"/>
              <a:buFont typeface="Arial"/>
              <a:buNone/>
            </a:pPr>
            <a:r>
              <a:rPr b="1" lang="en">
                <a:solidFill>
                  <a:schemeClr val="accent2"/>
                </a:solidFill>
              </a:rPr>
              <a:t>Motivation of AI-NWP for WoFS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9" name="Google Shape;129;g2ec4fca0e6f_0_16"/>
          <p:cNvSpPr txBox="1"/>
          <p:nvPr>
            <p:ph idx="1" type="body"/>
          </p:nvPr>
        </p:nvSpPr>
        <p:spPr>
          <a:xfrm>
            <a:off x="311700" y="1166875"/>
            <a:ext cx="8520600" cy="3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801"/>
              <a:buNone/>
            </a:pPr>
            <a:r>
              <a:rPr lang="en" sz="2450"/>
              <a:t>We have the data, some GPUs, and it sounds like a cool idea! </a:t>
            </a:r>
            <a:endParaRPr sz="245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801"/>
              <a:buNone/>
            </a:pPr>
            <a:r>
              <a:rPr lang="en" sz="2450"/>
              <a:t>BUT in all seriousness, WoFS is a unique dataset for this application</a:t>
            </a:r>
            <a:endParaRPr sz="2450"/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801"/>
              <a:buNone/>
            </a:pPr>
            <a:r>
              <a:rPr i="1" lang="en" sz="2450">
                <a:latin typeface="Roboto Light"/>
                <a:ea typeface="Roboto Light"/>
                <a:cs typeface="Roboto Light"/>
                <a:sym typeface="Roboto Light"/>
              </a:rPr>
              <a:t>→</a:t>
            </a:r>
            <a:r>
              <a:rPr i="1" lang="en" sz="2164">
                <a:latin typeface="Roboto Light"/>
                <a:ea typeface="Roboto Light"/>
                <a:cs typeface="Roboto Light"/>
                <a:sym typeface="Roboto Light"/>
              </a:rPr>
              <a:t> Multiple years of 18-mem 5-min forecast output &amp; 36-mem 15-min analyses</a:t>
            </a:r>
            <a:endParaRPr sz="2164"/>
          </a:p>
          <a:p>
            <a:pPr indent="-33750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●"/>
            </a:pPr>
            <a:r>
              <a:rPr i="1" lang="en" sz="2450">
                <a:solidFill>
                  <a:schemeClr val="accent2"/>
                </a:solidFill>
              </a:rPr>
              <a:t>Immediate:</a:t>
            </a:r>
            <a:r>
              <a:rPr lang="en" sz="2450">
                <a:solidFill>
                  <a:schemeClr val="accent2"/>
                </a:solidFill>
              </a:rPr>
              <a:t> </a:t>
            </a:r>
            <a:endParaRPr sz="2450">
              <a:solidFill>
                <a:schemeClr val="accent2"/>
              </a:solidFill>
            </a:endParaRPr>
          </a:p>
          <a:p>
            <a:pPr indent="-35306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800"/>
              <a:t>Cheaply producing additional ensemble members to augment the existing WoFS </a:t>
            </a:r>
            <a:endParaRPr sz="2800"/>
          </a:p>
          <a:p>
            <a:pPr indent="-33972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2500"/>
              <a:t>Improve data assimilation, ensemble forecast calibration, etc. </a:t>
            </a:r>
            <a:endParaRPr sz="2500"/>
          </a:p>
          <a:p>
            <a:pPr indent="-3397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●"/>
            </a:pPr>
            <a:r>
              <a:rPr i="1" lang="en" sz="2500">
                <a:solidFill>
                  <a:schemeClr val="accent2"/>
                </a:solidFill>
              </a:rPr>
              <a:t>Down the road: </a:t>
            </a:r>
            <a:endParaRPr i="1" sz="2500">
              <a:solidFill>
                <a:schemeClr val="accent2"/>
              </a:solidFill>
            </a:endParaRPr>
          </a:p>
          <a:p>
            <a:pPr indent="-3397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500"/>
              <a:t>Improving upon the NWP dynamical core and producing more skillful predictions of short-term thunderstorm evolution</a:t>
            </a:r>
            <a:endParaRPr sz="2500"/>
          </a:p>
          <a:p>
            <a:pPr indent="-3397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500"/>
              <a:t>Leveraging GPU compute to cheaply produce higher-resolution (&lt;= 1 km) forecasts (Fortunato et al. 2022) 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c4fca0e6f_0_21"/>
          <p:cNvSpPr txBox="1"/>
          <p:nvPr>
            <p:ph type="title"/>
          </p:nvPr>
        </p:nvSpPr>
        <p:spPr>
          <a:xfrm>
            <a:off x="262950" y="483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Refactoring GraphCast for Regional Modeling</a:t>
            </a:r>
            <a:r>
              <a:rPr b="1" lang="en">
                <a:solidFill>
                  <a:schemeClr val="accent2"/>
                </a:solidFill>
              </a:rPr>
              <a:t> 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35" name="Google Shape;135;g2ec4fca0e6f_0_21"/>
          <p:cNvSpPr txBox="1"/>
          <p:nvPr>
            <p:ph idx="1" type="body"/>
          </p:nvPr>
        </p:nvSpPr>
        <p:spPr>
          <a:xfrm>
            <a:off x="262950" y="1222050"/>
            <a:ext cx="5923500" cy="3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200"/>
              <a:t>AI-based NWP is quickly challenging traditional global NWP skill, and NOAA is focused on developing AI-NWP for regional predictions 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200"/>
              <a:t>We’ve refactored Google’s JAX-based GraphCast code and begun training AI-NWP on WoFS data →</a:t>
            </a:r>
            <a:r>
              <a:rPr lang="en" sz="2200">
                <a:solidFill>
                  <a:srgbClr val="980000"/>
                </a:solidFill>
              </a:rPr>
              <a:t> </a:t>
            </a:r>
            <a:r>
              <a:rPr i="1" lang="en" sz="2200">
                <a:solidFill>
                  <a:srgbClr val="145FA6"/>
                </a:solidFill>
              </a:rPr>
              <a:t>WoFSCast</a:t>
            </a:r>
            <a:endParaRPr i="1" sz="2200">
              <a:solidFill>
                <a:srgbClr val="145FA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i="1" lang="en" sz="2000">
                <a:solidFill>
                  <a:srgbClr val="841617"/>
                </a:solidFill>
              </a:rPr>
              <a:t>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i="1"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g2ec4fca0e6f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6450" y="1094975"/>
            <a:ext cx="2855700" cy="254670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ec4fca0e6f_0_21"/>
          <p:cNvSpPr txBox="1"/>
          <p:nvPr/>
        </p:nvSpPr>
        <p:spPr>
          <a:xfrm>
            <a:off x="6576300" y="3619575"/>
            <a:ext cx="25677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Courtesy of </a:t>
            </a:r>
            <a:r>
              <a:rPr b="0" i="0" lang="en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Tensorflow GNN Blog</a:t>
            </a: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c4fca0e6f_0_34"/>
          <p:cNvSpPr txBox="1"/>
          <p:nvPr>
            <p:ph type="title"/>
          </p:nvPr>
        </p:nvSpPr>
        <p:spPr>
          <a:xfrm>
            <a:off x="234075" y="408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b="1" lang="en">
                <a:solidFill>
                  <a:schemeClr val="accent2"/>
                </a:solidFill>
              </a:rPr>
              <a:t>GraphCast: Graph-based Encoder-Processor-Decoder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143" name="Google Shape;143;g2ec4fca0e6f_0_34"/>
          <p:cNvPicPr preferRelativeResize="0"/>
          <p:nvPr/>
        </p:nvPicPr>
        <p:blipFill rotWithShape="1">
          <a:blip r:embed="rId3">
            <a:alphaModFix/>
          </a:blip>
          <a:srcRect b="30291" l="2244" r="3031" t="2809"/>
          <a:stretch/>
        </p:blipFill>
        <p:spPr>
          <a:xfrm>
            <a:off x="137575" y="877100"/>
            <a:ext cx="7600774" cy="279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ec4fca0e6f_0_34"/>
          <p:cNvSpPr txBox="1"/>
          <p:nvPr/>
        </p:nvSpPr>
        <p:spPr>
          <a:xfrm>
            <a:off x="234075" y="3667350"/>
            <a:ext cx="2442300" cy="139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Combine information from multiple NWP nodes to a mesh node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ec4fca0e6f_0_34"/>
          <p:cNvSpPr txBox="1"/>
          <p:nvPr/>
        </p:nvSpPr>
        <p:spPr>
          <a:xfrm>
            <a:off x="2706262" y="3667350"/>
            <a:ext cx="2419200" cy="139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 information between connected mesh nodes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ec4fca0e6f_0_34"/>
          <p:cNvSpPr txBox="1"/>
          <p:nvPr/>
        </p:nvSpPr>
        <p:spPr>
          <a:xfrm>
            <a:off x="5155313" y="3667350"/>
            <a:ext cx="2442300" cy="139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Transfer mesh information back to the NWP grid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ec4fca0e6f_0_34"/>
          <p:cNvSpPr/>
          <p:nvPr/>
        </p:nvSpPr>
        <p:spPr>
          <a:xfrm>
            <a:off x="6508725" y="2851050"/>
            <a:ext cx="1770600" cy="7326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g2ec4fca0e6f_0_34"/>
          <p:cNvGrpSpPr/>
          <p:nvPr/>
        </p:nvGrpSpPr>
        <p:grpSpPr>
          <a:xfrm>
            <a:off x="6584925" y="2864175"/>
            <a:ext cx="1808700" cy="553950"/>
            <a:chOff x="7416825" y="3569550"/>
            <a:chExt cx="1808700" cy="553950"/>
          </a:xfrm>
        </p:grpSpPr>
        <p:sp>
          <p:nvSpPr>
            <p:cNvPr id="149" name="Google Shape;149;g2ec4fca0e6f_0_34"/>
            <p:cNvSpPr/>
            <p:nvPr/>
          </p:nvSpPr>
          <p:spPr>
            <a:xfrm>
              <a:off x="7416825" y="3729750"/>
              <a:ext cx="175500" cy="160200"/>
            </a:xfrm>
            <a:prstGeom prst="ellipse">
              <a:avLst/>
            </a:prstGeom>
            <a:solidFill>
              <a:srgbClr val="A0A0A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2ec4fca0e6f_0_34"/>
            <p:cNvSpPr txBox="1"/>
            <p:nvPr/>
          </p:nvSpPr>
          <p:spPr>
            <a:xfrm>
              <a:off x="7592325" y="3569550"/>
              <a:ext cx="1633200" cy="1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Mesh Nodes</a:t>
              </a:r>
              <a:endPara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2ec4fca0e6f_0_34"/>
            <p:cNvSpPr/>
            <p:nvPr/>
          </p:nvSpPr>
          <p:spPr>
            <a:xfrm>
              <a:off x="7458825" y="4031700"/>
              <a:ext cx="91500" cy="91800"/>
            </a:xfrm>
            <a:prstGeom prst="ellipse">
              <a:avLst/>
            </a:prstGeom>
            <a:solidFill>
              <a:srgbClr val="9BAE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2ec4fca0e6f_0_34"/>
            <p:cNvSpPr txBox="1"/>
            <p:nvPr/>
          </p:nvSpPr>
          <p:spPr>
            <a:xfrm>
              <a:off x="7592325" y="3833325"/>
              <a:ext cx="1633200" cy="1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NWP Nodes</a:t>
              </a:r>
              <a:endPara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g2ec4fca0e6f_0_34"/>
          <p:cNvSpPr txBox="1"/>
          <p:nvPr/>
        </p:nvSpPr>
        <p:spPr>
          <a:xfrm>
            <a:off x="6584925" y="826950"/>
            <a:ext cx="26307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*modified from Fig. 2 in Keisler (2022)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g2ec4fca0e6f_0_34"/>
          <p:cNvCxnSpPr/>
          <p:nvPr/>
        </p:nvCxnSpPr>
        <p:spPr>
          <a:xfrm>
            <a:off x="1251750" y="1988725"/>
            <a:ext cx="114600" cy="190800"/>
          </a:xfrm>
          <a:prstGeom prst="straightConnector1">
            <a:avLst/>
          </a:prstGeom>
          <a:noFill/>
          <a:ln cap="flat" cmpd="sng" w="19050">
            <a:solidFill>
              <a:srgbClr val="84161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5" name="Google Shape;155;g2ec4fca0e6f_0_34"/>
          <p:cNvCxnSpPr/>
          <p:nvPr/>
        </p:nvCxnSpPr>
        <p:spPr>
          <a:xfrm>
            <a:off x="3537338" y="1843825"/>
            <a:ext cx="114600" cy="190800"/>
          </a:xfrm>
          <a:prstGeom prst="straightConnector1">
            <a:avLst/>
          </a:prstGeom>
          <a:noFill/>
          <a:ln cap="flat" cmpd="sng" w="19050">
            <a:solidFill>
              <a:srgbClr val="84161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6" name="Google Shape;156;g2ec4fca0e6f_0_34"/>
          <p:cNvCxnSpPr/>
          <p:nvPr/>
        </p:nvCxnSpPr>
        <p:spPr>
          <a:xfrm rot="10800000">
            <a:off x="3594100" y="1706125"/>
            <a:ext cx="130200" cy="229200"/>
          </a:xfrm>
          <a:prstGeom prst="straightConnector1">
            <a:avLst/>
          </a:prstGeom>
          <a:noFill/>
          <a:ln cap="flat" cmpd="sng" w="19050">
            <a:solidFill>
              <a:srgbClr val="84161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7" name="Google Shape;157;g2ec4fca0e6f_0_34"/>
          <p:cNvCxnSpPr/>
          <p:nvPr/>
        </p:nvCxnSpPr>
        <p:spPr>
          <a:xfrm>
            <a:off x="5822925" y="1797925"/>
            <a:ext cx="45900" cy="236700"/>
          </a:xfrm>
          <a:prstGeom prst="straightConnector1">
            <a:avLst/>
          </a:prstGeom>
          <a:noFill/>
          <a:ln cap="flat" cmpd="sng" w="19050">
            <a:solidFill>
              <a:srgbClr val="84161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8" name="Google Shape;158;g2ec4fca0e6f_0_34"/>
          <p:cNvCxnSpPr/>
          <p:nvPr/>
        </p:nvCxnSpPr>
        <p:spPr>
          <a:xfrm flipH="1" rot="10800000">
            <a:off x="5601600" y="2293825"/>
            <a:ext cx="297600" cy="61200"/>
          </a:xfrm>
          <a:prstGeom prst="straightConnector1">
            <a:avLst/>
          </a:prstGeom>
          <a:noFill/>
          <a:ln cap="flat" cmpd="sng" w="19050">
            <a:solidFill>
              <a:srgbClr val="84161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9" name="Google Shape;159;g2ec4fca0e6f_0_34"/>
          <p:cNvCxnSpPr/>
          <p:nvPr/>
        </p:nvCxnSpPr>
        <p:spPr>
          <a:xfrm rot="10800000">
            <a:off x="6044400" y="2179525"/>
            <a:ext cx="289800" cy="91800"/>
          </a:xfrm>
          <a:prstGeom prst="straightConnector1">
            <a:avLst/>
          </a:prstGeom>
          <a:noFill/>
          <a:ln cap="flat" cmpd="sng" w="19050">
            <a:solidFill>
              <a:srgbClr val="84161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0" name="Google Shape;160;g2ec4fca0e6f_0_34"/>
          <p:cNvCxnSpPr/>
          <p:nvPr/>
        </p:nvCxnSpPr>
        <p:spPr>
          <a:xfrm rot="10800000">
            <a:off x="1541150" y="2491875"/>
            <a:ext cx="122700" cy="214200"/>
          </a:xfrm>
          <a:prstGeom prst="straightConnector1">
            <a:avLst/>
          </a:prstGeom>
          <a:noFill/>
          <a:ln cap="flat" cmpd="sng" w="19050">
            <a:solidFill>
              <a:srgbClr val="841617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c4fca0e6f_0_94"/>
          <p:cNvSpPr txBox="1"/>
          <p:nvPr>
            <p:ph type="title"/>
          </p:nvPr>
        </p:nvSpPr>
        <p:spPr>
          <a:xfrm>
            <a:off x="381400" y="5894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145FA6"/>
                </a:solidFill>
              </a:rPr>
              <a:t>WoFS Dataset </a:t>
            </a:r>
            <a:endParaRPr b="1">
              <a:solidFill>
                <a:srgbClr val="145FA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66" name="Google Shape;166;g2ec4fca0e6f_0_94"/>
          <p:cNvSpPr txBox="1"/>
          <p:nvPr>
            <p:ph idx="1" type="body"/>
          </p:nvPr>
        </p:nvSpPr>
        <p:spPr>
          <a:xfrm>
            <a:off x="111225" y="1346275"/>
            <a:ext cx="4541100" cy="38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136 cases from Spring 2019-2021 (see right*)</a:t>
            </a:r>
            <a:endParaRPr sz="14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Forecast output every 5 min on a limited area 300 x 300 grid point domain with 3-km grid spacing 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18 forecast members </a:t>
            </a:r>
            <a:endParaRPr sz="12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Training: 2019, 2020, Testing: 2021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Inputs: </a:t>
            </a:r>
            <a:endParaRPr sz="14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3D: U,V,W,T, GEOPOT, QVAPOR </a:t>
            </a:r>
            <a:endParaRPr sz="1200"/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17 vertical levels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2D: 2-m T, Comp. Refl. and Rain Rate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Static: land-ocean mask, elevation 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Forcing: sin, cosine of local solar time </a:t>
            </a:r>
            <a:endParaRPr sz="12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Limited data to inner most                                                                 150 x 150 grid points and using a 10-min time step</a:t>
            </a:r>
            <a:endParaRPr sz="14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Avoids boundary conditions 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Speeds up initial exploration!  </a:t>
            </a:r>
            <a:endParaRPr sz="1200"/>
          </a:p>
        </p:txBody>
      </p:sp>
      <p:pic>
        <p:nvPicPr>
          <p:cNvPr id="167" name="Google Shape;167;g2ec4fca0e6f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8925" y="1426750"/>
            <a:ext cx="4375700" cy="24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ec4fca0e6f_0_94"/>
          <p:cNvSpPr txBox="1"/>
          <p:nvPr/>
        </p:nvSpPr>
        <p:spPr>
          <a:xfrm>
            <a:off x="4591550" y="3880550"/>
            <a:ext cx="4342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*Does not align with time frame, but distributions are representative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c4fca0e6f_0_368"/>
          <p:cNvSpPr txBox="1"/>
          <p:nvPr>
            <p:ph type="title"/>
          </p:nvPr>
        </p:nvSpPr>
        <p:spPr>
          <a:xfrm>
            <a:off x="866525" y="488950"/>
            <a:ext cx="70080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accent2"/>
                </a:solidFill>
              </a:rPr>
              <a:t>Good correspondence between WoFS and WoFSCast for most variables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174" name="Google Shape;174;g2ec4fca0e6f_0_368"/>
          <p:cNvPicPr preferRelativeResize="0"/>
          <p:nvPr/>
        </p:nvPicPr>
        <p:blipFill rotWithShape="1">
          <a:blip r:embed="rId3">
            <a:alphaModFix/>
          </a:blip>
          <a:srcRect b="50114" l="0" r="0" t="0"/>
          <a:stretch/>
        </p:blipFill>
        <p:spPr>
          <a:xfrm>
            <a:off x="210375" y="1509050"/>
            <a:ext cx="2772375" cy="27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ec4fca0e6f_0_368"/>
          <p:cNvPicPr preferRelativeResize="0"/>
          <p:nvPr/>
        </p:nvPicPr>
        <p:blipFill rotWithShape="1">
          <a:blip r:embed="rId3">
            <a:alphaModFix/>
          </a:blip>
          <a:srcRect b="0" l="0" r="0" t="50113"/>
          <a:stretch/>
        </p:blipFill>
        <p:spPr>
          <a:xfrm>
            <a:off x="3242350" y="1509050"/>
            <a:ext cx="2726650" cy="269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ec4fca0e6f_0_368"/>
          <p:cNvSpPr txBox="1"/>
          <p:nvPr/>
        </p:nvSpPr>
        <p:spPr>
          <a:xfrm>
            <a:off x="5934800" y="1602975"/>
            <a:ext cx="31185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WoFSCast gets spatial context correct, but lower magnitudes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ec4fca0e6f_0_368"/>
          <p:cNvSpPr txBox="1"/>
          <p:nvPr/>
        </p:nvSpPr>
        <p:spPr>
          <a:xfrm>
            <a:off x="978575" y="4292150"/>
            <a:ext cx="4280700" cy="7749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Probability-Matched Mean Patches centered on storm objects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ec4fca0e6f_0_368"/>
          <p:cNvSpPr txBox="1"/>
          <p:nvPr/>
        </p:nvSpPr>
        <p:spPr>
          <a:xfrm>
            <a:off x="5969000" y="2846075"/>
            <a:ext cx="30501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WoFSCast is performant on </a:t>
            </a:r>
            <a:endParaRPr sz="18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“near-storm” environmental fields (e.g., generating cold pools)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ec4fca0e6f_0_368"/>
          <p:cNvSpPr txBox="1"/>
          <p:nvPr/>
        </p:nvSpPr>
        <p:spPr>
          <a:xfrm>
            <a:off x="1797450" y="2180175"/>
            <a:ext cx="12810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Reflectivity</a:t>
            </a:r>
            <a:endParaRPr b="1"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g2ec4fca0e6f_0_368"/>
          <p:cNvSpPr txBox="1"/>
          <p:nvPr/>
        </p:nvSpPr>
        <p:spPr>
          <a:xfrm>
            <a:off x="5390525" y="2180175"/>
            <a:ext cx="8583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Rain</a:t>
            </a:r>
            <a:endParaRPr b="1"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g2ec4fca0e6f_0_368"/>
          <p:cNvSpPr txBox="1"/>
          <p:nvPr/>
        </p:nvSpPr>
        <p:spPr>
          <a:xfrm>
            <a:off x="2547175" y="3609400"/>
            <a:ext cx="8583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T2</a:t>
            </a:r>
            <a:endParaRPr/>
          </a:p>
        </p:txBody>
      </p:sp>
      <p:sp>
        <p:nvSpPr>
          <p:cNvPr id="182" name="Google Shape;182;g2ec4fca0e6f_0_368"/>
          <p:cNvSpPr txBox="1"/>
          <p:nvPr/>
        </p:nvSpPr>
        <p:spPr>
          <a:xfrm>
            <a:off x="5110700" y="3547375"/>
            <a:ext cx="8583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Updraft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c4fca0e6f_0_151"/>
          <p:cNvSpPr txBox="1"/>
          <p:nvPr>
            <p:ph type="title"/>
          </p:nvPr>
        </p:nvSpPr>
        <p:spPr>
          <a:xfrm>
            <a:off x="311700" y="439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chemeClr val="accent2"/>
                </a:solidFill>
              </a:rPr>
              <a:t>Object-based Verification Results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88" name="Google Shape;188;g2ec4fca0e6f_0_151"/>
          <p:cNvSpPr txBox="1"/>
          <p:nvPr/>
        </p:nvSpPr>
        <p:spPr>
          <a:xfrm>
            <a:off x="5417475" y="1085625"/>
            <a:ext cx="34569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SE is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inappropriate for verifying storm predictions due to the double penalty  →        opt for matching storm objects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2ec4fca0e6f_0_151"/>
          <p:cNvSpPr txBox="1"/>
          <p:nvPr/>
        </p:nvSpPr>
        <p:spPr>
          <a:xfrm>
            <a:off x="5503325" y="2515250"/>
            <a:ext cx="3456900" cy="16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POD</a:t>
            </a:r>
            <a:r>
              <a:rPr lang="en" sz="1800">
                <a:solidFill>
                  <a:schemeClr val="dk2"/>
                </a:solidFill>
              </a:rPr>
              <a:t> through 2 hrs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but does decay due to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" sz="1800">
                <a:solidFill>
                  <a:schemeClr val="dk2"/>
                </a:solidFill>
              </a:rPr>
              <a:t>WoFSCast errors 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2. Unavoidable errors due to </a:t>
            </a:r>
            <a:r>
              <a:rPr lang="en" sz="1800">
                <a:solidFill>
                  <a:schemeClr val="dk2"/>
                </a:solidFill>
              </a:rPr>
              <a:t>intrinsic</a:t>
            </a:r>
            <a:r>
              <a:rPr lang="en" sz="1800">
                <a:solidFill>
                  <a:schemeClr val="dk2"/>
                </a:solidFill>
              </a:rPr>
              <a:t> predictability </a:t>
            </a:r>
            <a:endParaRPr sz="18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0" name="Google Shape;190;g2ec4fca0e6f_0_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400" y="1085625"/>
            <a:ext cx="5229076" cy="34647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c4fca0e6f_0_159"/>
          <p:cNvSpPr txBox="1"/>
          <p:nvPr>
            <p:ph type="title"/>
          </p:nvPr>
        </p:nvSpPr>
        <p:spPr>
          <a:xfrm>
            <a:off x="190500" y="494375"/>
            <a:ext cx="87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chemeClr val="accent2"/>
                </a:solidFill>
              </a:rPr>
              <a:t>Thoughts on intrinsic predictability </a:t>
            </a:r>
            <a:r>
              <a:rPr lang="en">
                <a:solidFill>
                  <a:schemeClr val="accent2"/>
                </a:solidFill>
              </a:rPr>
              <a:t>and machine learning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grpSp>
        <p:nvGrpSpPr>
          <p:cNvPr id="196" name="Google Shape;196;g2ec4fca0e6f_0_159"/>
          <p:cNvGrpSpPr/>
          <p:nvPr/>
        </p:nvGrpSpPr>
        <p:grpSpPr>
          <a:xfrm>
            <a:off x="1095923" y="3337666"/>
            <a:ext cx="900324" cy="897265"/>
            <a:chOff x="214073" y="4066516"/>
            <a:chExt cx="900324" cy="897265"/>
          </a:xfrm>
        </p:grpSpPr>
        <p:sp>
          <p:nvSpPr>
            <p:cNvPr id="197" name="Google Shape;197;g2ec4fca0e6f_0_159"/>
            <p:cNvSpPr/>
            <p:nvPr/>
          </p:nvSpPr>
          <p:spPr>
            <a:xfrm rot="2719422">
              <a:off x="442172" y="4101658"/>
              <a:ext cx="444126" cy="826982"/>
            </a:xfrm>
            <a:custGeom>
              <a:rect b="b" l="l" r="r" t="t"/>
              <a:pathLst>
                <a:path extrusionOk="0" h="3570976" w="1419387">
                  <a:moveTo>
                    <a:pt x="698848" y="78198"/>
                  </a:moveTo>
                  <a:cubicBezTo>
                    <a:pt x="738102" y="27845"/>
                    <a:pt x="781261" y="0"/>
                    <a:pt x="826563" y="0"/>
                  </a:cubicBezTo>
                  <a:cubicBezTo>
                    <a:pt x="1007773" y="0"/>
                    <a:pt x="1154672" y="445514"/>
                    <a:pt x="1154672" y="995083"/>
                  </a:cubicBezTo>
                  <a:cubicBezTo>
                    <a:pt x="1154672" y="1201171"/>
                    <a:pt x="1134014" y="1392627"/>
                    <a:pt x="1098636" y="1551443"/>
                  </a:cubicBezTo>
                  <a:lnTo>
                    <a:pt x="1090590" y="1581020"/>
                  </a:lnTo>
                  <a:lnTo>
                    <a:pt x="1091278" y="1580810"/>
                  </a:lnTo>
                  <a:cubicBezTo>
                    <a:pt x="1272488" y="1580810"/>
                    <a:pt x="1419386" y="2026324"/>
                    <a:pt x="1419387" y="2575893"/>
                  </a:cubicBezTo>
                  <a:cubicBezTo>
                    <a:pt x="1419387" y="3125462"/>
                    <a:pt x="1272488" y="3570976"/>
                    <a:pt x="1091278" y="3570976"/>
                  </a:cubicBezTo>
                  <a:cubicBezTo>
                    <a:pt x="1000673" y="3570976"/>
                    <a:pt x="918645" y="3459598"/>
                    <a:pt x="859270" y="3279523"/>
                  </a:cubicBezTo>
                  <a:lnTo>
                    <a:pt x="843075" y="3219997"/>
                  </a:lnTo>
                  <a:lnTo>
                    <a:pt x="834554" y="3241321"/>
                  </a:lnTo>
                  <a:cubicBezTo>
                    <a:pt x="782187" y="3348615"/>
                    <a:pt x="719058" y="3411266"/>
                    <a:pt x="651105" y="3411266"/>
                  </a:cubicBezTo>
                  <a:cubicBezTo>
                    <a:pt x="492546" y="3411266"/>
                    <a:pt x="360257" y="3070169"/>
                    <a:pt x="329662" y="2616727"/>
                  </a:cubicBezTo>
                  <a:lnTo>
                    <a:pt x="327165" y="2541607"/>
                  </a:lnTo>
                  <a:lnTo>
                    <a:pt x="294562" y="2536615"/>
                  </a:lnTo>
                  <a:cubicBezTo>
                    <a:pt x="129110" y="2485657"/>
                    <a:pt x="1" y="2061890"/>
                    <a:pt x="0" y="1546669"/>
                  </a:cubicBezTo>
                  <a:cubicBezTo>
                    <a:pt x="0" y="997100"/>
                    <a:pt x="146899" y="551586"/>
                    <a:pt x="328109" y="551586"/>
                  </a:cubicBezTo>
                  <a:cubicBezTo>
                    <a:pt x="373412" y="551586"/>
                    <a:pt x="416570" y="579431"/>
                    <a:pt x="455824" y="629784"/>
                  </a:cubicBezTo>
                  <a:lnTo>
                    <a:pt x="511512" y="721455"/>
                  </a:lnTo>
                  <a:lnTo>
                    <a:pt x="513205" y="699176"/>
                  </a:lnTo>
                  <a:cubicBezTo>
                    <a:pt x="541966" y="418745"/>
                    <a:pt x="610526" y="191495"/>
                    <a:pt x="698848" y="7819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g2ec4fca0e6f_0_159"/>
            <p:cNvSpPr/>
            <p:nvPr/>
          </p:nvSpPr>
          <p:spPr>
            <a:xfrm rot="2700000">
              <a:off x="487764" y="4215280"/>
              <a:ext cx="306116" cy="599735"/>
            </a:xfrm>
            <a:custGeom>
              <a:rect b="b" l="l" r="r" t="t"/>
              <a:pathLst>
                <a:path extrusionOk="0" h="3570976" w="1419387">
                  <a:moveTo>
                    <a:pt x="698848" y="78198"/>
                  </a:moveTo>
                  <a:cubicBezTo>
                    <a:pt x="738102" y="27845"/>
                    <a:pt x="781261" y="0"/>
                    <a:pt x="826563" y="0"/>
                  </a:cubicBezTo>
                  <a:cubicBezTo>
                    <a:pt x="1007773" y="0"/>
                    <a:pt x="1154672" y="445514"/>
                    <a:pt x="1154672" y="995083"/>
                  </a:cubicBezTo>
                  <a:cubicBezTo>
                    <a:pt x="1154672" y="1201171"/>
                    <a:pt x="1134014" y="1392627"/>
                    <a:pt x="1098636" y="1551443"/>
                  </a:cubicBezTo>
                  <a:lnTo>
                    <a:pt x="1090590" y="1581020"/>
                  </a:lnTo>
                  <a:lnTo>
                    <a:pt x="1091278" y="1580810"/>
                  </a:lnTo>
                  <a:cubicBezTo>
                    <a:pt x="1272488" y="1580810"/>
                    <a:pt x="1419386" y="2026324"/>
                    <a:pt x="1419387" y="2575893"/>
                  </a:cubicBezTo>
                  <a:cubicBezTo>
                    <a:pt x="1419387" y="3125462"/>
                    <a:pt x="1272488" y="3570976"/>
                    <a:pt x="1091278" y="3570976"/>
                  </a:cubicBezTo>
                  <a:cubicBezTo>
                    <a:pt x="1000673" y="3570976"/>
                    <a:pt x="918645" y="3459598"/>
                    <a:pt x="859270" y="3279523"/>
                  </a:cubicBezTo>
                  <a:lnTo>
                    <a:pt x="843075" y="3219997"/>
                  </a:lnTo>
                  <a:lnTo>
                    <a:pt x="834554" y="3241321"/>
                  </a:lnTo>
                  <a:cubicBezTo>
                    <a:pt x="782187" y="3348615"/>
                    <a:pt x="719058" y="3411266"/>
                    <a:pt x="651105" y="3411266"/>
                  </a:cubicBezTo>
                  <a:cubicBezTo>
                    <a:pt x="492546" y="3411266"/>
                    <a:pt x="360257" y="3070169"/>
                    <a:pt x="329662" y="2616727"/>
                  </a:cubicBezTo>
                  <a:lnTo>
                    <a:pt x="327165" y="2541607"/>
                  </a:lnTo>
                  <a:lnTo>
                    <a:pt x="294562" y="2536615"/>
                  </a:lnTo>
                  <a:cubicBezTo>
                    <a:pt x="129110" y="2485657"/>
                    <a:pt x="1" y="2061890"/>
                    <a:pt x="0" y="1546669"/>
                  </a:cubicBezTo>
                  <a:cubicBezTo>
                    <a:pt x="0" y="997100"/>
                    <a:pt x="146899" y="551586"/>
                    <a:pt x="328109" y="551586"/>
                  </a:cubicBezTo>
                  <a:cubicBezTo>
                    <a:pt x="373412" y="551586"/>
                    <a:pt x="416570" y="579431"/>
                    <a:pt x="455824" y="629784"/>
                  </a:cubicBezTo>
                  <a:lnTo>
                    <a:pt x="511512" y="721455"/>
                  </a:lnTo>
                  <a:lnTo>
                    <a:pt x="513205" y="699176"/>
                  </a:lnTo>
                  <a:cubicBezTo>
                    <a:pt x="541966" y="418745"/>
                    <a:pt x="610526" y="191495"/>
                    <a:pt x="698848" y="7819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g2ec4fca0e6f_0_159"/>
            <p:cNvSpPr/>
            <p:nvPr/>
          </p:nvSpPr>
          <p:spPr>
            <a:xfrm rot="1698045">
              <a:off x="527106" y="4429097"/>
              <a:ext cx="157177" cy="335582"/>
            </a:xfrm>
            <a:custGeom>
              <a:rect b="b" l="l" r="r" t="t"/>
              <a:pathLst>
                <a:path extrusionOk="0" h="3570976" w="1419387">
                  <a:moveTo>
                    <a:pt x="698848" y="78198"/>
                  </a:moveTo>
                  <a:cubicBezTo>
                    <a:pt x="738102" y="27845"/>
                    <a:pt x="781261" y="0"/>
                    <a:pt x="826563" y="0"/>
                  </a:cubicBezTo>
                  <a:cubicBezTo>
                    <a:pt x="1007773" y="0"/>
                    <a:pt x="1154672" y="445514"/>
                    <a:pt x="1154672" y="995083"/>
                  </a:cubicBezTo>
                  <a:cubicBezTo>
                    <a:pt x="1154672" y="1201171"/>
                    <a:pt x="1134014" y="1392627"/>
                    <a:pt x="1098636" y="1551443"/>
                  </a:cubicBezTo>
                  <a:lnTo>
                    <a:pt x="1090590" y="1581020"/>
                  </a:lnTo>
                  <a:lnTo>
                    <a:pt x="1091278" y="1580810"/>
                  </a:lnTo>
                  <a:cubicBezTo>
                    <a:pt x="1272488" y="1580810"/>
                    <a:pt x="1419386" y="2026324"/>
                    <a:pt x="1419387" y="2575893"/>
                  </a:cubicBezTo>
                  <a:cubicBezTo>
                    <a:pt x="1419387" y="3125462"/>
                    <a:pt x="1272488" y="3570976"/>
                    <a:pt x="1091278" y="3570976"/>
                  </a:cubicBezTo>
                  <a:cubicBezTo>
                    <a:pt x="1000673" y="3570976"/>
                    <a:pt x="918645" y="3459598"/>
                    <a:pt x="859270" y="3279523"/>
                  </a:cubicBezTo>
                  <a:lnTo>
                    <a:pt x="843075" y="3219997"/>
                  </a:lnTo>
                  <a:lnTo>
                    <a:pt x="834554" y="3241321"/>
                  </a:lnTo>
                  <a:cubicBezTo>
                    <a:pt x="782187" y="3348615"/>
                    <a:pt x="719058" y="3411266"/>
                    <a:pt x="651105" y="3411266"/>
                  </a:cubicBezTo>
                  <a:cubicBezTo>
                    <a:pt x="492546" y="3411266"/>
                    <a:pt x="360257" y="3070169"/>
                    <a:pt x="329662" y="2616727"/>
                  </a:cubicBezTo>
                  <a:lnTo>
                    <a:pt x="327165" y="2541607"/>
                  </a:lnTo>
                  <a:lnTo>
                    <a:pt x="294562" y="2536615"/>
                  </a:lnTo>
                  <a:cubicBezTo>
                    <a:pt x="129110" y="2485657"/>
                    <a:pt x="1" y="2061890"/>
                    <a:pt x="0" y="1546669"/>
                  </a:cubicBezTo>
                  <a:cubicBezTo>
                    <a:pt x="0" y="997100"/>
                    <a:pt x="146899" y="551586"/>
                    <a:pt x="328109" y="551586"/>
                  </a:cubicBezTo>
                  <a:cubicBezTo>
                    <a:pt x="373412" y="551586"/>
                    <a:pt x="416570" y="579431"/>
                    <a:pt x="455824" y="629784"/>
                  </a:cubicBezTo>
                  <a:lnTo>
                    <a:pt x="511512" y="721455"/>
                  </a:lnTo>
                  <a:lnTo>
                    <a:pt x="513205" y="699176"/>
                  </a:lnTo>
                  <a:cubicBezTo>
                    <a:pt x="541966" y="418745"/>
                    <a:pt x="610526" y="191495"/>
                    <a:pt x="698848" y="781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g2ec4fca0e6f_0_159"/>
          <p:cNvSpPr/>
          <p:nvPr/>
        </p:nvSpPr>
        <p:spPr>
          <a:xfrm rot="2719422">
            <a:off x="2040472" y="2229658"/>
            <a:ext cx="444126" cy="826982"/>
          </a:xfrm>
          <a:custGeom>
            <a:rect b="b" l="l" r="r" t="t"/>
            <a:pathLst>
              <a:path extrusionOk="0" h="3570976" w="1419387">
                <a:moveTo>
                  <a:pt x="698848" y="78198"/>
                </a:moveTo>
                <a:cubicBezTo>
                  <a:pt x="738102" y="27845"/>
                  <a:pt x="781261" y="0"/>
                  <a:pt x="826563" y="0"/>
                </a:cubicBezTo>
                <a:cubicBezTo>
                  <a:pt x="1007773" y="0"/>
                  <a:pt x="1154672" y="445514"/>
                  <a:pt x="1154672" y="995083"/>
                </a:cubicBezTo>
                <a:cubicBezTo>
                  <a:pt x="1154672" y="1201171"/>
                  <a:pt x="1134014" y="1392627"/>
                  <a:pt x="1098636" y="1551443"/>
                </a:cubicBezTo>
                <a:lnTo>
                  <a:pt x="1090590" y="1581020"/>
                </a:lnTo>
                <a:lnTo>
                  <a:pt x="1091278" y="1580810"/>
                </a:lnTo>
                <a:cubicBezTo>
                  <a:pt x="1272488" y="1580810"/>
                  <a:pt x="1419386" y="2026324"/>
                  <a:pt x="1419387" y="2575893"/>
                </a:cubicBezTo>
                <a:cubicBezTo>
                  <a:pt x="1419387" y="3125462"/>
                  <a:pt x="1272488" y="3570976"/>
                  <a:pt x="1091278" y="3570976"/>
                </a:cubicBezTo>
                <a:cubicBezTo>
                  <a:pt x="1000673" y="3570976"/>
                  <a:pt x="918645" y="3459598"/>
                  <a:pt x="859270" y="3279523"/>
                </a:cubicBezTo>
                <a:lnTo>
                  <a:pt x="843075" y="3219997"/>
                </a:lnTo>
                <a:lnTo>
                  <a:pt x="834554" y="3241321"/>
                </a:lnTo>
                <a:cubicBezTo>
                  <a:pt x="782187" y="3348615"/>
                  <a:pt x="719058" y="3411266"/>
                  <a:pt x="651105" y="3411266"/>
                </a:cubicBezTo>
                <a:cubicBezTo>
                  <a:pt x="492546" y="3411266"/>
                  <a:pt x="360257" y="3070169"/>
                  <a:pt x="329662" y="2616727"/>
                </a:cubicBezTo>
                <a:lnTo>
                  <a:pt x="327165" y="2541607"/>
                </a:lnTo>
                <a:lnTo>
                  <a:pt x="294562" y="2536615"/>
                </a:lnTo>
                <a:cubicBezTo>
                  <a:pt x="129110" y="2485657"/>
                  <a:pt x="1" y="2061890"/>
                  <a:pt x="0" y="1546669"/>
                </a:cubicBezTo>
                <a:cubicBezTo>
                  <a:pt x="0" y="997100"/>
                  <a:pt x="146899" y="551586"/>
                  <a:pt x="328109" y="551586"/>
                </a:cubicBezTo>
                <a:cubicBezTo>
                  <a:pt x="373412" y="551586"/>
                  <a:pt x="416570" y="579431"/>
                  <a:pt x="455824" y="629784"/>
                </a:cubicBezTo>
                <a:lnTo>
                  <a:pt x="511512" y="721455"/>
                </a:lnTo>
                <a:lnTo>
                  <a:pt x="513205" y="699176"/>
                </a:lnTo>
                <a:cubicBezTo>
                  <a:pt x="541966" y="418745"/>
                  <a:pt x="610526" y="191495"/>
                  <a:pt x="698848" y="78198"/>
                </a:cubicBez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g2ec4fca0e6f_0_159"/>
          <p:cNvCxnSpPr/>
          <p:nvPr/>
        </p:nvCxnSpPr>
        <p:spPr>
          <a:xfrm flipH="1" rot="10800000">
            <a:off x="1686488" y="2915500"/>
            <a:ext cx="174600" cy="5193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2" name="Google Shape;202;g2ec4fca0e6f_0_159"/>
          <p:cNvSpPr/>
          <p:nvPr/>
        </p:nvSpPr>
        <p:spPr>
          <a:xfrm rot="2719422">
            <a:off x="1863447" y="2140058"/>
            <a:ext cx="444126" cy="826982"/>
          </a:xfrm>
          <a:custGeom>
            <a:rect b="b" l="l" r="r" t="t"/>
            <a:pathLst>
              <a:path extrusionOk="0" h="3570976" w="1419387">
                <a:moveTo>
                  <a:pt x="698848" y="78198"/>
                </a:moveTo>
                <a:cubicBezTo>
                  <a:pt x="738102" y="27845"/>
                  <a:pt x="781261" y="0"/>
                  <a:pt x="826563" y="0"/>
                </a:cubicBezTo>
                <a:cubicBezTo>
                  <a:pt x="1007773" y="0"/>
                  <a:pt x="1154672" y="445514"/>
                  <a:pt x="1154672" y="995083"/>
                </a:cubicBezTo>
                <a:cubicBezTo>
                  <a:pt x="1154672" y="1201171"/>
                  <a:pt x="1134014" y="1392627"/>
                  <a:pt x="1098636" y="1551443"/>
                </a:cubicBezTo>
                <a:lnTo>
                  <a:pt x="1090590" y="1581020"/>
                </a:lnTo>
                <a:lnTo>
                  <a:pt x="1091278" y="1580810"/>
                </a:lnTo>
                <a:cubicBezTo>
                  <a:pt x="1272488" y="1580810"/>
                  <a:pt x="1419386" y="2026324"/>
                  <a:pt x="1419387" y="2575893"/>
                </a:cubicBezTo>
                <a:cubicBezTo>
                  <a:pt x="1419387" y="3125462"/>
                  <a:pt x="1272488" y="3570976"/>
                  <a:pt x="1091278" y="3570976"/>
                </a:cubicBezTo>
                <a:cubicBezTo>
                  <a:pt x="1000673" y="3570976"/>
                  <a:pt x="918645" y="3459598"/>
                  <a:pt x="859270" y="3279523"/>
                </a:cubicBezTo>
                <a:lnTo>
                  <a:pt x="843075" y="3219997"/>
                </a:lnTo>
                <a:lnTo>
                  <a:pt x="834554" y="3241321"/>
                </a:lnTo>
                <a:cubicBezTo>
                  <a:pt x="782187" y="3348615"/>
                  <a:pt x="719058" y="3411266"/>
                  <a:pt x="651105" y="3411266"/>
                </a:cubicBezTo>
                <a:cubicBezTo>
                  <a:pt x="492546" y="3411266"/>
                  <a:pt x="360257" y="3070169"/>
                  <a:pt x="329662" y="2616727"/>
                </a:cubicBezTo>
                <a:lnTo>
                  <a:pt x="327165" y="2541607"/>
                </a:lnTo>
                <a:lnTo>
                  <a:pt x="294562" y="2536615"/>
                </a:lnTo>
                <a:cubicBezTo>
                  <a:pt x="129110" y="2485657"/>
                  <a:pt x="1" y="2061890"/>
                  <a:pt x="0" y="1546669"/>
                </a:cubicBezTo>
                <a:cubicBezTo>
                  <a:pt x="0" y="997100"/>
                  <a:pt x="146899" y="551586"/>
                  <a:pt x="328109" y="551586"/>
                </a:cubicBezTo>
                <a:cubicBezTo>
                  <a:pt x="373412" y="551586"/>
                  <a:pt x="416570" y="579431"/>
                  <a:pt x="455824" y="629784"/>
                </a:cubicBezTo>
                <a:lnTo>
                  <a:pt x="511512" y="721455"/>
                </a:lnTo>
                <a:lnTo>
                  <a:pt x="513205" y="699176"/>
                </a:lnTo>
                <a:cubicBezTo>
                  <a:pt x="541966" y="418745"/>
                  <a:pt x="610526" y="191495"/>
                  <a:pt x="698848" y="78198"/>
                </a:cubicBezTo>
                <a:close/>
              </a:path>
            </a:pathLst>
          </a:custGeom>
          <a:solidFill>
            <a:srgbClr val="00FF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ec4fca0e6f_0_159"/>
          <p:cNvSpPr/>
          <p:nvPr/>
        </p:nvSpPr>
        <p:spPr>
          <a:xfrm rot="2719422">
            <a:off x="2225497" y="2195758"/>
            <a:ext cx="444126" cy="826982"/>
          </a:xfrm>
          <a:custGeom>
            <a:rect b="b" l="l" r="r" t="t"/>
            <a:pathLst>
              <a:path extrusionOk="0" h="3570976" w="1419387">
                <a:moveTo>
                  <a:pt x="698848" y="78198"/>
                </a:moveTo>
                <a:cubicBezTo>
                  <a:pt x="738102" y="27845"/>
                  <a:pt x="781261" y="0"/>
                  <a:pt x="826563" y="0"/>
                </a:cubicBezTo>
                <a:cubicBezTo>
                  <a:pt x="1007773" y="0"/>
                  <a:pt x="1154672" y="445514"/>
                  <a:pt x="1154672" y="995083"/>
                </a:cubicBezTo>
                <a:cubicBezTo>
                  <a:pt x="1154672" y="1201171"/>
                  <a:pt x="1134014" y="1392627"/>
                  <a:pt x="1098636" y="1551443"/>
                </a:cubicBezTo>
                <a:lnTo>
                  <a:pt x="1090590" y="1581020"/>
                </a:lnTo>
                <a:lnTo>
                  <a:pt x="1091278" y="1580810"/>
                </a:lnTo>
                <a:cubicBezTo>
                  <a:pt x="1272488" y="1580810"/>
                  <a:pt x="1419386" y="2026324"/>
                  <a:pt x="1419387" y="2575893"/>
                </a:cubicBezTo>
                <a:cubicBezTo>
                  <a:pt x="1419387" y="3125462"/>
                  <a:pt x="1272488" y="3570976"/>
                  <a:pt x="1091278" y="3570976"/>
                </a:cubicBezTo>
                <a:cubicBezTo>
                  <a:pt x="1000673" y="3570976"/>
                  <a:pt x="918645" y="3459598"/>
                  <a:pt x="859270" y="3279523"/>
                </a:cubicBezTo>
                <a:lnTo>
                  <a:pt x="843075" y="3219997"/>
                </a:lnTo>
                <a:lnTo>
                  <a:pt x="834554" y="3241321"/>
                </a:lnTo>
                <a:cubicBezTo>
                  <a:pt x="782187" y="3348615"/>
                  <a:pt x="719058" y="3411266"/>
                  <a:pt x="651105" y="3411266"/>
                </a:cubicBezTo>
                <a:cubicBezTo>
                  <a:pt x="492546" y="3411266"/>
                  <a:pt x="360257" y="3070169"/>
                  <a:pt x="329662" y="2616727"/>
                </a:cubicBezTo>
                <a:lnTo>
                  <a:pt x="327165" y="2541607"/>
                </a:lnTo>
                <a:lnTo>
                  <a:pt x="294562" y="2536615"/>
                </a:lnTo>
                <a:cubicBezTo>
                  <a:pt x="129110" y="2485657"/>
                  <a:pt x="1" y="2061890"/>
                  <a:pt x="0" y="1546669"/>
                </a:cubicBezTo>
                <a:cubicBezTo>
                  <a:pt x="0" y="997100"/>
                  <a:pt x="146899" y="551586"/>
                  <a:pt x="328109" y="551586"/>
                </a:cubicBezTo>
                <a:cubicBezTo>
                  <a:pt x="373412" y="551586"/>
                  <a:pt x="416570" y="579431"/>
                  <a:pt x="455824" y="629784"/>
                </a:cubicBezTo>
                <a:lnTo>
                  <a:pt x="511512" y="721455"/>
                </a:lnTo>
                <a:lnTo>
                  <a:pt x="513205" y="699176"/>
                </a:lnTo>
                <a:cubicBezTo>
                  <a:pt x="541966" y="418745"/>
                  <a:pt x="610526" y="191495"/>
                  <a:pt x="698848" y="78198"/>
                </a:cubicBezTo>
                <a:close/>
              </a:path>
            </a:pathLst>
          </a:custGeom>
          <a:solidFill>
            <a:srgbClr val="FF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g2ec4fca0e6f_0_159"/>
          <p:cNvCxnSpPr/>
          <p:nvPr/>
        </p:nvCxnSpPr>
        <p:spPr>
          <a:xfrm flipH="1" rot="10800000">
            <a:off x="1741625" y="3057300"/>
            <a:ext cx="336000" cy="373200"/>
          </a:xfrm>
          <a:prstGeom prst="straightConnector1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5" name="Google Shape;205;g2ec4fca0e6f_0_159"/>
          <p:cNvCxnSpPr/>
          <p:nvPr/>
        </p:nvCxnSpPr>
        <p:spPr>
          <a:xfrm flipH="1" rot="10800000">
            <a:off x="1861100" y="3091200"/>
            <a:ext cx="336000" cy="373200"/>
          </a:xfrm>
          <a:prstGeom prst="straightConnector1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6" name="Google Shape;206;g2ec4fca0e6f_0_159"/>
          <p:cNvSpPr/>
          <p:nvPr/>
        </p:nvSpPr>
        <p:spPr>
          <a:xfrm rot="2719422">
            <a:off x="2386397" y="2602858"/>
            <a:ext cx="444126" cy="826982"/>
          </a:xfrm>
          <a:custGeom>
            <a:rect b="b" l="l" r="r" t="t"/>
            <a:pathLst>
              <a:path extrusionOk="0" h="3570976" w="1419387">
                <a:moveTo>
                  <a:pt x="698848" y="78198"/>
                </a:moveTo>
                <a:cubicBezTo>
                  <a:pt x="738102" y="27845"/>
                  <a:pt x="781261" y="0"/>
                  <a:pt x="826563" y="0"/>
                </a:cubicBezTo>
                <a:cubicBezTo>
                  <a:pt x="1007773" y="0"/>
                  <a:pt x="1154672" y="445514"/>
                  <a:pt x="1154672" y="995083"/>
                </a:cubicBezTo>
                <a:cubicBezTo>
                  <a:pt x="1154672" y="1201171"/>
                  <a:pt x="1134014" y="1392627"/>
                  <a:pt x="1098636" y="1551443"/>
                </a:cubicBezTo>
                <a:lnTo>
                  <a:pt x="1090590" y="1581020"/>
                </a:lnTo>
                <a:lnTo>
                  <a:pt x="1091278" y="1580810"/>
                </a:lnTo>
                <a:cubicBezTo>
                  <a:pt x="1272488" y="1580810"/>
                  <a:pt x="1419386" y="2026324"/>
                  <a:pt x="1419387" y="2575893"/>
                </a:cubicBezTo>
                <a:cubicBezTo>
                  <a:pt x="1419387" y="3125462"/>
                  <a:pt x="1272488" y="3570976"/>
                  <a:pt x="1091278" y="3570976"/>
                </a:cubicBezTo>
                <a:cubicBezTo>
                  <a:pt x="1000673" y="3570976"/>
                  <a:pt x="918645" y="3459598"/>
                  <a:pt x="859270" y="3279523"/>
                </a:cubicBezTo>
                <a:lnTo>
                  <a:pt x="843075" y="3219997"/>
                </a:lnTo>
                <a:lnTo>
                  <a:pt x="834554" y="3241321"/>
                </a:lnTo>
                <a:cubicBezTo>
                  <a:pt x="782187" y="3348615"/>
                  <a:pt x="719058" y="3411266"/>
                  <a:pt x="651105" y="3411266"/>
                </a:cubicBezTo>
                <a:cubicBezTo>
                  <a:pt x="492546" y="3411266"/>
                  <a:pt x="360257" y="3070169"/>
                  <a:pt x="329662" y="2616727"/>
                </a:cubicBezTo>
                <a:lnTo>
                  <a:pt x="327165" y="2541607"/>
                </a:lnTo>
                <a:lnTo>
                  <a:pt x="294562" y="2536615"/>
                </a:lnTo>
                <a:cubicBezTo>
                  <a:pt x="129110" y="2485657"/>
                  <a:pt x="1" y="2061890"/>
                  <a:pt x="0" y="1546669"/>
                </a:cubicBezTo>
                <a:cubicBezTo>
                  <a:pt x="0" y="997100"/>
                  <a:pt x="146899" y="551586"/>
                  <a:pt x="328109" y="551586"/>
                </a:cubicBezTo>
                <a:cubicBezTo>
                  <a:pt x="373412" y="551586"/>
                  <a:pt x="416570" y="579431"/>
                  <a:pt x="455824" y="629784"/>
                </a:cubicBezTo>
                <a:lnTo>
                  <a:pt x="511512" y="721455"/>
                </a:lnTo>
                <a:lnTo>
                  <a:pt x="513205" y="699176"/>
                </a:lnTo>
                <a:cubicBezTo>
                  <a:pt x="541966" y="418745"/>
                  <a:pt x="610526" y="191495"/>
                  <a:pt x="698848" y="78198"/>
                </a:cubicBezTo>
                <a:close/>
              </a:path>
            </a:pathLst>
          </a:custGeom>
          <a:solidFill>
            <a:srgbClr val="0097A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g2ec4fca0e6f_0_159"/>
          <p:cNvCxnSpPr/>
          <p:nvPr/>
        </p:nvCxnSpPr>
        <p:spPr>
          <a:xfrm flipH="1" rot="10800000">
            <a:off x="1917513" y="3258875"/>
            <a:ext cx="414000" cy="310200"/>
          </a:xfrm>
          <a:prstGeom prst="straightConnector1">
            <a:avLst/>
          </a:prstGeom>
          <a:noFill/>
          <a:ln cap="flat" cmpd="sng" w="19050">
            <a:solidFill>
              <a:srgbClr val="0097A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8" name="Google Shape;208;g2ec4fca0e6f_0_159"/>
          <p:cNvSpPr/>
          <p:nvPr/>
        </p:nvSpPr>
        <p:spPr>
          <a:xfrm>
            <a:off x="1769425" y="2151063"/>
            <a:ext cx="1232975" cy="1273275"/>
          </a:xfrm>
          <a:custGeom>
            <a:rect b="b" l="l" r="r" t="t"/>
            <a:pathLst>
              <a:path extrusionOk="0" h="50931" w="49319">
                <a:moveTo>
                  <a:pt x="10235" y="2206"/>
                </a:moveTo>
                <a:cubicBezTo>
                  <a:pt x="2941" y="6578"/>
                  <a:pt x="-2528" y="18489"/>
                  <a:pt x="1277" y="26094"/>
                </a:cubicBezTo>
                <a:cubicBezTo>
                  <a:pt x="3747" y="31032"/>
                  <a:pt x="9776" y="33603"/>
                  <a:pt x="15013" y="35351"/>
                </a:cubicBezTo>
                <a:cubicBezTo>
                  <a:pt x="16713" y="35918"/>
                  <a:pt x="18955" y="34276"/>
                  <a:pt x="20388" y="35351"/>
                </a:cubicBezTo>
                <a:cubicBezTo>
                  <a:pt x="24493" y="38429"/>
                  <a:pt x="20403" y="48075"/>
                  <a:pt x="25166" y="49983"/>
                </a:cubicBezTo>
                <a:cubicBezTo>
                  <a:pt x="29923" y="51888"/>
                  <a:pt x="36001" y="50529"/>
                  <a:pt x="40395" y="47892"/>
                </a:cubicBezTo>
                <a:cubicBezTo>
                  <a:pt x="44310" y="45542"/>
                  <a:pt x="43630" y="39274"/>
                  <a:pt x="44276" y="34754"/>
                </a:cubicBezTo>
                <a:cubicBezTo>
                  <a:pt x="44878" y="30544"/>
                  <a:pt x="51115" y="26347"/>
                  <a:pt x="48756" y="22809"/>
                </a:cubicBezTo>
                <a:cubicBezTo>
                  <a:pt x="47151" y="20402"/>
                  <a:pt x="43885" y="18928"/>
                  <a:pt x="40992" y="18928"/>
                </a:cubicBezTo>
                <a:cubicBezTo>
                  <a:pt x="39447" y="18928"/>
                  <a:pt x="37895" y="20813"/>
                  <a:pt x="36513" y="20122"/>
                </a:cubicBezTo>
                <a:cubicBezTo>
                  <a:pt x="34536" y="19134"/>
                  <a:pt x="39407" y="16724"/>
                  <a:pt x="40395" y="14747"/>
                </a:cubicBezTo>
                <a:cubicBezTo>
                  <a:pt x="41888" y="11761"/>
                  <a:pt x="40963" y="7254"/>
                  <a:pt x="38603" y="4893"/>
                </a:cubicBezTo>
                <a:cubicBezTo>
                  <a:pt x="31549" y="-2164"/>
                  <a:pt x="18207" y="-355"/>
                  <a:pt x="8742" y="2803"/>
                </a:cubicBezTo>
              </a:path>
            </a:pathLst>
          </a:custGeom>
          <a:noFill/>
          <a:ln cap="flat" cmpd="sng" w="2857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ec4fca0e6f_0_159"/>
          <p:cNvSpPr txBox="1"/>
          <p:nvPr/>
        </p:nvSpPr>
        <p:spPr>
          <a:xfrm>
            <a:off x="166575" y="1100400"/>
            <a:ext cx="52851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Intrinsic predictability limits @ storm scales + Minor differences in initial conditions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b="0" i="1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large uncertainty in future storm progression</a:t>
            </a:r>
            <a:endParaRPr b="0" i="1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ec4fca0e6f_0_159"/>
          <p:cNvSpPr txBox="1"/>
          <p:nvPr/>
        </p:nvSpPr>
        <p:spPr>
          <a:xfrm>
            <a:off x="3969725" y="2078838"/>
            <a:ext cx="47142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Speculation: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Given a sufficient sized model</a:t>
            </a:r>
            <a:r>
              <a:rPr lang="en" sz="1800">
                <a:solidFill>
                  <a:schemeClr val="dk2"/>
                </a:solidFill>
              </a:rPr>
              <a:t>, 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training data</a:t>
            </a:r>
            <a:r>
              <a:rPr lang="en" sz="1800">
                <a:solidFill>
                  <a:schemeClr val="dk2"/>
                </a:solidFill>
              </a:rPr>
              <a:t>, and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reduc</a:t>
            </a:r>
            <a:r>
              <a:rPr lang="en" sz="1800">
                <a:solidFill>
                  <a:schemeClr val="dk2"/>
                </a:solidFill>
              </a:rPr>
              <a:t>ed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time step, it's possible to greatly collapse that uncertainty</a:t>
            </a:r>
            <a:endParaRPr b="0" i="1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ec4fca0e6f_0_159"/>
          <p:cNvSpPr txBox="1"/>
          <p:nvPr/>
        </p:nvSpPr>
        <p:spPr>
          <a:xfrm>
            <a:off x="3780525" y="3001588"/>
            <a:ext cx="47142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Caveat: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Some uncertainty is unavoidable due to predictability limits.</a:t>
            </a:r>
            <a:endParaRPr b="0" i="1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ec4fca0e6f_0_159"/>
          <p:cNvSpPr txBox="1"/>
          <p:nvPr/>
        </p:nvSpPr>
        <p:spPr>
          <a:xfrm>
            <a:off x="2157725" y="3947000"/>
            <a:ext cx="54957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" sz="1800" u="none" cap="none" strike="noStrike">
                <a:solidFill>
                  <a:srgbClr val="145FA6"/>
                </a:solidFill>
                <a:latin typeface="Arial"/>
                <a:ea typeface="Arial"/>
                <a:cs typeface="Arial"/>
                <a:sym typeface="Arial"/>
              </a:rPr>
              <a:t>Uncertainty </a:t>
            </a:r>
            <a:r>
              <a:rPr b="1" i="0" lang="en" sz="1800" u="none" cap="none" strike="noStrike">
                <a:solidFill>
                  <a:srgbClr val="145FA6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endParaRPr b="1" i="0" sz="1800" u="none" cap="none" strike="noStrike">
              <a:solidFill>
                <a:srgbClr val="145F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145FA6"/>
                </a:solidFill>
                <a:latin typeface="Arial"/>
                <a:ea typeface="Arial"/>
                <a:cs typeface="Arial"/>
                <a:sym typeface="Arial"/>
              </a:rPr>
              <a:t>placing “weak” storms in multiple locations  → </a:t>
            </a:r>
            <a:endParaRPr b="1" i="0" sz="1800" u="none" cap="none" strike="noStrike">
              <a:solidFill>
                <a:srgbClr val="145F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145FA6"/>
                </a:solidFill>
                <a:latin typeface="Arial"/>
                <a:ea typeface="Arial"/>
                <a:cs typeface="Arial"/>
                <a:sym typeface="Arial"/>
              </a:rPr>
              <a:t>premature dissipation of storms</a:t>
            </a:r>
            <a:r>
              <a:rPr b="1" i="1" lang="en" sz="1800" u="none" cap="none" strike="noStrike">
                <a:solidFill>
                  <a:srgbClr val="145F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1" sz="1800" u="none" cap="none" strike="noStrike">
              <a:solidFill>
                <a:srgbClr val="145F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ec4fca0e6f_0_159"/>
          <p:cNvSpPr/>
          <p:nvPr/>
        </p:nvSpPr>
        <p:spPr>
          <a:xfrm>
            <a:off x="1811799" y="2195509"/>
            <a:ext cx="884100" cy="752475"/>
          </a:xfrm>
          <a:custGeom>
            <a:rect b="b" l="l" r="r" t="t"/>
            <a:pathLst>
              <a:path extrusionOk="0" h="30099" w="35364">
                <a:moveTo>
                  <a:pt x="24993" y="773"/>
                </a:moveTo>
                <a:cubicBezTo>
                  <a:pt x="19780" y="-174"/>
                  <a:pt x="13576" y="-673"/>
                  <a:pt x="9167" y="2266"/>
                </a:cubicBezTo>
                <a:cubicBezTo>
                  <a:pt x="3167" y="6266"/>
                  <a:pt x="-3090" y="17182"/>
                  <a:pt x="1702" y="22571"/>
                </a:cubicBezTo>
                <a:cubicBezTo>
                  <a:pt x="8217" y="29899"/>
                  <a:pt x="25267" y="33537"/>
                  <a:pt x="30965" y="25557"/>
                </a:cubicBezTo>
                <a:cubicBezTo>
                  <a:pt x="34080" y="21195"/>
                  <a:pt x="35905" y="15336"/>
                  <a:pt x="35146" y="10030"/>
                </a:cubicBezTo>
                <a:cubicBezTo>
                  <a:pt x="34477" y="5357"/>
                  <a:pt x="29415" y="474"/>
                  <a:pt x="24694" y="474"/>
                </a:cubicBezTo>
              </a:path>
            </a:pathLst>
          </a:cu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