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aleway SemiBold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sjyQshDWzOEzo3ZvIETSRP1EH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bold.fntdata"/><Relationship Id="rId22" Type="http://schemas.openxmlformats.org/officeDocument/2006/relationships/font" Target="fonts/RalewaySemiBold-boldItalic.fntdata"/><Relationship Id="rId21" Type="http://schemas.openxmlformats.org/officeDocument/2006/relationships/font" Target="fonts/RalewaySemiBold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alewaySemiBold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Strong connections between subregions</a:t>
            </a:r>
            <a:endParaRPr/>
          </a:p>
          <a:p>
            <a:pPr indent="-2159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Lower connectivity if only successfully settled larvae are considered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" name="Google Shape;14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22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2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4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" name="Google Shape;4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" name="Google Shape;52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7" name="Google Shape;6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6" name="Google Shape;86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4.jp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1443327" y="3106899"/>
            <a:ext cx="6612945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Oceanography and Coastal Sciences, Louisiana State University, Baton Rouge, LA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3000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for Computation and Technology, Louisiana State University, Baton Rouge, LA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3000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Coastal Studies Institute, Louisiana State University, Baton Rouge, LA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3000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 Solutions, LLC, Baton Rouge, LA, USA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3000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 Geological Survey, Louisiana Fish and Wildlife Cooperative Research Unit, School of Renewable Natural Resources,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Louisiana State University Agricultural Center, Baton Rouge, LA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en-US" sz="1000" u="none" cap="none" strike="noStrike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Coastal Protection and Restoration Authority of Louisiana, Baton Rouge, LA 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0" i="0" lang="en-US" sz="1000" u="none" cap="none" strike="noStrike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Horn Point Laboratory, University of Maryland Center for Environmental Science, Cambridge, MD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198342" y="2232940"/>
            <a:ext cx="6822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Zhengchen (John) Zang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1,2,3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Z. George Xue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1,2,3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Shaye E. Sable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Megan K. La Peyre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Timothy A. Stephens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David C. Lindquist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6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Kenneth A. Rose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7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Yanda Ou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1,2</a:t>
            </a:r>
            <a:r>
              <a:rPr b="1" i="0" lang="en-US" sz="9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27650" y="1033670"/>
            <a:ext cx="1029588" cy="2464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28" y="4535306"/>
            <a:ext cx="608194" cy="60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591" y="4543290"/>
            <a:ext cx="776850" cy="60819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descr="Image result for LSU logo" id="115" name="Google Shape;1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4040" y="4625933"/>
            <a:ext cx="1158586" cy="42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6787" y="4513929"/>
            <a:ext cx="666916" cy="666916"/>
          </a:xfrm>
          <a:prstGeom prst="roundRect">
            <a:avLst>
              <a:gd fmla="val 8594" name="adj"/>
            </a:avLst>
          </a:prstGeom>
          <a:noFill/>
          <a:ln>
            <a:noFill/>
          </a:ln>
        </p:spPr>
      </p:pic>
      <p:pic>
        <p:nvPicPr>
          <p:cNvPr descr="A yellow and blue logo with text&#10;&#10;Description automatically generated" id="117" name="Google Shape;11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66735" y="4545050"/>
            <a:ext cx="584824" cy="5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5189" y="4462958"/>
            <a:ext cx="666916" cy="666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>
            <p:ph type="title"/>
          </p:nvPr>
        </p:nvSpPr>
        <p:spPr>
          <a:xfrm>
            <a:off x="663322" y="97866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US" sz="2000">
                <a:latin typeface="Times"/>
                <a:ea typeface="Times"/>
                <a:cs typeface="Times"/>
                <a:sym typeface="Times"/>
              </a:rPr>
              <a:t>A numerical study of eastern oyster (</a:t>
            </a:r>
            <a:r>
              <a:rPr b="1" i="1" lang="en-US" sz="2000">
                <a:latin typeface="Times"/>
                <a:ea typeface="Times"/>
                <a:cs typeface="Times"/>
                <a:sym typeface="Times"/>
              </a:rPr>
              <a:t>Crassostrea Virginia</a:t>
            </a:r>
            <a:r>
              <a:rPr b="1" lang="en-US" sz="2000">
                <a:latin typeface="Times"/>
                <a:ea typeface="Times"/>
                <a:cs typeface="Times"/>
                <a:sym typeface="Times"/>
              </a:rPr>
              <a:t>) larvae growth and dispersal in Barataria Bay, Louisiana </a:t>
            </a:r>
            <a:br>
              <a:rPr lang="en-US" sz="2800"/>
            </a:b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/>
        </p:nvSpPr>
        <p:spPr>
          <a:xfrm>
            <a:off x="161067" y="609165"/>
            <a:ext cx="17764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466344" y="1610951"/>
            <a:ext cx="7644384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Oyster larvae settlement shows strong spatial heterogeneity with the highest settlement in western Barataria Bay. 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salinity due to freshwater inputs weakened the connectivity between oyster habitats in the northern and eastern Barataria Bay.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salinity and the magnitude of salinity fluctuation jointly modulate the growth and settling of oyster larvae. 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61067" y="609165"/>
            <a:ext cx="50385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Eastern Oyster in Barataria Bay, LA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 rot="-283101">
            <a:off x="2699102" y="4171353"/>
            <a:ext cx="867786" cy="1410056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"/>
          <p:cNvCxnSpPr/>
          <p:nvPr/>
        </p:nvCxnSpPr>
        <p:spPr>
          <a:xfrm>
            <a:off x="2068147" y="2557689"/>
            <a:ext cx="71459" cy="270379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7" name="Google Shape;127;p2"/>
          <p:cNvSpPr txBox="1"/>
          <p:nvPr/>
        </p:nvSpPr>
        <p:spPr>
          <a:xfrm>
            <a:off x="977010" y="4534335"/>
            <a:ext cx="25619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Mississippi River Discharge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4623112" y="1333603"/>
            <a:ext cx="4612328" cy="47551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area: ~6,300 km</a:t>
            </a:r>
            <a:r>
              <a:rPr b="0" baseline="3000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  <a:p>
            <a:pPr indent="-2190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Depth: ~ 2 m</a:t>
            </a:r>
            <a:endParaRPr/>
          </a:p>
          <a:p>
            <a:pPr indent="-2190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primary freshwater sources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0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0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0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0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~23% of total harvest in LA (Banks et al., 2016)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Oyster larval growth, dispersal, and settling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are important for oyster aquaculture 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Barataria Bay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4925758" y="2571750"/>
            <a:ext cx="4686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Davis Pond Freshwater Diversion</a:t>
            </a:r>
            <a:endParaRPr/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Mississippi River discharge</a:t>
            </a:r>
            <a:endParaRPr/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90" y="1447016"/>
            <a:ext cx="4373510" cy="363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161067" y="609165"/>
            <a:ext cx="56332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Setup (physical + larval transport)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4491454" y="1139470"/>
            <a:ext cx="4867231" cy="372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Model (Ou et al., 2020)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Ocean Modeling System (ROMS)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 m resolution; 8 vertical layers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Atmospheric Forcing: 6 hourly CFSR data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River Discharge: USGS measurements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boundary: 1-km nGoM simulation (Zang et al., 2019)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Larval Transport Model (Narváez et al., 2012)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Lagrangian Particle Tracking Model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Larvae Growth-Behavior Model (Dekshenieks et al., 1993)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Growth ~ Temperature and Salinity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Size-dependent vertical movement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map of the earth&#10;&#10;Description automatically generated"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6098"/>
            <a:ext cx="4491454" cy="33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earth&#10;&#10;Description automatically generated with medium confidence"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3365" y="1241742"/>
            <a:ext cx="5204080" cy="390175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161067" y="609165"/>
            <a:ext cx="45352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Setup (experiment design)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980416" y="2200854"/>
            <a:ext cx="2814121" cy="249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Red: 33 oyster reefs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824128" y="1935354"/>
            <a:ext cx="1962731" cy="32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Yellow: 9 subregions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4794537" y="1599592"/>
            <a:ext cx="6526787" cy="27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Larvae Release Time: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 15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Jul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(2014-2018)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Larvae Period: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days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 Period: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 15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Aug 1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(2014-2018)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Larvae Release Time Interval: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hours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Larvae Release Location: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33 oyster reefs (9 subregions)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Larvae Size: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um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Larvae Settling Size: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 um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earth&#10;&#10;Description automatically generated with medium confidence"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2224" y="1981707"/>
            <a:ext cx="4217130" cy="3161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lines&#10;&#10;Description automatically generated with medium confidence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427" y="1964123"/>
            <a:ext cx="3979198" cy="317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61067" y="609165"/>
            <a:ext cx="45288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(model-data comparison)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364690" y="1303355"/>
            <a:ext cx="822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data: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 density (&lt; 25 mm) on the reefs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data: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 of settled larvae near reefs (normalized following Kim et al. (2010))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344542" y="3831887"/>
            <a:ext cx="10324213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161067" y="609165"/>
            <a:ext cx="3013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(connectivity)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5506649" y="1193461"/>
            <a:ext cx="16946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settled larvae only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892102" y="1190617"/>
            <a:ext cx="22797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larvae (settled + dead)</a:t>
            </a:r>
            <a:endParaRPr/>
          </a:p>
        </p:txBody>
      </p:sp>
      <p:pic>
        <p:nvPicPr>
          <p:cNvPr descr="A chart with different colored squares&#10;&#10;Description automatically generated"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75" y="1507140"/>
            <a:ext cx="3376553" cy="2924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art with numbers and a number of objects&#10;&#10;Description automatically generated with medium confidence"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5719" y="1555616"/>
            <a:ext cx="3376553" cy="292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16637" y="4290228"/>
            <a:ext cx="672329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subregions are self-sustained</a:t>
            </a:r>
            <a:endParaRPr/>
          </a:p>
          <a:p>
            <a:pPr indent="-2540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connectivity if only successfully settled larvae are considered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/>
        </p:nvSpPr>
        <p:spPr>
          <a:xfrm>
            <a:off x="161067" y="609165"/>
            <a:ext cx="3013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(connectivity)</a:t>
            </a:r>
            <a:endParaRPr/>
          </a:p>
        </p:txBody>
      </p:sp>
      <p:pic>
        <p:nvPicPr>
          <p:cNvPr descr="A graph with red squares&#10;&#10;Description automatically generated"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552" y="1566405"/>
            <a:ext cx="3864881" cy="35100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882594" y="2258168"/>
            <a:ext cx="349857" cy="31805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1607488" y="2911500"/>
            <a:ext cx="349857" cy="31805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706093" y="3914689"/>
            <a:ext cx="349857" cy="31805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3079135" y="4232742"/>
            <a:ext cx="349857" cy="31805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3079135" y="4561395"/>
            <a:ext cx="349857" cy="31805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3428992" y="4560933"/>
            <a:ext cx="349857" cy="31805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-53010" y="1324616"/>
            <a:ext cx="4927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connectivity matrix difference (all larvae – settled larvae)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6009962" y="1324616"/>
            <a:ext cx="21563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Depth-averaged salinity</a:t>
            </a:r>
            <a:endParaRPr/>
          </a:p>
        </p:txBody>
      </p:sp>
      <p:pic>
        <p:nvPicPr>
          <p:cNvPr descr="A map of the sea&#10;&#10;Description automatically generated with medium confidence" id="180" name="Google Shape;1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9607" y="1677134"/>
            <a:ext cx="4532380" cy="33992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7"/>
          <p:cNvCxnSpPr/>
          <p:nvPr/>
        </p:nvCxnSpPr>
        <p:spPr>
          <a:xfrm>
            <a:off x="5954800" y="2571750"/>
            <a:ext cx="164646" cy="40884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7"/>
          <p:cNvCxnSpPr/>
          <p:nvPr/>
        </p:nvCxnSpPr>
        <p:spPr>
          <a:xfrm rot="10800000">
            <a:off x="7823422" y="4073715"/>
            <a:ext cx="413239" cy="50881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3" name="Google Shape;183;p7"/>
          <p:cNvSpPr txBox="1"/>
          <p:nvPr/>
        </p:nvSpPr>
        <p:spPr>
          <a:xfrm>
            <a:off x="5424854" y="2232024"/>
            <a:ext cx="1356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freshwater input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 rot="3020139">
            <a:off x="7386978" y="3886360"/>
            <a:ext cx="1356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freshwater input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/>
        </p:nvSpPr>
        <p:spPr>
          <a:xfrm>
            <a:off x="161067" y="609165"/>
            <a:ext cx="57246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(Temperature &amp; Salinity Impacts)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0" y="4522226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T &amp; S the larvae experienced during larval stage</a:t>
            </a:r>
            <a:endParaRPr/>
          </a:p>
        </p:txBody>
      </p:sp>
      <p:pic>
        <p:nvPicPr>
          <p:cNvPr descr="A chart of a graph&#10;&#10;Description automatically generated with medium confidence"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067" y="1070830"/>
            <a:ext cx="4026093" cy="34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4070929" y="1567548"/>
            <a:ext cx="488527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 larvae experienced lower mean salinity.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Larvae experienced similar mean T&amp;S might settle or die (green box).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 larvae experienced higher salinity fluctuations than settled larvae.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5029200" y="446649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8"/>
          <p:cNvGrpSpPr/>
          <p:nvPr/>
        </p:nvGrpSpPr>
        <p:grpSpPr>
          <a:xfrm>
            <a:off x="48575" y="1070823"/>
            <a:ext cx="4572000" cy="4315271"/>
            <a:chOff x="1" y="989007"/>
            <a:chExt cx="4572000" cy="4315271"/>
          </a:xfrm>
        </p:grpSpPr>
        <p:pic>
          <p:nvPicPr>
            <p:cNvPr descr="A graph of different sizes and colors&#10;&#10;Description automatically generated with medium confidence" id="195" name="Google Shape;19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1141" y="989007"/>
              <a:ext cx="3769714" cy="3769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8"/>
            <p:cNvSpPr txBox="1"/>
            <p:nvPr/>
          </p:nvSpPr>
          <p:spPr>
            <a:xfrm>
              <a:off x="1" y="4565378"/>
              <a:ext cx="4572000" cy="73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Comparisons of T (left) and S (right) standard deviations between dead (red) and settled larvae (blue)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4070929" y="3783540"/>
            <a:ext cx="49120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salinity variation modulates oyster larval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growth/settling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161067" y="609165"/>
            <a:ext cx="57246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(Temperature &amp; Salinity Impacts)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184811" y="140936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0-D Idealized Oyster Larvae Growth Model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with colored lines&#10;&#10;Description automatically generated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9415" y="1955104"/>
            <a:ext cx="3976874" cy="29826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184811" y="1894695"/>
            <a:ext cx="6807228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Idealized inputs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Temp: 28 </a:t>
            </a:r>
            <a:r>
              <a:rPr b="0" baseline="3000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Salt:  8-17 PSU (10 scenarios)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 fluctuation amplitude : 0-8 PSU (9 scenarios)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 fluctuation period: 1 day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number of experiments: 10*9=90 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output: duration of larvae stage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9"/>
          <p:cNvGrpSpPr/>
          <p:nvPr/>
        </p:nvGrpSpPr>
        <p:grpSpPr>
          <a:xfrm>
            <a:off x="5099415" y="1201629"/>
            <a:ext cx="3895344" cy="3895344"/>
            <a:chOff x="2698246" y="638991"/>
            <a:chExt cx="3895344" cy="3895344"/>
          </a:xfrm>
        </p:grpSpPr>
        <p:pic>
          <p:nvPicPr>
            <p:cNvPr descr="A chart of salinity&#10;&#10;Description automatically generated" id="207" name="Google Shape;20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98246" y="638991"/>
              <a:ext cx="3895344" cy="3895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9"/>
            <p:cNvGrpSpPr/>
            <p:nvPr/>
          </p:nvGrpSpPr>
          <p:grpSpPr>
            <a:xfrm>
              <a:off x="3075447" y="1157864"/>
              <a:ext cx="3106972" cy="2911892"/>
              <a:chOff x="7366000" y="1558355"/>
              <a:chExt cx="4127789" cy="4207445"/>
            </a:xfrm>
          </p:grpSpPr>
          <p:cxnSp>
            <p:nvCxnSpPr>
              <p:cNvPr id="209" name="Google Shape;209;p9"/>
              <p:cNvCxnSpPr/>
              <p:nvPr/>
            </p:nvCxnSpPr>
            <p:spPr>
              <a:xfrm>
                <a:off x="7366000" y="1600200"/>
                <a:ext cx="3949700" cy="4165600"/>
              </a:xfrm>
              <a:prstGeom prst="straightConnector1">
                <a:avLst/>
              </a:prstGeom>
              <a:noFill/>
              <a:ln cap="flat" cmpd="sng" w="92075">
                <a:solidFill>
                  <a:schemeClr val="lt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210" name="Google Shape;210;p9"/>
              <p:cNvSpPr txBox="1"/>
              <p:nvPr/>
            </p:nvSpPr>
            <p:spPr>
              <a:xfrm rot="2671208">
                <a:off x="7046458" y="3241539"/>
                <a:ext cx="4996789" cy="4779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Lower Salinity &amp; Higher Salinity Variation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