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roxima Nova"/>
      <p:regular r:id="rId25"/>
      <p:bold r:id="rId26"/>
      <p:italic r:id="rId27"/>
      <p:boldItalic r:id="rId28"/>
    </p:embeddedFont>
    <p:embeddedFont>
      <p:font typeface="Roboto"/>
      <p:regular r:id="rId29"/>
      <p:bold r:id="rId30"/>
      <p:italic r:id="rId31"/>
      <p:boldItalic r:id="rId32"/>
    </p:embeddedFont>
    <p:embeddedFont>
      <p:font typeface="Oswald"/>
      <p:regular r:id="rId33"/>
      <p:bold r:id="rId34"/>
    </p:embeddedFont>
    <p:embeddedFont>
      <p:font typeface="Merriweather"/>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9" roundtripDataSignature="AMtx7miaZ7GudNZ6Hd6lqVaIiGLPEBrN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1602666-3350-4CF4-945F-2C08CE6FF730}">
  <a:tblStyle styleId="{C1602666-3350-4CF4-945F-2C08CE6FF73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D6C9680-3AA5-457C-A980-C39B3ABED40F}"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Oswald-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35" Type="http://schemas.openxmlformats.org/officeDocument/2006/relationships/font" Target="fonts/Merriweather-regular.fntdata"/><Relationship Id="rId12" Type="http://schemas.openxmlformats.org/officeDocument/2006/relationships/slide" Target="slides/slide6.xml"/><Relationship Id="rId34" Type="http://schemas.openxmlformats.org/officeDocument/2006/relationships/font" Target="fonts/Oswald-bold.fntdata"/><Relationship Id="rId15" Type="http://schemas.openxmlformats.org/officeDocument/2006/relationships/slide" Target="slides/slide9.xml"/><Relationship Id="rId37" Type="http://schemas.openxmlformats.org/officeDocument/2006/relationships/font" Target="fonts/Merriweather-italic.fntdata"/><Relationship Id="rId14" Type="http://schemas.openxmlformats.org/officeDocument/2006/relationships/slide" Target="slides/slide8.xml"/><Relationship Id="rId36" Type="http://schemas.openxmlformats.org/officeDocument/2006/relationships/font" Target="fonts/Merriweather-bold.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Merriweather-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7:notes"/>
          <p:cNvSpPr txBox="1"/>
          <p:nvPr>
            <p:ph idx="1" type="body"/>
          </p:nvPr>
        </p:nvSpPr>
        <p:spPr>
          <a:xfrm>
            <a:off x="685800" y="4343400"/>
            <a:ext cx="5486400" cy="4114800"/>
          </a:xfrm>
          <a:prstGeom prst="rect">
            <a:avLst/>
          </a:prstGeom>
          <a:noFill/>
          <a:ln>
            <a:noFill/>
          </a:ln>
        </p:spPr>
        <p:txBody>
          <a:bodyPr anchorCtr="0" anchor="ctr" bIns="91300" lIns="91300" spcFirstLastPara="1" rIns="91300" wrap="square" tIns="91300">
            <a:noAutofit/>
          </a:bodyPr>
          <a:lstStyle/>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STOFS history</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STOFS success</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How we support:</a:t>
            </a:r>
            <a:endParaRPr>
              <a:solidFill>
                <a:schemeClr val="dk1"/>
              </a:solidFill>
            </a:endParaRPr>
          </a:p>
          <a:p>
            <a:pPr indent="-298450" lvl="0" marL="457200" marR="0" rtl="0" algn="l">
              <a:lnSpc>
                <a:spcPct val="100000"/>
              </a:lnSpc>
              <a:spcBef>
                <a:spcPts val="0"/>
              </a:spcBef>
              <a:spcAft>
                <a:spcPts val="0"/>
              </a:spcAft>
              <a:buClr>
                <a:schemeClr val="dk1"/>
              </a:buClr>
              <a:buSzPts val="1100"/>
              <a:buChar char="-"/>
            </a:pPr>
            <a:r>
              <a:rPr lang="en-US">
                <a:solidFill>
                  <a:schemeClr val="dk1"/>
                </a:solidFill>
              </a:rPr>
              <a:t>NOS</a:t>
            </a:r>
            <a:endParaRPr>
              <a:solidFill>
                <a:schemeClr val="dk1"/>
              </a:solidFill>
            </a:endParaRPr>
          </a:p>
          <a:p>
            <a:pPr indent="-298450" lvl="0" marL="457200" marR="0" rtl="0" algn="l">
              <a:lnSpc>
                <a:spcPct val="100000"/>
              </a:lnSpc>
              <a:spcBef>
                <a:spcPts val="0"/>
              </a:spcBef>
              <a:spcAft>
                <a:spcPts val="0"/>
              </a:spcAft>
              <a:buClr>
                <a:schemeClr val="dk1"/>
              </a:buClr>
              <a:buSzPts val="1100"/>
              <a:buChar char="-"/>
            </a:pPr>
            <a:r>
              <a:rPr lang="en-US">
                <a:solidFill>
                  <a:schemeClr val="dk1"/>
                </a:solidFill>
              </a:rPr>
              <a:t>NOAA</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a:solidFill>
                  <a:schemeClr val="dk1"/>
                </a:solidFill>
              </a:rPr>
              <a:t>Our challenges</a:t>
            </a:r>
            <a:endParaRPr>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a:solidFill>
                <a:schemeClr val="dk1"/>
              </a:solidFill>
            </a:endParaRPr>
          </a:p>
        </p:txBody>
      </p:sp>
      <p:sp>
        <p:nvSpPr>
          <p:cNvPr id="42" name="Google Shape;4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ee30bd23b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ee30bd23b8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d645263d6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ed645263d6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ed645263d6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2ed645263d6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9aab146c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79aab146c3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a:solidFill>
                  <a:schemeClr val="dk1"/>
                </a:solidFill>
              </a:rPr>
              <a:t>As a part of BIL and DRSA efforts, the NOS Storm Surge Modeling Team at the NOS Office of Coast Survey in partnership with NWS National Hurricane Center are developing the next generation of NOAA’s Probabilistic storm Surge model (NHC’s PSurge) to provide efficient and reliable prediction of coastal flooding in limited time. We are utilizing cutting-edge technology and capabilities of AI/ML to conduct probabilistic prediction of coastal flood extent and inundation depths based on limited physical modeling of storm tide and surge. Outcomes of this work will benefit emergency evacuation and decision making before and during storms.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ed645263d6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ed645263d6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edf82b65d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edf82b65d6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9aab146c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79aab146c3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ee30bd23b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2ee30bd23b8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ed645263d6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g2ed645263d6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p1:notes"/>
          <p:cNvSpPr txBox="1"/>
          <p:nvPr>
            <p:ph idx="1" type="body"/>
          </p:nvPr>
        </p:nvSpPr>
        <p:spPr>
          <a:xfrm>
            <a:off x="685800" y="4400003"/>
            <a:ext cx="5486400" cy="3601200"/>
          </a:xfrm>
          <a:prstGeom prst="rect">
            <a:avLst/>
          </a:prstGeom>
          <a:noFill/>
          <a:ln>
            <a:noFill/>
          </a:ln>
        </p:spPr>
        <p:txBody>
          <a:bodyPr anchorCtr="0" anchor="t" bIns="44925" lIns="89850" spcFirstLastPara="1" rIns="89850" wrap="square" tIns="44925">
            <a:noAutofit/>
          </a:bodyPr>
          <a:lstStyle/>
          <a:p>
            <a:pPr indent="0" lvl="0" marL="0" rtl="0" algn="l">
              <a:lnSpc>
                <a:spcPct val="100000"/>
              </a:lnSpc>
              <a:spcBef>
                <a:spcPts val="0"/>
              </a:spcBef>
              <a:spcAft>
                <a:spcPts val="0"/>
              </a:spcAft>
              <a:buSzPts val="1100"/>
              <a:buNone/>
            </a:pPr>
            <a:r>
              <a:t/>
            </a:r>
            <a:endParaRPr/>
          </a:p>
          <a:p>
            <a:pPr indent="-215900" lvl="0" marL="4445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opportunity to serve all of these missions</a:t>
            </a:r>
            <a:endParaRPr/>
          </a:p>
          <a:p>
            <a:pPr indent="0" lvl="0" marL="0" rtl="0" algn="l">
              <a:lnSpc>
                <a:spcPct val="100000"/>
              </a:lnSpc>
              <a:spcBef>
                <a:spcPts val="0"/>
              </a:spcBef>
              <a:spcAft>
                <a:spcPts val="0"/>
              </a:spcAft>
              <a:buClr>
                <a:schemeClr val="dk1"/>
              </a:buClr>
              <a:buSzPts val="1400"/>
              <a:buFont typeface="Arial"/>
              <a:buNone/>
            </a:pPr>
            <a:r>
              <a:t/>
            </a:r>
            <a:endParaRPr/>
          </a:p>
          <a:p>
            <a:pPr indent="-215900" lvl="0" marL="4445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5" name="Google Shape;55;p1:notes"/>
          <p:cNvSpPr txBox="1"/>
          <p:nvPr>
            <p:ph idx="12" type="sldNum"/>
          </p:nvPr>
        </p:nvSpPr>
        <p:spPr>
          <a:xfrm>
            <a:off x="3884122" y="8685863"/>
            <a:ext cx="2972400" cy="458100"/>
          </a:xfrm>
          <a:prstGeom prst="rect">
            <a:avLst/>
          </a:prstGeom>
          <a:noFill/>
          <a:ln>
            <a:noFill/>
          </a:ln>
        </p:spPr>
        <p:txBody>
          <a:bodyPr anchorCtr="0" anchor="b" bIns="44925" lIns="89850" spcFirstLastPara="1" rIns="89850" wrap="square" tIns="44925">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1ba63daac8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g21ba63daac8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1ba63daac8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4" name="Google Shape;104;g21ba63daac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d645263d6_0_11:notes"/>
          <p:cNvSpPr txBox="1"/>
          <p:nvPr>
            <p:ph idx="1" type="body"/>
          </p:nvPr>
        </p:nvSpPr>
        <p:spPr>
          <a:xfrm>
            <a:off x="685800" y="4343400"/>
            <a:ext cx="5486400" cy="4114800"/>
          </a:xfrm>
          <a:prstGeom prst="rect">
            <a:avLst/>
          </a:prstGeom>
          <a:noFill/>
          <a:ln>
            <a:noFill/>
          </a:ln>
        </p:spPr>
        <p:txBody>
          <a:bodyPr anchorCtr="0" anchor="ctr" bIns="91300" lIns="91300" spcFirstLastPara="1" rIns="91300" wrap="square" tIns="91300">
            <a:noAutofit/>
          </a:bodyPr>
          <a:lstStyle/>
          <a:p>
            <a:pPr indent="0" lvl="0" marL="158750" rtl="0" algn="l">
              <a:lnSpc>
                <a:spcPct val="100000"/>
              </a:lnSpc>
              <a:spcBef>
                <a:spcPts val="0"/>
              </a:spcBef>
              <a:spcAft>
                <a:spcPts val="0"/>
              </a:spcAft>
              <a:buSzPts val="1100"/>
              <a:buNone/>
            </a:pPr>
            <a:r>
              <a:t/>
            </a:r>
            <a:endParaRPr i="0" sz="1600" u="none" cap="none" strike="noStrike">
              <a:solidFill>
                <a:srgbClr val="000000"/>
              </a:solidFill>
              <a:latin typeface="Proxima Nova"/>
              <a:ea typeface="Proxima Nova"/>
              <a:cs typeface="Proxima Nova"/>
              <a:sym typeface="Proxima Nova"/>
            </a:endParaRPr>
          </a:p>
          <a:p>
            <a:pPr indent="0" lvl="0" marL="158750" rtl="0" algn="l">
              <a:lnSpc>
                <a:spcPct val="100000"/>
              </a:lnSpc>
              <a:spcBef>
                <a:spcPts val="0"/>
              </a:spcBef>
              <a:spcAft>
                <a:spcPts val="0"/>
              </a:spcAft>
              <a:buSzPts val="1100"/>
              <a:buNone/>
            </a:pPr>
            <a:r>
              <a:t/>
            </a:r>
            <a:endParaRPr sz="1600">
              <a:latin typeface="Proxima Nova"/>
              <a:ea typeface="Proxima Nova"/>
              <a:cs typeface="Proxima Nova"/>
              <a:sym typeface="Proxima Nova"/>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10" name="Google Shape;110;g2ed645263d6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79aab146c3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 name="Google Shape;117;g279aab146c3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9aab146c3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 name="Google Shape;131;g279aab146c3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d645263d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ed645263d6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ed645263d6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2ed645263d6_0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g2abdaeae0be_1_22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B5263"/>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g2abdaeae0be_1_2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g2abdaeae0be_1_2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g2abdaeae0be_1_2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g2abdaeae0be_1_2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30" name="Shape 30"/>
        <p:cNvGrpSpPr/>
        <p:nvPr/>
      </p:nvGrpSpPr>
      <p:grpSpPr>
        <a:xfrm>
          <a:off x="0" y="0"/>
          <a:ext cx="0" cy="0"/>
          <a:chOff x="0" y="0"/>
          <a:chExt cx="0" cy="0"/>
        </a:xfrm>
      </p:grpSpPr>
      <p:sp>
        <p:nvSpPr>
          <p:cNvPr id="31" name="Google Shape;31;g2ecec265673_0_12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263F78"/>
              </a:buClr>
              <a:buSzPts val="4500"/>
              <a:buFont typeface="Calibri"/>
              <a:buNone/>
              <a:defRPr sz="4500">
                <a:solidFill>
                  <a:srgbClr val="263F7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g2ecec265673_0_12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3" name="Google Shape;33;g2ecec265673_0_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g2ecec265673_0_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5" name="Google Shape;35;g2ecec265673_0_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g2ecec265673_0_120"/>
          <p:cNvSpPr/>
          <p:nvPr/>
        </p:nvSpPr>
        <p:spPr>
          <a:xfrm>
            <a:off x="0" y="-16727"/>
            <a:ext cx="9150600" cy="85200"/>
          </a:xfrm>
          <a:prstGeom prst="rect">
            <a:avLst/>
          </a:prstGeom>
          <a:solidFill>
            <a:srgbClr val="97D2FF"/>
          </a:solidFill>
          <a:ln>
            <a:noFill/>
          </a:ln>
          <a:effectLst>
            <a:outerShdw blurRad="50800" rotWithShape="0" algn="tr" dir="81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spTree>
      <p:nvGrpSpPr>
        <p:cNvPr id="37" name="Shape 3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g28f48da8b33_0_883"/>
          <p:cNvSpPr txBox="1"/>
          <p:nvPr>
            <p:ph type="title"/>
          </p:nvPr>
        </p:nvSpPr>
        <p:spPr>
          <a:xfrm>
            <a:off x="91440" y="0"/>
            <a:ext cx="8961000" cy="548700"/>
          </a:xfrm>
          <a:prstGeom prst="rect">
            <a:avLst/>
          </a:prstGeom>
          <a:noFill/>
          <a:ln>
            <a:noFill/>
          </a:ln>
        </p:spPr>
        <p:txBody>
          <a:bodyPr anchorCtr="0" anchor="t" bIns="0" lIns="91425" spcFirstLastPara="1" rIns="91425" wrap="square" tIns="64000">
            <a:noAutofit/>
          </a:bodyPr>
          <a:lstStyle>
            <a:lvl1pPr lvl="0" algn="l">
              <a:lnSpc>
                <a:spcPct val="111111"/>
              </a:lnSpc>
              <a:spcBef>
                <a:spcPts val="0"/>
              </a:spcBef>
              <a:spcAft>
                <a:spcPts val="0"/>
              </a:spcAft>
              <a:buClr>
                <a:srgbClr val="3465A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hyperlink" Target="mailto:Saeed.Moghimi@noaa.gov" TargetMode="External"/><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2"/>
          <p:cNvSpPr txBox="1"/>
          <p:nvPr>
            <p:ph idx="12" type="sldNum"/>
          </p:nvPr>
        </p:nvSpPr>
        <p:spPr>
          <a:xfrm>
            <a:off x="8498214" y="4740485"/>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 name="Google Shape;9;p12"/>
          <p:cNvPicPr preferRelativeResize="0"/>
          <p:nvPr/>
        </p:nvPicPr>
        <p:blipFill rotWithShape="1">
          <a:blip r:embed="rId1">
            <a:alphaModFix/>
          </a:blip>
          <a:srcRect b="0" l="0" r="0" t="0"/>
          <a:stretch/>
        </p:blipFill>
        <p:spPr>
          <a:xfrm>
            <a:off x="8115300" y="73295"/>
            <a:ext cx="954814" cy="944430"/>
          </a:xfrm>
          <a:prstGeom prst="rect">
            <a:avLst/>
          </a:prstGeom>
          <a:noFill/>
          <a:ln>
            <a:noFill/>
          </a:ln>
        </p:spPr>
      </p:pic>
      <p:sp>
        <p:nvSpPr>
          <p:cNvPr id="10" name="Google Shape;10;p12"/>
          <p:cNvSpPr/>
          <p:nvPr/>
        </p:nvSpPr>
        <p:spPr>
          <a:xfrm>
            <a:off x="136683" y="4794273"/>
            <a:ext cx="398057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1" lang="en-US" sz="1200" u="none" cap="none" strike="noStrike">
                <a:solidFill>
                  <a:srgbClr val="002060"/>
                </a:solidFill>
                <a:latin typeface="Proxima Nova"/>
                <a:ea typeface="Proxima Nova"/>
                <a:cs typeface="Proxima Nova"/>
                <a:sym typeface="Proxima Nova"/>
              </a:rPr>
              <a:t>NOAA National Ocean Service</a:t>
            </a:r>
            <a:endParaRPr b="1" i="1" sz="1200" u="none" cap="none" strike="noStrike">
              <a:solidFill>
                <a:srgbClr val="002060"/>
              </a:solidFill>
              <a:latin typeface="Proxima Nova"/>
              <a:ea typeface="Proxima Nova"/>
              <a:cs typeface="Proxima Nova"/>
              <a:sym typeface="Proxima Nova"/>
            </a:endParaRPr>
          </a:p>
        </p:txBody>
      </p:sp>
      <p:cxnSp>
        <p:nvCxnSpPr>
          <p:cNvPr id="11" name="Google Shape;11;p12"/>
          <p:cNvCxnSpPr/>
          <p:nvPr/>
        </p:nvCxnSpPr>
        <p:spPr>
          <a:xfrm>
            <a:off x="201706" y="4780826"/>
            <a:ext cx="8404412" cy="0"/>
          </a:xfrm>
          <a:prstGeom prst="straightConnector1">
            <a:avLst/>
          </a:prstGeom>
          <a:noFill/>
          <a:ln cap="flat" cmpd="sng" w="25400">
            <a:solidFill>
              <a:schemeClr val="accent5"/>
            </a:solidFill>
            <a:prstDash val="solid"/>
            <a:round/>
            <a:headEnd len="sm" w="sm" type="none"/>
            <a:tailEnd len="sm" w="sm" type="none"/>
          </a:ln>
          <a:effectLst>
            <a:outerShdw blurRad="40000" rotWithShape="0" dir="5400000" dist="20000">
              <a:srgbClr val="000000">
                <a:alpha val="34509"/>
              </a:srgbClr>
            </a:outerShdw>
          </a:effectLst>
        </p:spPr>
      </p:cxnSp>
      <p:sp>
        <p:nvSpPr>
          <p:cNvPr id="12" name="Google Shape;12;p12"/>
          <p:cNvSpPr txBox="1"/>
          <p:nvPr/>
        </p:nvSpPr>
        <p:spPr>
          <a:xfrm>
            <a:off x="6732180" y="4849734"/>
            <a:ext cx="19422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Arial"/>
                <a:ea typeface="Arial"/>
                <a:cs typeface="Arial"/>
                <a:sym typeface="Arial"/>
              </a:rPr>
              <a:t>Contact: </a:t>
            </a:r>
            <a:r>
              <a:rPr b="0" i="0" lang="en-US" sz="800" u="sng" cap="none" strike="noStrike">
                <a:solidFill>
                  <a:srgbClr val="000000"/>
                </a:solidFill>
                <a:latin typeface="Arial"/>
                <a:ea typeface="Arial"/>
                <a:cs typeface="Arial"/>
                <a:sym typeface="Arial"/>
                <a:hlinkClick r:id="rId2">
                  <a:extLst>
                    <a:ext uri="{A12FA001-AC4F-418D-AE19-62706E023703}">
                      <ahyp:hlinkClr val="tx"/>
                    </a:ext>
                  </a:extLst>
                </a:hlinkClick>
              </a:rPr>
              <a:t>Saeed.Moghimi@noaa.gov</a:t>
            </a:r>
            <a:r>
              <a:rPr b="0" i="0" lang="en-US" sz="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journals.ametsoc.org/view/journals/aies/2/2/AIES-D-22-0040.1.xml" TargetMode="External"/><Relationship Id="rId4" Type="http://schemas.openxmlformats.org/officeDocument/2006/relationships/hyperlink" Target="mailto:Saeed.Moghimi@noaa.gov" TargetMode="External"/><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5.png"/><Relationship Id="rId8" Type="http://schemas.openxmlformats.org/officeDocument/2006/relationships/hyperlink" Target="https://oceanservice.noaa.gov/tools/coastal-prediction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hyperlink" Target="https://github.com/oceanmodeling" TargetMode="External"/><Relationship Id="rId10" Type="http://schemas.openxmlformats.org/officeDocument/2006/relationships/image" Target="../media/image1.png"/><Relationship Id="rId9"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github.com/oceanmodeling/ufs-coastal" TargetMode="External"/><Relationship Id="rId4" Type="http://schemas.openxmlformats.org/officeDocument/2006/relationships/hyperlink" Target="https://github.com/NOAA-OWP/ngen" TargetMode="External"/><Relationship Id="rId5" Type="http://schemas.openxmlformats.org/officeDocument/2006/relationships/image" Target="../media/image17.png"/><Relationship Id="rId6" Type="http://schemas.openxmlformats.org/officeDocument/2006/relationships/hyperlink" Target="https://github.com/oceanmodeling/ufs-coastal/tree/feature/coastal_ap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7"/>
          <p:cNvSpPr/>
          <p:nvPr/>
        </p:nvSpPr>
        <p:spPr>
          <a:xfrm>
            <a:off x="7876309" y="36658"/>
            <a:ext cx="1222294" cy="1108072"/>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 name="Google Shape;45;p17"/>
          <p:cNvSpPr/>
          <p:nvPr/>
        </p:nvSpPr>
        <p:spPr>
          <a:xfrm>
            <a:off x="0" y="4759325"/>
            <a:ext cx="9098603" cy="36929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280"/>
              </a:spcBef>
              <a:spcAft>
                <a:spcPts val="0"/>
              </a:spcAft>
              <a:buClr>
                <a:srgbClr val="000000"/>
              </a:buClr>
              <a:buSzPts val="1200"/>
              <a:buFont typeface="Arial"/>
              <a:buNone/>
            </a:pPr>
            <a:r>
              <a:t/>
            </a:r>
            <a:endParaRPr b="0" i="1" sz="200" u="none" cap="none" strike="noStrike">
              <a:solidFill>
                <a:schemeClr val="dk2"/>
              </a:solidFill>
              <a:latin typeface="Calibri"/>
              <a:ea typeface="Calibri"/>
              <a:cs typeface="Calibri"/>
              <a:sym typeface="Calibri"/>
            </a:endParaRPr>
          </a:p>
          <a:p>
            <a:pPr indent="0" lvl="0" marL="0" marR="0" rtl="0" algn="r">
              <a:lnSpc>
                <a:spcPct val="100000"/>
              </a:lnSpc>
              <a:spcBef>
                <a:spcPts val="280"/>
              </a:spcBef>
              <a:spcAft>
                <a:spcPts val="0"/>
              </a:spcAft>
              <a:buClr>
                <a:srgbClr val="000000"/>
              </a:buClr>
              <a:buSzPts val="1200"/>
              <a:buFont typeface="Arial"/>
              <a:buNone/>
            </a:pPr>
            <a:r>
              <a:rPr b="0" i="1" lang="en-US" sz="1300" u="none" cap="none" strike="noStrike">
                <a:solidFill>
                  <a:schemeClr val="dk2"/>
                </a:solidFill>
                <a:latin typeface="Calibri"/>
                <a:ea typeface="Calibri"/>
                <a:cs typeface="Calibri"/>
                <a:sym typeface="Calibri"/>
              </a:rPr>
              <a:t>UIFCW24 - July 2024</a:t>
            </a:r>
            <a:endParaRPr b="0" i="1" sz="1300" u="none" cap="none" strike="noStrike">
              <a:solidFill>
                <a:schemeClr val="dk2"/>
              </a:solidFill>
              <a:latin typeface="Calibri"/>
              <a:ea typeface="Calibri"/>
              <a:cs typeface="Calibri"/>
              <a:sym typeface="Calibri"/>
            </a:endParaRPr>
          </a:p>
        </p:txBody>
      </p:sp>
      <p:grpSp>
        <p:nvGrpSpPr>
          <p:cNvPr id="46" name="Google Shape;46;p17"/>
          <p:cNvGrpSpPr/>
          <p:nvPr/>
        </p:nvGrpSpPr>
        <p:grpSpPr>
          <a:xfrm>
            <a:off x="7565462" y="67846"/>
            <a:ext cx="1135664" cy="1244023"/>
            <a:chOff x="6671927" y="949712"/>
            <a:chExt cx="2181871" cy="2446938"/>
          </a:xfrm>
        </p:grpSpPr>
        <p:pic>
          <p:nvPicPr>
            <p:cNvPr id="47" name="Google Shape;47;p17"/>
            <p:cNvPicPr preferRelativeResize="0"/>
            <p:nvPr/>
          </p:nvPicPr>
          <p:blipFill rotWithShape="1">
            <a:blip r:embed="rId3">
              <a:alphaModFix/>
            </a:blip>
            <a:srcRect b="0" l="0" r="0" t="0"/>
            <a:stretch/>
          </p:blipFill>
          <p:spPr>
            <a:xfrm>
              <a:off x="6671927" y="949712"/>
              <a:ext cx="2181871" cy="2154834"/>
            </a:xfrm>
            <a:prstGeom prst="rect">
              <a:avLst/>
            </a:prstGeom>
            <a:noFill/>
            <a:ln>
              <a:noFill/>
            </a:ln>
          </p:spPr>
        </p:pic>
        <p:pic>
          <p:nvPicPr>
            <p:cNvPr descr="https://lh3.googleusercontent.com/BROCbAUUOcNZxtQgjPhbGZRgwex8gZZh5QD7f_6JrenSudh_jwMbUTWmp9myU8ECELKGPFgEpIIivnEzNzI9U8RSFKIWgS2v83v6PpHoVcDRhGjZK16MLRF6e7CnQoF6kA7bU3o" id="48" name="Google Shape;48;p17"/>
            <p:cNvPicPr preferRelativeResize="0"/>
            <p:nvPr/>
          </p:nvPicPr>
          <p:blipFill rotWithShape="1">
            <a:blip r:embed="rId4">
              <a:alphaModFix/>
            </a:blip>
            <a:srcRect b="52217" l="21333" r="0" t="0"/>
            <a:stretch/>
          </p:blipFill>
          <p:spPr>
            <a:xfrm>
              <a:off x="6749475" y="3176600"/>
              <a:ext cx="2026800" cy="220050"/>
            </a:xfrm>
            <a:prstGeom prst="rect">
              <a:avLst/>
            </a:prstGeom>
            <a:noFill/>
            <a:ln>
              <a:noFill/>
            </a:ln>
          </p:spPr>
        </p:pic>
      </p:grpSp>
      <p:sp>
        <p:nvSpPr>
          <p:cNvPr id="49" name="Google Shape;49;p17"/>
          <p:cNvSpPr txBox="1"/>
          <p:nvPr/>
        </p:nvSpPr>
        <p:spPr>
          <a:xfrm>
            <a:off x="628100" y="1545250"/>
            <a:ext cx="7939500" cy="104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1" sz="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chemeClr val="dk1"/>
                </a:solidFill>
                <a:latin typeface="Arial"/>
                <a:ea typeface="Arial"/>
                <a:cs typeface="Arial"/>
                <a:sym typeface="Arial"/>
              </a:rPr>
              <a:t>Status and plans for developing UFS Coastal model and coupled applications</a:t>
            </a:r>
            <a:r>
              <a:rPr b="1" i="0" lang="en-US" sz="2100" u="none" cap="none" strike="noStrike">
                <a:solidFill>
                  <a:schemeClr val="dk1"/>
                </a:solidFill>
                <a:latin typeface="Arial"/>
                <a:ea typeface="Arial"/>
                <a:cs typeface="Arial"/>
                <a:sym typeface="Arial"/>
              </a:rPr>
              <a:t> </a:t>
            </a:r>
            <a:endParaRPr b="1" i="1" sz="3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1" sz="700" u="none" cap="none" strike="noStrike">
              <a:solidFill>
                <a:schemeClr val="dk1"/>
              </a:solidFill>
              <a:latin typeface="Arial"/>
              <a:ea typeface="Arial"/>
              <a:cs typeface="Arial"/>
              <a:sym typeface="Arial"/>
            </a:endParaRPr>
          </a:p>
        </p:txBody>
      </p:sp>
      <p:sp>
        <p:nvSpPr>
          <p:cNvPr id="50" name="Google Shape;50;p17"/>
          <p:cNvSpPr/>
          <p:nvPr/>
        </p:nvSpPr>
        <p:spPr>
          <a:xfrm>
            <a:off x="627975" y="2724150"/>
            <a:ext cx="7939500" cy="2281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100"/>
              <a:buFont typeface="Arial"/>
              <a:buNone/>
            </a:pPr>
            <a:r>
              <a:rPr b="0" i="0" lang="en-US" sz="1300" u="none" cap="none" strike="noStrike">
                <a:solidFill>
                  <a:schemeClr val="dk1"/>
                </a:solidFill>
                <a:latin typeface="Calibri"/>
                <a:ea typeface="Calibri"/>
                <a:cs typeface="Calibri"/>
                <a:sym typeface="Calibri"/>
              </a:rPr>
              <a:t>Saeed Moghimi (NOAA/NOS/OCS), Maoyi Huang (NOAA/OAR/WPO/EPIC), Jana Haddad (NOAA/NOS/OCS), Ufuk Turuncoglu (UCAR/NCAR), Ann Tsay  (UCAR/NCAR), Panagiotis Velissariou (NOAA/NWS/NHC), Yunfang Sun (NOAA/NOS/OCS), Bahram Khazaei (NOAA/NOS/OCS), Soroosh Mani (NOAA/NOS/OCS), Fariborz Daneshvar (NOAA/NOS/OCS), Armaghan  Abed-Elmdoust (NOAA/NOS/OCS), Alexander Kurapov (NOAA/NOS/OCS), Ed Myers (NOAA/NOS/OCS), Lucila Houttuijn-Bloemendaal (NOAA/NOS/CO-OPS), Corey Allen (NOAA/NOS/OCS), Greg Seroka (NOAA/NOS/ OCS), Ayumi Fujisaki-Manome (CIGLR), Shachak Peeri (NOAA/NOS/NGS), Tracy Fanara (NOAA/NOS/IOOS), Derrick Snowden  (NOAA/NOS/ IOOS), Patrick Burke  (NOAA/NOS/CO-OPS), Ali Salimi-Tarazouj (NOAA/NWS/EMC), Saeideh Banihashemi (NOAA/NWS/EMC), Avichal Mehra (NOAA/NWS/EMC), Denise Worthen(NOAA/NWS/EMC), Ali Abdolali (Army/ERDC), Carsten Lemmen (Hereon), Joseph Zhang (VIMS), Damrongsak Wirasaet (UND), Joannes Westerink (UND), Hernan G. Arango (Rutgers), Scott Durski (OSU), Jihun Jung (OSU), and …</a:t>
            </a:r>
            <a:endParaRPr b="0" i="1" sz="800" u="none" cap="none" strike="noStrike">
              <a:solidFill>
                <a:schemeClr val="dk1"/>
              </a:solidFill>
              <a:latin typeface="Calibri"/>
              <a:ea typeface="Calibri"/>
              <a:cs typeface="Calibri"/>
              <a:sym typeface="Calibri"/>
            </a:endParaRPr>
          </a:p>
        </p:txBody>
      </p:sp>
      <p:pic>
        <p:nvPicPr>
          <p:cNvPr id="51" name="Google Shape;51;p17"/>
          <p:cNvPicPr preferRelativeResize="0"/>
          <p:nvPr/>
        </p:nvPicPr>
        <p:blipFill rotWithShape="1">
          <a:blip r:embed="rId5">
            <a:alphaModFix/>
          </a:blip>
          <a:srcRect b="0" l="0" r="0" t="0"/>
          <a:stretch/>
        </p:blipFill>
        <p:spPr>
          <a:xfrm>
            <a:off x="628100" y="100325"/>
            <a:ext cx="4153101" cy="1179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g2ee30bd23b8_0_8"/>
          <p:cNvGrpSpPr/>
          <p:nvPr/>
        </p:nvGrpSpPr>
        <p:grpSpPr>
          <a:xfrm>
            <a:off x="4869763" y="2296318"/>
            <a:ext cx="1149757" cy="858914"/>
            <a:chOff x="9014259" y="1223076"/>
            <a:chExt cx="2922615" cy="414774"/>
          </a:xfrm>
        </p:grpSpPr>
        <p:sp>
          <p:nvSpPr>
            <p:cNvPr id="206" name="Google Shape;206;g2ee30bd23b8_0_8"/>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DATAM (CDEPS)</a:t>
              </a:r>
              <a:endParaRPr b="1" i="0" sz="1200" u="none" cap="none" strike="noStrike">
                <a:solidFill>
                  <a:srgbClr val="000000"/>
                </a:solidFill>
                <a:latin typeface="Oswald"/>
                <a:ea typeface="Oswald"/>
                <a:cs typeface="Oswald"/>
                <a:sym typeface="Oswald"/>
              </a:endParaRPr>
            </a:p>
          </p:txBody>
        </p:sp>
        <p:sp>
          <p:nvSpPr>
            <p:cNvPr id="207" name="Google Shape;207;g2ee30bd23b8_0_8"/>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208" name="Google Shape;208;g2ee30bd23b8_0_8"/>
          <p:cNvSpPr/>
          <p:nvPr/>
        </p:nvSpPr>
        <p:spPr>
          <a:xfrm>
            <a:off x="6208325" y="13373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209" name="Google Shape;209;g2ee30bd23b8_0_8"/>
          <p:cNvSpPr/>
          <p:nvPr/>
        </p:nvSpPr>
        <p:spPr>
          <a:xfrm rot="8270982">
            <a:off x="5642038" y="1950212"/>
            <a:ext cx="477888" cy="159727"/>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0" name="Google Shape;210;g2ee30bd23b8_0_8"/>
          <p:cNvGrpSpPr/>
          <p:nvPr/>
        </p:nvGrpSpPr>
        <p:grpSpPr>
          <a:xfrm>
            <a:off x="6188002" y="2953662"/>
            <a:ext cx="1024377" cy="757046"/>
            <a:chOff x="9014259" y="1223076"/>
            <a:chExt cx="2922615" cy="414774"/>
          </a:xfrm>
        </p:grpSpPr>
        <p:sp>
          <p:nvSpPr>
            <p:cNvPr id="211" name="Google Shape;211;g2ee30bd23b8_0_8"/>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Ocean SCHISM</a:t>
              </a:r>
              <a:endParaRPr b="1" i="0" sz="1200" u="none" cap="none" strike="noStrike">
                <a:solidFill>
                  <a:srgbClr val="000000"/>
                </a:solidFill>
                <a:latin typeface="Oswald"/>
                <a:ea typeface="Oswald"/>
                <a:cs typeface="Oswald"/>
                <a:sym typeface="Oswald"/>
              </a:endParaRPr>
            </a:p>
          </p:txBody>
        </p:sp>
        <p:sp>
          <p:nvSpPr>
            <p:cNvPr id="212" name="Google Shape;212;g2ee30bd23b8_0_8"/>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13" name="Google Shape;213;g2ee30bd23b8_0_8"/>
          <p:cNvGrpSpPr/>
          <p:nvPr/>
        </p:nvGrpSpPr>
        <p:grpSpPr>
          <a:xfrm>
            <a:off x="7536977" y="2524862"/>
            <a:ext cx="1024377" cy="757046"/>
            <a:chOff x="9014259" y="1223076"/>
            <a:chExt cx="2922615" cy="414774"/>
          </a:xfrm>
        </p:grpSpPr>
        <p:sp>
          <p:nvSpPr>
            <p:cNvPr id="214" name="Google Shape;214;g2ee30bd23b8_0_8"/>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Wave</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WW3</a:t>
              </a:r>
              <a:endParaRPr b="1" i="0" sz="1200" u="none" cap="none" strike="noStrike">
                <a:solidFill>
                  <a:srgbClr val="000000"/>
                </a:solidFill>
                <a:latin typeface="Oswald"/>
                <a:ea typeface="Oswald"/>
                <a:cs typeface="Oswald"/>
                <a:sym typeface="Oswald"/>
              </a:endParaRPr>
            </a:p>
          </p:txBody>
        </p:sp>
        <p:sp>
          <p:nvSpPr>
            <p:cNvPr id="215" name="Google Shape;215;g2ee30bd23b8_0_8"/>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16" name="Google Shape;216;g2ee30bd23b8_0_8"/>
          <p:cNvGrpSpPr/>
          <p:nvPr/>
        </p:nvGrpSpPr>
        <p:grpSpPr>
          <a:xfrm rot="2902011">
            <a:off x="7578399" y="2106315"/>
            <a:ext cx="478855" cy="279424"/>
            <a:chOff x="5934720" y="3716829"/>
            <a:chExt cx="398911" cy="279398"/>
          </a:xfrm>
        </p:grpSpPr>
        <p:sp>
          <p:nvSpPr>
            <p:cNvPr id="217" name="Google Shape;217;g2ee30bd23b8_0_8"/>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ee30bd23b8_0_8"/>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9" name="Google Shape;219;g2ee30bd23b8_0_8"/>
          <p:cNvSpPr txBox="1"/>
          <p:nvPr/>
        </p:nvSpPr>
        <p:spPr>
          <a:xfrm>
            <a:off x="533400" y="0"/>
            <a:ext cx="5622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SECOFS:</a:t>
            </a:r>
            <a:r>
              <a:rPr b="0" i="0" lang="en-US" sz="2100" u="none" cap="none" strike="noStrike">
                <a:solidFill>
                  <a:schemeClr val="dk1"/>
                </a:solidFill>
                <a:latin typeface="Calibri"/>
                <a:ea typeface="Calibri"/>
                <a:cs typeface="Calibri"/>
                <a:sym typeface="Calibri"/>
              </a:rPr>
              <a:t> DATM+SCHISM+WW3</a:t>
            </a:r>
            <a:endParaRPr b="0" i="0" sz="2100" u="none" cap="none" strike="noStrike">
              <a:solidFill>
                <a:schemeClr val="dk1"/>
              </a:solidFill>
              <a:latin typeface="Calibri"/>
              <a:ea typeface="Calibri"/>
              <a:cs typeface="Calibri"/>
              <a:sym typeface="Calibri"/>
            </a:endParaRPr>
          </a:p>
        </p:txBody>
      </p:sp>
      <p:grpSp>
        <p:nvGrpSpPr>
          <p:cNvPr id="220" name="Google Shape;220;g2ee30bd23b8_0_8"/>
          <p:cNvGrpSpPr/>
          <p:nvPr/>
        </p:nvGrpSpPr>
        <p:grpSpPr>
          <a:xfrm rot="5400000">
            <a:off x="6511375" y="2411077"/>
            <a:ext cx="478853" cy="279426"/>
            <a:chOff x="5934720" y="3716829"/>
            <a:chExt cx="398911" cy="279398"/>
          </a:xfrm>
        </p:grpSpPr>
        <p:sp>
          <p:nvSpPr>
            <p:cNvPr id="221" name="Google Shape;221;g2ee30bd23b8_0_8"/>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ee30bd23b8_0_8"/>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 name="Google Shape;223;g2ee30bd23b8_0_8"/>
          <p:cNvGrpSpPr/>
          <p:nvPr/>
        </p:nvGrpSpPr>
        <p:grpSpPr>
          <a:xfrm>
            <a:off x="641550" y="555925"/>
            <a:ext cx="4647000" cy="4081900"/>
            <a:chOff x="489150" y="555925"/>
            <a:chExt cx="4647000" cy="4081900"/>
          </a:xfrm>
        </p:grpSpPr>
        <p:pic>
          <p:nvPicPr>
            <p:cNvPr id="224" name="Google Shape;224;g2ee30bd23b8_0_8"/>
            <p:cNvPicPr preferRelativeResize="0"/>
            <p:nvPr/>
          </p:nvPicPr>
          <p:blipFill rotWithShape="1">
            <a:blip r:embed="rId3">
              <a:alphaModFix/>
            </a:blip>
            <a:srcRect b="0" l="25301" r="24123" t="0"/>
            <a:stretch/>
          </p:blipFill>
          <p:spPr>
            <a:xfrm>
              <a:off x="608775" y="555925"/>
              <a:ext cx="3709501" cy="3681700"/>
            </a:xfrm>
            <a:prstGeom prst="rect">
              <a:avLst/>
            </a:prstGeom>
            <a:noFill/>
            <a:ln>
              <a:noFill/>
            </a:ln>
          </p:spPr>
        </p:pic>
        <p:sp>
          <p:nvSpPr>
            <p:cNvPr id="225" name="Google Shape;225;g2ee30bd23b8_0_8"/>
            <p:cNvSpPr txBox="1"/>
            <p:nvPr/>
          </p:nvSpPr>
          <p:spPr>
            <a:xfrm>
              <a:off x="489150" y="4237625"/>
              <a:ext cx="464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600"/>
                </a:spcBef>
                <a:spcAft>
                  <a:spcPts val="400"/>
                </a:spcAft>
                <a:buClr>
                  <a:srgbClr val="000000"/>
                </a:buClr>
                <a:buSzPts val="1400"/>
                <a:buFont typeface="Arial"/>
                <a:buNone/>
              </a:pPr>
              <a:r>
                <a:rPr b="0" i="0" lang="en-US" sz="1400" u="none" cap="none" strike="noStrike">
                  <a:solidFill>
                    <a:srgbClr val="434343"/>
                  </a:solidFill>
                  <a:latin typeface="Roboto"/>
                  <a:ea typeface="Roboto"/>
                  <a:cs typeface="Roboto"/>
                  <a:sym typeface="Roboto"/>
                </a:rPr>
                <a:t>Southeast Coastal Operational Forecast System</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grpSp>
        <p:nvGrpSpPr>
          <p:cNvPr id="230" name="Google Shape;230;g2ed645263d6_0_194"/>
          <p:cNvGrpSpPr/>
          <p:nvPr/>
        </p:nvGrpSpPr>
        <p:grpSpPr>
          <a:xfrm>
            <a:off x="5174563" y="2296318"/>
            <a:ext cx="1149757" cy="858914"/>
            <a:chOff x="9014259" y="1223076"/>
            <a:chExt cx="2922615" cy="414774"/>
          </a:xfrm>
        </p:grpSpPr>
        <p:sp>
          <p:nvSpPr>
            <p:cNvPr id="231" name="Google Shape;231;g2ed645263d6_0_19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DATAM (CDEPS)</a:t>
              </a:r>
              <a:endParaRPr b="1" i="0" sz="1200" u="none" cap="none" strike="noStrike">
                <a:solidFill>
                  <a:srgbClr val="000000"/>
                </a:solidFill>
                <a:latin typeface="Oswald"/>
                <a:ea typeface="Oswald"/>
                <a:cs typeface="Oswald"/>
                <a:sym typeface="Oswald"/>
              </a:endParaRPr>
            </a:p>
          </p:txBody>
        </p:sp>
        <p:sp>
          <p:nvSpPr>
            <p:cNvPr id="232" name="Google Shape;232;g2ed645263d6_0_19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233" name="Google Shape;233;g2ed645263d6_0_194"/>
          <p:cNvSpPr/>
          <p:nvPr/>
        </p:nvSpPr>
        <p:spPr>
          <a:xfrm>
            <a:off x="6513125" y="13373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234" name="Google Shape;234;g2ed645263d6_0_194"/>
          <p:cNvSpPr/>
          <p:nvPr/>
        </p:nvSpPr>
        <p:spPr>
          <a:xfrm rot="8270982">
            <a:off x="5946838" y="1950212"/>
            <a:ext cx="477888" cy="159727"/>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5" name="Google Shape;235;g2ed645263d6_0_194"/>
          <p:cNvGrpSpPr/>
          <p:nvPr/>
        </p:nvGrpSpPr>
        <p:grpSpPr>
          <a:xfrm>
            <a:off x="6492802" y="2953662"/>
            <a:ext cx="1024377" cy="757046"/>
            <a:chOff x="9014259" y="1223076"/>
            <a:chExt cx="2922615" cy="414774"/>
          </a:xfrm>
        </p:grpSpPr>
        <p:sp>
          <p:nvSpPr>
            <p:cNvPr id="236" name="Google Shape;236;g2ed645263d6_0_19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Ocean ADCIRC</a:t>
              </a:r>
              <a:endParaRPr b="1" i="0" sz="1200" u="none" cap="none" strike="noStrike">
                <a:solidFill>
                  <a:srgbClr val="000000"/>
                </a:solidFill>
                <a:latin typeface="Oswald"/>
                <a:ea typeface="Oswald"/>
                <a:cs typeface="Oswald"/>
                <a:sym typeface="Oswald"/>
              </a:endParaRPr>
            </a:p>
          </p:txBody>
        </p:sp>
        <p:sp>
          <p:nvSpPr>
            <p:cNvPr id="237" name="Google Shape;237;g2ed645263d6_0_19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38" name="Google Shape;238;g2ed645263d6_0_194"/>
          <p:cNvGrpSpPr/>
          <p:nvPr/>
        </p:nvGrpSpPr>
        <p:grpSpPr>
          <a:xfrm>
            <a:off x="7841777" y="2524862"/>
            <a:ext cx="1024377" cy="757046"/>
            <a:chOff x="9014259" y="1223076"/>
            <a:chExt cx="2922615" cy="414774"/>
          </a:xfrm>
        </p:grpSpPr>
        <p:sp>
          <p:nvSpPr>
            <p:cNvPr id="239" name="Google Shape;239;g2ed645263d6_0_19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Wave</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WW3</a:t>
              </a:r>
              <a:endParaRPr b="1" i="0" sz="1200" u="none" cap="none" strike="noStrike">
                <a:solidFill>
                  <a:srgbClr val="000000"/>
                </a:solidFill>
                <a:latin typeface="Oswald"/>
                <a:ea typeface="Oswald"/>
                <a:cs typeface="Oswald"/>
                <a:sym typeface="Oswald"/>
              </a:endParaRPr>
            </a:p>
          </p:txBody>
        </p:sp>
        <p:sp>
          <p:nvSpPr>
            <p:cNvPr id="240" name="Google Shape;240;g2ed645263d6_0_19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41" name="Google Shape;241;g2ed645263d6_0_194"/>
          <p:cNvGrpSpPr/>
          <p:nvPr/>
        </p:nvGrpSpPr>
        <p:grpSpPr>
          <a:xfrm rot="2902011">
            <a:off x="7883199" y="2106315"/>
            <a:ext cx="478855" cy="279424"/>
            <a:chOff x="5934720" y="3716829"/>
            <a:chExt cx="398911" cy="279398"/>
          </a:xfrm>
        </p:grpSpPr>
        <p:sp>
          <p:nvSpPr>
            <p:cNvPr id="242" name="Google Shape;242;g2ed645263d6_0_194"/>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2ed645263d6_0_194"/>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4" name="Google Shape;244;g2ed645263d6_0_194"/>
          <p:cNvSpPr txBox="1"/>
          <p:nvPr/>
        </p:nvSpPr>
        <p:spPr>
          <a:xfrm>
            <a:off x="457200" y="76200"/>
            <a:ext cx="5622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STOFS-2D-Global:</a:t>
            </a:r>
            <a:r>
              <a:rPr b="0" i="0" lang="en-US" sz="2100" u="none" cap="none" strike="noStrike">
                <a:solidFill>
                  <a:schemeClr val="dk1"/>
                </a:solidFill>
                <a:latin typeface="Calibri"/>
                <a:ea typeface="Calibri"/>
                <a:cs typeface="Calibri"/>
                <a:sym typeface="Calibri"/>
              </a:rPr>
              <a:t> DATM+SCHISM+WW3</a:t>
            </a:r>
            <a:endParaRPr b="0" i="0" sz="2100" u="none" cap="none" strike="noStrike">
              <a:solidFill>
                <a:schemeClr val="dk1"/>
              </a:solidFill>
              <a:latin typeface="Calibri"/>
              <a:ea typeface="Calibri"/>
              <a:cs typeface="Calibri"/>
              <a:sym typeface="Calibri"/>
            </a:endParaRPr>
          </a:p>
        </p:txBody>
      </p:sp>
      <p:grpSp>
        <p:nvGrpSpPr>
          <p:cNvPr id="245" name="Google Shape;245;g2ed645263d6_0_194"/>
          <p:cNvGrpSpPr/>
          <p:nvPr/>
        </p:nvGrpSpPr>
        <p:grpSpPr>
          <a:xfrm rot="5400000">
            <a:off x="6816175" y="2411077"/>
            <a:ext cx="478853" cy="279426"/>
            <a:chOff x="5934720" y="3716829"/>
            <a:chExt cx="398911" cy="279398"/>
          </a:xfrm>
        </p:grpSpPr>
        <p:sp>
          <p:nvSpPr>
            <p:cNvPr id="246" name="Google Shape;246;g2ed645263d6_0_194"/>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ed645263d6_0_194"/>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8" name="Google Shape;248;g2ed645263d6_0_194"/>
          <p:cNvGrpSpPr/>
          <p:nvPr/>
        </p:nvGrpSpPr>
        <p:grpSpPr>
          <a:xfrm>
            <a:off x="358055" y="1011253"/>
            <a:ext cx="4509701" cy="2940724"/>
            <a:chOff x="3365688" y="-638970"/>
            <a:chExt cx="5352125" cy="3802333"/>
          </a:xfrm>
        </p:grpSpPr>
        <p:pic>
          <p:nvPicPr>
            <p:cNvPr id="249" name="Google Shape;249;g2ed645263d6_0_194"/>
            <p:cNvPicPr preferRelativeResize="0"/>
            <p:nvPr/>
          </p:nvPicPr>
          <p:blipFill rotWithShape="1">
            <a:blip r:embed="rId3">
              <a:alphaModFix/>
            </a:blip>
            <a:srcRect b="7028" l="5126" r="12056" t="3420"/>
            <a:stretch/>
          </p:blipFill>
          <p:spPr>
            <a:xfrm>
              <a:off x="3365688" y="-638970"/>
              <a:ext cx="5352125" cy="3802333"/>
            </a:xfrm>
            <a:prstGeom prst="rect">
              <a:avLst/>
            </a:prstGeom>
            <a:noFill/>
            <a:ln>
              <a:noFill/>
            </a:ln>
          </p:spPr>
        </p:pic>
        <p:sp>
          <p:nvSpPr>
            <p:cNvPr id="250" name="Google Shape;250;g2ed645263d6_0_194"/>
            <p:cNvSpPr/>
            <p:nvPr/>
          </p:nvSpPr>
          <p:spPr>
            <a:xfrm>
              <a:off x="6198828" y="-557521"/>
              <a:ext cx="2475600" cy="276900"/>
            </a:xfrm>
            <a:prstGeom prst="rect">
              <a:avLst/>
            </a:prstGeom>
            <a:solidFill>
              <a:srgbClr val="DDDDDD">
                <a:alpha val="70196"/>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STOFS-2D-Global coverage</a:t>
              </a:r>
              <a:endParaRPr b="1" i="0" sz="1100" u="none" cap="none" strike="noStrike">
                <a:solidFill>
                  <a:srgbClr val="000000"/>
                </a:solidFill>
                <a:latin typeface="Arial"/>
                <a:ea typeface="Arial"/>
                <a:cs typeface="Arial"/>
                <a:sym typeface="Arial"/>
              </a:endParaRPr>
            </a:p>
          </p:txBody>
        </p:sp>
      </p:grpSp>
      <p:sp>
        <p:nvSpPr>
          <p:cNvPr id="251" name="Google Shape;251;g2ed645263d6_0_194"/>
          <p:cNvSpPr txBox="1"/>
          <p:nvPr/>
        </p:nvSpPr>
        <p:spPr>
          <a:xfrm>
            <a:off x="706500" y="3906800"/>
            <a:ext cx="529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Surge &amp; Tide Operational Forecast System</a:t>
            </a:r>
            <a:r>
              <a:rPr b="1" i="1" lang="en-US" sz="1400" u="none" cap="none" strike="noStrike">
                <a:solidFill>
                  <a:schemeClr val="dk1"/>
                </a:solidFill>
                <a:latin typeface="Calibri"/>
                <a:ea typeface="Calibri"/>
                <a:cs typeface="Calibri"/>
                <a:sym typeface="Calibri"/>
              </a:rPr>
              <a:t> </a:t>
            </a:r>
            <a:r>
              <a:rPr b="1" i="0" lang="en-US" sz="1400" u="none" cap="none" strike="noStrike">
                <a:solidFill>
                  <a:schemeClr val="dk1"/>
                </a:solidFill>
                <a:latin typeface="Calibri"/>
                <a:ea typeface="Calibri"/>
                <a:cs typeface="Calibri"/>
                <a:sym typeface="Calibri"/>
              </a:rPr>
              <a:t>(STOFS)</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ed645263d6_0_260"/>
          <p:cNvSpPr txBox="1"/>
          <p:nvPr/>
        </p:nvSpPr>
        <p:spPr>
          <a:xfrm>
            <a:off x="533400" y="0"/>
            <a:ext cx="5622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STOFS workflow:</a:t>
            </a:r>
            <a:r>
              <a:rPr b="0" i="0" lang="en-US" sz="2100" u="none" cap="none" strike="noStrike">
                <a:solidFill>
                  <a:schemeClr val="dk1"/>
                </a:solidFill>
                <a:latin typeface="Calibri"/>
                <a:ea typeface="Calibri"/>
                <a:cs typeface="Calibri"/>
                <a:sym typeface="Calibri"/>
              </a:rPr>
              <a:t>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Calibri"/>
                <a:ea typeface="Calibri"/>
                <a:cs typeface="Calibri"/>
                <a:sym typeface="Calibri"/>
              </a:rPr>
              <a:t>To unify and upgrade current STOFS workflow</a:t>
            </a:r>
            <a:endParaRPr b="0" i="0" sz="2100" u="none" cap="none" strike="noStrike">
              <a:solidFill>
                <a:schemeClr val="dk1"/>
              </a:solidFill>
              <a:latin typeface="Calibri"/>
              <a:ea typeface="Calibri"/>
              <a:cs typeface="Calibri"/>
              <a:sym typeface="Calibri"/>
            </a:endParaRPr>
          </a:p>
        </p:txBody>
      </p:sp>
      <p:sp>
        <p:nvSpPr>
          <p:cNvPr id="257" name="Google Shape;257;g2ed645263d6_0_260"/>
          <p:cNvSpPr txBox="1"/>
          <p:nvPr/>
        </p:nvSpPr>
        <p:spPr>
          <a:xfrm>
            <a:off x="503475" y="834425"/>
            <a:ext cx="8064000" cy="1783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7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To review and leverage ongoing work e.g. uwtools and the UFS Weather Model and other workflows </a:t>
            </a:r>
            <a:endParaRPr b="0" i="0" sz="1400" u="none" cap="none" strike="noStrike">
              <a:solidFill>
                <a:schemeClr val="dk1"/>
              </a:solidFill>
              <a:latin typeface="Calibri"/>
              <a:ea typeface="Calibri"/>
              <a:cs typeface="Calibri"/>
              <a:sym typeface="Calibri"/>
            </a:endParaRPr>
          </a:p>
          <a:p>
            <a:pPr indent="-317500" lvl="0" marL="457200" marR="0" rtl="0" algn="l">
              <a:lnSpc>
                <a:spcPct val="107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The envisioned workflow to allow multi-model coupling, such as STOFS-3D-Alaska (SCHISM-CICE-WW3), STOFS-2D-Global (ADCIRC-WW3) and …</a:t>
            </a:r>
            <a:endParaRPr b="0" i="0" sz="1400" u="none" cap="none" strike="noStrike">
              <a:solidFill>
                <a:schemeClr val="dk1"/>
              </a:solidFill>
              <a:latin typeface="Calibri"/>
              <a:ea typeface="Calibri"/>
              <a:cs typeface="Calibri"/>
              <a:sym typeface="Calibri"/>
            </a:endParaRPr>
          </a:p>
          <a:p>
            <a:pPr indent="-317500" lvl="0" marL="457200" marR="0" rtl="0" algn="l">
              <a:lnSpc>
                <a:spcPct val="107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Explore ways to make workflow flexible to support utilizing the Continuous Integration and Continuous Delivery (CI/CD) pipeline</a:t>
            </a:r>
            <a:endParaRPr b="0" i="0" sz="1400" u="none" cap="none" strike="noStrike">
              <a:solidFill>
                <a:schemeClr val="dk1"/>
              </a:solidFill>
              <a:latin typeface="Calibri"/>
              <a:ea typeface="Calibri"/>
              <a:cs typeface="Calibri"/>
              <a:sym typeface="Calibri"/>
            </a:endParaRPr>
          </a:p>
          <a:p>
            <a:pPr indent="-317500" lvl="0" marL="457200" marR="0" rtl="0" algn="l">
              <a:lnSpc>
                <a:spcPct val="107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The project and code is going to be managed using GitHub</a:t>
            </a:r>
            <a:endParaRPr b="0" i="0" sz="1400" u="none" cap="none" strike="noStrike">
              <a:solidFill>
                <a:schemeClr val="dk1"/>
              </a:solidFill>
              <a:latin typeface="Calibri"/>
              <a:ea typeface="Calibri"/>
              <a:cs typeface="Calibri"/>
              <a:sym typeface="Calibri"/>
            </a:endParaRPr>
          </a:p>
          <a:p>
            <a:pPr indent="-317500" lvl="0" marL="457200" marR="0" rtl="0" algn="l">
              <a:lnSpc>
                <a:spcPct val="107000"/>
              </a:lnSpc>
              <a:spcBef>
                <a:spcPts val="0"/>
              </a:spcBef>
              <a:spcAft>
                <a:spcPts val="0"/>
              </a:spcAft>
              <a:buClr>
                <a:schemeClr val="dk1"/>
              </a:buClr>
              <a:buSzPts val="1400"/>
              <a:buFont typeface="Calibri"/>
              <a:buChar char="●"/>
            </a:pPr>
            <a:r>
              <a:rPr b="0" i="0" lang="en-US" sz="1400" u="none" cap="none" strike="noStrike">
                <a:solidFill>
                  <a:schemeClr val="dk1"/>
                </a:solidFill>
                <a:latin typeface="Calibri"/>
                <a:ea typeface="Calibri"/>
                <a:cs typeface="Calibri"/>
                <a:sym typeface="Calibri"/>
              </a:rPr>
              <a:t>Team communication through Github Issues and Discussions</a:t>
            </a:r>
            <a:endParaRPr b="0" i="0" sz="1300" u="none" cap="none" strike="noStrike">
              <a:solidFill>
                <a:srgbClr val="073763"/>
              </a:solidFill>
              <a:latin typeface="Calibri"/>
              <a:ea typeface="Calibri"/>
              <a:cs typeface="Calibri"/>
              <a:sym typeface="Calibri"/>
            </a:endParaRPr>
          </a:p>
        </p:txBody>
      </p:sp>
      <p:pic>
        <p:nvPicPr>
          <p:cNvPr id="258" name="Google Shape;258;g2ed645263d6_0_260"/>
          <p:cNvPicPr preferRelativeResize="0"/>
          <p:nvPr/>
        </p:nvPicPr>
        <p:blipFill rotWithShape="1">
          <a:blip r:embed="rId3">
            <a:alphaModFix/>
          </a:blip>
          <a:srcRect b="20291" l="9535" r="10264" t="37496"/>
          <a:stretch/>
        </p:blipFill>
        <p:spPr>
          <a:xfrm>
            <a:off x="1166525" y="2647950"/>
            <a:ext cx="6608525" cy="1956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79aab146c3_0_91"/>
          <p:cNvSpPr/>
          <p:nvPr/>
        </p:nvSpPr>
        <p:spPr>
          <a:xfrm>
            <a:off x="-207025" y="-138000"/>
            <a:ext cx="9586500" cy="546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279aab146c3_0_91"/>
          <p:cNvSpPr txBox="1"/>
          <p:nvPr/>
        </p:nvSpPr>
        <p:spPr>
          <a:xfrm>
            <a:off x="163050" y="4504400"/>
            <a:ext cx="5165700" cy="48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2"/>
                </a:solidFill>
                <a:latin typeface="Arial"/>
                <a:ea typeface="Arial"/>
                <a:cs typeface="Arial"/>
                <a:sym typeface="Arial"/>
              </a:rPr>
              <a:t>[1] Pringle et al. (2023), Efficient Probabilistic Prediction and Uncertainty Quantification of Tropical Cyclone–Driven Storm Tides and Inundation. </a:t>
            </a:r>
            <a:endParaRPr b="0"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1" lang="en-US" sz="1000" u="sng" cap="none" strike="noStrike">
                <a:solidFill>
                  <a:schemeClr val="hlink"/>
                </a:solidFill>
                <a:latin typeface="Arial"/>
                <a:ea typeface="Arial"/>
                <a:cs typeface="Arial"/>
                <a:sym typeface="Arial"/>
                <a:hlinkClick r:id="rId3"/>
              </a:rPr>
              <a:t>Artificial Intelligence for the Earth Systems</a:t>
            </a:r>
            <a:r>
              <a:rPr b="0" i="0" lang="en-US" sz="1000" u="none" cap="none" strike="noStrike">
                <a:solidFill>
                  <a:schemeClr val="dk2"/>
                </a:solidFill>
                <a:latin typeface="Arial"/>
                <a:ea typeface="Arial"/>
                <a:cs typeface="Arial"/>
                <a:sym typeface="Arial"/>
              </a:rPr>
              <a:t>, 2(2), e220040.</a:t>
            </a:r>
            <a:endParaRPr b="0" i="0" sz="1000" u="none" cap="none" strike="noStrike">
              <a:solidFill>
                <a:schemeClr val="dk2"/>
              </a:solidFill>
              <a:latin typeface="Arial"/>
              <a:ea typeface="Arial"/>
              <a:cs typeface="Arial"/>
              <a:sym typeface="Arial"/>
            </a:endParaRPr>
          </a:p>
        </p:txBody>
      </p:sp>
      <p:sp>
        <p:nvSpPr>
          <p:cNvPr id="265" name="Google Shape;265;g279aab146c3_0_91"/>
          <p:cNvSpPr txBox="1"/>
          <p:nvPr/>
        </p:nvSpPr>
        <p:spPr>
          <a:xfrm>
            <a:off x="5771475" y="4650900"/>
            <a:ext cx="3123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chemeClr val="dk2"/>
                </a:solidFill>
                <a:latin typeface="Arial"/>
                <a:ea typeface="Arial"/>
                <a:cs typeface="Arial"/>
                <a:sym typeface="Arial"/>
              </a:rPr>
              <a:t>NOAA / OCS / NOS Storm Surge Modeling Team</a:t>
            </a:r>
            <a:endParaRPr b="1" i="0" sz="1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2"/>
                </a:solidFill>
                <a:latin typeface="Arial"/>
                <a:ea typeface="Arial"/>
                <a:cs typeface="Arial"/>
                <a:sym typeface="Arial"/>
              </a:rPr>
              <a:t>Contact: </a:t>
            </a:r>
            <a:r>
              <a:rPr b="0" i="0" lang="en-US" sz="1000" u="sng" cap="none" strike="noStrike">
                <a:solidFill>
                  <a:schemeClr val="hlink"/>
                </a:solidFill>
                <a:latin typeface="Arial"/>
                <a:ea typeface="Arial"/>
                <a:cs typeface="Arial"/>
                <a:sym typeface="Arial"/>
                <a:hlinkClick r:id="rId4"/>
              </a:rPr>
              <a:t>Saeed.Moghimi@noaa.gov</a:t>
            </a:r>
            <a:r>
              <a:rPr b="0" i="0" lang="en-US" sz="1000" u="none" cap="none" strike="noStrike">
                <a:solidFill>
                  <a:schemeClr val="dk2"/>
                </a:solidFill>
                <a:latin typeface="Arial"/>
                <a:ea typeface="Arial"/>
                <a:cs typeface="Arial"/>
                <a:sym typeface="Arial"/>
              </a:rPr>
              <a:t> </a:t>
            </a:r>
            <a:endParaRPr b="0" i="0" sz="1000" u="none" cap="none" strike="noStrike">
              <a:solidFill>
                <a:schemeClr val="dk2"/>
              </a:solidFill>
              <a:latin typeface="Arial"/>
              <a:ea typeface="Arial"/>
              <a:cs typeface="Arial"/>
              <a:sym typeface="Arial"/>
            </a:endParaRPr>
          </a:p>
        </p:txBody>
      </p:sp>
      <p:pic>
        <p:nvPicPr>
          <p:cNvPr id="266" name="Google Shape;266;g279aab146c3_0_91"/>
          <p:cNvPicPr preferRelativeResize="0"/>
          <p:nvPr/>
        </p:nvPicPr>
        <p:blipFill rotWithShape="1">
          <a:blip r:embed="rId5">
            <a:alphaModFix/>
          </a:blip>
          <a:srcRect b="0" l="0" r="0" t="0"/>
          <a:stretch/>
        </p:blipFill>
        <p:spPr>
          <a:xfrm>
            <a:off x="257075" y="1267975"/>
            <a:ext cx="8575227" cy="3320388"/>
          </a:xfrm>
          <a:prstGeom prst="rect">
            <a:avLst/>
          </a:prstGeom>
          <a:noFill/>
          <a:ln>
            <a:noFill/>
          </a:ln>
        </p:spPr>
      </p:pic>
      <p:sp>
        <p:nvSpPr>
          <p:cNvPr id="267" name="Google Shape;267;g279aab146c3_0_91"/>
          <p:cNvSpPr txBox="1"/>
          <p:nvPr/>
        </p:nvSpPr>
        <p:spPr>
          <a:xfrm>
            <a:off x="124350" y="738700"/>
            <a:ext cx="8697300" cy="52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263B80"/>
              </a:buClr>
              <a:buSzPts val="1100"/>
              <a:buFont typeface="Arial"/>
              <a:buNone/>
            </a:pPr>
            <a:r>
              <a:rPr b="0" i="0" lang="en-US" sz="1400" u="none" cap="none" strike="noStrike">
                <a:solidFill>
                  <a:srgbClr val="263B80"/>
                </a:solidFill>
                <a:latin typeface="Merriweather"/>
                <a:ea typeface="Merriweather"/>
                <a:cs typeface="Merriweather"/>
                <a:sym typeface="Merriweather"/>
              </a:rPr>
              <a:t>Machine Learning workflow for probabilistic prediction of coastal flooding</a:t>
            </a:r>
            <a:r>
              <a:rPr b="0" i="0" lang="en-US" sz="1500" u="none" cap="none" strike="noStrike">
                <a:solidFill>
                  <a:srgbClr val="263B80"/>
                </a:solidFill>
                <a:latin typeface="Merriweather"/>
                <a:ea typeface="Merriweather"/>
                <a:cs typeface="Merriweather"/>
                <a:sym typeface="Merriweather"/>
              </a:rPr>
              <a:t> </a:t>
            </a:r>
            <a:r>
              <a:rPr b="0" i="0" lang="en-US" sz="700" u="none" cap="none" strike="noStrike">
                <a:solidFill>
                  <a:srgbClr val="263B80"/>
                </a:solidFill>
                <a:latin typeface="Merriweather"/>
                <a:ea typeface="Merriweather"/>
                <a:cs typeface="Merriweather"/>
                <a:sym typeface="Merriweather"/>
              </a:rPr>
              <a:t>(Case study: Hurricane Florence, 2018)</a:t>
            </a:r>
            <a:endParaRPr b="0" i="0" sz="2900" u="none" cap="none" strike="noStrike">
              <a:solidFill>
                <a:srgbClr val="263B80"/>
              </a:solidFill>
              <a:latin typeface="Merriweather"/>
              <a:ea typeface="Merriweather"/>
              <a:cs typeface="Merriweather"/>
              <a:sym typeface="Merriweather"/>
            </a:endParaRPr>
          </a:p>
        </p:txBody>
      </p:sp>
      <p:sp>
        <p:nvSpPr>
          <p:cNvPr id="268" name="Google Shape;268;g279aab146c3_0_91"/>
          <p:cNvSpPr txBox="1"/>
          <p:nvPr/>
        </p:nvSpPr>
        <p:spPr>
          <a:xfrm>
            <a:off x="0" y="0"/>
            <a:ext cx="8721300" cy="813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400"/>
              </a:spcBef>
              <a:spcAft>
                <a:spcPts val="1000"/>
              </a:spcAft>
              <a:buClr>
                <a:srgbClr val="000000"/>
              </a:buClr>
              <a:buSzPts val="1900"/>
              <a:buFont typeface="Arial"/>
              <a:buNone/>
            </a:pPr>
            <a:r>
              <a:rPr b="1" i="0" lang="en-US" sz="1900" u="none" cap="none" strike="noStrike">
                <a:solidFill>
                  <a:srgbClr val="263B80"/>
                </a:solidFill>
                <a:latin typeface="Merriweather"/>
                <a:ea typeface="Merriweather"/>
                <a:cs typeface="Merriweather"/>
                <a:sym typeface="Merriweather"/>
              </a:rPr>
              <a:t>GenAI pilot project:</a:t>
            </a:r>
            <a:r>
              <a:rPr b="0" i="0" lang="en-US" sz="1900" u="none" cap="none" strike="noStrike">
                <a:solidFill>
                  <a:srgbClr val="263B80"/>
                </a:solidFill>
                <a:latin typeface="Merriweather"/>
                <a:ea typeface="Merriweather"/>
                <a:cs typeface="Merriweather"/>
                <a:sym typeface="Merriweather"/>
              </a:rPr>
              <a:t> Next Generation Probabilistic Coastal Flooding Forecast System</a:t>
            </a:r>
            <a:endParaRPr b="1" i="0" sz="950" u="none" cap="none" strike="noStrike">
              <a:solidFill>
                <a:srgbClr val="D0011B"/>
              </a:solidFill>
              <a:highlight>
                <a:srgbClr val="FFFFFF"/>
              </a:highlight>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2ed645263d6_0_338"/>
          <p:cNvSpPr txBox="1"/>
          <p:nvPr/>
        </p:nvSpPr>
        <p:spPr>
          <a:xfrm>
            <a:off x="533400" y="152400"/>
            <a:ext cx="5622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Calibri"/>
                <a:ea typeface="Calibri"/>
                <a:cs typeface="Calibri"/>
                <a:sym typeface="Calibri"/>
              </a:rPr>
              <a:t>Outlook</a:t>
            </a:r>
            <a:endParaRPr b="0" i="0" sz="2100" u="none" cap="none" strike="noStrike">
              <a:solidFill>
                <a:schemeClr val="dk1"/>
              </a:solidFill>
              <a:latin typeface="Calibri"/>
              <a:ea typeface="Calibri"/>
              <a:cs typeface="Calibri"/>
              <a:sym typeface="Calibri"/>
            </a:endParaRPr>
          </a:p>
        </p:txBody>
      </p:sp>
      <p:sp>
        <p:nvSpPr>
          <p:cNvPr id="274" name="Google Shape;274;g2ed645263d6_0_338"/>
          <p:cNvSpPr txBox="1"/>
          <p:nvPr/>
        </p:nvSpPr>
        <p:spPr>
          <a:xfrm>
            <a:off x="611025" y="892500"/>
            <a:ext cx="7638000" cy="2988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Funding:</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Effective developments of the ufs-coastal-model and applications</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Develop and maintain ufs-coastal workflow</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Active engagement and support from EPIC project</a:t>
            </a:r>
            <a:endParaRPr b="0" i="0" sz="1900" u="none" cap="none" strike="noStrike">
              <a:solidFill>
                <a:schemeClr val="dk1"/>
              </a:solidFill>
              <a:latin typeface="Calibri"/>
              <a:ea typeface="Calibri"/>
              <a:cs typeface="Calibri"/>
              <a:sym typeface="Calibri"/>
            </a:endParaRPr>
          </a:p>
          <a:p>
            <a:pPr indent="0" lvl="0" marL="0" marR="0" rtl="0" algn="l">
              <a:lnSpc>
                <a:spcPct val="107000"/>
              </a:lnSpc>
              <a:spcBef>
                <a:spcPts val="800"/>
              </a:spcBef>
              <a:spcAft>
                <a:spcPts val="0"/>
              </a:spcAft>
              <a:buClr>
                <a:srgbClr val="000000"/>
              </a:buClr>
              <a:buSzPts val="700"/>
              <a:buFont typeface="Arial"/>
              <a:buNone/>
            </a:pPr>
            <a:r>
              <a:t/>
            </a:r>
            <a:endParaRPr b="0" i="0" sz="700" u="none" cap="none" strike="noStrike">
              <a:solidFill>
                <a:schemeClr val="dk1"/>
              </a:solidFill>
              <a:latin typeface="Calibri"/>
              <a:ea typeface="Calibri"/>
              <a:cs typeface="Calibri"/>
              <a:sym typeface="Calibri"/>
            </a:endParaRPr>
          </a:p>
          <a:p>
            <a:pPr indent="-349250" lvl="0" marL="457200" marR="0" rtl="0" algn="l">
              <a:lnSpc>
                <a:spcPct val="107000"/>
              </a:lnSpc>
              <a:spcBef>
                <a:spcPts val="80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With current partial funded opportunities:</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To extend CI/CD pipeline as much as possible</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Support limited number of components</a:t>
            </a:r>
            <a:endParaRPr b="0" i="0" sz="1900" u="none" cap="none" strike="noStrike">
              <a:solidFill>
                <a:schemeClr val="dk1"/>
              </a:solidFill>
              <a:latin typeface="Calibri"/>
              <a:ea typeface="Calibri"/>
              <a:cs typeface="Calibri"/>
              <a:sym typeface="Calibri"/>
            </a:endParaRPr>
          </a:p>
          <a:p>
            <a:pPr indent="-349250" lvl="1" marL="914400" marR="0" rtl="0" algn="l">
              <a:lnSpc>
                <a:spcPct val="107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Support limited number of coupling strategies</a:t>
            </a:r>
            <a:endParaRPr b="0" i="0" sz="19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edf82b65d6_0_54"/>
          <p:cNvSpPr txBox="1"/>
          <p:nvPr/>
        </p:nvSpPr>
        <p:spPr>
          <a:xfrm>
            <a:off x="676725" y="327575"/>
            <a:ext cx="56220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Thank you</a:t>
            </a:r>
            <a:endParaRPr b="0" i="0" sz="3800" u="none" cap="none" strike="noStrike">
              <a:solidFill>
                <a:schemeClr val="dk1"/>
              </a:solidFill>
              <a:latin typeface="Calibri"/>
              <a:ea typeface="Calibri"/>
              <a:cs typeface="Calibri"/>
              <a:sym typeface="Calibri"/>
            </a:endParaRPr>
          </a:p>
        </p:txBody>
      </p:sp>
      <p:pic>
        <p:nvPicPr>
          <p:cNvPr id="280" name="Google Shape;280;g2edf82b65d6_0_54"/>
          <p:cNvPicPr preferRelativeResize="0"/>
          <p:nvPr/>
        </p:nvPicPr>
        <p:blipFill rotWithShape="1">
          <a:blip r:embed="rId3">
            <a:alphaModFix/>
          </a:blip>
          <a:srcRect b="0" l="0" r="0" t="0"/>
          <a:stretch/>
        </p:blipFill>
        <p:spPr>
          <a:xfrm>
            <a:off x="619025" y="1805899"/>
            <a:ext cx="7956525" cy="2258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79aab146c3_0_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286" name="Google Shape;286;g279aab146c3_0_59"/>
          <p:cNvGrpSpPr/>
          <p:nvPr/>
        </p:nvGrpSpPr>
        <p:grpSpPr>
          <a:xfrm>
            <a:off x="5326963" y="2296318"/>
            <a:ext cx="1149757" cy="858914"/>
            <a:chOff x="9014259" y="1223076"/>
            <a:chExt cx="2922615" cy="414774"/>
          </a:xfrm>
        </p:grpSpPr>
        <p:sp>
          <p:nvSpPr>
            <p:cNvPr id="287" name="Google Shape;287;g279aab146c3_0_59"/>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ATM</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PaHM</a:t>
              </a:r>
              <a:endParaRPr b="1" i="0" sz="1200" u="none" cap="none" strike="noStrike">
                <a:solidFill>
                  <a:srgbClr val="000000"/>
                </a:solidFill>
                <a:latin typeface="Oswald"/>
                <a:ea typeface="Oswald"/>
                <a:cs typeface="Oswald"/>
                <a:sym typeface="Oswald"/>
              </a:endParaRPr>
            </a:p>
          </p:txBody>
        </p:sp>
        <p:sp>
          <p:nvSpPr>
            <p:cNvPr id="288" name="Google Shape;288;g279aab146c3_0_59"/>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289" name="Google Shape;289;g279aab146c3_0_59"/>
          <p:cNvSpPr/>
          <p:nvPr/>
        </p:nvSpPr>
        <p:spPr>
          <a:xfrm>
            <a:off x="6665525" y="13373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290" name="Google Shape;290;g279aab146c3_0_59"/>
          <p:cNvSpPr/>
          <p:nvPr/>
        </p:nvSpPr>
        <p:spPr>
          <a:xfrm rot="8270982">
            <a:off x="6099238" y="1950212"/>
            <a:ext cx="477888" cy="159727"/>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1" name="Google Shape;291;g279aab146c3_0_59"/>
          <p:cNvGrpSpPr/>
          <p:nvPr/>
        </p:nvGrpSpPr>
        <p:grpSpPr>
          <a:xfrm>
            <a:off x="6645202" y="2953662"/>
            <a:ext cx="1024377" cy="757046"/>
            <a:chOff x="9014259" y="1223076"/>
            <a:chExt cx="2922615" cy="414774"/>
          </a:xfrm>
        </p:grpSpPr>
        <p:sp>
          <p:nvSpPr>
            <p:cNvPr id="292" name="Google Shape;292;g279aab146c3_0_59"/>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Ocean SCHISM</a:t>
              </a:r>
              <a:endParaRPr b="1" i="0" sz="1200" u="none" cap="none" strike="noStrike">
                <a:solidFill>
                  <a:srgbClr val="000000"/>
                </a:solidFill>
                <a:latin typeface="Oswald"/>
                <a:ea typeface="Oswald"/>
                <a:cs typeface="Oswald"/>
                <a:sym typeface="Oswald"/>
              </a:endParaRPr>
            </a:p>
          </p:txBody>
        </p:sp>
        <p:sp>
          <p:nvSpPr>
            <p:cNvPr id="293" name="Google Shape;293;g279aab146c3_0_59"/>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94" name="Google Shape;294;g279aab146c3_0_59"/>
          <p:cNvGrpSpPr/>
          <p:nvPr/>
        </p:nvGrpSpPr>
        <p:grpSpPr>
          <a:xfrm>
            <a:off x="7994177" y="2524862"/>
            <a:ext cx="1024377" cy="757046"/>
            <a:chOff x="9014259" y="1223076"/>
            <a:chExt cx="2922615" cy="414774"/>
          </a:xfrm>
        </p:grpSpPr>
        <p:sp>
          <p:nvSpPr>
            <p:cNvPr id="295" name="Google Shape;295;g279aab146c3_0_59"/>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Wave</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WW3</a:t>
              </a:r>
              <a:endParaRPr b="1" i="0" sz="1200" u="none" cap="none" strike="noStrike">
                <a:solidFill>
                  <a:srgbClr val="000000"/>
                </a:solidFill>
                <a:latin typeface="Oswald"/>
                <a:ea typeface="Oswald"/>
                <a:cs typeface="Oswald"/>
                <a:sym typeface="Oswald"/>
              </a:endParaRPr>
            </a:p>
          </p:txBody>
        </p:sp>
        <p:sp>
          <p:nvSpPr>
            <p:cNvPr id="296" name="Google Shape;296;g279aab146c3_0_59"/>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297" name="Google Shape;297;g279aab146c3_0_59"/>
          <p:cNvGrpSpPr/>
          <p:nvPr/>
        </p:nvGrpSpPr>
        <p:grpSpPr>
          <a:xfrm rot="2902011">
            <a:off x="8035599" y="2106315"/>
            <a:ext cx="478855" cy="279424"/>
            <a:chOff x="5934720" y="3716829"/>
            <a:chExt cx="398911" cy="279398"/>
          </a:xfrm>
        </p:grpSpPr>
        <p:sp>
          <p:nvSpPr>
            <p:cNvPr id="298" name="Google Shape;298;g279aab146c3_0_59"/>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79aab146c3_0_59"/>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0" name="Google Shape;300;g279aab146c3_0_59"/>
          <p:cNvSpPr txBox="1"/>
          <p:nvPr/>
        </p:nvSpPr>
        <p:spPr>
          <a:xfrm>
            <a:off x="533400" y="0"/>
            <a:ext cx="5622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Hurricane-Surge:</a:t>
            </a:r>
            <a:r>
              <a:rPr b="0" i="0" lang="en-US" sz="2100" u="none" cap="none" strike="noStrike">
                <a:solidFill>
                  <a:schemeClr val="dk1"/>
                </a:solidFill>
                <a:latin typeface="Calibri"/>
                <a:ea typeface="Calibri"/>
                <a:cs typeface="Calibri"/>
                <a:sym typeface="Calibri"/>
              </a:rPr>
              <a:t> PAHM+SCHISM+WW3</a:t>
            </a:r>
            <a:endParaRPr b="0" i="0" sz="2100" u="none" cap="none" strike="noStrike">
              <a:solidFill>
                <a:schemeClr val="dk1"/>
              </a:solidFill>
              <a:latin typeface="Calibri"/>
              <a:ea typeface="Calibri"/>
              <a:cs typeface="Calibri"/>
              <a:sym typeface="Calibri"/>
            </a:endParaRPr>
          </a:p>
        </p:txBody>
      </p:sp>
      <p:grpSp>
        <p:nvGrpSpPr>
          <p:cNvPr id="301" name="Google Shape;301;g279aab146c3_0_59"/>
          <p:cNvGrpSpPr/>
          <p:nvPr/>
        </p:nvGrpSpPr>
        <p:grpSpPr>
          <a:xfrm rot="5400000">
            <a:off x="6968575" y="2411077"/>
            <a:ext cx="478853" cy="279426"/>
            <a:chOff x="5934720" y="3716829"/>
            <a:chExt cx="398911" cy="279398"/>
          </a:xfrm>
        </p:grpSpPr>
        <p:sp>
          <p:nvSpPr>
            <p:cNvPr id="302" name="Google Shape;302;g279aab146c3_0_59"/>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79aab146c3_0_59"/>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4" name="Google Shape;304;g279aab146c3_0_59"/>
          <p:cNvPicPr preferRelativeResize="0"/>
          <p:nvPr/>
        </p:nvPicPr>
        <p:blipFill rotWithShape="1">
          <a:blip r:embed="rId3">
            <a:alphaModFix/>
          </a:blip>
          <a:srcRect b="0" l="0" r="0" t="0"/>
          <a:stretch/>
        </p:blipFill>
        <p:spPr>
          <a:xfrm>
            <a:off x="762000" y="507902"/>
            <a:ext cx="3935774" cy="402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ee30bd23b8_0_2"/>
          <p:cNvSpPr txBox="1"/>
          <p:nvPr/>
        </p:nvSpPr>
        <p:spPr>
          <a:xfrm>
            <a:off x="532250" y="228600"/>
            <a:ext cx="5547300" cy="95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UFS Coastal </a:t>
            </a:r>
            <a:endParaRPr b="1" i="0" sz="2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Coastal Ocean Model Components</a:t>
            </a:r>
            <a:endParaRPr b="1" i="0" sz="2500" u="none" cap="none" strike="noStrike">
              <a:solidFill>
                <a:schemeClr val="dk1"/>
              </a:solidFill>
              <a:latin typeface="Calibri"/>
              <a:ea typeface="Calibri"/>
              <a:cs typeface="Calibri"/>
              <a:sym typeface="Calibri"/>
            </a:endParaRPr>
          </a:p>
        </p:txBody>
      </p:sp>
      <p:graphicFrame>
        <p:nvGraphicFramePr>
          <p:cNvPr id="310" name="Google Shape;310;g2ee30bd23b8_0_2"/>
          <p:cNvGraphicFramePr/>
          <p:nvPr/>
        </p:nvGraphicFramePr>
        <p:xfrm>
          <a:off x="952500" y="1619250"/>
          <a:ext cx="3000000" cy="3000000"/>
        </p:xfrm>
        <a:graphic>
          <a:graphicData uri="http://schemas.openxmlformats.org/drawingml/2006/table">
            <a:tbl>
              <a:tblPr>
                <a:noFill/>
                <a:tableStyleId>{C1602666-3350-4CF4-945F-2C08CE6FF730}</a:tableStyleId>
              </a:tblPr>
              <a:tblGrid>
                <a:gridCol w="1456850"/>
                <a:gridCol w="1558625"/>
                <a:gridCol w="2027975"/>
                <a:gridCol w="2545875"/>
              </a:tblGrid>
              <a:tr h="381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Model component</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Registered users</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Active developers and contributors</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Notes</a:t>
                      </a:r>
                      <a:endParaRPr b="1" sz="16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ROMS</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8000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&gt;1000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ADCIRC</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750 </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100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SCHISM</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500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60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FVCOM</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3000</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&gt; </a:t>
                      </a:r>
                      <a:endParaRPr b="1" sz="16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 name="Shape 314"/>
        <p:cNvGrpSpPr/>
        <p:nvPr/>
      </p:nvGrpSpPr>
      <p:grpSpPr>
        <a:xfrm>
          <a:off x="0" y="0"/>
          <a:ext cx="0" cy="0"/>
          <a:chOff x="0" y="0"/>
          <a:chExt cx="0" cy="0"/>
        </a:xfrm>
      </p:grpSpPr>
      <p:graphicFrame>
        <p:nvGraphicFramePr>
          <p:cNvPr id="315" name="Google Shape;315;g2ed645263d6_0_73"/>
          <p:cNvGraphicFramePr/>
          <p:nvPr/>
        </p:nvGraphicFramePr>
        <p:xfrm>
          <a:off x="314988" y="1184725"/>
          <a:ext cx="3000000" cy="3000000"/>
        </p:xfrm>
        <a:graphic>
          <a:graphicData uri="http://schemas.openxmlformats.org/drawingml/2006/table">
            <a:tbl>
              <a:tblPr>
                <a:noFill/>
                <a:tableStyleId>{2D6C9680-3AA5-457C-A980-C39B3ABED40F}</a:tableStyleId>
              </a:tblPr>
              <a:tblGrid>
                <a:gridCol w="1047725"/>
                <a:gridCol w="4498350"/>
                <a:gridCol w="1560175"/>
                <a:gridCol w="1560175"/>
              </a:tblGrid>
              <a:tr h="1778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Phases</a:t>
                      </a:r>
                      <a:endParaRPr b="1" sz="14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228600" lvl="0" marL="457200" marR="0" rtl="0" algn="l">
                        <a:lnSpc>
                          <a:spcPct val="100000"/>
                        </a:lnSpc>
                        <a:spcBef>
                          <a:spcPts val="0"/>
                        </a:spcBef>
                        <a:spcAft>
                          <a:spcPts val="0"/>
                        </a:spcAft>
                        <a:buClr>
                          <a:srgbClr val="000000"/>
                        </a:buClr>
                        <a:buSzPts val="1400"/>
                        <a:buFont typeface="Arial"/>
                        <a:buNone/>
                      </a:pPr>
                      <a:r>
                        <a:rPr b="1" lang="en-US" sz="1400" u="none" cap="none" strike="noStrike"/>
                        <a:t>Action items</a:t>
                      </a:r>
                      <a:endParaRPr b="1" sz="14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Coupling modes</a:t>
                      </a:r>
                      <a:endParaRPr b="1" sz="14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t>Expected time</a:t>
                      </a:r>
                      <a:endParaRPr b="1" sz="14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24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Phase 1</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OWP develops and validate the first version of NextGen</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NOS </a:t>
                      </a:r>
                      <a:r>
                        <a:rPr lang="en-US" sz="1200" u="none" cap="none" strike="noStrike">
                          <a:solidFill>
                            <a:schemeClr val="dk1"/>
                          </a:solidFill>
                        </a:rPr>
                        <a:t>develops and validate the first version of </a:t>
                      </a:r>
                      <a:r>
                        <a:rPr lang="en-US" sz="1200" u="none" cap="none" strike="noStrike"/>
                        <a:t>ufs-coastal </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Stand alone model development</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2024</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24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Phase 2</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NextGen developes BMI data models to import NOS coastal ocean models to enable one-way coupling from ufs-coastal to NextGen</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The ufs-coastal to develop CDEPS NUOPC data wrapper to enable one-way coupling from NextGen to ufs-coastal</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The ufs-coastal team to support NextGen team in designing NextGen NUOPC cap / BMI connection</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One-way coupled </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2025</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5240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Phase 3</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NOS team will support OWP to start implementing NUOPC connectivity to BMI system</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Basic testing of two way exchange among ufs-coastal and NextGen will be done</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Prototype testing of the two-way coupled system</a:t>
                      </a:r>
                      <a:endParaRPr sz="1200" u="none" cap="none" strike="noStrike"/>
                    </a:p>
                    <a:p>
                      <a:pPr indent="-304800" lvl="0" marL="457200" marR="0" rtl="0" algn="l">
                        <a:lnSpc>
                          <a:spcPct val="100000"/>
                        </a:lnSpc>
                        <a:spcBef>
                          <a:spcPts val="0"/>
                        </a:spcBef>
                        <a:spcAft>
                          <a:spcPts val="0"/>
                        </a:spcAft>
                        <a:buClr>
                          <a:srgbClr val="000000"/>
                        </a:buClr>
                        <a:buSzPts val="1200"/>
                        <a:buFont typeface="Arial"/>
                        <a:buAutoNum type="arabicPeriod"/>
                      </a:pPr>
                      <a:r>
                        <a:rPr lang="en-US" sz="1200" u="none" cap="none" strike="noStrike"/>
                        <a:t>Preoperational testing of the two-way coupled system  </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Two-way coupled</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2026 and beyond (in accordance with NextGen and ufs-coastal timelines)</a:t>
                      </a:r>
                      <a:endParaRPr sz="1200" u="none" cap="none" strike="noStrike"/>
                    </a:p>
                  </a:txBody>
                  <a:tcPr marT="63500" marB="63500" marR="63500" marL="63500">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16" name="Google Shape;316;g2ed645263d6_0_73"/>
          <p:cNvSpPr txBox="1"/>
          <p:nvPr/>
        </p:nvSpPr>
        <p:spPr>
          <a:xfrm>
            <a:off x="349775" y="57850"/>
            <a:ext cx="8262600" cy="11391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1800"/>
              </a:spcBef>
              <a:spcAft>
                <a:spcPts val="0"/>
              </a:spcAft>
              <a:buClr>
                <a:srgbClr val="000000"/>
              </a:buClr>
              <a:buSzPts val="2000"/>
              <a:buFont typeface="Arial"/>
              <a:buNone/>
            </a:pPr>
            <a:r>
              <a:rPr b="1" i="0" lang="en-US" sz="2000" u="none" cap="none" strike="noStrike">
                <a:solidFill>
                  <a:srgbClr val="231F20"/>
                </a:solidFill>
                <a:latin typeface="Calibri"/>
                <a:ea typeface="Calibri"/>
                <a:cs typeface="Calibri"/>
                <a:sym typeface="Calibri"/>
              </a:rPr>
              <a:t>Inland-hydrology and coastal ocean models coupling (for BIL/CIFIM) </a:t>
            </a:r>
            <a:endParaRPr b="1" i="0" sz="2000" u="none" cap="none" strike="noStrike">
              <a:solidFill>
                <a:srgbClr val="231F20"/>
              </a:solidFill>
              <a:latin typeface="Calibri"/>
              <a:ea typeface="Calibri"/>
              <a:cs typeface="Calibri"/>
              <a:sym typeface="Calibri"/>
            </a:endParaRPr>
          </a:p>
          <a:p>
            <a:pPr indent="0" lvl="0" marL="6400800" marR="0" rtl="0" algn="l">
              <a:lnSpc>
                <a:spcPct val="100000"/>
              </a:lnSpc>
              <a:spcBef>
                <a:spcPts val="1800"/>
              </a:spcBef>
              <a:spcAft>
                <a:spcPts val="400"/>
              </a:spcAft>
              <a:buClr>
                <a:srgbClr val="000000"/>
              </a:buClr>
              <a:buSzPts val="2700"/>
              <a:buFont typeface="Arial"/>
              <a:buNone/>
            </a:pPr>
            <a:r>
              <a:rPr b="0" i="0" lang="en-US" sz="2700" u="none" cap="none" strike="noStrike">
                <a:solidFill>
                  <a:srgbClr val="666666"/>
                </a:solidFill>
                <a:latin typeface="Calibri"/>
                <a:ea typeface="Calibri"/>
                <a:cs typeface="Calibri"/>
                <a:sym typeface="Calibri"/>
              </a:rPr>
              <a:t>     draft</a:t>
            </a:r>
            <a:endParaRPr b="0" i="0" sz="2000" u="none" cap="none" strike="noStrike">
              <a:solidFill>
                <a:srgbClr val="666666"/>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p:nvPr/>
        </p:nvSpPr>
        <p:spPr>
          <a:xfrm>
            <a:off x="7737675" y="22425"/>
            <a:ext cx="1406400" cy="115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8" name="Google Shape;58;p1"/>
          <p:cNvGrpSpPr/>
          <p:nvPr/>
        </p:nvGrpSpPr>
        <p:grpSpPr>
          <a:xfrm>
            <a:off x="1916090" y="427171"/>
            <a:ext cx="4840594" cy="4008954"/>
            <a:chOff x="128294" y="-92726"/>
            <a:chExt cx="6454126" cy="5345272"/>
          </a:xfrm>
        </p:grpSpPr>
        <p:sp>
          <p:nvSpPr>
            <p:cNvPr id="59" name="Google Shape;59;p1"/>
            <p:cNvSpPr/>
            <p:nvPr/>
          </p:nvSpPr>
          <p:spPr>
            <a:xfrm>
              <a:off x="2476657" y="-92726"/>
              <a:ext cx="2057400" cy="9810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 name="Google Shape;60;p1"/>
            <p:cNvSpPr txBox="1"/>
            <p:nvPr/>
          </p:nvSpPr>
          <p:spPr>
            <a:xfrm>
              <a:off x="2524547" y="-44836"/>
              <a:ext cx="1961700" cy="8853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Safe, Efficient Navigation</a:t>
              </a:r>
              <a:endParaRPr b="0" i="0" sz="1400" u="none" cap="none" strike="noStrike">
                <a:solidFill>
                  <a:schemeClr val="lt1"/>
                </a:solidFill>
                <a:latin typeface="Arial"/>
                <a:ea typeface="Arial"/>
                <a:cs typeface="Arial"/>
                <a:sym typeface="Arial"/>
              </a:endParaRPr>
            </a:p>
          </p:txBody>
        </p:sp>
        <p:sp>
          <p:nvSpPr>
            <p:cNvPr id="61" name="Google Shape;61;p1"/>
            <p:cNvSpPr/>
            <p:nvPr/>
          </p:nvSpPr>
          <p:spPr>
            <a:xfrm>
              <a:off x="1848219" y="588367"/>
              <a:ext cx="4254000" cy="4254000"/>
            </a:xfrm>
            <a:custGeom>
              <a:rect b="b" l="l" r="r" t="t"/>
              <a:pathLst>
                <a:path extrusionOk="0" h="120000" w="120000">
                  <a:moveTo>
                    <a:pt x="75991" y="2170"/>
                  </a:moveTo>
                  <a:lnTo>
                    <a:pt x="75991" y="2170"/>
                  </a:lnTo>
                  <a:cubicBezTo>
                    <a:pt x="83437" y="4229"/>
                    <a:pt x="90415" y="7706"/>
                    <a:pt x="96542" y="12411"/>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 name="Google Shape;62;p1"/>
            <p:cNvSpPr/>
            <p:nvPr/>
          </p:nvSpPr>
          <p:spPr>
            <a:xfrm>
              <a:off x="4608627" y="1033433"/>
              <a:ext cx="1935000" cy="9084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 name="Google Shape;63;p1"/>
            <p:cNvSpPr txBox="1"/>
            <p:nvPr/>
          </p:nvSpPr>
          <p:spPr>
            <a:xfrm>
              <a:off x="4652967" y="1077773"/>
              <a:ext cx="1846200" cy="8196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Protecting Human Health</a:t>
              </a:r>
              <a:endParaRPr b="0" i="0" sz="1400" u="none" cap="none" strike="noStrike">
                <a:solidFill>
                  <a:schemeClr val="lt1"/>
                </a:solidFill>
                <a:latin typeface="Arial"/>
                <a:ea typeface="Arial"/>
                <a:cs typeface="Arial"/>
                <a:sym typeface="Arial"/>
              </a:endParaRPr>
            </a:p>
          </p:txBody>
        </p:sp>
        <p:sp>
          <p:nvSpPr>
            <p:cNvPr id="64" name="Google Shape;64;p1"/>
            <p:cNvSpPr/>
            <p:nvPr/>
          </p:nvSpPr>
          <p:spPr>
            <a:xfrm>
              <a:off x="1644495" y="603788"/>
              <a:ext cx="4254000" cy="4254000"/>
            </a:xfrm>
            <a:custGeom>
              <a:rect b="b" l="l" r="r" t="t"/>
              <a:pathLst>
                <a:path extrusionOk="0" h="120000" w="120000">
                  <a:moveTo>
                    <a:pt x="115839" y="38046"/>
                  </a:moveTo>
                  <a:cubicBezTo>
                    <a:pt x="119830" y="48196"/>
                    <a:pt x="120978" y="59242"/>
                    <a:pt x="119161" y="69996"/>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 name="Google Shape;65;p1"/>
            <p:cNvSpPr/>
            <p:nvPr/>
          </p:nvSpPr>
          <p:spPr>
            <a:xfrm>
              <a:off x="4663338" y="3096624"/>
              <a:ext cx="1908300" cy="12582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 name="Google Shape;66;p1"/>
            <p:cNvSpPr txBox="1"/>
            <p:nvPr/>
          </p:nvSpPr>
          <p:spPr>
            <a:xfrm>
              <a:off x="4724761" y="3158047"/>
              <a:ext cx="1785600" cy="11355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Coastal Resilience</a:t>
              </a:r>
              <a:endParaRPr b="0" i="0" sz="1400" u="none" cap="none" strike="noStrike">
                <a:solidFill>
                  <a:schemeClr val="lt1"/>
                </a:solidFill>
                <a:latin typeface="Arial"/>
                <a:ea typeface="Arial"/>
                <a:cs typeface="Arial"/>
                <a:sym typeface="Arial"/>
              </a:endParaRPr>
            </a:p>
          </p:txBody>
        </p:sp>
        <p:sp>
          <p:nvSpPr>
            <p:cNvPr id="67" name="Google Shape;67;p1"/>
            <p:cNvSpPr/>
            <p:nvPr/>
          </p:nvSpPr>
          <p:spPr>
            <a:xfrm>
              <a:off x="2328420" y="202001"/>
              <a:ext cx="4254000" cy="4254000"/>
            </a:xfrm>
            <a:custGeom>
              <a:rect b="b" l="l" r="r" t="t"/>
              <a:pathLst>
                <a:path extrusionOk="0" h="120000" w="120000">
                  <a:moveTo>
                    <a:pt x="78092" y="117207"/>
                  </a:moveTo>
                  <a:cubicBezTo>
                    <a:pt x="71797" y="119198"/>
                    <a:pt x="65217" y="120136"/>
                    <a:pt x="58616" y="119984"/>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 name="Google Shape;68;p1"/>
            <p:cNvSpPr/>
            <p:nvPr/>
          </p:nvSpPr>
          <p:spPr>
            <a:xfrm>
              <a:off x="2531410" y="4051046"/>
              <a:ext cx="1867800" cy="12015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 name="Google Shape;69;p1"/>
            <p:cNvSpPr txBox="1"/>
            <p:nvPr/>
          </p:nvSpPr>
          <p:spPr>
            <a:xfrm>
              <a:off x="2590064" y="4109700"/>
              <a:ext cx="1750500" cy="10842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Mapping &amp; Coastal Mngmt</a:t>
              </a:r>
              <a:endParaRPr b="0" i="0" sz="1400" u="none" cap="none" strike="noStrike">
                <a:solidFill>
                  <a:schemeClr val="lt1"/>
                </a:solidFill>
                <a:latin typeface="Arial"/>
                <a:ea typeface="Arial"/>
                <a:cs typeface="Arial"/>
                <a:sym typeface="Arial"/>
              </a:endParaRPr>
            </a:p>
          </p:txBody>
        </p:sp>
        <p:sp>
          <p:nvSpPr>
            <p:cNvPr id="70" name="Google Shape;70;p1"/>
            <p:cNvSpPr/>
            <p:nvPr/>
          </p:nvSpPr>
          <p:spPr>
            <a:xfrm>
              <a:off x="128294" y="180105"/>
              <a:ext cx="4254000" cy="4254000"/>
            </a:xfrm>
            <a:custGeom>
              <a:rect b="b" l="l" r="r" t="t"/>
              <a:pathLst>
                <a:path extrusionOk="0" h="120000" w="120000">
                  <a:moveTo>
                    <a:pt x="67550" y="119523"/>
                  </a:moveTo>
                  <a:cubicBezTo>
                    <a:pt x="59666" y="120523"/>
                    <a:pt x="51663" y="119947"/>
                    <a:pt x="44004" y="117828"/>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 name="Google Shape;71;p1"/>
            <p:cNvSpPr/>
            <p:nvPr/>
          </p:nvSpPr>
          <p:spPr>
            <a:xfrm>
              <a:off x="163018" y="3073912"/>
              <a:ext cx="2095200" cy="12810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 name="Google Shape;72;p1"/>
            <p:cNvSpPr txBox="1"/>
            <p:nvPr/>
          </p:nvSpPr>
          <p:spPr>
            <a:xfrm>
              <a:off x="225548" y="3136442"/>
              <a:ext cx="1970100" cy="11559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Spill Response &amp; Search &amp; Rescue</a:t>
              </a:r>
              <a:endParaRPr b="0" i="0" sz="1400" u="none" cap="none" strike="noStrike">
                <a:solidFill>
                  <a:schemeClr val="lt1"/>
                </a:solidFill>
                <a:latin typeface="Arial"/>
                <a:ea typeface="Arial"/>
                <a:cs typeface="Arial"/>
                <a:sym typeface="Arial"/>
              </a:endParaRPr>
            </a:p>
          </p:txBody>
        </p:sp>
        <p:sp>
          <p:nvSpPr>
            <p:cNvPr id="73" name="Google Shape;73;p1"/>
            <p:cNvSpPr/>
            <p:nvPr/>
          </p:nvSpPr>
          <p:spPr>
            <a:xfrm>
              <a:off x="967763" y="722824"/>
              <a:ext cx="4254000" cy="4254000"/>
            </a:xfrm>
            <a:custGeom>
              <a:rect b="b" l="l" r="r" t="t"/>
              <a:pathLst>
                <a:path extrusionOk="0" h="120000" w="120000">
                  <a:moveTo>
                    <a:pt x="308" y="66072"/>
                  </a:moveTo>
                  <a:lnTo>
                    <a:pt x="308" y="66072"/>
                  </a:lnTo>
                  <a:cubicBezTo>
                    <a:pt x="-528" y="57856"/>
                    <a:pt x="342" y="49556"/>
                    <a:pt x="2861" y="41692"/>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 name="Google Shape;74;p1"/>
            <p:cNvSpPr/>
            <p:nvPr/>
          </p:nvSpPr>
          <p:spPr>
            <a:xfrm>
              <a:off x="279355" y="1038370"/>
              <a:ext cx="1889100" cy="1154100"/>
            </a:xfrm>
            <a:prstGeom prst="roundRect">
              <a:avLst>
                <a:gd fmla="val 16667" name="adj"/>
              </a:avLst>
            </a:prstGeom>
            <a:solidFill>
              <a:srgbClr val="599BD5"/>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 name="Google Shape;75;p1"/>
            <p:cNvSpPr txBox="1"/>
            <p:nvPr/>
          </p:nvSpPr>
          <p:spPr>
            <a:xfrm>
              <a:off x="335689" y="1094704"/>
              <a:ext cx="1776300" cy="1041300"/>
            </a:xfrm>
            <a:prstGeom prst="rect">
              <a:avLst/>
            </a:prstGeom>
            <a:noFill/>
            <a:ln>
              <a:noFill/>
            </a:ln>
          </p:spPr>
          <p:txBody>
            <a:bodyPr anchorCtr="0" anchor="ctr" bIns="51425" lIns="51425" spcFirstLastPara="1" rIns="51425" wrap="square" tIns="514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Managing Marine Living Resources</a:t>
              </a:r>
              <a:endParaRPr b="0" i="0" sz="1400" u="none" cap="none" strike="noStrike">
                <a:solidFill>
                  <a:schemeClr val="lt1"/>
                </a:solidFill>
                <a:latin typeface="Arial"/>
                <a:ea typeface="Arial"/>
                <a:cs typeface="Arial"/>
                <a:sym typeface="Arial"/>
              </a:endParaRPr>
            </a:p>
          </p:txBody>
        </p:sp>
        <p:sp>
          <p:nvSpPr>
            <p:cNvPr id="76" name="Google Shape;76;p1"/>
            <p:cNvSpPr/>
            <p:nvPr/>
          </p:nvSpPr>
          <p:spPr>
            <a:xfrm>
              <a:off x="662587" y="639958"/>
              <a:ext cx="4254000" cy="4254000"/>
            </a:xfrm>
            <a:custGeom>
              <a:rect b="b" l="l" r="r" t="t"/>
              <a:pathLst>
                <a:path extrusionOk="0" h="120000" w="120000">
                  <a:moveTo>
                    <a:pt x="25268" y="11075"/>
                  </a:moveTo>
                  <a:lnTo>
                    <a:pt x="25268" y="11075"/>
                  </a:lnTo>
                  <a:cubicBezTo>
                    <a:pt x="32885" y="5667"/>
                    <a:pt x="41660" y="2113"/>
                    <a:pt x="50894" y="695"/>
                  </a:cubicBezTo>
                </a:path>
              </a:pathLst>
            </a:custGeom>
            <a:noFill/>
            <a:ln cap="flat" cmpd="sng" w="9525">
              <a:solidFill>
                <a:srgbClr val="599BD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77" name="Google Shape;77;p1"/>
          <p:cNvSpPr txBox="1"/>
          <p:nvPr/>
        </p:nvSpPr>
        <p:spPr>
          <a:xfrm>
            <a:off x="2923238" y="2212256"/>
            <a:ext cx="3108300" cy="438600"/>
          </a:xfrm>
          <a:prstGeom prst="rect">
            <a:avLst/>
          </a:prstGeom>
          <a:gradFill>
            <a:gsLst>
              <a:gs pos="0">
                <a:srgbClr val="9BCDFF"/>
              </a:gs>
              <a:gs pos="35000">
                <a:srgbClr val="B8DCFF"/>
              </a:gs>
              <a:gs pos="100000">
                <a:srgbClr val="E2F0FF"/>
              </a:gs>
            </a:gsLst>
            <a:lin ang="16200038" scaled="0"/>
          </a:gradFill>
          <a:ln cap="flat" cmpd="sng" w="57150">
            <a:solidFill>
              <a:srgbClr val="5597D3"/>
            </a:solidFill>
            <a:prstDash val="solid"/>
            <a:round/>
            <a:headEnd len="sm" w="sm" type="none"/>
            <a:tailEnd len="sm" w="sm" type="none"/>
          </a:ln>
          <a:effectLst>
            <a:outerShdw blurRad="40000" rotWithShape="0" dir="5400000" dist="20000">
              <a:srgbClr val="000000">
                <a:alpha val="36470"/>
              </a:srgbClr>
            </a:outerShdw>
          </a:effectLst>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323F4F"/>
                </a:solidFill>
                <a:latin typeface="Arial"/>
                <a:ea typeface="Arial"/>
                <a:cs typeface="Arial"/>
                <a:sym typeface="Arial"/>
              </a:rPr>
              <a:t>NOS Modeling Vision</a:t>
            </a:r>
            <a:endParaRPr b="0" i="0" sz="2400" u="none" cap="none" strike="noStrike">
              <a:solidFill>
                <a:srgbClr val="323F4F"/>
              </a:solidFill>
              <a:latin typeface="Arial"/>
              <a:ea typeface="Arial"/>
              <a:cs typeface="Arial"/>
              <a:sym typeface="Arial"/>
            </a:endParaRPr>
          </a:p>
        </p:txBody>
      </p:sp>
      <p:pic>
        <p:nvPicPr>
          <p:cNvPr id="78" name="Google Shape;78;p1"/>
          <p:cNvPicPr preferRelativeResize="0"/>
          <p:nvPr/>
        </p:nvPicPr>
        <p:blipFill rotWithShape="1">
          <a:blip r:embed="rId3">
            <a:alphaModFix/>
          </a:blip>
          <a:srcRect b="0" l="0" r="0" t="0"/>
          <a:stretch/>
        </p:blipFill>
        <p:spPr>
          <a:xfrm>
            <a:off x="7820875" y="561925"/>
            <a:ext cx="1204407" cy="958050"/>
          </a:xfrm>
          <a:prstGeom prst="rect">
            <a:avLst/>
          </a:prstGeom>
          <a:noFill/>
          <a:ln>
            <a:noFill/>
          </a:ln>
        </p:spPr>
      </p:pic>
      <p:pic>
        <p:nvPicPr>
          <p:cNvPr id="79" name="Google Shape;79;p1"/>
          <p:cNvPicPr preferRelativeResize="0"/>
          <p:nvPr/>
        </p:nvPicPr>
        <p:blipFill rotWithShape="1">
          <a:blip r:embed="rId4">
            <a:alphaModFix/>
          </a:blip>
          <a:srcRect b="0" l="0" r="0" t="0"/>
          <a:stretch/>
        </p:blipFill>
        <p:spPr>
          <a:xfrm>
            <a:off x="7670451" y="1926523"/>
            <a:ext cx="1289867" cy="1000126"/>
          </a:xfrm>
          <a:prstGeom prst="rect">
            <a:avLst/>
          </a:prstGeom>
          <a:noFill/>
          <a:ln>
            <a:noFill/>
          </a:ln>
        </p:spPr>
      </p:pic>
      <p:pic>
        <p:nvPicPr>
          <p:cNvPr id="80" name="Google Shape;80;p1"/>
          <p:cNvPicPr preferRelativeResize="0"/>
          <p:nvPr/>
        </p:nvPicPr>
        <p:blipFill rotWithShape="1">
          <a:blip r:embed="rId5">
            <a:alphaModFix/>
          </a:blip>
          <a:srcRect b="0" l="0" r="0" t="0"/>
          <a:stretch/>
        </p:blipFill>
        <p:spPr>
          <a:xfrm>
            <a:off x="7490049" y="3333200"/>
            <a:ext cx="1470270" cy="892969"/>
          </a:xfrm>
          <a:prstGeom prst="rect">
            <a:avLst/>
          </a:prstGeom>
          <a:noFill/>
          <a:ln>
            <a:noFill/>
          </a:ln>
        </p:spPr>
      </p:pic>
      <p:pic>
        <p:nvPicPr>
          <p:cNvPr id="81" name="Google Shape;81;p1"/>
          <p:cNvPicPr preferRelativeResize="0"/>
          <p:nvPr/>
        </p:nvPicPr>
        <p:blipFill rotWithShape="1">
          <a:blip r:embed="rId6">
            <a:alphaModFix/>
          </a:blip>
          <a:srcRect b="0" l="0" r="0" t="0"/>
          <a:stretch/>
        </p:blipFill>
        <p:spPr>
          <a:xfrm>
            <a:off x="135967" y="2715238"/>
            <a:ext cx="1460025" cy="892969"/>
          </a:xfrm>
          <a:prstGeom prst="rect">
            <a:avLst/>
          </a:prstGeom>
          <a:noFill/>
          <a:ln>
            <a:noFill/>
          </a:ln>
        </p:spPr>
      </p:pic>
      <p:pic>
        <p:nvPicPr>
          <p:cNvPr id="82" name="Google Shape;82;p1"/>
          <p:cNvPicPr preferRelativeResize="0"/>
          <p:nvPr/>
        </p:nvPicPr>
        <p:blipFill rotWithShape="1">
          <a:blip r:embed="rId7">
            <a:alphaModFix/>
          </a:blip>
          <a:srcRect b="0" l="0" r="0" t="0"/>
          <a:stretch/>
        </p:blipFill>
        <p:spPr>
          <a:xfrm>
            <a:off x="135974" y="800586"/>
            <a:ext cx="1204407" cy="970301"/>
          </a:xfrm>
          <a:prstGeom prst="rect">
            <a:avLst/>
          </a:prstGeom>
          <a:noFill/>
          <a:ln>
            <a:noFill/>
          </a:ln>
        </p:spPr>
      </p:pic>
      <p:sp>
        <p:nvSpPr>
          <p:cNvPr id="83" name="Google Shape;83;p1"/>
          <p:cNvSpPr txBox="1"/>
          <p:nvPr/>
        </p:nvSpPr>
        <p:spPr>
          <a:xfrm>
            <a:off x="5267400" y="4134509"/>
            <a:ext cx="3966600" cy="6927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2000"/>
              <a:buFont typeface="Arial"/>
              <a:buNone/>
            </a:pPr>
            <a:r>
              <a:rPr b="0" i="1" lang="en-US" sz="2000" u="sng" cap="none" strike="noStrike">
                <a:solidFill>
                  <a:schemeClr val="hlink"/>
                </a:solidFill>
                <a:latin typeface="Calibri"/>
                <a:ea typeface="Calibri"/>
                <a:cs typeface="Calibri"/>
                <a:sym typeface="Calibri"/>
                <a:hlinkClick r:id="rId8"/>
              </a:rPr>
              <a:t>Protecting our coastal communities and the nation’s economy</a:t>
            </a:r>
            <a:endParaRPr b="0" i="0" sz="2000" u="none" cap="none" strike="noStrike">
              <a:solidFill>
                <a:srgbClr val="000000"/>
              </a:solidFill>
              <a:latin typeface="Arial"/>
              <a:ea typeface="Arial"/>
              <a:cs typeface="Arial"/>
              <a:sym typeface="Arial"/>
            </a:endParaRPr>
          </a:p>
        </p:txBody>
      </p:sp>
      <p:sp>
        <p:nvSpPr>
          <p:cNvPr id="84" name="Google Shape;84;p1"/>
          <p:cNvSpPr txBox="1"/>
          <p:nvPr/>
        </p:nvSpPr>
        <p:spPr>
          <a:xfrm>
            <a:off x="140450" y="4388265"/>
            <a:ext cx="4840500" cy="361607"/>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1" lang="en-US" sz="1000" u="none" cap="none" strike="noStrike">
                <a:solidFill>
                  <a:schemeClr val="dk1"/>
                </a:solidFill>
                <a:latin typeface="Calibri"/>
                <a:ea typeface="Calibri"/>
                <a:cs typeface="Calibri"/>
                <a:sym typeface="Calibri"/>
              </a:rPr>
              <a:t>Courtesy: Tracy Fanara; </a:t>
            </a:r>
            <a:endParaRPr b="0" i="1" sz="1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21ba63daac8_0_8"/>
          <p:cNvSpPr/>
          <p:nvPr/>
        </p:nvSpPr>
        <p:spPr>
          <a:xfrm>
            <a:off x="7590900" y="-117275"/>
            <a:ext cx="1553100" cy="122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0" name="Google Shape;90;g21ba63daac8_0_8"/>
          <p:cNvPicPr preferRelativeResize="0"/>
          <p:nvPr/>
        </p:nvPicPr>
        <p:blipFill rotWithShape="1">
          <a:blip r:embed="rId3">
            <a:alphaModFix/>
          </a:blip>
          <a:srcRect b="0" l="0" r="0" t="0"/>
          <a:stretch/>
        </p:blipFill>
        <p:spPr>
          <a:xfrm>
            <a:off x="304800" y="686300"/>
            <a:ext cx="3679925" cy="857100"/>
          </a:xfrm>
          <a:prstGeom prst="rect">
            <a:avLst/>
          </a:prstGeom>
          <a:noFill/>
          <a:ln>
            <a:noFill/>
          </a:ln>
        </p:spPr>
      </p:pic>
      <p:sp>
        <p:nvSpPr>
          <p:cNvPr id="91" name="Google Shape;91;g21ba63daac8_0_8"/>
          <p:cNvSpPr txBox="1"/>
          <p:nvPr/>
        </p:nvSpPr>
        <p:spPr>
          <a:xfrm>
            <a:off x="159850" y="-31000"/>
            <a:ext cx="7689000" cy="507900"/>
          </a:xfrm>
          <a:prstGeom prst="rect">
            <a:avLst/>
          </a:prstGeom>
          <a:noFill/>
          <a:ln>
            <a:noFill/>
          </a:ln>
        </p:spPr>
        <p:txBody>
          <a:bodyPr anchorCtr="0" anchor="t" bIns="91425" lIns="91425" spcFirstLastPara="1" rIns="91425" wrap="square" tIns="91425">
            <a:spAutoFit/>
          </a:bodyPr>
          <a:lstStyle/>
          <a:p>
            <a:pPr indent="0" lvl="1"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212121"/>
                </a:solidFill>
                <a:latin typeface="Calibri"/>
                <a:ea typeface="Calibri"/>
                <a:cs typeface="Calibri"/>
                <a:sym typeface="Calibri"/>
              </a:rPr>
              <a:t>Community-owned collaborative environment</a:t>
            </a:r>
            <a:endParaRPr b="1" i="0" sz="2100" u="none" cap="none" strike="noStrike">
              <a:solidFill>
                <a:srgbClr val="212121"/>
              </a:solidFill>
              <a:latin typeface="Calibri"/>
              <a:ea typeface="Calibri"/>
              <a:cs typeface="Calibri"/>
              <a:sym typeface="Calibri"/>
            </a:endParaRPr>
          </a:p>
        </p:txBody>
      </p:sp>
      <p:sp>
        <p:nvSpPr>
          <p:cNvPr id="92" name="Google Shape;92;g21ba63daac8_0_8"/>
          <p:cNvSpPr txBox="1"/>
          <p:nvPr/>
        </p:nvSpPr>
        <p:spPr>
          <a:xfrm>
            <a:off x="1225825" y="1154325"/>
            <a:ext cx="27033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US" sz="1300" u="sng" cap="none" strike="noStrike">
                <a:solidFill>
                  <a:schemeClr val="hlink"/>
                </a:solidFill>
                <a:latin typeface="Arial"/>
                <a:ea typeface="Arial"/>
                <a:cs typeface="Arial"/>
                <a:sym typeface="Arial"/>
                <a:hlinkClick r:id="rId4"/>
              </a:rPr>
              <a:t>https://github.com/oceanmodeling</a:t>
            </a:r>
            <a:r>
              <a:rPr b="0" i="0" lang="en-US" sz="1300" u="none" cap="none" strike="noStrike">
                <a:solidFill>
                  <a:schemeClr val="dk1"/>
                </a:solidFill>
                <a:latin typeface="Arial"/>
                <a:ea typeface="Arial"/>
                <a:cs typeface="Arial"/>
                <a:sym typeface="Arial"/>
              </a:rPr>
              <a:t> </a:t>
            </a:r>
            <a:endParaRPr b="0" i="0" sz="500" u="none" cap="none" strike="noStrike">
              <a:solidFill>
                <a:srgbClr val="000000"/>
              </a:solidFill>
              <a:latin typeface="Arial"/>
              <a:ea typeface="Arial"/>
              <a:cs typeface="Arial"/>
              <a:sym typeface="Arial"/>
            </a:endParaRPr>
          </a:p>
        </p:txBody>
      </p:sp>
      <p:pic>
        <p:nvPicPr>
          <p:cNvPr id="93" name="Google Shape;93;g21ba63daac8_0_8"/>
          <p:cNvPicPr preferRelativeResize="0"/>
          <p:nvPr/>
        </p:nvPicPr>
        <p:blipFill rotWithShape="1">
          <a:blip r:embed="rId5">
            <a:alphaModFix/>
          </a:blip>
          <a:srcRect b="0" l="0" r="0" t="0"/>
          <a:stretch/>
        </p:blipFill>
        <p:spPr>
          <a:xfrm>
            <a:off x="117875" y="1946125"/>
            <a:ext cx="3034100" cy="1801975"/>
          </a:xfrm>
          <a:prstGeom prst="rect">
            <a:avLst/>
          </a:prstGeom>
          <a:noFill/>
          <a:ln>
            <a:noFill/>
          </a:ln>
        </p:spPr>
      </p:pic>
      <p:pic>
        <p:nvPicPr>
          <p:cNvPr id="94" name="Google Shape;94;g21ba63daac8_0_8"/>
          <p:cNvPicPr preferRelativeResize="0"/>
          <p:nvPr/>
        </p:nvPicPr>
        <p:blipFill rotWithShape="1">
          <a:blip r:embed="rId6">
            <a:alphaModFix/>
          </a:blip>
          <a:srcRect b="0" l="0" r="0" t="0"/>
          <a:stretch/>
        </p:blipFill>
        <p:spPr>
          <a:xfrm>
            <a:off x="8548650" y="0"/>
            <a:ext cx="511045" cy="523200"/>
          </a:xfrm>
          <a:prstGeom prst="rect">
            <a:avLst/>
          </a:prstGeom>
          <a:noFill/>
          <a:ln>
            <a:noFill/>
          </a:ln>
        </p:spPr>
      </p:pic>
      <p:grpSp>
        <p:nvGrpSpPr>
          <p:cNvPr id="95" name="Google Shape;95;g21ba63daac8_0_8"/>
          <p:cNvGrpSpPr/>
          <p:nvPr/>
        </p:nvGrpSpPr>
        <p:grpSpPr>
          <a:xfrm>
            <a:off x="3029187" y="1824723"/>
            <a:ext cx="5987409" cy="2442998"/>
            <a:chOff x="3004187" y="1304898"/>
            <a:chExt cx="5987409" cy="2442998"/>
          </a:xfrm>
        </p:grpSpPr>
        <p:grpSp>
          <p:nvGrpSpPr>
            <p:cNvPr id="96" name="Google Shape;96;g21ba63daac8_0_8"/>
            <p:cNvGrpSpPr/>
            <p:nvPr/>
          </p:nvGrpSpPr>
          <p:grpSpPr>
            <a:xfrm>
              <a:off x="3004187" y="1304898"/>
              <a:ext cx="2894942" cy="2442998"/>
              <a:chOff x="3004187" y="1304898"/>
              <a:chExt cx="2894942" cy="2442998"/>
            </a:xfrm>
          </p:grpSpPr>
          <p:pic>
            <p:nvPicPr>
              <p:cNvPr id="97" name="Google Shape;97;g21ba63daac8_0_8"/>
              <p:cNvPicPr preferRelativeResize="0"/>
              <p:nvPr/>
            </p:nvPicPr>
            <p:blipFill rotWithShape="1">
              <a:blip r:embed="rId7">
                <a:alphaModFix/>
              </a:blip>
              <a:srcRect b="0" l="0" r="0" t="0"/>
              <a:stretch/>
            </p:blipFill>
            <p:spPr>
              <a:xfrm>
                <a:off x="3004187" y="1304898"/>
                <a:ext cx="2894942" cy="729750"/>
              </a:xfrm>
              <a:prstGeom prst="rect">
                <a:avLst/>
              </a:prstGeom>
              <a:noFill/>
              <a:ln>
                <a:noFill/>
              </a:ln>
            </p:spPr>
          </p:pic>
          <p:pic>
            <p:nvPicPr>
              <p:cNvPr id="98" name="Google Shape;98;g21ba63daac8_0_8"/>
              <p:cNvPicPr preferRelativeResize="0"/>
              <p:nvPr/>
            </p:nvPicPr>
            <p:blipFill rotWithShape="1">
              <a:blip r:embed="rId8">
                <a:alphaModFix/>
              </a:blip>
              <a:srcRect b="0" l="0" r="0" t="0"/>
              <a:stretch/>
            </p:blipFill>
            <p:spPr>
              <a:xfrm>
                <a:off x="3109675" y="2028921"/>
                <a:ext cx="2526100" cy="1718975"/>
              </a:xfrm>
              <a:prstGeom prst="rect">
                <a:avLst/>
              </a:prstGeom>
              <a:noFill/>
              <a:ln>
                <a:noFill/>
              </a:ln>
            </p:spPr>
          </p:pic>
        </p:grpSp>
        <p:grpSp>
          <p:nvGrpSpPr>
            <p:cNvPr id="99" name="Google Shape;99;g21ba63daac8_0_8"/>
            <p:cNvGrpSpPr/>
            <p:nvPr/>
          </p:nvGrpSpPr>
          <p:grpSpPr>
            <a:xfrm>
              <a:off x="6240550" y="1331975"/>
              <a:ext cx="2751046" cy="2282475"/>
              <a:chOff x="6240550" y="1408175"/>
              <a:chExt cx="2751046" cy="2282475"/>
            </a:xfrm>
          </p:grpSpPr>
          <p:pic>
            <p:nvPicPr>
              <p:cNvPr id="100" name="Google Shape;100;g21ba63daac8_0_8"/>
              <p:cNvPicPr preferRelativeResize="0"/>
              <p:nvPr/>
            </p:nvPicPr>
            <p:blipFill rotWithShape="1">
              <a:blip r:embed="rId9">
                <a:alphaModFix/>
              </a:blip>
              <a:srcRect b="0" l="0" r="0" t="0"/>
              <a:stretch/>
            </p:blipFill>
            <p:spPr>
              <a:xfrm>
                <a:off x="6240550" y="1408175"/>
                <a:ext cx="2751046" cy="523200"/>
              </a:xfrm>
              <a:prstGeom prst="rect">
                <a:avLst/>
              </a:prstGeom>
              <a:noFill/>
              <a:ln>
                <a:noFill/>
              </a:ln>
            </p:spPr>
          </p:pic>
          <p:pic>
            <p:nvPicPr>
              <p:cNvPr id="101" name="Google Shape;101;g21ba63daac8_0_8"/>
              <p:cNvPicPr preferRelativeResize="0"/>
              <p:nvPr/>
            </p:nvPicPr>
            <p:blipFill rotWithShape="1">
              <a:blip r:embed="rId10">
                <a:alphaModFix/>
              </a:blip>
              <a:srcRect b="0" l="0" r="0" t="0"/>
              <a:stretch/>
            </p:blipFill>
            <p:spPr>
              <a:xfrm>
                <a:off x="6434050" y="1971325"/>
                <a:ext cx="2364058" cy="1719325"/>
              </a:xfrm>
              <a:prstGeom prst="rect">
                <a:avLst/>
              </a:prstGeom>
              <a:noFill/>
              <a:ln>
                <a:noFill/>
              </a:ln>
            </p:spPr>
          </p:pic>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21ba63daac8_0_29"/>
          <p:cNvSpPr txBox="1"/>
          <p:nvPr>
            <p:ph type="title"/>
          </p:nvPr>
        </p:nvSpPr>
        <p:spPr>
          <a:xfrm>
            <a:off x="254550" y="12117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520"/>
              <a:buNone/>
            </a:pPr>
            <a:r>
              <a:rPr lang="en-US" sz="1898"/>
              <a:t>Code development, sharing, and communication on Github</a:t>
            </a:r>
            <a:endParaRPr sz="1898"/>
          </a:p>
        </p:txBody>
      </p:sp>
      <p:pic>
        <p:nvPicPr>
          <p:cNvPr id="107" name="Google Shape;107;g21ba63daac8_0_29"/>
          <p:cNvPicPr preferRelativeResize="0"/>
          <p:nvPr/>
        </p:nvPicPr>
        <p:blipFill rotWithShape="1">
          <a:blip r:embed="rId3">
            <a:alphaModFix/>
          </a:blip>
          <a:srcRect b="6156" l="0" r="9041" t="0"/>
          <a:stretch/>
        </p:blipFill>
        <p:spPr>
          <a:xfrm>
            <a:off x="324725" y="557400"/>
            <a:ext cx="8520601" cy="40961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g2ed645263d6_0_11"/>
          <p:cNvSpPr/>
          <p:nvPr/>
        </p:nvSpPr>
        <p:spPr>
          <a:xfrm>
            <a:off x="-88179" y="79898"/>
            <a:ext cx="7532400" cy="879900"/>
          </a:xfrm>
          <a:prstGeom prst="rect">
            <a:avLst/>
          </a:prstGeom>
          <a:noFill/>
          <a:ln>
            <a:noFill/>
          </a:ln>
        </p:spPr>
        <p:txBody>
          <a:bodyPr anchorCtr="0" anchor="t" bIns="45700" lIns="91425" spcFirstLastPara="1" rIns="91425" wrap="square" tIns="45700">
            <a:noAutofit/>
          </a:bodyPr>
          <a:lstStyle/>
          <a:p>
            <a:pPr indent="0" lvl="1" marL="342892" marR="0" rtl="0" algn="l">
              <a:lnSpc>
                <a:spcPct val="118518"/>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Practicing Dev</a:t>
            </a:r>
            <a:r>
              <a:rPr b="1" i="0" lang="en-US" sz="2500" u="none" cap="none" strike="noStrike">
                <a:solidFill>
                  <a:srgbClr val="B7B7B7"/>
                </a:solidFill>
                <a:latin typeface="Calibri"/>
                <a:ea typeface="Calibri"/>
                <a:cs typeface="Calibri"/>
                <a:sym typeface="Calibri"/>
              </a:rPr>
              <a:t>Sec</a:t>
            </a:r>
            <a:r>
              <a:rPr b="1" i="0" lang="en-US" sz="2500" u="none" cap="none" strike="noStrike">
                <a:solidFill>
                  <a:schemeClr val="dk1"/>
                </a:solidFill>
                <a:latin typeface="Calibri"/>
                <a:ea typeface="Calibri"/>
                <a:cs typeface="Calibri"/>
                <a:sym typeface="Calibri"/>
              </a:rPr>
              <a:t>Ops</a:t>
            </a:r>
            <a:endParaRPr b="0" i="0" sz="1800" u="none" cap="none" strike="noStrike">
              <a:solidFill>
                <a:schemeClr val="dk1"/>
              </a:solidFill>
              <a:latin typeface="Calibri"/>
              <a:ea typeface="Calibri"/>
              <a:cs typeface="Calibri"/>
              <a:sym typeface="Calibri"/>
            </a:endParaRPr>
          </a:p>
        </p:txBody>
      </p:sp>
      <p:pic>
        <p:nvPicPr>
          <p:cNvPr id="113" name="Google Shape;113;g2ed645263d6_0_11"/>
          <p:cNvPicPr preferRelativeResize="0"/>
          <p:nvPr/>
        </p:nvPicPr>
        <p:blipFill rotWithShape="1">
          <a:blip r:embed="rId3">
            <a:alphaModFix/>
          </a:blip>
          <a:srcRect b="0" l="0" r="0" t="0"/>
          <a:stretch/>
        </p:blipFill>
        <p:spPr>
          <a:xfrm>
            <a:off x="1602750" y="607825"/>
            <a:ext cx="5861201" cy="2918400"/>
          </a:xfrm>
          <a:prstGeom prst="rect">
            <a:avLst/>
          </a:prstGeom>
          <a:noFill/>
          <a:ln>
            <a:noFill/>
          </a:ln>
        </p:spPr>
      </p:pic>
      <p:sp>
        <p:nvSpPr>
          <p:cNvPr id="114" name="Google Shape;114;g2ed645263d6_0_11"/>
          <p:cNvSpPr txBox="1"/>
          <p:nvPr/>
        </p:nvSpPr>
        <p:spPr>
          <a:xfrm>
            <a:off x="351375" y="3459950"/>
            <a:ext cx="8380500" cy="106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libri"/>
                <a:ea typeface="Calibri"/>
                <a:cs typeface="Calibri"/>
                <a:sym typeface="Calibri"/>
              </a:rPr>
              <a:t>Building CI/CD pipeline:</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Calibri"/>
                <a:ea typeface="Calibri"/>
                <a:cs typeface="Calibri"/>
                <a:sym typeface="Calibri"/>
              </a:rPr>
              <a:t>In partnership With EPIC, we are building the 1st version of the CI/CD pipeline for UFS Coastal Application (i.e. Compiling code base plus a few light weight RTs)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g279aab146c3_0_11"/>
          <p:cNvSpPr txBox="1"/>
          <p:nvPr/>
        </p:nvSpPr>
        <p:spPr>
          <a:xfrm>
            <a:off x="90500" y="-21925"/>
            <a:ext cx="7161300" cy="908100"/>
          </a:xfrm>
          <a:prstGeom prst="rect">
            <a:avLst/>
          </a:prstGeom>
          <a:noFill/>
          <a:ln>
            <a:noFill/>
          </a:ln>
        </p:spPr>
        <p:txBody>
          <a:bodyPr anchorCtr="0" anchor="t" bIns="91425" lIns="91425" spcFirstLastPara="1" rIns="91425" wrap="square" tIns="91425">
            <a:spAutoFit/>
          </a:bodyPr>
          <a:lstStyle/>
          <a:p>
            <a:pPr indent="0" lvl="1" marL="0" marR="0" rtl="0" algn="l">
              <a:lnSpc>
                <a:spcPct val="100000"/>
              </a:lnSpc>
              <a:spcBef>
                <a:spcPts val="0"/>
              </a:spcBef>
              <a:spcAft>
                <a:spcPts val="0"/>
              </a:spcAft>
              <a:buClr>
                <a:srgbClr val="000000"/>
              </a:buClr>
              <a:buSzPts val="2200"/>
              <a:buFont typeface="Arial"/>
              <a:buNone/>
            </a:pPr>
            <a:r>
              <a:rPr b="1" i="0" lang="en-US" sz="2500" u="none" cap="none" strike="noStrike">
                <a:solidFill>
                  <a:srgbClr val="212121"/>
                </a:solidFill>
                <a:latin typeface="Calibri"/>
                <a:ea typeface="Calibri"/>
                <a:cs typeface="Calibri"/>
                <a:sym typeface="Calibri"/>
              </a:rPr>
              <a:t>UFS-Coastal infrastructure development</a:t>
            </a:r>
            <a:endParaRPr b="1" i="0" sz="2500" u="none" cap="none" strike="noStrike">
              <a:solidFill>
                <a:srgbClr val="212121"/>
              </a:solidFill>
              <a:latin typeface="Calibri"/>
              <a:ea typeface="Calibri"/>
              <a:cs typeface="Calibri"/>
              <a:sym typeface="Calibri"/>
            </a:endParaRPr>
          </a:p>
          <a:p>
            <a:pPr indent="0" lvl="1"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12121"/>
                </a:solidFill>
                <a:latin typeface="Calibri"/>
                <a:ea typeface="Calibri"/>
                <a:cs typeface="Calibri"/>
                <a:sym typeface="Calibri"/>
              </a:rPr>
              <a:t> (IIJA/BIL partnerships)</a:t>
            </a:r>
            <a:endParaRPr b="1" i="0" sz="2200" u="none" cap="none" strike="noStrike">
              <a:solidFill>
                <a:srgbClr val="212121"/>
              </a:solidFill>
              <a:latin typeface="Calibri"/>
              <a:ea typeface="Calibri"/>
              <a:cs typeface="Calibri"/>
              <a:sym typeface="Calibri"/>
            </a:endParaRPr>
          </a:p>
        </p:txBody>
      </p:sp>
      <p:sp>
        <p:nvSpPr>
          <p:cNvPr id="120" name="Google Shape;120;g279aab146c3_0_11"/>
          <p:cNvSpPr txBox="1"/>
          <p:nvPr/>
        </p:nvSpPr>
        <p:spPr>
          <a:xfrm>
            <a:off x="92875" y="1468050"/>
            <a:ext cx="3180300" cy="2703900"/>
          </a:xfrm>
          <a:prstGeom prst="rect">
            <a:avLst/>
          </a:prstGeom>
          <a:noFill/>
          <a:ln>
            <a:noFill/>
          </a:ln>
        </p:spPr>
        <p:txBody>
          <a:bodyPr anchorCtr="0" anchor="t" bIns="91425" lIns="91425" spcFirstLastPara="1" rIns="91425" wrap="square" tIns="91425">
            <a:spAutoFit/>
          </a:bodyPr>
          <a:lstStyle/>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“Data” models for integrating forcing datasets</a:t>
            </a:r>
            <a:endParaRPr b="0" i="0" sz="1442" u="none" cap="none" strike="noStrike">
              <a:solidFill>
                <a:schemeClr val="dk1"/>
              </a:solidFill>
              <a:latin typeface="Calibri"/>
              <a:ea typeface="Calibri"/>
              <a:cs typeface="Calibri"/>
              <a:sym typeface="Calibri"/>
            </a:endParaRPr>
          </a:p>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Component-level testing and cap optimization</a:t>
            </a:r>
            <a:endParaRPr b="0" i="0" sz="1442" u="none" cap="none" strike="noStrike">
              <a:solidFill>
                <a:schemeClr val="dk1"/>
              </a:solidFill>
              <a:latin typeface="Calibri"/>
              <a:ea typeface="Calibri"/>
              <a:cs typeface="Calibri"/>
              <a:sym typeface="Calibri"/>
            </a:endParaRPr>
          </a:p>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Configurable driver</a:t>
            </a:r>
            <a:endParaRPr b="0" i="0" sz="1442" u="none" cap="none" strike="noStrike">
              <a:solidFill>
                <a:schemeClr val="dk1"/>
              </a:solidFill>
              <a:latin typeface="Calibri"/>
              <a:ea typeface="Calibri"/>
              <a:cs typeface="Calibri"/>
              <a:sym typeface="Calibri"/>
            </a:endParaRPr>
          </a:p>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Coastal Mediator component</a:t>
            </a:r>
            <a:endParaRPr b="0" i="0" sz="1442" u="none" cap="none" strike="noStrike">
              <a:solidFill>
                <a:schemeClr val="dk1"/>
              </a:solidFill>
              <a:latin typeface="Calibri"/>
              <a:ea typeface="Calibri"/>
              <a:cs typeface="Calibri"/>
              <a:sym typeface="Calibri"/>
            </a:endParaRPr>
          </a:p>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Asynchronous output &amp; regridding</a:t>
            </a:r>
            <a:endParaRPr b="0" i="0" sz="1442" u="none" cap="none" strike="noStrike">
              <a:solidFill>
                <a:schemeClr val="dk1"/>
              </a:solidFill>
              <a:latin typeface="Calibri"/>
              <a:ea typeface="Calibri"/>
              <a:cs typeface="Calibri"/>
              <a:sym typeface="Calibri"/>
            </a:endParaRPr>
          </a:p>
          <a:p>
            <a:pPr indent="-302577" lvl="0" marL="457200" marR="0" rtl="0" algn="l">
              <a:lnSpc>
                <a:spcPct val="115000"/>
              </a:lnSpc>
              <a:spcBef>
                <a:spcPts val="0"/>
              </a:spcBef>
              <a:spcAft>
                <a:spcPts val="0"/>
              </a:spcAft>
              <a:buClr>
                <a:srgbClr val="3465A4"/>
              </a:buClr>
              <a:buSzPts val="1165"/>
              <a:buFont typeface="Calibri"/>
              <a:buChar char="●"/>
            </a:pPr>
            <a:r>
              <a:rPr b="0" i="0" lang="en-US" sz="1442" u="none" cap="none" strike="noStrike">
                <a:solidFill>
                  <a:schemeClr val="dk1"/>
                </a:solidFill>
                <a:latin typeface="Calibri"/>
                <a:ea typeface="Calibri"/>
                <a:cs typeface="Calibri"/>
                <a:sym typeface="Calibri"/>
              </a:rPr>
              <a:t>Computational performance optimization</a:t>
            </a:r>
            <a:endParaRPr b="0" i="0" sz="800" u="none" cap="none" strike="noStrike">
              <a:solidFill>
                <a:srgbClr val="000000"/>
              </a:solidFill>
              <a:latin typeface="Arial"/>
              <a:ea typeface="Arial"/>
              <a:cs typeface="Arial"/>
              <a:sym typeface="Arial"/>
            </a:endParaRPr>
          </a:p>
        </p:txBody>
      </p:sp>
      <p:grpSp>
        <p:nvGrpSpPr>
          <p:cNvPr id="121" name="Google Shape;121;g279aab146c3_0_11"/>
          <p:cNvGrpSpPr/>
          <p:nvPr/>
        </p:nvGrpSpPr>
        <p:grpSpPr>
          <a:xfrm>
            <a:off x="16675" y="4221780"/>
            <a:ext cx="4276451" cy="507900"/>
            <a:chOff x="16675" y="4297980"/>
            <a:chExt cx="5198700" cy="507900"/>
          </a:xfrm>
        </p:grpSpPr>
        <p:sp>
          <p:nvSpPr>
            <p:cNvPr id="122" name="Google Shape;122;g279aab146c3_0_11"/>
            <p:cNvSpPr/>
            <p:nvPr/>
          </p:nvSpPr>
          <p:spPr>
            <a:xfrm>
              <a:off x="16675" y="4466275"/>
              <a:ext cx="244200" cy="171300"/>
            </a:xfrm>
            <a:prstGeom prst="su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123" name="Google Shape;123;g279aab146c3_0_11"/>
            <p:cNvSpPr txBox="1"/>
            <p:nvPr/>
          </p:nvSpPr>
          <p:spPr>
            <a:xfrm>
              <a:off x="260875" y="4297980"/>
              <a:ext cx="49545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800"/>
                </a:spcBef>
                <a:spcAft>
                  <a:spcPts val="400"/>
                </a:spcAft>
                <a:buClr>
                  <a:srgbClr val="000000"/>
                </a:buClr>
                <a:buSzPts val="1050"/>
                <a:buFont typeface="Arial"/>
                <a:buNone/>
              </a:pPr>
              <a:r>
                <a:rPr b="1" i="0" lang="en-US" sz="1050" u="sng" cap="none" strike="noStrike">
                  <a:solidFill>
                    <a:srgbClr val="0563C1"/>
                  </a:solidFill>
                  <a:latin typeface="Calibri"/>
                  <a:ea typeface="Calibri"/>
                  <a:cs typeface="Calibri"/>
                  <a:sym typeface="Calibri"/>
                  <a:hlinkClick r:id="rId3">
                    <a:extLst>
                      <a:ext uri="{A12FA001-AC4F-418D-AE19-62706E023703}">
                        <ahyp:hlinkClr val="tx"/>
                      </a:ext>
                    </a:extLst>
                  </a:hlinkClick>
                </a:rPr>
                <a:t>ufs-coastal</a:t>
              </a:r>
              <a:r>
                <a:rPr b="1" i="0" lang="en-US" sz="1050" u="none" cap="none" strike="noStrike">
                  <a:solidFill>
                    <a:srgbClr val="231F20"/>
                  </a:solidFill>
                  <a:latin typeface="Calibri"/>
                  <a:ea typeface="Calibri"/>
                  <a:cs typeface="Calibri"/>
                  <a:sym typeface="Calibri"/>
                </a:rPr>
                <a:t> one-way coupled to inland-hydrology until </a:t>
              </a:r>
              <a:r>
                <a:rPr b="1" i="0" lang="en-US" sz="1050" u="sng" cap="none" strike="noStrike">
                  <a:solidFill>
                    <a:srgbClr val="0563C1"/>
                  </a:solidFill>
                  <a:latin typeface="Calibri"/>
                  <a:ea typeface="Calibri"/>
                  <a:cs typeface="Calibri"/>
                  <a:sym typeface="Calibri"/>
                  <a:hlinkClick r:id="rId4">
                    <a:extLst>
                      <a:ext uri="{A12FA001-AC4F-418D-AE19-62706E023703}">
                        <ahyp:hlinkClr val="tx"/>
                      </a:ext>
                    </a:extLst>
                  </a:hlinkClick>
                </a:rPr>
                <a:t>NextGen</a:t>
              </a:r>
              <a:r>
                <a:rPr b="1" i="0" lang="en-US" sz="1050" u="none" cap="none" strike="noStrike">
                  <a:solidFill>
                    <a:srgbClr val="231F20"/>
                  </a:solidFill>
                  <a:latin typeface="Calibri"/>
                  <a:ea typeface="Calibri"/>
                  <a:cs typeface="Calibri"/>
                  <a:sym typeface="Calibri"/>
                </a:rPr>
                <a:t> become a UFS ready model (i.e. to have ESMF/NUOPC capability)</a:t>
              </a:r>
              <a:endParaRPr b="0" i="0" sz="1050" u="none" cap="none" strike="noStrike">
                <a:solidFill>
                  <a:srgbClr val="000000"/>
                </a:solidFill>
                <a:latin typeface="Arial"/>
                <a:ea typeface="Arial"/>
                <a:cs typeface="Arial"/>
                <a:sym typeface="Arial"/>
              </a:endParaRPr>
            </a:p>
          </p:txBody>
        </p:sp>
      </p:grpSp>
      <p:grpSp>
        <p:nvGrpSpPr>
          <p:cNvPr id="124" name="Google Shape;124;g279aab146c3_0_11"/>
          <p:cNvGrpSpPr/>
          <p:nvPr/>
        </p:nvGrpSpPr>
        <p:grpSpPr>
          <a:xfrm>
            <a:off x="3247975" y="1032675"/>
            <a:ext cx="5896025" cy="3281525"/>
            <a:chOff x="3247975" y="1337475"/>
            <a:chExt cx="5896025" cy="3281525"/>
          </a:xfrm>
        </p:grpSpPr>
        <p:grpSp>
          <p:nvGrpSpPr>
            <p:cNvPr id="125" name="Google Shape;125;g279aab146c3_0_11"/>
            <p:cNvGrpSpPr/>
            <p:nvPr/>
          </p:nvGrpSpPr>
          <p:grpSpPr>
            <a:xfrm>
              <a:off x="3247975" y="1337475"/>
              <a:ext cx="5896025" cy="3281525"/>
              <a:chOff x="2866975" y="1337475"/>
              <a:chExt cx="5896025" cy="3281525"/>
            </a:xfrm>
          </p:grpSpPr>
          <p:pic>
            <p:nvPicPr>
              <p:cNvPr id="126" name="Google Shape;126;g279aab146c3_0_11"/>
              <p:cNvPicPr preferRelativeResize="0"/>
              <p:nvPr/>
            </p:nvPicPr>
            <p:blipFill rotWithShape="1">
              <a:blip r:embed="rId5">
                <a:alphaModFix/>
              </a:blip>
              <a:srcRect b="0" l="0" r="0" t="0"/>
              <a:stretch/>
            </p:blipFill>
            <p:spPr>
              <a:xfrm>
                <a:off x="2866975" y="1337475"/>
                <a:ext cx="5896025" cy="3208526"/>
              </a:xfrm>
              <a:prstGeom prst="rect">
                <a:avLst/>
              </a:prstGeom>
              <a:noFill/>
              <a:ln>
                <a:noFill/>
              </a:ln>
            </p:spPr>
          </p:pic>
          <p:sp>
            <p:nvSpPr>
              <p:cNvPr id="127" name="Google Shape;127;g279aab146c3_0_11"/>
              <p:cNvSpPr txBox="1"/>
              <p:nvPr/>
            </p:nvSpPr>
            <p:spPr>
              <a:xfrm>
                <a:off x="2900600" y="4280300"/>
                <a:ext cx="449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sng" cap="none" strike="noStrike">
                    <a:solidFill>
                      <a:schemeClr val="hlink"/>
                    </a:solidFill>
                    <a:latin typeface="Arial"/>
                    <a:ea typeface="Arial"/>
                    <a:cs typeface="Arial"/>
                    <a:sym typeface="Arial"/>
                    <a:hlinkClick r:id="rId6"/>
                  </a:rPr>
                  <a:t>https://github.com/oceanmodeling/ufs-coastal/tree/feature/coastal_app</a:t>
                </a:r>
                <a:r>
                  <a:rPr b="0" i="0" lang="en-US" sz="1000" u="none" cap="none" strike="noStrike">
                    <a:solidFill>
                      <a:srgbClr val="000000"/>
                    </a:solidFill>
                    <a:latin typeface="Arial"/>
                    <a:ea typeface="Arial"/>
                    <a:cs typeface="Arial"/>
                    <a:sym typeface="Arial"/>
                  </a:rPr>
                  <a:t> </a:t>
                </a:r>
                <a:endParaRPr b="0" i="0" sz="1000" u="none" cap="none" strike="noStrike">
                  <a:solidFill>
                    <a:srgbClr val="000000"/>
                  </a:solidFill>
                  <a:latin typeface="Arial"/>
                  <a:ea typeface="Arial"/>
                  <a:cs typeface="Arial"/>
                  <a:sym typeface="Arial"/>
                </a:endParaRPr>
              </a:p>
            </p:txBody>
          </p:sp>
        </p:grpSp>
        <p:sp>
          <p:nvSpPr>
            <p:cNvPr id="128" name="Google Shape;128;g279aab146c3_0_11"/>
            <p:cNvSpPr/>
            <p:nvPr/>
          </p:nvSpPr>
          <p:spPr>
            <a:xfrm>
              <a:off x="4918475" y="3256125"/>
              <a:ext cx="171300" cy="171300"/>
            </a:xfrm>
            <a:prstGeom prst="sun">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79aab146c3_0_25"/>
          <p:cNvSpPr txBox="1"/>
          <p:nvPr/>
        </p:nvSpPr>
        <p:spPr>
          <a:xfrm>
            <a:off x="103188" y="34525"/>
            <a:ext cx="6894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212121"/>
                </a:solidFill>
                <a:latin typeface="Calibri"/>
                <a:ea typeface="Calibri"/>
                <a:cs typeface="Calibri"/>
                <a:sym typeface="Calibri"/>
              </a:rPr>
              <a:t>UFS-Coastal and inland-hydrology (i.e. NextGen)</a:t>
            </a:r>
            <a:endParaRPr b="1" i="0" sz="2200" u="none" cap="none" strike="noStrike">
              <a:solidFill>
                <a:srgbClr val="21212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1" i="0" sz="1700" u="none" cap="none" strike="noStrike">
              <a:solidFill>
                <a:srgbClr val="21212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1700" u="none" cap="none" strike="noStrike">
                <a:solidFill>
                  <a:srgbClr val="212121"/>
                </a:solidFill>
                <a:latin typeface="Calibri"/>
                <a:ea typeface="Calibri"/>
                <a:cs typeface="Calibri"/>
                <a:sym typeface="Calibri"/>
              </a:rPr>
              <a:t>Dynamical coupling possibilities</a:t>
            </a:r>
            <a:endParaRPr b="1" i="0" sz="1700" u="none" cap="none" strike="noStrike">
              <a:solidFill>
                <a:srgbClr val="212121"/>
              </a:solidFill>
              <a:latin typeface="Calibri"/>
              <a:ea typeface="Calibri"/>
              <a:cs typeface="Calibri"/>
              <a:sym typeface="Calibri"/>
            </a:endParaRPr>
          </a:p>
        </p:txBody>
      </p:sp>
      <p:grpSp>
        <p:nvGrpSpPr>
          <p:cNvPr id="134" name="Google Shape;134;g279aab146c3_0_25"/>
          <p:cNvGrpSpPr/>
          <p:nvPr/>
        </p:nvGrpSpPr>
        <p:grpSpPr>
          <a:xfrm>
            <a:off x="450163" y="2296318"/>
            <a:ext cx="1149757" cy="858914"/>
            <a:chOff x="9014259" y="1223076"/>
            <a:chExt cx="2922615" cy="414774"/>
          </a:xfrm>
        </p:grpSpPr>
        <p:sp>
          <p:nvSpPr>
            <p:cNvPr id="135" name="Google Shape;135;g279aab146c3_0_25"/>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NextGen-</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Hydrology module</a:t>
              </a:r>
              <a:endParaRPr b="1" i="0" sz="1200" u="none" cap="none" strike="noStrike">
                <a:solidFill>
                  <a:srgbClr val="000000"/>
                </a:solidFill>
                <a:latin typeface="Oswald"/>
                <a:ea typeface="Oswald"/>
                <a:cs typeface="Oswald"/>
                <a:sym typeface="Oswald"/>
              </a:endParaRPr>
            </a:p>
          </p:txBody>
        </p:sp>
        <p:sp>
          <p:nvSpPr>
            <p:cNvPr id="136" name="Google Shape;136;g279aab146c3_0_25"/>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137" name="Google Shape;137;g279aab146c3_0_25"/>
          <p:cNvSpPr/>
          <p:nvPr/>
        </p:nvSpPr>
        <p:spPr>
          <a:xfrm>
            <a:off x="1788725" y="13373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138" name="Google Shape;138;g279aab146c3_0_25"/>
          <p:cNvSpPr/>
          <p:nvPr/>
        </p:nvSpPr>
        <p:spPr>
          <a:xfrm rot="8270982">
            <a:off x="1222438" y="1950212"/>
            <a:ext cx="477888" cy="159727"/>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9" name="Google Shape;139;g279aab146c3_0_25"/>
          <p:cNvGrpSpPr/>
          <p:nvPr/>
        </p:nvGrpSpPr>
        <p:grpSpPr>
          <a:xfrm>
            <a:off x="1768402" y="2953662"/>
            <a:ext cx="1024377" cy="757046"/>
            <a:chOff x="9014259" y="1223076"/>
            <a:chExt cx="2922615" cy="414774"/>
          </a:xfrm>
        </p:grpSpPr>
        <p:sp>
          <p:nvSpPr>
            <p:cNvPr id="140" name="Google Shape;140;g279aab146c3_0_25"/>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NextGen - Coastal  module</a:t>
              </a:r>
              <a:endParaRPr b="1" i="0" sz="1200" u="none" cap="none" strike="noStrike">
                <a:solidFill>
                  <a:srgbClr val="000000"/>
                </a:solidFill>
                <a:latin typeface="Oswald"/>
                <a:ea typeface="Oswald"/>
                <a:cs typeface="Oswald"/>
                <a:sym typeface="Oswald"/>
              </a:endParaRPr>
            </a:p>
          </p:txBody>
        </p:sp>
        <p:sp>
          <p:nvSpPr>
            <p:cNvPr id="141" name="Google Shape;141;g279aab146c3_0_25"/>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142" name="Google Shape;142;g279aab146c3_0_25"/>
          <p:cNvSpPr/>
          <p:nvPr/>
        </p:nvSpPr>
        <p:spPr>
          <a:xfrm rot="-5121349">
            <a:off x="2056482" y="2508486"/>
            <a:ext cx="477969" cy="15982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3" name="Google Shape;143;g279aab146c3_0_25"/>
          <p:cNvGrpSpPr/>
          <p:nvPr/>
        </p:nvGrpSpPr>
        <p:grpSpPr>
          <a:xfrm>
            <a:off x="3117377" y="2524862"/>
            <a:ext cx="1024377" cy="757046"/>
            <a:chOff x="9014259" y="1223076"/>
            <a:chExt cx="2922615" cy="414774"/>
          </a:xfrm>
        </p:grpSpPr>
        <p:sp>
          <p:nvSpPr>
            <p:cNvPr id="144" name="Google Shape;144;g279aab146c3_0_25"/>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UFS-Coastal-</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OCN</a:t>
              </a:r>
              <a:endParaRPr b="1" i="0" sz="1200" u="none" cap="none" strike="noStrike">
                <a:solidFill>
                  <a:srgbClr val="000000"/>
                </a:solidFill>
                <a:latin typeface="Oswald"/>
                <a:ea typeface="Oswald"/>
                <a:cs typeface="Oswald"/>
                <a:sym typeface="Oswald"/>
              </a:endParaRPr>
            </a:p>
          </p:txBody>
        </p:sp>
        <p:sp>
          <p:nvSpPr>
            <p:cNvPr id="145" name="Google Shape;145;g279aab146c3_0_25"/>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146" name="Google Shape;146;g279aab146c3_0_25"/>
          <p:cNvGrpSpPr/>
          <p:nvPr/>
        </p:nvGrpSpPr>
        <p:grpSpPr>
          <a:xfrm rot="2902011">
            <a:off x="3158799" y="2106315"/>
            <a:ext cx="478855" cy="279424"/>
            <a:chOff x="5934720" y="3716829"/>
            <a:chExt cx="398911" cy="279398"/>
          </a:xfrm>
        </p:grpSpPr>
        <p:sp>
          <p:nvSpPr>
            <p:cNvPr id="147" name="Google Shape;147;g279aab146c3_0_25"/>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79aab146c3_0_25"/>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 name="Google Shape;149;g279aab146c3_0_25"/>
          <p:cNvSpPr/>
          <p:nvPr/>
        </p:nvSpPr>
        <p:spPr>
          <a:xfrm>
            <a:off x="6436925" y="13373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grpSp>
        <p:nvGrpSpPr>
          <p:cNvPr id="150" name="Google Shape;150;g279aab146c3_0_25"/>
          <p:cNvGrpSpPr/>
          <p:nvPr/>
        </p:nvGrpSpPr>
        <p:grpSpPr>
          <a:xfrm>
            <a:off x="7765577" y="2524862"/>
            <a:ext cx="1024377" cy="757046"/>
            <a:chOff x="9014259" y="1223076"/>
            <a:chExt cx="2922615" cy="414774"/>
          </a:xfrm>
        </p:grpSpPr>
        <p:sp>
          <p:nvSpPr>
            <p:cNvPr id="151" name="Google Shape;151;g279aab146c3_0_25"/>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UFS-Coastal-</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OCN</a:t>
              </a:r>
              <a:endParaRPr b="1" i="0" sz="1200" u="none" cap="none" strike="noStrike">
                <a:solidFill>
                  <a:srgbClr val="000000"/>
                </a:solidFill>
                <a:latin typeface="Oswald"/>
                <a:ea typeface="Oswald"/>
                <a:cs typeface="Oswald"/>
                <a:sym typeface="Oswald"/>
              </a:endParaRPr>
            </a:p>
          </p:txBody>
        </p:sp>
        <p:sp>
          <p:nvSpPr>
            <p:cNvPr id="152" name="Google Shape;152;g279aab146c3_0_25"/>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153" name="Google Shape;153;g279aab146c3_0_25"/>
          <p:cNvGrpSpPr/>
          <p:nvPr/>
        </p:nvGrpSpPr>
        <p:grpSpPr>
          <a:xfrm rot="2902011">
            <a:off x="7806999" y="2106315"/>
            <a:ext cx="478855" cy="279424"/>
            <a:chOff x="5934720" y="3716829"/>
            <a:chExt cx="398911" cy="279398"/>
          </a:xfrm>
        </p:grpSpPr>
        <p:sp>
          <p:nvSpPr>
            <p:cNvPr id="154" name="Google Shape;154;g279aab146c3_0_25"/>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79aab146c3_0_25"/>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 name="Google Shape;156;g279aab146c3_0_25"/>
          <p:cNvGrpSpPr/>
          <p:nvPr/>
        </p:nvGrpSpPr>
        <p:grpSpPr>
          <a:xfrm rot="7855368">
            <a:off x="5901793" y="2106185"/>
            <a:ext cx="478845" cy="279432"/>
            <a:chOff x="5934720" y="3716829"/>
            <a:chExt cx="398911" cy="279398"/>
          </a:xfrm>
        </p:grpSpPr>
        <p:sp>
          <p:nvSpPr>
            <p:cNvPr id="157" name="Google Shape;157;g279aab146c3_0_25"/>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79aab146c3_0_25"/>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9" name="Google Shape;159;g279aab146c3_0_25"/>
          <p:cNvSpPr/>
          <p:nvPr/>
        </p:nvSpPr>
        <p:spPr>
          <a:xfrm>
            <a:off x="5555775" y="2734902"/>
            <a:ext cx="1024500" cy="8034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NextGen</a:t>
            </a:r>
            <a:endParaRPr b="1" i="0" sz="1200" u="none" cap="none" strike="noStrike">
              <a:solidFill>
                <a:srgbClr val="000000"/>
              </a:solidFill>
              <a:latin typeface="Oswald"/>
              <a:ea typeface="Oswald"/>
              <a:cs typeface="Oswald"/>
              <a:sym typeface="Oswald"/>
            </a:endParaRPr>
          </a:p>
        </p:txBody>
      </p:sp>
      <p:sp>
        <p:nvSpPr>
          <p:cNvPr id="160" name="Google Shape;160;g279aab146c3_0_25"/>
          <p:cNvSpPr/>
          <p:nvPr/>
        </p:nvSpPr>
        <p:spPr>
          <a:xfrm>
            <a:off x="5555783" y="2524863"/>
            <a:ext cx="1024500" cy="2241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sp>
        <p:nvSpPr>
          <p:cNvPr id="161" name="Google Shape;161;g279aab146c3_0_25"/>
          <p:cNvSpPr/>
          <p:nvPr/>
        </p:nvSpPr>
        <p:spPr>
          <a:xfrm>
            <a:off x="5555783" y="2753463"/>
            <a:ext cx="1024500" cy="2241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BMI Cap</a:t>
            </a:r>
            <a:endParaRPr b="0" i="0" sz="1100" u="none" cap="none" strike="noStrike">
              <a:solidFill>
                <a:srgbClr val="000000"/>
              </a:solidFill>
              <a:latin typeface="Oswald"/>
              <a:ea typeface="Oswald"/>
              <a:cs typeface="Oswald"/>
              <a:sym typeface="Oswald"/>
            </a:endParaRPr>
          </a:p>
        </p:txBody>
      </p:sp>
      <p:sp>
        <p:nvSpPr>
          <p:cNvPr id="162" name="Google Shape;162;g279aab146c3_0_25"/>
          <p:cNvSpPr txBox="1"/>
          <p:nvPr/>
        </p:nvSpPr>
        <p:spPr>
          <a:xfrm>
            <a:off x="348675" y="3831450"/>
            <a:ext cx="3675000" cy="91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42"/>
              <a:buFont typeface="Arial"/>
              <a:buNone/>
            </a:pPr>
            <a:r>
              <a:rPr b="1" i="0" lang="en-US" sz="1442" u="none" cap="none" strike="noStrike">
                <a:solidFill>
                  <a:schemeClr val="dk1"/>
                </a:solidFill>
                <a:latin typeface="Calibri"/>
                <a:ea typeface="Calibri"/>
                <a:cs typeface="Calibri"/>
                <a:sym typeface="Calibri"/>
              </a:rPr>
              <a:t>1) </a:t>
            </a:r>
            <a:r>
              <a:rPr b="0" i="0" lang="en-US" sz="1442" u="none" cap="none" strike="noStrike">
                <a:solidFill>
                  <a:schemeClr val="dk1"/>
                </a:solidFill>
                <a:latin typeface="Calibri"/>
                <a:ea typeface="Calibri"/>
                <a:cs typeface="Calibri"/>
                <a:sym typeface="Calibri"/>
              </a:rPr>
              <a:t>UFS-Coastal to be connected to NextGen modules to exchange information </a:t>
            </a:r>
            <a:r>
              <a:rPr b="0" i="1" lang="en-US" sz="1442" u="none" cap="none" strike="noStrike">
                <a:solidFill>
                  <a:schemeClr val="dk1"/>
                </a:solidFill>
                <a:latin typeface="Calibri"/>
                <a:ea typeface="Calibri"/>
                <a:cs typeface="Calibri"/>
                <a:sym typeface="Calibri"/>
              </a:rPr>
              <a:t>similar to Coastal Act project</a:t>
            </a:r>
            <a:r>
              <a:rPr b="0" i="0" lang="en-US" sz="1442" u="none" cap="none" strike="noStrike">
                <a:solidFill>
                  <a:schemeClr val="dk1"/>
                </a:solidFill>
                <a:latin typeface="Calibri"/>
                <a:ea typeface="Calibri"/>
                <a:cs typeface="Calibri"/>
                <a:sym typeface="Calibri"/>
              </a:rPr>
              <a:t>.</a:t>
            </a:r>
            <a:endParaRPr b="0" i="0" sz="1442" u="none" cap="none" strike="noStrike">
              <a:solidFill>
                <a:schemeClr val="dk1"/>
              </a:solidFill>
              <a:latin typeface="Calibri"/>
              <a:ea typeface="Calibri"/>
              <a:cs typeface="Calibri"/>
              <a:sym typeface="Calibri"/>
            </a:endParaRPr>
          </a:p>
        </p:txBody>
      </p:sp>
      <p:sp>
        <p:nvSpPr>
          <p:cNvPr id="163" name="Google Shape;163;g279aab146c3_0_25"/>
          <p:cNvSpPr txBox="1"/>
          <p:nvPr/>
        </p:nvSpPr>
        <p:spPr>
          <a:xfrm>
            <a:off x="5422150" y="3781675"/>
            <a:ext cx="3000000" cy="917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42"/>
              <a:buFont typeface="Arial"/>
              <a:buNone/>
            </a:pPr>
            <a:r>
              <a:rPr b="1" i="0" lang="en-US" sz="1442" u="none" cap="none" strike="noStrike">
                <a:solidFill>
                  <a:schemeClr val="dk1"/>
                </a:solidFill>
                <a:latin typeface="Calibri"/>
                <a:ea typeface="Calibri"/>
                <a:cs typeface="Calibri"/>
                <a:sym typeface="Calibri"/>
              </a:rPr>
              <a:t>2)</a:t>
            </a:r>
            <a:r>
              <a:rPr b="0" i="0" lang="en-US" sz="1442" u="none" cap="none" strike="noStrike">
                <a:solidFill>
                  <a:schemeClr val="dk1"/>
                </a:solidFill>
                <a:latin typeface="Calibri"/>
                <a:ea typeface="Calibri"/>
                <a:cs typeface="Calibri"/>
                <a:sym typeface="Calibri"/>
              </a:rPr>
              <a:t> UFS-Coastal and NextGen connection through NUOPC cap that wraps entire NextGen.</a:t>
            </a:r>
            <a:endParaRPr b="0" i="0" sz="1442"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ed645263d6_0_147"/>
          <p:cNvSpPr txBox="1"/>
          <p:nvPr>
            <p:ph idx="12" type="sldNum"/>
          </p:nvPr>
        </p:nvSpPr>
        <p:spPr>
          <a:xfrm>
            <a:off x="74056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US"/>
              <a:t>‹#›</a:t>
            </a:fld>
            <a:endParaRPr/>
          </a:p>
        </p:txBody>
      </p:sp>
      <p:sp>
        <p:nvSpPr>
          <p:cNvPr id="169" name="Google Shape;169;g2ed645263d6_0_147"/>
          <p:cNvSpPr/>
          <p:nvPr/>
        </p:nvSpPr>
        <p:spPr>
          <a:xfrm>
            <a:off x="398100" y="937825"/>
            <a:ext cx="8662800" cy="30423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SECOFS:</a:t>
            </a:r>
            <a:r>
              <a:rPr b="0" i="0" lang="en-US" sz="2100" u="none" cap="none" strike="noStrike">
                <a:solidFill>
                  <a:schemeClr val="dk1"/>
                </a:solidFill>
                <a:latin typeface="Calibri"/>
                <a:ea typeface="Calibri"/>
                <a:cs typeface="Calibri"/>
                <a:sym typeface="Calibri"/>
              </a:rPr>
              <a:t> DATM+SCHISM+WW3 (NOAA /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STOFS-3D-Alaska:</a:t>
            </a:r>
            <a:r>
              <a:rPr b="0" i="0" lang="en-US" sz="2100" u="none" cap="none" strike="noStrike">
                <a:solidFill>
                  <a:schemeClr val="dk1"/>
                </a:solidFill>
                <a:latin typeface="Calibri"/>
                <a:ea typeface="Calibri"/>
                <a:cs typeface="Calibri"/>
                <a:sym typeface="Calibri"/>
              </a:rPr>
              <a:t> DATM+SCHISM+CICE+WW3 (NOAA / partially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Bering Sea:</a:t>
            </a:r>
            <a:r>
              <a:rPr b="0" i="0" lang="en-US" sz="2100" u="none" cap="none" strike="noStrike">
                <a:solidFill>
                  <a:schemeClr val="dk1"/>
                </a:solidFill>
                <a:latin typeface="Calibri"/>
                <a:ea typeface="Calibri"/>
                <a:cs typeface="Calibri"/>
                <a:sym typeface="Calibri"/>
              </a:rPr>
              <a:t> DATM+ROMS+CICE (NASA / partially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Hurricane-Surge:</a:t>
            </a:r>
            <a:r>
              <a:rPr b="0" i="0" lang="en-US" sz="2100" u="none" cap="none" strike="noStrike">
                <a:solidFill>
                  <a:schemeClr val="dk1"/>
                </a:solidFill>
                <a:latin typeface="Calibri"/>
                <a:ea typeface="Calibri"/>
                <a:cs typeface="Calibri"/>
                <a:sym typeface="Calibri"/>
              </a:rPr>
              <a:t> PAHM+SCHISM+WW3 (NOAA / partially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STOFS workflow:</a:t>
            </a:r>
            <a:r>
              <a:rPr b="0" i="0" lang="en-US" sz="2100" u="none" cap="none" strike="noStrike">
                <a:solidFill>
                  <a:schemeClr val="dk1"/>
                </a:solidFill>
                <a:latin typeface="Calibri"/>
                <a:ea typeface="Calibri"/>
                <a:cs typeface="Calibri"/>
                <a:sym typeface="Calibri"/>
              </a:rPr>
              <a:t> To unify and upgrade current STOFS workflow (NOAA / partially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1" i="0" lang="en-US" sz="2100" u="none" cap="none" strike="noStrike">
                <a:solidFill>
                  <a:schemeClr val="dk1"/>
                </a:solidFill>
                <a:latin typeface="Calibri"/>
                <a:ea typeface="Calibri"/>
                <a:cs typeface="Calibri"/>
                <a:sym typeface="Calibri"/>
              </a:rPr>
              <a:t>STOFS-2D-Global:</a:t>
            </a:r>
            <a:r>
              <a:rPr b="0" i="0" lang="en-US" sz="2100" u="none" cap="none" strike="noStrike">
                <a:solidFill>
                  <a:schemeClr val="dk1"/>
                </a:solidFill>
                <a:latin typeface="Calibri"/>
                <a:ea typeface="Calibri"/>
                <a:cs typeface="Calibri"/>
                <a:sym typeface="Calibri"/>
              </a:rPr>
              <a:t> DATM+ADCIRC+WW3 (not funded)</a:t>
            </a:r>
            <a:endParaRPr b="0" i="0" sz="21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Char char="●"/>
            </a:pPr>
            <a:r>
              <a:rPr b="0" i="0" lang="en-US" sz="2100" u="none" cap="none" strike="noStrike">
                <a:solidFill>
                  <a:schemeClr val="dk1"/>
                </a:solidFill>
                <a:latin typeface="Calibri"/>
                <a:ea typeface="Calibri"/>
                <a:cs typeface="Calibri"/>
                <a:sym typeface="Calibri"/>
              </a:rPr>
              <a:t>…</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 name="Google Shape;170;g2ed645263d6_0_147"/>
          <p:cNvSpPr txBox="1"/>
          <p:nvPr/>
        </p:nvSpPr>
        <p:spPr>
          <a:xfrm>
            <a:off x="303650" y="304800"/>
            <a:ext cx="55473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Calibri"/>
                <a:ea typeface="Calibri"/>
                <a:cs typeface="Calibri"/>
                <a:sym typeface="Calibri"/>
              </a:rPr>
              <a:t>UFS Coastal Applications (plans)</a:t>
            </a:r>
            <a:endParaRPr b="1" i="0" sz="25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grpSp>
        <p:nvGrpSpPr>
          <p:cNvPr id="175" name="Google Shape;175;g2ed645263d6_0_164"/>
          <p:cNvGrpSpPr/>
          <p:nvPr/>
        </p:nvGrpSpPr>
        <p:grpSpPr>
          <a:xfrm>
            <a:off x="5326963" y="2982118"/>
            <a:ext cx="1149757" cy="858914"/>
            <a:chOff x="9014259" y="1223076"/>
            <a:chExt cx="2922615" cy="414774"/>
          </a:xfrm>
        </p:grpSpPr>
        <p:sp>
          <p:nvSpPr>
            <p:cNvPr id="176" name="Google Shape;176;g2ed645263d6_0_16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DATAM (CDEPS)</a:t>
              </a:r>
              <a:endParaRPr b="1" i="0" sz="1200" u="none" cap="none" strike="noStrike">
                <a:solidFill>
                  <a:srgbClr val="000000"/>
                </a:solidFill>
                <a:latin typeface="Oswald"/>
                <a:ea typeface="Oswald"/>
                <a:cs typeface="Oswald"/>
                <a:sym typeface="Oswald"/>
              </a:endParaRPr>
            </a:p>
          </p:txBody>
        </p:sp>
        <p:sp>
          <p:nvSpPr>
            <p:cNvPr id="177" name="Google Shape;177;g2ed645263d6_0_16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sp>
        <p:nvSpPr>
          <p:cNvPr id="178" name="Google Shape;178;g2ed645263d6_0_164"/>
          <p:cNvSpPr/>
          <p:nvPr/>
        </p:nvSpPr>
        <p:spPr>
          <a:xfrm>
            <a:off x="6665525" y="2023129"/>
            <a:ext cx="1262100" cy="858900"/>
          </a:xfrm>
          <a:prstGeom prst="rect">
            <a:avLst/>
          </a:prstGeom>
          <a:solidFill>
            <a:srgbClr val="E69138"/>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CMEPS</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Mediator</a:t>
            </a:r>
            <a:endParaRPr b="1" i="0" sz="1200" u="none" cap="none" strike="noStrike">
              <a:solidFill>
                <a:srgbClr val="000000"/>
              </a:solidFill>
              <a:latin typeface="Oswald"/>
              <a:ea typeface="Oswald"/>
              <a:cs typeface="Oswald"/>
              <a:sym typeface="Oswald"/>
            </a:endParaRPr>
          </a:p>
        </p:txBody>
      </p:sp>
      <p:sp>
        <p:nvSpPr>
          <p:cNvPr id="179" name="Google Shape;179;g2ed645263d6_0_164"/>
          <p:cNvSpPr/>
          <p:nvPr/>
        </p:nvSpPr>
        <p:spPr>
          <a:xfrm rot="8270982">
            <a:off x="6099238" y="2636012"/>
            <a:ext cx="477888" cy="159727"/>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0" name="Google Shape;180;g2ed645263d6_0_164"/>
          <p:cNvGrpSpPr/>
          <p:nvPr/>
        </p:nvGrpSpPr>
        <p:grpSpPr>
          <a:xfrm>
            <a:off x="6645202" y="3639462"/>
            <a:ext cx="1024377" cy="757046"/>
            <a:chOff x="9014259" y="1223076"/>
            <a:chExt cx="2922615" cy="414774"/>
          </a:xfrm>
        </p:grpSpPr>
        <p:sp>
          <p:nvSpPr>
            <p:cNvPr id="181" name="Google Shape;181;g2ed645263d6_0_16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Ocean SCHISM</a:t>
              </a:r>
              <a:endParaRPr b="1" i="0" sz="1200" u="none" cap="none" strike="noStrike">
                <a:solidFill>
                  <a:srgbClr val="000000"/>
                </a:solidFill>
                <a:latin typeface="Oswald"/>
                <a:ea typeface="Oswald"/>
                <a:cs typeface="Oswald"/>
                <a:sym typeface="Oswald"/>
              </a:endParaRPr>
            </a:p>
          </p:txBody>
        </p:sp>
        <p:sp>
          <p:nvSpPr>
            <p:cNvPr id="182" name="Google Shape;182;g2ed645263d6_0_16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183" name="Google Shape;183;g2ed645263d6_0_164"/>
          <p:cNvGrpSpPr/>
          <p:nvPr/>
        </p:nvGrpSpPr>
        <p:grpSpPr>
          <a:xfrm>
            <a:off x="7994177" y="3210662"/>
            <a:ext cx="1024377" cy="757046"/>
            <a:chOff x="9014259" y="1223076"/>
            <a:chExt cx="2922615" cy="414774"/>
          </a:xfrm>
        </p:grpSpPr>
        <p:sp>
          <p:nvSpPr>
            <p:cNvPr id="184" name="Google Shape;184;g2ed645263d6_0_16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Wave</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WW3</a:t>
              </a:r>
              <a:endParaRPr b="1" i="0" sz="1200" u="none" cap="none" strike="noStrike">
                <a:solidFill>
                  <a:srgbClr val="000000"/>
                </a:solidFill>
                <a:latin typeface="Oswald"/>
                <a:ea typeface="Oswald"/>
                <a:cs typeface="Oswald"/>
                <a:sym typeface="Oswald"/>
              </a:endParaRPr>
            </a:p>
          </p:txBody>
        </p:sp>
        <p:sp>
          <p:nvSpPr>
            <p:cNvPr id="185" name="Google Shape;185;g2ed645263d6_0_16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186" name="Google Shape;186;g2ed645263d6_0_164"/>
          <p:cNvGrpSpPr/>
          <p:nvPr/>
        </p:nvGrpSpPr>
        <p:grpSpPr>
          <a:xfrm rot="2902011">
            <a:off x="8035599" y="2792115"/>
            <a:ext cx="478855" cy="279424"/>
            <a:chOff x="5934720" y="3716829"/>
            <a:chExt cx="398911" cy="279398"/>
          </a:xfrm>
        </p:grpSpPr>
        <p:sp>
          <p:nvSpPr>
            <p:cNvPr id="187" name="Google Shape;187;g2ed645263d6_0_164"/>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ed645263d6_0_164"/>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9" name="Google Shape;189;g2ed645263d6_0_164"/>
          <p:cNvSpPr txBox="1"/>
          <p:nvPr/>
        </p:nvSpPr>
        <p:spPr>
          <a:xfrm>
            <a:off x="457200" y="76200"/>
            <a:ext cx="5622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STOFS-3D-Alaska:</a:t>
            </a:r>
            <a:r>
              <a:rPr b="0" i="0" lang="en-US" sz="2100" u="none" cap="none" strike="noStrike">
                <a:solidFill>
                  <a:schemeClr val="dk1"/>
                </a:solidFill>
                <a:latin typeface="Calibri"/>
                <a:ea typeface="Calibri"/>
                <a:cs typeface="Calibri"/>
                <a:sym typeface="Calibri"/>
              </a:rPr>
              <a:t> DATM+SCHISM+CICE+WW3</a:t>
            </a:r>
            <a:endParaRPr b="0" i="0" sz="2100" u="none" cap="none" strike="noStrike">
              <a:solidFill>
                <a:schemeClr val="dk1"/>
              </a:solidFill>
              <a:latin typeface="Calibri"/>
              <a:ea typeface="Calibri"/>
              <a:cs typeface="Calibri"/>
              <a:sym typeface="Calibri"/>
            </a:endParaRPr>
          </a:p>
        </p:txBody>
      </p:sp>
      <p:grpSp>
        <p:nvGrpSpPr>
          <p:cNvPr id="190" name="Google Shape;190;g2ed645263d6_0_164"/>
          <p:cNvGrpSpPr/>
          <p:nvPr/>
        </p:nvGrpSpPr>
        <p:grpSpPr>
          <a:xfrm rot="5400000">
            <a:off x="6968575" y="3096877"/>
            <a:ext cx="478853" cy="279426"/>
            <a:chOff x="5934720" y="3716829"/>
            <a:chExt cx="398911" cy="279398"/>
          </a:xfrm>
        </p:grpSpPr>
        <p:sp>
          <p:nvSpPr>
            <p:cNvPr id="191" name="Google Shape;191;g2ed645263d6_0_164"/>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ed645263d6_0_164"/>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 name="Google Shape;193;g2ed645263d6_0_164"/>
          <p:cNvGrpSpPr/>
          <p:nvPr/>
        </p:nvGrpSpPr>
        <p:grpSpPr>
          <a:xfrm>
            <a:off x="5129027" y="1187337"/>
            <a:ext cx="1024377" cy="757046"/>
            <a:chOff x="9014259" y="1223076"/>
            <a:chExt cx="2922615" cy="414774"/>
          </a:xfrm>
        </p:grpSpPr>
        <p:sp>
          <p:nvSpPr>
            <p:cNvPr id="194" name="Google Shape;194;g2ed645263d6_0_164"/>
            <p:cNvSpPr/>
            <p:nvPr/>
          </p:nvSpPr>
          <p:spPr>
            <a:xfrm>
              <a:off x="9014259" y="1338150"/>
              <a:ext cx="2922600" cy="299700"/>
            </a:xfrm>
            <a:prstGeom prst="rect">
              <a:avLst/>
            </a:prstGeom>
            <a:solidFill>
              <a:srgbClr val="FFE599"/>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Sea Ice </a:t>
              </a:r>
              <a:endParaRPr b="1" i="0" sz="1200" u="none" cap="none" strike="noStrike">
                <a:solidFill>
                  <a:srgbClr val="000000"/>
                </a:solidFill>
                <a:latin typeface="Oswald"/>
                <a:ea typeface="Oswald"/>
                <a:cs typeface="Oswald"/>
                <a:sym typeface="Oswald"/>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000000"/>
                  </a:solidFill>
                  <a:latin typeface="Oswald"/>
                  <a:ea typeface="Oswald"/>
                  <a:cs typeface="Oswald"/>
                  <a:sym typeface="Oswald"/>
                </a:rPr>
                <a:t>CICE</a:t>
              </a:r>
              <a:endParaRPr b="1" i="0" sz="1200" u="none" cap="none" strike="noStrike">
                <a:solidFill>
                  <a:srgbClr val="000000"/>
                </a:solidFill>
                <a:latin typeface="Oswald"/>
                <a:ea typeface="Oswald"/>
                <a:cs typeface="Oswald"/>
                <a:sym typeface="Oswald"/>
              </a:endParaRPr>
            </a:p>
          </p:txBody>
        </p:sp>
        <p:sp>
          <p:nvSpPr>
            <p:cNvPr id="195" name="Google Shape;195;g2ed645263d6_0_164"/>
            <p:cNvSpPr/>
            <p:nvPr/>
          </p:nvSpPr>
          <p:spPr>
            <a:xfrm>
              <a:off x="9014274" y="1223076"/>
              <a:ext cx="2922600" cy="122700"/>
            </a:xfrm>
            <a:prstGeom prst="rect">
              <a:avLst/>
            </a:prstGeom>
            <a:solidFill>
              <a:srgbClr val="FFD966"/>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Oswald"/>
                  <a:ea typeface="Oswald"/>
                  <a:cs typeface="Oswald"/>
                  <a:sym typeface="Oswald"/>
                </a:rPr>
                <a:t>NUOPC Cap</a:t>
              </a:r>
              <a:endParaRPr b="0" i="0" sz="1100" u="none" cap="none" strike="noStrike">
                <a:solidFill>
                  <a:srgbClr val="000000"/>
                </a:solidFill>
                <a:latin typeface="Oswald"/>
                <a:ea typeface="Oswald"/>
                <a:cs typeface="Oswald"/>
                <a:sym typeface="Oswald"/>
              </a:endParaRPr>
            </a:p>
          </p:txBody>
        </p:sp>
      </p:grpSp>
      <p:grpSp>
        <p:nvGrpSpPr>
          <p:cNvPr id="196" name="Google Shape;196;g2ed645263d6_0_164"/>
          <p:cNvGrpSpPr/>
          <p:nvPr/>
        </p:nvGrpSpPr>
        <p:grpSpPr>
          <a:xfrm rot="-8599319">
            <a:off x="6206576" y="1725488"/>
            <a:ext cx="478839" cy="279433"/>
            <a:chOff x="5934720" y="3716829"/>
            <a:chExt cx="398911" cy="279398"/>
          </a:xfrm>
        </p:grpSpPr>
        <p:sp>
          <p:nvSpPr>
            <p:cNvPr id="197" name="Google Shape;197;g2ed645263d6_0_164"/>
            <p:cNvSpPr/>
            <p:nvPr/>
          </p:nvSpPr>
          <p:spPr>
            <a:xfrm rot="10789638">
              <a:off x="5934960" y="3836027"/>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2ed645263d6_0_164"/>
            <p:cNvSpPr/>
            <p:nvPr/>
          </p:nvSpPr>
          <p:spPr>
            <a:xfrm rot="-10362">
              <a:off x="5935290" y="3717429"/>
              <a:ext cx="398102" cy="159601"/>
            </a:xfrm>
            <a:prstGeom prst="leftArrow">
              <a:avLst>
                <a:gd fmla="val 50000" name="adj1"/>
                <a:gd fmla="val 50000" name="adj2"/>
              </a:avLst>
            </a:prstGeom>
            <a:solidFill>
              <a:srgbClr val="6AA84F"/>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9" name="Google Shape;199;g2ed645263d6_0_164"/>
          <p:cNvPicPr preferRelativeResize="0"/>
          <p:nvPr/>
        </p:nvPicPr>
        <p:blipFill rotWithShape="1">
          <a:blip r:embed="rId3">
            <a:alphaModFix/>
          </a:blip>
          <a:srcRect b="0" l="0" r="0" t="0"/>
          <a:stretch/>
        </p:blipFill>
        <p:spPr>
          <a:xfrm>
            <a:off x="611525" y="778475"/>
            <a:ext cx="4240050" cy="3669751"/>
          </a:xfrm>
          <a:prstGeom prst="rect">
            <a:avLst/>
          </a:prstGeom>
          <a:noFill/>
          <a:ln>
            <a:noFill/>
          </a:ln>
        </p:spPr>
      </p:pic>
      <p:sp>
        <p:nvSpPr>
          <p:cNvPr id="200" name="Google Shape;200;g2ed645263d6_0_164"/>
          <p:cNvSpPr txBox="1"/>
          <p:nvPr/>
        </p:nvSpPr>
        <p:spPr>
          <a:xfrm>
            <a:off x="838200" y="4401650"/>
            <a:ext cx="529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Surge &amp; Tide Operational Forecast System</a:t>
            </a:r>
            <a:r>
              <a:rPr b="1" i="1" lang="en-US" sz="1400" u="none" cap="none" strike="noStrike">
                <a:solidFill>
                  <a:schemeClr val="dk1"/>
                </a:solidFill>
                <a:latin typeface="Calibri"/>
                <a:ea typeface="Calibri"/>
                <a:cs typeface="Calibri"/>
                <a:sym typeface="Calibri"/>
              </a:rPr>
              <a:t> </a:t>
            </a:r>
            <a:r>
              <a:rPr b="1" i="0" lang="en-US" sz="1400" u="none" cap="none" strike="noStrike">
                <a:solidFill>
                  <a:schemeClr val="dk1"/>
                </a:solidFill>
                <a:latin typeface="Calibri"/>
                <a:ea typeface="Calibri"/>
                <a:cs typeface="Calibri"/>
                <a:sym typeface="Calibri"/>
              </a:rPr>
              <a:t>(STOFS)</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Saeed Moghimi</dc:creator>
</cp:coreProperties>
</file>