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Open Sans" panose="020B0604020202020204" charset="0"/>
      <p:regular r:id="rId21"/>
      <p:bold r:id="rId22"/>
      <p:italic r:id="rId23"/>
      <p:boldItalic r:id="rId24"/>
    </p:embeddedFont>
    <p:embeddedFont>
      <p:font typeface="Lato" panose="020B0604020202020204" charset="0"/>
      <p:regular r:id="rId25"/>
      <p:bold r:id="rId26"/>
      <p:italic r:id="rId27"/>
      <p:boldItalic r:id="rId28"/>
    </p:embeddedFont>
    <p:embeddedFont>
      <p:font typeface="Arial Narrow" panose="020B0606020202030204" pitchFamily="34" charset="0"/>
      <p:regular r:id="rId29"/>
      <p:bold r:id="rId30"/>
      <p:italic r:id="rId31"/>
      <p:boldItalic r:id="rId32"/>
    </p:embeddedFont>
    <p:embeddedFont>
      <p:font typeface="Raleway SemiBold" panose="020B060402020202020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iw1TFM2KKdyYcw8UsWDtx5LqBT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E6FF"/>
    <a:srgbClr val="145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2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0" Type="http://schemas.openxmlformats.org/officeDocument/2006/relationships/notesMaster" Target="notesMasters/notesMaster1.xml"/><Relationship Id="rId4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145FA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" name="Google Shape;14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5" name="Google Shape;15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 i="0" u="none" strike="noStrike" cap="non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sz="600" b="1" i="0" u="none" strike="noStrike" cap="non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70226" y="97375"/>
            <a:ext cx="1519050" cy="103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rgbClr val="145FA6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3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95" name="Google Shape;95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97;p13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0" name="Google Shape;10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3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sz="8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70226" y="97375"/>
            <a:ext cx="1519050" cy="103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3">
            <a:alphaModFix amt="25000"/>
          </a:blip>
          <a:srcRect/>
          <a:stretch/>
        </p:blipFill>
        <p:spPr>
          <a:xfrm>
            <a:off x="467975" y="76200"/>
            <a:ext cx="4991099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ea547a53eb_0_111"/>
          <p:cNvSpPr txBox="1">
            <a:spLocks noGrp="1"/>
          </p:cNvSpPr>
          <p:nvPr>
            <p:ph type="title"/>
          </p:nvPr>
        </p:nvSpPr>
        <p:spPr>
          <a:xfrm>
            <a:off x="623625" y="10926"/>
            <a:ext cx="7896600" cy="10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2ea547a53eb_0_111"/>
          <p:cNvSpPr txBox="1">
            <a:spLocks noGrp="1"/>
          </p:cNvSpPr>
          <p:nvPr>
            <p:ph type="body" idx="1"/>
          </p:nvPr>
        </p:nvSpPr>
        <p:spPr>
          <a:xfrm>
            <a:off x="671937" y="844188"/>
            <a:ext cx="3658200" cy="30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g2ea547a53eb_0_111"/>
          <p:cNvSpPr txBox="1">
            <a:spLocks noGrp="1"/>
          </p:cNvSpPr>
          <p:nvPr>
            <p:ph type="ftr" idx="11"/>
          </p:nvPr>
        </p:nvSpPr>
        <p:spPr>
          <a:xfrm>
            <a:off x="595170" y="4855739"/>
            <a:ext cx="2685300" cy="2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rgbClr val="0A4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2ea547a53eb_0_111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2ea547a53eb_0_111"/>
          <p:cNvSpPr txBox="1">
            <a:spLocks noGrp="1"/>
          </p:cNvSpPr>
          <p:nvPr>
            <p:ph type="sldNum" idx="12"/>
          </p:nvPr>
        </p:nvSpPr>
        <p:spPr>
          <a:xfrm>
            <a:off x="6162076" y="4870601"/>
            <a:ext cx="255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127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27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2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27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127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127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127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127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a Weather-Ready Nation //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1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ea547a53eb_0_33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4" name="Google Shape;114;g2ea547a53eb_0_338"/>
          <p:cNvSpPr txBox="1">
            <a:spLocks noGrp="1"/>
          </p:cNvSpPr>
          <p:nvPr>
            <p:ph type="body" idx="1"/>
          </p:nvPr>
        </p:nvSpPr>
        <p:spPr>
          <a:xfrm>
            <a:off x="457200" y="1200157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g2ea547a53eb_0_338"/>
          <p:cNvSpPr txBox="1">
            <a:spLocks noGrp="1"/>
          </p:cNvSpPr>
          <p:nvPr>
            <p:ph type="body" idx="2"/>
          </p:nvPr>
        </p:nvSpPr>
        <p:spPr>
          <a:xfrm>
            <a:off x="4648200" y="1200157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g2ea547a53eb_0_338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g2ea547a53eb_0_338"/>
          <p:cNvSpPr txBox="1">
            <a:spLocks noGrp="1"/>
          </p:cNvSpPr>
          <p:nvPr>
            <p:ph type="ftr" idx="11"/>
          </p:nvPr>
        </p:nvSpPr>
        <p:spPr>
          <a:xfrm>
            <a:off x="3124201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g2ea547a53eb_0_338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2" name="Google Shape;22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p4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 i="0" u="none" strike="noStrike" cap="non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sz="600" b="1" i="0" u="none" strike="noStrike" cap="non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FC11C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1" name="Google Shape;31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sz="8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" name="Google Shape;43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4" name="Google Shape;44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6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 i="0" u="none" strike="noStrike" cap="non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sz="600" b="1" i="0" u="none" strike="noStrike" cap="non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2" name="Google Shape;52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3" name="Google Shape;53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5" name="Google Shape;55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 i="0" u="none" strike="noStrike" cap="non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sz="600" b="1" i="0" u="none" strike="noStrike" cap="non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no bar">
  <p:cSld name="TITLE_ONLY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" name="Google Shape;6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8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 i="0" u="none" strike="noStrike" cap="non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sz="600" b="1" i="0" u="none" strike="noStrike" cap="non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Google Shape;67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8" name="Google Shape;68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0" name="Google Shape;7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9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 i="0" u="none" strike="noStrike" cap="non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sz="600" b="1" i="0" u="none" strike="noStrike" cap="non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1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4" name="Google Shape;74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0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sz="8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6" name="Google Shape;86;p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7" name="Google Shape;87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harrison@noaa.gov" TargetMode="External"/><Relationship Id="rId2" Type="http://schemas.openxmlformats.org/officeDocument/2006/relationships/hyperlink" Target="https://hwt.nssl.noaa.gov/sfe/2024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ithub.com/NVlabs/FourCastNet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github.com/198808xc/Pangu-Weather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github.com/google-deepmind/graphcast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aiweather.cira.colostate.edu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685800" y="600665"/>
            <a:ext cx="7772400" cy="91645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n-US" sz="2400" dirty="0">
                <a:solidFill>
                  <a:srgbClr val="145FA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 Evaluation of AI-Generated Global NWP Emulators in the NOAA HWT Spring Forecasting Experiment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914400" y="2217444"/>
            <a:ext cx="7315200" cy="302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sz="18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Harrison</a:t>
            </a:r>
            <a:r>
              <a:rPr lang="en-US" sz="1800" baseline="30000" dirty="0">
                <a:solidFill>
                  <a:schemeClr val="bg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1,2,3</a:t>
            </a:r>
            <a:r>
              <a:rPr lang="en-US" sz="1800" dirty="0">
                <a:solidFill>
                  <a:schemeClr val="bg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ClrTx/>
            </a:pPr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 Supinie</a:t>
            </a:r>
            <a:r>
              <a:rPr lang="en-US" sz="1600" baseline="30000" dirty="0">
                <a:solidFill>
                  <a:schemeClr val="bg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Israel Jirak</a:t>
            </a:r>
            <a:r>
              <a:rPr lang="en-US" sz="1600" baseline="30000" dirty="0">
                <a:solidFill>
                  <a:schemeClr val="bg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Adam Clark</a:t>
            </a:r>
            <a:r>
              <a:rPr lang="en-US" sz="1600" baseline="30000" dirty="0">
                <a:solidFill>
                  <a:schemeClr val="bg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1600" dirty="0">
              <a:solidFill>
                <a:schemeClr val="bg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</a:pPr>
            <a:endParaRPr lang="en-US" sz="1800" baseline="30000" dirty="0">
              <a:solidFill>
                <a:schemeClr val="bg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</a:pPr>
            <a:r>
              <a:rPr lang="en-US" sz="1200" baseline="30000" dirty="0">
                <a:solidFill>
                  <a:schemeClr val="bg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200" dirty="0">
                <a:solidFill>
                  <a:schemeClr val="bg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Cooperative Institute for Severe and High-Impact Weather Research and Operations, University of Oklahoma</a:t>
            </a:r>
          </a:p>
          <a:p>
            <a:pPr>
              <a:buClrTx/>
            </a:pPr>
            <a:r>
              <a:rPr lang="en-US" sz="1200" baseline="30000" dirty="0">
                <a:solidFill>
                  <a:schemeClr val="bg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solidFill>
                  <a:schemeClr val="bg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NOAA/NWS/Storm Prediction Center</a:t>
            </a:r>
          </a:p>
          <a:p>
            <a:pPr>
              <a:buClrTx/>
            </a:pPr>
            <a:r>
              <a:rPr lang="en-US" sz="1200" baseline="30000" dirty="0">
                <a:solidFill>
                  <a:schemeClr val="bg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200" dirty="0">
                <a:solidFill>
                  <a:schemeClr val="bg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of Meteorology, University of Oklahoma</a:t>
            </a:r>
          </a:p>
          <a:p>
            <a:pPr>
              <a:buClrTx/>
            </a:pPr>
            <a:r>
              <a:rPr lang="en-US" sz="1200" baseline="30000" dirty="0">
                <a:solidFill>
                  <a:schemeClr val="bg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200" dirty="0">
                <a:solidFill>
                  <a:schemeClr val="bg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NOAA/OAR/National Severe Storms Laboratory</a:t>
            </a:r>
            <a:endParaRPr lang="en-US" sz="1200" baseline="30000" dirty="0">
              <a:solidFill>
                <a:schemeClr val="bg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</a:pPr>
            <a:endParaRPr lang="en-US" sz="1800" dirty="0">
              <a:solidFill>
                <a:schemeClr val="bg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</a:pPr>
            <a:endParaRPr lang="en-US" sz="2000" dirty="0">
              <a:solidFill>
                <a:schemeClr val="bg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117437" y="1775316"/>
            <a:ext cx="4909127" cy="73885"/>
            <a:chOff x="2117437" y="1699489"/>
            <a:chExt cx="4909127" cy="738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7" name="Straight Connector 16"/>
            <p:cNvCxnSpPr/>
            <p:nvPr/>
          </p:nvCxnSpPr>
          <p:spPr>
            <a:xfrm>
              <a:off x="2117437" y="1736430"/>
              <a:ext cx="4909127" cy="0"/>
            </a:xfrm>
            <a:prstGeom prst="line">
              <a:avLst/>
            </a:prstGeom>
            <a:noFill/>
            <a:ln w="6350" cap="flat" cmpd="sng" algn="ctr">
              <a:solidFill>
                <a:srgbClr val="145FA6"/>
              </a:solidFill>
              <a:prstDash val="solid"/>
              <a:miter lim="800000"/>
            </a:ln>
            <a:effectLst/>
          </p:spPr>
        </p:cxnSp>
        <p:sp>
          <p:nvSpPr>
            <p:cNvPr id="18" name="Oval 17"/>
            <p:cNvSpPr/>
            <p:nvPr/>
          </p:nvSpPr>
          <p:spPr>
            <a:xfrm>
              <a:off x="4535058" y="1699489"/>
              <a:ext cx="73885" cy="73885"/>
            </a:xfrm>
            <a:prstGeom prst="ellipse">
              <a:avLst/>
            </a:prstGeom>
            <a:solidFill>
              <a:srgbClr val="145FA6"/>
            </a:solidFill>
            <a:ln w="12700" cap="flat" cmpd="sng" algn="ctr">
              <a:solidFill>
                <a:srgbClr val="145FA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4945" y="645369"/>
            <a:ext cx="7873205" cy="63762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145F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3200" dirty="0">
              <a:solidFill>
                <a:srgbClr val="145F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791737" y="1492428"/>
            <a:ext cx="3976577" cy="2640096"/>
          </a:xfrm>
        </p:spPr>
        <p:txBody>
          <a:bodyPr>
            <a:norm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GFS rated the best model on 11 of 20 days</a:t>
            </a:r>
          </a:p>
          <a:p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GraphCast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rated the best on 4 days</a:t>
            </a:r>
          </a:p>
          <a:p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clear winner among AI models</a:t>
            </a:r>
          </a:p>
          <a:p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Pangu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rated the worst model less often than the other AI models</a:t>
            </a:r>
          </a:p>
          <a:p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33778" y="1208045"/>
            <a:ext cx="6723370" cy="0"/>
          </a:xfrm>
          <a:prstGeom prst="line">
            <a:avLst/>
          </a:prstGeom>
          <a:ln>
            <a:solidFill>
              <a:srgbClr val="145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graph of numbers and colors&#10;&#10;Description automatically generated with medium confidence">
            <a:extLst>
              <a:ext uri="{FF2B5EF4-FFF2-40B4-BE49-F238E27FC236}">
                <a16:creationId xmlns:a16="http://schemas.microsoft.com/office/drawing/2014/main" id="{49ECD4A7-805F-4638-9CE8-B8423594EC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5" t="4547" r="6680" b="6012"/>
          <a:stretch/>
        </p:blipFill>
        <p:spPr>
          <a:xfrm>
            <a:off x="198473" y="1282994"/>
            <a:ext cx="4593264" cy="367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6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2DADB94-2347-A07A-CA4C-A685B8F0012B}"/>
              </a:ext>
            </a:extLst>
          </p:cNvPr>
          <p:cNvSpPr/>
          <p:nvPr/>
        </p:nvSpPr>
        <p:spPr>
          <a:xfrm>
            <a:off x="7357148" y="3537098"/>
            <a:ext cx="1737233" cy="1438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graph with lines and numbers&#10;&#10;Description automatically generated">
            <a:extLst>
              <a:ext uri="{FF2B5EF4-FFF2-40B4-BE49-F238E27FC236}">
                <a16:creationId xmlns:a16="http://schemas.microsoft.com/office/drawing/2014/main" id="{A392CABF-1107-B140-AEFF-97837541A3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8" t="9371" r="8612" b="7804"/>
          <a:stretch/>
        </p:blipFill>
        <p:spPr>
          <a:xfrm>
            <a:off x="699873" y="571498"/>
            <a:ext cx="7744254" cy="457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30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2DADB94-2347-A07A-CA4C-A685B8F0012B}"/>
              </a:ext>
            </a:extLst>
          </p:cNvPr>
          <p:cNvSpPr/>
          <p:nvPr/>
        </p:nvSpPr>
        <p:spPr>
          <a:xfrm>
            <a:off x="7357148" y="3537098"/>
            <a:ext cx="1737233" cy="1438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graph with lines and numbers&#10;&#10;Description automatically generated">
            <a:extLst>
              <a:ext uri="{FF2B5EF4-FFF2-40B4-BE49-F238E27FC236}">
                <a16:creationId xmlns:a16="http://schemas.microsoft.com/office/drawing/2014/main" id="{A392CABF-1107-B140-AEFF-97837541A3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8" t="9371" r="8612" b="7804"/>
          <a:stretch/>
        </p:blipFill>
        <p:spPr>
          <a:xfrm>
            <a:off x="699873" y="571498"/>
            <a:ext cx="7744254" cy="45720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329ED09-C54A-85E1-A4FA-E0246CC92547}"/>
              </a:ext>
            </a:extLst>
          </p:cNvPr>
          <p:cNvSpPr/>
          <p:nvPr/>
        </p:nvSpPr>
        <p:spPr>
          <a:xfrm>
            <a:off x="2821172" y="1509823"/>
            <a:ext cx="1842977" cy="215486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88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4945" y="645370"/>
            <a:ext cx="7873205" cy="58872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145F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 Design</a:t>
            </a:r>
            <a:endParaRPr lang="en-US" sz="3200" dirty="0">
              <a:solidFill>
                <a:srgbClr val="145F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33778" y="1208045"/>
            <a:ext cx="6723370" cy="0"/>
          </a:xfrm>
          <a:prstGeom prst="line">
            <a:avLst/>
          </a:prstGeom>
          <a:ln>
            <a:solidFill>
              <a:srgbClr val="145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3C86572-0208-F968-7DF8-C09DF48820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07" r="33233" b="2257"/>
          <a:stretch/>
        </p:blipFill>
        <p:spPr>
          <a:xfrm>
            <a:off x="0" y="816710"/>
            <a:ext cx="6105236" cy="40929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ACAEF4-D049-F5FB-738E-04E83F5A02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06" t="36615" r="-38" b="2257"/>
          <a:stretch/>
        </p:blipFill>
        <p:spPr>
          <a:xfrm>
            <a:off x="6105235" y="813884"/>
            <a:ext cx="3038765" cy="30276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05236" y="3311971"/>
            <a:ext cx="3038764" cy="1600438"/>
          </a:xfrm>
          <a:prstGeom prst="rect">
            <a:avLst/>
          </a:prstGeom>
          <a:solidFill>
            <a:srgbClr val="99E6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models generally seemed to perform better in strongly-forced environments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Handled broad synoptic patterns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0A023-6A2C-40F1-9C35-D0E5C1B9245A}"/>
              </a:ext>
            </a:extLst>
          </p:cNvPr>
          <p:cNvSpPr txBox="1"/>
          <p:nvPr/>
        </p:nvSpPr>
        <p:spPr>
          <a:xfrm>
            <a:off x="3483934" y="487007"/>
            <a:ext cx="2176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8, 2024 (F168)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5F89BE-AF31-D5A7-462E-B0DEA75E9E0F}"/>
              </a:ext>
            </a:extLst>
          </p:cNvPr>
          <p:cNvSpPr txBox="1"/>
          <p:nvPr/>
        </p:nvSpPr>
        <p:spPr>
          <a:xfrm>
            <a:off x="0" y="816710"/>
            <a:ext cx="1240465" cy="307777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GraphCast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FC9E6B-64DF-8951-948E-DF56EC769EE0}"/>
              </a:ext>
            </a:extLst>
          </p:cNvPr>
          <p:cNvSpPr txBox="1"/>
          <p:nvPr/>
        </p:nvSpPr>
        <p:spPr>
          <a:xfrm>
            <a:off x="3038766" y="816710"/>
            <a:ext cx="1394689" cy="307777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Pangu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-Weather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9F3F75-1C5F-3D4C-3A25-335DA9A6A851}"/>
              </a:ext>
            </a:extLst>
          </p:cNvPr>
          <p:cNvSpPr txBox="1"/>
          <p:nvPr/>
        </p:nvSpPr>
        <p:spPr>
          <a:xfrm>
            <a:off x="6091147" y="816710"/>
            <a:ext cx="1240465" cy="307777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0B220E-D0B3-95E4-F2F4-0EAF79BFF8E2}"/>
              </a:ext>
            </a:extLst>
          </p:cNvPr>
          <p:cNvSpPr txBox="1"/>
          <p:nvPr/>
        </p:nvSpPr>
        <p:spPr>
          <a:xfrm>
            <a:off x="-1" y="2907594"/>
            <a:ext cx="1240465" cy="307777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FourCast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E4A5D0-CB49-175B-7B53-03FE21B55FFB}"/>
              </a:ext>
            </a:extLst>
          </p:cNvPr>
          <p:cNvSpPr txBox="1"/>
          <p:nvPr/>
        </p:nvSpPr>
        <p:spPr>
          <a:xfrm>
            <a:off x="3038766" y="2907594"/>
            <a:ext cx="1240465" cy="307777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GFS</a:t>
            </a:r>
          </a:p>
        </p:txBody>
      </p:sp>
    </p:spTree>
    <p:extLst>
      <p:ext uri="{BB962C8B-B14F-4D97-AF65-F5344CB8AC3E}">
        <p14:creationId xmlns:p14="http://schemas.microsoft.com/office/powerpoint/2010/main" val="276371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2DADB94-2347-A07A-CA4C-A685B8F0012B}"/>
              </a:ext>
            </a:extLst>
          </p:cNvPr>
          <p:cNvSpPr/>
          <p:nvPr/>
        </p:nvSpPr>
        <p:spPr>
          <a:xfrm>
            <a:off x="7357148" y="3537098"/>
            <a:ext cx="1737233" cy="1438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graph with lines and numbers&#10;&#10;Description automatically generated">
            <a:extLst>
              <a:ext uri="{FF2B5EF4-FFF2-40B4-BE49-F238E27FC236}">
                <a16:creationId xmlns:a16="http://schemas.microsoft.com/office/drawing/2014/main" id="{A392CABF-1107-B140-AEFF-97837541A3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8" t="9371" r="8612" b="7804"/>
          <a:stretch/>
        </p:blipFill>
        <p:spPr>
          <a:xfrm>
            <a:off x="699873" y="571498"/>
            <a:ext cx="7744254" cy="45720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329ED09-C54A-85E1-A4FA-E0246CC92547}"/>
              </a:ext>
            </a:extLst>
          </p:cNvPr>
          <p:cNvSpPr/>
          <p:nvPr/>
        </p:nvSpPr>
        <p:spPr>
          <a:xfrm>
            <a:off x="4657057" y="1920946"/>
            <a:ext cx="2587259" cy="238169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7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4945" y="645370"/>
            <a:ext cx="7873205" cy="58872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145F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 Design</a:t>
            </a:r>
            <a:endParaRPr lang="en-US" sz="3200" dirty="0">
              <a:solidFill>
                <a:srgbClr val="145F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33778" y="1208045"/>
            <a:ext cx="6723370" cy="0"/>
          </a:xfrm>
          <a:prstGeom prst="line">
            <a:avLst/>
          </a:prstGeom>
          <a:ln>
            <a:solidFill>
              <a:srgbClr val="145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F60A023-6A2C-40F1-9C35-D0E5C1B9245A}"/>
              </a:ext>
            </a:extLst>
          </p:cNvPr>
          <p:cNvSpPr txBox="1"/>
          <p:nvPr/>
        </p:nvSpPr>
        <p:spPr>
          <a:xfrm>
            <a:off x="3483934" y="487007"/>
            <a:ext cx="2176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21, 2024 (F168)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6BFEE1-53E2-EBEC-0656-E10CD104CE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06" r="33233" b="2742"/>
          <a:stretch/>
        </p:blipFill>
        <p:spPr>
          <a:xfrm>
            <a:off x="0" y="821506"/>
            <a:ext cx="6105234" cy="40838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0FD55D-86CA-6900-40F9-846B9D217E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768" t="36130" b="2742"/>
          <a:stretch/>
        </p:blipFill>
        <p:spPr>
          <a:xfrm>
            <a:off x="6105234" y="821506"/>
            <a:ext cx="3038766" cy="30276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05236" y="2929204"/>
            <a:ext cx="3038764" cy="2031325"/>
          </a:xfrm>
          <a:prstGeom prst="rect">
            <a:avLst/>
          </a:prstGeom>
          <a:solidFill>
            <a:srgbClr val="99E6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models struggled to capture more subtle forcing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Particularly noticeable in split-flow regimes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felt the wind and height fields were often too smoothed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26C7BA-0C1A-0D0B-3FE0-254351BE11E3}"/>
              </a:ext>
            </a:extLst>
          </p:cNvPr>
          <p:cNvSpPr txBox="1"/>
          <p:nvPr/>
        </p:nvSpPr>
        <p:spPr>
          <a:xfrm>
            <a:off x="0" y="823798"/>
            <a:ext cx="1240465" cy="307777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GraphCast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AA9B71-8AB5-1567-6026-251C1FD223AC}"/>
              </a:ext>
            </a:extLst>
          </p:cNvPr>
          <p:cNvSpPr txBox="1"/>
          <p:nvPr/>
        </p:nvSpPr>
        <p:spPr>
          <a:xfrm>
            <a:off x="3038766" y="823798"/>
            <a:ext cx="1413161" cy="307777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Pangu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-Weather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D5BB6B-B3E9-D3EC-E9B5-722DB278FF43}"/>
              </a:ext>
            </a:extLst>
          </p:cNvPr>
          <p:cNvSpPr txBox="1"/>
          <p:nvPr/>
        </p:nvSpPr>
        <p:spPr>
          <a:xfrm>
            <a:off x="6091147" y="823798"/>
            <a:ext cx="1240465" cy="307777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3C7AFF-2D98-046F-6916-F8EA569FA93F}"/>
              </a:ext>
            </a:extLst>
          </p:cNvPr>
          <p:cNvSpPr txBox="1"/>
          <p:nvPr/>
        </p:nvSpPr>
        <p:spPr>
          <a:xfrm>
            <a:off x="-1" y="2928858"/>
            <a:ext cx="1240465" cy="307777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FourCast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31B588-6BCC-607E-2B21-FE5A46108403}"/>
              </a:ext>
            </a:extLst>
          </p:cNvPr>
          <p:cNvSpPr txBox="1"/>
          <p:nvPr/>
        </p:nvSpPr>
        <p:spPr>
          <a:xfrm>
            <a:off x="3038766" y="2928858"/>
            <a:ext cx="1240465" cy="307777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GFS</a:t>
            </a:r>
          </a:p>
        </p:txBody>
      </p:sp>
    </p:spTree>
    <p:extLst>
      <p:ext uri="{BB962C8B-B14F-4D97-AF65-F5344CB8AC3E}">
        <p14:creationId xmlns:p14="http://schemas.microsoft.com/office/powerpoint/2010/main" val="92351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4945" y="645369"/>
            <a:ext cx="7873205" cy="63762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145F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3200" dirty="0">
              <a:solidFill>
                <a:srgbClr val="145F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791737" y="1492428"/>
            <a:ext cx="3976577" cy="2640096"/>
          </a:xfrm>
        </p:spPr>
        <p:txBody>
          <a:bodyPr>
            <a:normAutofit/>
          </a:bodyPr>
          <a:lstStyle/>
          <a:p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GraphCast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QPF rated significantly lower than GFS on average</a:t>
            </a:r>
          </a:p>
          <a:p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Produced very broad areas of precipitation</a:t>
            </a:r>
          </a:p>
          <a:p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Poor detection of heavy rain events</a:t>
            </a:r>
          </a:p>
          <a:p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QPF not yet available from other AI models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33778" y="1208045"/>
            <a:ext cx="6723370" cy="0"/>
          </a:xfrm>
          <a:prstGeom prst="line">
            <a:avLst/>
          </a:prstGeom>
          <a:ln>
            <a:solidFill>
              <a:srgbClr val="145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red and blue diagram&#10;&#10;Description automatically generated">
            <a:extLst>
              <a:ext uri="{FF2B5EF4-FFF2-40B4-BE49-F238E27FC236}">
                <a16:creationId xmlns:a16="http://schemas.microsoft.com/office/drawing/2014/main" id="{A17FA1A2-2240-73F6-0612-8CB839E500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90" t="8268" r="7554" b="6288"/>
          <a:stretch/>
        </p:blipFill>
        <p:spPr>
          <a:xfrm>
            <a:off x="241007" y="1350660"/>
            <a:ext cx="4640974" cy="36608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94684" y="4839853"/>
            <a:ext cx="4895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GFS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394" y="4840370"/>
            <a:ext cx="102985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GraphCast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485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4945" y="645370"/>
            <a:ext cx="7873205" cy="71237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145F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Observations</a:t>
            </a:r>
            <a:endParaRPr lang="en-US" sz="3200" dirty="0">
              <a:solidFill>
                <a:srgbClr val="145F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33778" y="1357744"/>
            <a:ext cx="7000399" cy="3269673"/>
          </a:xfrm>
        </p:spPr>
        <p:txBody>
          <a:bodyPr>
            <a:norm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Derived soundings from AI models physically realistic but very smooth</a:t>
            </a:r>
          </a:p>
          <a:p>
            <a:pPr lvl="1"/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Poorly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resolved PBL and EML</a:t>
            </a:r>
          </a:p>
          <a:p>
            <a:pPr lvl="1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Often close to standard atmosphere</a:t>
            </a:r>
          </a:p>
          <a:p>
            <a:pPr lvl="1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Particularly noted for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FourCastNet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models showed less run-to-run and day-to-day consistency than the GFS</a:t>
            </a:r>
          </a:p>
          <a:p>
            <a:pPr lvl="1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Models would occasionally see dramatic shifts between runs</a:t>
            </a:r>
          </a:p>
          <a:p>
            <a:pPr lvl="1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“best” AI model varied considerably from day to day</a:t>
            </a:r>
          </a:p>
          <a:p>
            <a:pPr lvl="1"/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impressed by current state of models but indicated there’s still work to do before they’re ready for operations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33778" y="1208045"/>
            <a:ext cx="6723370" cy="0"/>
          </a:xfrm>
          <a:prstGeom prst="line">
            <a:avLst/>
          </a:prstGeom>
          <a:ln>
            <a:solidFill>
              <a:srgbClr val="145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860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4945" y="645370"/>
            <a:ext cx="7873205" cy="71237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145F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endParaRPr lang="en-US" sz="3200" dirty="0">
              <a:solidFill>
                <a:srgbClr val="145F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33778" y="1357744"/>
            <a:ext cx="7000399" cy="3269673"/>
          </a:xfrm>
        </p:spPr>
        <p:txBody>
          <a:bodyPr>
            <a:normAutofit/>
          </a:bodyPr>
          <a:lstStyle/>
          <a:p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6050" indent="0">
              <a:buNone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Info: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https://hwt.nssl.noaa.gov/sfe/2024/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46050" indent="0">
              <a:buNone/>
            </a:pP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6050" indent="0">
              <a:buNone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david.harrison@noaa.gov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6050" indent="0">
              <a:buNone/>
            </a:pP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6050" indent="0">
              <a:buNone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statements, findings, conclusions, and recommendations are those of the authors and do not necessarily reflect the views of NOAA or the U.S. Department of Commerce.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33778" y="1208045"/>
            <a:ext cx="6723370" cy="0"/>
          </a:xfrm>
          <a:prstGeom prst="line">
            <a:avLst/>
          </a:prstGeom>
          <a:ln>
            <a:solidFill>
              <a:srgbClr val="145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844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4945" y="645370"/>
            <a:ext cx="7873205" cy="71237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145F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n-US" sz="3200" dirty="0">
              <a:solidFill>
                <a:srgbClr val="145F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41418" y="1357744"/>
            <a:ext cx="7318731" cy="3334329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private-sector companies have recently explored and developed AI for global weather prediction</a:t>
            </a: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models have demonstrated similar or improved statistical skill to ECMWF’s Integrated Forecast System (IFS)</a:t>
            </a: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Much faster than traditional NWP with fewer computational resources</a:t>
            </a:r>
          </a:p>
          <a:p>
            <a:pPr marL="14605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100" b="1" dirty="0">
              <a:solidFill>
                <a:srgbClr val="145F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900" b="1" dirty="0">
                <a:solidFill>
                  <a:srgbClr val="145F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Questions:</a:t>
            </a:r>
          </a:p>
          <a:p>
            <a:endParaRPr lang="en-US" sz="1100" dirty="0"/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the AI forecasts compare to traditional NWP?</a:t>
            </a:r>
          </a:p>
          <a:p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the AI forecasts provide value at extended lead times for severe weather forecasting?</a:t>
            </a:r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33778" y="1208045"/>
            <a:ext cx="6723370" cy="0"/>
          </a:xfrm>
          <a:prstGeom prst="line">
            <a:avLst/>
          </a:prstGeom>
          <a:ln>
            <a:solidFill>
              <a:srgbClr val="145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050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4945" y="645369"/>
            <a:ext cx="7873205" cy="71237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145F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NVIDIA’s </a:t>
            </a:r>
            <a:r>
              <a:rPr lang="en-US" sz="2400" dirty="0" err="1">
                <a:solidFill>
                  <a:srgbClr val="145F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FourCastNet</a:t>
            </a:r>
            <a:r>
              <a:rPr lang="en-US" sz="2400" dirty="0">
                <a:solidFill>
                  <a:srgbClr val="145F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V2</a:t>
            </a:r>
            <a:endParaRPr lang="en-US" sz="3200" dirty="0">
              <a:solidFill>
                <a:srgbClr val="145F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33778" y="1357745"/>
            <a:ext cx="7784372" cy="2982230"/>
          </a:xfrm>
        </p:spPr>
        <p:txBody>
          <a:bodyPr>
            <a:normAutofit lnSpcReduction="10000"/>
          </a:bodyPr>
          <a:lstStyle/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Fourier Forecasting Neural Network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Applies an Adaptive Fourier Neural Operator (ANSO) model architecture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Trained on a subset of ERA5 reanalysis from 1979 – 2015 at single pressure levels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Produces autoregressive 6-h forecasts at 0.25º resolution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Publicly available at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https://github.com/NVlabs/FourCastNet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33778" y="1208045"/>
            <a:ext cx="6723370" cy="0"/>
          </a:xfrm>
          <a:prstGeom prst="line">
            <a:avLst/>
          </a:prstGeom>
          <a:ln>
            <a:solidFill>
              <a:srgbClr val="145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400" y="467173"/>
            <a:ext cx="1831600" cy="14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39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4945" y="645369"/>
            <a:ext cx="7873205" cy="71237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145F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Huawei Cloud’s </a:t>
            </a:r>
            <a:r>
              <a:rPr lang="en-US" sz="2400" dirty="0" err="1">
                <a:solidFill>
                  <a:srgbClr val="145F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Pangu</a:t>
            </a:r>
            <a:r>
              <a:rPr lang="en-US" sz="2400" dirty="0">
                <a:solidFill>
                  <a:srgbClr val="145F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-Weather</a:t>
            </a:r>
            <a:endParaRPr lang="en-US" sz="3200" dirty="0">
              <a:solidFill>
                <a:srgbClr val="145F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33778" y="1357745"/>
            <a:ext cx="7784372" cy="2982230"/>
          </a:xfrm>
        </p:spPr>
        <p:txBody>
          <a:bodyPr>
            <a:normAutofit/>
          </a:bodyPr>
          <a:lstStyle/>
          <a:p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Applies a 3D Earth-Specific Transformer (3DEST) model architecture</a:t>
            </a:r>
          </a:p>
          <a:p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Trained on ERA5 reanalysis from 1979 – 2017 at 1-h, 3-h, 6-h, and 24-h lead times</a:t>
            </a:r>
          </a:p>
          <a:p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Iteratively runs 1-h, 3-h, 6-h, and 24-h models to get desired forecast hour</a:t>
            </a:r>
          </a:p>
          <a:p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Produces 0.25º forecast at lead times of 1-h to 1 week</a:t>
            </a:r>
          </a:p>
          <a:p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Publicly available at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https://github.com/198808xc/Pangu-Weather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33778" y="1208045"/>
            <a:ext cx="6723370" cy="0"/>
          </a:xfrm>
          <a:prstGeom prst="line">
            <a:avLst/>
          </a:prstGeom>
          <a:ln>
            <a:solidFill>
              <a:srgbClr val="145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342" y="645370"/>
            <a:ext cx="1077864" cy="109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31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4945" y="645369"/>
            <a:ext cx="7873205" cy="71237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145F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Google’s </a:t>
            </a:r>
            <a:r>
              <a:rPr lang="en-US" sz="2400" dirty="0" err="1">
                <a:solidFill>
                  <a:srgbClr val="145F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GraphCast</a:t>
            </a:r>
            <a:endParaRPr lang="en-US" sz="3200" dirty="0">
              <a:solidFill>
                <a:srgbClr val="145F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33778" y="1357745"/>
            <a:ext cx="7784372" cy="2982230"/>
          </a:xfrm>
        </p:spPr>
        <p:txBody>
          <a:bodyPr>
            <a:normAutofit/>
          </a:bodyPr>
          <a:lstStyle/>
          <a:p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focus on the “operational” version of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GraphCast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Applies a Graph Neural Network (GNN) model architecture</a:t>
            </a:r>
          </a:p>
          <a:p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Trained on ERA5 reanalysis from 1979 – 2017 </a:t>
            </a:r>
          </a:p>
          <a:p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Produces autoregressive 6-h forecasts at 0.25º resolution</a:t>
            </a:r>
          </a:p>
          <a:p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Publicly available at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https://github.com/google-deepmind/graphcast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33778" y="1208045"/>
            <a:ext cx="6723370" cy="0"/>
          </a:xfrm>
          <a:prstGeom prst="line">
            <a:avLst/>
          </a:prstGeom>
          <a:ln>
            <a:solidFill>
              <a:srgbClr val="145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035" y="673078"/>
            <a:ext cx="1893217" cy="106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66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4945" y="645370"/>
            <a:ext cx="7873205" cy="71237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145F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 Design</a:t>
            </a:r>
            <a:endParaRPr lang="en-US" sz="3200" dirty="0">
              <a:solidFill>
                <a:srgbClr val="145F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33778" y="1357744"/>
            <a:ext cx="7784372" cy="3269673"/>
          </a:xfrm>
        </p:spPr>
        <p:txBody>
          <a:bodyPr>
            <a:normAutofit lnSpcReduction="10000"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AI model run experimentally at the Cooperative Institute for Research in the Atmosphere (CIRA) </a:t>
            </a:r>
          </a:p>
          <a:p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model initialized using GFS initial conditions – may result in some performance degradation compared to what was reported in the literature</a:t>
            </a:r>
          </a:p>
          <a:p>
            <a:pPr lvl="1"/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Produced the following fields out to F240 (10 days) for evaluation:</a:t>
            </a:r>
          </a:p>
          <a:p>
            <a:pPr lvl="1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wind and geopotential heights</a:t>
            </a:r>
          </a:p>
          <a:p>
            <a:pPr lvl="1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850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wind and geopotential heights</a:t>
            </a:r>
          </a:p>
          <a:p>
            <a:pPr lvl="1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2-m temperature</a:t>
            </a:r>
          </a:p>
          <a:p>
            <a:pPr lvl="1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6-h QPF (only available from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GraphCast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 experimental forecasts available at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https://aiweather.cira.colostate.edu/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33778" y="1208045"/>
            <a:ext cx="6723370" cy="0"/>
          </a:xfrm>
          <a:prstGeom prst="line">
            <a:avLst/>
          </a:prstGeom>
          <a:ln>
            <a:solidFill>
              <a:srgbClr val="145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5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4945" y="645370"/>
            <a:ext cx="7873205" cy="58872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145F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 Design</a:t>
            </a:r>
            <a:endParaRPr lang="en-US" sz="3200" dirty="0">
              <a:solidFill>
                <a:srgbClr val="145F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33778" y="1208045"/>
            <a:ext cx="6723370" cy="0"/>
          </a:xfrm>
          <a:prstGeom prst="line">
            <a:avLst/>
          </a:prstGeom>
          <a:ln>
            <a:solidFill>
              <a:srgbClr val="145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"/>
          <a:stretch/>
        </p:blipFill>
        <p:spPr>
          <a:xfrm>
            <a:off x="0" y="163370"/>
            <a:ext cx="9144001" cy="4983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8" t="32296"/>
          <a:stretch/>
        </p:blipFill>
        <p:spPr>
          <a:xfrm>
            <a:off x="6105236" y="286328"/>
            <a:ext cx="3038765" cy="36564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05236" y="3177292"/>
            <a:ext cx="3038764" cy="1384995"/>
          </a:xfrm>
          <a:prstGeom prst="rect">
            <a:avLst/>
          </a:prstGeom>
          <a:solidFill>
            <a:srgbClr val="99E6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models compared to operational GFS and GFS analysis at 0.25º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Interactive webpage designed by Tim </a:t>
            </a:r>
            <a:r>
              <a:rPr 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Supinie</a:t>
            </a:r>
            <a:endParaRPr lang="en-US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631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4945" y="645369"/>
            <a:ext cx="7873205" cy="65695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145F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HWT Spring Forecasting Experiment</a:t>
            </a:r>
            <a:endParaRPr lang="en-US" sz="3200" dirty="0">
              <a:solidFill>
                <a:srgbClr val="145F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4407" y="1302329"/>
            <a:ext cx="8270066" cy="3602182"/>
          </a:xfrm>
        </p:spPr>
        <p:txBody>
          <a:bodyPr>
            <a:norm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HWT Spring Forecasting Experiment held April 29 – May 31</a:t>
            </a:r>
          </a:p>
          <a:p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evaluated the AI forecasts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their usefulness for severe weather forecasting each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 and provided subjective scores via an online survey</a:t>
            </a:r>
          </a:p>
          <a:p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33778" y="1208045"/>
            <a:ext cx="6723370" cy="0"/>
          </a:xfrm>
          <a:prstGeom prst="line">
            <a:avLst/>
          </a:prstGeom>
          <a:ln>
            <a:solidFill>
              <a:srgbClr val="145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803" t="21970" r="19470" b="24027"/>
          <a:stretch/>
        </p:blipFill>
        <p:spPr>
          <a:xfrm>
            <a:off x="5026086" y="2375402"/>
            <a:ext cx="3960907" cy="2621469"/>
          </a:xfrm>
          <a:prstGeom prst="rect">
            <a:avLst/>
          </a:prstGeom>
          <a:ln>
            <a:solidFill>
              <a:schemeClr val="bg2">
                <a:lumMod val="25000"/>
                <a:lumOff val="75000"/>
              </a:schemeClr>
            </a:solidFill>
          </a:ln>
          <a:effectLst>
            <a:outerShdw blurRad="127000" dist="165100" dir="2700000" algn="tl" rotWithShape="0">
              <a:schemeClr val="bg2">
                <a:alpha val="65000"/>
              </a:scheme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4408" y="2615544"/>
            <a:ext cx="462170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11150">
              <a:lnSpc>
                <a:spcPct val="115000"/>
              </a:lnSpc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-US" sz="1500" dirty="0">
                <a:solidFill>
                  <a:schemeClr val="accent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Focused on the Day 7 forecast (F156 – F180) for the previous day</a:t>
            </a:r>
          </a:p>
          <a:p>
            <a:pPr marL="457200" indent="-311150">
              <a:lnSpc>
                <a:spcPct val="115000"/>
              </a:lnSpc>
              <a:buClr>
                <a:schemeClr val="accent1"/>
              </a:buClr>
              <a:buSzPts val="1300"/>
              <a:buFont typeface="Lato"/>
              <a:buChar char="●"/>
            </a:pPr>
            <a:endParaRPr lang="en-US" sz="1500" dirty="0">
              <a:solidFill>
                <a:schemeClr val="accent1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457200" indent="-311150">
              <a:lnSpc>
                <a:spcPct val="115000"/>
              </a:lnSpc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-US" sz="1500" dirty="0">
                <a:solidFill>
                  <a:schemeClr val="accent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Participants could view the full North American domain, but were asked to focus on areas of observed severe weather when evaluating</a:t>
            </a:r>
          </a:p>
          <a:p>
            <a:pPr marL="457200" indent="-311150">
              <a:lnSpc>
                <a:spcPct val="115000"/>
              </a:lnSpc>
              <a:buClr>
                <a:schemeClr val="accent1"/>
              </a:buClr>
              <a:buSzPts val="1300"/>
              <a:buFont typeface="Lato"/>
              <a:buChar char="●"/>
            </a:pPr>
            <a:endParaRPr lang="en-US" sz="1500" dirty="0">
              <a:solidFill>
                <a:schemeClr val="accent1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457200" indent="-311150">
              <a:lnSpc>
                <a:spcPct val="115000"/>
              </a:lnSpc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-US" sz="1500" dirty="0">
                <a:solidFill>
                  <a:schemeClr val="accent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Subjective scores were provided on a 10-point Likert scale in comparison to GFS analysis</a:t>
            </a:r>
          </a:p>
          <a:p>
            <a:pPr marL="457200" indent="-311150">
              <a:lnSpc>
                <a:spcPct val="115000"/>
              </a:lnSpc>
              <a:buClr>
                <a:schemeClr val="accent1"/>
              </a:buClr>
              <a:buSzPts val="1300"/>
              <a:buFont typeface="Lato"/>
              <a:buChar char="●"/>
            </a:pPr>
            <a:endParaRPr lang="en-US" sz="1500" dirty="0">
              <a:solidFill>
                <a:schemeClr val="accent1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18578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4945" y="645369"/>
            <a:ext cx="7873205" cy="63762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145F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3200" dirty="0">
              <a:solidFill>
                <a:srgbClr val="145F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791737" y="1492428"/>
            <a:ext cx="3976577" cy="2640096"/>
          </a:xfrm>
        </p:spPr>
        <p:txBody>
          <a:bodyPr>
            <a:norm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compared to GFS Analysis at Day 7 lead times:</a:t>
            </a:r>
          </a:p>
          <a:p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GFS rated the highest on average</a:t>
            </a:r>
          </a:p>
          <a:p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GraphCast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rated statistically similar to GFS (at 95% confidence interval)</a:t>
            </a:r>
          </a:p>
          <a:p>
            <a:pPr lvl="1"/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Pangu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FourCastNet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rated statistically lower than GFS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33778" y="1208045"/>
            <a:ext cx="6723370" cy="0"/>
          </a:xfrm>
          <a:prstGeom prst="line">
            <a:avLst/>
          </a:prstGeom>
          <a:ln>
            <a:solidFill>
              <a:srgbClr val="145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diagram of different colors of a number of emulators&#10;&#10;Description automatically generated">
            <a:extLst>
              <a:ext uri="{FF2B5EF4-FFF2-40B4-BE49-F238E27FC236}">
                <a16:creationId xmlns:a16="http://schemas.microsoft.com/office/drawing/2014/main" id="{3EC5190A-149A-F1C8-910C-AA06927AE4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1" t="7442" r="6681" b="6977"/>
          <a:stretch/>
        </p:blipFill>
        <p:spPr>
          <a:xfrm>
            <a:off x="375683" y="1349129"/>
            <a:ext cx="4593265" cy="36297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0583" y="4830617"/>
            <a:ext cx="4895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GFS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4875" y="4831134"/>
            <a:ext cx="102985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GraphCast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4728" y="4830616"/>
            <a:ext cx="102985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Pangu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62211" y="4830615"/>
            <a:ext cx="102985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FourCastNet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15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145FA6"/>
      </a:accent2>
      <a:accent3>
        <a:srgbClr val="EE4238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768</Words>
  <Application>Microsoft Office PowerPoint</Application>
  <PresentationFormat>On-screen Show (16:9)</PresentationFormat>
  <Paragraphs>150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Raleway</vt:lpstr>
      <vt:lpstr>Open Sans</vt:lpstr>
      <vt:lpstr>Times New Roman</vt:lpstr>
      <vt:lpstr>Arial</vt:lpstr>
      <vt:lpstr>Lato</vt:lpstr>
      <vt:lpstr>Arial Narrow</vt:lpstr>
      <vt:lpstr>Raleway SemiBold</vt:lpstr>
      <vt:lpstr>Calibri</vt:lpstr>
      <vt:lpstr>Streamline</vt:lpstr>
      <vt:lpstr>PowerPoint Presentation</vt:lpstr>
      <vt:lpstr>Background</vt:lpstr>
      <vt:lpstr>NVIDIA’s FourCastNet V2</vt:lpstr>
      <vt:lpstr>Huawei Cloud’s Pangu-Weather</vt:lpstr>
      <vt:lpstr>Google’s GraphCast</vt:lpstr>
      <vt:lpstr>Experiment Design</vt:lpstr>
      <vt:lpstr>Experiment Design</vt:lpstr>
      <vt:lpstr>2024 HWT Spring Forecasting Experiment</vt:lpstr>
      <vt:lpstr>Results</vt:lpstr>
      <vt:lpstr>Results</vt:lpstr>
      <vt:lpstr>PowerPoint Presentation</vt:lpstr>
      <vt:lpstr>PowerPoint Presentation</vt:lpstr>
      <vt:lpstr>Experiment Design</vt:lpstr>
      <vt:lpstr>PowerPoint Presentation</vt:lpstr>
      <vt:lpstr>Experiment Design</vt:lpstr>
      <vt:lpstr>Results</vt:lpstr>
      <vt:lpstr>Other Observations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David Harrison</cp:lastModifiedBy>
  <cp:revision>26</cp:revision>
  <dcterms:modified xsi:type="dcterms:W3CDTF">2024-07-17T13:51:14Z</dcterms:modified>
</cp:coreProperties>
</file>