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7" r:id="rId2"/>
    <p:sldId id="258" r:id="rId3"/>
    <p:sldId id="259" r:id="rId4"/>
    <p:sldId id="260" r:id="rId5"/>
    <p:sldId id="261" r:id="rId6"/>
    <p:sldId id="266" r:id="rId7"/>
    <p:sldId id="856" r:id="rId8"/>
    <p:sldId id="892" r:id="rId9"/>
    <p:sldId id="866" r:id="rId10"/>
    <p:sldId id="797" r:id="rId11"/>
    <p:sldId id="795" r:id="rId12"/>
    <p:sldId id="906" r:id="rId13"/>
    <p:sldId id="893" r:id="rId14"/>
    <p:sldId id="897" r:id="rId15"/>
    <p:sldId id="898" r:id="rId16"/>
    <p:sldId id="903" r:id="rId17"/>
    <p:sldId id="902" r:id="rId18"/>
    <p:sldId id="904" r:id="rId19"/>
    <p:sldId id="905" r:id="rId20"/>
    <p:sldId id="279" r:id="rId21"/>
    <p:sldId id="280"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Cambria Math" panose="02040503050406030204" pitchFamily="18" charset="0"/>
      <p:regular r:id="rId28"/>
    </p:embeddedFont>
    <p:embeddedFont>
      <p:font typeface="Corbel" panose="020B0503020204020204" pitchFamily="34" charset="0"/>
      <p:regular r:id="rId29"/>
      <p:bold r:id="rId30"/>
      <p:italic r:id="rId31"/>
      <p:boldItalic r:id="rId32"/>
    </p:embeddedFont>
    <p:embeddedFont>
      <p:font typeface="Lato" panose="020B0604020202020204" charset="0"/>
      <p:regular r:id="rId33"/>
      <p:bold r:id="rId34"/>
      <p:italic r:id="rId35"/>
      <p:boldItalic r:id="rId36"/>
    </p:embeddedFont>
    <p:embeddedFont>
      <p:font typeface="Open Sans" panose="020B0604020202020204" charset="0"/>
      <p:regular r:id="rId37"/>
      <p:bold r:id="rId38"/>
      <p:italic r:id="rId39"/>
      <p:boldItalic r:id="rId40"/>
    </p:embeddedFont>
    <p:embeddedFont>
      <p:font typeface="Raleway" panose="020B0604020202020204" charset="0"/>
      <p:regular r:id="rId41"/>
      <p:bold r:id="rId42"/>
      <p:italic r:id="rId43"/>
      <p:boldItalic r:id="rId44"/>
    </p:embeddedFont>
    <p:embeddedFont>
      <p:font typeface="Raleway SemiBold"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j1JazjoOk8ORxLpb8Fjbf8LOKR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8" d="100"/>
          <a:sy n="98" d="100"/>
        </p:scale>
        <p:origin x="360" y="60"/>
      </p:cViewPr>
      <p:guideLst/>
    </p:cSldViewPr>
  </p:slideViewPr>
  <p:notesTextViewPr>
    <p:cViewPr>
      <p:scale>
        <a:sx n="1" d="1"/>
        <a:sy n="1" d="1"/>
      </p:scale>
      <p:origin x="0" y="0"/>
    </p:cViewPr>
  </p:notesTextViewPr>
  <p:sorterViewPr>
    <p:cViewPr>
      <p:scale>
        <a:sx n="100" d="100"/>
        <a:sy n="100" d="100"/>
      </p:scale>
      <p:origin x="0" y="-3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 name="Google Shape;7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73" name="Google Shape;7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Moving on, let’s look a little closer at warming trends below the surface. </a:t>
            </a:r>
          </a:p>
          <a:p>
            <a:pPr marL="174982" indent="-174982">
              <a:buFont typeface="Arial" panose="020B0604020202020204" pitchFamily="34" charset="0"/>
              <a:buChar char="•"/>
            </a:pPr>
            <a:r>
              <a:rPr lang="en-US" dirty="0"/>
              <a:t>Using the three-dimensional model output, we estimated layer averaged temperatures in 30m intervals across the depth in all lakes. </a:t>
            </a:r>
          </a:p>
          <a:p>
            <a:pPr marL="174982" indent="-174982">
              <a:buFont typeface="Arial" panose="020B0604020202020204" pitchFamily="34" charset="0"/>
              <a:buChar char="•"/>
            </a:pPr>
            <a:r>
              <a:rPr lang="en-US" dirty="0"/>
              <a:t>Layer-averaged time series (shown at left) show strong warming trends at all depths.</a:t>
            </a:r>
          </a:p>
          <a:p>
            <a:pPr marL="174982" indent="-174982">
              <a:buFont typeface="Arial" panose="020B0604020202020204" pitchFamily="34" charset="0"/>
              <a:buChar char="•"/>
            </a:pPr>
            <a:r>
              <a:rPr lang="en-US" dirty="0"/>
              <a:t>Heating rates decrease from ~0.4C/decade at the surface to ~0.1C/decade near the bed. </a:t>
            </a:r>
          </a:p>
          <a:p>
            <a:pPr marL="174982" indent="-174982">
              <a:buFont typeface="Arial" panose="020B0604020202020204" pitchFamily="34" charset="0"/>
              <a:buChar char="•"/>
            </a:pPr>
            <a:r>
              <a:rPr lang="en-US" dirty="0"/>
              <a:t>Warming rates were generally strongest in deep, lower latitude lakes that experience less annual ice cover, namely lakes Michigan and Ontario. </a:t>
            </a:r>
          </a:p>
          <a:p>
            <a:pPr marL="174982" indent="-174982">
              <a:buFont typeface="Arial" panose="020B0604020202020204" pitchFamily="34" charset="0"/>
              <a:buChar char="•"/>
            </a:pPr>
            <a:r>
              <a:rPr lang="en-US" dirty="0"/>
              <a:t>Importantly, simulated heating rates in Lake Michigan agree reasonably well with observational heating rates described in Anderson et al. 2021., with 95%CI that *mostly* overlap. </a:t>
            </a:r>
          </a:p>
          <a:p>
            <a:pPr marL="174982" indent="-174982">
              <a:buFont typeface="Arial" panose="020B0604020202020204" pitchFamily="34" charset="0"/>
              <a:buChar char="•"/>
            </a:pPr>
            <a:r>
              <a:rPr lang="en-US" dirty="0"/>
              <a:t>Again, by comparing to observations, we’re able to ground truth our simulation estimates and have more faith in our results. </a:t>
            </a:r>
          </a:p>
          <a:p>
            <a:pPr marL="174982" indent="-174982">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69002B37-AAD2-4B87-AD8C-339FBB756178}" type="slidenum">
              <a:rPr lang="en-US" smtClean="0"/>
              <a:t>10</a:t>
            </a:fld>
            <a:endParaRPr lang="en-US"/>
          </a:p>
        </p:txBody>
      </p:sp>
    </p:spTree>
    <p:extLst>
      <p:ext uri="{BB962C8B-B14F-4D97-AF65-F5344CB8AC3E}">
        <p14:creationId xmlns:p14="http://schemas.microsoft.com/office/powerpoint/2010/main" val="1674189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To answer these questions, we used a hydrodynamic model to estimate historical thermal structure characteristics across the great lakes region.</a:t>
            </a:r>
          </a:p>
          <a:p>
            <a:pPr marL="174982" indent="-174982">
              <a:buFont typeface="Arial" panose="020B0604020202020204" pitchFamily="34" charset="0"/>
              <a:buChar char="•"/>
            </a:pPr>
            <a:r>
              <a:rPr lang="en-US" dirty="0"/>
              <a:t>In this study, we modelled three-dimensional thermal structure and ice characteristics using GL-FVCOM, a modified version of FVCOM v3.1.6</a:t>
            </a:r>
          </a:p>
          <a:p>
            <a:pPr marL="174982" indent="-174982">
              <a:buFont typeface="Arial" panose="020B0604020202020204" pitchFamily="34" charset="0"/>
              <a:buChar char="•"/>
            </a:pPr>
            <a:r>
              <a:rPr lang="en-US" dirty="0"/>
              <a:t>The model domain included all five great lakes (+ lake </a:t>
            </a:r>
            <a:r>
              <a:rPr lang="en-US" dirty="0" err="1"/>
              <a:t>st</a:t>
            </a:r>
            <a:r>
              <a:rPr lang="en-US" dirty="0"/>
              <a:t> </a:t>
            </a:r>
            <a:r>
              <a:rPr lang="en-US" dirty="0" err="1"/>
              <a:t>clair</a:t>
            </a:r>
            <a:r>
              <a:rPr lang="en-US" dirty="0"/>
              <a:t>), with a horizontal resolution of ~5km and a vertical resolution of 21 sigma layers. You can see a bit of the unstructured triangular grid here. </a:t>
            </a:r>
          </a:p>
          <a:p>
            <a:pPr marL="174982" indent="-174982">
              <a:buFont typeface="Arial" panose="020B0604020202020204" pitchFamily="34" charset="0"/>
              <a:buChar char="•"/>
            </a:pPr>
            <a:r>
              <a:rPr lang="en-US" dirty="0"/>
              <a:t>The model was forced with the North American Regional Reanalysis product, with hydrodynamic model output every 6 hours between 1979 and 2021. </a:t>
            </a:r>
          </a:p>
          <a:p>
            <a:pPr marL="174982" indent="-174982">
              <a:buFont typeface="Arial" panose="020B0604020202020204" pitchFamily="34" charset="0"/>
              <a:buChar char="•"/>
            </a:pPr>
            <a:r>
              <a:rPr lang="en-US" dirty="0"/>
              <a:t>We used a leapfrog time integration scheme to improve inertial stability for long, continuous model runs, and we implemented an optimized version of CICE to parameterize ice cover and ice volume.</a:t>
            </a:r>
          </a:p>
          <a:p>
            <a:endParaRPr lang="en-US" dirty="0"/>
          </a:p>
        </p:txBody>
      </p:sp>
      <p:sp>
        <p:nvSpPr>
          <p:cNvPr id="4" name="Slide Number Placeholder 3"/>
          <p:cNvSpPr>
            <a:spLocks noGrp="1"/>
          </p:cNvSpPr>
          <p:nvPr>
            <p:ph type="sldNum" sz="quarter" idx="5"/>
          </p:nvPr>
        </p:nvSpPr>
        <p:spPr/>
        <p:txBody>
          <a:bodyPr/>
          <a:lstStyle/>
          <a:p>
            <a:fld id="{69002B37-AAD2-4B87-AD8C-339FBB756178}" type="slidenum">
              <a:rPr lang="en-US" smtClean="0"/>
              <a:t>11</a:t>
            </a:fld>
            <a:endParaRPr lang="en-US"/>
          </a:p>
        </p:txBody>
      </p:sp>
    </p:spTree>
    <p:extLst>
      <p:ext uri="{BB962C8B-B14F-4D97-AF65-F5344CB8AC3E}">
        <p14:creationId xmlns:p14="http://schemas.microsoft.com/office/powerpoint/2010/main" val="199429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2ace12ea1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2ace12ea1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Changing subsurface temperatures are also driving changes in stratification and lake stability. </a:t>
            </a:r>
          </a:p>
          <a:p>
            <a:pPr marL="171450" indent="-171450">
              <a:buFont typeface="Arial" panose="020B0604020202020204" pitchFamily="34" charset="0"/>
              <a:buChar char="•"/>
            </a:pPr>
            <a:r>
              <a:rPr lang="en-US" dirty="0"/>
              <a:t>One way to investigate lake stability is to look at the Schmidt Stability Index, which is a measure of the energy required to completely mix a stratified column of water. </a:t>
            </a:r>
          </a:p>
          <a:p>
            <a:pPr marL="171450" indent="-171450">
              <a:buFont typeface="Arial" panose="020B0604020202020204" pitchFamily="34" charset="0"/>
              <a:buChar char="•"/>
            </a:pPr>
            <a:r>
              <a:rPr lang="en-US" dirty="0"/>
              <a:t>Basically, higher values indicate a more strongly stratified water column, and lower values indicate a more isothermal water column. </a:t>
            </a:r>
          </a:p>
          <a:p>
            <a:pPr marL="171450" indent="-171450">
              <a:buFont typeface="Arial" panose="020B0604020202020204" pitchFamily="34" charset="0"/>
              <a:buChar char="•"/>
            </a:pPr>
            <a:r>
              <a:rPr lang="en-US" dirty="0"/>
              <a:t>Rising winter temperatures and decreasing ice cover are leading to decreased winter stability. Without surface ice to set a 0C boundary condition, the water column rarely becomes inversely stratified and remains isothermal for much of the winter season. </a:t>
            </a:r>
          </a:p>
          <a:p>
            <a:pPr marL="171450" indent="-171450">
              <a:buFont typeface="Arial" panose="020B0604020202020204" pitchFamily="34" charset="0"/>
              <a:buChar char="•"/>
            </a:pPr>
            <a:r>
              <a:rPr lang="en-US" dirty="0"/>
              <a:t>On the other hand, increasing summer temperatures are leading to intensified summer temperature gradients, which increase lake stability during the warmest part of the year. </a:t>
            </a:r>
          </a:p>
          <a:p>
            <a:pPr marL="171450" indent="-171450">
              <a:buFont typeface="Arial" panose="020B0604020202020204" pitchFamily="34" charset="0"/>
              <a:buChar char="•"/>
            </a:pPr>
            <a:r>
              <a:rPr lang="en-US" dirty="0"/>
              <a:t>Both of these changes can lead to dramatic shifts in seasonal lake mixing, with far-reaching ecological repercussions.    </a:t>
            </a:r>
          </a:p>
          <a:p>
            <a:endParaRPr lang="en-US" dirty="0"/>
          </a:p>
        </p:txBody>
      </p:sp>
      <p:sp>
        <p:nvSpPr>
          <p:cNvPr id="4" name="Slide Number Placeholder 3"/>
          <p:cNvSpPr>
            <a:spLocks noGrp="1"/>
          </p:cNvSpPr>
          <p:nvPr>
            <p:ph type="sldNum" sz="quarter" idx="5"/>
          </p:nvPr>
        </p:nvSpPr>
        <p:spPr/>
        <p:txBody>
          <a:bodyPr/>
          <a:lstStyle/>
          <a:p>
            <a:fld id="{69002B37-AAD2-4B87-AD8C-339FBB756178}" type="slidenum">
              <a:rPr lang="en-US" smtClean="0"/>
              <a:t>13</a:t>
            </a:fld>
            <a:endParaRPr lang="en-US"/>
          </a:p>
        </p:txBody>
      </p:sp>
    </p:spTree>
    <p:extLst>
      <p:ext uri="{BB962C8B-B14F-4D97-AF65-F5344CB8AC3E}">
        <p14:creationId xmlns:p14="http://schemas.microsoft.com/office/powerpoint/2010/main" val="153441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changes in lake stability are also reflected in vertical mixing rates. Here I’m showing </a:t>
            </a:r>
            <a:r>
              <a:rPr lang="en-US" dirty="0" err="1"/>
              <a:t>lakewide</a:t>
            </a:r>
            <a:r>
              <a:rPr lang="en-US" dirty="0"/>
              <a:t> volume-averaged diffusivities for Lake Huron, but the figures look similar for Lake Michigan, and Lake Ontario, too. </a:t>
            </a:r>
          </a:p>
          <a:p>
            <a:pPr marL="171450" indent="-171450">
              <a:buFont typeface="Arial" panose="020B0604020202020204" pitchFamily="34" charset="0"/>
              <a:buChar char="•"/>
            </a:pPr>
            <a:r>
              <a:rPr lang="en-US" dirty="0"/>
              <a:t>Individual years are shown in each column, with </a:t>
            </a:r>
            <a:r>
              <a:rPr lang="en-US" dirty="0" err="1"/>
              <a:t>doy</a:t>
            </a:r>
            <a:r>
              <a:rPr lang="en-US" dirty="0"/>
              <a:t> increasing from top to bottom. </a:t>
            </a:r>
          </a:p>
          <a:p>
            <a:pPr marL="171450" indent="-171450">
              <a:buFont typeface="Arial" panose="020B0604020202020204" pitchFamily="34" charset="0"/>
              <a:buChar char="•"/>
            </a:pPr>
            <a:r>
              <a:rPr lang="en-US" dirty="0"/>
              <a:t>In the beginning of the simulation period, you can see distinct fall and spring mixing periods. This is classic </a:t>
            </a:r>
            <a:r>
              <a:rPr lang="en-US" dirty="0" err="1"/>
              <a:t>dimicitic</a:t>
            </a:r>
            <a:r>
              <a:rPr lang="en-US" dirty="0"/>
              <a:t> mixing. </a:t>
            </a:r>
          </a:p>
          <a:p>
            <a:pPr marL="171450" indent="-171450">
              <a:buFont typeface="Arial" panose="020B0604020202020204" pitchFamily="34" charset="0"/>
              <a:buChar char="•"/>
            </a:pPr>
            <a:r>
              <a:rPr lang="en-US" dirty="0"/>
              <a:t>As time goes on, the quiescent winter period becomes shorter and more erratic, until we start converging on a </a:t>
            </a:r>
            <a:r>
              <a:rPr lang="en-US" dirty="0" err="1"/>
              <a:t>monomicitic</a:t>
            </a:r>
            <a:r>
              <a:rPr lang="en-US" dirty="0"/>
              <a:t> winter mixing regime. </a:t>
            </a:r>
          </a:p>
          <a:p>
            <a:pPr marL="171450" indent="-171450">
              <a:buFont typeface="Arial" panose="020B0604020202020204" pitchFamily="34" charset="0"/>
              <a:buChar char="•"/>
            </a:pPr>
            <a:r>
              <a:rPr lang="en-US" dirty="0"/>
              <a:t>This is a fundamental shift in physics for the Great Lakes. One that has been hypothesized as a potential consequence of climate change, but not yet described. </a:t>
            </a:r>
          </a:p>
          <a:p>
            <a:pPr marL="171450" indent="-171450">
              <a:buFont typeface="Arial" panose="020B0604020202020204" pitchFamily="34" charset="0"/>
              <a:buChar char="•"/>
            </a:pPr>
            <a:r>
              <a:rPr lang="en-US" dirty="0"/>
              <a:t>I posit that it might have already happened. </a:t>
            </a:r>
          </a:p>
          <a:p>
            <a:pPr marL="0" indent="0">
              <a:buFont typeface="Arial" panose="020B0604020202020204" pitchFamily="34" charset="0"/>
              <a:buNone/>
            </a:pPr>
            <a:r>
              <a:rPr lang="en-US" dirty="0"/>
              <a:t> </a:t>
            </a:r>
          </a:p>
          <a:p>
            <a:endParaRPr lang="en-US" dirty="0"/>
          </a:p>
        </p:txBody>
      </p:sp>
      <p:sp>
        <p:nvSpPr>
          <p:cNvPr id="4" name="Slide Number Placeholder 3"/>
          <p:cNvSpPr>
            <a:spLocks noGrp="1"/>
          </p:cNvSpPr>
          <p:nvPr>
            <p:ph type="sldNum" sz="quarter" idx="5"/>
          </p:nvPr>
        </p:nvSpPr>
        <p:spPr/>
        <p:txBody>
          <a:bodyPr/>
          <a:lstStyle/>
          <a:p>
            <a:fld id="{69002B37-AAD2-4B87-AD8C-339FBB756178}" type="slidenum">
              <a:rPr lang="en-US" smtClean="0"/>
              <a:t>14</a:t>
            </a:fld>
            <a:endParaRPr lang="en-US"/>
          </a:p>
        </p:txBody>
      </p:sp>
    </p:spTree>
    <p:extLst>
      <p:ext uri="{BB962C8B-B14F-4D97-AF65-F5344CB8AC3E}">
        <p14:creationId xmlns:p14="http://schemas.microsoft.com/office/powerpoint/2010/main" val="1158761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we know that the great lakes have warmed dramatically, both above and below the surface, but what might the future hold? </a:t>
            </a:r>
          </a:p>
          <a:p>
            <a:endParaRPr lang="en-US" dirty="0"/>
          </a:p>
        </p:txBody>
      </p:sp>
      <p:sp>
        <p:nvSpPr>
          <p:cNvPr id="4" name="Slide Number Placeholder 3"/>
          <p:cNvSpPr>
            <a:spLocks noGrp="1"/>
          </p:cNvSpPr>
          <p:nvPr>
            <p:ph type="sldNum" sz="quarter" idx="5"/>
          </p:nvPr>
        </p:nvSpPr>
        <p:spPr/>
        <p:txBody>
          <a:bodyPr/>
          <a:lstStyle/>
          <a:p>
            <a:fld id="{69002B37-AAD2-4B87-AD8C-339FBB756178}" type="slidenum">
              <a:rPr lang="en-US" smtClean="0"/>
              <a:t>15</a:t>
            </a:fld>
            <a:endParaRPr lang="en-US"/>
          </a:p>
        </p:txBody>
      </p:sp>
    </p:spTree>
    <p:extLst>
      <p:ext uri="{BB962C8B-B14F-4D97-AF65-F5344CB8AC3E}">
        <p14:creationId xmlns:p14="http://schemas.microsoft.com/office/powerpoint/2010/main" val="2936744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For the following slides, I’m going to show ensemble averages for the historical, mid-century, and end-century periods under three warming scenarios; SSP1, SSP2, and SSP5 (colored green, blue, and red, respectively). Historical simulations are shown in black, and observations are shown in grey for validation. </a:t>
            </a:r>
          </a:p>
          <a:p>
            <a:pPr marL="174982" indent="-174982">
              <a:buFont typeface="Arial" panose="020B0604020202020204" pitchFamily="34" charset="0"/>
              <a:buChar char="•"/>
            </a:pPr>
            <a:r>
              <a:rPr lang="en-US" dirty="0"/>
              <a:t>Under all scenarios, there is 50% ice loss by mid century, and a nearly complete loss of ice by 2100, at least under SSP5-8.5. </a:t>
            </a:r>
          </a:p>
        </p:txBody>
      </p:sp>
      <p:sp>
        <p:nvSpPr>
          <p:cNvPr id="4" name="Slide Number Placeholder 3"/>
          <p:cNvSpPr>
            <a:spLocks noGrp="1"/>
          </p:cNvSpPr>
          <p:nvPr>
            <p:ph type="sldNum" sz="quarter" idx="5"/>
          </p:nvPr>
        </p:nvSpPr>
        <p:spPr/>
        <p:txBody>
          <a:bodyPr/>
          <a:lstStyle/>
          <a:p>
            <a:fld id="{69002B37-AAD2-4B87-AD8C-339FBB756178}" type="slidenum">
              <a:rPr lang="en-US" smtClean="0"/>
              <a:t>16</a:t>
            </a:fld>
            <a:endParaRPr lang="en-US"/>
          </a:p>
        </p:txBody>
      </p:sp>
    </p:spTree>
    <p:extLst>
      <p:ext uri="{BB962C8B-B14F-4D97-AF65-F5344CB8AC3E}">
        <p14:creationId xmlns:p14="http://schemas.microsoft.com/office/powerpoint/2010/main" val="1947132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This ice loss leads to accelerated warming as ice-albedo feedbacks drive increased heat absorption.</a:t>
            </a:r>
          </a:p>
          <a:p>
            <a:pPr marL="174982" indent="-174982">
              <a:buFont typeface="Arial" panose="020B0604020202020204" pitchFamily="34" charset="0"/>
              <a:buChar char="•"/>
            </a:pPr>
            <a:r>
              <a:rPr lang="en-US" dirty="0"/>
              <a:t>Out simulations show up to +8C surface temperature increases during the summer and winter seasons, with minimum temperature increases of 3C, even under sustainability pathways. </a:t>
            </a:r>
          </a:p>
          <a:p>
            <a:pPr marL="174982" indent="-174982">
              <a:buFont typeface="Arial" panose="020B0604020202020204" pitchFamily="34" charset="0"/>
              <a:buChar char="•"/>
            </a:pPr>
            <a:r>
              <a:rPr lang="en-US" dirty="0"/>
              <a:t>One important consequence of this warming is a shift across the temperature of maximum density during the winter. </a:t>
            </a:r>
          </a:p>
          <a:p>
            <a:pPr marL="174982" indent="-174982">
              <a:buFont typeface="Arial" panose="020B0604020202020204" pitchFamily="34" charset="0"/>
              <a:buChar char="•"/>
            </a:pPr>
            <a:r>
              <a:rPr lang="en-US" dirty="0"/>
              <a:t>As temperatures rise above 4C in end-century simulations, the lakes become </a:t>
            </a:r>
            <a:r>
              <a:rPr lang="en-US" i="1" dirty="0"/>
              <a:t>permanently</a:t>
            </a:r>
            <a:r>
              <a:rPr lang="en-US" i="0" dirty="0"/>
              <a:t> stably stratified, producing significant changes in seasonal lake dynamics.</a:t>
            </a:r>
            <a:endParaRPr lang="en-US" dirty="0"/>
          </a:p>
        </p:txBody>
      </p:sp>
      <p:sp>
        <p:nvSpPr>
          <p:cNvPr id="4" name="Slide Number Placeholder 3"/>
          <p:cNvSpPr>
            <a:spLocks noGrp="1"/>
          </p:cNvSpPr>
          <p:nvPr>
            <p:ph type="sldNum" sz="quarter" idx="5"/>
          </p:nvPr>
        </p:nvSpPr>
        <p:spPr/>
        <p:txBody>
          <a:bodyPr/>
          <a:lstStyle/>
          <a:p>
            <a:fld id="{69002B37-AAD2-4B87-AD8C-339FBB756178}" type="slidenum">
              <a:rPr lang="en-US" smtClean="0"/>
              <a:t>17</a:t>
            </a:fld>
            <a:endParaRPr lang="en-US"/>
          </a:p>
        </p:txBody>
      </p:sp>
    </p:spTree>
    <p:extLst>
      <p:ext uri="{BB962C8B-B14F-4D97-AF65-F5344CB8AC3E}">
        <p14:creationId xmlns:p14="http://schemas.microsoft.com/office/powerpoint/2010/main" val="1540543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This shift in stratification and mixing dynamics is also reflected in the lake stability. </a:t>
            </a:r>
          </a:p>
          <a:p>
            <a:pPr marL="174982" indent="-174982">
              <a:buFont typeface="Arial" panose="020B0604020202020204" pitchFamily="34" charset="0"/>
              <a:buChar char="•"/>
            </a:pPr>
            <a:r>
              <a:rPr lang="en-US" dirty="0"/>
              <a:t>As summer stratification continues to intensify through mid- and end-century, winter stratification becomes weaker, allowing for more intense mixing during this historically inversely stratified period. </a:t>
            </a:r>
          </a:p>
          <a:p>
            <a:pPr marL="174982" indent="-174982">
              <a:buFont typeface="Arial" panose="020B0604020202020204" pitchFamily="34" charset="0"/>
              <a:buChar char="•"/>
            </a:pPr>
            <a:r>
              <a:rPr lang="en-US" dirty="0"/>
              <a:t>Again, there is a rebound in stability at end century for the most extreme warming cases, reflecting surface warming above 4C.</a:t>
            </a:r>
          </a:p>
        </p:txBody>
      </p:sp>
      <p:sp>
        <p:nvSpPr>
          <p:cNvPr id="4" name="Slide Number Placeholder 3"/>
          <p:cNvSpPr>
            <a:spLocks noGrp="1"/>
          </p:cNvSpPr>
          <p:nvPr>
            <p:ph type="sldNum" sz="quarter" idx="5"/>
          </p:nvPr>
        </p:nvSpPr>
        <p:spPr/>
        <p:txBody>
          <a:bodyPr/>
          <a:lstStyle/>
          <a:p>
            <a:fld id="{69002B37-AAD2-4B87-AD8C-339FBB756178}" type="slidenum">
              <a:rPr lang="en-US" smtClean="0"/>
              <a:t>18</a:t>
            </a:fld>
            <a:endParaRPr lang="en-US"/>
          </a:p>
        </p:txBody>
      </p:sp>
    </p:spTree>
    <p:extLst>
      <p:ext uri="{BB962C8B-B14F-4D97-AF65-F5344CB8AC3E}">
        <p14:creationId xmlns:p14="http://schemas.microsoft.com/office/powerpoint/2010/main" val="3021989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So what’s the </a:t>
            </a:r>
            <a:r>
              <a:rPr lang="en-US" dirty="0" err="1"/>
              <a:t>takeway</a:t>
            </a:r>
            <a:r>
              <a:rPr lang="en-US" dirty="0"/>
              <a:t>? </a:t>
            </a:r>
          </a:p>
          <a:p>
            <a:pPr marL="174982" indent="-174982">
              <a:buFont typeface="Arial" panose="020B0604020202020204" pitchFamily="34" charset="0"/>
              <a:buChar char="•"/>
            </a:pPr>
            <a:r>
              <a:rPr lang="en-US" dirty="0"/>
              <a:t>Substantial warming is expected across the great lakes, especially under high emission scenarios. </a:t>
            </a:r>
          </a:p>
          <a:p>
            <a:pPr marL="174982" indent="-174982">
              <a:buFont typeface="Arial" panose="020B0604020202020204" pitchFamily="34" charset="0"/>
              <a:buChar char="•"/>
            </a:pPr>
            <a:r>
              <a:rPr lang="en-US" dirty="0"/>
              <a:t>However, we need to remember that even the most optimistic scenarios show significant increases in surface temperatures, decreases in ice cover, and shifts in lake stability, which all have important consequences for a wide range of ecosystem services. </a:t>
            </a:r>
          </a:p>
          <a:p>
            <a:pPr marL="174982" marR="0" lvl="0"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We’ve started to explore some of these changes using a coupled ecosystem model (Atlantis), which I’m happy to talk about after </a:t>
            </a:r>
            <a:r>
              <a:rPr lang="en-US"/>
              <a:t>the talk. </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9002B37-AAD2-4B87-AD8C-339FBB756178}" type="slidenum">
              <a:rPr lang="en-US" smtClean="0"/>
              <a:t>19</a:t>
            </a:fld>
            <a:endParaRPr lang="en-US"/>
          </a:p>
        </p:txBody>
      </p:sp>
    </p:spTree>
    <p:extLst>
      <p:ext uri="{BB962C8B-B14F-4D97-AF65-F5344CB8AC3E}">
        <p14:creationId xmlns:p14="http://schemas.microsoft.com/office/powerpoint/2010/main" val="24791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
        <p:nvSpPr>
          <p:cNvPr id="87" name="Google Shape;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 name="Google Shape;8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05" name="Google Shape;105;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a:t>
            </a:fld>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Ok let’s get into results. This figure shows trends in annually averaged lake surface temperature, lake bottom temperature, ice cover, and ice thickness at all model grid cells</a:t>
            </a:r>
          </a:p>
          <a:p>
            <a:pPr marL="174982" indent="-174982">
              <a:buFont typeface="Arial" panose="020B0604020202020204" pitchFamily="34" charset="0"/>
              <a:buChar char="•"/>
            </a:pPr>
            <a:r>
              <a:rPr lang="en-US" dirty="0"/>
              <a:t>Trends were estimated using all simulations between 1980 and 2021. More extreme warming trends are shown in red, while less extreme trends are shown in blue.</a:t>
            </a:r>
          </a:p>
          <a:p>
            <a:pPr marL="174982" indent="-174982">
              <a:buFont typeface="Arial" panose="020B0604020202020204" pitchFamily="34" charset="0"/>
              <a:buChar char="•"/>
            </a:pPr>
            <a:r>
              <a:rPr lang="en-US" dirty="0"/>
              <a:t>Winter lake surface temperatures increased between 0.2 and 0.8C/decade with higher heating rates in offshore waters and at northern latitudes, results that agree with remote sensing observations.</a:t>
            </a:r>
          </a:p>
          <a:p>
            <a:pPr marL="174982" indent="-174982">
              <a:buFont typeface="Arial" panose="020B0604020202020204" pitchFamily="34" charset="0"/>
              <a:buChar char="•"/>
            </a:pPr>
            <a:r>
              <a:rPr lang="en-US" dirty="0"/>
              <a:t>Lake bottom temperatures also increased significantly, with summer warming rates in shallow regions in excess of 0.75C/decade. </a:t>
            </a:r>
          </a:p>
          <a:p>
            <a:pPr marL="174982" indent="-174982">
              <a:buFont typeface="Arial" panose="020B0604020202020204" pitchFamily="34" charset="0"/>
              <a:buChar char="•"/>
            </a:pPr>
            <a:r>
              <a:rPr lang="en-US" dirty="0"/>
              <a:t>This was especially evident in Lake Erie, where a deepening thermocline led to high heating rates. </a:t>
            </a:r>
          </a:p>
          <a:p>
            <a:pPr marL="174982" indent="-174982" defTabSz="933237">
              <a:buFont typeface="Arial" panose="020B0604020202020204" pitchFamily="34" charset="0"/>
              <a:buChar char="•"/>
            </a:pPr>
            <a:r>
              <a:rPr lang="en-US" dirty="0"/>
              <a:t>Modelled ice cover decreased between 5 and 10%/decade, with the highest ice losses at northern latitudes. This also agrees really well with observations, which show the largest ice losses in Lake Superior,</a:t>
            </a:r>
          </a:p>
        </p:txBody>
      </p:sp>
      <p:sp>
        <p:nvSpPr>
          <p:cNvPr id="4" name="Slide Number Placeholder 3"/>
          <p:cNvSpPr>
            <a:spLocks noGrp="1"/>
          </p:cNvSpPr>
          <p:nvPr>
            <p:ph type="sldNum" sz="quarter" idx="10"/>
          </p:nvPr>
        </p:nvSpPr>
        <p:spPr/>
        <p:txBody>
          <a:bodyPr/>
          <a:lstStyle/>
          <a:p>
            <a:pPr defTabSz="466618">
              <a:defRPr/>
            </a:pPr>
            <a:fld id="{CBE5298E-229A-4462-9228-8ED4A3FE40C7}" type="slidenum">
              <a:rPr lang="en-US">
                <a:solidFill>
                  <a:prstClr val="black"/>
                </a:solidFill>
                <a:latin typeface="Calibri"/>
              </a:rPr>
              <a:pPr defTabSz="466618">
                <a:defRPr/>
              </a:pPr>
              <a:t>7</a:t>
            </a:fld>
            <a:endParaRPr lang="en-US">
              <a:solidFill>
                <a:prstClr val="black"/>
              </a:solidFill>
              <a:latin typeface="Calibri"/>
            </a:endParaRPr>
          </a:p>
        </p:txBody>
      </p:sp>
    </p:spTree>
    <p:extLst>
      <p:ext uri="{BB962C8B-B14F-4D97-AF65-F5344CB8AC3E}">
        <p14:creationId xmlns:p14="http://schemas.microsoft.com/office/powerpoint/2010/main" val="31214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Ok let’s get into results. This figure shows trends in annually averaged lake surface temperature, lake bottom temperature, ice cover, and ice thickness at all model grid cells</a:t>
            </a:r>
          </a:p>
          <a:p>
            <a:pPr marL="174982" indent="-174982">
              <a:buFont typeface="Arial" panose="020B0604020202020204" pitchFamily="34" charset="0"/>
              <a:buChar char="•"/>
            </a:pPr>
            <a:r>
              <a:rPr lang="en-US" dirty="0"/>
              <a:t>Trends were estimated using all simulations between 1980 and 2021. More extreme warming trends are shown in red, while less extreme trends are shown in blue.</a:t>
            </a:r>
          </a:p>
          <a:p>
            <a:pPr marL="174982" indent="-174982">
              <a:buFont typeface="Arial" panose="020B0604020202020204" pitchFamily="34" charset="0"/>
              <a:buChar char="•"/>
            </a:pPr>
            <a:r>
              <a:rPr lang="en-US" dirty="0"/>
              <a:t>Winter lake surface temperatures increased between 0.2 and 0.8C/decade with higher heating rates in offshore waters and at northern latitudes, results that agree with remote sensing observations.</a:t>
            </a:r>
          </a:p>
          <a:p>
            <a:pPr marL="174982" indent="-174982">
              <a:buFont typeface="Arial" panose="020B0604020202020204" pitchFamily="34" charset="0"/>
              <a:buChar char="•"/>
            </a:pPr>
            <a:r>
              <a:rPr lang="en-US" dirty="0"/>
              <a:t>Lake bottom temperatures also increased significantly, with summer warming rates in shallow regions in excess of 0.75C/decade. </a:t>
            </a:r>
          </a:p>
          <a:p>
            <a:pPr marL="174982" indent="-174982">
              <a:buFont typeface="Arial" panose="020B0604020202020204" pitchFamily="34" charset="0"/>
              <a:buChar char="•"/>
            </a:pPr>
            <a:r>
              <a:rPr lang="en-US" dirty="0"/>
              <a:t>This was especially evident in Lake Erie, where a deepening thermocline led to high heating rates. </a:t>
            </a:r>
          </a:p>
          <a:p>
            <a:pPr marL="174982" indent="-174982" defTabSz="933237">
              <a:buFont typeface="Arial" panose="020B0604020202020204" pitchFamily="34" charset="0"/>
              <a:buChar char="•"/>
            </a:pPr>
            <a:r>
              <a:rPr lang="en-US" dirty="0"/>
              <a:t>Modelled ice cover decreased between 5 and 10%/decade, with the highest ice losses at northern latitudes. This also agrees really well with observations, which show the largest ice losses in Lake Superior,</a:t>
            </a:r>
          </a:p>
        </p:txBody>
      </p:sp>
      <p:sp>
        <p:nvSpPr>
          <p:cNvPr id="4" name="Slide Number Placeholder 3"/>
          <p:cNvSpPr>
            <a:spLocks noGrp="1"/>
          </p:cNvSpPr>
          <p:nvPr>
            <p:ph type="sldNum" sz="quarter" idx="10"/>
          </p:nvPr>
        </p:nvSpPr>
        <p:spPr/>
        <p:txBody>
          <a:bodyPr/>
          <a:lstStyle/>
          <a:p>
            <a:pPr defTabSz="466618">
              <a:defRPr/>
            </a:pPr>
            <a:fld id="{CBE5298E-229A-4462-9228-8ED4A3FE40C7}" type="slidenum">
              <a:rPr lang="en-US">
                <a:solidFill>
                  <a:prstClr val="black"/>
                </a:solidFill>
                <a:latin typeface="Calibri"/>
              </a:rPr>
              <a:pPr defTabSz="466618">
                <a:defRPr/>
              </a:pPr>
              <a:t>8</a:t>
            </a:fld>
            <a:endParaRPr lang="en-US">
              <a:solidFill>
                <a:prstClr val="black"/>
              </a:solidFill>
              <a:latin typeface="Calibri"/>
            </a:endParaRPr>
          </a:p>
        </p:txBody>
      </p:sp>
    </p:spTree>
    <p:extLst>
      <p:ext uri="{BB962C8B-B14F-4D97-AF65-F5344CB8AC3E}">
        <p14:creationId xmlns:p14="http://schemas.microsoft.com/office/powerpoint/2010/main" val="915516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Statistically significant trends in ice thickness were also detected across the model domain. It’s worth pointing out that simulations showed dramatic changes in ice thickness, even in regions with pretty weak trends in ice cover. This is something you can’t easily </a:t>
            </a:r>
            <a:r>
              <a:rPr lang="en-US" dirty="0" err="1"/>
              <a:t>captre</a:t>
            </a:r>
            <a:r>
              <a:rPr lang="en-US" dirty="0"/>
              <a:t> observationally, but it does have significant consequences for shipping and under-ice ecology.</a:t>
            </a:r>
          </a:p>
        </p:txBody>
      </p:sp>
      <p:sp>
        <p:nvSpPr>
          <p:cNvPr id="4" name="Slide Number Placeholder 3"/>
          <p:cNvSpPr>
            <a:spLocks noGrp="1"/>
          </p:cNvSpPr>
          <p:nvPr>
            <p:ph type="sldNum" sz="quarter" idx="10"/>
          </p:nvPr>
        </p:nvSpPr>
        <p:spPr/>
        <p:txBody>
          <a:bodyPr/>
          <a:lstStyle/>
          <a:p>
            <a:pPr defTabSz="466618">
              <a:defRPr/>
            </a:pPr>
            <a:fld id="{CBE5298E-229A-4462-9228-8ED4A3FE40C7}" type="slidenum">
              <a:rPr lang="en-US">
                <a:solidFill>
                  <a:prstClr val="black"/>
                </a:solidFill>
                <a:latin typeface="Calibri"/>
              </a:rPr>
              <a:pPr defTabSz="466618">
                <a:defRPr/>
              </a:pPr>
              <a:t>9</a:t>
            </a:fld>
            <a:endParaRPr lang="en-US">
              <a:solidFill>
                <a:prstClr val="black"/>
              </a:solidFill>
              <a:latin typeface="Calibri"/>
            </a:endParaRPr>
          </a:p>
        </p:txBody>
      </p:sp>
    </p:spTree>
    <p:extLst>
      <p:ext uri="{BB962C8B-B14F-4D97-AF65-F5344CB8AC3E}">
        <p14:creationId xmlns:p14="http://schemas.microsoft.com/office/powerpoint/2010/main" val="2758192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3"/>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145FA6"/>
              </a:highlight>
              <a:latin typeface="Arial"/>
              <a:ea typeface="Arial"/>
              <a:cs typeface="Arial"/>
              <a:sym typeface="Arial"/>
            </a:endParaRPr>
          </a:p>
        </p:txBody>
      </p:sp>
      <p:sp>
        <p:nvSpPr>
          <p:cNvPr id="11" name="Google Shape;11;p3"/>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12" name="Google Shape;12;p3"/>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3" name="Google Shape;13;p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14" name="Google Shape;14;p3"/>
          <p:cNvGrpSpPr/>
          <p:nvPr/>
        </p:nvGrpSpPr>
        <p:grpSpPr>
          <a:xfrm>
            <a:off x="830392" y="1191256"/>
            <a:ext cx="745763" cy="45826"/>
            <a:chOff x="4580561" y="2589004"/>
            <a:chExt cx="1064464" cy="25200"/>
          </a:xfrm>
        </p:grpSpPr>
        <p:sp>
          <p:nvSpPr>
            <p:cNvPr id="15" name="Google Shape;15;p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7" name="Google Shape;17;p3"/>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18" name="Google Shape;18;p3"/>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12"/>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91" name="Google Shape;91;p1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p12"/>
          <p:cNvPicPr preferRelativeResize="0"/>
          <p:nvPr/>
        </p:nvPicPr>
        <p:blipFill rotWithShape="1">
          <a:blip r:embed="rId2">
            <a:alphaModFix/>
          </a:blip>
          <a:srcRect/>
          <a:stretch/>
        </p:blipFill>
        <p:spPr>
          <a:xfrm>
            <a:off x="7470226" y="97375"/>
            <a:ext cx="1519050" cy="10392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145FA6"/>
        </a:solidFill>
        <a:effectLst/>
      </p:bgPr>
    </p:bg>
    <p:spTree>
      <p:nvGrpSpPr>
        <p:cNvPr id="1" name="Shape 93"/>
        <p:cNvGrpSpPr/>
        <p:nvPr/>
      </p:nvGrpSpPr>
      <p:grpSpPr>
        <a:xfrm>
          <a:off x="0" y="0"/>
          <a:ext cx="0" cy="0"/>
          <a:chOff x="0" y="0"/>
          <a:chExt cx="0" cy="0"/>
        </a:xfrm>
      </p:grpSpPr>
      <p:grpSp>
        <p:nvGrpSpPr>
          <p:cNvPr id="94" name="Google Shape;94;p13"/>
          <p:cNvGrpSpPr/>
          <p:nvPr/>
        </p:nvGrpSpPr>
        <p:grpSpPr>
          <a:xfrm>
            <a:off x="830392" y="4169130"/>
            <a:ext cx="745763" cy="45826"/>
            <a:chOff x="4580561" y="2589004"/>
            <a:chExt cx="1064464" cy="25200"/>
          </a:xfrm>
        </p:grpSpPr>
        <p:sp>
          <p:nvSpPr>
            <p:cNvPr id="95" name="Google Shape;95;p1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7" name="Google Shape;97;p13"/>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98" name="Google Shape;98;p13"/>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0"/>
              </a:spcBef>
              <a:spcAft>
                <a:spcPts val="0"/>
              </a:spcAft>
              <a:buClr>
                <a:schemeClr val="lt1"/>
              </a:buClr>
              <a:buSzPts val="1100"/>
              <a:buChar char="○"/>
              <a:defRPr>
                <a:solidFill>
                  <a:schemeClr val="lt1"/>
                </a:solidFill>
              </a:defRPr>
            </a:lvl2pPr>
            <a:lvl3pPr marL="1371600" lvl="2" indent="-298450" algn="l">
              <a:lnSpc>
                <a:spcPct val="115000"/>
              </a:lnSpc>
              <a:spcBef>
                <a:spcPts val="0"/>
              </a:spcBef>
              <a:spcAft>
                <a:spcPts val="0"/>
              </a:spcAft>
              <a:buClr>
                <a:schemeClr val="lt1"/>
              </a:buClr>
              <a:buSzPts val="1100"/>
              <a:buChar char="■"/>
              <a:defRPr>
                <a:solidFill>
                  <a:schemeClr val="lt1"/>
                </a:solidFill>
              </a:defRPr>
            </a:lvl3pPr>
            <a:lvl4pPr marL="1828800" lvl="3" indent="-298450" algn="l">
              <a:lnSpc>
                <a:spcPct val="115000"/>
              </a:lnSpc>
              <a:spcBef>
                <a:spcPts val="0"/>
              </a:spcBef>
              <a:spcAft>
                <a:spcPts val="0"/>
              </a:spcAft>
              <a:buClr>
                <a:schemeClr val="lt1"/>
              </a:buClr>
              <a:buSzPts val="1100"/>
              <a:buChar char="●"/>
              <a:defRPr>
                <a:solidFill>
                  <a:schemeClr val="lt1"/>
                </a:solidFill>
              </a:defRPr>
            </a:lvl4pPr>
            <a:lvl5pPr marL="2286000" lvl="4" indent="-298450" algn="l">
              <a:lnSpc>
                <a:spcPct val="115000"/>
              </a:lnSpc>
              <a:spcBef>
                <a:spcPts val="0"/>
              </a:spcBef>
              <a:spcAft>
                <a:spcPts val="0"/>
              </a:spcAft>
              <a:buClr>
                <a:schemeClr val="lt1"/>
              </a:buClr>
              <a:buSzPts val="1100"/>
              <a:buChar char="○"/>
              <a:defRPr>
                <a:solidFill>
                  <a:schemeClr val="lt1"/>
                </a:solidFill>
              </a:defRPr>
            </a:lvl5pPr>
            <a:lvl6pPr marL="2743200" lvl="5" indent="-298450" algn="l">
              <a:lnSpc>
                <a:spcPct val="115000"/>
              </a:lnSpc>
              <a:spcBef>
                <a:spcPts val="0"/>
              </a:spcBef>
              <a:spcAft>
                <a:spcPts val="0"/>
              </a:spcAft>
              <a:buClr>
                <a:schemeClr val="lt1"/>
              </a:buClr>
              <a:buSzPts val="1100"/>
              <a:buChar char="■"/>
              <a:defRPr>
                <a:solidFill>
                  <a:schemeClr val="lt1"/>
                </a:solidFill>
              </a:defRPr>
            </a:lvl6pPr>
            <a:lvl7pPr marL="3200400" lvl="6" indent="-298450" algn="l">
              <a:lnSpc>
                <a:spcPct val="115000"/>
              </a:lnSpc>
              <a:spcBef>
                <a:spcPts val="0"/>
              </a:spcBef>
              <a:spcAft>
                <a:spcPts val="0"/>
              </a:spcAft>
              <a:buClr>
                <a:schemeClr val="lt1"/>
              </a:buClr>
              <a:buSzPts val="1100"/>
              <a:buChar char="●"/>
              <a:defRPr>
                <a:solidFill>
                  <a:schemeClr val="lt1"/>
                </a:solidFill>
              </a:defRPr>
            </a:lvl7pPr>
            <a:lvl8pPr marL="3657600" lvl="7" indent="-298450" algn="l">
              <a:lnSpc>
                <a:spcPct val="115000"/>
              </a:lnSpc>
              <a:spcBef>
                <a:spcPts val="0"/>
              </a:spcBef>
              <a:spcAft>
                <a:spcPts val="0"/>
              </a:spcAft>
              <a:buClr>
                <a:schemeClr val="lt1"/>
              </a:buClr>
              <a:buSzPts val="1100"/>
              <a:buChar char="○"/>
              <a:defRPr>
                <a:solidFill>
                  <a:schemeClr val="lt1"/>
                </a:solidFill>
              </a:defRPr>
            </a:lvl8pPr>
            <a:lvl9pPr marL="4114800" lvl="8" indent="-298450" algn="l">
              <a:lnSpc>
                <a:spcPct val="115000"/>
              </a:lnSpc>
              <a:spcBef>
                <a:spcPts val="0"/>
              </a:spcBef>
              <a:spcAft>
                <a:spcPts val="0"/>
              </a:spcAft>
              <a:buClr>
                <a:schemeClr val="lt1"/>
              </a:buClr>
              <a:buSzPts val="1100"/>
              <a:buChar char="■"/>
              <a:defRPr>
                <a:solidFill>
                  <a:schemeClr val="lt1"/>
                </a:solidFill>
              </a:defRPr>
            </a:lvl9pPr>
          </a:lstStyle>
          <a:p>
            <a:endParaRPr/>
          </a:p>
        </p:txBody>
      </p:sp>
      <p:sp>
        <p:nvSpPr>
          <p:cNvPr id="99" name="Google Shape;99;p1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100" name="Google Shape;100;p13"/>
          <p:cNvPicPr preferRelativeResize="0"/>
          <p:nvPr/>
        </p:nvPicPr>
        <p:blipFill rotWithShape="1">
          <a:blip r:embed="rId2">
            <a:alphaModFix/>
          </a:blip>
          <a:srcRect/>
          <a:stretch/>
        </p:blipFill>
        <p:spPr>
          <a:xfrm>
            <a:off x="7432894" y="3570999"/>
            <a:ext cx="1578500" cy="1079125"/>
          </a:xfrm>
          <a:prstGeom prst="rect">
            <a:avLst/>
          </a:prstGeom>
          <a:noFill/>
          <a:ln>
            <a:noFill/>
          </a:ln>
        </p:spPr>
      </p:pic>
      <p:sp>
        <p:nvSpPr>
          <p:cNvPr id="101" name="Google Shape;101;p13"/>
          <p:cNvSpPr txBox="1"/>
          <p:nvPr/>
        </p:nvSpPr>
        <p:spPr>
          <a:xfrm>
            <a:off x="6746225" y="4698800"/>
            <a:ext cx="2265300" cy="1230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Raleway SemiBold"/>
                <a:ea typeface="Raleway SemiBold"/>
                <a:cs typeface="Raleway SemiBold"/>
                <a:sym typeface="Raleway SemiBold"/>
              </a:rPr>
              <a:t>A UFS Collaboration Powered by</a:t>
            </a:r>
            <a:r>
              <a:rPr lang="en" sz="800" b="1" i="0" u="none" strike="noStrike" cap="none">
                <a:solidFill>
                  <a:srgbClr val="FFFFFF"/>
                </a:solidFill>
                <a:latin typeface="Open Sans"/>
                <a:ea typeface="Open Sans"/>
                <a:cs typeface="Open Sans"/>
                <a:sym typeface="Open Sans"/>
              </a:rPr>
              <a:t> EPIC</a:t>
            </a:r>
            <a:endParaRPr sz="800" b="1"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1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104" name="Google Shape;104;p14"/>
          <p:cNvPicPr preferRelativeResize="0"/>
          <p:nvPr/>
        </p:nvPicPr>
        <p:blipFill rotWithShape="1">
          <a:blip r:embed="rId2">
            <a:alphaModFix/>
          </a:blip>
          <a:srcRect/>
          <a:stretch/>
        </p:blipFill>
        <p:spPr>
          <a:xfrm>
            <a:off x="7470226" y="97375"/>
            <a:ext cx="1519050" cy="1039250"/>
          </a:xfrm>
          <a:prstGeom prst="rect">
            <a:avLst/>
          </a:prstGeom>
          <a:noFill/>
          <a:ln>
            <a:noFill/>
          </a:ln>
        </p:spPr>
      </p:pic>
      <p:pic>
        <p:nvPicPr>
          <p:cNvPr id="105" name="Google Shape;105;p14"/>
          <p:cNvPicPr preferRelativeResize="0"/>
          <p:nvPr/>
        </p:nvPicPr>
        <p:blipFill rotWithShape="1">
          <a:blip r:embed="rId3">
            <a:alphaModFix amt="25000"/>
          </a:blip>
          <a:srcRect/>
          <a:stretch/>
        </p:blipFill>
        <p:spPr>
          <a:xfrm>
            <a:off x="467975" y="76200"/>
            <a:ext cx="4991099" cy="49910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0" y="0"/>
            <a:ext cx="225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28"/>
          <p:cNvSpPr txBox="1">
            <a:spLocks noGrp="1"/>
          </p:cNvSpPr>
          <p:nvPr>
            <p:ph type="body" idx="1"/>
          </p:nvPr>
        </p:nvSpPr>
        <p:spPr>
          <a:xfrm>
            <a:off x="0" y="0"/>
            <a:ext cx="2250000" cy="225000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2" name="Google Shape;32;p28"/>
          <p:cNvSpPr txBox="1">
            <a:spLocks noGrp="1"/>
          </p:cNvSpPr>
          <p:nvPr>
            <p:ph type="dt" idx="10"/>
          </p:nvPr>
        </p:nvSpPr>
        <p:spPr>
          <a:xfrm>
            <a:off x="0" y="0"/>
            <a:ext cx="2250000" cy="225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3" name="Google Shape;33;p28"/>
          <p:cNvSpPr txBox="1">
            <a:spLocks noGrp="1"/>
          </p:cNvSpPr>
          <p:nvPr>
            <p:ph type="ftr" idx="11"/>
          </p:nvPr>
        </p:nvSpPr>
        <p:spPr>
          <a:xfrm>
            <a:off x="0" y="0"/>
            <a:ext cx="2250000" cy="225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4" name="Google Shape;34;p28"/>
          <p:cNvSpPr txBox="1">
            <a:spLocks noGrp="1"/>
          </p:cNvSpPr>
          <p:nvPr>
            <p:ph type="sldNum" idx="12"/>
          </p:nvPr>
        </p:nvSpPr>
        <p:spPr>
          <a:xfrm>
            <a:off x="8643900" y="4901981"/>
            <a:ext cx="357900" cy="231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300"/>
              <a:buFont typeface="Arial"/>
              <a:buNone/>
              <a:defRPr/>
            </a:lvl1pPr>
            <a:lvl2pPr marL="0" marR="0" lvl="1" indent="0" algn="r">
              <a:lnSpc>
                <a:spcPct val="100000"/>
              </a:lnSpc>
              <a:spcBef>
                <a:spcPts val="0"/>
              </a:spcBef>
              <a:spcAft>
                <a:spcPts val="0"/>
              </a:spcAft>
              <a:buClr>
                <a:srgbClr val="FFFFFF"/>
              </a:buClr>
              <a:buSzPts val="300"/>
              <a:buFont typeface="Arial"/>
              <a:buNone/>
              <a:defRPr/>
            </a:lvl2pPr>
            <a:lvl3pPr marL="0" marR="0" lvl="2" indent="0" algn="r">
              <a:lnSpc>
                <a:spcPct val="100000"/>
              </a:lnSpc>
              <a:spcBef>
                <a:spcPts val="0"/>
              </a:spcBef>
              <a:spcAft>
                <a:spcPts val="0"/>
              </a:spcAft>
              <a:buClr>
                <a:srgbClr val="FFFFFF"/>
              </a:buClr>
              <a:buSzPts val="300"/>
              <a:buFont typeface="Arial"/>
              <a:buNone/>
              <a:defRPr/>
            </a:lvl3pPr>
            <a:lvl4pPr marL="0" marR="0" lvl="3" indent="0" algn="r">
              <a:lnSpc>
                <a:spcPct val="100000"/>
              </a:lnSpc>
              <a:spcBef>
                <a:spcPts val="0"/>
              </a:spcBef>
              <a:spcAft>
                <a:spcPts val="0"/>
              </a:spcAft>
              <a:buClr>
                <a:srgbClr val="FFFFFF"/>
              </a:buClr>
              <a:buSzPts val="300"/>
              <a:buFont typeface="Arial"/>
              <a:buNone/>
              <a:defRPr/>
            </a:lvl4pPr>
            <a:lvl5pPr marL="0" marR="0" lvl="4" indent="0" algn="r">
              <a:lnSpc>
                <a:spcPct val="100000"/>
              </a:lnSpc>
              <a:spcBef>
                <a:spcPts val="0"/>
              </a:spcBef>
              <a:spcAft>
                <a:spcPts val="0"/>
              </a:spcAft>
              <a:buClr>
                <a:srgbClr val="FFFFFF"/>
              </a:buClr>
              <a:buSzPts val="300"/>
              <a:buFont typeface="Arial"/>
              <a:buNone/>
              <a:defRPr/>
            </a:lvl5pPr>
            <a:lvl6pPr marL="0" marR="0" lvl="5" indent="0" algn="r">
              <a:lnSpc>
                <a:spcPct val="100000"/>
              </a:lnSpc>
              <a:spcBef>
                <a:spcPts val="0"/>
              </a:spcBef>
              <a:spcAft>
                <a:spcPts val="0"/>
              </a:spcAft>
              <a:buClr>
                <a:srgbClr val="FFFFFF"/>
              </a:buClr>
              <a:buSzPts val="300"/>
              <a:buFont typeface="Arial"/>
              <a:buNone/>
              <a:defRPr/>
            </a:lvl6pPr>
            <a:lvl7pPr marL="0" marR="0" lvl="6" indent="0" algn="r">
              <a:lnSpc>
                <a:spcPct val="100000"/>
              </a:lnSpc>
              <a:spcBef>
                <a:spcPts val="0"/>
              </a:spcBef>
              <a:spcAft>
                <a:spcPts val="0"/>
              </a:spcAft>
              <a:buClr>
                <a:srgbClr val="FFFFFF"/>
              </a:buClr>
              <a:buSzPts val="300"/>
              <a:buFont typeface="Arial"/>
              <a:buNone/>
              <a:defRPr/>
            </a:lvl7pPr>
            <a:lvl8pPr marL="0" marR="0" lvl="7" indent="0" algn="r">
              <a:lnSpc>
                <a:spcPct val="100000"/>
              </a:lnSpc>
              <a:spcBef>
                <a:spcPts val="0"/>
              </a:spcBef>
              <a:spcAft>
                <a:spcPts val="0"/>
              </a:spcAft>
              <a:buClr>
                <a:srgbClr val="FFFFFF"/>
              </a:buClr>
              <a:buSzPts val="300"/>
              <a:buFont typeface="Arial"/>
              <a:buNone/>
              <a:defRPr/>
            </a:lvl8pPr>
            <a:lvl9pPr marL="0" marR="0" lvl="8" indent="0" algn="r">
              <a:lnSpc>
                <a:spcPct val="100000"/>
              </a:lnSpc>
              <a:spcBef>
                <a:spcPts val="0"/>
              </a:spcBef>
              <a:spcAft>
                <a:spcPts val="0"/>
              </a:spcAft>
              <a:buClr>
                <a:srgbClr val="FFFFFF"/>
              </a:buClr>
              <a:buSzPts val="300"/>
              <a:buFont typeface="Arial"/>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2336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19"/>
        <p:cNvGrpSpPr/>
        <p:nvPr/>
      </p:nvGrpSpPr>
      <p:grpSpPr>
        <a:xfrm>
          <a:off x="0" y="0"/>
          <a:ext cx="0" cy="0"/>
          <a:chOff x="0" y="0"/>
          <a:chExt cx="0" cy="0"/>
        </a:xfrm>
      </p:grpSpPr>
      <p:sp>
        <p:nvSpPr>
          <p:cNvPr id="20" name="Google Shape;20;p4"/>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 name="Google Shape;21;p4"/>
          <p:cNvGrpSpPr/>
          <p:nvPr/>
        </p:nvGrpSpPr>
        <p:grpSpPr>
          <a:xfrm>
            <a:off x="830392" y="1191256"/>
            <a:ext cx="745763" cy="45826"/>
            <a:chOff x="4580561" y="2589004"/>
            <a:chExt cx="1064464" cy="25200"/>
          </a:xfrm>
        </p:grpSpPr>
        <p:sp>
          <p:nvSpPr>
            <p:cNvPr id="22" name="Google Shape;22;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4"/>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 name="Google Shape;24;p4"/>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25" name="Google Shape;25;p4"/>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6" name="Google Shape;26;p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27" name="Google Shape;27;p4"/>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28" name="Google Shape;28;p4"/>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FC11C"/>
        </a:solidFill>
        <a:effectLst/>
      </p:bgPr>
    </p:bg>
    <p:spTree>
      <p:nvGrpSpPr>
        <p:cNvPr id="1" name="Shape 29"/>
        <p:cNvGrpSpPr/>
        <p:nvPr/>
      </p:nvGrpSpPr>
      <p:grpSpPr>
        <a:xfrm>
          <a:off x="0" y="0"/>
          <a:ext cx="0" cy="0"/>
          <a:chOff x="0" y="0"/>
          <a:chExt cx="0" cy="0"/>
        </a:xfrm>
      </p:grpSpPr>
      <p:grpSp>
        <p:nvGrpSpPr>
          <p:cNvPr id="30" name="Google Shape;30;p5"/>
          <p:cNvGrpSpPr/>
          <p:nvPr/>
        </p:nvGrpSpPr>
        <p:grpSpPr>
          <a:xfrm>
            <a:off x="830392" y="1191256"/>
            <a:ext cx="745763" cy="45826"/>
            <a:chOff x="4580561" y="2589004"/>
            <a:chExt cx="1064464" cy="25200"/>
          </a:xfrm>
        </p:grpSpPr>
        <p:sp>
          <p:nvSpPr>
            <p:cNvPr id="31" name="Google Shape;31;p5"/>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 name="Google Shape;33;p5"/>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4" name="Google Shape;34;p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35" name="Google Shape;35;p5"/>
          <p:cNvPicPr preferRelativeResize="0"/>
          <p:nvPr/>
        </p:nvPicPr>
        <p:blipFill rotWithShape="1">
          <a:blip r:embed="rId2">
            <a:alphaModFix/>
          </a:blip>
          <a:srcRect/>
          <a:stretch/>
        </p:blipFill>
        <p:spPr>
          <a:xfrm>
            <a:off x="7432894" y="3570999"/>
            <a:ext cx="1578500" cy="1079125"/>
          </a:xfrm>
          <a:prstGeom prst="rect">
            <a:avLst/>
          </a:prstGeom>
          <a:noFill/>
          <a:ln>
            <a:noFill/>
          </a:ln>
        </p:spPr>
      </p:pic>
      <p:sp>
        <p:nvSpPr>
          <p:cNvPr id="36" name="Google Shape;36;p5"/>
          <p:cNvSpPr txBox="1"/>
          <p:nvPr/>
        </p:nvSpPr>
        <p:spPr>
          <a:xfrm>
            <a:off x="6746225" y="4698800"/>
            <a:ext cx="2265300" cy="1230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Raleway SemiBold"/>
                <a:ea typeface="Raleway SemiBold"/>
                <a:cs typeface="Raleway SemiBold"/>
                <a:sym typeface="Raleway SemiBold"/>
              </a:rPr>
              <a:t>A UFS Collaboration Powered by</a:t>
            </a:r>
            <a:r>
              <a:rPr lang="en" sz="800" b="1" i="0" u="none" strike="noStrike" cap="none">
                <a:solidFill>
                  <a:srgbClr val="FFFFFF"/>
                </a:solidFill>
                <a:latin typeface="Open Sans"/>
                <a:ea typeface="Open Sans"/>
                <a:cs typeface="Open Sans"/>
                <a:sym typeface="Open Sans"/>
              </a:rPr>
              <a:t> EPIC</a:t>
            </a:r>
            <a:endParaRPr sz="800" b="1"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6"/>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6"/>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40" name="Google Shape;40;p6"/>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1" name="Google Shape;41;p6"/>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2" name="Google Shape;42;p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43" name="Google Shape;43;p6"/>
          <p:cNvGrpSpPr/>
          <p:nvPr/>
        </p:nvGrpSpPr>
        <p:grpSpPr>
          <a:xfrm>
            <a:off x="830392" y="1191256"/>
            <a:ext cx="745763" cy="45826"/>
            <a:chOff x="4580561" y="2589004"/>
            <a:chExt cx="1064464" cy="25200"/>
          </a:xfrm>
        </p:grpSpPr>
        <p:sp>
          <p:nvSpPr>
            <p:cNvPr id="44" name="Google Shape;44;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6"/>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6" name="Google Shape;46;p6"/>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47" name="Google Shape;47;p6"/>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51" name="Google Shape;51;p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52" name="Google Shape;52;p7"/>
          <p:cNvGrpSpPr/>
          <p:nvPr/>
        </p:nvGrpSpPr>
        <p:grpSpPr>
          <a:xfrm>
            <a:off x="830392" y="1191256"/>
            <a:ext cx="745763" cy="45826"/>
            <a:chOff x="4580561" y="2589004"/>
            <a:chExt cx="1064464" cy="25200"/>
          </a:xfrm>
        </p:grpSpPr>
        <p:sp>
          <p:nvSpPr>
            <p:cNvPr id="53" name="Google Shape;53;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7"/>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5" name="Google Shape;55;p7"/>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56" name="Google Shape;56;p7"/>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no bar">
  <p:cSld name="TITLE_ONLY_1">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59" name="Google Shape;59;p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8"/>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61" name="Google Shape;61;p8"/>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sp>
        <p:nvSpPr>
          <p:cNvPr id="63" name="Google Shape;63;p9"/>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9"/>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65" name="Google Shape;65;p9"/>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6" name="Google Shape;66;p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67" name="Google Shape;67;p9"/>
          <p:cNvGrpSpPr/>
          <p:nvPr/>
        </p:nvGrpSpPr>
        <p:grpSpPr>
          <a:xfrm>
            <a:off x="830392" y="1191256"/>
            <a:ext cx="745763" cy="45826"/>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9"/>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0" name="Google Shape;70;p9"/>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71" name="Google Shape;71;p9"/>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72"/>
        <p:cNvGrpSpPr/>
        <p:nvPr/>
      </p:nvGrpSpPr>
      <p:grpSpPr>
        <a:xfrm>
          <a:off x="0" y="0"/>
          <a:ext cx="0" cy="0"/>
          <a:chOff x="0" y="0"/>
          <a:chExt cx="0" cy="0"/>
        </a:xfrm>
      </p:grpSpPr>
      <p:grpSp>
        <p:nvGrpSpPr>
          <p:cNvPr id="73" name="Google Shape;73;p10"/>
          <p:cNvGrpSpPr/>
          <p:nvPr/>
        </p:nvGrpSpPr>
        <p:grpSpPr>
          <a:xfrm>
            <a:off x="830392" y="4169130"/>
            <a:ext cx="745763" cy="45826"/>
            <a:chOff x="4580561" y="2589004"/>
            <a:chExt cx="1064464" cy="25200"/>
          </a:xfrm>
        </p:grpSpPr>
        <p:sp>
          <p:nvSpPr>
            <p:cNvPr id="74" name="Google Shape;74;p10"/>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 name="Google Shape;76;p10"/>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77" name="Google Shape;77;p1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78" name="Google Shape;78;p10"/>
          <p:cNvPicPr preferRelativeResize="0"/>
          <p:nvPr/>
        </p:nvPicPr>
        <p:blipFill rotWithShape="1">
          <a:blip r:embed="rId2">
            <a:alphaModFix/>
          </a:blip>
          <a:srcRect/>
          <a:stretch/>
        </p:blipFill>
        <p:spPr>
          <a:xfrm>
            <a:off x="7432894" y="3570999"/>
            <a:ext cx="1578500" cy="1079125"/>
          </a:xfrm>
          <a:prstGeom prst="rect">
            <a:avLst/>
          </a:prstGeom>
          <a:noFill/>
          <a:ln>
            <a:noFill/>
          </a:ln>
        </p:spPr>
      </p:pic>
      <p:sp>
        <p:nvSpPr>
          <p:cNvPr id="79" name="Google Shape;79;p10"/>
          <p:cNvSpPr txBox="1"/>
          <p:nvPr/>
        </p:nvSpPr>
        <p:spPr>
          <a:xfrm>
            <a:off x="6746225" y="4698800"/>
            <a:ext cx="2265300" cy="1230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Raleway SemiBold"/>
                <a:ea typeface="Raleway SemiBold"/>
                <a:cs typeface="Raleway SemiBold"/>
                <a:sym typeface="Raleway SemiBold"/>
              </a:rPr>
              <a:t>A UFS Collaboration Powered by</a:t>
            </a:r>
            <a:r>
              <a:rPr lang="en" sz="800" b="1" i="0" u="none" strike="noStrike" cap="none">
                <a:solidFill>
                  <a:srgbClr val="FFFFFF"/>
                </a:solidFill>
                <a:latin typeface="Open Sans"/>
                <a:ea typeface="Open Sans"/>
                <a:cs typeface="Open Sans"/>
                <a:sym typeface="Open Sans"/>
              </a:rPr>
              <a:t> EPIC</a:t>
            </a:r>
            <a:endParaRPr sz="800" b="1"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11"/>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1"/>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83" name="Google Shape;83;p11"/>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84" name="Google Shape;84;p11"/>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85" name="Google Shape;85;p1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86" name="Google Shape;86;p11"/>
          <p:cNvGrpSpPr/>
          <p:nvPr/>
        </p:nvGrpSpPr>
        <p:grpSpPr>
          <a:xfrm>
            <a:off x="830392" y="1191256"/>
            <a:ext cx="745763" cy="45826"/>
            <a:chOff x="4580561" y="2589004"/>
            <a:chExt cx="1064464" cy="25200"/>
          </a:xfrm>
        </p:grpSpPr>
        <p:sp>
          <p:nvSpPr>
            <p:cNvPr id="87" name="Google Shape;87;p1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1"/>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2800"/>
              <a:buFont typeface="Open Sans"/>
              <a:buNone/>
              <a:defRPr sz="28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9pPr>
          </a:lstStyle>
          <a:p>
            <a:endParaRPr/>
          </a:p>
        </p:txBody>
      </p:sp>
      <p:sp>
        <p:nvSpPr>
          <p:cNvPr id="7" name="Google Shape;7;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 descr="glerl_logo"/>
          <p:cNvPicPr preferRelativeResize="0"/>
          <p:nvPr/>
        </p:nvPicPr>
        <p:blipFill rotWithShape="1">
          <a:blip r:embed="rId3">
            <a:alphaModFix/>
          </a:blip>
          <a:srcRect/>
          <a:stretch/>
        </p:blipFill>
        <p:spPr>
          <a:xfrm>
            <a:off x="100669" y="3983851"/>
            <a:ext cx="2137031" cy="769088"/>
          </a:xfrm>
          <a:prstGeom prst="rect">
            <a:avLst/>
          </a:prstGeom>
          <a:noFill/>
          <a:ln>
            <a:noFill/>
          </a:ln>
        </p:spPr>
      </p:pic>
      <p:sp>
        <p:nvSpPr>
          <p:cNvPr id="76" name="Google Shape;76;p1"/>
          <p:cNvSpPr txBox="1">
            <a:spLocks noGrp="1"/>
          </p:cNvSpPr>
          <p:nvPr>
            <p:ph type="ctrTitle"/>
          </p:nvPr>
        </p:nvSpPr>
        <p:spPr>
          <a:xfrm>
            <a:off x="101700" y="425954"/>
            <a:ext cx="8940600" cy="914400"/>
          </a:xfrm>
          <a:prstGeom prst="rect">
            <a:avLst/>
          </a:prstGeom>
          <a:noFill/>
          <a:ln>
            <a:noFill/>
          </a:ln>
        </p:spPr>
        <p:txBody>
          <a:bodyPr spcFirstLastPara="1" wrap="square" lIns="68569" tIns="34275" rIns="68569" bIns="34275" anchor="t" anchorCtr="0">
            <a:noAutofit/>
          </a:bodyPr>
          <a:lstStyle/>
          <a:p>
            <a:pPr algn="ctr"/>
            <a:r>
              <a:rPr lang="en-US" sz="2700" dirty="0">
                <a:solidFill>
                  <a:schemeClr val="dk1"/>
                </a:solidFill>
              </a:rPr>
              <a:t>Great Lakes Earth System Model (GLESM):</a:t>
            </a:r>
            <a:br>
              <a:rPr lang="en-US" sz="2700" dirty="0">
                <a:solidFill>
                  <a:schemeClr val="dk1"/>
                </a:solidFill>
              </a:rPr>
            </a:br>
            <a:r>
              <a:rPr lang="en-US" sz="2100" dirty="0">
                <a:solidFill>
                  <a:schemeClr val="dk1"/>
                </a:solidFill>
              </a:rPr>
              <a:t>Hindcast (1979-2021) and future climate projection (1979-2100)</a:t>
            </a:r>
            <a:br>
              <a:rPr lang="en-US" sz="2700" dirty="0">
                <a:solidFill>
                  <a:schemeClr val="dk1"/>
                </a:solidFill>
              </a:rPr>
            </a:br>
            <a:br>
              <a:rPr lang="en-US" sz="2700" dirty="0">
                <a:solidFill>
                  <a:schemeClr val="dk1"/>
                </a:solidFill>
              </a:rPr>
            </a:br>
            <a:endParaRPr dirty="0"/>
          </a:p>
        </p:txBody>
      </p:sp>
      <p:sp>
        <p:nvSpPr>
          <p:cNvPr id="77" name="Google Shape;77;p1"/>
          <p:cNvSpPr txBox="1">
            <a:spLocks noGrp="1"/>
          </p:cNvSpPr>
          <p:nvPr>
            <p:ph type="subTitle" idx="1"/>
          </p:nvPr>
        </p:nvSpPr>
        <p:spPr>
          <a:xfrm>
            <a:off x="388856" y="1746315"/>
            <a:ext cx="8256105" cy="3006631"/>
          </a:xfrm>
          <a:prstGeom prst="rect">
            <a:avLst/>
          </a:prstGeom>
          <a:noFill/>
          <a:ln>
            <a:noFill/>
          </a:ln>
        </p:spPr>
        <p:txBody>
          <a:bodyPr spcFirstLastPara="1" wrap="square" lIns="68569" tIns="34275" rIns="68569" bIns="34275" anchor="t" anchorCtr="0">
            <a:noAutofit/>
          </a:bodyPr>
          <a:lstStyle/>
          <a:p>
            <a:pPr marL="0" indent="0">
              <a:lnSpc>
                <a:spcPct val="80000"/>
              </a:lnSpc>
              <a:buSzPts val="2000"/>
            </a:pPr>
            <a:r>
              <a:rPr lang="en-US" sz="1500" dirty="0">
                <a:solidFill>
                  <a:schemeClr val="dk1"/>
                </a:solidFill>
              </a:rPr>
              <a:t>Jia Wang1, David Cannon2, </a:t>
            </a:r>
            <a:r>
              <a:rPr lang="en-US" sz="1500" dirty="0" err="1">
                <a:solidFill>
                  <a:schemeClr val="dk1"/>
                </a:solidFill>
              </a:rPr>
              <a:t>Ayumi</a:t>
            </a:r>
            <a:r>
              <a:rPr lang="en-US" sz="1500" dirty="0">
                <a:solidFill>
                  <a:schemeClr val="dk1"/>
                </a:solidFill>
              </a:rPr>
              <a:t> Fujisaki-Manome2, James Kessler1, Andrea Vander Would1</a:t>
            </a:r>
          </a:p>
          <a:p>
            <a:pPr marL="0" indent="0">
              <a:lnSpc>
                <a:spcPct val="80000"/>
              </a:lnSpc>
              <a:buSzPts val="2000"/>
            </a:pPr>
            <a:endParaRPr dirty="0"/>
          </a:p>
          <a:p>
            <a:pPr marL="0" indent="0">
              <a:lnSpc>
                <a:spcPct val="80000"/>
              </a:lnSpc>
              <a:buSzPts val="1800"/>
            </a:pPr>
            <a:r>
              <a:rPr lang="en-US" sz="1350" dirty="0">
                <a:solidFill>
                  <a:srgbClr val="0070C0"/>
                </a:solidFill>
              </a:rPr>
              <a:t>1 NOAA GLERL, Ann Arbor, MI</a:t>
            </a:r>
          </a:p>
          <a:p>
            <a:pPr marL="0" indent="0">
              <a:lnSpc>
                <a:spcPct val="80000"/>
              </a:lnSpc>
              <a:buSzPts val="1800"/>
            </a:pPr>
            <a:endParaRPr sz="1350" dirty="0">
              <a:solidFill>
                <a:schemeClr val="dk1"/>
              </a:solidFill>
            </a:endParaRPr>
          </a:p>
          <a:p>
            <a:pPr marL="0" indent="0">
              <a:lnSpc>
                <a:spcPct val="80000"/>
              </a:lnSpc>
              <a:buSzPts val="1800"/>
            </a:pPr>
            <a:r>
              <a:rPr lang="en-US" sz="1350" dirty="0">
                <a:solidFill>
                  <a:srgbClr val="0070C0"/>
                </a:solidFill>
              </a:rPr>
              <a:t>2 CIGLR, University of Michigan, Ann Arbor, MI</a:t>
            </a:r>
            <a:endParaRPr sz="1500" dirty="0">
              <a:solidFill>
                <a:schemeClr val="dk1"/>
              </a:solidFill>
            </a:endParaRPr>
          </a:p>
          <a:p>
            <a:pPr marL="0" indent="0">
              <a:lnSpc>
                <a:spcPct val="80000"/>
              </a:lnSpc>
              <a:buSzPts val="2000"/>
            </a:pPr>
            <a:endParaRPr lang="en-US" sz="1500" dirty="0">
              <a:solidFill>
                <a:schemeClr val="dk1"/>
              </a:solidFill>
            </a:endParaRPr>
          </a:p>
          <a:p>
            <a:pPr marL="0" indent="0">
              <a:lnSpc>
                <a:spcPct val="80000"/>
              </a:lnSpc>
              <a:buSzPts val="2000"/>
            </a:pPr>
            <a:endParaRPr lang="en-US" sz="1500" dirty="0">
              <a:solidFill>
                <a:schemeClr val="dk1"/>
              </a:solidFill>
            </a:endParaRPr>
          </a:p>
          <a:p>
            <a:pPr marL="0" indent="0">
              <a:lnSpc>
                <a:spcPct val="80000"/>
              </a:lnSpc>
              <a:buSzPts val="2000"/>
            </a:pPr>
            <a:endParaRPr lang="en-US" sz="1500" dirty="0">
              <a:solidFill>
                <a:schemeClr val="dk1"/>
              </a:solidFill>
            </a:endParaRPr>
          </a:p>
          <a:p>
            <a:pPr marL="0" indent="0">
              <a:lnSpc>
                <a:spcPct val="80000"/>
              </a:lnSpc>
              <a:buSzPts val="2000"/>
            </a:pPr>
            <a:endParaRPr lang="en-US" sz="1500" dirty="0">
              <a:solidFill>
                <a:schemeClr val="dk1"/>
              </a:solidFill>
            </a:endParaRPr>
          </a:p>
          <a:p>
            <a:pPr marL="0" indent="0">
              <a:lnSpc>
                <a:spcPct val="80000"/>
              </a:lnSpc>
              <a:buSzPts val="2000"/>
            </a:pPr>
            <a:r>
              <a:rPr lang="en-US" sz="1500" dirty="0">
                <a:solidFill>
                  <a:schemeClr val="dk1"/>
                </a:solidFill>
              </a:rPr>
              <a:t>    </a:t>
            </a:r>
            <a:endParaRPr dirty="0">
              <a:solidFill>
                <a:schemeClr val="dk1"/>
              </a:solidFill>
            </a:endParaRPr>
          </a:p>
          <a:p>
            <a:pPr marL="0" indent="0">
              <a:lnSpc>
                <a:spcPct val="80000"/>
              </a:lnSpc>
              <a:buSzPts val="2000"/>
            </a:pPr>
            <a:r>
              <a:rPr lang="en-US" sz="1500" dirty="0">
                <a:solidFill>
                  <a:schemeClr val="dk1"/>
                </a:solidFill>
              </a:rPr>
              <a:t>                                 </a:t>
            </a:r>
            <a:r>
              <a:rPr lang="en-US" sz="1500" b="1" dirty="0">
                <a:solidFill>
                  <a:schemeClr val="dk1"/>
                </a:solidFill>
              </a:rPr>
              <a:t>Support: OAR Ocean Sciences Portfolio</a:t>
            </a:r>
          </a:p>
          <a:p>
            <a:pPr marL="0" indent="0">
              <a:lnSpc>
                <a:spcPct val="80000"/>
              </a:lnSpc>
              <a:buSzPts val="2000"/>
            </a:pPr>
            <a:endParaRPr sz="1500" b="1" dirty="0">
              <a:solidFill>
                <a:schemeClr val="dk1"/>
              </a:solidFill>
            </a:endParaRPr>
          </a:p>
          <a:p>
            <a:pPr marL="0" indent="0">
              <a:lnSpc>
                <a:spcPct val="80000"/>
              </a:lnSpc>
              <a:buSzPts val="2000"/>
            </a:pPr>
            <a:r>
              <a:rPr lang="en-US" sz="1500" dirty="0">
                <a:solidFill>
                  <a:schemeClr val="dk1"/>
                </a:solidFill>
              </a:rPr>
              <a:t>                              UIFCW24, Johnson State University, MS, July 24, 2024</a:t>
            </a:r>
            <a:endParaRPr sz="1500" dirty="0">
              <a:solidFill>
                <a:schemeClr val="dk1"/>
              </a:solidFill>
            </a:endParaRPr>
          </a:p>
          <a:p>
            <a:pPr marL="0" indent="0">
              <a:lnSpc>
                <a:spcPct val="80000"/>
              </a:lnSpc>
              <a:buSzPts val="2000"/>
            </a:pPr>
            <a:endParaRPr sz="1500" dirty="0">
              <a:solidFill>
                <a:schemeClr val="dk1"/>
              </a:solidFill>
            </a:endParaRPr>
          </a:p>
          <a:p>
            <a:pPr marL="0" indent="0">
              <a:lnSpc>
                <a:spcPct val="80000"/>
              </a:lnSpc>
              <a:buSzPts val="2400"/>
            </a:pPr>
            <a:endParaRPr sz="1800" dirty="0">
              <a:solidFill>
                <a:schemeClr val="dk1"/>
              </a:solidFill>
            </a:endParaRPr>
          </a:p>
          <a:p>
            <a:pPr marL="0" indent="0">
              <a:lnSpc>
                <a:spcPct val="80000"/>
              </a:lnSpc>
              <a:buSzPts val="2400"/>
            </a:pPr>
            <a:r>
              <a:rPr lang="en-US" sz="1800" dirty="0"/>
              <a:t>  </a:t>
            </a:r>
            <a:endParaRPr dirty="0"/>
          </a:p>
        </p:txBody>
      </p:sp>
      <p:pic>
        <p:nvPicPr>
          <p:cNvPr id="78" name="Google Shape;78;p1" descr="CIGLR LOGO"/>
          <p:cNvPicPr preferRelativeResize="0"/>
          <p:nvPr/>
        </p:nvPicPr>
        <p:blipFill rotWithShape="1">
          <a:blip r:embed="rId4">
            <a:alphaModFix/>
          </a:blip>
          <a:srcRect/>
          <a:stretch/>
        </p:blipFill>
        <p:spPr>
          <a:xfrm>
            <a:off x="6781796" y="3838543"/>
            <a:ext cx="2362200" cy="914400"/>
          </a:xfrm>
          <a:prstGeom prst="rect">
            <a:avLst/>
          </a:prstGeom>
          <a:solidFill>
            <a:schemeClr val="lt1"/>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AD942E-714E-BA79-002E-78E8AC6C80D7}"/>
              </a:ext>
            </a:extLst>
          </p:cNvPr>
          <p:cNvSpPr>
            <a:spLocks noGrp="1"/>
          </p:cNvSpPr>
          <p:nvPr>
            <p:ph type="sldNum" sz="quarter" idx="12"/>
          </p:nvPr>
        </p:nvSpPr>
        <p:spPr/>
        <p:txBody>
          <a:bodyPr>
            <a:normAutofit lnSpcReduction="10000"/>
          </a:bodyPr>
          <a:lstStyle/>
          <a:p>
            <a:fld id="{E90F10EE-8C1A-954B-8A2F-2F6FDCBD23AE}" type="slidenum">
              <a:rPr lang="en-US" smtClean="0"/>
              <a:t>10</a:t>
            </a:fld>
            <a:endParaRPr lang="en-US" dirty="0"/>
          </a:p>
        </p:txBody>
      </p:sp>
      <p:pic>
        <p:nvPicPr>
          <p:cNvPr id="19" name="Picture 18">
            <a:extLst>
              <a:ext uri="{FF2B5EF4-FFF2-40B4-BE49-F238E27FC236}">
                <a16:creationId xmlns:a16="http://schemas.microsoft.com/office/drawing/2014/main" id="{2BD10CFF-0150-06C7-090A-A74A827C488B}"/>
              </a:ext>
            </a:extLst>
          </p:cNvPr>
          <p:cNvPicPr>
            <a:picLocks noChangeAspect="1"/>
          </p:cNvPicPr>
          <p:nvPr/>
        </p:nvPicPr>
        <p:blipFill>
          <a:blip r:embed="rId3"/>
          <a:stretch>
            <a:fillRect/>
          </a:stretch>
        </p:blipFill>
        <p:spPr>
          <a:xfrm>
            <a:off x="2006336" y="949885"/>
            <a:ext cx="7214713" cy="4078835"/>
          </a:xfrm>
          <a:prstGeom prst="rect">
            <a:avLst/>
          </a:prstGeom>
        </p:spPr>
      </p:pic>
      <p:grpSp>
        <p:nvGrpSpPr>
          <p:cNvPr id="3" name="Group 2">
            <a:extLst>
              <a:ext uri="{FF2B5EF4-FFF2-40B4-BE49-F238E27FC236}">
                <a16:creationId xmlns:a16="http://schemas.microsoft.com/office/drawing/2014/main" id="{BDEF42B7-7CF9-95B0-B051-017BED862F3C}"/>
              </a:ext>
            </a:extLst>
          </p:cNvPr>
          <p:cNvGrpSpPr/>
          <p:nvPr/>
        </p:nvGrpSpPr>
        <p:grpSpPr>
          <a:xfrm>
            <a:off x="61663" y="2400299"/>
            <a:ext cx="1943099" cy="1195371"/>
            <a:chOff x="6534033" y="1597797"/>
            <a:chExt cx="2590798" cy="1593828"/>
          </a:xfrm>
        </p:grpSpPr>
        <p:grpSp>
          <p:nvGrpSpPr>
            <p:cNvPr id="4" name="Group 3">
              <a:extLst>
                <a:ext uri="{FF2B5EF4-FFF2-40B4-BE49-F238E27FC236}">
                  <a16:creationId xmlns:a16="http://schemas.microsoft.com/office/drawing/2014/main" id="{81A8B242-0AD1-91EC-795F-F554B2B39DD5}"/>
                </a:ext>
              </a:extLst>
            </p:cNvPr>
            <p:cNvGrpSpPr/>
            <p:nvPr/>
          </p:nvGrpSpPr>
          <p:grpSpPr>
            <a:xfrm>
              <a:off x="6534033" y="1597797"/>
              <a:ext cx="2590798" cy="1593828"/>
              <a:chOff x="6534033" y="1597797"/>
              <a:chExt cx="2590798" cy="1593828"/>
            </a:xfrm>
          </p:grpSpPr>
          <p:sp>
            <p:nvSpPr>
              <p:cNvPr id="7" name="Freeform: Shape 6">
                <a:extLst>
                  <a:ext uri="{FF2B5EF4-FFF2-40B4-BE49-F238E27FC236}">
                    <a16:creationId xmlns:a16="http://schemas.microsoft.com/office/drawing/2014/main" id="{C8CAFF66-BA3F-4A25-F26A-A0194FFBCBB0}"/>
                  </a:ext>
                </a:extLst>
              </p:cNvPr>
              <p:cNvSpPr/>
              <p:nvPr/>
            </p:nvSpPr>
            <p:spPr>
              <a:xfrm rot="60000">
                <a:off x="6677526" y="1600196"/>
                <a:ext cx="2238882" cy="1591429"/>
              </a:xfrm>
              <a:custGeom>
                <a:avLst/>
                <a:gdLst>
                  <a:gd name="connsiteX0" fmla="*/ 0 w 2238882"/>
                  <a:gd name="connsiteY0" fmla="*/ 24063 h 1155031"/>
                  <a:gd name="connsiteX1" fmla="*/ 108285 w 2238882"/>
                  <a:gd name="connsiteY1" fmla="*/ 409073 h 1155031"/>
                  <a:gd name="connsiteX2" fmla="*/ 132348 w 2238882"/>
                  <a:gd name="connsiteY2" fmla="*/ 601579 h 1155031"/>
                  <a:gd name="connsiteX3" fmla="*/ 264695 w 2238882"/>
                  <a:gd name="connsiteY3" fmla="*/ 685800 h 1155031"/>
                  <a:gd name="connsiteX4" fmla="*/ 372979 w 2238882"/>
                  <a:gd name="connsiteY4" fmla="*/ 950495 h 1155031"/>
                  <a:gd name="connsiteX5" fmla="*/ 529390 w 2238882"/>
                  <a:gd name="connsiteY5" fmla="*/ 1082842 h 1155031"/>
                  <a:gd name="connsiteX6" fmla="*/ 782053 w 2238882"/>
                  <a:gd name="connsiteY6" fmla="*/ 1155031 h 1155031"/>
                  <a:gd name="connsiteX7" fmla="*/ 1371600 w 2238882"/>
                  <a:gd name="connsiteY7" fmla="*/ 1130968 h 1155031"/>
                  <a:gd name="connsiteX8" fmla="*/ 1407695 w 2238882"/>
                  <a:gd name="connsiteY8" fmla="*/ 1082842 h 1155031"/>
                  <a:gd name="connsiteX9" fmla="*/ 1491916 w 2238882"/>
                  <a:gd name="connsiteY9" fmla="*/ 986589 h 1155031"/>
                  <a:gd name="connsiteX10" fmla="*/ 1600200 w 2238882"/>
                  <a:gd name="connsiteY10" fmla="*/ 962526 h 1155031"/>
                  <a:gd name="connsiteX11" fmla="*/ 1708485 w 2238882"/>
                  <a:gd name="connsiteY11" fmla="*/ 938463 h 1155031"/>
                  <a:gd name="connsiteX12" fmla="*/ 1816769 w 2238882"/>
                  <a:gd name="connsiteY12" fmla="*/ 878305 h 1155031"/>
                  <a:gd name="connsiteX13" fmla="*/ 1852863 w 2238882"/>
                  <a:gd name="connsiteY13" fmla="*/ 818147 h 1155031"/>
                  <a:gd name="connsiteX14" fmla="*/ 1864895 w 2238882"/>
                  <a:gd name="connsiteY14" fmla="*/ 770021 h 1155031"/>
                  <a:gd name="connsiteX15" fmla="*/ 1900990 w 2238882"/>
                  <a:gd name="connsiteY15" fmla="*/ 733926 h 1155031"/>
                  <a:gd name="connsiteX16" fmla="*/ 1913021 w 2238882"/>
                  <a:gd name="connsiteY16" fmla="*/ 697831 h 1155031"/>
                  <a:gd name="connsiteX17" fmla="*/ 1997242 w 2238882"/>
                  <a:gd name="connsiteY17" fmla="*/ 625642 h 1155031"/>
                  <a:gd name="connsiteX18" fmla="*/ 2021306 w 2238882"/>
                  <a:gd name="connsiteY18" fmla="*/ 601579 h 1155031"/>
                  <a:gd name="connsiteX19" fmla="*/ 2093495 w 2238882"/>
                  <a:gd name="connsiteY19" fmla="*/ 541421 h 1155031"/>
                  <a:gd name="connsiteX20" fmla="*/ 2141621 w 2238882"/>
                  <a:gd name="connsiteY20" fmla="*/ 469231 h 1155031"/>
                  <a:gd name="connsiteX21" fmla="*/ 2153653 w 2238882"/>
                  <a:gd name="connsiteY21" fmla="*/ 421105 h 1155031"/>
                  <a:gd name="connsiteX22" fmla="*/ 2177716 w 2238882"/>
                  <a:gd name="connsiteY22" fmla="*/ 360947 h 1155031"/>
                  <a:gd name="connsiteX23" fmla="*/ 2213811 w 2238882"/>
                  <a:gd name="connsiteY23" fmla="*/ 156410 h 1155031"/>
                  <a:gd name="connsiteX24" fmla="*/ 2225842 w 2238882"/>
                  <a:gd name="connsiteY24" fmla="*/ 84221 h 1155031"/>
                  <a:gd name="connsiteX25" fmla="*/ 2237874 w 2238882"/>
                  <a:gd name="connsiteY25" fmla="*/ 48126 h 1155031"/>
                  <a:gd name="connsiteX26" fmla="*/ 2237874 w 2238882"/>
                  <a:gd name="connsiteY26" fmla="*/ 0 h 1155031"/>
                  <a:gd name="connsiteX27" fmla="*/ 0 w 2238882"/>
                  <a:gd name="connsiteY27" fmla="*/ 24063 h 11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38882" h="1155031">
                    <a:moveTo>
                      <a:pt x="0" y="24063"/>
                    </a:moveTo>
                    <a:lnTo>
                      <a:pt x="108285" y="409073"/>
                    </a:lnTo>
                    <a:lnTo>
                      <a:pt x="132348" y="601579"/>
                    </a:lnTo>
                    <a:lnTo>
                      <a:pt x="264695" y="685800"/>
                    </a:lnTo>
                    <a:lnTo>
                      <a:pt x="372979" y="950495"/>
                    </a:lnTo>
                    <a:lnTo>
                      <a:pt x="529390" y="1082842"/>
                    </a:lnTo>
                    <a:lnTo>
                      <a:pt x="782053" y="1155031"/>
                    </a:lnTo>
                    <a:cubicBezTo>
                      <a:pt x="978569" y="1147010"/>
                      <a:pt x="1176217" y="1153512"/>
                      <a:pt x="1371600" y="1130968"/>
                    </a:cubicBezTo>
                    <a:cubicBezTo>
                      <a:pt x="1391520" y="1128670"/>
                      <a:pt x="1397067" y="1099847"/>
                      <a:pt x="1407695" y="1082842"/>
                    </a:cubicBezTo>
                    <a:cubicBezTo>
                      <a:pt x="1438957" y="1032823"/>
                      <a:pt x="1423888" y="1015744"/>
                      <a:pt x="1491916" y="986589"/>
                    </a:cubicBezTo>
                    <a:cubicBezTo>
                      <a:pt x="1525901" y="972024"/>
                      <a:pt x="1564046" y="970273"/>
                      <a:pt x="1600200" y="962526"/>
                    </a:cubicBezTo>
                    <a:cubicBezTo>
                      <a:pt x="1626910" y="956803"/>
                      <a:pt x="1680678" y="947732"/>
                      <a:pt x="1708485" y="938463"/>
                    </a:cubicBezTo>
                    <a:cubicBezTo>
                      <a:pt x="1774656" y="916406"/>
                      <a:pt x="1763068" y="918581"/>
                      <a:pt x="1816769" y="878305"/>
                    </a:cubicBezTo>
                    <a:cubicBezTo>
                      <a:pt x="1828800" y="858252"/>
                      <a:pt x="1843365" y="839517"/>
                      <a:pt x="1852863" y="818147"/>
                    </a:cubicBezTo>
                    <a:cubicBezTo>
                      <a:pt x="1859579" y="803036"/>
                      <a:pt x="1856691" y="784378"/>
                      <a:pt x="1864895" y="770021"/>
                    </a:cubicBezTo>
                    <a:cubicBezTo>
                      <a:pt x="1873337" y="755248"/>
                      <a:pt x="1888958" y="745958"/>
                      <a:pt x="1900990" y="733926"/>
                    </a:cubicBezTo>
                    <a:cubicBezTo>
                      <a:pt x="1905000" y="721894"/>
                      <a:pt x="1905986" y="708383"/>
                      <a:pt x="1913021" y="697831"/>
                    </a:cubicBezTo>
                    <a:cubicBezTo>
                      <a:pt x="1932135" y="669160"/>
                      <a:pt x="1972227" y="646487"/>
                      <a:pt x="1997242" y="625642"/>
                    </a:cubicBezTo>
                    <a:cubicBezTo>
                      <a:pt x="2005956" y="618380"/>
                      <a:pt x="2012769" y="609049"/>
                      <a:pt x="2021306" y="601579"/>
                    </a:cubicBezTo>
                    <a:cubicBezTo>
                      <a:pt x="2044879" y="580953"/>
                      <a:pt x="2072425" y="564598"/>
                      <a:pt x="2093495" y="541421"/>
                    </a:cubicBezTo>
                    <a:cubicBezTo>
                      <a:pt x="2112949" y="520022"/>
                      <a:pt x="2141621" y="469231"/>
                      <a:pt x="2141621" y="469231"/>
                    </a:cubicBezTo>
                    <a:cubicBezTo>
                      <a:pt x="2145632" y="453189"/>
                      <a:pt x="2148424" y="436792"/>
                      <a:pt x="2153653" y="421105"/>
                    </a:cubicBezTo>
                    <a:cubicBezTo>
                      <a:pt x="2160483" y="400616"/>
                      <a:pt x="2174165" y="382250"/>
                      <a:pt x="2177716" y="360947"/>
                    </a:cubicBezTo>
                    <a:cubicBezTo>
                      <a:pt x="2214586" y="139728"/>
                      <a:pt x="2158316" y="267403"/>
                      <a:pt x="2213811" y="156410"/>
                    </a:cubicBezTo>
                    <a:cubicBezTo>
                      <a:pt x="2217821" y="132347"/>
                      <a:pt x="2220550" y="108035"/>
                      <a:pt x="2225842" y="84221"/>
                    </a:cubicBezTo>
                    <a:cubicBezTo>
                      <a:pt x="2228593" y="71840"/>
                      <a:pt x="2236080" y="60681"/>
                      <a:pt x="2237874" y="48126"/>
                    </a:cubicBezTo>
                    <a:cubicBezTo>
                      <a:pt x="2240143" y="32245"/>
                      <a:pt x="2237874" y="16042"/>
                      <a:pt x="2237874" y="0"/>
                    </a:cubicBezTo>
                    <a:lnTo>
                      <a:pt x="0" y="2406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70E7F9CE-E199-4AE2-4BCD-CF230AF979A3}"/>
                  </a:ext>
                </a:extLst>
              </p:cNvPr>
              <p:cNvSpPr/>
              <p:nvPr/>
            </p:nvSpPr>
            <p:spPr>
              <a:xfrm>
                <a:off x="6534033" y="2346062"/>
                <a:ext cx="2590798" cy="601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724FB967-D810-1331-4D65-B2989A941E52}"/>
                  </a:ext>
                </a:extLst>
              </p:cNvPr>
              <p:cNvSpPr/>
              <p:nvPr/>
            </p:nvSpPr>
            <p:spPr>
              <a:xfrm>
                <a:off x="6534033" y="2763599"/>
                <a:ext cx="2590798" cy="601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TextBox 9">
                <a:extLst>
                  <a:ext uri="{FF2B5EF4-FFF2-40B4-BE49-F238E27FC236}">
                    <a16:creationId xmlns:a16="http://schemas.microsoft.com/office/drawing/2014/main" id="{9F1A4CD5-1E0C-BE71-9C56-B89582BB1D5D}"/>
                  </a:ext>
                </a:extLst>
              </p:cNvPr>
              <p:cNvSpPr txBox="1"/>
              <p:nvPr/>
            </p:nvSpPr>
            <p:spPr>
              <a:xfrm>
                <a:off x="6985873" y="1597797"/>
                <a:ext cx="1574060" cy="338555"/>
              </a:xfrm>
              <a:prstGeom prst="rect">
                <a:avLst/>
              </a:prstGeom>
              <a:noFill/>
            </p:spPr>
            <p:txBody>
              <a:bodyPr wrap="square">
                <a:spAutoFit/>
              </a:bodyPr>
              <a:lstStyle/>
              <a:p>
                <a:pPr lvl="1" algn="ctr" defTabSz="685800">
                  <a:spcBef>
                    <a:spcPct val="20000"/>
                  </a:spcBef>
                  <a:buClr>
                    <a:prstClr val="white">
                      <a:shade val="95000"/>
                    </a:prstClr>
                  </a:buClr>
                  <a:buSzPct val="65000"/>
                </a:pPr>
                <a:r>
                  <a:rPr lang="en-US" sz="1050" b="1" dirty="0">
                    <a:solidFill>
                      <a:prstClr val="white"/>
                    </a:solidFill>
                    <a:latin typeface="Times New Roman" panose="02020603050405020304" pitchFamily="18" charset="0"/>
                    <a:cs typeface="Times New Roman" panose="02020603050405020304" pitchFamily="18" charset="0"/>
                  </a:rPr>
                  <a:t>0 – 30m</a:t>
                </a:r>
                <a:endParaRPr lang="en-US" sz="1350" b="1" dirty="0">
                  <a:solidFill>
                    <a:prstClr val="white"/>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FABE275-635F-C584-E474-E869C2D63D22}"/>
                  </a:ext>
                </a:extLst>
              </p:cNvPr>
              <p:cNvSpPr txBox="1"/>
              <p:nvPr/>
            </p:nvSpPr>
            <p:spPr>
              <a:xfrm>
                <a:off x="7009937" y="1967056"/>
                <a:ext cx="1574060" cy="338555"/>
              </a:xfrm>
              <a:prstGeom prst="rect">
                <a:avLst/>
              </a:prstGeom>
              <a:noFill/>
            </p:spPr>
            <p:txBody>
              <a:bodyPr wrap="square">
                <a:spAutoFit/>
              </a:bodyPr>
              <a:lstStyle/>
              <a:p>
                <a:pPr lvl="1" algn="ctr" defTabSz="685800">
                  <a:spcBef>
                    <a:spcPct val="20000"/>
                  </a:spcBef>
                  <a:buClr>
                    <a:prstClr val="white">
                      <a:shade val="95000"/>
                    </a:prstClr>
                  </a:buClr>
                  <a:buSzPct val="65000"/>
                </a:pPr>
                <a:r>
                  <a:rPr lang="en-US" sz="1050" b="1" dirty="0">
                    <a:solidFill>
                      <a:prstClr val="white"/>
                    </a:solidFill>
                    <a:latin typeface="Times New Roman" panose="02020603050405020304" pitchFamily="18" charset="0"/>
                    <a:cs typeface="Times New Roman" panose="02020603050405020304" pitchFamily="18" charset="0"/>
                  </a:rPr>
                  <a:t>30 – 60m</a:t>
                </a:r>
                <a:endParaRPr lang="en-US" sz="1350" b="1" dirty="0">
                  <a:solidFill>
                    <a:prstClr val="white"/>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4DC07F4-E694-9469-FF09-F57664017CAC}"/>
                  </a:ext>
                </a:extLst>
              </p:cNvPr>
              <p:cNvSpPr txBox="1"/>
              <p:nvPr/>
            </p:nvSpPr>
            <p:spPr>
              <a:xfrm>
                <a:off x="7009936" y="2383878"/>
                <a:ext cx="1574060" cy="338555"/>
              </a:xfrm>
              <a:prstGeom prst="rect">
                <a:avLst/>
              </a:prstGeom>
              <a:noFill/>
            </p:spPr>
            <p:txBody>
              <a:bodyPr wrap="square">
                <a:spAutoFit/>
              </a:bodyPr>
              <a:lstStyle/>
              <a:p>
                <a:pPr lvl="1" algn="ctr" defTabSz="685800">
                  <a:spcBef>
                    <a:spcPct val="20000"/>
                  </a:spcBef>
                  <a:buClr>
                    <a:prstClr val="white">
                      <a:shade val="95000"/>
                    </a:prstClr>
                  </a:buClr>
                  <a:buSzPct val="65000"/>
                </a:pPr>
                <a:r>
                  <a:rPr lang="en-US" sz="1050" b="1" dirty="0">
                    <a:solidFill>
                      <a:prstClr val="white"/>
                    </a:solidFill>
                    <a:latin typeface="Times New Roman" panose="02020603050405020304" pitchFamily="18" charset="0"/>
                    <a:cs typeface="Times New Roman" panose="02020603050405020304" pitchFamily="18" charset="0"/>
                  </a:rPr>
                  <a:t>60 – 90m</a:t>
                </a:r>
                <a:endParaRPr lang="en-US" sz="1350" b="1" dirty="0">
                  <a:solidFill>
                    <a:prstClr val="white"/>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056BA02-5C40-02AB-4A9F-C043314E802D}"/>
                  </a:ext>
                </a:extLst>
              </p:cNvPr>
              <p:cNvSpPr txBox="1"/>
              <p:nvPr/>
            </p:nvSpPr>
            <p:spPr>
              <a:xfrm>
                <a:off x="6952118" y="2775210"/>
                <a:ext cx="1574060" cy="338555"/>
              </a:xfrm>
              <a:prstGeom prst="rect">
                <a:avLst/>
              </a:prstGeom>
              <a:noFill/>
            </p:spPr>
            <p:txBody>
              <a:bodyPr wrap="square">
                <a:spAutoFit/>
              </a:bodyPr>
              <a:lstStyle/>
              <a:p>
                <a:pPr lvl="1" algn="ctr" defTabSz="685800">
                  <a:spcBef>
                    <a:spcPct val="20000"/>
                  </a:spcBef>
                  <a:buClr>
                    <a:prstClr val="white">
                      <a:shade val="95000"/>
                    </a:prstClr>
                  </a:buClr>
                  <a:buSzPct val="65000"/>
                </a:pPr>
                <a:r>
                  <a:rPr lang="en-US" sz="1050" b="1" dirty="0">
                    <a:solidFill>
                      <a:prstClr val="white"/>
                    </a:solidFill>
                    <a:latin typeface="Times New Roman" panose="02020603050405020304" pitchFamily="18" charset="0"/>
                    <a:cs typeface="Times New Roman" panose="02020603050405020304" pitchFamily="18" charset="0"/>
                  </a:rPr>
                  <a:t>etc.</a:t>
                </a:r>
                <a:endParaRPr lang="en-US" sz="1350" b="1" dirty="0">
                  <a:solidFill>
                    <a:prstClr val="white"/>
                  </a:solidFill>
                  <a:latin typeface="Times New Roman" panose="02020603050405020304" pitchFamily="18" charset="0"/>
                  <a:cs typeface="Times New Roman" panose="02020603050405020304" pitchFamily="18" charset="0"/>
                </a:endParaRPr>
              </a:p>
            </p:txBody>
          </p:sp>
        </p:grpSp>
        <p:sp>
          <p:nvSpPr>
            <p:cNvPr id="6" name="Rectangle 5">
              <a:extLst>
                <a:ext uri="{FF2B5EF4-FFF2-40B4-BE49-F238E27FC236}">
                  <a16:creationId xmlns:a16="http://schemas.microsoft.com/office/drawing/2014/main" id="{D68D9B5D-2317-B5DF-4B9D-308180DAC081}"/>
                </a:ext>
              </a:extLst>
            </p:cNvPr>
            <p:cNvSpPr/>
            <p:nvPr/>
          </p:nvSpPr>
          <p:spPr>
            <a:xfrm>
              <a:off x="6534033" y="1937088"/>
              <a:ext cx="2590798" cy="601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4" name="TextBox 13">
            <a:extLst>
              <a:ext uri="{FF2B5EF4-FFF2-40B4-BE49-F238E27FC236}">
                <a16:creationId xmlns:a16="http://schemas.microsoft.com/office/drawing/2014/main" id="{865A93C2-B9B8-89E2-7A3B-84D20E480C97}"/>
              </a:ext>
            </a:extLst>
          </p:cNvPr>
          <p:cNvSpPr txBox="1"/>
          <p:nvPr/>
        </p:nvSpPr>
        <p:spPr>
          <a:xfrm>
            <a:off x="19275" y="1210380"/>
            <a:ext cx="1911805" cy="646331"/>
          </a:xfrm>
          <a:prstGeom prst="rect">
            <a:avLst/>
          </a:prstGeom>
          <a:noFill/>
        </p:spPr>
        <p:txBody>
          <a:bodyPr wrap="square" rtlCol="0">
            <a:spAutoFit/>
          </a:bodyPr>
          <a:lstStyle/>
          <a:p>
            <a:pPr algn="ctr"/>
            <a:r>
              <a:rPr lang="en-US" sz="1800" b="1" dirty="0">
                <a:solidFill>
                  <a:schemeClr val="tx1"/>
                </a:solidFill>
                <a:latin typeface="Corbel" panose="020B0503020204020204" pitchFamily="34" charset="0"/>
                <a:cs typeface="Arial" panose="020B0604020202020204" pitchFamily="34" charset="0"/>
              </a:rPr>
              <a:t>Layer-Averaged Temperatures</a:t>
            </a:r>
          </a:p>
        </p:txBody>
      </p:sp>
      <p:sp>
        <p:nvSpPr>
          <p:cNvPr id="18" name="Title 1">
            <a:extLst>
              <a:ext uri="{FF2B5EF4-FFF2-40B4-BE49-F238E27FC236}">
                <a16:creationId xmlns:a16="http://schemas.microsoft.com/office/drawing/2014/main" id="{4B4E2666-992F-863D-2C28-373483CA72B5}"/>
              </a:ext>
            </a:extLst>
          </p:cNvPr>
          <p:cNvSpPr>
            <a:spLocks noGrp="1"/>
          </p:cNvSpPr>
          <p:nvPr>
            <p:ph type="title"/>
          </p:nvPr>
        </p:nvSpPr>
        <p:spPr>
          <a:xfrm>
            <a:off x="19276" y="444842"/>
            <a:ext cx="8677574" cy="742950"/>
          </a:xfrm>
        </p:spPr>
        <p:txBody>
          <a:bodyPr/>
          <a:lstStyle/>
          <a:p>
            <a:r>
              <a:rPr lang="en-US" sz="2700" dirty="0">
                <a:solidFill>
                  <a:schemeClr val="tx1"/>
                </a:solidFill>
                <a:latin typeface="Calibri" panose="020F0502020204030204" pitchFamily="34" charset="0"/>
              </a:rPr>
              <a:t>Results: Historical Subsurface Warming</a:t>
            </a:r>
            <a:endParaRPr lang="en-US" sz="2700" dirty="0">
              <a:solidFill>
                <a:schemeClr val="tx1"/>
              </a:solidFill>
              <a:latin typeface="Calibri"/>
              <a:cs typeface="Calibri"/>
            </a:endParaRPr>
          </a:p>
        </p:txBody>
      </p:sp>
      <p:pic>
        <p:nvPicPr>
          <p:cNvPr id="15" name="Picture 14" descr="Image depicts the CIGLR logo and motto, &quot;Great Lakes Science for Society&quot;.">
            <a:extLst>
              <a:ext uri="{FF2B5EF4-FFF2-40B4-BE49-F238E27FC236}">
                <a16:creationId xmlns:a16="http://schemas.microsoft.com/office/drawing/2014/main" id="{A8254F47-59EC-5766-2648-FAF62A4D7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699" y="64816"/>
            <a:ext cx="2073026" cy="79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293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AD942E-714E-BA79-002E-78E8AC6C80D7}"/>
              </a:ext>
            </a:extLst>
          </p:cNvPr>
          <p:cNvSpPr>
            <a:spLocks noGrp="1"/>
          </p:cNvSpPr>
          <p:nvPr>
            <p:ph type="sldNum" sz="quarter" idx="12"/>
          </p:nvPr>
        </p:nvSpPr>
        <p:spPr/>
        <p:txBody>
          <a:bodyPr>
            <a:normAutofit lnSpcReduction="10000"/>
          </a:bodyPr>
          <a:lstStyle/>
          <a:p>
            <a:fld id="{E90F10EE-8C1A-954B-8A2F-2F6FDCBD23AE}" type="slidenum">
              <a:rPr lang="en-US" smtClean="0"/>
              <a:t>11</a:t>
            </a:fld>
            <a:endParaRPr lang="en-US" dirty="0"/>
          </a:p>
        </p:txBody>
      </p:sp>
      <p:sp>
        <p:nvSpPr>
          <p:cNvPr id="8" name="Rectangle 7">
            <a:extLst>
              <a:ext uri="{FF2B5EF4-FFF2-40B4-BE49-F238E27FC236}">
                <a16:creationId xmlns:a16="http://schemas.microsoft.com/office/drawing/2014/main" id="{A47215FC-E5AA-9CB6-3DB4-7B715C6FCA81}"/>
              </a:ext>
            </a:extLst>
          </p:cNvPr>
          <p:cNvSpPr/>
          <p:nvPr/>
        </p:nvSpPr>
        <p:spPr>
          <a:xfrm>
            <a:off x="-7535" y="1403266"/>
            <a:ext cx="4579535" cy="1966692"/>
          </a:xfrm>
          <a:prstGeom prst="rect">
            <a:avLst/>
          </a:prstGeom>
        </p:spPr>
        <p:txBody>
          <a:bodyPr wrap="square">
            <a:spAutoFit/>
          </a:bodyPr>
          <a:lstStyle/>
          <a:p>
            <a:pPr marL="342900" indent="-342900">
              <a:spcBef>
                <a:spcPct val="20000"/>
              </a:spcBef>
              <a:buClr>
                <a:prstClr val="white">
                  <a:shade val="95000"/>
                </a:prstClr>
              </a:buClr>
              <a:buSzPct val="65000"/>
              <a:buFont typeface="Wingdings" panose="05000000000000000000" pitchFamily="2" charset="2"/>
              <a:buChar char="§"/>
            </a:pPr>
            <a:r>
              <a:rPr lang="en-US" sz="2100" dirty="0">
                <a:solidFill>
                  <a:schemeClr val="tx1"/>
                </a:solidFill>
                <a:latin typeface="Corbel" panose="020B0503020204020204" pitchFamily="34" charset="0"/>
              </a:rPr>
              <a:t>Future Period (1979 -2100): CMIP6</a:t>
            </a:r>
          </a:p>
          <a:p>
            <a:pPr marL="685800" lvl="1" indent="-342900">
              <a:spcBef>
                <a:spcPct val="20000"/>
              </a:spcBef>
              <a:buClr>
                <a:prstClr val="white">
                  <a:shade val="95000"/>
                </a:prstClr>
              </a:buClr>
              <a:buSzPct val="65000"/>
              <a:buFont typeface="Wingdings" panose="05000000000000000000" pitchFamily="2" charset="2"/>
              <a:buChar char="§"/>
            </a:pPr>
            <a:r>
              <a:rPr lang="en-US" sz="2100" dirty="0">
                <a:solidFill>
                  <a:schemeClr val="tx1"/>
                </a:solidFill>
                <a:latin typeface="Corbel" panose="020B0503020204020204" pitchFamily="34" charset="0"/>
              </a:rPr>
              <a:t>MIROC6 – major warm bias</a:t>
            </a:r>
          </a:p>
          <a:p>
            <a:pPr marL="685800" lvl="1" indent="-342900">
              <a:spcBef>
                <a:spcPct val="20000"/>
              </a:spcBef>
              <a:buClr>
                <a:prstClr val="white">
                  <a:shade val="95000"/>
                </a:prstClr>
              </a:buClr>
              <a:buSzPct val="65000"/>
              <a:buFont typeface="Wingdings" panose="05000000000000000000" pitchFamily="2" charset="2"/>
              <a:buChar char="§"/>
            </a:pPr>
            <a:r>
              <a:rPr lang="en-US" sz="2100" dirty="0">
                <a:solidFill>
                  <a:schemeClr val="tx1"/>
                </a:solidFill>
                <a:latin typeface="Corbel" panose="020B0503020204020204" pitchFamily="34" charset="0"/>
              </a:rPr>
              <a:t>ECEarth3 – major cold bias</a:t>
            </a:r>
          </a:p>
          <a:p>
            <a:pPr marL="685800" lvl="1" indent="-342900">
              <a:spcBef>
                <a:spcPct val="20000"/>
              </a:spcBef>
              <a:buClr>
                <a:prstClr val="white">
                  <a:shade val="95000"/>
                </a:prstClr>
              </a:buClr>
              <a:buSzPct val="65000"/>
              <a:buFont typeface="Wingdings" panose="05000000000000000000" pitchFamily="2" charset="2"/>
              <a:buChar char="§"/>
            </a:pPr>
            <a:r>
              <a:rPr lang="en-US" sz="2100" dirty="0">
                <a:solidFill>
                  <a:schemeClr val="tx1"/>
                </a:solidFill>
                <a:latin typeface="Corbel" panose="020B0503020204020204" pitchFamily="34" charset="0"/>
              </a:rPr>
              <a:t>GFDL-ESM4 – minor cold bias</a:t>
            </a:r>
          </a:p>
          <a:p>
            <a:pPr marL="685800" lvl="1" indent="-342900">
              <a:spcBef>
                <a:spcPct val="20000"/>
              </a:spcBef>
              <a:buClr>
                <a:prstClr val="white">
                  <a:shade val="95000"/>
                </a:prstClr>
              </a:buClr>
              <a:buSzPct val="65000"/>
              <a:buFont typeface="Wingdings" panose="05000000000000000000" pitchFamily="2" charset="2"/>
              <a:buChar char="§"/>
            </a:pPr>
            <a:r>
              <a:rPr lang="en-US" sz="2100" i="1" dirty="0">
                <a:solidFill>
                  <a:schemeClr val="tx1"/>
                </a:solidFill>
                <a:latin typeface="Corbel" panose="020B0503020204020204" pitchFamily="34" charset="0"/>
              </a:rPr>
              <a:t>Ensemble – </a:t>
            </a:r>
            <a:r>
              <a:rPr lang="en-US" sz="2100" dirty="0">
                <a:solidFill>
                  <a:schemeClr val="tx1"/>
                </a:solidFill>
                <a:latin typeface="Corbel" panose="020B0503020204020204" pitchFamily="34" charset="0"/>
              </a:rPr>
              <a:t>about right….</a:t>
            </a:r>
            <a:endParaRPr lang="en-US" sz="2100" i="1" dirty="0">
              <a:solidFill>
                <a:schemeClr val="tx1"/>
              </a:solidFill>
              <a:latin typeface="Corbel" panose="020B0503020204020204" pitchFamily="34" charset="0"/>
            </a:endParaRPr>
          </a:p>
        </p:txBody>
      </p:sp>
      <p:pic>
        <p:nvPicPr>
          <p:cNvPr id="6" name="Picture 5">
            <a:extLst>
              <a:ext uri="{FF2B5EF4-FFF2-40B4-BE49-F238E27FC236}">
                <a16:creationId xmlns:a16="http://schemas.microsoft.com/office/drawing/2014/main" id="{BAF2227E-817F-482D-FA08-B4C994D4278C}"/>
              </a:ext>
            </a:extLst>
          </p:cNvPr>
          <p:cNvPicPr>
            <a:picLocks noChangeAspect="1"/>
          </p:cNvPicPr>
          <p:nvPr/>
        </p:nvPicPr>
        <p:blipFill rotWithShape="1">
          <a:blip r:embed="rId3"/>
          <a:srcRect l="11951" t="4129" r="8497" b="9480"/>
          <a:stretch/>
        </p:blipFill>
        <p:spPr>
          <a:xfrm>
            <a:off x="4572000" y="1541765"/>
            <a:ext cx="4598219" cy="2996205"/>
          </a:xfrm>
          <a:prstGeom prst="rect">
            <a:avLst/>
          </a:prstGeom>
        </p:spPr>
      </p:pic>
      <p:sp>
        <p:nvSpPr>
          <p:cNvPr id="11" name="Title 1">
            <a:extLst>
              <a:ext uri="{FF2B5EF4-FFF2-40B4-BE49-F238E27FC236}">
                <a16:creationId xmlns:a16="http://schemas.microsoft.com/office/drawing/2014/main" id="{60682881-6910-2416-27EA-EC968E55BF46}"/>
              </a:ext>
            </a:extLst>
          </p:cNvPr>
          <p:cNvSpPr>
            <a:spLocks noGrp="1"/>
          </p:cNvSpPr>
          <p:nvPr>
            <p:ph type="title"/>
          </p:nvPr>
        </p:nvSpPr>
        <p:spPr>
          <a:xfrm>
            <a:off x="19276" y="434804"/>
            <a:ext cx="8677574" cy="742950"/>
          </a:xfrm>
        </p:spPr>
        <p:txBody>
          <a:bodyPr/>
          <a:lstStyle/>
          <a:p>
            <a:r>
              <a:rPr lang="en-US" sz="2700" b="1" dirty="0">
                <a:solidFill>
                  <a:schemeClr val="tx1"/>
                </a:solidFill>
                <a:latin typeface="Calibri" panose="020F0502020204030204" pitchFamily="34" charset="0"/>
              </a:rPr>
              <a:t>4. Results of Projection</a:t>
            </a:r>
            <a:endParaRPr lang="en-US" sz="2700" b="1" dirty="0">
              <a:solidFill>
                <a:schemeClr val="tx1"/>
              </a:solidFill>
              <a:latin typeface="Calibri"/>
              <a:cs typeface="Calibri"/>
            </a:endParaRPr>
          </a:p>
        </p:txBody>
      </p:sp>
      <p:pic>
        <p:nvPicPr>
          <p:cNvPr id="2" name="Picture 1" descr="Image depicts the CIGLR logo and motto, &quot;Great Lakes Science for Society&quot;.">
            <a:extLst>
              <a:ext uri="{FF2B5EF4-FFF2-40B4-BE49-F238E27FC236}">
                <a16:creationId xmlns:a16="http://schemas.microsoft.com/office/drawing/2014/main" id="{831E7298-9B9C-E97B-F95F-45B1C6415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699" y="64816"/>
            <a:ext cx="2073026" cy="79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184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t="5941" b="5782"/>
          <a:stretch/>
        </p:blipFill>
        <p:spPr>
          <a:xfrm>
            <a:off x="1143002" y="876111"/>
            <a:ext cx="3277354" cy="3857626"/>
          </a:xfrm>
          <a:prstGeom prst="rect">
            <a:avLst/>
          </a:prstGeom>
          <a:noFill/>
          <a:ln>
            <a:noFill/>
          </a:ln>
        </p:spPr>
      </p:pic>
      <p:pic>
        <p:nvPicPr>
          <p:cNvPr id="70" name="Google Shape;70;p15"/>
          <p:cNvPicPr preferRelativeResize="0"/>
          <p:nvPr/>
        </p:nvPicPr>
        <p:blipFill rotWithShape="1">
          <a:blip r:embed="rId4">
            <a:alphaModFix/>
          </a:blip>
          <a:srcRect t="5131" b="6090"/>
          <a:stretch/>
        </p:blipFill>
        <p:spPr>
          <a:xfrm>
            <a:off x="4747183" y="882967"/>
            <a:ext cx="3277351" cy="3879395"/>
          </a:xfrm>
          <a:prstGeom prst="rect">
            <a:avLst/>
          </a:prstGeom>
          <a:noFill/>
          <a:ln>
            <a:noFill/>
          </a:ln>
        </p:spPr>
      </p:pic>
      <p:sp>
        <p:nvSpPr>
          <p:cNvPr id="71" name="Google Shape;71;p15"/>
          <p:cNvSpPr txBox="1"/>
          <p:nvPr/>
        </p:nvSpPr>
        <p:spPr>
          <a:xfrm>
            <a:off x="3865163" y="2040750"/>
            <a:ext cx="1413675" cy="1061807"/>
          </a:xfrm>
          <a:prstGeom prst="rect">
            <a:avLst/>
          </a:prstGeom>
          <a:noFill/>
          <a:ln>
            <a:noFill/>
          </a:ln>
        </p:spPr>
        <p:txBody>
          <a:bodyPr spcFirstLastPara="1" wrap="square" lIns="68569" tIns="68569" rIns="68569" bIns="68569" anchor="t" anchorCtr="0">
            <a:spAutoFit/>
          </a:bodyPr>
          <a:lstStyle/>
          <a:p>
            <a:pPr algn="ctr"/>
            <a:r>
              <a:rPr lang="en" sz="1500" dirty="0">
                <a:solidFill>
                  <a:schemeClr val="dk1"/>
                </a:solidFill>
              </a:rPr>
              <a:t>Historical</a:t>
            </a:r>
            <a:endParaRPr sz="1500" dirty="0">
              <a:solidFill>
                <a:schemeClr val="dk1"/>
              </a:solidFill>
            </a:endParaRPr>
          </a:p>
          <a:p>
            <a:pPr algn="ctr"/>
            <a:r>
              <a:rPr lang="en" sz="1500" dirty="0">
                <a:solidFill>
                  <a:schemeClr val="dk1"/>
                </a:solidFill>
                <a:highlight>
                  <a:srgbClr val="00FF00"/>
                </a:highlight>
              </a:rPr>
              <a:t>SSP1-2.6</a:t>
            </a:r>
            <a:endParaRPr sz="1500" dirty="0">
              <a:solidFill>
                <a:schemeClr val="dk1"/>
              </a:solidFill>
              <a:highlight>
                <a:srgbClr val="00FF00"/>
              </a:highlight>
            </a:endParaRPr>
          </a:p>
          <a:p>
            <a:pPr algn="ctr"/>
            <a:r>
              <a:rPr lang="en" sz="1500" dirty="0">
                <a:solidFill>
                  <a:schemeClr val="dk1"/>
                </a:solidFill>
                <a:highlight>
                  <a:srgbClr val="FFFF00"/>
                </a:highlight>
              </a:rPr>
              <a:t>SSP2-4.5</a:t>
            </a:r>
            <a:endParaRPr sz="1500" dirty="0">
              <a:solidFill>
                <a:schemeClr val="dk1"/>
              </a:solidFill>
              <a:highlight>
                <a:srgbClr val="FFFF00"/>
              </a:highlight>
            </a:endParaRPr>
          </a:p>
          <a:p>
            <a:pPr algn="ctr"/>
            <a:r>
              <a:rPr lang="en" sz="1500" dirty="0">
                <a:solidFill>
                  <a:schemeClr val="dk1"/>
                </a:solidFill>
                <a:highlight>
                  <a:srgbClr val="FF0000"/>
                </a:highlight>
              </a:rPr>
              <a:t>SSP5-8.5</a:t>
            </a:r>
            <a:endParaRPr sz="1500" dirty="0">
              <a:solidFill>
                <a:schemeClr val="dk1"/>
              </a:solidFill>
              <a:highlight>
                <a:srgbClr val="FF0000"/>
              </a:highlight>
            </a:endParaRPr>
          </a:p>
        </p:txBody>
      </p:sp>
      <p:sp>
        <p:nvSpPr>
          <p:cNvPr id="5" name="Google Shape;168;p11">
            <a:extLst>
              <a:ext uri="{FF2B5EF4-FFF2-40B4-BE49-F238E27FC236}">
                <a16:creationId xmlns:a16="http://schemas.microsoft.com/office/drawing/2014/main" id="{AEB79F0B-848B-430B-A250-44BF15FF331C}"/>
              </a:ext>
            </a:extLst>
          </p:cNvPr>
          <p:cNvSpPr txBox="1"/>
          <p:nvPr/>
        </p:nvSpPr>
        <p:spPr>
          <a:xfrm>
            <a:off x="1379904" y="4599484"/>
            <a:ext cx="6967728" cy="259663"/>
          </a:xfrm>
          <a:prstGeom prst="rect">
            <a:avLst/>
          </a:prstGeom>
          <a:noFill/>
          <a:ln>
            <a:noFill/>
          </a:ln>
        </p:spPr>
        <p:txBody>
          <a:bodyPr spcFirstLastPara="1" wrap="square" lIns="51427" tIns="25706" rIns="51427" bIns="25706" anchor="t" anchorCtr="0">
            <a:spAutoFit/>
          </a:bodyPr>
          <a:lstStyle/>
          <a:p>
            <a:pPr defTabSz="514350">
              <a:buClr>
                <a:srgbClr val="002060"/>
              </a:buClr>
              <a:buSzPts val="2000"/>
            </a:pPr>
            <a:r>
              <a:rPr lang="en-US" sz="1350" b="1" dirty="0">
                <a:solidFill>
                  <a:srgbClr val="002060"/>
                </a:solidFill>
              </a:rPr>
              <a:t>Cannon et al. (2024, in prep)</a:t>
            </a:r>
          </a:p>
        </p:txBody>
      </p:sp>
      <p:sp>
        <p:nvSpPr>
          <p:cNvPr id="6" name="Google Shape;168;p11">
            <a:extLst>
              <a:ext uri="{FF2B5EF4-FFF2-40B4-BE49-F238E27FC236}">
                <a16:creationId xmlns:a16="http://schemas.microsoft.com/office/drawing/2014/main" id="{8DDF05A7-AFC3-4A6A-871D-32D58D73042B}"/>
              </a:ext>
            </a:extLst>
          </p:cNvPr>
          <p:cNvSpPr txBox="1"/>
          <p:nvPr/>
        </p:nvSpPr>
        <p:spPr>
          <a:xfrm>
            <a:off x="1321308" y="-20023"/>
            <a:ext cx="6096762" cy="882911"/>
          </a:xfrm>
          <a:prstGeom prst="rect">
            <a:avLst/>
          </a:prstGeom>
          <a:solidFill>
            <a:schemeClr val="lt1"/>
          </a:solidFill>
          <a:ln>
            <a:noFill/>
          </a:ln>
        </p:spPr>
        <p:txBody>
          <a:bodyPr spcFirstLastPara="1" wrap="square" lIns="51427" tIns="25706" rIns="51427" bIns="25706" anchor="t" anchorCtr="0">
            <a:spAutoFit/>
          </a:bodyPr>
          <a:lstStyle/>
          <a:p>
            <a:pPr algn="ctr" defTabSz="514350">
              <a:buClr>
                <a:srgbClr val="002060"/>
              </a:buClr>
              <a:buSzPts val="2000"/>
            </a:pPr>
            <a:r>
              <a:rPr lang="en-US" sz="1800" b="1" dirty="0">
                <a:solidFill>
                  <a:schemeClr val="accent5"/>
                </a:solidFill>
              </a:rPr>
              <a:t>Project the Great Lakes to year 2100 with CMIP6 forcing using Great Lakes Earth System Model </a:t>
            </a:r>
          </a:p>
          <a:p>
            <a:pPr algn="ctr" defTabSz="514350">
              <a:buClr>
                <a:srgbClr val="002060"/>
              </a:buClr>
              <a:buSzPts val="2000"/>
            </a:pPr>
            <a:r>
              <a:rPr lang="en-US" sz="1800" b="1" dirty="0">
                <a:solidFill>
                  <a:schemeClr val="accent5"/>
                </a:solidFill>
              </a:rPr>
              <a:t>(with leapfrog FVCOM-CICE)</a:t>
            </a:r>
            <a:endParaRPr sz="1800" b="1" dirty="0">
              <a:solidFill>
                <a:schemeClr val="accent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AD942E-714E-BA79-002E-78E8AC6C80D7}"/>
              </a:ext>
            </a:extLst>
          </p:cNvPr>
          <p:cNvSpPr>
            <a:spLocks noGrp="1"/>
          </p:cNvSpPr>
          <p:nvPr>
            <p:ph type="sldNum" sz="quarter" idx="12"/>
          </p:nvPr>
        </p:nvSpPr>
        <p:spPr/>
        <p:txBody>
          <a:bodyPr>
            <a:normAutofit lnSpcReduction="10000"/>
          </a:bodyPr>
          <a:lstStyle/>
          <a:p>
            <a:fld id="{E90F10EE-8C1A-954B-8A2F-2F6FDCBD23AE}" type="slidenum">
              <a:rPr lang="en-US" smtClean="0"/>
              <a:t>13</a:t>
            </a:fld>
            <a:endParaRPr lang="en-US" dirty="0"/>
          </a:p>
        </p:txBody>
      </p:sp>
      <p:sp>
        <p:nvSpPr>
          <p:cNvPr id="18" name="Title 1">
            <a:extLst>
              <a:ext uri="{FF2B5EF4-FFF2-40B4-BE49-F238E27FC236}">
                <a16:creationId xmlns:a16="http://schemas.microsoft.com/office/drawing/2014/main" id="{4B4E2666-992F-863D-2C28-373483CA72B5}"/>
              </a:ext>
            </a:extLst>
          </p:cNvPr>
          <p:cNvSpPr>
            <a:spLocks noGrp="1"/>
          </p:cNvSpPr>
          <p:nvPr>
            <p:ph type="title"/>
          </p:nvPr>
        </p:nvSpPr>
        <p:spPr>
          <a:xfrm>
            <a:off x="19276" y="449615"/>
            <a:ext cx="8677574" cy="742950"/>
          </a:xfrm>
        </p:spPr>
        <p:txBody>
          <a:bodyPr/>
          <a:lstStyle/>
          <a:p>
            <a:r>
              <a:rPr lang="en-US" sz="2700" b="1" dirty="0">
                <a:solidFill>
                  <a:schemeClr val="tx1"/>
                </a:solidFill>
                <a:latin typeface="Calibri" panose="020F0502020204030204" pitchFamily="34" charset="0"/>
              </a:rPr>
              <a:t>Results: Shifts in Lake Stability &amp; Mixing</a:t>
            </a:r>
            <a:endParaRPr lang="en-US" sz="2700" b="1" dirty="0">
              <a:solidFill>
                <a:schemeClr val="tx1"/>
              </a:solidFill>
              <a:latin typeface="Calibri"/>
              <a:cs typeface="Calibri"/>
            </a:endParaRPr>
          </a:p>
        </p:txBody>
      </p:sp>
      <p:pic>
        <p:nvPicPr>
          <p:cNvPr id="26" name="Picture 25">
            <a:extLst>
              <a:ext uri="{FF2B5EF4-FFF2-40B4-BE49-F238E27FC236}">
                <a16:creationId xmlns:a16="http://schemas.microsoft.com/office/drawing/2014/main" id="{545FF6C7-87C3-4CDA-5F01-E7C3ED27827E}"/>
              </a:ext>
            </a:extLst>
          </p:cNvPr>
          <p:cNvPicPr>
            <a:picLocks noChangeAspect="1"/>
          </p:cNvPicPr>
          <p:nvPr/>
        </p:nvPicPr>
        <p:blipFill>
          <a:blip r:embed="rId3"/>
          <a:stretch>
            <a:fillRect/>
          </a:stretch>
        </p:blipFill>
        <p:spPr>
          <a:xfrm>
            <a:off x="1" y="1192565"/>
            <a:ext cx="4929344" cy="3911567"/>
          </a:xfrm>
          <a:prstGeom prst="rect">
            <a:avLst/>
          </a:prstGeom>
        </p:spPr>
      </p:pic>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F04C0446-1715-509F-2BFC-3683B7AE2036}"/>
                  </a:ext>
                </a:extLst>
              </p:cNvPr>
              <p:cNvSpPr txBox="1"/>
              <p:nvPr/>
            </p:nvSpPr>
            <p:spPr>
              <a:xfrm>
                <a:off x="5276971" y="2571750"/>
                <a:ext cx="3568302" cy="6994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350" b="1" i="1">
                          <a:solidFill>
                            <a:schemeClr val="bg1"/>
                          </a:solidFill>
                          <a:latin typeface="Cambria Math" panose="02040503050406030204" pitchFamily="18" charset="0"/>
                        </a:rPr>
                        <m:t>𝑺𝑺𝑰</m:t>
                      </m:r>
                      <m:r>
                        <a:rPr lang="en-US" sz="1350" b="1" i="1">
                          <a:solidFill>
                            <a:schemeClr val="bg1"/>
                          </a:solidFill>
                          <a:latin typeface="Cambria Math" panose="02040503050406030204" pitchFamily="18" charset="0"/>
                        </a:rPr>
                        <m:t>=</m:t>
                      </m:r>
                      <m:f>
                        <m:fPr>
                          <m:ctrlPr>
                            <a:rPr lang="en-US" sz="1350" b="1" i="1">
                              <a:solidFill>
                                <a:schemeClr val="bg1"/>
                              </a:solidFill>
                              <a:latin typeface="Cambria Math" panose="02040503050406030204" pitchFamily="18" charset="0"/>
                            </a:rPr>
                          </m:ctrlPr>
                        </m:fPr>
                        <m:num>
                          <m:r>
                            <a:rPr lang="en-US" sz="1350" b="1" i="1">
                              <a:solidFill>
                                <a:schemeClr val="bg1"/>
                              </a:solidFill>
                              <a:latin typeface="Cambria Math" panose="02040503050406030204" pitchFamily="18" charset="0"/>
                            </a:rPr>
                            <m:t>𝒈</m:t>
                          </m:r>
                        </m:num>
                        <m:den>
                          <m:sSub>
                            <m:sSubPr>
                              <m:ctrlPr>
                                <a:rPr lang="en-US" sz="1350" b="1" i="1">
                                  <a:solidFill>
                                    <a:schemeClr val="bg1"/>
                                  </a:solidFill>
                                  <a:latin typeface="Cambria Math" panose="02040503050406030204" pitchFamily="18" charset="0"/>
                                </a:rPr>
                              </m:ctrlPr>
                            </m:sSubPr>
                            <m:e>
                              <m:r>
                                <a:rPr lang="en-US" sz="1350" b="1" i="1">
                                  <a:solidFill>
                                    <a:schemeClr val="bg1"/>
                                  </a:solidFill>
                                  <a:latin typeface="Cambria Math" panose="02040503050406030204" pitchFamily="18" charset="0"/>
                                </a:rPr>
                                <m:t>𝑨</m:t>
                              </m:r>
                            </m:e>
                            <m:sub>
                              <m:r>
                                <a:rPr lang="en-US" sz="1350" b="1" i="1">
                                  <a:solidFill>
                                    <a:schemeClr val="bg1"/>
                                  </a:solidFill>
                                  <a:latin typeface="Cambria Math" panose="02040503050406030204" pitchFamily="18" charset="0"/>
                                </a:rPr>
                                <m:t>𝒐</m:t>
                              </m:r>
                            </m:sub>
                          </m:sSub>
                        </m:den>
                      </m:f>
                      <m:nary>
                        <m:naryPr>
                          <m:limLoc m:val="undOvr"/>
                          <m:ctrlPr>
                            <a:rPr lang="en-US" sz="1350" b="1" i="1">
                              <a:solidFill>
                                <a:schemeClr val="bg1"/>
                              </a:solidFill>
                              <a:latin typeface="Cambria Math" panose="02040503050406030204" pitchFamily="18" charset="0"/>
                            </a:rPr>
                          </m:ctrlPr>
                        </m:naryPr>
                        <m:sub>
                          <m:r>
                            <m:rPr>
                              <m:brk m:alnAt="24"/>
                            </m:rPr>
                            <a:rPr lang="en-US" sz="1350" b="1" i="1">
                              <a:solidFill>
                                <a:schemeClr val="bg1"/>
                              </a:solidFill>
                              <a:latin typeface="Cambria Math" panose="02040503050406030204" pitchFamily="18" charset="0"/>
                            </a:rPr>
                            <m:t>𝟎</m:t>
                          </m:r>
                        </m:sub>
                        <m:sup>
                          <m:sSub>
                            <m:sSubPr>
                              <m:ctrlPr>
                                <a:rPr lang="en-US" sz="1350" b="1" i="1">
                                  <a:solidFill>
                                    <a:schemeClr val="bg1"/>
                                  </a:solidFill>
                                  <a:latin typeface="Cambria Math" panose="02040503050406030204" pitchFamily="18" charset="0"/>
                                </a:rPr>
                              </m:ctrlPr>
                            </m:sSubPr>
                            <m:e>
                              <m:r>
                                <a:rPr lang="en-US" sz="1350" b="1" i="1">
                                  <a:solidFill>
                                    <a:schemeClr val="bg1"/>
                                  </a:solidFill>
                                  <a:latin typeface="Cambria Math" panose="02040503050406030204" pitchFamily="18" charset="0"/>
                                </a:rPr>
                                <m:t>𝒛</m:t>
                              </m:r>
                            </m:e>
                            <m:sub>
                              <m:r>
                                <a:rPr lang="en-US" sz="1350" b="1" i="1">
                                  <a:solidFill>
                                    <a:schemeClr val="bg1"/>
                                  </a:solidFill>
                                  <a:latin typeface="Cambria Math" panose="02040503050406030204" pitchFamily="18" charset="0"/>
                                </a:rPr>
                                <m:t>𝑴</m:t>
                              </m:r>
                            </m:sub>
                          </m:sSub>
                        </m:sup>
                        <m:e>
                          <m:d>
                            <m:dPr>
                              <m:ctrlPr>
                                <a:rPr lang="en-US" sz="1350" b="1" i="1">
                                  <a:solidFill>
                                    <a:schemeClr val="bg1"/>
                                  </a:solidFill>
                                  <a:latin typeface="Cambria Math" panose="02040503050406030204" pitchFamily="18" charset="0"/>
                                </a:rPr>
                              </m:ctrlPr>
                            </m:dPr>
                            <m:e>
                              <m:sSub>
                                <m:sSubPr>
                                  <m:ctrlPr>
                                    <a:rPr lang="en-US" sz="1350" b="1" i="1">
                                      <a:solidFill>
                                        <a:schemeClr val="bg1"/>
                                      </a:solidFill>
                                      <a:latin typeface="Cambria Math" panose="02040503050406030204" pitchFamily="18" charset="0"/>
                                    </a:rPr>
                                  </m:ctrlPr>
                                </m:sSubPr>
                                <m:e>
                                  <m:r>
                                    <a:rPr lang="en-US" sz="1350" b="1" i="1">
                                      <a:solidFill>
                                        <a:schemeClr val="bg1"/>
                                      </a:solidFill>
                                      <a:latin typeface="Cambria Math" panose="02040503050406030204" pitchFamily="18" charset="0"/>
                                    </a:rPr>
                                    <m:t>𝒛</m:t>
                                  </m:r>
                                </m:e>
                                <m:sub>
                                  <m:r>
                                    <a:rPr lang="en-US" sz="1350" b="1" i="1">
                                      <a:solidFill>
                                        <a:schemeClr val="bg1"/>
                                      </a:solidFill>
                                      <a:latin typeface="Cambria Math" panose="02040503050406030204" pitchFamily="18" charset="0"/>
                                    </a:rPr>
                                    <m:t>𝒗</m:t>
                                  </m:r>
                                </m:sub>
                              </m:sSub>
                              <m:r>
                                <a:rPr lang="en-US" sz="1350" b="1" i="1">
                                  <a:solidFill>
                                    <a:schemeClr val="bg1"/>
                                  </a:solidFill>
                                  <a:latin typeface="Cambria Math" panose="02040503050406030204" pitchFamily="18" charset="0"/>
                                </a:rPr>
                                <m:t>−</m:t>
                              </m:r>
                              <m:r>
                                <a:rPr lang="en-US" sz="1350" b="1" i="1">
                                  <a:solidFill>
                                    <a:schemeClr val="bg1"/>
                                  </a:solidFill>
                                  <a:latin typeface="Cambria Math" panose="02040503050406030204" pitchFamily="18" charset="0"/>
                                </a:rPr>
                                <m:t>𝒛</m:t>
                              </m:r>
                            </m:e>
                          </m:d>
                          <m:d>
                            <m:dPr>
                              <m:ctrlPr>
                                <a:rPr lang="en-US" sz="1350" b="1" i="1">
                                  <a:solidFill>
                                    <a:schemeClr val="bg1"/>
                                  </a:solidFill>
                                  <a:latin typeface="Cambria Math" panose="02040503050406030204" pitchFamily="18" charset="0"/>
                                </a:rPr>
                              </m:ctrlPr>
                            </m:dPr>
                            <m:e>
                              <m:r>
                                <a:rPr lang="en-US" sz="1350" b="1" i="1">
                                  <a:solidFill>
                                    <a:schemeClr val="bg1"/>
                                  </a:solidFill>
                                  <a:latin typeface="Cambria Math" panose="02040503050406030204" pitchFamily="18" charset="0"/>
                                </a:rPr>
                                <m:t>𝝆</m:t>
                              </m:r>
                              <m:r>
                                <a:rPr lang="en-US" sz="1350" b="1" i="1">
                                  <a:solidFill>
                                    <a:schemeClr val="bg1"/>
                                  </a:solidFill>
                                  <a:latin typeface="Cambria Math" panose="02040503050406030204" pitchFamily="18" charset="0"/>
                                </a:rPr>
                                <m:t>𝒊</m:t>
                              </m:r>
                              <m:r>
                                <a:rPr lang="en-US" sz="1350" b="1" i="1">
                                  <a:solidFill>
                                    <a:schemeClr val="bg1"/>
                                  </a:solidFill>
                                  <a:latin typeface="Cambria Math" panose="02040503050406030204" pitchFamily="18" charset="0"/>
                                </a:rPr>
                                <m:t>−</m:t>
                              </m:r>
                              <m:sSub>
                                <m:sSubPr>
                                  <m:ctrlPr>
                                    <a:rPr lang="en-US" sz="1350" b="1" i="1">
                                      <a:solidFill>
                                        <a:schemeClr val="bg1"/>
                                      </a:solidFill>
                                      <a:latin typeface="Cambria Math" panose="02040503050406030204" pitchFamily="18" charset="0"/>
                                    </a:rPr>
                                  </m:ctrlPr>
                                </m:sSubPr>
                                <m:e>
                                  <m:r>
                                    <a:rPr lang="en-US" sz="1350" b="1" i="1">
                                      <a:solidFill>
                                        <a:schemeClr val="bg1"/>
                                      </a:solidFill>
                                      <a:latin typeface="Cambria Math" panose="02040503050406030204" pitchFamily="18" charset="0"/>
                                    </a:rPr>
                                    <m:t>𝝆</m:t>
                                  </m:r>
                                </m:e>
                                <m:sub>
                                  <m:r>
                                    <a:rPr lang="en-US" sz="1350" b="1" i="1">
                                      <a:solidFill>
                                        <a:schemeClr val="bg1"/>
                                      </a:solidFill>
                                      <a:latin typeface="Cambria Math" panose="02040503050406030204" pitchFamily="18" charset="0"/>
                                    </a:rPr>
                                    <m:t>𝒗</m:t>
                                  </m:r>
                                </m:sub>
                              </m:sSub>
                            </m:e>
                          </m:d>
                          <m:r>
                            <a:rPr lang="en-US" sz="1350" b="1" i="1">
                              <a:solidFill>
                                <a:schemeClr val="bg1"/>
                              </a:solidFill>
                              <a:latin typeface="Cambria Math" panose="02040503050406030204" pitchFamily="18" charset="0"/>
                            </a:rPr>
                            <m:t>𝑨</m:t>
                          </m:r>
                          <m:d>
                            <m:dPr>
                              <m:ctrlPr>
                                <a:rPr lang="en-US" sz="1350" b="1" i="1">
                                  <a:solidFill>
                                    <a:schemeClr val="bg1"/>
                                  </a:solidFill>
                                  <a:latin typeface="Cambria Math" panose="02040503050406030204" pitchFamily="18" charset="0"/>
                                </a:rPr>
                              </m:ctrlPr>
                            </m:dPr>
                            <m:e>
                              <m:r>
                                <a:rPr lang="en-US" sz="1350" b="1" i="1">
                                  <a:solidFill>
                                    <a:schemeClr val="bg1"/>
                                  </a:solidFill>
                                  <a:latin typeface="Cambria Math" panose="02040503050406030204" pitchFamily="18" charset="0"/>
                                </a:rPr>
                                <m:t>𝒛</m:t>
                              </m:r>
                            </m:e>
                          </m:d>
                          <m:r>
                            <a:rPr lang="en-US" sz="1350" b="1" i="1">
                              <a:solidFill>
                                <a:schemeClr val="bg1"/>
                              </a:solidFill>
                              <a:latin typeface="Cambria Math" panose="02040503050406030204" pitchFamily="18" charset="0"/>
                            </a:rPr>
                            <m:t>𝒅𝒛</m:t>
                          </m:r>
                        </m:e>
                      </m:nary>
                    </m:oMath>
                  </m:oMathPara>
                </a14:m>
                <a:endParaRPr lang="en-US" sz="1050" dirty="0">
                  <a:solidFill>
                    <a:schemeClr val="bg1"/>
                  </a:solidFill>
                </a:endParaRPr>
              </a:p>
            </p:txBody>
          </p:sp>
        </mc:Choice>
        <mc:Fallback>
          <p:sp>
            <p:nvSpPr>
              <p:cNvPr id="27" name="TextBox 26">
                <a:extLst>
                  <a:ext uri="{FF2B5EF4-FFF2-40B4-BE49-F238E27FC236}">
                    <a16:creationId xmlns:a16="http://schemas.microsoft.com/office/drawing/2014/main" id="{F04C0446-1715-509F-2BFC-3683B7AE2036}"/>
                  </a:ext>
                </a:extLst>
              </p:cNvPr>
              <p:cNvSpPr txBox="1">
                <a:spLocks noRot="1" noChangeAspect="1" noMove="1" noResize="1" noEditPoints="1" noAdjustHandles="1" noChangeArrowheads="1" noChangeShapeType="1" noTextEdit="1"/>
              </p:cNvSpPr>
              <p:nvPr/>
            </p:nvSpPr>
            <p:spPr>
              <a:xfrm>
                <a:off x="5276971" y="2571750"/>
                <a:ext cx="3568302" cy="699422"/>
              </a:xfrm>
              <a:prstGeom prst="rect">
                <a:avLst/>
              </a:prstGeom>
              <a:blipFill>
                <a:blip r:embed="rId4"/>
                <a:stretch>
                  <a:fillRect/>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E876D6A2-8492-80ED-B621-5A6915201BFA}"/>
              </a:ext>
            </a:extLst>
          </p:cNvPr>
          <p:cNvSpPr/>
          <p:nvPr/>
        </p:nvSpPr>
        <p:spPr>
          <a:xfrm>
            <a:off x="5276971" y="1967071"/>
            <a:ext cx="3631844" cy="553998"/>
          </a:xfrm>
          <a:prstGeom prst="rect">
            <a:avLst/>
          </a:prstGeom>
        </p:spPr>
        <p:txBody>
          <a:bodyPr wrap="square">
            <a:spAutoFit/>
          </a:bodyPr>
          <a:lstStyle/>
          <a:p>
            <a:pPr lvl="1" algn="ctr" defTabSz="685800">
              <a:spcBef>
                <a:spcPct val="20000"/>
              </a:spcBef>
              <a:buClr>
                <a:prstClr val="white">
                  <a:shade val="95000"/>
                </a:prstClr>
              </a:buClr>
              <a:buSzPct val="65000"/>
            </a:pPr>
            <a:r>
              <a:rPr lang="en-US" sz="1500" b="1" dirty="0">
                <a:solidFill>
                  <a:schemeClr val="tx1"/>
                </a:solidFill>
                <a:latin typeface="Corbel" panose="020B0503020204020204" pitchFamily="34" charset="0"/>
              </a:rPr>
              <a:t>Definition: </a:t>
            </a:r>
            <a:r>
              <a:rPr lang="en-US" sz="1500" b="1" i="1" dirty="0">
                <a:solidFill>
                  <a:schemeClr val="tx1"/>
                </a:solidFill>
                <a:latin typeface="Corbel" panose="020B0503020204020204" pitchFamily="34" charset="0"/>
              </a:rPr>
              <a:t>e</a:t>
            </a:r>
            <a:r>
              <a:rPr lang="en-US" sz="1500" i="1" dirty="0">
                <a:solidFill>
                  <a:schemeClr val="tx1"/>
                </a:solidFill>
                <a:latin typeface="Corbel" panose="020B0503020204020204" pitchFamily="34" charset="0"/>
              </a:rPr>
              <a:t>nergy required to completely mix stratified lake</a:t>
            </a:r>
          </a:p>
        </p:txBody>
      </p:sp>
      <p:sp>
        <p:nvSpPr>
          <p:cNvPr id="30" name="TextBox 29">
            <a:extLst>
              <a:ext uri="{FF2B5EF4-FFF2-40B4-BE49-F238E27FC236}">
                <a16:creationId xmlns:a16="http://schemas.microsoft.com/office/drawing/2014/main" id="{7EA13935-C253-8B63-2D3A-930D5DECD89C}"/>
              </a:ext>
            </a:extLst>
          </p:cNvPr>
          <p:cNvSpPr txBox="1"/>
          <p:nvPr/>
        </p:nvSpPr>
        <p:spPr>
          <a:xfrm>
            <a:off x="4656004" y="1464430"/>
            <a:ext cx="4635347" cy="415498"/>
          </a:xfrm>
          <a:prstGeom prst="rect">
            <a:avLst/>
          </a:prstGeom>
          <a:noFill/>
        </p:spPr>
        <p:txBody>
          <a:bodyPr wrap="square">
            <a:spAutoFit/>
          </a:bodyPr>
          <a:lstStyle/>
          <a:p>
            <a:pPr algn="ctr"/>
            <a:r>
              <a:rPr lang="en-US" sz="2100" b="1" u="sng" dirty="0">
                <a:solidFill>
                  <a:schemeClr val="bg1"/>
                </a:solidFill>
                <a:latin typeface="Corbel" panose="020B0503020204020204" pitchFamily="34" charset="0"/>
              </a:rPr>
              <a:t>Schmidt Stability Index (SSI)</a:t>
            </a:r>
            <a:endParaRPr lang="en-US" sz="2100" u="sng" dirty="0"/>
          </a:p>
        </p:txBody>
      </p:sp>
      <p:sp>
        <p:nvSpPr>
          <p:cNvPr id="31" name="TextBox 30">
            <a:extLst>
              <a:ext uri="{FF2B5EF4-FFF2-40B4-BE49-F238E27FC236}">
                <a16:creationId xmlns:a16="http://schemas.microsoft.com/office/drawing/2014/main" id="{2F5246E9-60CF-CF21-533A-1E10B06A783F}"/>
              </a:ext>
            </a:extLst>
          </p:cNvPr>
          <p:cNvSpPr txBox="1"/>
          <p:nvPr/>
        </p:nvSpPr>
        <p:spPr>
          <a:xfrm>
            <a:off x="5030363" y="3677534"/>
            <a:ext cx="3174449" cy="369332"/>
          </a:xfrm>
          <a:prstGeom prst="rect">
            <a:avLst/>
          </a:prstGeom>
          <a:noFill/>
        </p:spPr>
        <p:txBody>
          <a:bodyPr wrap="square" rtlCol="0">
            <a:spAutoFit/>
          </a:bodyPr>
          <a:lstStyle/>
          <a:p>
            <a:r>
              <a:rPr lang="en-US" sz="1800" b="1" i="1" dirty="0">
                <a:solidFill>
                  <a:schemeClr val="tx1"/>
                </a:solidFill>
                <a:latin typeface="Corbel" panose="020B0503020204020204" pitchFamily="34" charset="0"/>
                <a:cs typeface="Arial" panose="020B0604020202020204" pitchFamily="34" charset="0"/>
              </a:rPr>
              <a:t>Increased summer stability…</a:t>
            </a:r>
            <a:endParaRPr lang="en-US" sz="1500" b="1" i="1" dirty="0">
              <a:solidFill>
                <a:schemeClr val="tx1"/>
              </a:solidFill>
              <a:latin typeface="Corbel" panose="020B0503020204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360407C-D113-6DE3-265F-F521D3A8B8BB}"/>
              </a:ext>
            </a:extLst>
          </p:cNvPr>
          <p:cNvSpPr txBox="1"/>
          <p:nvPr/>
        </p:nvSpPr>
        <p:spPr>
          <a:xfrm>
            <a:off x="5915670" y="4106980"/>
            <a:ext cx="2993145" cy="369332"/>
          </a:xfrm>
          <a:prstGeom prst="rect">
            <a:avLst/>
          </a:prstGeom>
          <a:noFill/>
        </p:spPr>
        <p:txBody>
          <a:bodyPr wrap="square">
            <a:spAutoFit/>
          </a:bodyPr>
          <a:lstStyle/>
          <a:p>
            <a:r>
              <a:rPr lang="en-US" sz="1800" b="1" i="1" dirty="0">
                <a:solidFill>
                  <a:schemeClr val="tx1"/>
                </a:solidFill>
                <a:latin typeface="Corbel" panose="020B0503020204020204" pitchFamily="34" charset="0"/>
                <a:cs typeface="Arial" panose="020B0604020202020204" pitchFamily="34" charset="0"/>
              </a:rPr>
              <a:t>…decreased winter stability</a:t>
            </a:r>
            <a:endParaRPr lang="en-US" sz="1800" dirty="0">
              <a:solidFill>
                <a:schemeClr val="tx1"/>
              </a:solidFill>
            </a:endParaRPr>
          </a:p>
        </p:txBody>
      </p:sp>
      <p:pic>
        <p:nvPicPr>
          <p:cNvPr id="35" name="Picture 34" descr="Image depicts the CIGLR logo and motto, &quot;Great Lakes Science for Society&quot;.">
            <a:extLst>
              <a:ext uri="{FF2B5EF4-FFF2-40B4-BE49-F238E27FC236}">
                <a16:creationId xmlns:a16="http://schemas.microsoft.com/office/drawing/2014/main" id="{88E82BDF-601D-15E2-0C48-C31BD8545E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1699" y="64816"/>
            <a:ext cx="2073026" cy="79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591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AD942E-714E-BA79-002E-78E8AC6C80D7}"/>
              </a:ext>
            </a:extLst>
          </p:cNvPr>
          <p:cNvSpPr>
            <a:spLocks noGrp="1"/>
          </p:cNvSpPr>
          <p:nvPr>
            <p:ph type="sldNum" sz="quarter" idx="12"/>
          </p:nvPr>
        </p:nvSpPr>
        <p:spPr/>
        <p:txBody>
          <a:bodyPr>
            <a:normAutofit lnSpcReduction="10000"/>
          </a:bodyPr>
          <a:lstStyle/>
          <a:p>
            <a:fld id="{E90F10EE-8C1A-954B-8A2F-2F6FDCBD23AE}" type="slidenum">
              <a:rPr lang="en-US" smtClean="0"/>
              <a:t>14</a:t>
            </a:fld>
            <a:endParaRPr lang="en-US" dirty="0"/>
          </a:p>
        </p:txBody>
      </p:sp>
      <p:pic>
        <p:nvPicPr>
          <p:cNvPr id="35" name="Picture 34" descr="Image depicts the CIGLR logo and motto, &quot;Great Lakes Science for Society&quot;.">
            <a:extLst>
              <a:ext uri="{FF2B5EF4-FFF2-40B4-BE49-F238E27FC236}">
                <a16:creationId xmlns:a16="http://schemas.microsoft.com/office/drawing/2014/main" id="{88E82BDF-601D-15E2-0C48-C31BD8545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699" y="64816"/>
            <a:ext cx="2073026" cy="79466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F46324DB-05E9-4B25-AA9F-297C5C1A63D9}"/>
              </a:ext>
            </a:extLst>
          </p:cNvPr>
          <p:cNvSpPr>
            <a:spLocks noGrp="1"/>
          </p:cNvSpPr>
          <p:nvPr>
            <p:ph type="title"/>
          </p:nvPr>
        </p:nvSpPr>
        <p:spPr>
          <a:xfrm>
            <a:off x="1" y="458406"/>
            <a:ext cx="8677574" cy="742950"/>
          </a:xfrm>
        </p:spPr>
        <p:txBody>
          <a:bodyPr/>
          <a:lstStyle/>
          <a:p>
            <a:r>
              <a:rPr lang="en-US" sz="2700" b="1" dirty="0">
                <a:solidFill>
                  <a:schemeClr val="tx1"/>
                </a:solidFill>
                <a:latin typeface="Calibri" panose="020F0502020204030204" pitchFamily="34" charset="0"/>
              </a:rPr>
              <a:t>Results: Shifts in Lake Stability &amp; Mixing</a:t>
            </a:r>
            <a:endParaRPr lang="en-US" sz="2700" b="1" dirty="0">
              <a:solidFill>
                <a:schemeClr val="tx1"/>
              </a:solidFill>
              <a:latin typeface="Calibri"/>
              <a:cs typeface="Calibri"/>
            </a:endParaRPr>
          </a:p>
        </p:txBody>
      </p:sp>
      <p:pic>
        <p:nvPicPr>
          <p:cNvPr id="1028" name="Picture 4" descr="A picture containing graphical user interface&#10;&#10;Description automatically generated">
            <a:extLst>
              <a:ext uri="{FF2B5EF4-FFF2-40B4-BE49-F238E27FC236}">
                <a16:creationId xmlns:a16="http://schemas.microsoft.com/office/drawing/2014/main" id="{710F9484-B03B-4246-86B3-352A3B4890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537" y="1254407"/>
            <a:ext cx="5124927" cy="3415564"/>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21EF498D-7C1A-4FCE-8EAF-7AD49580EBC9}"/>
              </a:ext>
            </a:extLst>
          </p:cNvPr>
          <p:cNvSpPr/>
          <p:nvPr/>
        </p:nvSpPr>
        <p:spPr>
          <a:xfrm>
            <a:off x="3288540" y="4669970"/>
            <a:ext cx="2139044" cy="32657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9" name="TextBox 18">
            <a:extLst>
              <a:ext uri="{FF2B5EF4-FFF2-40B4-BE49-F238E27FC236}">
                <a16:creationId xmlns:a16="http://schemas.microsoft.com/office/drawing/2014/main" id="{2E494945-BAE2-4D1E-A74A-9457902C8617}"/>
              </a:ext>
            </a:extLst>
          </p:cNvPr>
          <p:cNvSpPr txBox="1"/>
          <p:nvPr/>
        </p:nvSpPr>
        <p:spPr>
          <a:xfrm>
            <a:off x="646142" y="1350713"/>
            <a:ext cx="1316050" cy="461665"/>
          </a:xfrm>
          <a:prstGeom prst="rect">
            <a:avLst/>
          </a:prstGeom>
          <a:noFill/>
        </p:spPr>
        <p:txBody>
          <a:bodyPr wrap="square" rtlCol="0">
            <a:spAutoFit/>
          </a:bodyPr>
          <a:lstStyle/>
          <a:p>
            <a:pPr algn="r"/>
            <a:r>
              <a:rPr lang="en-US" sz="2400" b="1" dirty="0">
                <a:solidFill>
                  <a:schemeClr val="bg1"/>
                </a:solidFill>
                <a:latin typeface="Corbel" panose="020B0503020204020204" pitchFamily="34" charset="0"/>
                <a:cs typeface="Arial" panose="020B0604020202020204" pitchFamily="34" charset="0"/>
              </a:rPr>
              <a:t>Winter</a:t>
            </a:r>
            <a:endParaRPr lang="en-US" sz="2100" b="1" dirty="0">
              <a:solidFill>
                <a:schemeClr val="bg1"/>
              </a:solidFill>
              <a:latin typeface="Corbel" panose="020B0503020204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B58B813-74CB-412D-8A6A-EA6E1A61785A}"/>
              </a:ext>
            </a:extLst>
          </p:cNvPr>
          <p:cNvSpPr txBox="1"/>
          <p:nvPr/>
        </p:nvSpPr>
        <p:spPr>
          <a:xfrm>
            <a:off x="646141" y="2116840"/>
            <a:ext cx="1316051" cy="461665"/>
          </a:xfrm>
          <a:prstGeom prst="rect">
            <a:avLst/>
          </a:prstGeom>
          <a:noFill/>
        </p:spPr>
        <p:txBody>
          <a:bodyPr wrap="square" rtlCol="0">
            <a:spAutoFit/>
          </a:bodyPr>
          <a:lstStyle/>
          <a:p>
            <a:pPr algn="r"/>
            <a:r>
              <a:rPr lang="en-US" sz="2400" b="1" dirty="0">
                <a:solidFill>
                  <a:schemeClr val="bg1"/>
                </a:solidFill>
                <a:latin typeface="Corbel" panose="020B0503020204020204" pitchFamily="34" charset="0"/>
                <a:cs typeface="Arial" panose="020B0604020202020204" pitchFamily="34" charset="0"/>
              </a:rPr>
              <a:t>Spring</a:t>
            </a:r>
            <a:endParaRPr lang="en-US" sz="2100" b="1" dirty="0">
              <a:solidFill>
                <a:schemeClr val="bg1"/>
              </a:solidFill>
              <a:latin typeface="Corbel" panose="020B0503020204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7786E46-5A42-4DDF-8A76-A60692C51858}"/>
              </a:ext>
            </a:extLst>
          </p:cNvPr>
          <p:cNvSpPr txBox="1"/>
          <p:nvPr/>
        </p:nvSpPr>
        <p:spPr>
          <a:xfrm>
            <a:off x="646141" y="2829490"/>
            <a:ext cx="1316051" cy="461665"/>
          </a:xfrm>
          <a:prstGeom prst="rect">
            <a:avLst/>
          </a:prstGeom>
          <a:noFill/>
        </p:spPr>
        <p:txBody>
          <a:bodyPr wrap="square" rtlCol="0">
            <a:spAutoFit/>
          </a:bodyPr>
          <a:lstStyle/>
          <a:p>
            <a:pPr algn="r"/>
            <a:r>
              <a:rPr lang="en-US" sz="2400" b="1" dirty="0">
                <a:solidFill>
                  <a:schemeClr val="bg1"/>
                </a:solidFill>
                <a:latin typeface="Corbel" panose="020B0503020204020204" pitchFamily="34" charset="0"/>
                <a:cs typeface="Arial" panose="020B0604020202020204" pitchFamily="34" charset="0"/>
              </a:rPr>
              <a:t>Summer</a:t>
            </a:r>
            <a:endParaRPr lang="en-US" sz="2100" b="1" dirty="0">
              <a:solidFill>
                <a:schemeClr val="bg1"/>
              </a:solidFill>
              <a:latin typeface="Corbel" panose="020B0503020204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3FF7A24-E5F9-408C-A1B5-3712E38021B3}"/>
              </a:ext>
            </a:extLst>
          </p:cNvPr>
          <p:cNvSpPr txBox="1"/>
          <p:nvPr/>
        </p:nvSpPr>
        <p:spPr>
          <a:xfrm>
            <a:off x="654304" y="3692597"/>
            <a:ext cx="1316051" cy="461665"/>
          </a:xfrm>
          <a:prstGeom prst="rect">
            <a:avLst/>
          </a:prstGeom>
          <a:noFill/>
        </p:spPr>
        <p:txBody>
          <a:bodyPr wrap="square" rtlCol="0">
            <a:spAutoFit/>
          </a:bodyPr>
          <a:lstStyle/>
          <a:p>
            <a:pPr algn="r"/>
            <a:r>
              <a:rPr lang="en-US" sz="2400" b="1" dirty="0">
                <a:solidFill>
                  <a:schemeClr val="bg1"/>
                </a:solidFill>
                <a:latin typeface="Corbel" panose="020B0503020204020204" pitchFamily="34" charset="0"/>
                <a:cs typeface="Arial" panose="020B0604020202020204" pitchFamily="34" charset="0"/>
              </a:rPr>
              <a:t>Fall</a:t>
            </a:r>
            <a:endParaRPr lang="en-US" sz="2100" b="1" dirty="0">
              <a:solidFill>
                <a:schemeClr val="bg1"/>
              </a:solidFill>
              <a:latin typeface="Corbel" panose="020B0503020204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34180AA-3FE1-4FCB-9AEA-B9556A16C485}"/>
              </a:ext>
            </a:extLst>
          </p:cNvPr>
          <p:cNvSpPr txBox="1"/>
          <p:nvPr/>
        </p:nvSpPr>
        <p:spPr>
          <a:xfrm>
            <a:off x="7262686" y="2037478"/>
            <a:ext cx="1862039" cy="923330"/>
          </a:xfrm>
          <a:prstGeom prst="rect">
            <a:avLst/>
          </a:prstGeom>
          <a:noFill/>
        </p:spPr>
        <p:txBody>
          <a:bodyPr wrap="square" rtlCol="0">
            <a:spAutoFit/>
          </a:bodyPr>
          <a:lstStyle/>
          <a:p>
            <a:r>
              <a:rPr lang="en-US" sz="1800" b="1" i="1" dirty="0">
                <a:solidFill>
                  <a:schemeClr val="bg1"/>
                </a:solidFill>
                <a:latin typeface="Corbel" panose="020B0503020204020204" pitchFamily="34" charset="0"/>
                <a:cs typeface="Arial" panose="020B0604020202020204" pitchFamily="34" charset="0"/>
              </a:rPr>
              <a:t>Disappearing winter stratified period…</a:t>
            </a:r>
            <a:endParaRPr lang="en-US" sz="1500" b="1" i="1" dirty="0">
              <a:solidFill>
                <a:schemeClr val="bg1"/>
              </a:solidFill>
              <a:latin typeface="Corbel" panose="020B0503020204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F8DEF04-5643-4FAB-9A67-AFDD4DFF3F4E}"/>
              </a:ext>
            </a:extLst>
          </p:cNvPr>
          <p:cNvSpPr txBox="1"/>
          <p:nvPr/>
        </p:nvSpPr>
        <p:spPr>
          <a:xfrm>
            <a:off x="7215586" y="3162742"/>
            <a:ext cx="1862039" cy="646331"/>
          </a:xfrm>
          <a:prstGeom prst="rect">
            <a:avLst/>
          </a:prstGeom>
          <a:noFill/>
        </p:spPr>
        <p:txBody>
          <a:bodyPr wrap="square" rtlCol="0">
            <a:spAutoFit/>
          </a:bodyPr>
          <a:lstStyle/>
          <a:p>
            <a:r>
              <a:rPr lang="en-US" sz="1800" b="1" i="1" dirty="0">
                <a:solidFill>
                  <a:schemeClr val="bg1"/>
                </a:solidFill>
                <a:latin typeface="Corbel" panose="020B0503020204020204" pitchFamily="34" charset="0"/>
                <a:cs typeface="Arial" panose="020B0604020202020204" pitchFamily="34" charset="0"/>
              </a:rPr>
              <a:t>…shift in mixing regimes</a:t>
            </a:r>
            <a:endParaRPr lang="en-US" sz="1500" b="1" i="1" dirty="0">
              <a:solidFill>
                <a:schemeClr val="bg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4098868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AD942E-714E-BA79-002E-78E8AC6C80D7}"/>
              </a:ext>
            </a:extLst>
          </p:cNvPr>
          <p:cNvSpPr>
            <a:spLocks noGrp="1"/>
          </p:cNvSpPr>
          <p:nvPr>
            <p:ph type="sldNum" sz="quarter" idx="12"/>
          </p:nvPr>
        </p:nvSpPr>
        <p:spPr/>
        <p:txBody>
          <a:bodyPr>
            <a:normAutofit lnSpcReduction="10000"/>
          </a:bodyPr>
          <a:lstStyle/>
          <a:p>
            <a:fld id="{E90F10EE-8C1A-954B-8A2F-2F6FDCBD23AE}" type="slidenum">
              <a:rPr lang="en-US" smtClean="0"/>
              <a:t>15</a:t>
            </a:fld>
            <a:endParaRPr lang="en-US" dirty="0"/>
          </a:p>
        </p:txBody>
      </p:sp>
      <p:pic>
        <p:nvPicPr>
          <p:cNvPr id="35" name="Picture 34" descr="Image depicts the CIGLR logo and motto, &quot;Great Lakes Science for Society&quot;.">
            <a:extLst>
              <a:ext uri="{FF2B5EF4-FFF2-40B4-BE49-F238E27FC236}">
                <a16:creationId xmlns:a16="http://schemas.microsoft.com/office/drawing/2014/main" id="{88E82BDF-601D-15E2-0C48-C31BD8545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699" y="64816"/>
            <a:ext cx="2073026" cy="79466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F46324DB-05E9-4B25-AA9F-297C5C1A63D9}"/>
              </a:ext>
            </a:extLst>
          </p:cNvPr>
          <p:cNvSpPr>
            <a:spLocks noGrp="1"/>
          </p:cNvSpPr>
          <p:nvPr>
            <p:ph type="title"/>
          </p:nvPr>
        </p:nvSpPr>
        <p:spPr>
          <a:xfrm>
            <a:off x="19276" y="155225"/>
            <a:ext cx="8677574" cy="742950"/>
          </a:xfrm>
        </p:spPr>
        <p:txBody>
          <a:bodyPr/>
          <a:lstStyle/>
          <a:p>
            <a:r>
              <a:rPr lang="en-US" b="1" dirty="0">
                <a:solidFill>
                  <a:schemeClr val="bg1"/>
                </a:solidFill>
                <a:latin typeface="Calibri" panose="020F0502020204030204" pitchFamily="34" charset="0"/>
              </a:rPr>
              <a:t>Results: Shifts in Lake Stability &amp; Mixing</a:t>
            </a:r>
            <a:endParaRPr lang="en-US" b="1" dirty="0">
              <a:solidFill>
                <a:schemeClr val="bg1"/>
              </a:solidFill>
              <a:latin typeface="Calibri"/>
              <a:cs typeface="Calibri"/>
            </a:endParaRPr>
          </a:p>
        </p:txBody>
      </p:sp>
      <p:pic>
        <p:nvPicPr>
          <p:cNvPr id="1028" name="Picture 4" descr="A picture containing graphical user interface&#10;&#10;Description automatically generated">
            <a:extLst>
              <a:ext uri="{FF2B5EF4-FFF2-40B4-BE49-F238E27FC236}">
                <a16:creationId xmlns:a16="http://schemas.microsoft.com/office/drawing/2014/main" id="{710F9484-B03B-4246-86B3-352A3B4890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537" y="1254407"/>
            <a:ext cx="5124927" cy="3415564"/>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21EF498D-7C1A-4FCE-8EAF-7AD49580EBC9}"/>
              </a:ext>
            </a:extLst>
          </p:cNvPr>
          <p:cNvSpPr/>
          <p:nvPr/>
        </p:nvSpPr>
        <p:spPr>
          <a:xfrm>
            <a:off x="3288540" y="4669970"/>
            <a:ext cx="2139044" cy="32657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9" name="TextBox 18">
            <a:extLst>
              <a:ext uri="{FF2B5EF4-FFF2-40B4-BE49-F238E27FC236}">
                <a16:creationId xmlns:a16="http://schemas.microsoft.com/office/drawing/2014/main" id="{2E494945-BAE2-4D1E-A74A-9457902C8617}"/>
              </a:ext>
            </a:extLst>
          </p:cNvPr>
          <p:cNvSpPr txBox="1"/>
          <p:nvPr/>
        </p:nvSpPr>
        <p:spPr>
          <a:xfrm>
            <a:off x="646142" y="1350713"/>
            <a:ext cx="1316050" cy="461665"/>
          </a:xfrm>
          <a:prstGeom prst="rect">
            <a:avLst/>
          </a:prstGeom>
          <a:noFill/>
        </p:spPr>
        <p:txBody>
          <a:bodyPr wrap="square" rtlCol="0">
            <a:spAutoFit/>
          </a:bodyPr>
          <a:lstStyle/>
          <a:p>
            <a:pPr algn="r"/>
            <a:r>
              <a:rPr lang="en-US" sz="2400" b="1" dirty="0">
                <a:solidFill>
                  <a:schemeClr val="bg1"/>
                </a:solidFill>
                <a:latin typeface="Corbel" panose="020B0503020204020204" pitchFamily="34" charset="0"/>
                <a:cs typeface="Arial" panose="020B0604020202020204" pitchFamily="34" charset="0"/>
              </a:rPr>
              <a:t>Winter</a:t>
            </a:r>
            <a:endParaRPr lang="en-US" sz="2100" b="1" dirty="0">
              <a:solidFill>
                <a:schemeClr val="bg1"/>
              </a:solidFill>
              <a:latin typeface="Corbel" panose="020B0503020204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B58B813-74CB-412D-8A6A-EA6E1A61785A}"/>
              </a:ext>
            </a:extLst>
          </p:cNvPr>
          <p:cNvSpPr txBox="1"/>
          <p:nvPr/>
        </p:nvSpPr>
        <p:spPr>
          <a:xfrm>
            <a:off x="646141" y="2116840"/>
            <a:ext cx="1316051" cy="461665"/>
          </a:xfrm>
          <a:prstGeom prst="rect">
            <a:avLst/>
          </a:prstGeom>
          <a:noFill/>
        </p:spPr>
        <p:txBody>
          <a:bodyPr wrap="square" rtlCol="0">
            <a:spAutoFit/>
          </a:bodyPr>
          <a:lstStyle/>
          <a:p>
            <a:pPr algn="r"/>
            <a:r>
              <a:rPr lang="en-US" sz="2400" b="1" dirty="0">
                <a:solidFill>
                  <a:schemeClr val="bg1"/>
                </a:solidFill>
                <a:latin typeface="Corbel" panose="020B0503020204020204" pitchFamily="34" charset="0"/>
                <a:cs typeface="Arial" panose="020B0604020202020204" pitchFamily="34" charset="0"/>
              </a:rPr>
              <a:t>Spring</a:t>
            </a:r>
            <a:endParaRPr lang="en-US" sz="2100" b="1" dirty="0">
              <a:solidFill>
                <a:schemeClr val="bg1"/>
              </a:solidFill>
              <a:latin typeface="Corbel" panose="020B0503020204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7786E46-5A42-4DDF-8A76-A60692C51858}"/>
              </a:ext>
            </a:extLst>
          </p:cNvPr>
          <p:cNvSpPr txBox="1"/>
          <p:nvPr/>
        </p:nvSpPr>
        <p:spPr>
          <a:xfrm>
            <a:off x="646141" y="2829490"/>
            <a:ext cx="1316051" cy="461665"/>
          </a:xfrm>
          <a:prstGeom prst="rect">
            <a:avLst/>
          </a:prstGeom>
          <a:noFill/>
        </p:spPr>
        <p:txBody>
          <a:bodyPr wrap="square" rtlCol="0">
            <a:spAutoFit/>
          </a:bodyPr>
          <a:lstStyle/>
          <a:p>
            <a:pPr algn="r"/>
            <a:r>
              <a:rPr lang="en-US" sz="2400" b="1" dirty="0">
                <a:solidFill>
                  <a:schemeClr val="bg1"/>
                </a:solidFill>
                <a:latin typeface="Corbel" panose="020B0503020204020204" pitchFamily="34" charset="0"/>
                <a:cs typeface="Arial" panose="020B0604020202020204" pitchFamily="34" charset="0"/>
              </a:rPr>
              <a:t>Summer</a:t>
            </a:r>
            <a:endParaRPr lang="en-US" sz="2100" b="1" dirty="0">
              <a:solidFill>
                <a:schemeClr val="bg1"/>
              </a:solidFill>
              <a:latin typeface="Corbel" panose="020B0503020204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3FF7A24-E5F9-408C-A1B5-3712E38021B3}"/>
              </a:ext>
            </a:extLst>
          </p:cNvPr>
          <p:cNvSpPr txBox="1"/>
          <p:nvPr/>
        </p:nvSpPr>
        <p:spPr>
          <a:xfrm>
            <a:off x="654304" y="3692597"/>
            <a:ext cx="1316051" cy="461665"/>
          </a:xfrm>
          <a:prstGeom prst="rect">
            <a:avLst/>
          </a:prstGeom>
          <a:noFill/>
        </p:spPr>
        <p:txBody>
          <a:bodyPr wrap="square" rtlCol="0">
            <a:spAutoFit/>
          </a:bodyPr>
          <a:lstStyle/>
          <a:p>
            <a:pPr algn="r"/>
            <a:r>
              <a:rPr lang="en-US" sz="2400" b="1" dirty="0">
                <a:solidFill>
                  <a:schemeClr val="bg1"/>
                </a:solidFill>
                <a:latin typeface="Corbel" panose="020B0503020204020204" pitchFamily="34" charset="0"/>
                <a:cs typeface="Arial" panose="020B0604020202020204" pitchFamily="34" charset="0"/>
              </a:rPr>
              <a:t>Fall</a:t>
            </a:r>
            <a:endParaRPr lang="en-US" sz="2100" b="1" dirty="0">
              <a:solidFill>
                <a:schemeClr val="bg1"/>
              </a:solidFill>
              <a:latin typeface="Corbel" panose="020B0503020204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34180AA-3FE1-4FCB-9AEA-B9556A16C485}"/>
              </a:ext>
            </a:extLst>
          </p:cNvPr>
          <p:cNvSpPr txBox="1"/>
          <p:nvPr/>
        </p:nvSpPr>
        <p:spPr>
          <a:xfrm>
            <a:off x="7262686" y="2037478"/>
            <a:ext cx="1862039" cy="923330"/>
          </a:xfrm>
          <a:prstGeom prst="rect">
            <a:avLst/>
          </a:prstGeom>
          <a:noFill/>
        </p:spPr>
        <p:txBody>
          <a:bodyPr wrap="square" rtlCol="0">
            <a:spAutoFit/>
          </a:bodyPr>
          <a:lstStyle/>
          <a:p>
            <a:r>
              <a:rPr lang="en-US" sz="1800" b="1" i="1" dirty="0">
                <a:solidFill>
                  <a:schemeClr val="bg1"/>
                </a:solidFill>
                <a:latin typeface="Corbel" panose="020B0503020204020204" pitchFamily="34" charset="0"/>
                <a:cs typeface="Arial" panose="020B0604020202020204" pitchFamily="34" charset="0"/>
              </a:rPr>
              <a:t>Disappearing winter stratified period…</a:t>
            </a:r>
            <a:endParaRPr lang="en-US" sz="1500" b="1" i="1" dirty="0">
              <a:solidFill>
                <a:schemeClr val="bg1"/>
              </a:solidFill>
              <a:latin typeface="Corbel" panose="020B0503020204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F8DEF04-5643-4FAB-9A67-AFDD4DFF3F4E}"/>
              </a:ext>
            </a:extLst>
          </p:cNvPr>
          <p:cNvSpPr txBox="1"/>
          <p:nvPr/>
        </p:nvSpPr>
        <p:spPr>
          <a:xfrm>
            <a:off x="7215586" y="3162742"/>
            <a:ext cx="1862039" cy="646331"/>
          </a:xfrm>
          <a:prstGeom prst="rect">
            <a:avLst/>
          </a:prstGeom>
          <a:noFill/>
        </p:spPr>
        <p:txBody>
          <a:bodyPr wrap="square" rtlCol="0">
            <a:spAutoFit/>
          </a:bodyPr>
          <a:lstStyle/>
          <a:p>
            <a:r>
              <a:rPr lang="en-US" sz="1800" b="1" i="1" dirty="0">
                <a:solidFill>
                  <a:schemeClr val="bg1"/>
                </a:solidFill>
                <a:latin typeface="Corbel" panose="020B0503020204020204" pitchFamily="34" charset="0"/>
                <a:cs typeface="Arial" panose="020B0604020202020204" pitchFamily="34" charset="0"/>
              </a:rPr>
              <a:t>…shift in mixing regimes</a:t>
            </a:r>
            <a:endParaRPr lang="en-US" sz="1500" b="1" i="1" dirty="0">
              <a:solidFill>
                <a:schemeClr val="bg1"/>
              </a:solidFill>
              <a:latin typeface="Corbel" panose="020B0503020204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E8406DD-A1FE-4072-926E-F8933AD1774F}"/>
              </a:ext>
            </a:extLst>
          </p:cNvPr>
          <p:cNvSpPr txBox="1"/>
          <p:nvPr/>
        </p:nvSpPr>
        <p:spPr>
          <a:xfrm>
            <a:off x="1143000" y="2004033"/>
            <a:ext cx="6696694" cy="2308324"/>
          </a:xfrm>
          <a:prstGeom prst="rect">
            <a:avLst/>
          </a:prstGeom>
          <a:solidFill>
            <a:schemeClr val="tx2"/>
          </a:solidFill>
          <a:ln w="28575">
            <a:solidFill>
              <a:schemeClr val="bg1"/>
            </a:solidFill>
          </a:ln>
        </p:spPr>
        <p:txBody>
          <a:bodyPr wrap="square" rtlCol="0">
            <a:spAutoFit/>
          </a:bodyPr>
          <a:lstStyle/>
          <a:p>
            <a:pPr algn="ctr"/>
            <a:r>
              <a:rPr lang="en-US" sz="2400" b="1" dirty="0">
                <a:solidFill>
                  <a:schemeClr val="tx1"/>
                </a:solidFill>
                <a:cs typeface="Arial" panose="020B0604020202020204" pitchFamily="34" charset="0"/>
              </a:rPr>
              <a:t>The Great Lakes have warmed dramatically, both above and below the surface, with significant effects on lake stability and mixing</a:t>
            </a:r>
          </a:p>
          <a:p>
            <a:pPr marL="385763" indent="-385763">
              <a:buAutoNum type="arabicParenBoth"/>
            </a:pPr>
            <a:endParaRPr lang="en-US" sz="2400" b="1" dirty="0">
              <a:solidFill>
                <a:schemeClr val="bg1"/>
              </a:solidFill>
              <a:cs typeface="Arial" panose="020B0604020202020204" pitchFamily="34" charset="0"/>
            </a:endParaRPr>
          </a:p>
          <a:p>
            <a:pPr algn="ctr"/>
            <a:r>
              <a:rPr lang="en-US" sz="2400" b="1" dirty="0">
                <a:solidFill>
                  <a:schemeClr val="bg1"/>
                </a:solidFill>
                <a:cs typeface="Arial" panose="020B0604020202020204" pitchFamily="34" charset="0"/>
              </a:rPr>
              <a:t>What does the future hold? </a:t>
            </a:r>
          </a:p>
        </p:txBody>
      </p:sp>
    </p:spTree>
    <p:extLst>
      <p:ext uri="{BB962C8B-B14F-4D97-AF65-F5344CB8AC3E}">
        <p14:creationId xmlns:p14="http://schemas.microsoft.com/office/powerpoint/2010/main" val="26693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AD942E-714E-BA79-002E-78E8AC6C80D7}"/>
              </a:ext>
            </a:extLst>
          </p:cNvPr>
          <p:cNvSpPr>
            <a:spLocks noGrp="1"/>
          </p:cNvSpPr>
          <p:nvPr>
            <p:ph type="sldNum" sz="quarter" idx="12"/>
          </p:nvPr>
        </p:nvSpPr>
        <p:spPr/>
        <p:txBody>
          <a:bodyPr>
            <a:normAutofit lnSpcReduction="10000"/>
          </a:bodyPr>
          <a:lstStyle/>
          <a:p>
            <a:fld id="{E90F10EE-8C1A-954B-8A2F-2F6FDCBD23AE}" type="slidenum">
              <a:rPr lang="en-US" smtClean="0"/>
              <a:t>16</a:t>
            </a:fld>
            <a:endParaRPr lang="en-US" dirty="0"/>
          </a:p>
        </p:txBody>
      </p:sp>
      <p:sp>
        <p:nvSpPr>
          <p:cNvPr id="7" name="Title 1">
            <a:extLst>
              <a:ext uri="{FF2B5EF4-FFF2-40B4-BE49-F238E27FC236}">
                <a16:creationId xmlns:a16="http://schemas.microsoft.com/office/drawing/2014/main" id="{1ACA3FB8-F174-A954-A4AD-B5F547355A26}"/>
              </a:ext>
            </a:extLst>
          </p:cNvPr>
          <p:cNvSpPr>
            <a:spLocks noGrp="1"/>
          </p:cNvSpPr>
          <p:nvPr>
            <p:ph type="title"/>
          </p:nvPr>
        </p:nvSpPr>
        <p:spPr>
          <a:xfrm>
            <a:off x="49865" y="408575"/>
            <a:ext cx="8677574" cy="742950"/>
          </a:xfrm>
        </p:spPr>
        <p:txBody>
          <a:bodyPr/>
          <a:lstStyle/>
          <a:p>
            <a:r>
              <a:rPr lang="en-US" sz="3300" b="1" dirty="0">
                <a:solidFill>
                  <a:schemeClr val="tx1"/>
                </a:solidFill>
                <a:latin typeface="Calibri" panose="020F0502020204030204" pitchFamily="34" charset="0"/>
              </a:rPr>
              <a:t>Results: Projected </a:t>
            </a:r>
            <a:r>
              <a:rPr lang="en-US" sz="3300" b="1" dirty="0">
                <a:solidFill>
                  <a:schemeClr val="bg1"/>
                </a:solidFill>
                <a:latin typeface="Calibri" panose="020F0502020204030204" pitchFamily="34" charset="0"/>
              </a:rPr>
              <a:t>Changes in Ice Cover</a:t>
            </a:r>
            <a:endParaRPr lang="en-US" b="1" dirty="0">
              <a:solidFill>
                <a:schemeClr val="bg1"/>
              </a:solidFill>
              <a:latin typeface="Calibri"/>
              <a:cs typeface="Calibri"/>
            </a:endParaRPr>
          </a:p>
        </p:txBody>
      </p:sp>
      <p:sp>
        <p:nvSpPr>
          <p:cNvPr id="21" name="TextBox 20">
            <a:extLst>
              <a:ext uri="{FF2B5EF4-FFF2-40B4-BE49-F238E27FC236}">
                <a16:creationId xmlns:a16="http://schemas.microsoft.com/office/drawing/2014/main" id="{A9A549D2-5CCE-2416-DA80-0E3AD9EB73AC}"/>
              </a:ext>
            </a:extLst>
          </p:cNvPr>
          <p:cNvSpPr txBox="1"/>
          <p:nvPr/>
        </p:nvSpPr>
        <p:spPr>
          <a:xfrm>
            <a:off x="567945" y="1106798"/>
            <a:ext cx="2678482" cy="646331"/>
          </a:xfrm>
          <a:prstGeom prst="rect">
            <a:avLst/>
          </a:prstGeom>
          <a:noFill/>
        </p:spPr>
        <p:txBody>
          <a:bodyPr wrap="square">
            <a:spAutoFit/>
          </a:bodyPr>
          <a:lstStyle/>
          <a:p>
            <a:pPr algn="ctr">
              <a:spcBef>
                <a:spcPct val="20000"/>
              </a:spcBef>
              <a:buClr>
                <a:prstClr val="white">
                  <a:shade val="95000"/>
                </a:prstClr>
              </a:buClr>
              <a:buSzPct val="65000"/>
            </a:pPr>
            <a:r>
              <a:rPr lang="en-US" sz="1800" b="1" dirty="0">
                <a:solidFill>
                  <a:prstClr val="white"/>
                </a:solidFill>
                <a:latin typeface="Corbel" panose="020B0503020204020204" pitchFamily="34" charset="0"/>
              </a:rPr>
              <a:t>Annual Average Ice Cover</a:t>
            </a:r>
          </a:p>
        </p:txBody>
      </p:sp>
      <p:sp>
        <p:nvSpPr>
          <p:cNvPr id="22" name="TextBox 21">
            <a:extLst>
              <a:ext uri="{FF2B5EF4-FFF2-40B4-BE49-F238E27FC236}">
                <a16:creationId xmlns:a16="http://schemas.microsoft.com/office/drawing/2014/main" id="{F2433A5F-5C05-B084-9F39-0D898F9D2AFC}"/>
              </a:ext>
            </a:extLst>
          </p:cNvPr>
          <p:cNvSpPr txBox="1"/>
          <p:nvPr/>
        </p:nvSpPr>
        <p:spPr>
          <a:xfrm>
            <a:off x="5736517" y="1106798"/>
            <a:ext cx="3056813" cy="369332"/>
          </a:xfrm>
          <a:prstGeom prst="rect">
            <a:avLst/>
          </a:prstGeom>
          <a:noFill/>
        </p:spPr>
        <p:txBody>
          <a:bodyPr wrap="square">
            <a:spAutoFit/>
          </a:bodyPr>
          <a:lstStyle/>
          <a:p>
            <a:pPr algn="ctr">
              <a:spcBef>
                <a:spcPct val="20000"/>
              </a:spcBef>
              <a:buClr>
                <a:prstClr val="white">
                  <a:shade val="95000"/>
                </a:prstClr>
              </a:buClr>
              <a:buSzPct val="65000"/>
            </a:pPr>
            <a:r>
              <a:rPr lang="en-US" sz="1800" b="1" dirty="0">
                <a:solidFill>
                  <a:prstClr val="white"/>
                </a:solidFill>
                <a:latin typeface="Corbel" panose="020B0503020204020204" pitchFamily="34" charset="0"/>
              </a:rPr>
              <a:t>Annual Maximum Ice  Cover</a:t>
            </a:r>
          </a:p>
        </p:txBody>
      </p:sp>
      <p:grpSp>
        <p:nvGrpSpPr>
          <p:cNvPr id="29" name="Group 28">
            <a:extLst>
              <a:ext uri="{FF2B5EF4-FFF2-40B4-BE49-F238E27FC236}">
                <a16:creationId xmlns:a16="http://schemas.microsoft.com/office/drawing/2014/main" id="{BF9FB6F7-B4DC-52DB-6A85-8C88FF1D18AF}"/>
              </a:ext>
            </a:extLst>
          </p:cNvPr>
          <p:cNvGrpSpPr/>
          <p:nvPr/>
        </p:nvGrpSpPr>
        <p:grpSpPr>
          <a:xfrm>
            <a:off x="3948943" y="1650954"/>
            <a:ext cx="1231139" cy="1361912"/>
            <a:chOff x="5259747" y="2201272"/>
            <a:chExt cx="1641518" cy="1815883"/>
          </a:xfrm>
        </p:grpSpPr>
        <p:sp>
          <p:nvSpPr>
            <p:cNvPr id="23" name="TextBox 22">
              <a:extLst>
                <a:ext uri="{FF2B5EF4-FFF2-40B4-BE49-F238E27FC236}">
                  <a16:creationId xmlns:a16="http://schemas.microsoft.com/office/drawing/2014/main" id="{AF9E9B06-90DE-37E3-B8AB-58C9957D0249}"/>
                </a:ext>
              </a:extLst>
            </p:cNvPr>
            <p:cNvSpPr txBox="1"/>
            <p:nvPr/>
          </p:nvSpPr>
          <p:spPr>
            <a:xfrm>
              <a:off x="5270768" y="2201272"/>
              <a:ext cx="1630497" cy="338555"/>
            </a:xfrm>
            <a:prstGeom prst="rect">
              <a:avLst/>
            </a:prstGeom>
            <a:solidFill>
              <a:schemeClr val="bg1">
                <a:lumMod val="85000"/>
              </a:schemeClr>
            </a:solidFill>
          </p:spPr>
          <p:txBody>
            <a:bodyPr wrap="square" rtlCol="0">
              <a:spAutoFit/>
            </a:bodyPr>
            <a:lstStyle/>
            <a:p>
              <a:pPr algn="ctr"/>
              <a:r>
                <a:rPr lang="en-US" sz="1050" dirty="0"/>
                <a:t>Observations</a:t>
              </a:r>
            </a:p>
          </p:txBody>
        </p:sp>
        <p:sp>
          <p:nvSpPr>
            <p:cNvPr id="25" name="TextBox 24">
              <a:extLst>
                <a:ext uri="{FF2B5EF4-FFF2-40B4-BE49-F238E27FC236}">
                  <a16:creationId xmlns:a16="http://schemas.microsoft.com/office/drawing/2014/main" id="{1BE5B05B-9C94-B269-20F1-11CA4390CA6A}"/>
                </a:ext>
              </a:extLst>
            </p:cNvPr>
            <p:cNvSpPr txBox="1"/>
            <p:nvPr/>
          </p:nvSpPr>
          <p:spPr>
            <a:xfrm>
              <a:off x="5259750" y="2570604"/>
              <a:ext cx="1630497" cy="338555"/>
            </a:xfrm>
            <a:prstGeom prst="rect">
              <a:avLst/>
            </a:prstGeom>
            <a:solidFill>
              <a:schemeClr val="tx1"/>
            </a:solidFill>
            <a:ln>
              <a:solidFill>
                <a:schemeClr val="bg1"/>
              </a:solidFill>
            </a:ln>
          </p:spPr>
          <p:txBody>
            <a:bodyPr wrap="square" rtlCol="0">
              <a:spAutoFit/>
            </a:bodyPr>
            <a:lstStyle/>
            <a:p>
              <a:pPr algn="ctr"/>
              <a:r>
                <a:rPr lang="en-US" sz="1050" dirty="0">
                  <a:solidFill>
                    <a:schemeClr val="bg1"/>
                  </a:solidFill>
                </a:rPr>
                <a:t>Historical</a:t>
              </a:r>
            </a:p>
          </p:txBody>
        </p:sp>
        <p:sp>
          <p:nvSpPr>
            <p:cNvPr id="26" name="TextBox 25">
              <a:extLst>
                <a:ext uri="{FF2B5EF4-FFF2-40B4-BE49-F238E27FC236}">
                  <a16:creationId xmlns:a16="http://schemas.microsoft.com/office/drawing/2014/main" id="{027F5290-D1BB-C761-9C7C-3309F76CFCC9}"/>
                </a:ext>
              </a:extLst>
            </p:cNvPr>
            <p:cNvSpPr txBox="1"/>
            <p:nvPr/>
          </p:nvSpPr>
          <p:spPr>
            <a:xfrm>
              <a:off x="5259750" y="2939936"/>
              <a:ext cx="1630497" cy="338555"/>
            </a:xfrm>
            <a:prstGeom prst="rect">
              <a:avLst/>
            </a:prstGeom>
            <a:solidFill>
              <a:srgbClr val="00B050"/>
            </a:solidFill>
          </p:spPr>
          <p:txBody>
            <a:bodyPr wrap="square" rtlCol="0">
              <a:spAutoFit/>
            </a:bodyPr>
            <a:lstStyle/>
            <a:p>
              <a:pPr algn="ctr"/>
              <a:r>
                <a:rPr lang="en-US" sz="1050" dirty="0"/>
                <a:t>SSP1-2.6</a:t>
              </a:r>
            </a:p>
          </p:txBody>
        </p:sp>
        <p:sp>
          <p:nvSpPr>
            <p:cNvPr id="27" name="TextBox 26">
              <a:extLst>
                <a:ext uri="{FF2B5EF4-FFF2-40B4-BE49-F238E27FC236}">
                  <a16:creationId xmlns:a16="http://schemas.microsoft.com/office/drawing/2014/main" id="{F795F88A-0F08-81C5-87E4-C40D5C046635}"/>
                </a:ext>
              </a:extLst>
            </p:cNvPr>
            <p:cNvSpPr txBox="1"/>
            <p:nvPr/>
          </p:nvSpPr>
          <p:spPr>
            <a:xfrm>
              <a:off x="5259748" y="3309268"/>
              <a:ext cx="1630497" cy="338555"/>
            </a:xfrm>
            <a:prstGeom prst="rect">
              <a:avLst/>
            </a:prstGeom>
            <a:solidFill>
              <a:schemeClr val="accent2">
                <a:lumMod val="75000"/>
              </a:schemeClr>
            </a:solidFill>
          </p:spPr>
          <p:txBody>
            <a:bodyPr wrap="square" rtlCol="0">
              <a:spAutoFit/>
            </a:bodyPr>
            <a:lstStyle/>
            <a:p>
              <a:pPr algn="ctr"/>
              <a:r>
                <a:rPr lang="en-US" sz="1050" dirty="0"/>
                <a:t>SSP2-4.5</a:t>
              </a:r>
            </a:p>
          </p:txBody>
        </p:sp>
        <p:sp>
          <p:nvSpPr>
            <p:cNvPr id="28" name="TextBox 27">
              <a:extLst>
                <a:ext uri="{FF2B5EF4-FFF2-40B4-BE49-F238E27FC236}">
                  <a16:creationId xmlns:a16="http://schemas.microsoft.com/office/drawing/2014/main" id="{F7A9624A-CD66-4CAC-ECE7-E625AF396640}"/>
                </a:ext>
              </a:extLst>
            </p:cNvPr>
            <p:cNvSpPr txBox="1"/>
            <p:nvPr/>
          </p:nvSpPr>
          <p:spPr>
            <a:xfrm>
              <a:off x="5259747" y="3678600"/>
              <a:ext cx="1630497" cy="338555"/>
            </a:xfrm>
            <a:prstGeom prst="rect">
              <a:avLst/>
            </a:prstGeom>
            <a:solidFill>
              <a:srgbClr val="FF0000"/>
            </a:solidFill>
          </p:spPr>
          <p:txBody>
            <a:bodyPr wrap="square" rtlCol="0">
              <a:spAutoFit/>
            </a:bodyPr>
            <a:lstStyle/>
            <a:p>
              <a:pPr algn="ctr"/>
              <a:r>
                <a:rPr lang="en-US" sz="1050" dirty="0"/>
                <a:t>SSP5-8.5</a:t>
              </a:r>
            </a:p>
          </p:txBody>
        </p:sp>
      </p:grpSp>
      <p:sp>
        <p:nvSpPr>
          <p:cNvPr id="31" name="TextBox 30">
            <a:extLst>
              <a:ext uri="{FF2B5EF4-FFF2-40B4-BE49-F238E27FC236}">
                <a16:creationId xmlns:a16="http://schemas.microsoft.com/office/drawing/2014/main" id="{D5B2836D-1B39-12B0-B193-56A4787FA18E}"/>
              </a:ext>
            </a:extLst>
          </p:cNvPr>
          <p:cNvSpPr txBox="1"/>
          <p:nvPr/>
        </p:nvSpPr>
        <p:spPr>
          <a:xfrm>
            <a:off x="3808229" y="3447332"/>
            <a:ext cx="1520831" cy="369332"/>
          </a:xfrm>
          <a:prstGeom prst="rect">
            <a:avLst/>
          </a:prstGeom>
          <a:noFill/>
        </p:spPr>
        <p:txBody>
          <a:bodyPr wrap="square">
            <a:spAutoFit/>
          </a:bodyPr>
          <a:lstStyle/>
          <a:p>
            <a:pPr algn="ctr"/>
            <a:r>
              <a:rPr lang="en-US" sz="1800" dirty="0">
                <a:solidFill>
                  <a:schemeClr val="bg1"/>
                </a:solidFill>
                <a:latin typeface="Times New Roman" panose="02020603050405020304" pitchFamily="18" charset="0"/>
                <a:cs typeface="Times New Roman" panose="02020603050405020304" pitchFamily="18" charset="0"/>
              </a:rPr>
              <a:t>&gt;50% ice loss</a:t>
            </a:r>
            <a:endParaRPr lang="en-US" sz="15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BB589035-3F50-199E-D46F-CD87CA0A042E}"/>
              </a:ext>
            </a:extLst>
          </p:cNvPr>
          <p:cNvSpPr txBox="1"/>
          <p:nvPr/>
        </p:nvSpPr>
        <p:spPr>
          <a:xfrm>
            <a:off x="3791451" y="4001329"/>
            <a:ext cx="1604531" cy="553998"/>
          </a:xfrm>
          <a:prstGeom prst="rect">
            <a:avLst/>
          </a:prstGeom>
          <a:noFill/>
        </p:spPr>
        <p:txBody>
          <a:bodyPr wrap="square">
            <a:spAutoFit/>
          </a:bodyPr>
          <a:lstStyle/>
          <a:p>
            <a:pPr algn="ctr"/>
            <a:r>
              <a:rPr lang="en-US" sz="1500" b="1" dirty="0">
                <a:solidFill>
                  <a:schemeClr val="tx1"/>
                </a:solidFill>
                <a:latin typeface="Times New Roman" panose="02020603050405020304" pitchFamily="18" charset="0"/>
                <a:cs typeface="Times New Roman" panose="02020603050405020304" pitchFamily="18" charset="0"/>
              </a:rPr>
              <a:t>No ice </a:t>
            </a:r>
            <a:r>
              <a:rPr lang="en-US" sz="1500" dirty="0">
                <a:solidFill>
                  <a:schemeClr val="tx1"/>
                </a:solidFill>
                <a:latin typeface="Times New Roman" panose="02020603050405020304" pitchFamily="18" charset="0"/>
                <a:cs typeface="Times New Roman" panose="02020603050405020304" pitchFamily="18" charset="0"/>
              </a:rPr>
              <a:t>by 2100 under SSP5-8.5</a:t>
            </a:r>
            <a:endParaRPr lang="en-US" sz="1050" dirty="0">
              <a:solidFill>
                <a:schemeClr val="tx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9315418-0CDC-16F8-C21E-DF26635A8839}"/>
              </a:ext>
            </a:extLst>
          </p:cNvPr>
          <p:cNvPicPr>
            <a:picLocks noChangeAspect="1"/>
          </p:cNvPicPr>
          <p:nvPr/>
        </p:nvPicPr>
        <p:blipFill rotWithShape="1">
          <a:blip r:embed="rId3"/>
          <a:srcRect t="20253" r="50000" b="20253"/>
          <a:stretch/>
        </p:blipFill>
        <p:spPr>
          <a:xfrm>
            <a:off x="76896" y="1414041"/>
            <a:ext cx="3637208" cy="3516395"/>
          </a:xfrm>
          <a:prstGeom prst="rect">
            <a:avLst/>
          </a:prstGeom>
        </p:spPr>
      </p:pic>
      <p:pic>
        <p:nvPicPr>
          <p:cNvPr id="3" name="Picture 2">
            <a:extLst>
              <a:ext uri="{FF2B5EF4-FFF2-40B4-BE49-F238E27FC236}">
                <a16:creationId xmlns:a16="http://schemas.microsoft.com/office/drawing/2014/main" id="{96C8F743-CD2F-FBF7-FA01-A98D36288AB1}"/>
              </a:ext>
            </a:extLst>
          </p:cNvPr>
          <p:cNvPicPr>
            <a:picLocks noChangeAspect="1"/>
          </p:cNvPicPr>
          <p:nvPr/>
        </p:nvPicPr>
        <p:blipFill rotWithShape="1">
          <a:blip r:embed="rId3"/>
          <a:srcRect l="49944" t="20605" r="56" b="19901"/>
          <a:stretch/>
        </p:blipFill>
        <p:spPr>
          <a:xfrm>
            <a:off x="5429899" y="1389074"/>
            <a:ext cx="3663032" cy="3541362"/>
          </a:xfrm>
          <a:prstGeom prst="rect">
            <a:avLst/>
          </a:prstGeom>
        </p:spPr>
      </p:pic>
      <p:pic>
        <p:nvPicPr>
          <p:cNvPr id="19" name="Picture 18" descr="Image depicts the CIGLR logo and motto, &quot;Great Lakes Science for Society&quot;.">
            <a:extLst>
              <a:ext uri="{FF2B5EF4-FFF2-40B4-BE49-F238E27FC236}">
                <a16:creationId xmlns:a16="http://schemas.microsoft.com/office/drawing/2014/main" id="{2FE9F655-F2B0-45B2-A704-004285CF79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699" y="64816"/>
            <a:ext cx="2073026" cy="794660"/>
          </a:xfrm>
          <a:prstGeom prst="rect">
            <a:avLst/>
          </a:prstGeom>
          <a:noFill/>
          <a:extLst>
            <a:ext uri="{909E8E84-426E-40DD-AFC4-6F175D3DCCD1}">
              <a14:hiddenFill xmlns:a14="http://schemas.microsoft.com/office/drawing/2010/main">
                <a:solidFill>
                  <a:srgbClr val="FFFFFF"/>
                </a:solidFill>
              </a14:hiddenFill>
            </a:ext>
          </a:extLst>
        </p:spPr>
      </p:pic>
      <p:sp>
        <p:nvSpPr>
          <p:cNvPr id="32" name="Arrow: Right 31">
            <a:extLst>
              <a:ext uri="{FF2B5EF4-FFF2-40B4-BE49-F238E27FC236}">
                <a16:creationId xmlns:a16="http://schemas.microsoft.com/office/drawing/2014/main" id="{B1D4E609-11D6-BC98-8020-E81CB95FD73C}"/>
              </a:ext>
            </a:extLst>
          </p:cNvPr>
          <p:cNvSpPr/>
          <p:nvPr/>
        </p:nvSpPr>
        <p:spPr>
          <a:xfrm rot="11824181">
            <a:off x="3520383" y="3428389"/>
            <a:ext cx="338768" cy="120512"/>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33" name="Arrow: Right 32">
            <a:extLst>
              <a:ext uri="{FF2B5EF4-FFF2-40B4-BE49-F238E27FC236}">
                <a16:creationId xmlns:a16="http://schemas.microsoft.com/office/drawing/2014/main" id="{6B75905E-699A-4231-2775-1008740EAEC9}"/>
              </a:ext>
            </a:extLst>
          </p:cNvPr>
          <p:cNvSpPr/>
          <p:nvPr/>
        </p:nvSpPr>
        <p:spPr>
          <a:xfrm rot="9775819" flipH="1">
            <a:off x="5265742" y="3428389"/>
            <a:ext cx="338768" cy="120512"/>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20" name="Rectangle 19">
            <a:extLst>
              <a:ext uri="{FF2B5EF4-FFF2-40B4-BE49-F238E27FC236}">
                <a16:creationId xmlns:a16="http://schemas.microsoft.com/office/drawing/2014/main" id="{DCCBA796-39DC-400B-903B-328A127E05A0}"/>
              </a:ext>
            </a:extLst>
          </p:cNvPr>
          <p:cNvSpPr/>
          <p:nvPr/>
        </p:nvSpPr>
        <p:spPr>
          <a:xfrm>
            <a:off x="3837212" y="4007349"/>
            <a:ext cx="1489826" cy="524895"/>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149242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AD942E-714E-BA79-002E-78E8AC6C80D7}"/>
              </a:ext>
            </a:extLst>
          </p:cNvPr>
          <p:cNvSpPr>
            <a:spLocks noGrp="1"/>
          </p:cNvSpPr>
          <p:nvPr>
            <p:ph type="sldNum" sz="quarter" idx="12"/>
          </p:nvPr>
        </p:nvSpPr>
        <p:spPr/>
        <p:txBody>
          <a:bodyPr>
            <a:normAutofit lnSpcReduction="10000"/>
          </a:bodyPr>
          <a:lstStyle/>
          <a:p>
            <a:fld id="{E90F10EE-8C1A-954B-8A2F-2F6FDCBD23AE}" type="slidenum">
              <a:rPr lang="en-US" smtClean="0"/>
              <a:t>17</a:t>
            </a:fld>
            <a:endParaRPr lang="en-US" dirty="0"/>
          </a:p>
        </p:txBody>
      </p:sp>
      <p:sp>
        <p:nvSpPr>
          <p:cNvPr id="7" name="Title 1">
            <a:extLst>
              <a:ext uri="{FF2B5EF4-FFF2-40B4-BE49-F238E27FC236}">
                <a16:creationId xmlns:a16="http://schemas.microsoft.com/office/drawing/2014/main" id="{1ACA3FB8-F174-A954-A4AD-B5F547355A26}"/>
              </a:ext>
            </a:extLst>
          </p:cNvPr>
          <p:cNvSpPr>
            <a:spLocks noGrp="1"/>
          </p:cNvSpPr>
          <p:nvPr>
            <p:ph type="title"/>
          </p:nvPr>
        </p:nvSpPr>
        <p:spPr>
          <a:xfrm>
            <a:off x="19275" y="430910"/>
            <a:ext cx="6195346" cy="742950"/>
          </a:xfrm>
        </p:spPr>
        <p:txBody>
          <a:bodyPr/>
          <a:lstStyle/>
          <a:p>
            <a:r>
              <a:rPr lang="en-US" sz="3300" b="1" dirty="0">
                <a:solidFill>
                  <a:schemeClr val="tx1"/>
                </a:solidFill>
                <a:latin typeface="Calibri" panose="020F0502020204030204" pitchFamily="34" charset="0"/>
              </a:rPr>
              <a:t>Results: Projected Changes </a:t>
            </a:r>
            <a:r>
              <a:rPr lang="en-US" sz="3300" b="1" dirty="0">
                <a:solidFill>
                  <a:schemeClr val="bg1"/>
                </a:solidFill>
                <a:latin typeface="Calibri" panose="020F0502020204030204" pitchFamily="34" charset="0"/>
              </a:rPr>
              <a:t>in LST</a:t>
            </a:r>
            <a:endParaRPr lang="en-US" b="1" dirty="0">
              <a:solidFill>
                <a:schemeClr val="bg1"/>
              </a:solidFill>
              <a:latin typeface="Calibri"/>
              <a:cs typeface="Calibri"/>
            </a:endParaRPr>
          </a:p>
        </p:txBody>
      </p:sp>
      <p:pic>
        <p:nvPicPr>
          <p:cNvPr id="19" name="Picture 18">
            <a:extLst>
              <a:ext uri="{FF2B5EF4-FFF2-40B4-BE49-F238E27FC236}">
                <a16:creationId xmlns:a16="http://schemas.microsoft.com/office/drawing/2014/main" id="{8664997D-E1C4-C5BB-98F8-9F0DB2A119F4}"/>
              </a:ext>
            </a:extLst>
          </p:cNvPr>
          <p:cNvPicPr>
            <a:picLocks noChangeAspect="1"/>
          </p:cNvPicPr>
          <p:nvPr/>
        </p:nvPicPr>
        <p:blipFill rotWithShape="1">
          <a:blip r:embed="rId3"/>
          <a:srcRect t="20719" r="50106" b="20036"/>
          <a:stretch/>
        </p:blipFill>
        <p:spPr>
          <a:xfrm>
            <a:off x="36673" y="1429716"/>
            <a:ext cx="3612423" cy="3485184"/>
          </a:xfrm>
          <a:prstGeom prst="rect">
            <a:avLst/>
          </a:prstGeom>
        </p:spPr>
      </p:pic>
      <p:pic>
        <p:nvPicPr>
          <p:cNvPr id="20" name="Picture 19">
            <a:extLst>
              <a:ext uri="{FF2B5EF4-FFF2-40B4-BE49-F238E27FC236}">
                <a16:creationId xmlns:a16="http://schemas.microsoft.com/office/drawing/2014/main" id="{7D4FBF93-41A3-A14B-E25B-EF4C7CCB8D2B}"/>
              </a:ext>
            </a:extLst>
          </p:cNvPr>
          <p:cNvPicPr>
            <a:picLocks noChangeAspect="1"/>
          </p:cNvPicPr>
          <p:nvPr/>
        </p:nvPicPr>
        <p:blipFill rotWithShape="1">
          <a:blip r:embed="rId3"/>
          <a:srcRect l="50182" t="20789" r="-76" b="20160"/>
          <a:stretch/>
        </p:blipFill>
        <p:spPr>
          <a:xfrm>
            <a:off x="5461614" y="1423222"/>
            <a:ext cx="3645714" cy="3505808"/>
          </a:xfrm>
          <a:prstGeom prst="rect">
            <a:avLst/>
          </a:prstGeom>
        </p:spPr>
      </p:pic>
      <p:sp>
        <p:nvSpPr>
          <p:cNvPr id="21" name="TextBox 20">
            <a:extLst>
              <a:ext uri="{FF2B5EF4-FFF2-40B4-BE49-F238E27FC236}">
                <a16:creationId xmlns:a16="http://schemas.microsoft.com/office/drawing/2014/main" id="{A9A549D2-5CCE-2416-DA80-0E3AD9EB73AC}"/>
              </a:ext>
            </a:extLst>
          </p:cNvPr>
          <p:cNvSpPr txBox="1"/>
          <p:nvPr/>
        </p:nvSpPr>
        <p:spPr>
          <a:xfrm>
            <a:off x="954138" y="1122389"/>
            <a:ext cx="1889764" cy="369332"/>
          </a:xfrm>
          <a:prstGeom prst="rect">
            <a:avLst/>
          </a:prstGeom>
          <a:noFill/>
        </p:spPr>
        <p:txBody>
          <a:bodyPr wrap="square">
            <a:spAutoFit/>
          </a:bodyPr>
          <a:lstStyle/>
          <a:p>
            <a:pPr algn="ctr">
              <a:spcBef>
                <a:spcPct val="20000"/>
              </a:spcBef>
              <a:buClr>
                <a:prstClr val="white">
                  <a:shade val="95000"/>
                </a:prstClr>
              </a:buClr>
              <a:buSzPct val="65000"/>
            </a:pPr>
            <a:r>
              <a:rPr lang="en-US" sz="1800" b="1" dirty="0">
                <a:solidFill>
                  <a:schemeClr val="tx1"/>
                </a:solidFill>
                <a:latin typeface="Corbel" panose="020B0503020204020204" pitchFamily="34" charset="0"/>
              </a:rPr>
              <a:t>Summer</a:t>
            </a:r>
          </a:p>
        </p:txBody>
      </p:sp>
      <p:sp>
        <p:nvSpPr>
          <p:cNvPr id="22" name="TextBox 21">
            <a:extLst>
              <a:ext uri="{FF2B5EF4-FFF2-40B4-BE49-F238E27FC236}">
                <a16:creationId xmlns:a16="http://schemas.microsoft.com/office/drawing/2014/main" id="{F2433A5F-5C05-B084-9F39-0D898F9D2AFC}"/>
              </a:ext>
            </a:extLst>
          </p:cNvPr>
          <p:cNvSpPr txBox="1"/>
          <p:nvPr/>
        </p:nvSpPr>
        <p:spPr>
          <a:xfrm>
            <a:off x="6288745" y="1114100"/>
            <a:ext cx="2045519" cy="369332"/>
          </a:xfrm>
          <a:prstGeom prst="rect">
            <a:avLst/>
          </a:prstGeom>
          <a:noFill/>
        </p:spPr>
        <p:txBody>
          <a:bodyPr wrap="square">
            <a:spAutoFit/>
          </a:bodyPr>
          <a:lstStyle/>
          <a:p>
            <a:pPr algn="ctr">
              <a:spcBef>
                <a:spcPct val="20000"/>
              </a:spcBef>
              <a:buClr>
                <a:prstClr val="white">
                  <a:shade val="95000"/>
                </a:prstClr>
              </a:buClr>
              <a:buSzPct val="65000"/>
            </a:pPr>
            <a:r>
              <a:rPr lang="en-US" sz="1800" b="1" dirty="0">
                <a:solidFill>
                  <a:schemeClr val="tx1"/>
                </a:solidFill>
                <a:latin typeface="Corbel" panose="020B0503020204020204" pitchFamily="34" charset="0"/>
              </a:rPr>
              <a:t>Winter</a:t>
            </a:r>
          </a:p>
        </p:txBody>
      </p:sp>
      <p:grpSp>
        <p:nvGrpSpPr>
          <p:cNvPr id="29" name="Group 28">
            <a:extLst>
              <a:ext uri="{FF2B5EF4-FFF2-40B4-BE49-F238E27FC236}">
                <a16:creationId xmlns:a16="http://schemas.microsoft.com/office/drawing/2014/main" id="{BF9FB6F7-B4DC-52DB-6A85-8C88FF1D18AF}"/>
              </a:ext>
            </a:extLst>
          </p:cNvPr>
          <p:cNvGrpSpPr/>
          <p:nvPr/>
        </p:nvGrpSpPr>
        <p:grpSpPr>
          <a:xfrm>
            <a:off x="3948943" y="1650954"/>
            <a:ext cx="1231139" cy="1361912"/>
            <a:chOff x="5259747" y="2201272"/>
            <a:chExt cx="1641518" cy="1815883"/>
          </a:xfrm>
        </p:grpSpPr>
        <p:sp>
          <p:nvSpPr>
            <p:cNvPr id="23" name="TextBox 22">
              <a:extLst>
                <a:ext uri="{FF2B5EF4-FFF2-40B4-BE49-F238E27FC236}">
                  <a16:creationId xmlns:a16="http://schemas.microsoft.com/office/drawing/2014/main" id="{AF9E9B06-90DE-37E3-B8AB-58C9957D0249}"/>
                </a:ext>
              </a:extLst>
            </p:cNvPr>
            <p:cNvSpPr txBox="1"/>
            <p:nvPr/>
          </p:nvSpPr>
          <p:spPr>
            <a:xfrm>
              <a:off x="5270768" y="2201272"/>
              <a:ext cx="1630497" cy="338555"/>
            </a:xfrm>
            <a:prstGeom prst="rect">
              <a:avLst/>
            </a:prstGeom>
            <a:solidFill>
              <a:schemeClr val="bg1">
                <a:lumMod val="85000"/>
              </a:schemeClr>
            </a:solidFill>
          </p:spPr>
          <p:txBody>
            <a:bodyPr wrap="square" rtlCol="0">
              <a:spAutoFit/>
            </a:bodyPr>
            <a:lstStyle/>
            <a:p>
              <a:pPr algn="ctr"/>
              <a:r>
                <a:rPr lang="en-US" sz="1050" dirty="0"/>
                <a:t>Observations</a:t>
              </a:r>
            </a:p>
          </p:txBody>
        </p:sp>
        <p:sp>
          <p:nvSpPr>
            <p:cNvPr id="25" name="TextBox 24">
              <a:extLst>
                <a:ext uri="{FF2B5EF4-FFF2-40B4-BE49-F238E27FC236}">
                  <a16:creationId xmlns:a16="http://schemas.microsoft.com/office/drawing/2014/main" id="{1BE5B05B-9C94-B269-20F1-11CA4390CA6A}"/>
                </a:ext>
              </a:extLst>
            </p:cNvPr>
            <p:cNvSpPr txBox="1"/>
            <p:nvPr/>
          </p:nvSpPr>
          <p:spPr>
            <a:xfrm>
              <a:off x="5259750" y="2570604"/>
              <a:ext cx="1630497" cy="338555"/>
            </a:xfrm>
            <a:prstGeom prst="rect">
              <a:avLst/>
            </a:prstGeom>
            <a:solidFill>
              <a:schemeClr val="tx1"/>
            </a:solidFill>
            <a:ln>
              <a:solidFill>
                <a:schemeClr val="bg1"/>
              </a:solidFill>
            </a:ln>
          </p:spPr>
          <p:txBody>
            <a:bodyPr wrap="square" rtlCol="0">
              <a:spAutoFit/>
            </a:bodyPr>
            <a:lstStyle/>
            <a:p>
              <a:pPr algn="ctr"/>
              <a:r>
                <a:rPr lang="en-US" sz="1050" dirty="0">
                  <a:solidFill>
                    <a:schemeClr val="bg1"/>
                  </a:solidFill>
                </a:rPr>
                <a:t>Historical</a:t>
              </a:r>
            </a:p>
          </p:txBody>
        </p:sp>
        <p:sp>
          <p:nvSpPr>
            <p:cNvPr id="26" name="TextBox 25">
              <a:extLst>
                <a:ext uri="{FF2B5EF4-FFF2-40B4-BE49-F238E27FC236}">
                  <a16:creationId xmlns:a16="http://schemas.microsoft.com/office/drawing/2014/main" id="{027F5290-D1BB-C761-9C7C-3309F76CFCC9}"/>
                </a:ext>
              </a:extLst>
            </p:cNvPr>
            <p:cNvSpPr txBox="1"/>
            <p:nvPr/>
          </p:nvSpPr>
          <p:spPr>
            <a:xfrm>
              <a:off x="5259750" y="2939936"/>
              <a:ext cx="1630497" cy="338555"/>
            </a:xfrm>
            <a:prstGeom prst="rect">
              <a:avLst/>
            </a:prstGeom>
            <a:solidFill>
              <a:srgbClr val="00B050"/>
            </a:solidFill>
          </p:spPr>
          <p:txBody>
            <a:bodyPr wrap="square" rtlCol="0">
              <a:spAutoFit/>
            </a:bodyPr>
            <a:lstStyle/>
            <a:p>
              <a:pPr algn="ctr"/>
              <a:r>
                <a:rPr lang="en-US" sz="1050" dirty="0"/>
                <a:t>SSP1-2.6</a:t>
              </a:r>
            </a:p>
          </p:txBody>
        </p:sp>
        <p:sp>
          <p:nvSpPr>
            <p:cNvPr id="27" name="TextBox 26">
              <a:extLst>
                <a:ext uri="{FF2B5EF4-FFF2-40B4-BE49-F238E27FC236}">
                  <a16:creationId xmlns:a16="http://schemas.microsoft.com/office/drawing/2014/main" id="{F795F88A-0F08-81C5-87E4-C40D5C046635}"/>
                </a:ext>
              </a:extLst>
            </p:cNvPr>
            <p:cNvSpPr txBox="1"/>
            <p:nvPr/>
          </p:nvSpPr>
          <p:spPr>
            <a:xfrm>
              <a:off x="5259748" y="3309268"/>
              <a:ext cx="1630497" cy="338555"/>
            </a:xfrm>
            <a:prstGeom prst="rect">
              <a:avLst/>
            </a:prstGeom>
            <a:solidFill>
              <a:schemeClr val="accent2">
                <a:lumMod val="75000"/>
              </a:schemeClr>
            </a:solidFill>
          </p:spPr>
          <p:txBody>
            <a:bodyPr wrap="square" rtlCol="0">
              <a:spAutoFit/>
            </a:bodyPr>
            <a:lstStyle/>
            <a:p>
              <a:pPr algn="ctr"/>
              <a:r>
                <a:rPr lang="en-US" sz="1050" dirty="0"/>
                <a:t>SSP2-4.5</a:t>
              </a:r>
            </a:p>
          </p:txBody>
        </p:sp>
        <p:sp>
          <p:nvSpPr>
            <p:cNvPr id="28" name="TextBox 27">
              <a:extLst>
                <a:ext uri="{FF2B5EF4-FFF2-40B4-BE49-F238E27FC236}">
                  <a16:creationId xmlns:a16="http://schemas.microsoft.com/office/drawing/2014/main" id="{F7A9624A-CD66-4CAC-ECE7-E625AF396640}"/>
                </a:ext>
              </a:extLst>
            </p:cNvPr>
            <p:cNvSpPr txBox="1"/>
            <p:nvPr/>
          </p:nvSpPr>
          <p:spPr>
            <a:xfrm>
              <a:off x="5259747" y="3678600"/>
              <a:ext cx="1630497" cy="338555"/>
            </a:xfrm>
            <a:prstGeom prst="rect">
              <a:avLst/>
            </a:prstGeom>
            <a:solidFill>
              <a:srgbClr val="FF0000"/>
            </a:solidFill>
          </p:spPr>
          <p:txBody>
            <a:bodyPr wrap="square" rtlCol="0">
              <a:spAutoFit/>
            </a:bodyPr>
            <a:lstStyle/>
            <a:p>
              <a:pPr algn="ctr"/>
              <a:r>
                <a:rPr lang="en-US" sz="1050" dirty="0"/>
                <a:t>SSP5-8.5</a:t>
              </a:r>
            </a:p>
          </p:txBody>
        </p:sp>
      </p:gr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D5B2836D-1B39-12B0-B193-56A4787FA18E}"/>
                  </a:ext>
                </a:extLst>
              </p:cNvPr>
              <p:cNvSpPr txBox="1"/>
              <p:nvPr/>
            </p:nvSpPr>
            <p:spPr>
              <a:xfrm>
                <a:off x="3808229" y="3447332"/>
                <a:ext cx="1520831" cy="323165"/>
              </a:xfrm>
              <a:prstGeom prst="rect">
                <a:avLst/>
              </a:prstGeom>
              <a:noFill/>
            </p:spPr>
            <p:txBody>
              <a:bodyPr wrap="square">
                <a:spAutoFit/>
              </a:bodyPr>
              <a:lstStyle/>
              <a:p>
                <a:pPr algn="ctr"/>
                <a:r>
                  <a:rPr lang="en-US" sz="1500" dirty="0">
                    <a:solidFill>
                      <a:schemeClr val="bg1"/>
                    </a:solidFill>
                    <a:latin typeface="Times New Roman" panose="02020603050405020304" pitchFamily="18" charset="0"/>
                    <a:cs typeface="Times New Roman" panose="02020603050405020304" pitchFamily="18" charset="0"/>
                  </a:rPr>
                  <a:t>3 </a:t>
                </a:r>
                <a:r>
                  <a:rPr lang="en-US" sz="1500" dirty="0">
                    <a:solidFill>
                      <a:schemeClr val="tx1"/>
                    </a:solidFill>
                    <a:latin typeface="Times New Roman" panose="02020603050405020304" pitchFamily="18" charset="0"/>
                    <a:cs typeface="Times New Roman" panose="02020603050405020304" pitchFamily="18" charset="0"/>
                  </a:rPr>
                  <a:t>– 8</a:t>
                </a:r>
                <a14:m>
                  <m:oMath xmlns:m="http://schemas.openxmlformats.org/officeDocument/2006/math">
                    <m:r>
                      <a:rPr lang="en-US" sz="1500" i="1">
                        <a:solidFill>
                          <a:schemeClr val="tx1"/>
                        </a:solidFill>
                        <a:latin typeface="Cambria Math" panose="02040503050406030204" pitchFamily="18" charset="0"/>
                        <a:ea typeface="Cambria Math" panose="02040503050406030204" pitchFamily="18" charset="0"/>
                      </a:rPr>
                      <m:t>℃</m:t>
                    </m:r>
                  </m:oMath>
                </a14:m>
                <a:r>
                  <a:rPr lang="en-US" sz="1500" dirty="0">
                    <a:solidFill>
                      <a:schemeClr val="tx1"/>
                    </a:solidFill>
                    <a:latin typeface="Times New Roman" panose="02020603050405020304" pitchFamily="18" charset="0"/>
                    <a:cs typeface="Times New Roman" panose="02020603050405020304" pitchFamily="18" charset="0"/>
                  </a:rPr>
                  <a:t> increase</a:t>
                </a:r>
                <a:endParaRPr lang="en-US" sz="1050" dirty="0">
                  <a:latin typeface="Times New Roman" panose="02020603050405020304" pitchFamily="18" charset="0"/>
                  <a:cs typeface="Times New Roman" panose="02020603050405020304" pitchFamily="18" charset="0"/>
                </a:endParaRPr>
              </a:p>
            </p:txBody>
          </p:sp>
        </mc:Choice>
        <mc:Fallback>
          <p:sp>
            <p:nvSpPr>
              <p:cNvPr id="31" name="TextBox 30">
                <a:extLst>
                  <a:ext uri="{FF2B5EF4-FFF2-40B4-BE49-F238E27FC236}">
                    <a16:creationId xmlns:a16="http://schemas.microsoft.com/office/drawing/2014/main" id="{D5B2836D-1B39-12B0-B193-56A4787FA18E}"/>
                  </a:ext>
                </a:extLst>
              </p:cNvPr>
              <p:cNvSpPr txBox="1">
                <a:spLocks noRot="1" noChangeAspect="1" noMove="1" noResize="1" noEditPoints="1" noAdjustHandles="1" noChangeArrowheads="1" noChangeShapeType="1" noTextEdit="1"/>
              </p:cNvSpPr>
              <p:nvPr/>
            </p:nvSpPr>
            <p:spPr>
              <a:xfrm>
                <a:off x="3808229" y="3447332"/>
                <a:ext cx="1520831" cy="323165"/>
              </a:xfrm>
              <a:prstGeom prst="rect">
                <a:avLst/>
              </a:prstGeom>
              <a:blipFill>
                <a:blip r:embed="rId4"/>
                <a:stretch>
                  <a:fillRect t="-5660" b="-18868"/>
                </a:stretch>
              </a:blipFill>
            </p:spPr>
            <p:txBody>
              <a:bodyPr/>
              <a:lstStyle/>
              <a:p>
                <a:r>
                  <a:rPr lang="en-US">
                    <a:noFill/>
                  </a:rPr>
                  <a:t> </a:t>
                </a:r>
              </a:p>
            </p:txBody>
          </p:sp>
        </mc:Fallback>
      </mc:AlternateContent>
      <p:sp>
        <p:nvSpPr>
          <p:cNvPr id="32" name="Arrow: Right 31">
            <a:extLst>
              <a:ext uri="{FF2B5EF4-FFF2-40B4-BE49-F238E27FC236}">
                <a16:creationId xmlns:a16="http://schemas.microsoft.com/office/drawing/2014/main" id="{B1D4E609-11D6-BC98-8020-E81CB95FD73C}"/>
              </a:ext>
            </a:extLst>
          </p:cNvPr>
          <p:cNvSpPr/>
          <p:nvPr/>
        </p:nvSpPr>
        <p:spPr>
          <a:xfrm rot="11824181">
            <a:off x="3520383" y="3428389"/>
            <a:ext cx="338768" cy="120512"/>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33" name="Arrow: Right 32">
            <a:extLst>
              <a:ext uri="{FF2B5EF4-FFF2-40B4-BE49-F238E27FC236}">
                <a16:creationId xmlns:a16="http://schemas.microsoft.com/office/drawing/2014/main" id="{6B75905E-699A-4231-2775-1008740EAEC9}"/>
              </a:ext>
            </a:extLst>
          </p:cNvPr>
          <p:cNvSpPr/>
          <p:nvPr/>
        </p:nvSpPr>
        <p:spPr>
          <a:xfrm rot="9775819" flipH="1">
            <a:off x="5265742" y="3428389"/>
            <a:ext cx="338768" cy="120512"/>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BB589035-3F50-199E-D46F-CD87CA0A042E}"/>
                  </a:ext>
                </a:extLst>
              </p:cNvPr>
              <p:cNvSpPr txBox="1"/>
              <p:nvPr/>
            </p:nvSpPr>
            <p:spPr>
              <a:xfrm>
                <a:off x="3650984" y="4001329"/>
                <a:ext cx="1802366" cy="784830"/>
              </a:xfrm>
              <a:prstGeom prst="rect">
                <a:avLst/>
              </a:prstGeom>
              <a:noFill/>
            </p:spPr>
            <p:txBody>
              <a:bodyPr wrap="square">
                <a:spAutoFit/>
              </a:bodyPr>
              <a:lstStyle/>
              <a:p>
                <a:pPr algn="ctr"/>
                <a:r>
                  <a:rPr lang="en-US" sz="1500" dirty="0">
                    <a:solidFill>
                      <a:schemeClr val="tx1"/>
                    </a:solidFill>
                    <a:latin typeface="Times New Roman" panose="02020603050405020304" pitchFamily="18" charset="0"/>
                    <a:cs typeface="Times New Roman" panose="02020603050405020304" pitchFamily="18" charset="0"/>
                  </a:rPr>
                  <a:t>Shift in stratification:</a:t>
                </a:r>
              </a:p>
              <a:p>
                <a:pPr algn="ctr"/>
                <a:r>
                  <a:rPr lang="en-US" sz="1500" dirty="0">
                    <a:solidFill>
                      <a:schemeClr val="tx1"/>
                    </a:solidFill>
                    <a:latin typeface="Times New Roman" panose="02020603050405020304" pitchFamily="18" charset="0"/>
                    <a:cs typeface="Times New Roman" panose="02020603050405020304" pitchFamily="18" charset="0"/>
                  </a:rPr>
                  <a:t>&lt;4</a:t>
                </a:r>
                <a14:m>
                  <m:oMath xmlns:m="http://schemas.openxmlformats.org/officeDocument/2006/math">
                    <m:r>
                      <a:rPr lang="en-US" sz="1350" i="1">
                        <a:solidFill>
                          <a:schemeClr val="tx1"/>
                        </a:solidFill>
                        <a:latin typeface="Cambria Math" panose="02040503050406030204" pitchFamily="18" charset="0"/>
                        <a:ea typeface="Cambria Math" panose="02040503050406030204" pitchFamily="18" charset="0"/>
                      </a:rPr>
                      <m:t>℃</m:t>
                    </m:r>
                  </m:oMath>
                </a14:m>
                <a:r>
                  <a:rPr lang="en-US" sz="1050" dirty="0">
                    <a:solidFill>
                      <a:schemeClr val="tx1"/>
                    </a:solidFill>
                    <a:latin typeface="Times New Roman" panose="02020603050405020304" pitchFamily="18" charset="0"/>
                    <a:cs typeface="Times New Roman" panose="02020603050405020304" pitchFamily="18" charset="0"/>
                  </a:rPr>
                  <a:t>  to  &gt;4</a:t>
                </a:r>
                <a14:m>
                  <m:oMath xmlns:m="http://schemas.openxmlformats.org/officeDocument/2006/math">
                    <m:r>
                      <a:rPr lang="en-US" sz="1200" i="1">
                        <a:solidFill>
                          <a:schemeClr val="tx1"/>
                        </a:solidFill>
                        <a:latin typeface="Cambria Math" panose="02040503050406030204" pitchFamily="18" charset="0"/>
                        <a:ea typeface="Cambria Math" panose="02040503050406030204" pitchFamily="18" charset="0"/>
                      </a:rPr>
                      <m:t>℃</m:t>
                    </m:r>
                  </m:oMath>
                </a14:m>
                <a:endParaRPr lang="en-US" sz="1050" dirty="0">
                  <a:solidFill>
                    <a:schemeClr val="tx1"/>
                  </a:solidFill>
                  <a:latin typeface="Times New Roman" panose="02020603050405020304" pitchFamily="18" charset="0"/>
                  <a:cs typeface="Times New Roman" panose="02020603050405020304" pitchFamily="18" charset="0"/>
                </a:endParaRPr>
              </a:p>
            </p:txBody>
          </p:sp>
        </mc:Choice>
        <mc:Fallback>
          <p:sp>
            <p:nvSpPr>
              <p:cNvPr id="34" name="TextBox 33">
                <a:extLst>
                  <a:ext uri="{FF2B5EF4-FFF2-40B4-BE49-F238E27FC236}">
                    <a16:creationId xmlns:a16="http://schemas.microsoft.com/office/drawing/2014/main" id="{BB589035-3F50-199E-D46F-CD87CA0A042E}"/>
                  </a:ext>
                </a:extLst>
              </p:cNvPr>
              <p:cNvSpPr txBox="1">
                <a:spLocks noRot="1" noChangeAspect="1" noMove="1" noResize="1" noEditPoints="1" noAdjustHandles="1" noChangeArrowheads="1" noChangeShapeType="1" noTextEdit="1"/>
              </p:cNvSpPr>
              <p:nvPr/>
            </p:nvSpPr>
            <p:spPr>
              <a:xfrm>
                <a:off x="3650984" y="4001329"/>
                <a:ext cx="1802366" cy="784830"/>
              </a:xfrm>
              <a:prstGeom prst="rect">
                <a:avLst/>
              </a:prstGeom>
              <a:blipFill>
                <a:blip r:embed="rId5"/>
                <a:stretch>
                  <a:fillRect t="-1550" b="-7752"/>
                </a:stretch>
              </a:blipFill>
            </p:spPr>
            <p:txBody>
              <a:bodyPr/>
              <a:lstStyle/>
              <a:p>
                <a:r>
                  <a:rPr lang="en-US">
                    <a:noFill/>
                  </a:rPr>
                  <a:t> </a:t>
                </a:r>
              </a:p>
            </p:txBody>
          </p:sp>
        </mc:Fallback>
      </mc:AlternateContent>
      <p:sp>
        <p:nvSpPr>
          <p:cNvPr id="35" name="Arrow: Right 34">
            <a:extLst>
              <a:ext uri="{FF2B5EF4-FFF2-40B4-BE49-F238E27FC236}">
                <a16:creationId xmlns:a16="http://schemas.microsoft.com/office/drawing/2014/main" id="{92EFA486-1E05-E0D9-9335-F3CB0E275149}"/>
              </a:ext>
            </a:extLst>
          </p:cNvPr>
          <p:cNvSpPr/>
          <p:nvPr/>
        </p:nvSpPr>
        <p:spPr>
          <a:xfrm rot="9775819" flipH="1">
            <a:off x="5190307" y="3896947"/>
            <a:ext cx="338768" cy="120512"/>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30" name="Picture 29" descr="Image depicts the CIGLR logo and motto, &quot;Great Lakes Science for Society&quot;.">
            <a:extLst>
              <a:ext uri="{FF2B5EF4-FFF2-40B4-BE49-F238E27FC236}">
                <a16:creationId xmlns:a16="http://schemas.microsoft.com/office/drawing/2014/main" id="{87043D64-41BF-491B-B213-AB0AC58512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1699" y="64816"/>
            <a:ext cx="2073026" cy="7946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316695A-FA51-40BF-9856-B7876EBDE7E9}"/>
              </a:ext>
            </a:extLst>
          </p:cNvPr>
          <p:cNvSpPr/>
          <p:nvPr/>
        </p:nvSpPr>
        <p:spPr>
          <a:xfrm>
            <a:off x="3690256" y="4007349"/>
            <a:ext cx="1722272" cy="524895"/>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cxnSp>
        <p:nvCxnSpPr>
          <p:cNvPr id="4" name="Straight Connector 3">
            <a:extLst>
              <a:ext uri="{FF2B5EF4-FFF2-40B4-BE49-F238E27FC236}">
                <a16:creationId xmlns:a16="http://schemas.microsoft.com/office/drawing/2014/main" id="{7AF7A303-5C33-40C8-899E-3FE877E6837C}"/>
              </a:ext>
            </a:extLst>
          </p:cNvPr>
          <p:cNvCxnSpPr/>
          <p:nvPr/>
        </p:nvCxnSpPr>
        <p:spPr>
          <a:xfrm>
            <a:off x="5837465" y="2066453"/>
            <a:ext cx="3208564"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A5C576C-FA33-4845-B044-F57149B51B7E}"/>
              </a:ext>
            </a:extLst>
          </p:cNvPr>
          <p:cNvCxnSpPr/>
          <p:nvPr/>
        </p:nvCxnSpPr>
        <p:spPr>
          <a:xfrm>
            <a:off x="5837464" y="3233945"/>
            <a:ext cx="3208564"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84DECC34-A7FD-4B37-BF15-7BBD25ECBA9B}"/>
              </a:ext>
            </a:extLst>
          </p:cNvPr>
          <p:cNvCxnSpPr/>
          <p:nvPr/>
        </p:nvCxnSpPr>
        <p:spPr>
          <a:xfrm>
            <a:off x="5837463" y="4393274"/>
            <a:ext cx="3208564"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CD6FEAB2-B4ED-47C1-A85D-EBCA4ED94CAD}"/>
              </a:ext>
            </a:extLst>
          </p:cNvPr>
          <p:cNvGrpSpPr/>
          <p:nvPr/>
        </p:nvGrpSpPr>
        <p:grpSpPr>
          <a:xfrm>
            <a:off x="7470322" y="0"/>
            <a:ext cx="1727885" cy="1224643"/>
            <a:chOff x="7109927" y="489413"/>
            <a:chExt cx="2151408" cy="1523455"/>
          </a:xfrm>
        </p:grpSpPr>
        <p:sp>
          <p:nvSpPr>
            <p:cNvPr id="36" name="Rectangle 35">
              <a:extLst>
                <a:ext uri="{FF2B5EF4-FFF2-40B4-BE49-F238E27FC236}">
                  <a16:creationId xmlns:a16="http://schemas.microsoft.com/office/drawing/2014/main" id="{B3FBDDC0-EE9C-4C44-B9D6-9A5B23F47C2A}"/>
                </a:ext>
              </a:extLst>
            </p:cNvPr>
            <p:cNvSpPr/>
            <p:nvPr/>
          </p:nvSpPr>
          <p:spPr>
            <a:xfrm>
              <a:off x="7109927" y="507593"/>
              <a:ext cx="2151408" cy="149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9" name="Picture 2" descr="Image result for water density with temperature">
              <a:extLst>
                <a:ext uri="{FF2B5EF4-FFF2-40B4-BE49-F238E27FC236}">
                  <a16:creationId xmlns:a16="http://schemas.microsoft.com/office/drawing/2014/main" id="{D99074BB-6912-4128-A4B1-BCAE5CCB85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2184" y="489413"/>
              <a:ext cx="2139151" cy="15234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92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AD942E-714E-BA79-002E-78E8AC6C80D7}"/>
              </a:ext>
            </a:extLst>
          </p:cNvPr>
          <p:cNvSpPr>
            <a:spLocks noGrp="1"/>
          </p:cNvSpPr>
          <p:nvPr>
            <p:ph type="sldNum" sz="quarter" idx="12"/>
          </p:nvPr>
        </p:nvSpPr>
        <p:spPr/>
        <p:txBody>
          <a:bodyPr>
            <a:normAutofit lnSpcReduction="10000"/>
          </a:bodyPr>
          <a:lstStyle/>
          <a:p>
            <a:fld id="{E90F10EE-8C1A-954B-8A2F-2F6FDCBD23AE}" type="slidenum">
              <a:rPr lang="en-US" smtClean="0"/>
              <a:t>18</a:t>
            </a:fld>
            <a:endParaRPr lang="en-US" dirty="0"/>
          </a:p>
        </p:txBody>
      </p:sp>
      <p:sp>
        <p:nvSpPr>
          <p:cNvPr id="7" name="Title 1">
            <a:extLst>
              <a:ext uri="{FF2B5EF4-FFF2-40B4-BE49-F238E27FC236}">
                <a16:creationId xmlns:a16="http://schemas.microsoft.com/office/drawing/2014/main" id="{1ACA3FB8-F174-A954-A4AD-B5F547355A26}"/>
              </a:ext>
            </a:extLst>
          </p:cNvPr>
          <p:cNvSpPr>
            <a:spLocks noGrp="1"/>
          </p:cNvSpPr>
          <p:nvPr>
            <p:ph type="title"/>
          </p:nvPr>
        </p:nvSpPr>
        <p:spPr>
          <a:xfrm>
            <a:off x="1" y="550508"/>
            <a:ext cx="7312622" cy="742950"/>
          </a:xfrm>
        </p:spPr>
        <p:txBody>
          <a:bodyPr/>
          <a:lstStyle/>
          <a:p>
            <a:r>
              <a:rPr lang="en-US" sz="3300" b="1" dirty="0">
                <a:solidFill>
                  <a:schemeClr val="tx1"/>
                </a:solidFill>
                <a:latin typeface="Calibri" panose="020F0502020204030204" pitchFamily="34" charset="0"/>
              </a:rPr>
              <a:t>Results: Project Changes in Stability (SSI)</a:t>
            </a:r>
            <a:endParaRPr lang="en-US" b="1" dirty="0">
              <a:solidFill>
                <a:schemeClr val="tx1"/>
              </a:solidFill>
              <a:latin typeface="Calibri"/>
              <a:cs typeface="Calibri"/>
            </a:endParaRPr>
          </a:p>
        </p:txBody>
      </p:sp>
      <p:pic>
        <p:nvPicPr>
          <p:cNvPr id="24" name="Picture 4" descr="University of Michigan - Wikipedia">
            <a:extLst>
              <a:ext uri="{FF2B5EF4-FFF2-40B4-BE49-F238E27FC236}">
                <a16:creationId xmlns:a16="http://schemas.microsoft.com/office/drawing/2014/main" id="{4A17CB3C-4768-CCF2-1EEB-91C77247A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6988" y="99709"/>
            <a:ext cx="742950" cy="74295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9A549D2-5CCE-2416-DA80-0E3AD9EB73AC}"/>
              </a:ext>
            </a:extLst>
          </p:cNvPr>
          <p:cNvSpPr txBox="1"/>
          <p:nvPr/>
        </p:nvSpPr>
        <p:spPr>
          <a:xfrm>
            <a:off x="831675" y="1106063"/>
            <a:ext cx="1889764" cy="369332"/>
          </a:xfrm>
          <a:prstGeom prst="rect">
            <a:avLst/>
          </a:prstGeom>
          <a:noFill/>
        </p:spPr>
        <p:txBody>
          <a:bodyPr wrap="square">
            <a:spAutoFit/>
          </a:bodyPr>
          <a:lstStyle/>
          <a:p>
            <a:pPr algn="ctr">
              <a:spcBef>
                <a:spcPct val="20000"/>
              </a:spcBef>
              <a:buClr>
                <a:prstClr val="white">
                  <a:shade val="95000"/>
                </a:prstClr>
              </a:buClr>
              <a:buSzPct val="65000"/>
            </a:pPr>
            <a:r>
              <a:rPr lang="en-US" sz="1800" b="1" dirty="0">
                <a:solidFill>
                  <a:prstClr val="white"/>
                </a:solidFill>
                <a:latin typeface="Corbel" panose="020B0503020204020204" pitchFamily="34" charset="0"/>
              </a:rPr>
              <a:t>Summer</a:t>
            </a:r>
          </a:p>
        </p:txBody>
      </p:sp>
      <p:sp>
        <p:nvSpPr>
          <p:cNvPr id="22" name="TextBox 21">
            <a:extLst>
              <a:ext uri="{FF2B5EF4-FFF2-40B4-BE49-F238E27FC236}">
                <a16:creationId xmlns:a16="http://schemas.microsoft.com/office/drawing/2014/main" id="{F2433A5F-5C05-B084-9F39-0D898F9D2AFC}"/>
              </a:ext>
            </a:extLst>
          </p:cNvPr>
          <p:cNvSpPr txBox="1"/>
          <p:nvPr/>
        </p:nvSpPr>
        <p:spPr>
          <a:xfrm>
            <a:off x="6422564" y="1122391"/>
            <a:ext cx="1889764" cy="369332"/>
          </a:xfrm>
          <a:prstGeom prst="rect">
            <a:avLst/>
          </a:prstGeom>
          <a:noFill/>
        </p:spPr>
        <p:txBody>
          <a:bodyPr wrap="square">
            <a:spAutoFit/>
          </a:bodyPr>
          <a:lstStyle/>
          <a:p>
            <a:pPr algn="ctr">
              <a:spcBef>
                <a:spcPct val="20000"/>
              </a:spcBef>
              <a:buClr>
                <a:prstClr val="white">
                  <a:shade val="95000"/>
                </a:prstClr>
              </a:buClr>
              <a:buSzPct val="65000"/>
            </a:pPr>
            <a:r>
              <a:rPr lang="en-US" sz="1800" b="1" dirty="0">
                <a:solidFill>
                  <a:prstClr val="white"/>
                </a:solidFill>
                <a:latin typeface="Corbel" panose="020B0503020204020204" pitchFamily="34" charset="0"/>
              </a:rPr>
              <a:t>Winter</a:t>
            </a:r>
          </a:p>
        </p:txBody>
      </p:sp>
      <p:grpSp>
        <p:nvGrpSpPr>
          <p:cNvPr id="29" name="Group 28">
            <a:extLst>
              <a:ext uri="{FF2B5EF4-FFF2-40B4-BE49-F238E27FC236}">
                <a16:creationId xmlns:a16="http://schemas.microsoft.com/office/drawing/2014/main" id="{BF9FB6F7-B4DC-52DB-6A85-8C88FF1D18AF}"/>
              </a:ext>
            </a:extLst>
          </p:cNvPr>
          <p:cNvGrpSpPr/>
          <p:nvPr/>
        </p:nvGrpSpPr>
        <p:grpSpPr>
          <a:xfrm>
            <a:off x="3948943" y="1650954"/>
            <a:ext cx="1231139" cy="1361912"/>
            <a:chOff x="5259747" y="2201272"/>
            <a:chExt cx="1641518" cy="1815883"/>
          </a:xfrm>
        </p:grpSpPr>
        <p:sp>
          <p:nvSpPr>
            <p:cNvPr id="23" name="TextBox 22">
              <a:extLst>
                <a:ext uri="{FF2B5EF4-FFF2-40B4-BE49-F238E27FC236}">
                  <a16:creationId xmlns:a16="http://schemas.microsoft.com/office/drawing/2014/main" id="{AF9E9B06-90DE-37E3-B8AB-58C9957D0249}"/>
                </a:ext>
              </a:extLst>
            </p:cNvPr>
            <p:cNvSpPr txBox="1"/>
            <p:nvPr/>
          </p:nvSpPr>
          <p:spPr>
            <a:xfrm>
              <a:off x="5270768" y="2201272"/>
              <a:ext cx="1630497" cy="338555"/>
            </a:xfrm>
            <a:prstGeom prst="rect">
              <a:avLst/>
            </a:prstGeom>
            <a:solidFill>
              <a:schemeClr val="bg1">
                <a:lumMod val="85000"/>
              </a:schemeClr>
            </a:solidFill>
          </p:spPr>
          <p:txBody>
            <a:bodyPr wrap="square" rtlCol="0">
              <a:spAutoFit/>
            </a:bodyPr>
            <a:lstStyle/>
            <a:p>
              <a:pPr algn="ctr"/>
              <a:r>
                <a:rPr lang="en-US" sz="1050" dirty="0"/>
                <a:t>Observations</a:t>
              </a:r>
            </a:p>
          </p:txBody>
        </p:sp>
        <p:sp>
          <p:nvSpPr>
            <p:cNvPr id="25" name="TextBox 24">
              <a:extLst>
                <a:ext uri="{FF2B5EF4-FFF2-40B4-BE49-F238E27FC236}">
                  <a16:creationId xmlns:a16="http://schemas.microsoft.com/office/drawing/2014/main" id="{1BE5B05B-9C94-B269-20F1-11CA4390CA6A}"/>
                </a:ext>
              </a:extLst>
            </p:cNvPr>
            <p:cNvSpPr txBox="1"/>
            <p:nvPr/>
          </p:nvSpPr>
          <p:spPr>
            <a:xfrm>
              <a:off x="5259750" y="2570604"/>
              <a:ext cx="1630497" cy="338555"/>
            </a:xfrm>
            <a:prstGeom prst="rect">
              <a:avLst/>
            </a:prstGeom>
            <a:solidFill>
              <a:schemeClr val="tx1"/>
            </a:solidFill>
            <a:ln>
              <a:solidFill>
                <a:schemeClr val="bg1"/>
              </a:solidFill>
            </a:ln>
          </p:spPr>
          <p:txBody>
            <a:bodyPr wrap="square" rtlCol="0">
              <a:spAutoFit/>
            </a:bodyPr>
            <a:lstStyle/>
            <a:p>
              <a:pPr algn="ctr"/>
              <a:r>
                <a:rPr lang="en-US" sz="1050" dirty="0">
                  <a:solidFill>
                    <a:schemeClr val="bg1"/>
                  </a:solidFill>
                </a:rPr>
                <a:t>Historical</a:t>
              </a:r>
            </a:p>
          </p:txBody>
        </p:sp>
        <p:sp>
          <p:nvSpPr>
            <p:cNvPr id="26" name="TextBox 25">
              <a:extLst>
                <a:ext uri="{FF2B5EF4-FFF2-40B4-BE49-F238E27FC236}">
                  <a16:creationId xmlns:a16="http://schemas.microsoft.com/office/drawing/2014/main" id="{027F5290-D1BB-C761-9C7C-3309F76CFCC9}"/>
                </a:ext>
              </a:extLst>
            </p:cNvPr>
            <p:cNvSpPr txBox="1"/>
            <p:nvPr/>
          </p:nvSpPr>
          <p:spPr>
            <a:xfrm>
              <a:off x="5259750" y="2939936"/>
              <a:ext cx="1630497" cy="338555"/>
            </a:xfrm>
            <a:prstGeom prst="rect">
              <a:avLst/>
            </a:prstGeom>
            <a:solidFill>
              <a:srgbClr val="00B050"/>
            </a:solidFill>
          </p:spPr>
          <p:txBody>
            <a:bodyPr wrap="square" rtlCol="0">
              <a:spAutoFit/>
            </a:bodyPr>
            <a:lstStyle/>
            <a:p>
              <a:pPr algn="ctr"/>
              <a:r>
                <a:rPr lang="en-US" sz="1050" dirty="0"/>
                <a:t>SSP1-2.6</a:t>
              </a:r>
            </a:p>
          </p:txBody>
        </p:sp>
        <p:sp>
          <p:nvSpPr>
            <p:cNvPr id="27" name="TextBox 26">
              <a:extLst>
                <a:ext uri="{FF2B5EF4-FFF2-40B4-BE49-F238E27FC236}">
                  <a16:creationId xmlns:a16="http://schemas.microsoft.com/office/drawing/2014/main" id="{F795F88A-0F08-81C5-87E4-C40D5C046635}"/>
                </a:ext>
              </a:extLst>
            </p:cNvPr>
            <p:cNvSpPr txBox="1"/>
            <p:nvPr/>
          </p:nvSpPr>
          <p:spPr>
            <a:xfrm>
              <a:off x="5259748" y="3309268"/>
              <a:ext cx="1630497" cy="338555"/>
            </a:xfrm>
            <a:prstGeom prst="rect">
              <a:avLst/>
            </a:prstGeom>
            <a:solidFill>
              <a:schemeClr val="accent2">
                <a:lumMod val="75000"/>
              </a:schemeClr>
            </a:solidFill>
          </p:spPr>
          <p:txBody>
            <a:bodyPr wrap="square" rtlCol="0">
              <a:spAutoFit/>
            </a:bodyPr>
            <a:lstStyle/>
            <a:p>
              <a:pPr algn="ctr"/>
              <a:r>
                <a:rPr lang="en-US" sz="1050" dirty="0"/>
                <a:t>SSP2-4.5</a:t>
              </a:r>
            </a:p>
          </p:txBody>
        </p:sp>
        <p:sp>
          <p:nvSpPr>
            <p:cNvPr id="28" name="TextBox 27">
              <a:extLst>
                <a:ext uri="{FF2B5EF4-FFF2-40B4-BE49-F238E27FC236}">
                  <a16:creationId xmlns:a16="http://schemas.microsoft.com/office/drawing/2014/main" id="{F7A9624A-CD66-4CAC-ECE7-E625AF396640}"/>
                </a:ext>
              </a:extLst>
            </p:cNvPr>
            <p:cNvSpPr txBox="1"/>
            <p:nvPr/>
          </p:nvSpPr>
          <p:spPr>
            <a:xfrm>
              <a:off x="5259747" y="3678600"/>
              <a:ext cx="1630497" cy="338555"/>
            </a:xfrm>
            <a:prstGeom prst="rect">
              <a:avLst/>
            </a:prstGeom>
            <a:solidFill>
              <a:srgbClr val="FF0000"/>
            </a:solidFill>
          </p:spPr>
          <p:txBody>
            <a:bodyPr wrap="square" rtlCol="0">
              <a:spAutoFit/>
            </a:bodyPr>
            <a:lstStyle/>
            <a:p>
              <a:pPr algn="ctr"/>
              <a:r>
                <a:rPr lang="en-US" sz="1050" dirty="0"/>
                <a:t>SSP5-8.5</a:t>
              </a:r>
            </a:p>
          </p:txBody>
        </p:sp>
      </p:grpSp>
      <p:sp>
        <p:nvSpPr>
          <p:cNvPr id="31" name="TextBox 30">
            <a:extLst>
              <a:ext uri="{FF2B5EF4-FFF2-40B4-BE49-F238E27FC236}">
                <a16:creationId xmlns:a16="http://schemas.microsoft.com/office/drawing/2014/main" id="{D5B2836D-1B39-12B0-B193-56A4787FA18E}"/>
              </a:ext>
            </a:extLst>
          </p:cNvPr>
          <p:cNvSpPr txBox="1"/>
          <p:nvPr/>
        </p:nvSpPr>
        <p:spPr>
          <a:xfrm>
            <a:off x="3824704" y="3298615"/>
            <a:ext cx="1645121" cy="784830"/>
          </a:xfrm>
          <a:prstGeom prst="rect">
            <a:avLst/>
          </a:prstGeom>
          <a:noFill/>
        </p:spPr>
        <p:txBody>
          <a:bodyPr wrap="square">
            <a:spAutoFit/>
          </a:bodyPr>
          <a:lstStyle/>
          <a:p>
            <a:pPr algn="ctr"/>
            <a:r>
              <a:rPr lang="en-US" sz="1500" dirty="0">
                <a:solidFill>
                  <a:schemeClr val="tx1"/>
                </a:solidFill>
                <a:latin typeface="Times New Roman" panose="02020603050405020304" pitchFamily="18" charset="0"/>
                <a:cs typeface="Times New Roman" panose="02020603050405020304" pitchFamily="18" charset="0"/>
              </a:rPr>
              <a:t>Increase in summer stability/MLD</a:t>
            </a:r>
            <a:endParaRPr lang="en-US" sz="1050" dirty="0">
              <a:solidFill>
                <a:schemeClr val="tx1"/>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BB589035-3F50-199E-D46F-CD87CA0A042E}"/>
              </a:ext>
            </a:extLst>
          </p:cNvPr>
          <p:cNvSpPr txBox="1"/>
          <p:nvPr/>
        </p:nvSpPr>
        <p:spPr>
          <a:xfrm>
            <a:off x="3703873" y="3888643"/>
            <a:ext cx="1793846" cy="1015663"/>
          </a:xfrm>
          <a:prstGeom prst="rect">
            <a:avLst/>
          </a:prstGeom>
          <a:noFill/>
        </p:spPr>
        <p:txBody>
          <a:bodyPr wrap="square">
            <a:spAutoFit/>
          </a:bodyPr>
          <a:lstStyle/>
          <a:p>
            <a:pPr algn="ctr"/>
            <a:r>
              <a:rPr lang="en-US" sz="1500" dirty="0">
                <a:solidFill>
                  <a:schemeClr val="tx1"/>
                </a:solidFill>
                <a:latin typeface="Times New Roman" panose="02020603050405020304" pitchFamily="18" charset="0"/>
                <a:cs typeface="Times New Roman" panose="02020603050405020304" pitchFamily="18" charset="0"/>
              </a:rPr>
              <a:t>Late century increase in stability due to </a:t>
            </a:r>
            <a:r>
              <a:rPr lang="en-US" sz="1500" i="1" dirty="0">
                <a:solidFill>
                  <a:schemeClr val="tx1"/>
                </a:solidFill>
                <a:latin typeface="Times New Roman" panose="02020603050405020304" pitchFamily="18" charset="0"/>
                <a:cs typeface="Times New Roman" panose="02020603050405020304" pitchFamily="18" charset="0"/>
              </a:rPr>
              <a:t>permanent</a:t>
            </a:r>
            <a:r>
              <a:rPr lang="en-US" sz="1500" dirty="0">
                <a:solidFill>
                  <a:schemeClr val="tx1"/>
                </a:solidFill>
                <a:latin typeface="Times New Roman" panose="02020603050405020304" pitchFamily="18" charset="0"/>
                <a:cs typeface="Times New Roman" panose="02020603050405020304" pitchFamily="18" charset="0"/>
              </a:rPr>
              <a:t> stratification</a:t>
            </a:r>
            <a:endParaRPr lang="en-US" sz="1050" dirty="0">
              <a:solidFill>
                <a:schemeClr val="tx1"/>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F017E22A-B10C-DAA2-5639-206C00EB7802}"/>
              </a:ext>
            </a:extLst>
          </p:cNvPr>
          <p:cNvPicPr>
            <a:picLocks noChangeAspect="1"/>
          </p:cNvPicPr>
          <p:nvPr/>
        </p:nvPicPr>
        <p:blipFill rotWithShape="1">
          <a:blip r:embed="rId4"/>
          <a:srcRect t="19871" r="50000" b="21329"/>
          <a:stretch/>
        </p:blipFill>
        <p:spPr>
          <a:xfrm>
            <a:off x="27786" y="1382322"/>
            <a:ext cx="3676087" cy="3512500"/>
          </a:xfrm>
          <a:prstGeom prst="rect">
            <a:avLst/>
          </a:prstGeom>
        </p:spPr>
      </p:pic>
      <p:pic>
        <p:nvPicPr>
          <p:cNvPr id="30" name="Picture 29">
            <a:extLst>
              <a:ext uri="{FF2B5EF4-FFF2-40B4-BE49-F238E27FC236}">
                <a16:creationId xmlns:a16="http://schemas.microsoft.com/office/drawing/2014/main" id="{95B21975-64D1-65AA-9BC2-CA85D35E4F35}"/>
              </a:ext>
            </a:extLst>
          </p:cNvPr>
          <p:cNvPicPr>
            <a:picLocks noChangeAspect="1"/>
          </p:cNvPicPr>
          <p:nvPr/>
        </p:nvPicPr>
        <p:blipFill rotWithShape="1">
          <a:blip r:embed="rId4"/>
          <a:srcRect l="49706" t="20402" r="294" b="20798"/>
          <a:stretch/>
        </p:blipFill>
        <p:spPr>
          <a:xfrm>
            <a:off x="5425151" y="1390487"/>
            <a:ext cx="3676087" cy="3512500"/>
          </a:xfrm>
          <a:prstGeom prst="rect">
            <a:avLst/>
          </a:prstGeom>
        </p:spPr>
      </p:pic>
      <p:grpSp>
        <p:nvGrpSpPr>
          <p:cNvPr id="37" name="Group 36">
            <a:extLst>
              <a:ext uri="{FF2B5EF4-FFF2-40B4-BE49-F238E27FC236}">
                <a16:creationId xmlns:a16="http://schemas.microsoft.com/office/drawing/2014/main" id="{BE473D7E-99B9-FF8D-EF2B-F8313CBDC366}"/>
              </a:ext>
            </a:extLst>
          </p:cNvPr>
          <p:cNvGrpSpPr/>
          <p:nvPr/>
        </p:nvGrpSpPr>
        <p:grpSpPr>
          <a:xfrm>
            <a:off x="7470322" y="0"/>
            <a:ext cx="1727885" cy="1224643"/>
            <a:chOff x="7109927" y="489413"/>
            <a:chExt cx="2151408" cy="1523455"/>
          </a:xfrm>
        </p:grpSpPr>
        <p:sp>
          <p:nvSpPr>
            <p:cNvPr id="38" name="Rectangle 37">
              <a:extLst>
                <a:ext uri="{FF2B5EF4-FFF2-40B4-BE49-F238E27FC236}">
                  <a16:creationId xmlns:a16="http://schemas.microsoft.com/office/drawing/2014/main" id="{B270E2BB-8C3D-ADB2-4D9A-9AF358B4D9B6}"/>
                </a:ext>
              </a:extLst>
            </p:cNvPr>
            <p:cNvSpPr/>
            <p:nvPr/>
          </p:nvSpPr>
          <p:spPr>
            <a:xfrm>
              <a:off x="7109927" y="507593"/>
              <a:ext cx="2151408" cy="149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9" name="Picture 2" descr="Image result for water density with temperature">
              <a:extLst>
                <a:ext uri="{FF2B5EF4-FFF2-40B4-BE49-F238E27FC236}">
                  <a16:creationId xmlns:a16="http://schemas.microsoft.com/office/drawing/2014/main" id="{4D644BFA-D8AB-F83D-2103-C2316A833B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2184" y="489413"/>
              <a:ext cx="2139151" cy="1523455"/>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Arrow: Right 31">
            <a:extLst>
              <a:ext uri="{FF2B5EF4-FFF2-40B4-BE49-F238E27FC236}">
                <a16:creationId xmlns:a16="http://schemas.microsoft.com/office/drawing/2014/main" id="{B1D4E609-11D6-BC98-8020-E81CB95FD73C}"/>
              </a:ext>
            </a:extLst>
          </p:cNvPr>
          <p:cNvSpPr/>
          <p:nvPr/>
        </p:nvSpPr>
        <p:spPr>
          <a:xfrm rot="11824181">
            <a:off x="3520383" y="3428389"/>
            <a:ext cx="338768" cy="120512"/>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35" name="Arrow: Right 34">
            <a:extLst>
              <a:ext uri="{FF2B5EF4-FFF2-40B4-BE49-F238E27FC236}">
                <a16:creationId xmlns:a16="http://schemas.microsoft.com/office/drawing/2014/main" id="{92EFA486-1E05-E0D9-9335-F3CB0E275149}"/>
              </a:ext>
            </a:extLst>
          </p:cNvPr>
          <p:cNvSpPr/>
          <p:nvPr/>
        </p:nvSpPr>
        <p:spPr>
          <a:xfrm rot="9775819" flipH="1">
            <a:off x="5190307" y="4053939"/>
            <a:ext cx="338768" cy="120512"/>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915837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AD942E-714E-BA79-002E-78E8AC6C80D7}"/>
              </a:ext>
            </a:extLst>
          </p:cNvPr>
          <p:cNvSpPr>
            <a:spLocks noGrp="1"/>
          </p:cNvSpPr>
          <p:nvPr>
            <p:ph type="sldNum" sz="quarter" idx="12"/>
          </p:nvPr>
        </p:nvSpPr>
        <p:spPr/>
        <p:txBody>
          <a:bodyPr>
            <a:normAutofit lnSpcReduction="10000"/>
          </a:bodyPr>
          <a:lstStyle/>
          <a:p>
            <a:fld id="{E90F10EE-8C1A-954B-8A2F-2F6FDCBD23AE}" type="slidenum">
              <a:rPr lang="en-US" smtClean="0"/>
              <a:t>19</a:t>
            </a:fld>
            <a:endParaRPr lang="en-US" dirty="0"/>
          </a:p>
        </p:txBody>
      </p:sp>
      <p:sp>
        <p:nvSpPr>
          <p:cNvPr id="7" name="Title 1">
            <a:extLst>
              <a:ext uri="{FF2B5EF4-FFF2-40B4-BE49-F238E27FC236}">
                <a16:creationId xmlns:a16="http://schemas.microsoft.com/office/drawing/2014/main" id="{1ACA3FB8-F174-A954-A4AD-B5F547355A26}"/>
              </a:ext>
            </a:extLst>
          </p:cNvPr>
          <p:cNvSpPr>
            <a:spLocks noGrp="1"/>
          </p:cNvSpPr>
          <p:nvPr>
            <p:ph type="title"/>
          </p:nvPr>
        </p:nvSpPr>
        <p:spPr>
          <a:xfrm>
            <a:off x="1" y="528157"/>
            <a:ext cx="8677574" cy="742950"/>
          </a:xfrm>
        </p:spPr>
        <p:txBody>
          <a:bodyPr/>
          <a:lstStyle/>
          <a:p>
            <a:r>
              <a:rPr lang="en-US" sz="3300" b="1" dirty="0">
                <a:solidFill>
                  <a:schemeClr val="tx1"/>
                </a:solidFill>
                <a:latin typeface="Calibri" panose="020F0502020204030204" pitchFamily="34" charset="0"/>
              </a:rPr>
              <a:t>Results: Project Changes in Stability (SSI)</a:t>
            </a:r>
            <a:endParaRPr lang="en-US" b="1" dirty="0">
              <a:solidFill>
                <a:schemeClr val="tx1"/>
              </a:solidFill>
              <a:latin typeface="Calibri"/>
              <a:cs typeface="Calibri"/>
            </a:endParaRPr>
          </a:p>
        </p:txBody>
      </p:sp>
      <p:pic>
        <p:nvPicPr>
          <p:cNvPr id="24" name="Picture 4" descr="University of Michigan - Wikipedia">
            <a:extLst>
              <a:ext uri="{FF2B5EF4-FFF2-40B4-BE49-F238E27FC236}">
                <a16:creationId xmlns:a16="http://schemas.microsoft.com/office/drawing/2014/main" id="{4A17CB3C-4768-CCF2-1EEB-91C77247A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6988" y="99709"/>
            <a:ext cx="742950" cy="74295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9A549D2-5CCE-2416-DA80-0E3AD9EB73AC}"/>
              </a:ext>
            </a:extLst>
          </p:cNvPr>
          <p:cNvSpPr txBox="1"/>
          <p:nvPr/>
        </p:nvSpPr>
        <p:spPr>
          <a:xfrm>
            <a:off x="831675" y="1106063"/>
            <a:ext cx="1889764" cy="369332"/>
          </a:xfrm>
          <a:prstGeom prst="rect">
            <a:avLst/>
          </a:prstGeom>
          <a:noFill/>
        </p:spPr>
        <p:txBody>
          <a:bodyPr wrap="square">
            <a:spAutoFit/>
          </a:bodyPr>
          <a:lstStyle/>
          <a:p>
            <a:pPr algn="ctr">
              <a:spcBef>
                <a:spcPct val="20000"/>
              </a:spcBef>
              <a:buClr>
                <a:prstClr val="white">
                  <a:shade val="95000"/>
                </a:prstClr>
              </a:buClr>
              <a:buSzPct val="65000"/>
            </a:pPr>
            <a:r>
              <a:rPr lang="en-US" sz="1800" b="1" dirty="0">
                <a:solidFill>
                  <a:prstClr val="white"/>
                </a:solidFill>
                <a:latin typeface="Corbel" panose="020B0503020204020204" pitchFamily="34" charset="0"/>
              </a:rPr>
              <a:t>Summer</a:t>
            </a:r>
          </a:p>
        </p:txBody>
      </p:sp>
      <p:sp>
        <p:nvSpPr>
          <p:cNvPr id="22" name="TextBox 21">
            <a:extLst>
              <a:ext uri="{FF2B5EF4-FFF2-40B4-BE49-F238E27FC236}">
                <a16:creationId xmlns:a16="http://schemas.microsoft.com/office/drawing/2014/main" id="{F2433A5F-5C05-B084-9F39-0D898F9D2AFC}"/>
              </a:ext>
            </a:extLst>
          </p:cNvPr>
          <p:cNvSpPr txBox="1"/>
          <p:nvPr/>
        </p:nvSpPr>
        <p:spPr>
          <a:xfrm>
            <a:off x="6422564" y="1122391"/>
            <a:ext cx="1889764" cy="369332"/>
          </a:xfrm>
          <a:prstGeom prst="rect">
            <a:avLst/>
          </a:prstGeom>
          <a:noFill/>
        </p:spPr>
        <p:txBody>
          <a:bodyPr wrap="square">
            <a:spAutoFit/>
          </a:bodyPr>
          <a:lstStyle/>
          <a:p>
            <a:pPr algn="ctr">
              <a:spcBef>
                <a:spcPct val="20000"/>
              </a:spcBef>
              <a:buClr>
                <a:prstClr val="white">
                  <a:shade val="95000"/>
                </a:prstClr>
              </a:buClr>
              <a:buSzPct val="65000"/>
            </a:pPr>
            <a:r>
              <a:rPr lang="en-US" sz="1800" b="1" dirty="0">
                <a:solidFill>
                  <a:prstClr val="white"/>
                </a:solidFill>
                <a:latin typeface="Corbel" panose="020B0503020204020204" pitchFamily="34" charset="0"/>
              </a:rPr>
              <a:t>Winter</a:t>
            </a:r>
          </a:p>
        </p:txBody>
      </p:sp>
      <p:grpSp>
        <p:nvGrpSpPr>
          <p:cNvPr id="29" name="Group 28">
            <a:extLst>
              <a:ext uri="{FF2B5EF4-FFF2-40B4-BE49-F238E27FC236}">
                <a16:creationId xmlns:a16="http://schemas.microsoft.com/office/drawing/2014/main" id="{BF9FB6F7-B4DC-52DB-6A85-8C88FF1D18AF}"/>
              </a:ext>
            </a:extLst>
          </p:cNvPr>
          <p:cNvGrpSpPr/>
          <p:nvPr/>
        </p:nvGrpSpPr>
        <p:grpSpPr>
          <a:xfrm>
            <a:off x="3948943" y="1650954"/>
            <a:ext cx="1231139" cy="1361912"/>
            <a:chOff x="5259747" y="2201272"/>
            <a:chExt cx="1641518" cy="1815883"/>
          </a:xfrm>
        </p:grpSpPr>
        <p:sp>
          <p:nvSpPr>
            <p:cNvPr id="23" name="TextBox 22">
              <a:extLst>
                <a:ext uri="{FF2B5EF4-FFF2-40B4-BE49-F238E27FC236}">
                  <a16:creationId xmlns:a16="http://schemas.microsoft.com/office/drawing/2014/main" id="{AF9E9B06-90DE-37E3-B8AB-58C9957D0249}"/>
                </a:ext>
              </a:extLst>
            </p:cNvPr>
            <p:cNvSpPr txBox="1"/>
            <p:nvPr/>
          </p:nvSpPr>
          <p:spPr>
            <a:xfrm>
              <a:off x="5270768" y="2201272"/>
              <a:ext cx="1630497" cy="338555"/>
            </a:xfrm>
            <a:prstGeom prst="rect">
              <a:avLst/>
            </a:prstGeom>
            <a:solidFill>
              <a:schemeClr val="bg1">
                <a:lumMod val="85000"/>
              </a:schemeClr>
            </a:solidFill>
          </p:spPr>
          <p:txBody>
            <a:bodyPr wrap="square" rtlCol="0">
              <a:spAutoFit/>
            </a:bodyPr>
            <a:lstStyle/>
            <a:p>
              <a:pPr algn="ctr"/>
              <a:r>
                <a:rPr lang="en-US" sz="1050" dirty="0"/>
                <a:t>Observations</a:t>
              </a:r>
            </a:p>
          </p:txBody>
        </p:sp>
        <p:sp>
          <p:nvSpPr>
            <p:cNvPr id="25" name="TextBox 24">
              <a:extLst>
                <a:ext uri="{FF2B5EF4-FFF2-40B4-BE49-F238E27FC236}">
                  <a16:creationId xmlns:a16="http://schemas.microsoft.com/office/drawing/2014/main" id="{1BE5B05B-9C94-B269-20F1-11CA4390CA6A}"/>
                </a:ext>
              </a:extLst>
            </p:cNvPr>
            <p:cNvSpPr txBox="1"/>
            <p:nvPr/>
          </p:nvSpPr>
          <p:spPr>
            <a:xfrm>
              <a:off x="5259750" y="2570604"/>
              <a:ext cx="1630497" cy="338555"/>
            </a:xfrm>
            <a:prstGeom prst="rect">
              <a:avLst/>
            </a:prstGeom>
            <a:solidFill>
              <a:schemeClr val="tx1"/>
            </a:solidFill>
            <a:ln>
              <a:solidFill>
                <a:schemeClr val="bg1"/>
              </a:solidFill>
            </a:ln>
          </p:spPr>
          <p:txBody>
            <a:bodyPr wrap="square" rtlCol="0">
              <a:spAutoFit/>
            </a:bodyPr>
            <a:lstStyle/>
            <a:p>
              <a:pPr algn="ctr"/>
              <a:r>
                <a:rPr lang="en-US" sz="1050" dirty="0">
                  <a:solidFill>
                    <a:schemeClr val="bg1"/>
                  </a:solidFill>
                </a:rPr>
                <a:t>Historical</a:t>
              </a:r>
            </a:p>
          </p:txBody>
        </p:sp>
        <p:sp>
          <p:nvSpPr>
            <p:cNvPr id="26" name="TextBox 25">
              <a:extLst>
                <a:ext uri="{FF2B5EF4-FFF2-40B4-BE49-F238E27FC236}">
                  <a16:creationId xmlns:a16="http://schemas.microsoft.com/office/drawing/2014/main" id="{027F5290-D1BB-C761-9C7C-3309F76CFCC9}"/>
                </a:ext>
              </a:extLst>
            </p:cNvPr>
            <p:cNvSpPr txBox="1"/>
            <p:nvPr/>
          </p:nvSpPr>
          <p:spPr>
            <a:xfrm>
              <a:off x="5259750" y="2939936"/>
              <a:ext cx="1630497" cy="338555"/>
            </a:xfrm>
            <a:prstGeom prst="rect">
              <a:avLst/>
            </a:prstGeom>
            <a:solidFill>
              <a:srgbClr val="00B050"/>
            </a:solidFill>
          </p:spPr>
          <p:txBody>
            <a:bodyPr wrap="square" rtlCol="0">
              <a:spAutoFit/>
            </a:bodyPr>
            <a:lstStyle/>
            <a:p>
              <a:pPr algn="ctr"/>
              <a:r>
                <a:rPr lang="en-US" sz="1050" dirty="0"/>
                <a:t>SSP1-2.6</a:t>
              </a:r>
            </a:p>
          </p:txBody>
        </p:sp>
        <p:sp>
          <p:nvSpPr>
            <p:cNvPr id="27" name="TextBox 26">
              <a:extLst>
                <a:ext uri="{FF2B5EF4-FFF2-40B4-BE49-F238E27FC236}">
                  <a16:creationId xmlns:a16="http://schemas.microsoft.com/office/drawing/2014/main" id="{F795F88A-0F08-81C5-87E4-C40D5C046635}"/>
                </a:ext>
              </a:extLst>
            </p:cNvPr>
            <p:cNvSpPr txBox="1"/>
            <p:nvPr/>
          </p:nvSpPr>
          <p:spPr>
            <a:xfrm>
              <a:off x="5259748" y="3309268"/>
              <a:ext cx="1630497" cy="338555"/>
            </a:xfrm>
            <a:prstGeom prst="rect">
              <a:avLst/>
            </a:prstGeom>
            <a:solidFill>
              <a:schemeClr val="accent2">
                <a:lumMod val="75000"/>
              </a:schemeClr>
            </a:solidFill>
          </p:spPr>
          <p:txBody>
            <a:bodyPr wrap="square" rtlCol="0">
              <a:spAutoFit/>
            </a:bodyPr>
            <a:lstStyle/>
            <a:p>
              <a:pPr algn="ctr"/>
              <a:r>
                <a:rPr lang="en-US" sz="1050" dirty="0"/>
                <a:t>SSP2-4.5</a:t>
              </a:r>
            </a:p>
          </p:txBody>
        </p:sp>
        <p:sp>
          <p:nvSpPr>
            <p:cNvPr id="28" name="TextBox 27">
              <a:extLst>
                <a:ext uri="{FF2B5EF4-FFF2-40B4-BE49-F238E27FC236}">
                  <a16:creationId xmlns:a16="http://schemas.microsoft.com/office/drawing/2014/main" id="{F7A9624A-CD66-4CAC-ECE7-E625AF396640}"/>
                </a:ext>
              </a:extLst>
            </p:cNvPr>
            <p:cNvSpPr txBox="1"/>
            <p:nvPr/>
          </p:nvSpPr>
          <p:spPr>
            <a:xfrm>
              <a:off x="5259747" y="3678600"/>
              <a:ext cx="1630497" cy="338555"/>
            </a:xfrm>
            <a:prstGeom prst="rect">
              <a:avLst/>
            </a:prstGeom>
            <a:solidFill>
              <a:srgbClr val="FF0000"/>
            </a:solidFill>
          </p:spPr>
          <p:txBody>
            <a:bodyPr wrap="square" rtlCol="0">
              <a:spAutoFit/>
            </a:bodyPr>
            <a:lstStyle/>
            <a:p>
              <a:pPr algn="ctr"/>
              <a:r>
                <a:rPr lang="en-US" sz="1050" dirty="0"/>
                <a:t>SSP5-8.5</a:t>
              </a:r>
            </a:p>
          </p:txBody>
        </p:sp>
      </p:grpSp>
      <p:sp>
        <p:nvSpPr>
          <p:cNvPr id="31" name="TextBox 30">
            <a:extLst>
              <a:ext uri="{FF2B5EF4-FFF2-40B4-BE49-F238E27FC236}">
                <a16:creationId xmlns:a16="http://schemas.microsoft.com/office/drawing/2014/main" id="{D5B2836D-1B39-12B0-B193-56A4787FA18E}"/>
              </a:ext>
            </a:extLst>
          </p:cNvPr>
          <p:cNvSpPr txBox="1"/>
          <p:nvPr/>
        </p:nvSpPr>
        <p:spPr>
          <a:xfrm>
            <a:off x="3808229" y="3447331"/>
            <a:ext cx="1645121" cy="784830"/>
          </a:xfrm>
          <a:prstGeom prst="rect">
            <a:avLst/>
          </a:prstGeom>
          <a:noFill/>
        </p:spPr>
        <p:txBody>
          <a:bodyPr wrap="square">
            <a:spAutoFit/>
          </a:bodyPr>
          <a:lstStyle/>
          <a:p>
            <a:pPr algn="ctr"/>
            <a:r>
              <a:rPr lang="en-US" sz="1500" dirty="0">
                <a:solidFill>
                  <a:schemeClr val="bg1"/>
                </a:solidFill>
                <a:latin typeface="Times New Roman" panose="02020603050405020304" pitchFamily="18" charset="0"/>
                <a:cs typeface="Times New Roman" panose="02020603050405020304" pitchFamily="18" charset="0"/>
              </a:rPr>
              <a:t>Increase in summer stability/MLD</a:t>
            </a:r>
            <a:endParaRPr lang="en-US" sz="105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BB589035-3F50-199E-D46F-CD87CA0A042E}"/>
              </a:ext>
            </a:extLst>
          </p:cNvPr>
          <p:cNvSpPr txBox="1"/>
          <p:nvPr/>
        </p:nvSpPr>
        <p:spPr>
          <a:xfrm>
            <a:off x="3685764" y="4101172"/>
            <a:ext cx="1793846" cy="1015663"/>
          </a:xfrm>
          <a:prstGeom prst="rect">
            <a:avLst/>
          </a:prstGeom>
          <a:noFill/>
        </p:spPr>
        <p:txBody>
          <a:bodyPr wrap="square">
            <a:spAutoFit/>
          </a:bodyPr>
          <a:lstStyle/>
          <a:p>
            <a:pPr algn="ctr"/>
            <a:r>
              <a:rPr lang="en-US" sz="1500" dirty="0">
                <a:solidFill>
                  <a:schemeClr val="bg1"/>
                </a:solidFill>
                <a:latin typeface="Times New Roman" panose="02020603050405020304" pitchFamily="18" charset="0"/>
                <a:cs typeface="Times New Roman" panose="02020603050405020304" pitchFamily="18" charset="0"/>
              </a:rPr>
              <a:t>Late century increase in stability due to </a:t>
            </a:r>
            <a:r>
              <a:rPr lang="en-US" sz="1500" i="1" dirty="0">
                <a:solidFill>
                  <a:schemeClr val="bg1"/>
                </a:solidFill>
                <a:latin typeface="Times New Roman" panose="02020603050405020304" pitchFamily="18" charset="0"/>
                <a:cs typeface="Times New Roman" panose="02020603050405020304" pitchFamily="18" charset="0"/>
              </a:rPr>
              <a:t>permanent</a:t>
            </a:r>
            <a:r>
              <a:rPr lang="en-US" sz="1500" dirty="0">
                <a:solidFill>
                  <a:schemeClr val="bg1"/>
                </a:solidFill>
                <a:latin typeface="Times New Roman" panose="02020603050405020304" pitchFamily="18" charset="0"/>
                <a:cs typeface="Times New Roman" panose="02020603050405020304" pitchFamily="18" charset="0"/>
              </a:rPr>
              <a:t> stratification</a:t>
            </a:r>
            <a:endParaRPr lang="en-US" sz="1050" dirty="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F017E22A-B10C-DAA2-5639-206C00EB7802}"/>
              </a:ext>
            </a:extLst>
          </p:cNvPr>
          <p:cNvPicPr>
            <a:picLocks noChangeAspect="1"/>
          </p:cNvPicPr>
          <p:nvPr/>
        </p:nvPicPr>
        <p:blipFill rotWithShape="1">
          <a:blip r:embed="rId4"/>
          <a:srcRect t="19871" r="50000" b="21329"/>
          <a:stretch/>
        </p:blipFill>
        <p:spPr>
          <a:xfrm>
            <a:off x="27786" y="1382322"/>
            <a:ext cx="3676087" cy="3512500"/>
          </a:xfrm>
          <a:prstGeom prst="rect">
            <a:avLst/>
          </a:prstGeom>
        </p:spPr>
      </p:pic>
      <p:pic>
        <p:nvPicPr>
          <p:cNvPr id="30" name="Picture 29">
            <a:extLst>
              <a:ext uri="{FF2B5EF4-FFF2-40B4-BE49-F238E27FC236}">
                <a16:creationId xmlns:a16="http://schemas.microsoft.com/office/drawing/2014/main" id="{95B21975-64D1-65AA-9BC2-CA85D35E4F35}"/>
              </a:ext>
            </a:extLst>
          </p:cNvPr>
          <p:cNvPicPr>
            <a:picLocks noChangeAspect="1"/>
          </p:cNvPicPr>
          <p:nvPr/>
        </p:nvPicPr>
        <p:blipFill rotWithShape="1">
          <a:blip r:embed="rId4"/>
          <a:srcRect l="49706" t="20402" r="294" b="20798"/>
          <a:stretch/>
        </p:blipFill>
        <p:spPr>
          <a:xfrm>
            <a:off x="5425151" y="1390487"/>
            <a:ext cx="3676087" cy="3512500"/>
          </a:xfrm>
          <a:prstGeom prst="rect">
            <a:avLst/>
          </a:prstGeom>
        </p:spPr>
      </p:pic>
      <p:grpSp>
        <p:nvGrpSpPr>
          <p:cNvPr id="37" name="Group 36">
            <a:extLst>
              <a:ext uri="{FF2B5EF4-FFF2-40B4-BE49-F238E27FC236}">
                <a16:creationId xmlns:a16="http://schemas.microsoft.com/office/drawing/2014/main" id="{BE473D7E-99B9-FF8D-EF2B-F8313CBDC366}"/>
              </a:ext>
            </a:extLst>
          </p:cNvPr>
          <p:cNvGrpSpPr/>
          <p:nvPr/>
        </p:nvGrpSpPr>
        <p:grpSpPr>
          <a:xfrm>
            <a:off x="7470322" y="0"/>
            <a:ext cx="1727885" cy="1224643"/>
            <a:chOff x="7109927" y="489413"/>
            <a:chExt cx="2151408" cy="1523455"/>
          </a:xfrm>
        </p:grpSpPr>
        <p:sp>
          <p:nvSpPr>
            <p:cNvPr id="38" name="Rectangle 37">
              <a:extLst>
                <a:ext uri="{FF2B5EF4-FFF2-40B4-BE49-F238E27FC236}">
                  <a16:creationId xmlns:a16="http://schemas.microsoft.com/office/drawing/2014/main" id="{B270E2BB-8C3D-ADB2-4D9A-9AF358B4D9B6}"/>
                </a:ext>
              </a:extLst>
            </p:cNvPr>
            <p:cNvSpPr/>
            <p:nvPr/>
          </p:nvSpPr>
          <p:spPr>
            <a:xfrm>
              <a:off x="7109927" y="507593"/>
              <a:ext cx="2151408" cy="149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9" name="Picture 2" descr="Image result for water density with temperature">
              <a:extLst>
                <a:ext uri="{FF2B5EF4-FFF2-40B4-BE49-F238E27FC236}">
                  <a16:creationId xmlns:a16="http://schemas.microsoft.com/office/drawing/2014/main" id="{4D644BFA-D8AB-F83D-2103-C2316A833B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2184" y="489413"/>
              <a:ext cx="2139151" cy="1523455"/>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Arrow: Right 31">
            <a:extLst>
              <a:ext uri="{FF2B5EF4-FFF2-40B4-BE49-F238E27FC236}">
                <a16:creationId xmlns:a16="http://schemas.microsoft.com/office/drawing/2014/main" id="{B1D4E609-11D6-BC98-8020-E81CB95FD73C}"/>
              </a:ext>
            </a:extLst>
          </p:cNvPr>
          <p:cNvSpPr/>
          <p:nvPr/>
        </p:nvSpPr>
        <p:spPr>
          <a:xfrm rot="11824181">
            <a:off x="3520383" y="3428389"/>
            <a:ext cx="338768" cy="120512"/>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35" name="Arrow: Right 34">
            <a:extLst>
              <a:ext uri="{FF2B5EF4-FFF2-40B4-BE49-F238E27FC236}">
                <a16:creationId xmlns:a16="http://schemas.microsoft.com/office/drawing/2014/main" id="{92EFA486-1E05-E0D9-9335-F3CB0E275149}"/>
              </a:ext>
            </a:extLst>
          </p:cNvPr>
          <p:cNvSpPr/>
          <p:nvPr/>
        </p:nvSpPr>
        <p:spPr>
          <a:xfrm rot="9775819" flipH="1">
            <a:off x="5190307" y="4053939"/>
            <a:ext cx="338768" cy="120512"/>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33" name="TextBox 32">
            <a:extLst>
              <a:ext uri="{FF2B5EF4-FFF2-40B4-BE49-F238E27FC236}">
                <a16:creationId xmlns:a16="http://schemas.microsoft.com/office/drawing/2014/main" id="{CB022E3C-6B8E-49FF-A2A3-AEDDD260B810}"/>
              </a:ext>
            </a:extLst>
          </p:cNvPr>
          <p:cNvSpPr txBox="1"/>
          <p:nvPr/>
        </p:nvSpPr>
        <p:spPr>
          <a:xfrm>
            <a:off x="1408170" y="1852361"/>
            <a:ext cx="6696694" cy="2677656"/>
          </a:xfrm>
          <a:prstGeom prst="rect">
            <a:avLst/>
          </a:prstGeom>
          <a:solidFill>
            <a:schemeClr val="tx2"/>
          </a:solidFill>
          <a:ln w="28575">
            <a:solidFill>
              <a:schemeClr val="bg1"/>
            </a:solidFill>
          </a:ln>
        </p:spPr>
        <p:txBody>
          <a:bodyPr wrap="square" rtlCol="0">
            <a:spAutoFit/>
          </a:bodyPr>
          <a:lstStyle/>
          <a:p>
            <a:r>
              <a:rPr lang="en-US" sz="2400" b="1" dirty="0">
                <a:solidFill>
                  <a:schemeClr val="tx1"/>
                </a:solidFill>
                <a:cs typeface="Arial" panose="020B0604020202020204" pitchFamily="34" charset="0"/>
              </a:rPr>
              <a:t>Takeaway: </a:t>
            </a:r>
          </a:p>
          <a:p>
            <a:pPr marL="385763" indent="-385763">
              <a:buAutoNum type="arabicParenBoth"/>
            </a:pPr>
            <a:r>
              <a:rPr lang="en-US" sz="2400" b="1" dirty="0">
                <a:solidFill>
                  <a:schemeClr val="tx1"/>
                </a:solidFill>
                <a:cs typeface="Arial" panose="020B0604020202020204" pitchFamily="34" charset="0"/>
              </a:rPr>
              <a:t>Substantial warming expected, especially under high emission scenarios</a:t>
            </a:r>
          </a:p>
          <a:p>
            <a:pPr marL="385763" indent="-385763">
              <a:buAutoNum type="arabicParenBoth"/>
            </a:pPr>
            <a:r>
              <a:rPr lang="en-US" sz="2400" b="1" dirty="0">
                <a:solidFill>
                  <a:schemeClr val="tx1"/>
                </a:solidFill>
                <a:cs typeface="Arial" panose="020B0604020202020204" pitchFamily="34" charset="0"/>
              </a:rPr>
              <a:t>Continued shifts in lake stability and mixing, with significant consequences for ecosystem </a:t>
            </a:r>
          </a:p>
          <a:p>
            <a:pPr marL="728663" lvl="1" indent="-385763">
              <a:buFont typeface="Arial" panose="020B0604020202020204" pitchFamily="34" charset="0"/>
              <a:buChar char="•"/>
            </a:pPr>
            <a:r>
              <a:rPr lang="en-US" sz="2400" b="1" dirty="0">
                <a:solidFill>
                  <a:schemeClr val="bg1"/>
                </a:solidFill>
                <a:cs typeface="Arial" panose="020B0604020202020204" pitchFamily="34" charset="0"/>
              </a:rPr>
              <a:t>Zhang et al. 2023, Zhang et al. </a:t>
            </a:r>
            <a:r>
              <a:rPr lang="en-US" sz="2400" b="1" i="1" dirty="0">
                <a:solidFill>
                  <a:schemeClr val="bg1"/>
                </a:solidFill>
                <a:cs typeface="Arial" panose="020B0604020202020204" pitchFamily="34" charset="0"/>
              </a:rPr>
              <a:t>in prep</a:t>
            </a:r>
          </a:p>
        </p:txBody>
      </p:sp>
    </p:spTree>
    <p:extLst>
      <p:ext uri="{BB962C8B-B14F-4D97-AF65-F5344CB8AC3E}">
        <p14:creationId xmlns:p14="http://schemas.microsoft.com/office/powerpoint/2010/main" val="190828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title"/>
          </p:nvPr>
        </p:nvSpPr>
        <p:spPr>
          <a:xfrm>
            <a:off x="905756" y="654339"/>
            <a:ext cx="6858000" cy="760950"/>
          </a:xfrm>
          <a:prstGeom prst="rect">
            <a:avLst/>
          </a:prstGeom>
          <a:noFill/>
          <a:ln>
            <a:noFill/>
          </a:ln>
        </p:spPr>
        <p:txBody>
          <a:bodyPr spcFirstLastPara="1" wrap="square" lIns="68569" tIns="34275" rIns="68569" bIns="34275" anchor="t" anchorCtr="0">
            <a:noAutofit/>
          </a:bodyPr>
          <a:lstStyle/>
          <a:p>
            <a:r>
              <a:rPr lang="en-US" sz="3600">
                <a:solidFill>
                  <a:schemeClr val="dk1"/>
                </a:solidFill>
              </a:rPr>
              <a:t>Outline</a:t>
            </a:r>
            <a:r>
              <a:rPr lang="en-US" sz="2550">
                <a:solidFill>
                  <a:schemeClr val="dk1"/>
                </a:solidFill>
              </a:rPr>
              <a:t> </a:t>
            </a:r>
            <a:br>
              <a:rPr lang="en-US" sz="2550">
                <a:solidFill>
                  <a:srgbClr val="FFFF00"/>
                </a:solidFill>
              </a:rPr>
            </a:br>
            <a:br>
              <a:rPr lang="en-US" sz="2550">
                <a:solidFill>
                  <a:srgbClr val="FFFF00"/>
                </a:solidFill>
              </a:rPr>
            </a:br>
            <a:endParaRPr sz="2550">
              <a:solidFill>
                <a:srgbClr val="FFFF00"/>
              </a:solidFill>
            </a:endParaRPr>
          </a:p>
        </p:txBody>
      </p:sp>
      <p:sp>
        <p:nvSpPr>
          <p:cNvPr id="84" name="Google Shape;84;p2"/>
          <p:cNvSpPr txBox="1"/>
          <p:nvPr/>
        </p:nvSpPr>
        <p:spPr>
          <a:xfrm>
            <a:off x="905756" y="1313475"/>
            <a:ext cx="7644825" cy="3456675"/>
          </a:xfrm>
          <a:prstGeom prst="rect">
            <a:avLst/>
          </a:prstGeom>
          <a:noFill/>
          <a:ln>
            <a:noFill/>
          </a:ln>
        </p:spPr>
        <p:txBody>
          <a:bodyPr spcFirstLastPara="1" wrap="square" lIns="68569" tIns="34275" rIns="68569" bIns="34275" anchor="ctr" anchorCtr="0">
            <a:noAutofit/>
          </a:bodyPr>
          <a:lstStyle/>
          <a:p>
            <a:pPr marL="385763" indent="-385763">
              <a:buClr>
                <a:schemeClr val="dk1"/>
              </a:buClr>
              <a:buSzPts val="3600"/>
              <a:buFont typeface="Arial"/>
              <a:buAutoNum type="arabicPeriod"/>
            </a:pPr>
            <a:r>
              <a:rPr lang="en-US" sz="2700" dirty="0">
                <a:solidFill>
                  <a:schemeClr val="dk1"/>
                </a:solidFill>
              </a:rPr>
              <a:t>Background</a:t>
            </a:r>
            <a:endParaRPr sz="1050" dirty="0"/>
          </a:p>
          <a:p>
            <a:pPr marL="385763" indent="-385763">
              <a:buClr>
                <a:schemeClr val="dk1"/>
              </a:buClr>
              <a:buSzPts val="3600"/>
              <a:buFont typeface="Arial"/>
              <a:buAutoNum type="arabicPeriod"/>
            </a:pPr>
            <a:r>
              <a:rPr lang="en-US" sz="2700" dirty="0">
                <a:solidFill>
                  <a:schemeClr val="dk1"/>
                </a:solidFill>
              </a:rPr>
              <a:t>3-D Coupled 5 Great Lakes </a:t>
            </a:r>
            <a:r>
              <a:rPr lang="en-US" sz="2700" dirty="0" err="1">
                <a:solidFill>
                  <a:schemeClr val="dk1"/>
                </a:solidFill>
              </a:rPr>
              <a:t>FVCOM_ice</a:t>
            </a:r>
            <a:r>
              <a:rPr lang="en-US" sz="2700" dirty="0">
                <a:solidFill>
                  <a:schemeClr val="dk1"/>
                </a:solidFill>
              </a:rPr>
              <a:t> Model (FVCOM_CICE), 1979-2021 </a:t>
            </a:r>
            <a:endParaRPr sz="1050" dirty="0"/>
          </a:p>
          <a:p>
            <a:pPr marL="385763" indent="-385763">
              <a:buClr>
                <a:schemeClr val="dk1"/>
              </a:buClr>
              <a:buSzPts val="3600"/>
              <a:buFont typeface="Arial"/>
              <a:buAutoNum type="arabicPeriod"/>
            </a:pPr>
            <a:r>
              <a:rPr lang="en-US" sz="2700" dirty="0">
                <a:solidFill>
                  <a:schemeClr val="dk1"/>
                </a:solidFill>
              </a:rPr>
              <a:t>Results of Hindcast using </a:t>
            </a:r>
            <a:r>
              <a:rPr lang="en-US" sz="2700" dirty="0" err="1">
                <a:solidFill>
                  <a:schemeClr val="dk1"/>
                </a:solidFill>
              </a:rPr>
              <a:t>FVCOM_ice</a:t>
            </a:r>
            <a:r>
              <a:rPr lang="en-US" sz="2700" dirty="0">
                <a:solidFill>
                  <a:schemeClr val="dk1"/>
                </a:solidFill>
              </a:rPr>
              <a:t> </a:t>
            </a:r>
            <a:endParaRPr sz="1050" dirty="0"/>
          </a:p>
          <a:p>
            <a:pPr marL="385763" indent="-385763">
              <a:buClr>
                <a:schemeClr val="dk1"/>
              </a:buClr>
              <a:buSzPts val="3600"/>
              <a:buFont typeface="Arial"/>
              <a:buAutoNum type="arabicPeriod"/>
            </a:pPr>
            <a:r>
              <a:rPr lang="en-US" sz="2700" dirty="0">
                <a:solidFill>
                  <a:schemeClr val="dk1"/>
                </a:solidFill>
              </a:rPr>
              <a:t>Results of Projection by </a:t>
            </a:r>
            <a:r>
              <a:rPr lang="en-US" sz="2700" dirty="0" err="1">
                <a:solidFill>
                  <a:schemeClr val="dk1"/>
                </a:solidFill>
              </a:rPr>
              <a:t>FVCOM_ice</a:t>
            </a:r>
            <a:endParaRPr sz="2700" dirty="0">
              <a:solidFill>
                <a:schemeClr val="dk1"/>
              </a:solidFill>
            </a:endParaRPr>
          </a:p>
          <a:p>
            <a:pPr marL="385763" indent="-385763">
              <a:buClr>
                <a:schemeClr val="dk1"/>
              </a:buClr>
              <a:buSzPts val="3600"/>
              <a:buFont typeface="Arial"/>
              <a:buAutoNum type="arabicPeriod"/>
            </a:pPr>
            <a:r>
              <a:rPr lang="en-US" sz="2700" dirty="0">
                <a:solidFill>
                  <a:schemeClr val="dk1"/>
                </a:solidFill>
              </a:rPr>
              <a:t>Summary and Future Efforts</a:t>
            </a:r>
            <a:endParaRPr sz="10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0"/>
          <p:cNvSpPr txBox="1">
            <a:spLocks noGrp="1"/>
          </p:cNvSpPr>
          <p:nvPr>
            <p:ph type="title"/>
          </p:nvPr>
        </p:nvSpPr>
        <p:spPr>
          <a:xfrm>
            <a:off x="1917933" y="300954"/>
            <a:ext cx="5829300" cy="571500"/>
          </a:xfrm>
          <a:prstGeom prst="rect">
            <a:avLst/>
          </a:prstGeom>
          <a:noFill/>
          <a:ln>
            <a:noFill/>
          </a:ln>
        </p:spPr>
        <p:txBody>
          <a:bodyPr spcFirstLastPara="1" wrap="square" lIns="68569" tIns="34275" rIns="68569" bIns="34275" anchor="t" anchorCtr="0">
            <a:noAutofit/>
          </a:bodyPr>
          <a:lstStyle/>
          <a:p>
            <a:r>
              <a:rPr lang="en-US" sz="2700" dirty="0"/>
              <a:t>5. Summary and Future Efforts</a:t>
            </a:r>
            <a:endParaRPr dirty="0"/>
          </a:p>
        </p:txBody>
      </p:sp>
      <p:sp>
        <p:nvSpPr>
          <p:cNvPr id="293" name="Google Shape;293;p20"/>
          <p:cNvSpPr txBox="1">
            <a:spLocks noGrp="1"/>
          </p:cNvSpPr>
          <p:nvPr>
            <p:ph type="body" idx="1"/>
          </p:nvPr>
        </p:nvSpPr>
        <p:spPr>
          <a:xfrm>
            <a:off x="132131" y="872456"/>
            <a:ext cx="8896500" cy="4084425"/>
          </a:xfrm>
          <a:prstGeom prst="rect">
            <a:avLst/>
          </a:prstGeom>
          <a:noFill/>
          <a:ln>
            <a:noFill/>
          </a:ln>
        </p:spPr>
        <p:txBody>
          <a:bodyPr spcFirstLastPara="1" wrap="square" lIns="68569" tIns="34275" rIns="68569" bIns="34275" anchor="t" anchorCtr="0">
            <a:noAutofit/>
          </a:bodyPr>
          <a:lstStyle/>
          <a:p>
            <a:pPr indent="-276225">
              <a:lnSpc>
                <a:spcPct val="115000"/>
              </a:lnSpc>
              <a:buClr>
                <a:schemeClr val="dk1"/>
              </a:buClr>
              <a:buSzPts val="2200"/>
              <a:buAutoNum type="arabicPeriod"/>
            </a:pPr>
            <a:r>
              <a:rPr lang="en-US" sz="1650" dirty="0" err="1">
                <a:solidFill>
                  <a:schemeClr val="dk1"/>
                </a:solidFill>
              </a:rPr>
              <a:t>FVCOM_ice</a:t>
            </a:r>
            <a:r>
              <a:rPr lang="en-US" sz="1650" dirty="0">
                <a:solidFill>
                  <a:schemeClr val="dk1"/>
                </a:solidFill>
              </a:rPr>
              <a:t> can run continuously (1979-2021) without data assimilation and has been validated</a:t>
            </a:r>
          </a:p>
          <a:p>
            <a:pPr indent="-276225">
              <a:lnSpc>
                <a:spcPct val="115000"/>
              </a:lnSpc>
              <a:buClr>
                <a:schemeClr val="dk1"/>
              </a:buClr>
              <a:buSzPts val="2200"/>
              <a:buAutoNum type="arabicPeriod"/>
            </a:pPr>
            <a:r>
              <a:rPr lang="en-US" sz="1650" dirty="0">
                <a:solidFill>
                  <a:schemeClr val="dk1"/>
                </a:solidFill>
              </a:rPr>
              <a:t>In the last 4 decades, temperature was warming, ice cover was decreasing</a:t>
            </a:r>
            <a:endParaRPr sz="1650" dirty="0">
              <a:solidFill>
                <a:schemeClr val="dk1"/>
              </a:solidFill>
            </a:endParaRPr>
          </a:p>
          <a:p>
            <a:pPr indent="-276225">
              <a:lnSpc>
                <a:spcPct val="115000"/>
              </a:lnSpc>
              <a:buClr>
                <a:schemeClr val="dk1"/>
              </a:buClr>
              <a:buSzPts val="2200"/>
              <a:buAutoNum type="arabicPeriod"/>
            </a:pPr>
            <a:r>
              <a:rPr lang="en-US" sz="1650" dirty="0">
                <a:solidFill>
                  <a:schemeClr val="dk1"/>
                </a:solidFill>
              </a:rPr>
              <a:t>Use CMIP6 to force </a:t>
            </a:r>
            <a:r>
              <a:rPr lang="en-US" sz="1650" dirty="0" err="1">
                <a:solidFill>
                  <a:schemeClr val="dk1"/>
                </a:solidFill>
              </a:rPr>
              <a:t>FVCOM_ice</a:t>
            </a:r>
            <a:r>
              <a:rPr lang="en-US" sz="1650" dirty="0">
                <a:solidFill>
                  <a:schemeClr val="dk1"/>
                </a:solidFill>
              </a:rPr>
              <a:t> into the future, say 2023-2050, 2051-2100, with ensemble runs</a:t>
            </a:r>
          </a:p>
          <a:p>
            <a:pPr indent="-276225">
              <a:lnSpc>
                <a:spcPct val="115000"/>
              </a:lnSpc>
              <a:buClr>
                <a:schemeClr val="dk1"/>
              </a:buClr>
              <a:buSzPts val="2200"/>
              <a:buAutoNum type="arabicPeriod"/>
            </a:pPr>
            <a:r>
              <a:rPr lang="en-US" sz="1650" dirty="0">
                <a:solidFill>
                  <a:schemeClr val="dk1"/>
                </a:solidFill>
              </a:rPr>
              <a:t>The Great Lakes will be continuously warming, with a magnitude depending on scenarios: Impacting ecosystem, fisheries</a:t>
            </a:r>
          </a:p>
          <a:p>
            <a:pPr marL="66675" indent="0">
              <a:lnSpc>
                <a:spcPct val="115000"/>
              </a:lnSpc>
              <a:buClr>
                <a:schemeClr val="dk1"/>
              </a:buClr>
              <a:buSzPts val="2200"/>
            </a:pPr>
            <a:endParaRPr lang="en-US" sz="1650" dirty="0">
              <a:solidFill>
                <a:schemeClr val="dk1"/>
              </a:solidFill>
            </a:endParaRPr>
          </a:p>
          <a:p>
            <a:pPr marL="66675" indent="0">
              <a:lnSpc>
                <a:spcPct val="115000"/>
              </a:lnSpc>
              <a:buClr>
                <a:schemeClr val="dk1"/>
              </a:buClr>
              <a:buSzPts val="2200"/>
            </a:pPr>
            <a:r>
              <a:rPr lang="en-US" sz="1650" dirty="0">
                <a:solidFill>
                  <a:schemeClr val="dk1"/>
                </a:solidFill>
              </a:rPr>
              <a:t>Future efforts:</a:t>
            </a:r>
            <a:endParaRPr sz="1650" dirty="0">
              <a:solidFill>
                <a:schemeClr val="dk1"/>
              </a:solidFill>
            </a:endParaRPr>
          </a:p>
          <a:p>
            <a:pPr indent="-276225">
              <a:lnSpc>
                <a:spcPct val="115000"/>
              </a:lnSpc>
              <a:buClr>
                <a:schemeClr val="dk1"/>
              </a:buClr>
              <a:buSzPts val="2200"/>
              <a:buAutoNum type="arabicPeriod"/>
            </a:pPr>
            <a:r>
              <a:rPr lang="en-US" sz="1650" dirty="0">
                <a:solidFill>
                  <a:schemeClr val="dk1"/>
                </a:solidFill>
              </a:rPr>
              <a:t>Use </a:t>
            </a:r>
            <a:r>
              <a:rPr lang="en-US" sz="1650" dirty="0" err="1">
                <a:solidFill>
                  <a:schemeClr val="dk1"/>
                </a:solidFill>
              </a:rPr>
              <a:t>FVCOM_ice</a:t>
            </a:r>
            <a:r>
              <a:rPr lang="en-US" sz="1650" dirty="0">
                <a:solidFill>
                  <a:schemeClr val="dk1"/>
                </a:solidFill>
              </a:rPr>
              <a:t> future projections to force Atlantis model, and project future scenarios of Great Lakes food web and fisheries with ensemble runs</a:t>
            </a:r>
            <a:endParaRPr sz="1650" dirty="0">
              <a:solidFill>
                <a:schemeClr val="dk1"/>
              </a:solidFill>
            </a:endParaRPr>
          </a:p>
          <a:p>
            <a:pPr indent="-276225">
              <a:lnSpc>
                <a:spcPct val="115000"/>
              </a:lnSpc>
              <a:buClr>
                <a:schemeClr val="dk1"/>
              </a:buClr>
              <a:buSzPts val="2200"/>
              <a:buAutoNum type="arabicPeriod"/>
            </a:pPr>
            <a:r>
              <a:rPr lang="en-US" sz="1650" dirty="0">
                <a:solidFill>
                  <a:schemeClr val="dk1"/>
                </a:solidFill>
              </a:rPr>
              <a:t>Investigate the responses of cold/warm species to the warming climate change</a:t>
            </a:r>
            <a:endParaRPr sz="1650" dirty="0"/>
          </a:p>
          <a:p>
            <a:pPr marL="0" indent="0"/>
            <a:endParaRPr sz="1725" dirty="0"/>
          </a:p>
          <a:p>
            <a:pPr marL="0" indent="0"/>
            <a:endParaRPr sz="2025" dirty="0"/>
          </a:p>
          <a:p>
            <a:pPr marL="0" indent="0">
              <a:lnSpc>
                <a:spcPct val="80000"/>
              </a:lnSpc>
              <a:buSzPts val="2400"/>
            </a:pPr>
            <a:endParaRPr sz="1725" dirty="0"/>
          </a:p>
          <a:p>
            <a:pPr marL="0" indent="0">
              <a:lnSpc>
                <a:spcPct val="80000"/>
              </a:lnSpc>
            </a:pPr>
            <a:endParaRPr sz="1725"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1"/>
          <p:cNvSpPr txBox="1">
            <a:spLocks noGrp="1"/>
          </p:cNvSpPr>
          <p:nvPr>
            <p:ph type="title"/>
          </p:nvPr>
        </p:nvSpPr>
        <p:spPr>
          <a:xfrm>
            <a:off x="0" y="0"/>
            <a:ext cx="2250000" cy="2250000"/>
          </a:xfrm>
          <a:prstGeom prst="rect">
            <a:avLst/>
          </a:prstGeom>
          <a:noFill/>
          <a:ln>
            <a:noFill/>
          </a:ln>
        </p:spPr>
        <p:txBody>
          <a:bodyPr spcFirstLastPara="1" wrap="square" lIns="68569" tIns="34275" rIns="68569" bIns="34275" anchor="t" anchorCtr="0">
            <a:noAutofit/>
          </a:bodyPr>
          <a:lstStyle/>
          <a:p>
            <a:endParaRPr/>
          </a:p>
        </p:txBody>
      </p:sp>
      <p:sp>
        <p:nvSpPr>
          <p:cNvPr id="299" name="Google Shape;299;p21"/>
          <p:cNvSpPr txBox="1">
            <a:spLocks noGrp="1"/>
          </p:cNvSpPr>
          <p:nvPr>
            <p:ph type="body" idx="1"/>
          </p:nvPr>
        </p:nvSpPr>
        <p:spPr>
          <a:xfrm>
            <a:off x="0" y="0"/>
            <a:ext cx="2250000" cy="2250000"/>
          </a:xfrm>
          <a:prstGeom prst="rect">
            <a:avLst/>
          </a:prstGeom>
          <a:noFill/>
          <a:ln>
            <a:noFill/>
          </a:ln>
        </p:spPr>
        <p:txBody>
          <a:bodyPr spcFirstLastPara="1" wrap="square" lIns="68569" tIns="34275" rIns="68569" bIns="34275" anchor="t" anchorCtr="0">
            <a:noAutofit/>
          </a:bodyPr>
          <a:lstStyle/>
          <a:p>
            <a:pPr marL="0" indent="0"/>
            <a:endParaRPr/>
          </a:p>
        </p:txBody>
      </p:sp>
      <p:sp>
        <p:nvSpPr>
          <p:cNvPr id="300" name="Google Shape;300;p21"/>
          <p:cNvSpPr txBox="1">
            <a:spLocks noGrp="1"/>
          </p:cNvSpPr>
          <p:nvPr>
            <p:ph type="sldNum" idx="12"/>
          </p:nvPr>
        </p:nvSpPr>
        <p:spPr>
          <a:xfrm>
            <a:off x="8643900" y="4901981"/>
            <a:ext cx="357900" cy="231000"/>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21</a:t>
            </a:fld>
            <a:endParaRPr/>
          </a:p>
        </p:txBody>
      </p:sp>
      <p:pic>
        <p:nvPicPr>
          <p:cNvPr id="301" name="Google Shape;301;p21"/>
          <p:cNvPicPr preferRelativeResize="0"/>
          <p:nvPr/>
        </p:nvPicPr>
        <p:blipFill rotWithShape="1">
          <a:blip r:embed="rId3">
            <a:alphaModFix/>
          </a:blip>
          <a:srcRect/>
          <a:stretch/>
        </p:blipFill>
        <p:spPr>
          <a:xfrm>
            <a:off x="1780703" y="531377"/>
            <a:ext cx="5257653" cy="40807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
          <p:cNvSpPr txBox="1">
            <a:spLocks noGrp="1"/>
          </p:cNvSpPr>
          <p:nvPr>
            <p:ph type="title"/>
          </p:nvPr>
        </p:nvSpPr>
        <p:spPr>
          <a:xfrm>
            <a:off x="72860" y="457201"/>
            <a:ext cx="6858000" cy="472586"/>
          </a:xfrm>
          <a:prstGeom prst="rect">
            <a:avLst/>
          </a:prstGeom>
          <a:noFill/>
          <a:ln>
            <a:noFill/>
          </a:ln>
        </p:spPr>
        <p:txBody>
          <a:bodyPr spcFirstLastPara="1" wrap="square" lIns="68569" tIns="34275" rIns="68569" bIns="34275" anchor="t" anchorCtr="0">
            <a:noAutofit/>
          </a:bodyPr>
          <a:lstStyle/>
          <a:p>
            <a:r>
              <a:rPr lang="en-US" sz="3000">
                <a:solidFill>
                  <a:schemeClr val="dk1"/>
                </a:solidFill>
              </a:rPr>
              <a:t>1. Background and </a:t>
            </a:r>
            <a:r>
              <a:rPr lang="en-US" sz="2700">
                <a:solidFill>
                  <a:schemeClr val="dk1"/>
                </a:solidFill>
              </a:rPr>
              <a:t>Purposes of GLESM</a:t>
            </a:r>
            <a:br>
              <a:rPr lang="en-US">
                <a:solidFill>
                  <a:srgbClr val="FFFF00"/>
                </a:solidFill>
              </a:rPr>
            </a:br>
            <a:r>
              <a:rPr lang="en-US" sz="1500">
                <a:solidFill>
                  <a:schemeClr val="lt1"/>
                </a:solidFill>
              </a:rPr>
              <a:t>1) Simulation of lake ice-circulation-ecosystem: Seasonal to decadal changes</a:t>
            </a:r>
            <a:br>
              <a:rPr lang="en-US" sz="1500">
                <a:solidFill>
                  <a:schemeClr val="lt1"/>
                </a:solidFill>
              </a:rPr>
            </a:br>
            <a:r>
              <a:rPr lang="en-US" sz="1500">
                <a:solidFill>
                  <a:schemeClr val="lt1"/>
                </a:solidFill>
              </a:rPr>
              <a:t>2) Physical/ecological simulation and forecasting</a:t>
            </a:r>
            <a:br>
              <a:rPr lang="en-US" sz="1500">
                <a:solidFill>
                  <a:schemeClr val="lt1"/>
                </a:solidFill>
              </a:rPr>
            </a:br>
            <a:r>
              <a:rPr lang="en-US" sz="1500">
                <a:solidFill>
                  <a:schemeClr val="lt1"/>
                </a:solidFill>
              </a:rPr>
              <a:t>3) Climate downscaling into all five lakes at depths, and primary productivity</a:t>
            </a:r>
            <a:br>
              <a:rPr lang="en-US" sz="1500">
                <a:solidFill>
                  <a:schemeClr val="lt1"/>
                </a:solidFill>
              </a:rPr>
            </a:br>
            <a:r>
              <a:rPr lang="en-US" sz="1500">
                <a:solidFill>
                  <a:schemeClr val="lt1"/>
                </a:solidFill>
              </a:rPr>
              <a:t>4) Work toward Great Lakes Earth System Model (GLESM) for climate study</a:t>
            </a:r>
            <a:endParaRPr/>
          </a:p>
        </p:txBody>
      </p:sp>
      <p:pic>
        <p:nvPicPr>
          <p:cNvPr id="91" name="Google Shape;91;p3"/>
          <p:cNvPicPr preferRelativeResize="0"/>
          <p:nvPr/>
        </p:nvPicPr>
        <p:blipFill rotWithShape="1">
          <a:blip r:embed="rId3">
            <a:alphaModFix/>
          </a:blip>
          <a:srcRect/>
          <a:stretch/>
        </p:blipFill>
        <p:spPr>
          <a:xfrm>
            <a:off x="4914900" y="1228725"/>
            <a:ext cx="4229100" cy="3357563"/>
          </a:xfrm>
          <a:prstGeom prst="rect">
            <a:avLst/>
          </a:prstGeom>
          <a:noFill/>
          <a:ln>
            <a:noFill/>
          </a:ln>
        </p:spPr>
      </p:pic>
      <p:sp>
        <p:nvSpPr>
          <p:cNvPr id="92" name="Google Shape;92;p3"/>
          <p:cNvSpPr txBox="1"/>
          <p:nvPr/>
        </p:nvSpPr>
        <p:spPr>
          <a:xfrm>
            <a:off x="153483" y="1450730"/>
            <a:ext cx="4607552" cy="3393206"/>
          </a:xfrm>
          <a:prstGeom prst="rect">
            <a:avLst/>
          </a:prstGeom>
          <a:noFill/>
          <a:ln>
            <a:noFill/>
          </a:ln>
        </p:spPr>
        <p:txBody>
          <a:bodyPr spcFirstLastPara="1" wrap="square" lIns="68569" tIns="34275" rIns="68569" bIns="34275" anchor="t" anchorCtr="0">
            <a:spAutoFit/>
          </a:bodyPr>
          <a:lstStyle/>
          <a:p>
            <a:pPr marL="257175" indent="-257175">
              <a:buClr>
                <a:schemeClr val="dk1"/>
              </a:buClr>
              <a:buSzPts val="3200"/>
              <a:buFont typeface="Arial"/>
              <a:buAutoNum type="arabicPeriod"/>
            </a:pPr>
            <a:r>
              <a:rPr lang="en-US" sz="2400">
                <a:solidFill>
                  <a:schemeClr val="dk1"/>
                </a:solidFill>
              </a:rPr>
              <a:t>Hindcast the past and present climate (lake hydrodynamics, ice, ecosystems)</a:t>
            </a:r>
            <a:endParaRPr sz="1050"/>
          </a:p>
          <a:p>
            <a:pPr marL="257175" indent="-257175">
              <a:buClr>
                <a:schemeClr val="dk1"/>
              </a:buClr>
              <a:buSzPts val="3200"/>
              <a:buFont typeface="Arial"/>
              <a:buAutoNum type="arabicPeriod"/>
            </a:pPr>
            <a:r>
              <a:rPr lang="en-US" sz="24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Project the future climate under various scenarios</a:t>
            </a:r>
            <a:endParaRPr sz="1050"/>
          </a:p>
          <a:p>
            <a:pPr marL="257175" indent="-257175">
              <a:buClr>
                <a:schemeClr val="dk1"/>
              </a:buClr>
              <a:buSzPts val="3200"/>
              <a:buFont typeface="Arial"/>
              <a:buAutoNum type="arabicPeriod"/>
            </a:pPr>
            <a:r>
              <a:rPr lang="en-US" sz="2400">
                <a:solidFill>
                  <a:schemeClr val="dk1"/>
                </a:solidFill>
              </a:rPr>
              <a:t>Planning and management of Great Lakes resources</a:t>
            </a:r>
            <a:endParaRPr sz="1050"/>
          </a:p>
          <a:p>
            <a:pPr marL="257175" indent="-257175">
              <a:buClr>
                <a:schemeClr val="dk1"/>
              </a:buClr>
              <a:buSzPts val="3200"/>
              <a:buFont typeface="Arial"/>
              <a:buAutoNum type="arabicPeriod"/>
            </a:pPr>
            <a:r>
              <a:rPr lang="en-US" sz="2400">
                <a:solidFill>
                  <a:schemeClr val="dk1"/>
                </a:solidFill>
              </a:rPr>
              <a:t>Climate resilience</a:t>
            </a:r>
            <a:endParaRPr sz="1050"/>
          </a:p>
          <a:p>
            <a:r>
              <a:rPr lang="en-US" sz="2400">
                <a:solidFill>
                  <a:schemeClr val="dk1"/>
                </a:solidFill>
              </a:rPr>
              <a:t> </a:t>
            </a:r>
            <a:endParaRPr sz="1050"/>
          </a:p>
        </p:txBody>
      </p:sp>
      <p:pic>
        <p:nvPicPr>
          <p:cNvPr id="93" name="Google Shape;93;p3"/>
          <p:cNvPicPr preferRelativeResize="0"/>
          <p:nvPr/>
        </p:nvPicPr>
        <p:blipFill>
          <a:blip r:embed="rId4">
            <a:alphaModFix/>
          </a:blip>
          <a:stretch>
            <a:fillRect/>
          </a:stretch>
        </p:blipFill>
        <p:spPr>
          <a:xfrm>
            <a:off x="4804173" y="1039416"/>
            <a:ext cx="4336256" cy="38647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txBox="1">
            <a:spLocks noGrp="1"/>
          </p:cNvSpPr>
          <p:nvPr>
            <p:ph type="body" idx="1"/>
          </p:nvPr>
        </p:nvSpPr>
        <p:spPr>
          <a:xfrm>
            <a:off x="547322" y="1200150"/>
            <a:ext cx="8480250" cy="3943350"/>
          </a:xfrm>
          <a:prstGeom prst="rect">
            <a:avLst/>
          </a:prstGeom>
          <a:noFill/>
          <a:ln>
            <a:noFill/>
          </a:ln>
        </p:spPr>
        <p:txBody>
          <a:bodyPr spcFirstLastPara="1" wrap="square" lIns="68569" tIns="34275" rIns="68569" bIns="34275" anchor="t" anchorCtr="0">
            <a:noAutofit/>
          </a:bodyPr>
          <a:lstStyle/>
          <a:p>
            <a:pPr marL="0" indent="0">
              <a:lnSpc>
                <a:spcPct val="90000"/>
              </a:lnSpc>
            </a:pPr>
            <a:r>
              <a:rPr lang="en-US" sz="1800" dirty="0">
                <a:solidFill>
                  <a:schemeClr val="dk1"/>
                </a:solidFill>
              </a:rPr>
              <a:t>1. FVCOM v3.1.6 (Chen, Univ. of MA. Dartmouth) </a:t>
            </a:r>
          </a:p>
          <a:p>
            <a:pPr marL="0" indent="0">
              <a:lnSpc>
                <a:spcPct val="90000"/>
              </a:lnSpc>
            </a:pPr>
            <a:r>
              <a:rPr lang="en-US" sz="1800" dirty="0">
                <a:solidFill>
                  <a:schemeClr val="dk1"/>
                </a:solidFill>
              </a:rPr>
              <a:t>2. Five lakes model within the GL watershed</a:t>
            </a:r>
          </a:p>
          <a:p>
            <a:pPr marL="0" indent="0">
              <a:lnSpc>
                <a:spcPct val="90000"/>
              </a:lnSpc>
            </a:pPr>
            <a:r>
              <a:rPr lang="en-US" sz="1800" dirty="0">
                <a:solidFill>
                  <a:schemeClr val="dk1"/>
                </a:solidFill>
              </a:rPr>
              <a:t>3. 500m-5km horizontal resolution</a:t>
            </a:r>
            <a:r>
              <a:rPr lang="en-US" sz="1800" dirty="0">
                <a:solidFill>
                  <a:schemeClr val="dk1"/>
                </a:solidFill>
                <a:latin typeface="Courier New"/>
                <a:cs typeface="Courier New"/>
                <a:sym typeface="Courier New"/>
              </a:rPr>
              <a:t> and </a:t>
            </a:r>
            <a:r>
              <a:rPr lang="en-US" sz="1800" dirty="0">
                <a:solidFill>
                  <a:schemeClr val="dk1"/>
                </a:solidFill>
              </a:rPr>
              <a:t>21 vertical sigma layers</a:t>
            </a:r>
          </a:p>
          <a:p>
            <a:pPr marL="0" indent="0">
              <a:lnSpc>
                <a:spcPct val="90000"/>
              </a:lnSpc>
            </a:pPr>
            <a:r>
              <a:rPr lang="en-US" sz="1800" dirty="0">
                <a:solidFill>
                  <a:schemeClr val="dk1"/>
                </a:solidFill>
                <a:latin typeface="Courier New"/>
                <a:ea typeface="Courier New"/>
                <a:cs typeface="Courier New"/>
                <a:sym typeface="Courier New"/>
              </a:rPr>
              <a:t> </a:t>
            </a:r>
            <a:endParaRPr dirty="0"/>
          </a:p>
          <a:p>
            <a:pPr indent="-342900">
              <a:lnSpc>
                <a:spcPct val="90000"/>
              </a:lnSpc>
            </a:pPr>
            <a:r>
              <a:rPr lang="en-US" sz="1800" dirty="0">
                <a:solidFill>
                  <a:schemeClr val="dk1"/>
                </a:solidFill>
              </a:rPr>
              <a:t>4. </a:t>
            </a:r>
            <a:r>
              <a:rPr lang="en-US" sz="1800" dirty="0">
                <a:solidFill>
                  <a:schemeClr val="dk1"/>
                </a:solidFill>
                <a:highlight>
                  <a:srgbClr val="FFFF00"/>
                </a:highlight>
              </a:rPr>
              <a:t>Add surface wind-wave mixing (</a:t>
            </a:r>
            <a:r>
              <a:rPr lang="en-US" sz="1350" dirty="0">
                <a:solidFill>
                  <a:schemeClr val="dk1"/>
                </a:solidFill>
                <a:highlight>
                  <a:srgbClr val="FFFF00"/>
                </a:highlight>
              </a:rPr>
              <a:t>Hu and Wang 2010, JGR</a:t>
            </a:r>
            <a:r>
              <a:rPr lang="en-US" sz="1800" dirty="0">
                <a:solidFill>
                  <a:schemeClr val="dk1"/>
                </a:solidFill>
                <a:highlight>
                  <a:srgbClr val="FFFF00"/>
                </a:highlight>
              </a:rPr>
              <a:t>): </a:t>
            </a:r>
            <a:endParaRPr dirty="0"/>
          </a:p>
          <a:p>
            <a:pPr indent="-342900">
              <a:lnSpc>
                <a:spcPct val="90000"/>
              </a:lnSpc>
            </a:pPr>
            <a:r>
              <a:rPr lang="en-US" sz="1800" dirty="0">
                <a:solidFill>
                  <a:schemeClr val="dk1"/>
                </a:solidFill>
              </a:rPr>
              <a:t>5. </a:t>
            </a:r>
            <a:r>
              <a:rPr lang="en-US" sz="1800" dirty="0">
                <a:solidFill>
                  <a:schemeClr val="dk1"/>
                </a:solidFill>
                <a:highlight>
                  <a:srgbClr val="FFFF00"/>
                </a:highlight>
              </a:rPr>
              <a:t>Replace Euler-forward schemes with centered differencing (Wang et al. 2023)</a:t>
            </a:r>
            <a:endParaRPr dirty="0"/>
          </a:p>
          <a:p>
            <a:pPr indent="-342900">
              <a:lnSpc>
                <a:spcPct val="90000"/>
              </a:lnSpc>
            </a:pPr>
            <a:r>
              <a:rPr lang="en-US" sz="1800" dirty="0">
                <a:solidFill>
                  <a:schemeClr val="dk1"/>
                </a:solidFill>
              </a:rPr>
              <a:t>6. CICE: multiple category, plastic-viscous-elastic rheology (LANL, </a:t>
            </a:r>
            <a:r>
              <a:rPr lang="en-US" sz="1800" dirty="0" err="1">
                <a:solidFill>
                  <a:schemeClr val="dk1"/>
                </a:solidFill>
              </a:rPr>
              <a:t>Hunke</a:t>
            </a:r>
            <a:r>
              <a:rPr lang="en-US" sz="1800" dirty="0">
                <a:solidFill>
                  <a:schemeClr val="dk1"/>
                </a:solidFill>
              </a:rPr>
              <a:t>)</a:t>
            </a:r>
            <a:endParaRPr sz="1800" dirty="0">
              <a:solidFill>
                <a:schemeClr val="dk1"/>
              </a:solidFill>
            </a:endParaRPr>
          </a:p>
          <a:p>
            <a:pPr indent="-342900">
              <a:lnSpc>
                <a:spcPct val="90000"/>
              </a:lnSpc>
            </a:pPr>
            <a:r>
              <a:rPr lang="en-US" sz="1800" dirty="0">
                <a:solidFill>
                  <a:schemeClr val="dk1"/>
                </a:solidFill>
              </a:rPr>
              <a:t>7. Atmospheric forcing obtained from NCEP North America Regional Reanalysis (NARR) 3-hourly output (air temperature and humidity at 2m, wind at 10m)</a:t>
            </a:r>
            <a:r>
              <a:rPr lang="en-US" sz="1800" dirty="0">
                <a:solidFill>
                  <a:schemeClr val="dk1"/>
                </a:solidFill>
                <a:latin typeface="Courier New"/>
                <a:ea typeface="Courier New"/>
                <a:cs typeface="Courier New"/>
                <a:sym typeface="Courier New"/>
              </a:rPr>
              <a:t>,</a:t>
            </a:r>
            <a:r>
              <a:rPr lang="en-US" sz="1800" dirty="0">
                <a:solidFill>
                  <a:schemeClr val="dk1"/>
                </a:solidFill>
              </a:rPr>
              <a:t>solar radiation and air longwave radiation calculated</a:t>
            </a:r>
            <a:endParaRPr sz="1800" dirty="0">
              <a:solidFill>
                <a:schemeClr val="dk1"/>
              </a:solidFill>
              <a:latin typeface="Courier New"/>
              <a:ea typeface="Courier New"/>
              <a:cs typeface="Courier New"/>
              <a:sym typeface="Courier New"/>
            </a:endParaRPr>
          </a:p>
          <a:p>
            <a:pPr indent="-342900">
              <a:lnSpc>
                <a:spcPct val="90000"/>
              </a:lnSpc>
            </a:pPr>
            <a:r>
              <a:rPr lang="en-US" sz="1800" dirty="0">
                <a:solidFill>
                  <a:schemeClr val="dk1"/>
                </a:solidFill>
              </a:rPr>
              <a:t>8. I</a:t>
            </a:r>
            <a:r>
              <a:rPr lang="en-US" sz="18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nitial temperature field uses 2C everywhere</a:t>
            </a:r>
            <a:endParaRPr dirty="0"/>
          </a:p>
          <a:p>
            <a:pPr indent="-342900">
              <a:lnSpc>
                <a:spcPct val="90000"/>
              </a:lnSpc>
            </a:pPr>
            <a:r>
              <a:rPr lang="en-US" sz="1800" dirty="0">
                <a:solidFill>
                  <a:schemeClr val="dk1"/>
                </a:solidFill>
              </a:rPr>
              <a:t>9. Spin-up: 1 year, and run for </a:t>
            </a:r>
            <a:r>
              <a:rPr lang="en-US" sz="1800" dirty="0">
                <a:solidFill>
                  <a:schemeClr val="dk1"/>
                </a:solidFill>
                <a:highlight>
                  <a:srgbClr val="FFFF00"/>
                </a:highlight>
              </a:rPr>
              <a:t>1979-2021 continuous integration (42 years)!</a:t>
            </a:r>
            <a:endParaRPr dirty="0"/>
          </a:p>
          <a:p>
            <a:pPr indent="-342900">
              <a:lnSpc>
                <a:spcPct val="90000"/>
              </a:lnSpc>
            </a:pPr>
            <a:r>
              <a:rPr lang="en-US" sz="1800" dirty="0">
                <a:solidFill>
                  <a:schemeClr val="dk1"/>
                </a:solidFill>
              </a:rPr>
              <a:t>10.  External timing step: 10 sec, internal mode: 200 sec.</a:t>
            </a:r>
            <a:endParaRPr dirty="0"/>
          </a:p>
        </p:txBody>
      </p:sp>
      <p:sp>
        <p:nvSpPr>
          <p:cNvPr id="108" name="Google Shape;108;p5"/>
          <p:cNvSpPr txBox="1">
            <a:spLocks noGrp="1"/>
          </p:cNvSpPr>
          <p:nvPr>
            <p:ph type="title"/>
          </p:nvPr>
        </p:nvSpPr>
        <p:spPr>
          <a:xfrm>
            <a:off x="547322" y="507207"/>
            <a:ext cx="8596575" cy="554470"/>
          </a:xfrm>
          <a:prstGeom prst="rect">
            <a:avLst/>
          </a:prstGeom>
          <a:noFill/>
          <a:ln>
            <a:noFill/>
          </a:ln>
        </p:spPr>
        <p:txBody>
          <a:bodyPr spcFirstLastPara="1" wrap="square" lIns="68569" tIns="34275" rIns="68569" bIns="34275" anchor="t" anchorCtr="0">
            <a:noAutofit/>
          </a:bodyPr>
          <a:lstStyle/>
          <a:p>
            <a:r>
              <a:rPr lang="en-US" sz="2700" dirty="0">
                <a:solidFill>
                  <a:schemeClr val="dk1"/>
                </a:solidFill>
              </a:rPr>
              <a:t>2. GL FVCOM </a:t>
            </a:r>
            <a:endParaRPr dirty="0"/>
          </a:p>
        </p:txBody>
      </p:sp>
      <p:sp>
        <p:nvSpPr>
          <p:cNvPr id="109" name="Google Shape;109;p5"/>
          <p:cNvSpPr/>
          <p:nvPr/>
        </p:nvSpPr>
        <p:spPr>
          <a:xfrm>
            <a:off x="1143001" y="-138496"/>
            <a:ext cx="138600" cy="276969"/>
          </a:xfrm>
          <a:prstGeom prst="rect">
            <a:avLst/>
          </a:prstGeom>
          <a:noFill/>
          <a:ln>
            <a:noFill/>
          </a:ln>
        </p:spPr>
        <p:txBody>
          <a:bodyPr spcFirstLastPara="1" wrap="square" lIns="68569" tIns="34275" rIns="68569" bIns="34275" anchor="ctr" anchorCtr="0">
            <a:spAutoFit/>
          </a:bodyPr>
          <a:lstStyle/>
          <a:p>
            <a:pPr>
              <a:buClr>
                <a:schemeClr val="dk1"/>
              </a:buClr>
              <a:buSzPts val="1800"/>
            </a:pPr>
            <a:endParaRPr sz="1350">
              <a:solidFill>
                <a:schemeClr val="dk1"/>
              </a:solidFill>
            </a:endParaRPr>
          </a:p>
        </p:txBody>
      </p:sp>
      <p:pic>
        <p:nvPicPr>
          <p:cNvPr id="110" name="Google Shape;110;p5"/>
          <p:cNvPicPr preferRelativeResize="0"/>
          <p:nvPr/>
        </p:nvPicPr>
        <p:blipFill rotWithShape="1">
          <a:blip r:embed="rId3">
            <a:alphaModFix/>
          </a:blip>
          <a:srcRect/>
          <a:stretch/>
        </p:blipFill>
        <p:spPr>
          <a:xfrm>
            <a:off x="1143000" y="342901"/>
            <a:ext cx="85725" cy="164307"/>
          </a:xfrm>
          <a:prstGeom prst="rect">
            <a:avLst/>
          </a:prstGeom>
          <a:noFill/>
          <a:ln>
            <a:noFill/>
          </a:ln>
        </p:spPr>
      </p:pic>
      <p:pic>
        <p:nvPicPr>
          <p:cNvPr id="111" name="Google Shape;111;p5"/>
          <p:cNvPicPr preferRelativeResize="0"/>
          <p:nvPr/>
        </p:nvPicPr>
        <p:blipFill rotWithShape="1">
          <a:blip r:embed="rId4">
            <a:alphaModFix/>
          </a:blip>
          <a:srcRect/>
          <a:stretch/>
        </p:blipFill>
        <p:spPr>
          <a:xfrm>
            <a:off x="6280471" y="2055191"/>
            <a:ext cx="1314452" cy="428625"/>
          </a:xfrm>
          <a:prstGeom prst="rect">
            <a:avLst/>
          </a:prstGeom>
          <a:solidFill>
            <a:schemeClr val="lt1"/>
          </a:solidFill>
          <a:ln>
            <a:noFill/>
          </a:ln>
        </p:spPr>
      </p:pic>
      <p:sp>
        <p:nvSpPr>
          <p:cNvPr id="112" name="Google Shape;112;p5"/>
          <p:cNvSpPr/>
          <p:nvPr/>
        </p:nvSpPr>
        <p:spPr>
          <a:xfrm>
            <a:off x="1143001" y="368710"/>
            <a:ext cx="138600" cy="276969"/>
          </a:xfrm>
          <a:prstGeom prst="rect">
            <a:avLst/>
          </a:prstGeom>
          <a:noFill/>
          <a:ln>
            <a:noFill/>
          </a:ln>
        </p:spPr>
        <p:txBody>
          <a:bodyPr spcFirstLastPara="1" wrap="square" lIns="68569" tIns="34275" rIns="68569" bIns="34275" anchor="ctr" anchorCtr="0">
            <a:spAutoFit/>
          </a:bodyPr>
          <a:lstStyle/>
          <a:p>
            <a:pPr>
              <a:buClr>
                <a:schemeClr val="dk1"/>
              </a:buClr>
              <a:buSzPts val="1800"/>
            </a:pPr>
            <a:endParaRPr sz="135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111003" y="359472"/>
            <a:ext cx="8921994" cy="857250"/>
          </a:xfrm>
          <a:prstGeom prst="rect">
            <a:avLst/>
          </a:prstGeom>
          <a:noFill/>
          <a:ln>
            <a:noFill/>
          </a:ln>
        </p:spPr>
        <p:txBody>
          <a:bodyPr spcFirstLastPara="1" wrap="square" lIns="68569" tIns="34275" rIns="68569" bIns="34275" anchor="t" anchorCtr="0">
            <a:noAutofit/>
          </a:bodyPr>
          <a:lstStyle/>
          <a:p>
            <a:r>
              <a:rPr lang="en-US" sz="3000" dirty="0">
                <a:solidFill>
                  <a:schemeClr val="dk1"/>
                </a:solidFill>
              </a:rPr>
              <a:t>Topography and unstructured grids  </a:t>
            </a:r>
            <a:br>
              <a:rPr lang="en-US" sz="3000" dirty="0">
                <a:solidFill>
                  <a:schemeClr val="dk1"/>
                </a:solidFill>
              </a:rPr>
            </a:br>
            <a:r>
              <a:rPr lang="en-US" sz="2100" dirty="0">
                <a:solidFill>
                  <a:schemeClr val="dk1"/>
                </a:solidFill>
              </a:rPr>
              <a:t>(Bai et al. 2013, OM)</a:t>
            </a:r>
            <a:endParaRPr sz="2100" dirty="0">
              <a:solidFill>
                <a:schemeClr val="dk1"/>
              </a:solidFill>
            </a:endParaRPr>
          </a:p>
        </p:txBody>
      </p:sp>
      <p:pic>
        <p:nvPicPr>
          <p:cNvPr id="118" name="Google Shape;118;p6"/>
          <p:cNvPicPr preferRelativeResize="0"/>
          <p:nvPr/>
        </p:nvPicPr>
        <p:blipFill rotWithShape="1">
          <a:blip r:embed="rId3">
            <a:alphaModFix/>
          </a:blip>
          <a:srcRect t="8905" r="18278"/>
          <a:stretch/>
        </p:blipFill>
        <p:spPr>
          <a:xfrm rot="5400000">
            <a:off x="756991" y="772871"/>
            <a:ext cx="2944127" cy="4458108"/>
          </a:xfrm>
          <a:prstGeom prst="rect">
            <a:avLst/>
          </a:prstGeom>
          <a:noFill/>
          <a:ln>
            <a:noFill/>
          </a:ln>
        </p:spPr>
      </p:pic>
      <p:pic>
        <p:nvPicPr>
          <p:cNvPr id="119" name="Google Shape;119;p6" descr="gl001.jpg"/>
          <p:cNvPicPr preferRelativeResize="0"/>
          <p:nvPr/>
        </p:nvPicPr>
        <p:blipFill rotWithShape="1">
          <a:blip r:embed="rId4">
            <a:alphaModFix/>
          </a:blip>
          <a:srcRect/>
          <a:stretch/>
        </p:blipFill>
        <p:spPr>
          <a:xfrm>
            <a:off x="4444511" y="1529861"/>
            <a:ext cx="4699488" cy="28882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sldNum" idx="12"/>
          </p:nvPr>
        </p:nvSpPr>
        <p:spPr>
          <a:xfrm>
            <a:off x="8643900" y="4901981"/>
            <a:ext cx="357900" cy="231000"/>
          </a:xfrm>
          <a:prstGeom prst="rect">
            <a:avLst/>
          </a:prstGeom>
          <a:noFill/>
          <a:ln>
            <a:noFill/>
          </a:ln>
        </p:spPr>
        <p:txBody>
          <a:bodyPr spcFirstLastPara="1" wrap="square" lIns="68569" tIns="34275" rIns="68569" bIns="34275" anchor="ctr" anchorCtr="0">
            <a:noAutofit/>
          </a:bodyPr>
          <a:lstStyle/>
          <a:p>
            <a:fld id="{00000000-1234-1234-1234-123412341234}" type="slidenum">
              <a:rPr lang="en-US">
                <a:solidFill>
                  <a:srgbClr val="888888"/>
                </a:solidFill>
              </a:rPr>
              <a:pPr/>
              <a:t>6</a:t>
            </a:fld>
            <a:endParaRPr>
              <a:solidFill>
                <a:srgbClr val="888888"/>
              </a:solidFill>
            </a:endParaRPr>
          </a:p>
        </p:txBody>
      </p:sp>
      <p:pic>
        <p:nvPicPr>
          <p:cNvPr id="165" name="Google Shape;165;p11" descr="A picture containing graphical user interface&#10;&#10;Description automatically generated"/>
          <p:cNvPicPr preferRelativeResize="0"/>
          <p:nvPr/>
        </p:nvPicPr>
        <p:blipFill rotWithShape="1">
          <a:blip r:embed="rId3">
            <a:alphaModFix/>
          </a:blip>
          <a:srcRect/>
          <a:stretch/>
        </p:blipFill>
        <p:spPr>
          <a:xfrm>
            <a:off x="356940" y="766879"/>
            <a:ext cx="4376680" cy="4040012"/>
          </a:xfrm>
          <a:prstGeom prst="rect">
            <a:avLst/>
          </a:prstGeom>
          <a:noFill/>
          <a:ln>
            <a:noFill/>
          </a:ln>
        </p:spPr>
      </p:pic>
      <p:pic>
        <p:nvPicPr>
          <p:cNvPr id="166" name="Google Shape;166;p11" descr="Text&#10;&#10;Description automatically generated with low confidence"/>
          <p:cNvPicPr preferRelativeResize="0"/>
          <p:nvPr/>
        </p:nvPicPr>
        <p:blipFill rotWithShape="1">
          <a:blip r:embed="rId4">
            <a:alphaModFix/>
          </a:blip>
          <a:srcRect/>
          <a:stretch/>
        </p:blipFill>
        <p:spPr>
          <a:xfrm>
            <a:off x="4733620" y="766879"/>
            <a:ext cx="4376681" cy="4040012"/>
          </a:xfrm>
          <a:prstGeom prst="rect">
            <a:avLst/>
          </a:prstGeom>
          <a:noFill/>
          <a:ln>
            <a:noFill/>
          </a:ln>
        </p:spPr>
      </p:pic>
      <p:sp>
        <p:nvSpPr>
          <p:cNvPr id="167" name="Google Shape;167;p11"/>
          <p:cNvSpPr txBox="1"/>
          <p:nvPr/>
        </p:nvSpPr>
        <p:spPr>
          <a:xfrm>
            <a:off x="944539" y="475581"/>
            <a:ext cx="7878311" cy="392385"/>
          </a:xfrm>
          <a:prstGeom prst="rect">
            <a:avLst/>
          </a:prstGeom>
          <a:noFill/>
          <a:ln>
            <a:noFill/>
          </a:ln>
        </p:spPr>
        <p:txBody>
          <a:bodyPr spcFirstLastPara="1" wrap="square" lIns="68569" tIns="34275" rIns="68569" bIns="34275" anchor="t" anchorCtr="0">
            <a:spAutoFit/>
          </a:bodyPr>
          <a:lstStyle/>
          <a:p>
            <a:pPr>
              <a:buClr>
                <a:schemeClr val="dk1"/>
              </a:buClr>
              <a:buSzPts val="2800"/>
            </a:pPr>
            <a:r>
              <a:rPr lang="en-US" sz="2100" dirty="0">
                <a:solidFill>
                  <a:schemeClr val="dk1"/>
                </a:solidFill>
              </a:rPr>
              <a:t>Simulated ice cover                            </a:t>
            </a:r>
            <a:r>
              <a:rPr lang="en-US" sz="21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lake surface temperature</a:t>
            </a:r>
            <a:endParaRPr sz="1050" dirty="0"/>
          </a:p>
        </p:txBody>
      </p:sp>
      <p:sp>
        <p:nvSpPr>
          <p:cNvPr id="168" name="Google Shape;168;p11"/>
          <p:cNvSpPr txBox="1"/>
          <p:nvPr/>
        </p:nvSpPr>
        <p:spPr>
          <a:xfrm>
            <a:off x="33700" y="4540921"/>
            <a:ext cx="9110300" cy="530884"/>
          </a:xfrm>
          <a:prstGeom prst="rect">
            <a:avLst/>
          </a:prstGeom>
          <a:noFill/>
          <a:ln>
            <a:noFill/>
          </a:ln>
        </p:spPr>
        <p:txBody>
          <a:bodyPr spcFirstLastPara="1" wrap="square" lIns="68569" tIns="34275" rIns="68569" bIns="34275" anchor="t" anchorCtr="0">
            <a:spAutoFit/>
          </a:bodyPr>
          <a:lstStyle/>
          <a:p>
            <a:pPr>
              <a:buClr>
                <a:schemeClr val="dk1"/>
              </a:buClr>
              <a:buSzPts val="2000"/>
            </a:pPr>
            <a:r>
              <a:rPr lang="en-US" sz="1500" dirty="0">
                <a:solidFill>
                  <a:schemeClr val="dk1"/>
                </a:solidFill>
              </a:rPr>
              <a:t>Bai et al. (2013, OM), </a:t>
            </a:r>
            <a:r>
              <a:rPr lang="en-US" sz="1500" dirty="0" err="1">
                <a:solidFill>
                  <a:schemeClr val="dk1"/>
                </a:solidFill>
              </a:rPr>
              <a:t>Fujisak-Manome</a:t>
            </a:r>
            <a:r>
              <a:rPr lang="en-US" sz="1500" dirty="0">
                <a:solidFill>
                  <a:schemeClr val="dk1"/>
                </a:solidFill>
              </a:rPr>
              <a:t> and Wang (2016, IAHR), Cannon et al. (2023, ODYN; 2024, </a:t>
            </a:r>
            <a:r>
              <a:rPr lang="en-US" sz="1500" dirty="0" err="1">
                <a:solidFill>
                  <a:schemeClr val="dk1"/>
                </a:solidFill>
              </a:rPr>
              <a:t>JClim</a:t>
            </a:r>
            <a:r>
              <a:rPr lang="en-US" sz="1500" dirty="0">
                <a:solidFill>
                  <a:schemeClr val="dk1"/>
                </a:solidFill>
              </a:rPr>
              <a:t>)</a:t>
            </a:r>
            <a:endParaRPr sz="1050" dirty="0"/>
          </a:p>
        </p:txBody>
      </p:sp>
      <p:sp>
        <p:nvSpPr>
          <p:cNvPr id="7" name="Title 1">
            <a:extLst>
              <a:ext uri="{FF2B5EF4-FFF2-40B4-BE49-F238E27FC236}">
                <a16:creationId xmlns:a16="http://schemas.microsoft.com/office/drawing/2014/main" id="{CD72B341-1DCF-43C1-BC74-A5F9882B38A4}"/>
              </a:ext>
            </a:extLst>
          </p:cNvPr>
          <p:cNvSpPr>
            <a:spLocks noGrp="1"/>
          </p:cNvSpPr>
          <p:nvPr>
            <p:ph type="title"/>
          </p:nvPr>
        </p:nvSpPr>
        <p:spPr>
          <a:xfrm>
            <a:off x="33701" y="-48067"/>
            <a:ext cx="3532460" cy="523648"/>
          </a:xfrm>
          <a:solidFill>
            <a:schemeClr val="bg1"/>
          </a:solidFill>
        </p:spPr>
        <p:txBody>
          <a:bodyPr/>
          <a:lstStyle/>
          <a:p>
            <a:r>
              <a:rPr lang="en-US" sz="2700" b="1" dirty="0">
                <a:solidFill>
                  <a:schemeClr val="tx1"/>
                </a:solidFill>
                <a:latin typeface="Calibri" panose="020F0502020204030204" pitchFamily="34" charset="0"/>
              </a:rPr>
              <a:t>3. Results of Hindcast</a:t>
            </a:r>
            <a:endParaRPr lang="en-US" sz="2700" b="1" dirty="0">
              <a:solidFill>
                <a:schemeClr val="tx1"/>
              </a:solidFill>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2DDC17E5-6662-9389-2F8F-59B04721CC2C}"/>
              </a:ext>
            </a:extLst>
          </p:cNvPr>
          <p:cNvPicPr>
            <a:picLocks noChangeAspect="1"/>
          </p:cNvPicPr>
          <p:nvPr/>
        </p:nvPicPr>
        <p:blipFill>
          <a:blip r:embed="rId3"/>
          <a:stretch>
            <a:fillRect/>
          </a:stretch>
        </p:blipFill>
        <p:spPr>
          <a:xfrm>
            <a:off x="1730831" y="849746"/>
            <a:ext cx="5454121" cy="4232962"/>
          </a:xfrm>
          <a:prstGeom prst="rect">
            <a:avLst/>
          </a:prstGeom>
        </p:spPr>
      </p:pic>
      <p:sp>
        <p:nvSpPr>
          <p:cNvPr id="8" name="TextBox 7">
            <a:extLst>
              <a:ext uri="{FF2B5EF4-FFF2-40B4-BE49-F238E27FC236}">
                <a16:creationId xmlns:a16="http://schemas.microsoft.com/office/drawing/2014/main" id="{98245945-CA13-470C-96DB-60D3CF15592C}"/>
              </a:ext>
            </a:extLst>
          </p:cNvPr>
          <p:cNvSpPr txBox="1"/>
          <p:nvPr/>
        </p:nvSpPr>
        <p:spPr>
          <a:xfrm>
            <a:off x="0" y="1220641"/>
            <a:ext cx="1645105" cy="553998"/>
          </a:xfrm>
          <a:prstGeom prst="rect">
            <a:avLst/>
          </a:prstGeom>
          <a:noFill/>
        </p:spPr>
        <p:txBody>
          <a:bodyPr wrap="square" rtlCol="0">
            <a:spAutoFit/>
          </a:bodyPr>
          <a:lstStyle/>
          <a:p>
            <a:r>
              <a:rPr lang="en-US" sz="1500" dirty="0">
                <a:solidFill>
                  <a:schemeClr val="tx1"/>
                </a:solidFill>
                <a:latin typeface="Corbel" panose="020B0503020204020204" pitchFamily="34" charset="0"/>
                <a:cs typeface="Arial" panose="020B0604020202020204" pitchFamily="34" charset="0"/>
              </a:rPr>
              <a:t>(+) surface temps: northern latitudes</a:t>
            </a:r>
          </a:p>
        </p:txBody>
      </p:sp>
      <p:sp>
        <p:nvSpPr>
          <p:cNvPr id="11" name="TextBox 10">
            <a:extLst>
              <a:ext uri="{FF2B5EF4-FFF2-40B4-BE49-F238E27FC236}">
                <a16:creationId xmlns:a16="http://schemas.microsoft.com/office/drawing/2014/main" id="{9C256BE9-440C-4757-9578-395B6E961C21}"/>
              </a:ext>
            </a:extLst>
          </p:cNvPr>
          <p:cNvSpPr txBox="1"/>
          <p:nvPr/>
        </p:nvSpPr>
        <p:spPr>
          <a:xfrm>
            <a:off x="2847154" y="2483682"/>
            <a:ext cx="1200242"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agree well w/ obs. </a:t>
            </a:r>
          </a:p>
        </p:txBody>
      </p:sp>
      <p:sp>
        <p:nvSpPr>
          <p:cNvPr id="12" name="TextBox 11">
            <a:extLst>
              <a:ext uri="{FF2B5EF4-FFF2-40B4-BE49-F238E27FC236}">
                <a16:creationId xmlns:a16="http://schemas.microsoft.com/office/drawing/2014/main" id="{DDD5571B-1250-4CB7-ADF8-1FAF1E6A67DF}"/>
              </a:ext>
            </a:extLst>
          </p:cNvPr>
          <p:cNvSpPr txBox="1"/>
          <p:nvPr/>
        </p:nvSpPr>
        <p:spPr>
          <a:xfrm>
            <a:off x="2799417" y="4420305"/>
            <a:ext cx="1200242"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agree well w/ obs. </a:t>
            </a:r>
          </a:p>
        </p:txBody>
      </p:sp>
      <p:sp>
        <p:nvSpPr>
          <p:cNvPr id="15" name="TextBox 14">
            <a:extLst>
              <a:ext uri="{FF2B5EF4-FFF2-40B4-BE49-F238E27FC236}">
                <a16:creationId xmlns:a16="http://schemas.microsoft.com/office/drawing/2014/main" id="{796F4BD8-FC93-4628-B2FD-56638EE9A394}"/>
              </a:ext>
            </a:extLst>
          </p:cNvPr>
          <p:cNvSpPr txBox="1"/>
          <p:nvPr/>
        </p:nvSpPr>
        <p:spPr>
          <a:xfrm>
            <a:off x="7243851" y="1220641"/>
            <a:ext cx="1694233" cy="553998"/>
          </a:xfrm>
          <a:prstGeom prst="rect">
            <a:avLst/>
          </a:prstGeom>
          <a:noFill/>
        </p:spPr>
        <p:txBody>
          <a:bodyPr wrap="square" rtlCol="0">
            <a:spAutoFit/>
          </a:bodyPr>
          <a:lstStyle/>
          <a:p>
            <a:r>
              <a:rPr lang="en-US" sz="1500" dirty="0">
                <a:solidFill>
                  <a:schemeClr val="tx1"/>
                </a:solidFill>
                <a:latin typeface="Corbel" panose="020B0503020204020204" pitchFamily="34" charset="0"/>
                <a:cs typeface="Arial" panose="020B0604020202020204" pitchFamily="34" charset="0"/>
              </a:rPr>
              <a:t>(+) bottom temps: shallow regions</a:t>
            </a:r>
          </a:p>
        </p:txBody>
      </p:sp>
      <p:sp>
        <p:nvSpPr>
          <p:cNvPr id="16" name="TextBox 15">
            <a:extLst>
              <a:ext uri="{FF2B5EF4-FFF2-40B4-BE49-F238E27FC236}">
                <a16:creationId xmlns:a16="http://schemas.microsoft.com/office/drawing/2014/main" id="{73F53377-B1A1-42C2-A723-1EF24F33A483}"/>
              </a:ext>
            </a:extLst>
          </p:cNvPr>
          <p:cNvSpPr txBox="1"/>
          <p:nvPr/>
        </p:nvSpPr>
        <p:spPr>
          <a:xfrm>
            <a:off x="7341774" y="3607897"/>
            <a:ext cx="1596309" cy="553998"/>
          </a:xfrm>
          <a:prstGeom prst="rect">
            <a:avLst/>
          </a:prstGeom>
          <a:noFill/>
        </p:spPr>
        <p:txBody>
          <a:bodyPr wrap="square" rtlCol="0">
            <a:spAutoFit/>
          </a:bodyPr>
          <a:lstStyle/>
          <a:p>
            <a:r>
              <a:rPr lang="en-US" sz="1500" dirty="0">
                <a:solidFill>
                  <a:schemeClr val="tx1"/>
                </a:solidFill>
                <a:latin typeface="Corbel" panose="020B0503020204020204" pitchFamily="34" charset="0"/>
                <a:cs typeface="Arial" panose="020B0604020202020204" pitchFamily="34" charset="0"/>
              </a:rPr>
              <a:t>(-) ice thickness: shallow, mid-</a:t>
            </a:r>
            <a:r>
              <a:rPr lang="en-US" sz="1500" dirty="0" err="1">
                <a:solidFill>
                  <a:schemeClr val="tx1"/>
                </a:solidFill>
                <a:latin typeface="Corbel" panose="020B0503020204020204" pitchFamily="34" charset="0"/>
                <a:cs typeface="Arial" panose="020B0604020202020204" pitchFamily="34" charset="0"/>
              </a:rPr>
              <a:t>lat</a:t>
            </a:r>
            <a:endParaRPr lang="en-US" sz="1500" dirty="0">
              <a:solidFill>
                <a:schemeClr val="tx1"/>
              </a:solidFill>
              <a:latin typeface="Corbel" panose="020B0503020204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CB21F17-B628-4EE3-9714-CCBA567E9D11}"/>
              </a:ext>
            </a:extLst>
          </p:cNvPr>
          <p:cNvSpPr txBox="1"/>
          <p:nvPr/>
        </p:nvSpPr>
        <p:spPr>
          <a:xfrm>
            <a:off x="47634" y="3652337"/>
            <a:ext cx="1639469" cy="553998"/>
          </a:xfrm>
          <a:prstGeom prst="rect">
            <a:avLst/>
          </a:prstGeom>
          <a:noFill/>
        </p:spPr>
        <p:txBody>
          <a:bodyPr wrap="square" rtlCol="0">
            <a:spAutoFit/>
          </a:bodyPr>
          <a:lstStyle/>
          <a:p>
            <a:r>
              <a:rPr lang="en-US" sz="1500" dirty="0">
                <a:solidFill>
                  <a:schemeClr val="tx1"/>
                </a:solidFill>
                <a:latin typeface="Corbel" panose="020B0503020204020204" pitchFamily="34" charset="0"/>
                <a:cs typeface="Arial" panose="020B0604020202020204" pitchFamily="34" charset="0"/>
              </a:rPr>
              <a:t>(-) ice cover: northern latitudes</a:t>
            </a:r>
          </a:p>
        </p:txBody>
      </p:sp>
      <p:sp>
        <p:nvSpPr>
          <p:cNvPr id="19" name="Arrow: Right 18">
            <a:extLst>
              <a:ext uri="{FF2B5EF4-FFF2-40B4-BE49-F238E27FC236}">
                <a16:creationId xmlns:a16="http://schemas.microsoft.com/office/drawing/2014/main" id="{0EC2DB46-228A-4E32-B71F-A47F10CDD7C8}"/>
              </a:ext>
            </a:extLst>
          </p:cNvPr>
          <p:cNvSpPr/>
          <p:nvPr/>
        </p:nvSpPr>
        <p:spPr>
          <a:xfrm rot="20600562" flipV="1">
            <a:off x="1121895" y="4215051"/>
            <a:ext cx="564356" cy="2214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6" name="Arrow: Right 35">
            <a:extLst>
              <a:ext uri="{FF2B5EF4-FFF2-40B4-BE49-F238E27FC236}">
                <a16:creationId xmlns:a16="http://schemas.microsoft.com/office/drawing/2014/main" id="{3582CA1C-8703-F841-E53F-18B0AB91F39E}"/>
              </a:ext>
            </a:extLst>
          </p:cNvPr>
          <p:cNvSpPr/>
          <p:nvPr/>
        </p:nvSpPr>
        <p:spPr>
          <a:xfrm rot="999438">
            <a:off x="1102848" y="1830430"/>
            <a:ext cx="564356" cy="2214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7" name="Arrow: Right 36">
            <a:extLst>
              <a:ext uri="{FF2B5EF4-FFF2-40B4-BE49-F238E27FC236}">
                <a16:creationId xmlns:a16="http://schemas.microsoft.com/office/drawing/2014/main" id="{BEAFD79C-7584-CD17-7FE4-C12ADFB86BF2}"/>
              </a:ext>
            </a:extLst>
          </p:cNvPr>
          <p:cNvSpPr/>
          <p:nvPr/>
        </p:nvSpPr>
        <p:spPr>
          <a:xfrm rot="999438" flipH="1" flipV="1">
            <a:off x="7260308" y="4215052"/>
            <a:ext cx="564356" cy="2214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8" name="Arrow: Right 37">
            <a:extLst>
              <a:ext uri="{FF2B5EF4-FFF2-40B4-BE49-F238E27FC236}">
                <a16:creationId xmlns:a16="http://schemas.microsoft.com/office/drawing/2014/main" id="{C8F5F5C2-A856-6AEF-B07B-A7FFD7FF0778}"/>
              </a:ext>
            </a:extLst>
          </p:cNvPr>
          <p:cNvSpPr/>
          <p:nvPr/>
        </p:nvSpPr>
        <p:spPr>
          <a:xfrm rot="20600562" flipH="1">
            <a:off x="7241261" y="1830431"/>
            <a:ext cx="564356" cy="2214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itle 1">
            <a:extLst>
              <a:ext uri="{FF2B5EF4-FFF2-40B4-BE49-F238E27FC236}">
                <a16:creationId xmlns:a16="http://schemas.microsoft.com/office/drawing/2014/main" id="{8F8449DA-52B7-5C03-F88C-E67C9D46023F}"/>
              </a:ext>
            </a:extLst>
          </p:cNvPr>
          <p:cNvSpPr>
            <a:spLocks noGrp="1"/>
          </p:cNvSpPr>
          <p:nvPr>
            <p:ph type="title"/>
          </p:nvPr>
        </p:nvSpPr>
        <p:spPr>
          <a:xfrm>
            <a:off x="19276" y="408038"/>
            <a:ext cx="8677574" cy="742950"/>
          </a:xfrm>
        </p:spPr>
        <p:txBody>
          <a:bodyPr/>
          <a:lstStyle/>
          <a:p>
            <a:r>
              <a:rPr lang="en-US" sz="2700" b="1" dirty="0">
                <a:solidFill>
                  <a:schemeClr val="tx1"/>
                </a:solidFill>
                <a:latin typeface="Calibri" panose="020F0502020204030204" pitchFamily="34" charset="0"/>
              </a:rPr>
              <a:t>Results: Historical Spatial Trends</a:t>
            </a:r>
            <a:endParaRPr lang="en-US" sz="2700" b="1" dirty="0">
              <a:solidFill>
                <a:schemeClr val="tx1"/>
              </a:solidFill>
              <a:latin typeface="Calibri"/>
              <a:cs typeface="Calibri"/>
            </a:endParaRPr>
          </a:p>
        </p:txBody>
      </p:sp>
      <p:pic>
        <p:nvPicPr>
          <p:cNvPr id="2" name="Picture 1" descr="Image depicts the CIGLR logo and motto, &quot;Great Lakes Science for Society&quot;.">
            <a:extLst>
              <a:ext uri="{FF2B5EF4-FFF2-40B4-BE49-F238E27FC236}">
                <a16:creationId xmlns:a16="http://schemas.microsoft.com/office/drawing/2014/main" id="{2C2411A1-56DD-CEF7-BADB-A36F5FF3D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699" y="64816"/>
            <a:ext cx="2073026" cy="79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84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2DDC17E5-6662-9389-2F8F-59B04721CC2C}"/>
              </a:ext>
            </a:extLst>
          </p:cNvPr>
          <p:cNvPicPr>
            <a:picLocks noChangeAspect="1"/>
          </p:cNvPicPr>
          <p:nvPr/>
        </p:nvPicPr>
        <p:blipFill>
          <a:blip r:embed="rId3"/>
          <a:stretch>
            <a:fillRect/>
          </a:stretch>
        </p:blipFill>
        <p:spPr>
          <a:xfrm>
            <a:off x="1187778" y="428281"/>
            <a:ext cx="5997174" cy="4654427"/>
          </a:xfrm>
          <a:prstGeom prst="rect">
            <a:avLst/>
          </a:prstGeom>
        </p:spPr>
      </p:pic>
      <p:sp>
        <p:nvSpPr>
          <p:cNvPr id="8" name="TextBox 7">
            <a:extLst>
              <a:ext uri="{FF2B5EF4-FFF2-40B4-BE49-F238E27FC236}">
                <a16:creationId xmlns:a16="http://schemas.microsoft.com/office/drawing/2014/main" id="{98245945-CA13-470C-96DB-60D3CF15592C}"/>
              </a:ext>
            </a:extLst>
          </p:cNvPr>
          <p:cNvSpPr txBox="1"/>
          <p:nvPr/>
        </p:nvSpPr>
        <p:spPr>
          <a:xfrm>
            <a:off x="0" y="1220641"/>
            <a:ext cx="1645105" cy="553998"/>
          </a:xfrm>
          <a:prstGeom prst="rect">
            <a:avLst/>
          </a:prstGeom>
          <a:noFill/>
        </p:spPr>
        <p:txBody>
          <a:bodyPr wrap="square" rtlCol="0">
            <a:spAutoFit/>
          </a:bodyPr>
          <a:lstStyle/>
          <a:p>
            <a:r>
              <a:rPr lang="en-US" sz="1500" dirty="0">
                <a:solidFill>
                  <a:schemeClr val="tx1"/>
                </a:solidFill>
                <a:latin typeface="Corbel" panose="020B0503020204020204" pitchFamily="34" charset="0"/>
                <a:cs typeface="Arial" panose="020B0604020202020204" pitchFamily="34" charset="0"/>
              </a:rPr>
              <a:t>(+) surface temps: northern latitudes</a:t>
            </a:r>
          </a:p>
        </p:txBody>
      </p:sp>
      <p:sp>
        <p:nvSpPr>
          <p:cNvPr id="11" name="TextBox 10">
            <a:extLst>
              <a:ext uri="{FF2B5EF4-FFF2-40B4-BE49-F238E27FC236}">
                <a16:creationId xmlns:a16="http://schemas.microsoft.com/office/drawing/2014/main" id="{9C256BE9-440C-4757-9578-395B6E961C21}"/>
              </a:ext>
            </a:extLst>
          </p:cNvPr>
          <p:cNvSpPr txBox="1"/>
          <p:nvPr/>
        </p:nvSpPr>
        <p:spPr>
          <a:xfrm>
            <a:off x="2847154" y="2483682"/>
            <a:ext cx="1200242"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agree well w/ obs. </a:t>
            </a:r>
          </a:p>
        </p:txBody>
      </p:sp>
      <p:sp>
        <p:nvSpPr>
          <p:cNvPr id="12" name="TextBox 11">
            <a:extLst>
              <a:ext uri="{FF2B5EF4-FFF2-40B4-BE49-F238E27FC236}">
                <a16:creationId xmlns:a16="http://schemas.microsoft.com/office/drawing/2014/main" id="{DDD5571B-1250-4CB7-ADF8-1FAF1E6A67DF}"/>
              </a:ext>
            </a:extLst>
          </p:cNvPr>
          <p:cNvSpPr txBox="1"/>
          <p:nvPr/>
        </p:nvSpPr>
        <p:spPr>
          <a:xfrm>
            <a:off x="2799417" y="4420305"/>
            <a:ext cx="1200242"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agree well w/ obs. </a:t>
            </a:r>
          </a:p>
        </p:txBody>
      </p:sp>
      <p:sp>
        <p:nvSpPr>
          <p:cNvPr id="15" name="TextBox 14">
            <a:extLst>
              <a:ext uri="{FF2B5EF4-FFF2-40B4-BE49-F238E27FC236}">
                <a16:creationId xmlns:a16="http://schemas.microsoft.com/office/drawing/2014/main" id="{796F4BD8-FC93-4628-B2FD-56638EE9A394}"/>
              </a:ext>
            </a:extLst>
          </p:cNvPr>
          <p:cNvSpPr txBox="1"/>
          <p:nvPr/>
        </p:nvSpPr>
        <p:spPr>
          <a:xfrm>
            <a:off x="7243851" y="1220641"/>
            <a:ext cx="1694233" cy="553998"/>
          </a:xfrm>
          <a:prstGeom prst="rect">
            <a:avLst/>
          </a:prstGeom>
          <a:noFill/>
        </p:spPr>
        <p:txBody>
          <a:bodyPr wrap="square" rtlCol="0">
            <a:spAutoFit/>
          </a:bodyPr>
          <a:lstStyle/>
          <a:p>
            <a:r>
              <a:rPr lang="en-US" sz="1500" dirty="0">
                <a:solidFill>
                  <a:schemeClr val="tx1"/>
                </a:solidFill>
                <a:latin typeface="Corbel" panose="020B0503020204020204" pitchFamily="34" charset="0"/>
                <a:cs typeface="Arial" panose="020B0604020202020204" pitchFamily="34" charset="0"/>
              </a:rPr>
              <a:t>(+) bottom temps: shallow regions</a:t>
            </a:r>
          </a:p>
        </p:txBody>
      </p:sp>
      <p:sp>
        <p:nvSpPr>
          <p:cNvPr id="16" name="TextBox 15">
            <a:extLst>
              <a:ext uri="{FF2B5EF4-FFF2-40B4-BE49-F238E27FC236}">
                <a16:creationId xmlns:a16="http://schemas.microsoft.com/office/drawing/2014/main" id="{73F53377-B1A1-42C2-A723-1EF24F33A483}"/>
              </a:ext>
            </a:extLst>
          </p:cNvPr>
          <p:cNvSpPr txBox="1"/>
          <p:nvPr/>
        </p:nvSpPr>
        <p:spPr>
          <a:xfrm>
            <a:off x="7341774" y="3652337"/>
            <a:ext cx="1596309" cy="553998"/>
          </a:xfrm>
          <a:prstGeom prst="rect">
            <a:avLst/>
          </a:prstGeom>
          <a:noFill/>
        </p:spPr>
        <p:txBody>
          <a:bodyPr wrap="square" rtlCol="0">
            <a:spAutoFit/>
          </a:bodyPr>
          <a:lstStyle/>
          <a:p>
            <a:r>
              <a:rPr lang="en-US" sz="1500" dirty="0">
                <a:solidFill>
                  <a:schemeClr val="tx1"/>
                </a:solidFill>
                <a:latin typeface="Corbel" panose="020B0503020204020204" pitchFamily="34" charset="0"/>
                <a:cs typeface="Arial" panose="020B0604020202020204" pitchFamily="34" charset="0"/>
              </a:rPr>
              <a:t>(-) ice thickness: shallow, mid-</a:t>
            </a:r>
            <a:r>
              <a:rPr lang="en-US" sz="1500" dirty="0" err="1">
                <a:solidFill>
                  <a:schemeClr val="tx1"/>
                </a:solidFill>
                <a:latin typeface="Corbel" panose="020B0503020204020204" pitchFamily="34" charset="0"/>
                <a:cs typeface="Arial" panose="020B0604020202020204" pitchFamily="34" charset="0"/>
              </a:rPr>
              <a:t>lat</a:t>
            </a:r>
            <a:endParaRPr lang="en-US" sz="1500" dirty="0">
              <a:solidFill>
                <a:schemeClr val="tx1"/>
              </a:solidFill>
              <a:latin typeface="Corbel" panose="020B0503020204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CB21F17-B628-4EE3-9714-CCBA567E9D11}"/>
              </a:ext>
            </a:extLst>
          </p:cNvPr>
          <p:cNvSpPr txBox="1"/>
          <p:nvPr/>
        </p:nvSpPr>
        <p:spPr>
          <a:xfrm>
            <a:off x="2896" y="3657401"/>
            <a:ext cx="1639469" cy="553998"/>
          </a:xfrm>
          <a:prstGeom prst="rect">
            <a:avLst/>
          </a:prstGeom>
          <a:noFill/>
        </p:spPr>
        <p:txBody>
          <a:bodyPr wrap="square" rtlCol="0">
            <a:spAutoFit/>
          </a:bodyPr>
          <a:lstStyle/>
          <a:p>
            <a:r>
              <a:rPr lang="en-US" sz="1500" dirty="0">
                <a:solidFill>
                  <a:schemeClr val="tx1"/>
                </a:solidFill>
                <a:latin typeface="Corbel" panose="020B0503020204020204" pitchFamily="34" charset="0"/>
                <a:cs typeface="Arial" panose="020B0604020202020204" pitchFamily="34" charset="0"/>
              </a:rPr>
              <a:t>(-) ice cover: northern latitudes</a:t>
            </a:r>
          </a:p>
        </p:txBody>
      </p:sp>
      <p:sp>
        <p:nvSpPr>
          <p:cNvPr id="19" name="Arrow: Right 18">
            <a:extLst>
              <a:ext uri="{FF2B5EF4-FFF2-40B4-BE49-F238E27FC236}">
                <a16:creationId xmlns:a16="http://schemas.microsoft.com/office/drawing/2014/main" id="{0EC2DB46-228A-4E32-B71F-A47F10CDD7C8}"/>
              </a:ext>
            </a:extLst>
          </p:cNvPr>
          <p:cNvSpPr/>
          <p:nvPr/>
        </p:nvSpPr>
        <p:spPr>
          <a:xfrm rot="20600562" flipV="1">
            <a:off x="1121895" y="4215051"/>
            <a:ext cx="564356" cy="2214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5" name="Oval 24">
            <a:extLst>
              <a:ext uri="{FF2B5EF4-FFF2-40B4-BE49-F238E27FC236}">
                <a16:creationId xmlns:a16="http://schemas.microsoft.com/office/drawing/2014/main" id="{069B0312-EE93-46F3-AABA-24CC87D2409F}"/>
              </a:ext>
            </a:extLst>
          </p:cNvPr>
          <p:cNvSpPr/>
          <p:nvPr/>
        </p:nvSpPr>
        <p:spPr>
          <a:xfrm>
            <a:off x="5688783" y="1981855"/>
            <a:ext cx="453491" cy="242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6" name="Arrow: Right 35">
            <a:extLst>
              <a:ext uri="{FF2B5EF4-FFF2-40B4-BE49-F238E27FC236}">
                <a16:creationId xmlns:a16="http://schemas.microsoft.com/office/drawing/2014/main" id="{3582CA1C-8703-F841-E53F-18B0AB91F39E}"/>
              </a:ext>
            </a:extLst>
          </p:cNvPr>
          <p:cNvSpPr/>
          <p:nvPr/>
        </p:nvSpPr>
        <p:spPr>
          <a:xfrm rot="999438">
            <a:off x="1102848" y="1830430"/>
            <a:ext cx="564356" cy="2214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7" name="Arrow: Right 36">
            <a:extLst>
              <a:ext uri="{FF2B5EF4-FFF2-40B4-BE49-F238E27FC236}">
                <a16:creationId xmlns:a16="http://schemas.microsoft.com/office/drawing/2014/main" id="{BEAFD79C-7584-CD17-7FE4-C12ADFB86BF2}"/>
              </a:ext>
            </a:extLst>
          </p:cNvPr>
          <p:cNvSpPr/>
          <p:nvPr/>
        </p:nvSpPr>
        <p:spPr>
          <a:xfrm rot="999438" flipH="1" flipV="1">
            <a:off x="7260308" y="4215052"/>
            <a:ext cx="564356" cy="2214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8" name="Arrow: Right 37">
            <a:extLst>
              <a:ext uri="{FF2B5EF4-FFF2-40B4-BE49-F238E27FC236}">
                <a16:creationId xmlns:a16="http://schemas.microsoft.com/office/drawing/2014/main" id="{C8F5F5C2-A856-6AEF-B07B-A7FFD7FF0778}"/>
              </a:ext>
            </a:extLst>
          </p:cNvPr>
          <p:cNvSpPr/>
          <p:nvPr/>
        </p:nvSpPr>
        <p:spPr>
          <a:xfrm rot="20600562" flipH="1">
            <a:off x="7241261" y="1830431"/>
            <a:ext cx="564356" cy="2214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Title 1">
            <a:extLst>
              <a:ext uri="{FF2B5EF4-FFF2-40B4-BE49-F238E27FC236}">
                <a16:creationId xmlns:a16="http://schemas.microsoft.com/office/drawing/2014/main" id="{EE5D4452-14C1-2AD6-0ED2-06185D0F34C4}"/>
              </a:ext>
            </a:extLst>
          </p:cNvPr>
          <p:cNvSpPr>
            <a:spLocks noGrp="1"/>
          </p:cNvSpPr>
          <p:nvPr>
            <p:ph type="title"/>
          </p:nvPr>
        </p:nvSpPr>
        <p:spPr>
          <a:xfrm>
            <a:off x="19276" y="56805"/>
            <a:ext cx="8677574" cy="742950"/>
          </a:xfrm>
        </p:spPr>
        <p:txBody>
          <a:bodyPr/>
          <a:lstStyle/>
          <a:p>
            <a:r>
              <a:rPr lang="en-US" b="1" dirty="0">
                <a:solidFill>
                  <a:schemeClr val="bg1"/>
                </a:solidFill>
                <a:latin typeface="Calibri" panose="020F0502020204030204" pitchFamily="34" charset="0"/>
              </a:rPr>
              <a:t>Results: Historical Spatial Trends</a:t>
            </a:r>
            <a:endParaRPr lang="en-US" b="1" dirty="0">
              <a:solidFill>
                <a:schemeClr val="bg1"/>
              </a:solidFill>
              <a:latin typeface="Calibri"/>
              <a:cs typeface="Calibri"/>
            </a:endParaRPr>
          </a:p>
        </p:txBody>
      </p:sp>
      <p:pic>
        <p:nvPicPr>
          <p:cNvPr id="2" name="Picture 1" descr="Image depicts the CIGLR logo and motto, &quot;Great Lakes Science for Society&quot;.">
            <a:extLst>
              <a:ext uri="{FF2B5EF4-FFF2-40B4-BE49-F238E27FC236}">
                <a16:creationId xmlns:a16="http://schemas.microsoft.com/office/drawing/2014/main" id="{94228D05-B1F3-459A-827F-5EE3D8AB15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699" y="64816"/>
            <a:ext cx="2073026" cy="79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34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2DDC17E5-6662-9389-2F8F-59B04721CC2C}"/>
              </a:ext>
            </a:extLst>
          </p:cNvPr>
          <p:cNvPicPr>
            <a:picLocks noChangeAspect="1"/>
          </p:cNvPicPr>
          <p:nvPr/>
        </p:nvPicPr>
        <p:blipFill>
          <a:blip r:embed="rId3"/>
          <a:stretch>
            <a:fillRect/>
          </a:stretch>
        </p:blipFill>
        <p:spPr>
          <a:xfrm>
            <a:off x="1730831" y="849746"/>
            <a:ext cx="5454121" cy="4232962"/>
          </a:xfrm>
          <a:prstGeom prst="rect">
            <a:avLst/>
          </a:prstGeom>
        </p:spPr>
      </p:pic>
      <p:sp>
        <p:nvSpPr>
          <p:cNvPr id="8" name="TextBox 7">
            <a:extLst>
              <a:ext uri="{FF2B5EF4-FFF2-40B4-BE49-F238E27FC236}">
                <a16:creationId xmlns:a16="http://schemas.microsoft.com/office/drawing/2014/main" id="{98245945-CA13-470C-96DB-60D3CF15592C}"/>
              </a:ext>
            </a:extLst>
          </p:cNvPr>
          <p:cNvSpPr txBox="1"/>
          <p:nvPr/>
        </p:nvSpPr>
        <p:spPr>
          <a:xfrm>
            <a:off x="0" y="1220641"/>
            <a:ext cx="1645105" cy="553998"/>
          </a:xfrm>
          <a:prstGeom prst="rect">
            <a:avLst/>
          </a:prstGeom>
          <a:noFill/>
        </p:spPr>
        <p:txBody>
          <a:bodyPr wrap="square" rtlCol="0">
            <a:spAutoFit/>
          </a:bodyPr>
          <a:lstStyle/>
          <a:p>
            <a:r>
              <a:rPr lang="en-US" sz="1500" dirty="0">
                <a:solidFill>
                  <a:schemeClr val="tx1"/>
                </a:solidFill>
                <a:latin typeface="Corbel" panose="020B0503020204020204" pitchFamily="34" charset="0"/>
                <a:cs typeface="Arial" panose="020B0604020202020204" pitchFamily="34" charset="0"/>
              </a:rPr>
              <a:t>(+) surface temps: northern latitudes</a:t>
            </a:r>
          </a:p>
        </p:txBody>
      </p:sp>
      <p:sp>
        <p:nvSpPr>
          <p:cNvPr id="11" name="TextBox 10">
            <a:extLst>
              <a:ext uri="{FF2B5EF4-FFF2-40B4-BE49-F238E27FC236}">
                <a16:creationId xmlns:a16="http://schemas.microsoft.com/office/drawing/2014/main" id="{9C256BE9-440C-4757-9578-395B6E961C21}"/>
              </a:ext>
            </a:extLst>
          </p:cNvPr>
          <p:cNvSpPr txBox="1"/>
          <p:nvPr/>
        </p:nvSpPr>
        <p:spPr>
          <a:xfrm>
            <a:off x="2847154" y="2483682"/>
            <a:ext cx="1200242"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agree well w/ obs. </a:t>
            </a:r>
          </a:p>
        </p:txBody>
      </p:sp>
      <p:sp>
        <p:nvSpPr>
          <p:cNvPr id="12" name="TextBox 11">
            <a:extLst>
              <a:ext uri="{FF2B5EF4-FFF2-40B4-BE49-F238E27FC236}">
                <a16:creationId xmlns:a16="http://schemas.microsoft.com/office/drawing/2014/main" id="{DDD5571B-1250-4CB7-ADF8-1FAF1E6A67DF}"/>
              </a:ext>
            </a:extLst>
          </p:cNvPr>
          <p:cNvSpPr txBox="1"/>
          <p:nvPr/>
        </p:nvSpPr>
        <p:spPr>
          <a:xfrm>
            <a:off x="2799417" y="4420305"/>
            <a:ext cx="1200242"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agree well w/ obs. </a:t>
            </a:r>
          </a:p>
        </p:txBody>
      </p:sp>
      <p:sp>
        <p:nvSpPr>
          <p:cNvPr id="15" name="TextBox 14">
            <a:extLst>
              <a:ext uri="{FF2B5EF4-FFF2-40B4-BE49-F238E27FC236}">
                <a16:creationId xmlns:a16="http://schemas.microsoft.com/office/drawing/2014/main" id="{796F4BD8-FC93-4628-B2FD-56638EE9A394}"/>
              </a:ext>
            </a:extLst>
          </p:cNvPr>
          <p:cNvSpPr txBox="1"/>
          <p:nvPr/>
        </p:nvSpPr>
        <p:spPr>
          <a:xfrm>
            <a:off x="7243851" y="1220641"/>
            <a:ext cx="1694233" cy="553998"/>
          </a:xfrm>
          <a:prstGeom prst="rect">
            <a:avLst/>
          </a:prstGeom>
          <a:noFill/>
        </p:spPr>
        <p:txBody>
          <a:bodyPr wrap="square" rtlCol="0">
            <a:spAutoFit/>
          </a:bodyPr>
          <a:lstStyle/>
          <a:p>
            <a:r>
              <a:rPr lang="en-US" sz="1500" dirty="0">
                <a:solidFill>
                  <a:schemeClr val="tx1"/>
                </a:solidFill>
                <a:latin typeface="Corbel" panose="020B0503020204020204" pitchFamily="34" charset="0"/>
                <a:cs typeface="Arial" panose="020B0604020202020204" pitchFamily="34" charset="0"/>
              </a:rPr>
              <a:t>(+) bottom temps: shallow regions</a:t>
            </a:r>
          </a:p>
        </p:txBody>
      </p:sp>
      <p:sp>
        <p:nvSpPr>
          <p:cNvPr id="16" name="TextBox 15">
            <a:extLst>
              <a:ext uri="{FF2B5EF4-FFF2-40B4-BE49-F238E27FC236}">
                <a16:creationId xmlns:a16="http://schemas.microsoft.com/office/drawing/2014/main" id="{73F53377-B1A1-42C2-A723-1EF24F33A483}"/>
              </a:ext>
            </a:extLst>
          </p:cNvPr>
          <p:cNvSpPr txBox="1"/>
          <p:nvPr/>
        </p:nvSpPr>
        <p:spPr>
          <a:xfrm>
            <a:off x="7500057" y="3699381"/>
            <a:ext cx="1596309" cy="553998"/>
          </a:xfrm>
          <a:prstGeom prst="rect">
            <a:avLst/>
          </a:prstGeom>
          <a:noFill/>
        </p:spPr>
        <p:txBody>
          <a:bodyPr wrap="square" rtlCol="0">
            <a:spAutoFit/>
          </a:bodyPr>
          <a:lstStyle/>
          <a:p>
            <a:r>
              <a:rPr lang="en-US" sz="1500" dirty="0">
                <a:solidFill>
                  <a:schemeClr val="tx1"/>
                </a:solidFill>
                <a:latin typeface="Corbel" panose="020B0503020204020204" pitchFamily="34" charset="0"/>
                <a:cs typeface="Arial" panose="020B0604020202020204" pitchFamily="34" charset="0"/>
              </a:rPr>
              <a:t>(-) ice thickness: shallow, mid-</a:t>
            </a:r>
            <a:r>
              <a:rPr lang="en-US" sz="1500" dirty="0" err="1">
                <a:solidFill>
                  <a:schemeClr val="tx1"/>
                </a:solidFill>
                <a:latin typeface="Corbel" panose="020B0503020204020204" pitchFamily="34" charset="0"/>
                <a:cs typeface="Arial" panose="020B0604020202020204" pitchFamily="34" charset="0"/>
              </a:rPr>
              <a:t>lat</a:t>
            </a:r>
            <a:endParaRPr lang="en-US" sz="1500" dirty="0">
              <a:solidFill>
                <a:schemeClr val="tx1"/>
              </a:solidFill>
              <a:latin typeface="Corbel" panose="020B0503020204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CB21F17-B628-4EE3-9714-CCBA567E9D11}"/>
              </a:ext>
            </a:extLst>
          </p:cNvPr>
          <p:cNvSpPr txBox="1"/>
          <p:nvPr/>
        </p:nvSpPr>
        <p:spPr>
          <a:xfrm>
            <a:off x="47634" y="4145911"/>
            <a:ext cx="1639469" cy="553998"/>
          </a:xfrm>
          <a:prstGeom prst="rect">
            <a:avLst/>
          </a:prstGeom>
          <a:noFill/>
        </p:spPr>
        <p:txBody>
          <a:bodyPr wrap="square" rtlCol="0">
            <a:spAutoFit/>
          </a:bodyPr>
          <a:lstStyle/>
          <a:p>
            <a:r>
              <a:rPr lang="en-US" sz="1500" dirty="0">
                <a:solidFill>
                  <a:schemeClr val="tx1"/>
                </a:solidFill>
                <a:latin typeface="Corbel" panose="020B0503020204020204" pitchFamily="34" charset="0"/>
                <a:cs typeface="Arial" panose="020B0604020202020204" pitchFamily="34" charset="0"/>
              </a:rPr>
              <a:t>(-) ice cover: northern latitudes</a:t>
            </a:r>
          </a:p>
        </p:txBody>
      </p:sp>
      <p:sp>
        <p:nvSpPr>
          <p:cNvPr id="19" name="Arrow: Right 18">
            <a:extLst>
              <a:ext uri="{FF2B5EF4-FFF2-40B4-BE49-F238E27FC236}">
                <a16:creationId xmlns:a16="http://schemas.microsoft.com/office/drawing/2014/main" id="{0EC2DB46-228A-4E32-B71F-A47F10CDD7C8}"/>
              </a:ext>
            </a:extLst>
          </p:cNvPr>
          <p:cNvSpPr/>
          <p:nvPr/>
        </p:nvSpPr>
        <p:spPr>
          <a:xfrm rot="20600562" flipV="1">
            <a:off x="1121895" y="4215051"/>
            <a:ext cx="564356" cy="2214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Oval 1">
            <a:extLst>
              <a:ext uri="{FF2B5EF4-FFF2-40B4-BE49-F238E27FC236}">
                <a16:creationId xmlns:a16="http://schemas.microsoft.com/office/drawing/2014/main" id="{13BA577B-DFE7-40EC-9967-CAFB37F1F0AA}"/>
              </a:ext>
            </a:extLst>
          </p:cNvPr>
          <p:cNvSpPr/>
          <p:nvPr/>
        </p:nvSpPr>
        <p:spPr>
          <a:xfrm rot="18046235">
            <a:off x="5222849" y="3818107"/>
            <a:ext cx="358373" cy="144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Oval 16">
            <a:extLst>
              <a:ext uri="{FF2B5EF4-FFF2-40B4-BE49-F238E27FC236}">
                <a16:creationId xmlns:a16="http://schemas.microsoft.com/office/drawing/2014/main" id="{E91E0FA2-BCEF-4F47-BE75-612751384647}"/>
              </a:ext>
            </a:extLst>
          </p:cNvPr>
          <p:cNvSpPr/>
          <p:nvPr/>
        </p:nvSpPr>
        <p:spPr>
          <a:xfrm>
            <a:off x="5708716" y="3622981"/>
            <a:ext cx="242888" cy="242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6" name="Arrow: Right 35">
            <a:extLst>
              <a:ext uri="{FF2B5EF4-FFF2-40B4-BE49-F238E27FC236}">
                <a16:creationId xmlns:a16="http://schemas.microsoft.com/office/drawing/2014/main" id="{3582CA1C-8703-F841-E53F-18B0AB91F39E}"/>
              </a:ext>
            </a:extLst>
          </p:cNvPr>
          <p:cNvSpPr/>
          <p:nvPr/>
        </p:nvSpPr>
        <p:spPr>
          <a:xfrm rot="999438">
            <a:off x="1102848" y="1830430"/>
            <a:ext cx="564356" cy="2214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7" name="Arrow: Right 36">
            <a:extLst>
              <a:ext uri="{FF2B5EF4-FFF2-40B4-BE49-F238E27FC236}">
                <a16:creationId xmlns:a16="http://schemas.microsoft.com/office/drawing/2014/main" id="{BEAFD79C-7584-CD17-7FE4-C12ADFB86BF2}"/>
              </a:ext>
            </a:extLst>
          </p:cNvPr>
          <p:cNvSpPr/>
          <p:nvPr/>
        </p:nvSpPr>
        <p:spPr>
          <a:xfrm rot="999438" flipH="1" flipV="1">
            <a:off x="7260308" y="4215052"/>
            <a:ext cx="564356" cy="2214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8" name="Arrow: Right 37">
            <a:extLst>
              <a:ext uri="{FF2B5EF4-FFF2-40B4-BE49-F238E27FC236}">
                <a16:creationId xmlns:a16="http://schemas.microsoft.com/office/drawing/2014/main" id="{C8F5F5C2-A856-6AEF-B07B-A7FFD7FF0778}"/>
              </a:ext>
            </a:extLst>
          </p:cNvPr>
          <p:cNvSpPr/>
          <p:nvPr/>
        </p:nvSpPr>
        <p:spPr>
          <a:xfrm rot="20600562" flipH="1">
            <a:off x="7241261" y="1830431"/>
            <a:ext cx="564356" cy="22145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Title 1">
            <a:extLst>
              <a:ext uri="{FF2B5EF4-FFF2-40B4-BE49-F238E27FC236}">
                <a16:creationId xmlns:a16="http://schemas.microsoft.com/office/drawing/2014/main" id="{A6408ED4-F818-6478-17EB-72DAD890A9F4}"/>
              </a:ext>
            </a:extLst>
          </p:cNvPr>
          <p:cNvSpPr>
            <a:spLocks noGrp="1"/>
          </p:cNvSpPr>
          <p:nvPr>
            <p:ph type="title"/>
          </p:nvPr>
        </p:nvSpPr>
        <p:spPr>
          <a:xfrm>
            <a:off x="19276" y="155225"/>
            <a:ext cx="8677574" cy="742950"/>
          </a:xfrm>
        </p:spPr>
        <p:txBody>
          <a:bodyPr/>
          <a:lstStyle/>
          <a:p>
            <a:r>
              <a:rPr lang="en-US" b="1" dirty="0">
                <a:solidFill>
                  <a:schemeClr val="bg1"/>
                </a:solidFill>
                <a:latin typeface="Calibri" panose="020F0502020204030204" pitchFamily="34" charset="0"/>
              </a:rPr>
              <a:t>Results: Historical Spatial Trends</a:t>
            </a:r>
            <a:endParaRPr lang="en-US" b="1" dirty="0">
              <a:solidFill>
                <a:schemeClr val="bg1"/>
              </a:solidFill>
              <a:latin typeface="Calibri"/>
              <a:cs typeface="Calibri"/>
            </a:endParaRPr>
          </a:p>
        </p:txBody>
      </p:sp>
      <p:pic>
        <p:nvPicPr>
          <p:cNvPr id="3" name="Picture 2" descr="Image depicts the CIGLR logo and motto, &quot;Great Lakes Science for Society&quot;.">
            <a:extLst>
              <a:ext uri="{FF2B5EF4-FFF2-40B4-BE49-F238E27FC236}">
                <a16:creationId xmlns:a16="http://schemas.microsoft.com/office/drawing/2014/main" id="{43F8E7DB-BD6E-2A46-82F7-F1EA7DF8E5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699" y="64816"/>
            <a:ext cx="2073026" cy="79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930933"/>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145FA6"/>
      </a:accent2>
      <a:accent3>
        <a:srgbClr val="EE4238"/>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2380</Words>
  <Application>Microsoft Office PowerPoint</Application>
  <PresentationFormat>On-screen Show (16:9)</PresentationFormat>
  <Paragraphs>242</Paragraphs>
  <Slides>21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Lato</vt:lpstr>
      <vt:lpstr>Wingdings</vt:lpstr>
      <vt:lpstr>Corbel</vt:lpstr>
      <vt:lpstr>Raleway SemiBold</vt:lpstr>
      <vt:lpstr>Courier New</vt:lpstr>
      <vt:lpstr>Calibri</vt:lpstr>
      <vt:lpstr>Times New Roman</vt:lpstr>
      <vt:lpstr>Cambria Math</vt:lpstr>
      <vt:lpstr>Open Sans</vt:lpstr>
      <vt:lpstr>Raleway</vt:lpstr>
      <vt:lpstr>Arial</vt:lpstr>
      <vt:lpstr>Streamline</vt:lpstr>
      <vt:lpstr>Great Lakes Earth System Model (GLESM): Hindcast (1979-2021) and future climate projection (1979-2100)  </vt:lpstr>
      <vt:lpstr>Outline   </vt:lpstr>
      <vt:lpstr>1. Background and Purposes of GLESM 1) Simulation of lake ice-circulation-ecosystem: Seasonal to decadal changes 2) Physical/ecological simulation and forecasting 3) Climate downscaling into all five lakes at depths, and primary productivity 4) Work toward Great Lakes Earth System Model (GLESM) for climate study</vt:lpstr>
      <vt:lpstr>2. GL FVCOM </vt:lpstr>
      <vt:lpstr>Topography and unstructured grids   (Bai et al. 2013, OM)</vt:lpstr>
      <vt:lpstr>3. Results of Hindcast</vt:lpstr>
      <vt:lpstr>Results: Historical Spatial Trends</vt:lpstr>
      <vt:lpstr>Results: Historical Spatial Trends</vt:lpstr>
      <vt:lpstr>Results: Historical Spatial Trends</vt:lpstr>
      <vt:lpstr>Results: Historical Subsurface Warming</vt:lpstr>
      <vt:lpstr>4. Results of Projection</vt:lpstr>
      <vt:lpstr>PowerPoint Presentation</vt:lpstr>
      <vt:lpstr>Results: Shifts in Lake Stability &amp; Mixing</vt:lpstr>
      <vt:lpstr>Results: Shifts in Lake Stability &amp; Mixing</vt:lpstr>
      <vt:lpstr>Results: Shifts in Lake Stability &amp; Mixing</vt:lpstr>
      <vt:lpstr>Results: Projected Changes in Ice Cover</vt:lpstr>
      <vt:lpstr>Results: Projected Changes in LST</vt:lpstr>
      <vt:lpstr>Results: Project Changes in Stability (SSI)</vt:lpstr>
      <vt:lpstr>Results: Project Changes in Stability (SSI)</vt:lpstr>
      <vt:lpstr>5. Summary and Future Efforts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Lakes Earth System Model (GLESM): Hindcast (1979-2021) and future climate projection (1979-2100)</dc:title>
  <dc:creator>Jia Wang</dc:creator>
  <cp:lastModifiedBy>Jia Wang</cp:lastModifiedBy>
  <cp:revision>3</cp:revision>
  <dcterms:modified xsi:type="dcterms:W3CDTF">2024-07-16T15:23:42Z</dcterms:modified>
</cp:coreProperties>
</file>