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jnHedBt2drp+HV5kyzhqzayYX5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1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3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2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1536875" y="871588"/>
            <a:ext cx="60834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Building </a:t>
            </a:r>
            <a:r>
              <a:rPr lang="en">
                <a:solidFill>
                  <a:schemeClr val="accent6"/>
                </a:solidFill>
              </a:rPr>
              <a:t>Federated</a:t>
            </a:r>
            <a:r>
              <a:rPr lang="en"/>
              <a:t> MPAS Workflows For Research And Development With Chiltepin and UWTools</a:t>
            </a:r>
            <a:endParaRPr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1536875" y="3687900"/>
            <a:ext cx="60834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820"/>
              <a:t>Christopher W. Harrop, Naureen Bharwani, Isidora Jankov</a:t>
            </a:r>
            <a:endParaRPr sz="1820"/>
          </a:p>
        </p:txBody>
      </p:sp>
      <p:sp>
        <p:nvSpPr>
          <p:cNvPr id="65" name="Google Shape;65;p1"/>
          <p:cNvSpPr txBox="1"/>
          <p:nvPr/>
        </p:nvSpPr>
        <p:spPr>
          <a:xfrm>
            <a:off x="854100" y="4472050"/>
            <a:ext cx="800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UIFCW - July 24, 2024, Jackson, MS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0561" y="4207750"/>
            <a:ext cx="648614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"/>
          <p:cNvGrpSpPr/>
          <p:nvPr/>
        </p:nvGrpSpPr>
        <p:grpSpPr>
          <a:xfrm>
            <a:off x="4773454" y="89717"/>
            <a:ext cx="1388287" cy="640118"/>
            <a:chOff x="7071679" y="259475"/>
            <a:chExt cx="1973400" cy="905400"/>
          </a:xfrm>
        </p:grpSpPr>
        <p:sp>
          <p:nvSpPr>
            <p:cNvPr id="68" name="Google Shape;68;p1"/>
            <p:cNvSpPr/>
            <p:nvPr/>
          </p:nvSpPr>
          <p:spPr>
            <a:xfrm>
              <a:off x="7071679" y="259475"/>
              <a:ext cx="1973400" cy="9054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84574" y="307067"/>
              <a:ext cx="1747610" cy="8102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398" y="89700"/>
            <a:ext cx="2022150" cy="46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"/>
          <p:cNvGrpSpPr/>
          <p:nvPr/>
        </p:nvGrpSpPr>
        <p:grpSpPr>
          <a:xfrm>
            <a:off x="2858648" y="89690"/>
            <a:ext cx="1326707" cy="457154"/>
            <a:chOff x="4323650" y="1108550"/>
            <a:chExt cx="3045000" cy="1028700"/>
          </a:xfrm>
        </p:grpSpPr>
        <p:sp>
          <p:nvSpPr>
            <p:cNvPr id="72" name="Google Shape;72;p1"/>
            <p:cNvSpPr/>
            <p:nvPr/>
          </p:nvSpPr>
          <p:spPr>
            <a:xfrm>
              <a:off x="4323650" y="1136600"/>
              <a:ext cx="3045000" cy="9726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" name="Google Shape;7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17400" y="1108550"/>
              <a:ext cx="2857500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1"/>
          <p:cNvGrpSpPr/>
          <p:nvPr/>
        </p:nvGrpSpPr>
        <p:grpSpPr>
          <a:xfrm>
            <a:off x="6749840" y="89702"/>
            <a:ext cx="2139338" cy="457208"/>
            <a:chOff x="2961504" y="205390"/>
            <a:chExt cx="3337500" cy="777300"/>
          </a:xfrm>
        </p:grpSpPr>
        <p:sp>
          <p:nvSpPr>
            <p:cNvPr id="75" name="Google Shape;75;p1"/>
            <p:cNvSpPr/>
            <p:nvPr/>
          </p:nvSpPr>
          <p:spPr>
            <a:xfrm>
              <a:off x="2961504" y="205390"/>
              <a:ext cx="3337500" cy="7773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" name="Google Shape;76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29127" y="272346"/>
              <a:ext cx="3202230" cy="6434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Google Shape;7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8388" y="4229563"/>
            <a:ext cx="1653793" cy="5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Hardened uwtools drivers are wrapped into Parsl workflow tasks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Driver &amp; configuration complexities delegated to uwtools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Wrapped uwtools drivers executed on remote Globus Compute Endpoints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Chiltepin handles federated workflow execution across disparate resources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Federated identity management delegated to Globus Auth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 execution delegated to Globus Compute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Workflow scheduling delegated to Parsl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Rocoto workflows → Dynamic federated Chiltepin workflows</a:t>
            </a:r>
            <a:endParaRPr/>
          </a:p>
        </p:txBody>
      </p:sp>
      <p:sp>
        <p:nvSpPr>
          <p:cNvPr id="445" name="Google Shape;445;p10"/>
          <p:cNvSpPr txBox="1"/>
          <p:nvPr>
            <p:ph type="title"/>
          </p:nvPr>
        </p:nvSpPr>
        <p:spPr>
          <a:xfrm>
            <a:off x="3402185" y="610150"/>
            <a:ext cx="36639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en"/>
              <a:t>uwtools Summary</a:t>
            </a:r>
            <a:endParaRPr/>
          </a:p>
        </p:txBody>
      </p:sp>
      <p:pic>
        <p:nvPicPr>
          <p:cNvPr id="446" name="Google Shape;4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915" y="746760"/>
            <a:ext cx="1300485" cy="54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Challenges &amp; Future Work</a:t>
            </a:r>
            <a:endParaRPr/>
          </a:p>
        </p:txBody>
      </p:sp>
      <p:sp>
        <p:nvSpPr>
          <p:cNvPr id="452" name="Google Shape;452;p11"/>
          <p:cNvSpPr txBox="1"/>
          <p:nvPr>
            <p:ph idx="1" type="body"/>
          </p:nvPr>
        </p:nvSpPr>
        <p:spPr>
          <a:xfrm>
            <a:off x="387900" y="1489825"/>
            <a:ext cx="8368200" cy="3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a robust CI &amp; testing environment is challenging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Testing requires a functional slurm cluster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Parsl apps must be serializable, adding design constraints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access to global data, workflow tasks must be self-contained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workflow : 1 platform → 1 workflow : N platforms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manage injection of environment settings for multiple target platforms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management across platforms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we move the data?  Or the computation? Or both?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 / Discussion</a:t>
            </a:r>
            <a:endParaRPr/>
          </a:p>
        </p:txBody>
      </p:sp>
      <p:pic>
        <p:nvPicPr>
          <p:cNvPr id="458" name="Google Shape;4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24850"/>
            <a:ext cx="2209574" cy="22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8750" y="115850"/>
            <a:ext cx="1874099" cy="18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Collaborators</a:t>
            </a:r>
            <a:endParaRPr/>
          </a:p>
        </p:txBody>
      </p:sp>
      <p:sp>
        <p:nvSpPr>
          <p:cNvPr id="83" name="Google Shape;83;p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This work is funded by the NOAA Software Engineering for Novel Architectures (SENA) Program</a:t>
            </a:r>
            <a:r>
              <a:rPr baseline="30000" lang="en"/>
              <a:t>*</a:t>
            </a:r>
            <a:endParaRPr baseline="30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In collaboration with U.S. Department of Energy &amp; Parallel Works (funded by DOE Small Business Innovation Research)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Special thanks to: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Eric Schnepp (GSL/ITS/RDHPCS)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Stefan Gary (Parallel Works)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Kyle Chard &amp; Yadu Babuji (University of Chicago / ANL)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4835400" y="4646375"/>
            <a:ext cx="392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baseline="30000" i="0" lang="en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b="0" i="0" lang="en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NOAA cooperative agreement NA22OAR4320151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186600" y="487250"/>
            <a:ext cx="8770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Emerging Technologies + NWP</a:t>
            </a:r>
            <a:endParaRPr/>
          </a:p>
        </p:txBody>
      </p:sp>
      <p:sp>
        <p:nvSpPr>
          <p:cNvPr id="90" name="Google Shape;90;p3"/>
          <p:cNvSpPr txBox="1"/>
          <p:nvPr>
            <p:ph idx="1" type="body"/>
          </p:nvPr>
        </p:nvSpPr>
        <p:spPr>
          <a:xfrm>
            <a:off x="387900" y="1489825"/>
            <a:ext cx="83682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We face two main workflow challenges: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accent6"/>
                </a:solidFill>
              </a:rPr>
              <a:t>Scale</a:t>
            </a:r>
            <a:r>
              <a:rPr lang="en"/>
              <a:t> of problems we want to investigate (we need &gt; 1M cores)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single environment is large enough to contain the computations we want to run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&lt; 4 Km global simulations &amp; digital twins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100+ ensemble members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accent6"/>
                </a:solidFill>
              </a:rPr>
              <a:t>Diversity</a:t>
            </a:r>
            <a:r>
              <a:rPr lang="en"/>
              <a:t> of emerging technologies and compute environments for research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single environment has all the resources we require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CPUs, GPUs, TPUs, Quantum processors &amp; Intel, AMD, NVIDIA, ARM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Proprietary data stores, Data lakes, NVRAM, test systems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216750" y="500525"/>
            <a:ext cx="8710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Diversification &amp; Scale → Federated Workflows</a:t>
            </a:r>
            <a:endParaRPr/>
          </a:p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387900" y="1489825"/>
            <a:ext cx="76899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Our Vision: Diversified </a:t>
            </a:r>
            <a:r>
              <a:rPr b="1" lang="en">
                <a:solidFill>
                  <a:schemeClr val="accent6"/>
                </a:solidFill>
              </a:rPr>
              <a:t>federated</a:t>
            </a:r>
            <a:r>
              <a:rPr lang="en"/>
              <a:t> workflows to enable NWP HPC Research</a:t>
            </a:r>
            <a:endParaRPr/>
          </a:p>
        </p:txBody>
      </p:sp>
      <p:grpSp>
        <p:nvGrpSpPr>
          <p:cNvPr id="97" name="Google Shape;97;p4"/>
          <p:cNvGrpSpPr/>
          <p:nvPr/>
        </p:nvGrpSpPr>
        <p:grpSpPr>
          <a:xfrm>
            <a:off x="7029066" y="2025381"/>
            <a:ext cx="1222500" cy="1116600"/>
            <a:chOff x="7029066" y="1949181"/>
            <a:chExt cx="1222500" cy="1116600"/>
          </a:xfrm>
        </p:grpSpPr>
        <p:sp>
          <p:nvSpPr>
            <p:cNvPr id="98" name="Google Shape;98;p4"/>
            <p:cNvSpPr/>
            <p:nvPr/>
          </p:nvSpPr>
          <p:spPr>
            <a:xfrm>
              <a:off x="7029066" y="1949181"/>
              <a:ext cx="1222500" cy="1116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9" name="Google Shape;99;p4"/>
            <p:cNvPicPr preferRelativeResize="0"/>
            <p:nvPr/>
          </p:nvPicPr>
          <p:blipFill rotWithShape="1">
            <a:blip r:embed="rId3">
              <a:alphaModFix amt="50000"/>
            </a:blip>
            <a:srcRect b="9305" l="0" r="0" t="0"/>
            <a:stretch/>
          </p:blipFill>
          <p:spPr>
            <a:xfrm>
              <a:off x="7029066" y="1949181"/>
              <a:ext cx="1222500" cy="11166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grpSp>
          <p:nvGrpSpPr>
            <p:cNvPr id="100" name="Google Shape;100;p4"/>
            <p:cNvGrpSpPr/>
            <p:nvPr/>
          </p:nvGrpSpPr>
          <p:grpSpPr>
            <a:xfrm>
              <a:off x="7674883" y="2139963"/>
              <a:ext cx="366664" cy="324121"/>
              <a:chOff x="4721892" y="3698190"/>
              <a:chExt cx="916661" cy="824944"/>
            </a:xfrm>
          </p:grpSpPr>
          <p:grpSp>
            <p:nvGrpSpPr>
              <p:cNvPr id="101" name="Google Shape;101;p4"/>
              <p:cNvGrpSpPr/>
              <p:nvPr/>
            </p:nvGrpSpPr>
            <p:grpSpPr>
              <a:xfrm>
                <a:off x="4721892" y="3698190"/>
                <a:ext cx="916661" cy="824944"/>
                <a:chOff x="6762950" y="1973825"/>
                <a:chExt cx="1157400" cy="1103900"/>
              </a:xfrm>
            </p:grpSpPr>
            <p:sp>
              <p:nvSpPr>
                <p:cNvPr id="102" name="Google Shape;102;p4"/>
                <p:cNvSpPr/>
                <p:nvPr/>
              </p:nvSpPr>
              <p:spPr>
                <a:xfrm>
                  <a:off x="6900050" y="2115625"/>
                  <a:ext cx="883200" cy="825000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3177EE"/>
                    </a:gs>
                    <a:gs pos="100000">
                      <a:srgbClr val="113D8A"/>
                    </a:gs>
                  </a:gsLst>
                  <a:lin ang="5400012" scaled="0"/>
                </a:gra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" name="Google Shape;103;p4"/>
                <p:cNvGrpSpPr/>
                <p:nvPr/>
              </p:nvGrpSpPr>
              <p:grpSpPr>
                <a:xfrm>
                  <a:off x="6762950" y="1973825"/>
                  <a:ext cx="1157400" cy="1103900"/>
                  <a:chOff x="6762950" y="1973825"/>
                  <a:chExt cx="1157400" cy="1103900"/>
                </a:xfrm>
              </p:grpSpPr>
              <p:grpSp>
                <p:nvGrpSpPr>
                  <p:cNvPr id="104" name="Google Shape;104;p4"/>
                  <p:cNvGrpSpPr/>
                  <p:nvPr/>
                </p:nvGrpSpPr>
                <p:grpSpPr>
                  <a:xfrm>
                    <a:off x="7041000" y="19738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105" name="Google Shape;10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6" name="Google Shape;10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7" name="Google Shape;10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8" name="Google Shape;10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9" name="Google Shape;109;p4"/>
                  <p:cNvGrpSpPr/>
                  <p:nvPr/>
                </p:nvGrpSpPr>
                <p:grpSpPr>
                  <a:xfrm rot="-5400000">
                    <a:off x="65308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110" name="Google Shape;11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1" name="Google Shape;11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" name="Google Shape;11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" name="Google Shape;11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4" name="Google Shape;114;p4"/>
                  <p:cNvGrpSpPr/>
                  <p:nvPr/>
                </p:nvGrpSpPr>
                <p:grpSpPr>
                  <a:xfrm rot="5400000">
                    <a:off x="75511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115" name="Google Shape;11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" name="Google Shape;11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Google Shape;11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" name="Google Shape;11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9" name="Google Shape;119;p4"/>
                  <p:cNvGrpSpPr/>
                  <p:nvPr/>
                </p:nvGrpSpPr>
                <p:grpSpPr>
                  <a:xfrm flipH="1" rot="10800000">
                    <a:off x="7041000" y="29406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120" name="Google Shape;12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Google Shape;12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" name="Google Shape;12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" name="Google Shape;12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4" name="Google Shape;124;p4"/>
              <p:cNvSpPr/>
              <p:nvPr/>
            </p:nvSpPr>
            <p:spPr>
              <a:xfrm>
                <a:off x="4907695" y="3871451"/>
                <a:ext cx="545100" cy="478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7156676" y="2416351"/>
              <a:ext cx="398280" cy="368579"/>
              <a:chOff x="5846623" y="1256699"/>
              <a:chExt cx="995700" cy="938100"/>
            </a:xfrm>
          </p:grpSpPr>
          <p:sp>
            <p:nvSpPr>
              <p:cNvPr id="126" name="Google Shape;126;p4"/>
              <p:cNvSpPr/>
              <p:nvPr/>
            </p:nvSpPr>
            <p:spPr>
              <a:xfrm flipH="1" rot="10800000">
                <a:off x="6106399" y="2050659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 flipH="1" rot="10800000">
                <a:off x="6240986" y="2050659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 flipH="1" rot="10800000">
                <a:off x="6375574" y="2050659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 flipH="1" rot="10800000">
                <a:off x="6510161" y="2050659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 rot="5400000">
                <a:off x="6712694" y="1473774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rot="5400000">
                <a:off x="6712694" y="1606866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 rot="5400000">
                <a:off x="6712694" y="1739958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 rot="5400000">
                <a:off x="6712694" y="1873050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5846623" y="1256699"/>
                <a:ext cx="995700" cy="9381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5994767" y="1404566"/>
                <a:ext cx="699600" cy="6462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F27A"/>
                  </a:gs>
                  <a:gs pos="100000">
                    <a:srgbClr val="EED709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6106399" y="1293525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6240986" y="1293525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6375574" y="1293525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6510161" y="1293525"/>
                <a:ext cx="72600" cy="1074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rot="-5400000">
                <a:off x="5904634" y="1872891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 rot="-5400000">
                <a:off x="5904634" y="1739799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 rot="-5400000">
                <a:off x="5904634" y="1606707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rot="-5400000">
                <a:off x="5904634" y="1473615"/>
                <a:ext cx="71700" cy="10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6071987" y="1475092"/>
                <a:ext cx="545100" cy="501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5" name="Google Shape;145;p4"/>
            <p:cNvPicPr preferRelativeResize="0"/>
            <p:nvPr/>
          </p:nvPicPr>
          <p:blipFill rotWithShape="1">
            <a:blip r:embed="rId4">
              <a:alphaModFix/>
            </a:blip>
            <a:srcRect b="0" l="27357" r="16339" t="19276"/>
            <a:stretch/>
          </p:blipFill>
          <p:spPr>
            <a:xfrm>
              <a:off x="7714865" y="2581753"/>
              <a:ext cx="454200" cy="368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46" name="Google Shape;146;p4"/>
          <p:cNvGrpSpPr/>
          <p:nvPr/>
        </p:nvGrpSpPr>
        <p:grpSpPr>
          <a:xfrm>
            <a:off x="888266" y="3686906"/>
            <a:ext cx="1222500" cy="1116600"/>
            <a:chOff x="888266" y="3610706"/>
            <a:chExt cx="1222500" cy="1116600"/>
          </a:xfrm>
        </p:grpSpPr>
        <p:sp>
          <p:nvSpPr>
            <p:cNvPr id="147" name="Google Shape;147;p4"/>
            <p:cNvSpPr/>
            <p:nvPr/>
          </p:nvSpPr>
          <p:spPr>
            <a:xfrm>
              <a:off x="888266" y="3610706"/>
              <a:ext cx="1222500" cy="1116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8" name="Google Shape;148;p4"/>
            <p:cNvPicPr preferRelativeResize="0"/>
            <p:nvPr/>
          </p:nvPicPr>
          <p:blipFill rotWithShape="1">
            <a:blip r:embed="rId3">
              <a:alphaModFix amt="50000"/>
            </a:blip>
            <a:srcRect b="9305" l="0" r="0" t="0"/>
            <a:stretch/>
          </p:blipFill>
          <p:spPr>
            <a:xfrm>
              <a:off x="888266" y="3610706"/>
              <a:ext cx="1222500" cy="11166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grpSp>
          <p:nvGrpSpPr>
            <p:cNvPr id="149" name="Google Shape;149;p4"/>
            <p:cNvGrpSpPr/>
            <p:nvPr/>
          </p:nvGrpSpPr>
          <p:grpSpPr>
            <a:xfrm>
              <a:off x="1055473" y="3685391"/>
              <a:ext cx="398280" cy="398317"/>
              <a:chOff x="1191073" y="3871110"/>
              <a:chExt cx="995700" cy="938100"/>
            </a:xfrm>
          </p:grpSpPr>
          <p:sp>
            <p:nvSpPr>
              <p:cNvPr id="150" name="Google Shape;150;p4"/>
              <p:cNvSpPr/>
              <p:nvPr/>
            </p:nvSpPr>
            <p:spPr>
              <a:xfrm>
                <a:off x="1191073" y="3871110"/>
                <a:ext cx="995700" cy="9381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1339217" y="4018977"/>
                <a:ext cx="699600" cy="6462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DBD4EB"/>
                  </a:gs>
                  <a:gs pos="100000">
                    <a:srgbClr val="9180BB"/>
                  </a:gs>
                </a:gsLst>
                <a:lin ang="5400012" scaled="0"/>
              </a:gra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2" name="Google Shape;152;p4"/>
              <p:cNvGrpSpPr/>
              <p:nvPr/>
            </p:nvGrpSpPr>
            <p:grpSpPr>
              <a:xfrm>
                <a:off x="1450849" y="3907937"/>
                <a:ext cx="476230" cy="107377"/>
                <a:chOff x="7084450" y="1952825"/>
                <a:chExt cx="601300" cy="137100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7" name="Google Shape;157;p4"/>
              <p:cNvGrpSpPr/>
              <p:nvPr/>
            </p:nvGrpSpPr>
            <p:grpSpPr>
              <a:xfrm rot="-5400000">
                <a:off x="1049456" y="4287691"/>
                <a:ext cx="470938" cy="108583"/>
                <a:chOff x="7084450" y="1952825"/>
                <a:chExt cx="601300" cy="137100"/>
              </a:xfrm>
            </p:grpSpPr>
            <p:sp>
              <p:nvSpPr>
                <p:cNvPr id="158" name="Google Shape;158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2" name="Google Shape;162;p4"/>
              <p:cNvGrpSpPr/>
              <p:nvPr/>
            </p:nvGrpSpPr>
            <p:grpSpPr>
              <a:xfrm rot="5400000">
                <a:off x="1857534" y="4287813"/>
                <a:ext cx="470938" cy="108583"/>
                <a:chOff x="7084450" y="1952825"/>
                <a:chExt cx="601300" cy="137100"/>
              </a:xfrm>
            </p:grpSpPr>
            <p:sp>
              <p:nvSpPr>
                <p:cNvPr id="163" name="Google Shape;163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" name="Google Shape;167;p4"/>
              <p:cNvGrpSpPr/>
              <p:nvPr/>
            </p:nvGrpSpPr>
            <p:grpSpPr>
              <a:xfrm flipH="1" rot="10800000">
                <a:off x="1450849" y="4665093"/>
                <a:ext cx="476230" cy="107377"/>
                <a:chOff x="7084450" y="1952825"/>
                <a:chExt cx="601300" cy="137100"/>
              </a:xfrm>
            </p:grpSpPr>
            <p:sp>
              <p:nvSpPr>
                <p:cNvPr id="168" name="Google Shape;168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2" name="Google Shape;172;p4"/>
              <p:cNvSpPr/>
              <p:nvPr/>
            </p:nvSpPr>
            <p:spPr>
              <a:xfrm>
                <a:off x="1416437" y="4089503"/>
                <a:ext cx="545100" cy="501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1600861" y="3908512"/>
              <a:ext cx="398280" cy="368579"/>
              <a:chOff x="5846586" y="3434062"/>
              <a:chExt cx="995700" cy="938100"/>
            </a:xfrm>
          </p:grpSpPr>
          <p:sp>
            <p:nvSpPr>
              <p:cNvPr id="174" name="Google Shape;174;p4"/>
              <p:cNvSpPr/>
              <p:nvPr/>
            </p:nvSpPr>
            <p:spPr>
              <a:xfrm>
                <a:off x="5846586" y="3434062"/>
                <a:ext cx="995700" cy="9381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994729" y="3581928"/>
                <a:ext cx="699600" cy="6462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BD47C"/>
                  </a:gs>
                  <a:gs pos="100000">
                    <a:srgbClr val="69933A"/>
                  </a:gs>
                </a:gsLst>
                <a:lin ang="5400012" scaled="0"/>
              </a:gra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" name="Google Shape;176;p4"/>
              <p:cNvGrpSpPr/>
              <p:nvPr/>
            </p:nvGrpSpPr>
            <p:grpSpPr>
              <a:xfrm>
                <a:off x="6106362" y="3470872"/>
                <a:ext cx="476230" cy="107376"/>
                <a:chOff x="7084450" y="1952825"/>
                <a:chExt cx="601300" cy="137100"/>
              </a:xfrm>
            </p:grpSpPr>
            <p:sp>
              <p:nvSpPr>
                <p:cNvPr id="177" name="Google Shape;177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" name="Google Shape;181;p4"/>
              <p:cNvGrpSpPr/>
              <p:nvPr/>
            </p:nvGrpSpPr>
            <p:grpSpPr>
              <a:xfrm rot="-5400000">
                <a:off x="5704969" y="3850642"/>
                <a:ext cx="470938" cy="108583"/>
                <a:chOff x="7084450" y="1952825"/>
                <a:chExt cx="601300" cy="137100"/>
              </a:xfrm>
            </p:grpSpPr>
            <p:sp>
              <p:nvSpPr>
                <p:cNvPr id="182" name="Google Shape;182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" name="Google Shape;186;p4"/>
              <p:cNvGrpSpPr/>
              <p:nvPr/>
            </p:nvGrpSpPr>
            <p:grpSpPr>
              <a:xfrm rot="5400000">
                <a:off x="6513046" y="3850764"/>
                <a:ext cx="470938" cy="108583"/>
                <a:chOff x="7084450" y="1952825"/>
                <a:chExt cx="601300" cy="137100"/>
              </a:xfrm>
            </p:grpSpPr>
            <p:sp>
              <p:nvSpPr>
                <p:cNvPr id="187" name="Google Shape;187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" name="Google Shape;191;p4"/>
              <p:cNvGrpSpPr/>
              <p:nvPr/>
            </p:nvGrpSpPr>
            <p:grpSpPr>
              <a:xfrm flipH="1" rot="10800000">
                <a:off x="6106362" y="4228044"/>
                <a:ext cx="476230" cy="107377"/>
                <a:chOff x="7084450" y="1952825"/>
                <a:chExt cx="601300" cy="137100"/>
              </a:xfrm>
            </p:grpSpPr>
            <p:sp>
              <p:nvSpPr>
                <p:cNvPr id="192" name="Google Shape;192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6" name="Google Shape;196;p4"/>
              <p:cNvSpPr/>
              <p:nvPr/>
            </p:nvSpPr>
            <p:spPr>
              <a:xfrm>
                <a:off x="6071949" y="3652455"/>
                <a:ext cx="545100" cy="501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7" name="Google Shape;197;p4"/>
            <p:cNvPicPr preferRelativeResize="0"/>
            <p:nvPr/>
          </p:nvPicPr>
          <p:blipFill rotWithShape="1">
            <a:blip r:embed="rId4">
              <a:alphaModFix/>
            </a:blip>
            <a:srcRect b="0" l="27357" r="16339" t="19276"/>
            <a:stretch/>
          </p:blipFill>
          <p:spPr>
            <a:xfrm>
              <a:off x="1146652" y="4241778"/>
              <a:ext cx="454200" cy="368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98" name="Google Shape;198;p4"/>
          <p:cNvGrpSpPr/>
          <p:nvPr/>
        </p:nvGrpSpPr>
        <p:grpSpPr>
          <a:xfrm>
            <a:off x="6964475" y="3502938"/>
            <a:ext cx="1307232" cy="1116612"/>
            <a:chOff x="6964725" y="1728038"/>
            <a:chExt cx="1307232" cy="1116612"/>
          </a:xfrm>
        </p:grpSpPr>
        <p:sp>
          <p:nvSpPr>
            <p:cNvPr id="199" name="Google Shape;199;p4"/>
            <p:cNvSpPr/>
            <p:nvPr/>
          </p:nvSpPr>
          <p:spPr>
            <a:xfrm>
              <a:off x="6964725" y="1728038"/>
              <a:ext cx="1307232" cy="1116612"/>
            </a:xfrm>
            <a:prstGeom prst="cloud">
              <a:avLst/>
            </a:prstGeom>
            <a:solidFill>
              <a:schemeClr val="dk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00" name="Google Shape;200;p4"/>
            <p:cNvGrpSpPr/>
            <p:nvPr/>
          </p:nvGrpSpPr>
          <p:grpSpPr>
            <a:xfrm>
              <a:off x="7560641" y="1905309"/>
              <a:ext cx="366664" cy="324121"/>
              <a:chOff x="7394973" y="2708490"/>
              <a:chExt cx="916661" cy="824944"/>
            </a:xfrm>
          </p:grpSpPr>
          <p:grpSp>
            <p:nvGrpSpPr>
              <p:cNvPr id="201" name="Google Shape;201;p4"/>
              <p:cNvGrpSpPr/>
              <p:nvPr/>
            </p:nvGrpSpPr>
            <p:grpSpPr>
              <a:xfrm>
                <a:off x="7394973" y="2708490"/>
                <a:ext cx="916661" cy="824944"/>
                <a:chOff x="6762950" y="1973825"/>
                <a:chExt cx="1157400" cy="1103900"/>
              </a:xfrm>
            </p:grpSpPr>
            <p:sp>
              <p:nvSpPr>
                <p:cNvPr id="202" name="Google Shape;202;p4"/>
                <p:cNvSpPr/>
                <p:nvPr/>
              </p:nvSpPr>
              <p:spPr>
                <a:xfrm>
                  <a:off x="6900050" y="2115625"/>
                  <a:ext cx="883200" cy="825000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2EB8FC"/>
                    </a:gs>
                    <a:gs pos="100000">
                      <a:srgbClr val="096D9F"/>
                    </a:gs>
                  </a:gsLst>
                  <a:lin ang="5400012" scaled="0"/>
                </a:gra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3" name="Google Shape;203;p4"/>
                <p:cNvGrpSpPr/>
                <p:nvPr/>
              </p:nvGrpSpPr>
              <p:grpSpPr>
                <a:xfrm>
                  <a:off x="6762950" y="1973825"/>
                  <a:ext cx="1157400" cy="1103900"/>
                  <a:chOff x="6762950" y="1973825"/>
                  <a:chExt cx="1157400" cy="1103900"/>
                </a:xfrm>
              </p:grpSpPr>
              <p:grpSp>
                <p:nvGrpSpPr>
                  <p:cNvPr id="204" name="Google Shape;204;p4"/>
                  <p:cNvGrpSpPr/>
                  <p:nvPr/>
                </p:nvGrpSpPr>
                <p:grpSpPr>
                  <a:xfrm>
                    <a:off x="7041000" y="19738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05" name="Google Shape;20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" name="Google Shape;20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7" name="Google Shape;20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8" name="Google Shape;20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09" name="Google Shape;209;p4"/>
                  <p:cNvGrpSpPr/>
                  <p:nvPr/>
                </p:nvGrpSpPr>
                <p:grpSpPr>
                  <a:xfrm rot="-5400000">
                    <a:off x="65308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10" name="Google Shape;21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1" name="Google Shape;21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2" name="Google Shape;21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3" name="Google Shape;21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14" name="Google Shape;214;p4"/>
                  <p:cNvGrpSpPr/>
                  <p:nvPr/>
                </p:nvGrpSpPr>
                <p:grpSpPr>
                  <a:xfrm rot="5400000">
                    <a:off x="75511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15" name="Google Shape;21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" name="Google Shape;21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" name="Google Shape;21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" name="Google Shape;21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19" name="Google Shape;219;p4"/>
                  <p:cNvGrpSpPr/>
                  <p:nvPr/>
                </p:nvGrpSpPr>
                <p:grpSpPr>
                  <a:xfrm flipH="1" rot="10800000">
                    <a:off x="7041000" y="29406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20" name="Google Shape;22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" name="Google Shape;22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" name="Google Shape;22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3" name="Google Shape;22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24" name="Google Shape;224;p4"/>
              <p:cNvSpPr/>
              <p:nvPr/>
            </p:nvSpPr>
            <p:spPr>
              <a:xfrm>
                <a:off x="7580776" y="2881751"/>
                <a:ext cx="545100" cy="478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4"/>
            <p:cNvGrpSpPr/>
            <p:nvPr/>
          </p:nvGrpSpPr>
          <p:grpSpPr>
            <a:xfrm>
              <a:off x="7197498" y="2298990"/>
              <a:ext cx="366664" cy="324121"/>
              <a:chOff x="2675617" y="3490670"/>
              <a:chExt cx="916661" cy="824944"/>
            </a:xfrm>
          </p:grpSpPr>
          <p:grpSp>
            <p:nvGrpSpPr>
              <p:cNvPr id="226" name="Google Shape;226;p4"/>
              <p:cNvGrpSpPr/>
              <p:nvPr/>
            </p:nvGrpSpPr>
            <p:grpSpPr>
              <a:xfrm>
                <a:off x="2675617" y="3490670"/>
                <a:ext cx="916661" cy="824944"/>
                <a:chOff x="6762950" y="1973825"/>
                <a:chExt cx="1157400" cy="1103900"/>
              </a:xfrm>
            </p:grpSpPr>
            <p:sp>
              <p:nvSpPr>
                <p:cNvPr id="227" name="Google Shape;227;p4"/>
                <p:cNvSpPr/>
                <p:nvPr/>
              </p:nvSpPr>
              <p:spPr>
                <a:xfrm>
                  <a:off x="6900050" y="2115625"/>
                  <a:ext cx="883200" cy="825000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4BD40"/>
                    </a:gs>
                    <a:gs pos="100000">
                      <a:srgbClr val="395723"/>
                    </a:gs>
                  </a:gsLst>
                  <a:lin ang="5400012" scaled="0"/>
                </a:gra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8" name="Google Shape;228;p4"/>
                <p:cNvGrpSpPr/>
                <p:nvPr/>
              </p:nvGrpSpPr>
              <p:grpSpPr>
                <a:xfrm>
                  <a:off x="6762950" y="1973825"/>
                  <a:ext cx="1157400" cy="1103900"/>
                  <a:chOff x="6762950" y="1973825"/>
                  <a:chExt cx="1157400" cy="1103900"/>
                </a:xfrm>
              </p:grpSpPr>
              <p:grpSp>
                <p:nvGrpSpPr>
                  <p:cNvPr id="229" name="Google Shape;229;p4"/>
                  <p:cNvGrpSpPr/>
                  <p:nvPr/>
                </p:nvGrpSpPr>
                <p:grpSpPr>
                  <a:xfrm>
                    <a:off x="7041000" y="19738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30" name="Google Shape;23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1" name="Google Shape;23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2" name="Google Shape;23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3" name="Google Shape;23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34" name="Google Shape;234;p4"/>
                  <p:cNvGrpSpPr/>
                  <p:nvPr/>
                </p:nvGrpSpPr>
                <p:grpSpPr>
                  <a:xfrm rot="-5400000">
                    <a:off x="65308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35" name="Google Shape;23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6" name="Google Shape;23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7" name="Google Shape;23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39" name="Google Shape;239;p4"/>
                  <p:cNvGrpSpPr/>
                  <p:nvPr/>
                </p:nvGrpSpPr>
                <p:grpSpPr>
                  <a:xfrm rot="5400000">
                    <a:off x="75511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40" name="Google Shape;24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44" name="Google Shape;244;p4"/>
                  <p:cNvGrpSpPr/>
                  <p:nvPr/>
                </p:nvGrpSpPr>
                <p:grpSpPr>
                  <a:xfrm flipH="1" rot="10800000">
                    <a:off x="7041000" y="29406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45" name="Google Shape;24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49" name="Google Shape;249;p4"/>
              <p:cNvSpPr/>
              <p:nvPr/>
            </p:nvSpPr>
            <p:spPr>
              <a:xfrm>
                <a:off x="2861420" y="3663931"/>
                <a:ext cx="545100" cy="478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0" name="Google Shape;25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740074">
              <a:off x="7142302" y="1976401"/>
              <a:ext cx="312747" cy="2615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1" name="Google Shape;251;p4"/>
            <p:cNvGrpSpPr/>
            <p:nvPr/>
          </p:nvGrpSpPr>
          <p:grpSpPr>
            <a:xfrm>
              <a:off x="7610321" y="2364342"/>
              <a:ext cx="347556" cy="188233"/>
              <a:chOff x="3092925" y="2945762"/>
              <a:chExt cx="1999749" cy="1034249"/>
            </a:xfrm>
          </p:grpSpPr>
          <p:grpSp>
            <p:nvGrpSpPr>
              <p:cNvPr id="252" name="Google Shape;252;p4"/>
              <p:cNvGrpSpPr/>
              <p:nvPr/>
            </p:nvGrpSpPr>
            <p:grpSpPr>
              <a:xfrm>
                <a:off x="3572125" y="2945762"/>
                <a:ext cx="1041349" cy="1034249"/>
                <a:chOff x="3665800" y="2859475"/>
                <a:chExt cx="1041349" cy="1034249"/>
              </a:xfrm>
            </p:grpSpPr>
            <p:pic>
              <p:nvPicPr>
                <p:cNvPr id="253" name="Google Shape;253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816650" y="285947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4" name="Google Shape;254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740625" y="2922900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5" name="Google Shape;255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665800" y="300322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6" name="Google Shape;256;p4"/>
              <p:cNvGrpSpPr/>
              <p:nvPr/>
            </p:nvGrpSpPr>
            <p:grpSpPr>
              <a:xfrm>
                <a:off x="3092925" y="2945762"/>
                <a:ext cx="1041349" cy="1034249"/>
                <a:chOff x="3665800" y="2859475"/>
                <a:chExt cx="1041349" cy="1034249"/>
              </a:xfrm>
            </p:grpSpPr>
            <p:pic>
              <p:nvPicPr>
                <p:cNvPr id="257" name="Google Shape;257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816650" y="285947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8" name="Google Shape;258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740625" y="2922900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9" name="Google Shape;259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665800" y="300322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0" name="Google Shape;260;p4"/>
              <p:cNvGrpSpPr/>
              <p:nvPr/>
            </p:nvGrpSpPr>
            <p:grpSpPr>
              <a:xfrm>
                <a:off x="4051325" y="2945762"/>
                <a:ext cx="1041349" cy="1034249"/>
                <a:chOff x="3665800" y="2859475"/>
                <a:chExt cx="1041349" cy="1034249"/>
              </a:xfrm>
            </p:grpSpPr>
            <p:pic>
              <p:nvPicPr>
                <p:cNvPr id="261" name="Google Shape;261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816650" y="285947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2" name="Google Shape;262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740625" y="2922900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3" name="Google Shape;263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665800" y="300322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264" name="Google Shape;264;p4"/>
          <p:cNvGrpSpPr/>
          <p:nvPr/>
        </p:nvGrpSpPr>
        <p:grpSpPr>
          <a:xfrm>
            <a:off x="817050" y="2257575"/>
            <a:ext cx="1307232" cy="1116612"/>
            <a:chOff x="968425" y="2102050"/>
            <a:chExt cx="1307232" cy="1116612"/>
          </a:xfrm>
        </p:grpSpPr>
        <p:sp>
          <p:nvSpPr>
            <p:cNvPr id="265" name="Google Shape;265;p4"/>
            <p:cNvSpPr/>
            <p:nvPr/>
          </p:nvSpPr>
          <p:spPr>
            <a:xfrm>
              <a:off x="968425" y="2102050"/>
              <a:ext cx="1307232" cy="1116612"/>
            </a:xfrm>
            <a:prstGeom prst="cloud">
              <a:avLst/>
            </a:prstGeom>
            <a:solidFill>
              <a:schemeClr val="dk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6" name="Google Shape;266;p4"/>
            <p:cNvGrpSpPr/>
            <p:nvPr/>
          </p:nvGrpSpPr>
          <p:grpSpPr>
            <a:xfrm>
              <a:off x="1116261" y="2323382"/>
              <a:ext cx="398304" cy="368581"/>
              <a:chOff x="2581711" y="2098372"/>
              <a:chExt cx="995760" cy="938103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2581711" y="2098372"/>
                <a:ext cx="995760" cy="93810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729854" y="2246238"/>
                <a:ext cx="699570" cy="6460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00D8C3"/>
                  </a:gs>
                  <a:gs pos="100000">
                    <a:srgbClr val="04524A"/>
                  </a:gs>
                </a:gsLst>
                <a:lin ang="5400012" scaled="0"/>
              </a:gra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4"/>
              <p:cNvGrpSpPr/>
              <p:nvPr/>
            </p:nvGrpSpPr>
            <p:grpSpPr>
              <a:xfrm>
                <a:off x="2841487" y="2135182"/>
                <a:ext cx="476230" cy="107376"/>
                <a:chOff x="7084450" y="1952825"/>
                <a:chExt cx="601300" cy="137100"/>
              </a:xfrm>
            </p:grpSpPr>
            <p:sp>
              <p:nvSpPr>
                <p:cNvPr id="270" name="Google Shape;270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" name="Google Shape;274;p4"/>
              <p:cNvGrpSpPr/>
              <p:nvPr/>
            </p:nvGrpSpPr>
            <p:grpSpPr>
              <a:xfrm rot="-5400000">
                <a:off x="2440096" y="2515013"/>
                <a:ext cx="470933" cy="108583"/>
                <a:chOff x="7084450" y="1952825"/>
                <a:chExt cx="601300" cy="137100"/>
              </a:xfrm>
            </p:grpSpPr>
            <p:sp>
              <p:nvSpPr>
                <p:cNvPr id="275" name="Google Shape;275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" name="Google Shape;279;p4"/>
              <p:cNvGrpSpPr/>
              <p:nvPr/>
            </p:nvGrpSpPr>
            <p:grpSpPr>
              <a:xfrm rot="5400000">
                <a:off x="3248174" y="2515013"/>
                <a:ext cx="470933" cy="108583"/>
                <a:chOff x="7084450" y="1952825"/>
                <a:chExt cx="601300" cy="137100"/>
              </a:xfrm>
            </p:grpSpPr>
            <p:sp>
              <p:nvSpPr>
                <p:cNvPr id="280" name="Google Shape;280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" name="Google Shape;284;p4"/>
              <p:cNvGrpSpPr/>
              <p:nvPr/>
            </p:nvGrpSpPr>
            <p:grpSpPr>
              <a:xfrm flipH="1" rot="10800000">
                <a:off x="2841487" y="2892371"/>
                <a:ext cx="476230" cy="107376"/>
                <a:chOff x="7084450" y="1952825"/>
                <a:chExt cx="601300" cy="137100"/>
              </a:xfrm>
            </p:grpSpPr>
            <p:sp>
              <p:nvSpPr>
                <p:cNvPr id="285" name="Google Shape;285;p4"/>
                <p:cNvSpPr/>
                <p:nvPr/>
              </p:nvSpPr>
              <p:spPr>
                <a:xfrm>
                  <a:off x="70844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4"/>
                <p:cNvSpPr/>
                <p:nvPr/>
              </p:nvSpPr>
              <p:spPr>
                <a:xfrm>
                  <a:off x="7254383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7424317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4"/>
                <p:cNvSpPr/>
                <p:nvPr/>
              </p:nvSpPr>
              <p:spPr>
                <a:xfrm>
                  <a:off x="7594250" y="1952825"/>
                  <a:ext cx="91500" cy="1371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9" name="Google Shape;289;p4"/>
              <p:cNvSpPr/>
              <p:nvPr/>
            </p:nvSpPr>
            <p:spPr>
              <a:xfrm>
                <a:off x="2807074" y="2316765"/>
                <a:ext cx="545100" cy="501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4"/>
            <p:cNvGrpSpPr/>
            <p:nvPr/>
          </p:nvGrpSpPr>
          <p:grpSpPr>
            <a:xfrm>
              <a:off x="1537693" y="2574491"/>
              <a:ext cx="366664" cy="324121"/>
              <a:chOff x="5733729" y="2383551"/>
              <a:chExt cx="916661" cy="824944"/>
            </a:xfrm>
          </p:grpSpPr>
          <p:grpSp>
            <p:nvGrpSpPr>
              <p:cNvPr id="291" name="Google Shape;291;p4"/>
              <p:cNvGrpSpPr/>
              <p:nvPr/>
            </p:nvGrpSpPr>
            <p:grpSpPr>
              <a:xfrm>
                <a:off x="5733729" y="2383551"/>
                <a:ext cx="916661" cy="824944"/>
                <a:chOff x="6762950" y="1973825"/>
                <a:chExt cx="1157400" cy="1103900"/>
              </a:xfrm>
            </p:grpSpPr>
            <p:sp>
              <p:nvSpPr>
                <p:cNvPr id="292" name="Google Shape;292;p4"/>
                <p:cNvSpPr/>
                <p:nvPr/>
              </p:nvSpPr>
              <p:spPr>
                <a:xfrm>
                  <a:off x="6900050" y="2115625"/>
                  <a:ext cx="883200" cy="825000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F48208"/>
                    </a:gs>
                    <a:gs pos="100000">
                      <a:srgbClr val="703E08"/>
                    </a:gs>
                  </a:gsLst>
                  <a:lin ang="5400012" scaled="0"/>
                </a:gra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3" name="Google Shape;293;p4"/>
                <p:cNvGrpSpPr/>
                <p:nvPr/>
              </p:nvGrpSpPr>
              <p:grpSpPr>
                <a:xfrm>
                  <a:off x="6762950" y="1973825"/>
                  <a:ext cx="1157400" cy="1103900"/>
                  <a:chOff x="6762950" y="1973825"/>
                  <a:chExt cx="1157400" cy="1103900"/>
                </a:xfrm>
              </p:grpSpPr>
              <p:grpSp>
                <p:nvGrpSpPr>
                  <p:cNvPr id="294" name="Google Shape;294;p4"/>
                  <p:cNvGrpSpPr/>
                  <p:nvPr/>
                </p:nvGrpSpPr>
                <p:grpSpPr>
                  <a:xfrm>
                    <a:off x="7041000" y="19738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295" name="Google Shape;29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6" name="Google Shape;29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7" name="Google Shape;29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" name="Google Shape;29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99" name="Google Shape;299;p4"/>
                  <p:cNvGrpSpPr/>
                  <p:nvPr/>
                </p:nvGrpSpPr>
                <p:grpSpPr>
                  <a:xfrm rot="-5400000">
                    <a:off x="65308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300" name="Google Shape;30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1" name="Google Shape;30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2" name="Google Shape;30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3" name="Google Shape;30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04" name="Google Shape;304;p4"/>
                  <p:cNvGrpSpPr/>
                  <p:nvPr/>
                </p:nvGrpSpPr>
                <p:grpSpPr>
                  <a:xfrm rot="5400000">
                    <a:off x="7551150" y="245957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305" name="Google Shape;305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6" name="Google Shape;306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7" name="Google Shape;307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8" name="Google Shape;308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09" name="Google Shape;309;p4"/>
                  <p:cNvGrpSpPr/>
                  <p:nvPr/>
                </p:nvGrpSpPr>
                <p:grpSpPr>
                  <a:xfrm flipH="1" rot="10800000">
                    <a:off x="7041000" y="2940625"/>
                    <a:ext cx="601300" cy="137100"/>
                    <a:chOff x="7084450" y="1952825"/>
                    <a:chExt cx="601300" cy="137100"/>
                  </a:xfrm>
                </p:grpSpPr>
                <p:sp>
                  <p:nvSpPr>
                    <p:cNvPr id="310" name="Google Shape;310;p4"/>
                    <p:cNvSpPr/>
                    <p:nvPr/>
                  </p:nvSpPr>
                  <p:spPr>
                    <a:xfrm>
                      <a:off x="70844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1" name="Google Shape;311;p4"/>
                    <p:cNvSpPr/>
                    <p:nvPr/>
                  </p:nvSpPr>
                  <p:spPr>
                    <a:xfrm>
                      <a:off x="7254383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2" name="Google Shape;312;p4"/>
                    <p:cNvSpPr/>
                    <p:nvPr/>
                  </p:nvSpPr>
                  <p:spPr>
                    <a:xfrm>
                      <a:off x="7424317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3" name="Google Shape;313;p4"/>
                    <p:cNvSpPr/>
                    <p:nvPr/>
                  </p:nvSpPr>
                  <p:spPr>
                    <a:xfrm>
                      <a:off x="7594250" y="1952825"/>
                      <a:ext cx="91500" cy="137100"/>
                    </a:xfrm>
                    <a:prstGeom prst="round2SameRect">
                      <a:avLst>
                        <a:gd fmla="val 50000" name="adj1"/>
                        <a:gd fmla="val 0" name="adj2"/>
                      </a:avLst>
                    </a:prstGeom>
                    <a:solidFill>
                      <a:srgbClr val="CFD8DC"/>
                    </a:solidFill>
                    <a:ln cap="flat" cmpd="sng" w="9525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314" name="Google Shape;314;p4"/>
              <p:cNvSpPr/>
              <p:nvPr/>
            </p:nvSpPr>
            <p:spPr>
              <a:xfrm>
                <a:off x="5919532" y="2556812"/>
                <a:ext cx="539700" cy="4758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5" name="Google Shape;31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740074">
              <a:off x="1198702" y="2738401"/>
              <a:ext cx="312747" cy="2615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6" name="Google Shape;316;p4"/>
            <p:cNvGrpSpPr/>
            <p:nvPr/>
          </p:nvGrpSpPr>
          <p:grpSpPr>
            <a:xfrm>
              <a:off x="1677871" y="2297404"/>
              <a:ext cx="347556" cy="188233"/>
              <a:chOff x="3092925" y="2945762"/>
              <a:chExt cx="1999749" cy="1034249"/>
            </a:xfrm>
          </p:grpSpPr>
          <p:grpSp>
            <p:nvGrpSpPr>
              <p:cNvPr id="317" name="Google Shape;317;p4"/>
              <p:cNvGrpSpPr/>
              <p:nvPr/>
            </p:nvGrpSpPr>
            <p:grpSpPr>
              <a:xfrm>
                <a:off x="3572125" y="2945762"/>
                <a:ext cx="1041349" cy="1034249"/>
                <a:chOff x="3665800" y="2859475"/>
                <a:chExt cx="1041349" cy="1034249"/>
              </a:xfrm>
            </p:grpSpPr>
            <p:pic>
              <p:nvPicPr>
                <p:cNvPr id="318" name="Google Shape;318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816650" y="285947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9" name="Google Shape;319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740625" y="2922900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0" name="Google Shape;320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665800" y="300322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1" name="Google Shape;321;p4"/>
              <p:cNvGrpSpPr/>
              <p:nvPr/>
            </p:nvGrpSpPr>
            <p:grpSpPr>
              <a:xfrm>
                <a:off x="3092925" y="2945762"/>
                <a:ext cx="1041349" cy="1034249"/>
                <a:chOff x="3665800" y="2859475"/>
                <a:chExt cx="1041349" cy="1034249"/>
              </a:xfrm>
            </p:grpSpPr>
            <p:pic>
              <p:nvPicPr>
                <p:cNvPr id="322" name="Google Shape;322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816650" y="285947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3" name="Google Shape;323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740625" y="2922900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4" name="Google Shape;324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665800" y="300322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5" name="Google Shape;325;p4"/>
              <p:cNvGrpSpPr/>
              <p:nvPr/>
            </p:nvGrpSpPr>
            <p:grpSpPr>
              <a:xfrm>
                <a:off x="4051325" y="2945762"/>
                <a:ext cx="1041349" cy="1034249"/>
                <a:chOff x="3665800" y="2859475"/>
                <a:chExt cx="1041349" cy="1034249"/>
              </a:xfrm>
            </p:grpSpPr>
            <p:pic>
              <p:nvPicPr>
                <p:cNvPr id="326" name="Google Shape;326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816650" y="285947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7" name="Google Shape;327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740625" y="2922900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8" name="Google Shape;328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665800" y="3003225"/>
                  <a:ext cx="890499" cy="890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cxnSp>
        <p:nvCxnSpPr>
          <p:cNvPr id="329" name="Google Shape;329;p4"/>
          <p:cNvCxnSpPr>
            <a:stCxn id="330" idx="6"/>
            <a:endCxn id="331" idx="2"/>
          </p:cNvCxnSpPr>
          <p:nvPr/>
        </p:nvCxnSpPr>
        <p:spPr>
          <a:xfrm>
            <a:off x="5000498" y="3183943"/>
            <a:ext cx="148200" cy="4266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4"/>
          <p:cNvCxnSpPr>
            <a:stCxn id="333" idx="6"/>
            <a:endCxn id="334" idx="2"/>
          </p:cNvCxnSpPr>
          <p:nvPr/>
        </p:nvCxnSpPr>
        <p:spPr>
          <a:xfrm flipH="1" rot="10800000">
            <a:off x="5202881" y="2550051"/>
            <a:ext cx="528900" cy="20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4"/>
          <p:cNvCxnSpPr>
            <a:stCxn id="333" idx="6"/>
            <a:endCxn id="336" idx="2"/>
          </p:cNvCxnSpPr>
          <p:nvPr/>
        </p:nvCxnSpPr>
        <p:spPr>
          <a:xfrm>
            <a:off x="5202881" y="2757351"/>
            <a:ext cx="528900" cy="199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4"/>
          <p:cNvCxnSpPr>
            <a:stCxn id="331" idx="6"/>
            <a:endCxn id="338" idx="2"/>
          </p:cNvCxnSpPr>
          <p:nvPr/>
        </p:nvCxnSpPr>
        <p:spPr>
          <a:xfrm flipH="1" rot="10800000">
            <a:off x="5202881" y="3403235"/>
            <a:ext cx="528900" cy="20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4"/>
          <p:cNvCxnSpPr>
            <a:stCxn id="331" idx="6"/>
            <a:endCxn id="340" idx="2"/>
          </p:cNvCxnSpPr>
          <p:nvPr/>
        </p:nvCxnSpPr>
        <p:spPr>
          <a:xfrm>
            <a:off x="5202881" y="3610535"/>
            <a:ext cx="528900" cy="20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p4"/>
          <p:cNvSpPr/>
          <p:nvPr/>
        </p:nvSpPr>
        <p:spPr>
          <a:xfrm>
            <a:off x="5731800" y="2502535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"/>
          <p:cNvSpPr/>
          <p:nvPr/>
        </p:nvSpPr>
        <p:spPr>
          <a:xfrm>
            <a:off x="5148581" y="2709951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4946198" y="3136543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"/>
          <p:cNvSpPr/>
          <p:nvPr/>
        </p:nvSpPr>
        <p:spPr>
          <a:xfrm>
            <a:off x="5148581" y="3563135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"/>
          <p:cNvSpPr/>
          <p:nvPr/>
        </p:nvSpPr>
        <p:spPr>
          <a:xfrm>
            <a:off x="5731800" y="2909365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"/>
          <p:cNvSpPr/>
          <p:nvPr/>
        </p:nvSpPr>
        <p:spPr>
          <a:xfrm>
            <a:off x="5731800" y="3355719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"/>
          <p:cNvSpPr/>
          <p:nvPr/>
        </p:nvSpPr>
        <p:spPr>
          <a:xfrm>
            <a:off x="5731800" y="3770551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4"/>
          <p:cNvCxnSpPr>
            <a:stCxn id="340" idx="6"/>
            <a:endCxn id="342" idx="2"/>
          </p:cNvCxnSpPr>
          <p:nvPr/>
        </p:nvCxnSpPr>
        <p:spPr>
          <a:xfrm>
            <a:off x="5786100" y="3817951"/>
            <a:ext cx="5289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4"/>
          <p:cNvCxnSpPr>
            <a:stCxn id="340" idx="6"/>
            <a:endCxn id="344" idx="2"/>
          </p:cNvCxnSpPr>
          <p:nvPr/>
        </p:nvCxnSpPr>
        <p:spPr>
          <a:xfrm>
            <a:off x="5786100" y="3817951"/>
            <a:ext cx="986100" cy="414900"/>
          </a:xfrm>
          <a:prstGeom prst="bentConnector3">
            <a:avLst>
              <a:gd fmla="val 2692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4"/>
          <p:cNvSpPr/>
          <p:nvPr/>
        </p:nvSpPr>
        <p:spPr>
          <a:xfrm>
            <a:off x="6315018" y="3770551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/>
          <p:nvPr/>
        </p:nvSpPr>
        <p:spPr>
          <a:xfrm>
            <a:off x="6772218" y="4185384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4"/>
          <p:cNvCxnSpPr>
            <a:stCxn id="346" idx="6"/>
            <a:endCxn id="347" idx="2"/>
          </p:cNvCxnSpPr>
          <p:nvPr/>
        </p:nvCxnSpPr>
        <p:spPr>
          <a:xfrm flipH="1" rot="10800000">
            <a:off x="6369318" y="2550051"/>
            <a:ext cx="528900" cy="2073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4"/>
          <p:cNvCxnSpPr>
            <a:stCxn id="346" idx="6"/>
            <a:endCxn id="349" idx="2"/>
          </p:cNvCxnSpPr>
          <p:nvPr/>
        </p:nvCxnSpPr>
        <p:spPr>
          <a:xfrm>
            <a:off x="6369318" y="2757351"/>
            <a:ext cx="528900" cy="2073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4"/>
          <p:cNvSpPr/>
          <p:nvPr/>
        </p:nvSpPr>
        <p:spPr>
          <a:xfrm>
            <a:off x="6898214" y="2502535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6898214" y="2917368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6315018" y="3355719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4"/>
          <p:cNvCxnSpPr>
            <a:stCxn id="340" idx="6"/>
            <a:endCxn id="350" idx="2"/>
          </p:cNvCxnSpPr>
          <p:nvPr/>
        </p:nvCxnSpPr>
        <p:spPr>
          <a:xfrm flipH="1" rot="10800000">
            <a:off x="5786100" y="3403051"/>
            <a:ext cx="528900" cy="414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4"/>
          <p:cNvCxnSpPr>
            <a:stCxn id="334" idx="6"/>
            <a:endCxn id="346" idx="2"/>
          </p:cNvCxnSpPr>
          <p:nvPr/>
        </p:nvCxnSpPr>
        <p:spPr>
          <a:xfrm>
            <a:off x="5786100" y="2549935"/>
            <a:ext cx="528900" cy="20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4"/>
          <p:cNvSpPr/>
          <p:nvPr/>
        </p:nvSpPr>
        <p:spPr>
          <a:xfrm>
            <a:off x="6315018" y="2709951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"/>
          <p:cNvSpPr/>
          <p:nvPr/>
        </p:nvSpPr>
        <p:spPr>
          <a:xfrm>
            <a:off x="6315018" y="2295118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4"/>
          <p:cNvCxnSpPr>
            <a:stCxn id="334" idx="6"/>
            <a:endCxn id="353" idx="2"/>
          </p:cNvCxnSpPr>
          <p:nvPr/>
        </p:nvCxnSpPr>
        <p:spPr>
          <a:xfrm flipH="1" rot="10800000">
            <a:off x="5786100" y="2342635"/>
            <a:ext cx="528900" cy="20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4"/>
          <p:cNvCxnSpPr>
            <a:stCxn id="342" idx="6"/>
            <a:endCxn id="356" idx="2"/>
          </p:cNvCxnSpPr>
          <p:nvPr/>
        </p:nvCxnSpPr>
        <p:spPr>
          <a:xfrm>
            <a:off x="6369318" y="3817951"/>
            <a:ext cx="528900" cy="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4"/>
          <p:cNvSpPr/>
          <p:nvPr/>
        </p:nvSpPr>
        <p:spPr>
          <a:xfrm>
            <a:off x="6898214" y="3770551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"/>
          <p:cNvSpPr/>
          <p:nvPr/>
        </p:nvSpPr>
        <p:spPr>
          <a:xfrm>
            <a:off x="6898214" y="2087702"/>
            <a:ext cx="54300" cy="9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4"/>
          <p:cNvCxnSpPr>
            <a:stCxn id="346" idx="6"/>
            <a:endCxn id="357" idx="2"/>
          </p:cNvCxnSpPr>
          <p:nvPr/>
        </p:nvCxnSpPr>
        <p:spPr>
          <a:xfrm flipH="1" rot="10800000">
            <a:off x="6369318" y="2135151"/>
            <a:ext cx="528900" cy="6222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4"/>
          <p:cNvCxnSpPr>
            <a:stCxn id="360" idx="6"/>
            <a:endCxn id="361" idx="2"/>
          </p:cNvCxnSpPr>
          <p:nvPr/>
        </p:nvCxnSpPr>
        <p:spPr>
          <a:xfrm rot="10800000">
            <a:off x="4006902" y="3029457"/>
            <a:ext cx="224400" cy="108900"/>
          </a:xfrm>
          <a:prstGeom prst="bentConnector3">
            <a:avLst>
              <a:gd fmla="val 49974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"/>
          <p:cNvCxnSpPr>
            <a:stCxn id="360" idx="6"/>
            <a:endCxn id="363" idx="2"/>
          </p:cNvCxnSpPr>
          <p:nvPr/>
        </p:nvCxnSpPr>
        <p:spPr>
          <a:xfrm flipH="1">
            <a:off x="4006902" y="3138357"/>
            <a:ext cx="224400" cy="870900"/>
          </a:xfrm>
          <a:prstGeom prst="bentConnector3">
            <a:avLst>
              <a:gd fmla="val 49974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4"/>
          <p:cNvCxnSpPr>
            <a:stCxn id="363" idx="6"/>
            <a:endCxn id="365" idx="2"/>
          </p:cNvCxnSpPr>
          <p:nvPr/>
        </p:nvCxnSpPr>
        <p:spPr>
          <a:xfrm flipH="1">
            <a:off x="3423819" y="4009342"/>
            <a:ext cx="528900" cy="23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4"/>
          <p:cNvCxnSpPr>
            <a:stCxn id="363" idx="6"/>
            <a:endCxn id="367" idx="2"/>
          </p:cNvCxnSpPr>
          <p:nvPr/>
        </p:nvCxnSpPr>
        <p:spPr>
          <a:xfrm rot="10800000">
            <a:off x="3423819" y="3780442"/>
            <a:ext cx="528900" cy="228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4"/>
          <p:cNvCxnSpPr>
            <a:stCxn id="361" idx="6"/>
            <a:endCxn id="369" idx="2"/>
          </p:cNvCxnSpPr>
          <p:nvPr/>
        </p:nvCxnSpPr>
        <p:spPr>
          <a:xfrm flipH="1">
            <a:off x="3423819" y="3029372"/>
            <a:ext cx="528900" cy="23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4"/>
          <p:cNvCxnSpPr>
            <a:stCxn id="361" idx="6"/>
            <a:endCxn id="371" idx="2"/>
          </p:cNvCxnSpPr>
          <p:nvPr/>
        </p:nvCxnSpPr>
        <p:spPr>
          <a:xfrm rot="10800000">
            <a:off x="3423819" y="2791172"/>
            <a:ext cx="528900" cy="23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4"/>
          <p:cNvSpPr/>
          <p:nvPr/>
        </p:nvSpPr>
        <p:spPr>
          <a:xfrm rot="10800000">
            <a:off x="3369500" y="4193131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"/>
          <p:cNvSpPr/>
          <p:nvPr/>
        </p:nvSpPr>
        <p:spPr>
          <a:xfrm rot="10800000">
            <a:off x="3952719" y="395489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"/>
          <p:cNvSpPr/>
          <p:nvPr/>
        </p:nvSpPr>
        <p:spPr>
          <a:xfrm rot="10800000">
            <a:off x="4231302" y="3083907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"/>
          <p:cNvSpPr/>
          <p:nvPr/>
        </p:nvSpPr>
        <p:spPr>
          <a:xfrm rot="10800000">
            <a:off x="3952719" y="297492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"/>
          <p:cNvSpPr/>
          <p:nvPr/>
        </p:nvSpPr>
        <p:spPr>
          <a:xfrm rot="10800000">
            <a:off x="3369500" y="3725844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"/>
          <p:cNvSpPr/>
          <p:nvPr/>
        </p:nvSpPr>
        <p:spPr>
          <a:xfrm rot="10800000">
            <a:off x="3369500" y="3213161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"/>
          <p:cNvSpPr/>
          <p:nvPr/>
        </p:nvSpPr>
        <p:spPr>
          <a:xfrm rot="10800000">
            <a:off x="3369500" y="273668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4"/>
          <p:cNvCxnSpPr>
            <a:stCxn id="371" idx="6"/>
            <a:endCxn id="373" idx="2"/>
          </p:cNvCxnSpPr>
          <p:nvPr/>
        </p:nvCxnSpPr>
        <p:spPr>
          <a:xfrm flipH="1">
            <a:off x="2840600" y="2791132"/>
            <a:ext cx="5289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4"/>
          <p:cNvCxnSpPr>
            <a:stCxn id="371" idx="6"/>
            <a:endCxn id="375" idx="2"/>
          </p:cNvCxnSpPr>
          <p:nvPr/>
        </p:nvCxnSpPr>
        <p:spPr>
          <a:xfrm rot="10800000">
            <a:off x="2459600" y="2314732"/>
            <a:ext cx="909900" cy="476400"/>
          </a:xfrm>
          <a:prstGeom prst="bentConnector3">
            <a:avLst>
              <a:gd fmla="val 29014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4"/>
          <p:cNvSpPr/>
          <p:nvPr/>
        </p:nvSpPr>
        <p:spPr>
          <a:xfrm rot="10800000">
            <a:off x="2786282" y="273668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"/>
          <p:cNvSpPr/>
          <p:nvPr/>
        </p:nvSpPr>
        <p:spPr>
          <a:xfrm rot="10800000">
            <a:off x="2405282" y="2260204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4"/>
          <p:cNvCxnSpPr>
            <a:stCxn id="377" idx="6"/>
            <a:endCxn id="378" idx="2"/>
          </p:cNvCxnSpPr>
          <p:nvPr/>
        </p:nvCxnSpPr>
        <p:spPr>
          <a:xfrm flipH="1">
            <a:off x="2257382" y="4009342"/>
            <a:ext cx="528900" cy="2382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4"/>
          <p:cNvCxnSpPr>
            <a:stCxn id="377" idx="6"/>
            <a:endCxn id="380" idx="2"/>
          </p:cNvCxnSpPr>
          <p:nvPr/>
        </p:nvCxnSpPr>
        <p:spPr>
          <a:xfrm rot="10800000">
            <a:off x="2257382" y="3771142"/>
            <a:ext cx="528900" cy="2382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8" name="Google Shape;378;p4"/>
          <p:cNvSpPr/>
          <p:nvPr/>
        </p:nvSpPr>
        <p:spPr>
          <a:xfrm rot="10800000">
            <a:off x="2203086" y="4193131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 rot="10800000">
            <a:off x="2203086" y="371665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 rot="10800000">
            <a:off x="1871882" y="3213161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4"/>
          <p:cNvCxnSpPr>
            <a:stCxn id="371" idx="6"/>
            <a:endCxn id="381" idx="2"/>
          </p:cNvCxnSpPr>
          <p:nvPr/>
        </p:nvCxnSpPr>
        <p:spPr>
          <a:xfrm flipH="1">
            <a:off x="1926200" y="2791132"/>
            <a:ext cx="1443300" cy="4764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4"/>
          <p:cNvCxnSpPr>
            <a:stCxn id="365" idx="6"/>
            <a:endCxn id="377" idx="2"/>
          </p:cNvCxnSpPr>
          <p:nvPr/>
        </p:nvCxnSpPr>
        <p:spPr>
          <a:xfrm rot="10800000">
            <a:off x="2840600" y="4009381"/>
            <a:ext cx="528900" cy="23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4"/>
          <p:cNvSpPr/>
          <p:nvPr/>
        </p:nvSpPr>
        <p:spPr>
          <a:xfrm rot="10800000">
            <a:off x="2786282" y="395489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 rot="10800000">
            <a:off x="2786282" y="4431370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4"/>
          <p:cNvCxnSpPr>
            <a:stCxn id="365" idx="6"/>
            <a:endCxn id="384" idx="2"/>
          </p:cNvCxnSpPr>
          <p:nvPr/>
        </p:nvCxnSpPr>
        <p:spPr>
          <a:xfrm flipH="1">
            <a:off x="2840600" y="4247581"/>
            <a:ext cx="528900" cy="23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4"/>
          <p:cNvCxnSpPr>
            <a:stCxn id="373" idx="6"/>
            <a:endCxn id="387" idx="2"/>
          </p:cNvCxnSpPr>
          <p:nvPr/>
        </p:nvCxnSpPr>
        <p:spPr>
          <a:xfrm flipH="1">
            <a:off x="2257382" y="2791132"/>
            <a:ext cx="528900" cy="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4"/>
          <p:cNvSpPr/>
          <p:nvPr/>
        </p:nvSpPr>
        <p:spPr>
          <a:xfrm rot="10800000">
            <a:off x="2203086" y="2736682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 rot="10800000">
            <a:off x="2203086" y="4669610"/>
            <a:ext cx="54300" cy="10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4"/>
          <p:cNvCxnSpPr>
            <a:stCxn id="377" idx="6"/>
            <a:endCxn id="388" idx="2"/>
          </p:cNvCxnSpPr>
          <p:nvPr/>
        </p:nvCxnSpPr>
        <p:spPr>
          <a:xfrm flipH="1">
            <a:off x="2257382" y="4009342"/>
            <a:ext cx="528900" cy="714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90" name="Google Shape;390;p4"/>
          <p:cNvGrpSpPr/>
          <p:nvPr/>
        </p:nvGrpSpPr>
        <p:grpSpPr>
          <a:xfrm>
            <a:off x="3783150" y="2578725"/>
            <a:ext cx="1577700" cy="1237200"/>
            <a:chOff x="3783150" y="2426325"/>
            <a:chExt cx="1577700" cy="1237200"/>
          </a:xfrm>
        </p:grpSpPr>
        <p:sp>
          <p:nvSpPr>
            <p:cNvPr id="391" name="Google Shape;391;p4"/>
            <p:cNvSpPr/>
            <p:nvPr/>
          </p:nvSpPr>
          <p:spPr>
            <a:xfrm>
              <a:off x="3783150" y="2426325"/>
              <a:ext cx="1577700" cy="123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Federated</a:t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Identity</a:t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92" name="Google Shape;392;p4"/>
            <p:cNvGrpSpPr/>
            <p:nvPr/>
          </p:nvGrpSpPr>
          <p:grpSpPr>
            <a:xfrm>
              <a:off x="4292725" y="2702150"/>
              <a:ext cx="588425" cy="664163"/>
              <a:chOff x="4292725" y="2702150"/>
              <a:chExt cx="588425" cy="664163"/>
            </a:xfrm>
          </p:grpSpPr>
          <p:pic>
            <p:nvPicPr>
              <p:cNvPr id="393" name="Google Shape;393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292725" y="2702150"/>
                <a:ext cx="588425" cy="5884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4" name="Google Shape;394;p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311173" y="2844638"/>
                <a:ext cx="521675" cy="521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Federated Compute &amp; Automation Services</a:t>
            </a:r>
            <a:endParaRPr/>
          </a:p>
        </p:txBody>
      </p:sp>
      <p:sp>
        <p:nvSpPr>
          <p:cNvPr id="400" name="Google Shape;400;p5"/>
          <p:cNvSpPr txBox="1"/>
          <p:nvPr>
            <p:ph idx="1" type="body"/>
          </p:nvPr>
        </p:nvSpPr>
        <p:spPr>
          <a:xfrm>
            <a:off x="1563350" y="1946400"/>
            <a:ext cx="2562300" cy="13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 sz="1600"/>
              <a:t>Secure function as a service (FaaS) for remote, high performance, </a:t>
            </a:r>
            <a:r>
              <a:rPr lang="en" sz="1600">
                <a:solidFill>
                  <a:schemeClr val="accent6"/>
                </a:solidFill>
              </a:rPr>
              <a:t>“fire and forget”</a:t>
            </a:r>
            <a:r>
              <a:rPr lang="en" sz="1600"/>
              <a:t> execution</a:t>
            </a:r>
            <a:endParaRPr sz="1600"/>
          </a:p>
        </p:txBody>
      </p:sp>
      <p:pic>
        <p:nvPicPr>
          <p:cNvPr id="401" name="Google Shape;4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88" y="2023162"/>
            <a:ext cx="1175450" cy="1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"/>
          <p:cNvSpPr txBox="1"/>
          <p:nvPr/>
        </p:nvSpPr>
        <p:spPr>
          <a:xfrm>
            <a:off x="387900" y="1579225"/>
            <a:ext cx="35448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Globus Compute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→ Federation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3" name="Google Shape;4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9512" y="2021100"/>
            <a:ext cx="2152726" cy="117957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"/>
          <p:cNvSpPr txBox="1"/>
          <p:nvPr/>
        </p:nvSpPr>
        <p:spPr>
          <a:xfrm>
            <a:off x="4819500" y="3358925"/>
            <a:ext cx="36597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Workflow programming in Python for execution of Python functions and external components across laptops and supercomputing resources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5"/>
          <p:cNvSpPr txBox="1"/>
          <p:nvPr/>
        </p:nvSpPr>
        <p:spPr>
          <a:xfrm>
            <a:off x="4819500" y="1579225"/>
            <a:ext cx="3184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Parsl</a:t>
            </a:r>
            <a:r>
              <a:rPr b="0" i="0" lang="en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→ Workflow Automation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5"/>
          <p:cNvSpPr txBox="1"/>
          <p:nvPr/>
        </p:nvSpPr>
        <p:spPr>
          <a:xfrm>
            <a:off x="415850" y="3358925"/>
            <a:ext cx="36597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Globus Compute provides federated access to remote computation services. “Fire and forget” semantics provide robust workflow execution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"/>
          <p:cNvSpPr txBox="1"/>
          <p:nvPr/>
        </p:nvSpPr>
        <p:spPr>
          <a:xfrm>
            <a:off x="845099" y="1430775"/>
            <a:ext cx="7670747" cy="312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Chiltepin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→ A Python Framework for Building Federated NWP Workflows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Creation of NWP workflow “endpoints”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Configuration of resource pools on multiple systems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Encapsulation of NWP task configuration &amp; execution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Wrap uwtools as federated Parsl workflow tasks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Workflows are Python programs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uwtools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→ A Python Package to automate common NWP workflow tasks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Configuration management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Multi-stage drivers for UFS model components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Provisioning of run environment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Execution of binaries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6"/>
          <p:cNvSpPr txBox="1"/>
          <p:nvPr>
            <p:ph type="title"/>
          </p:nvPr>
        </p:nvSpPr>
        <p:spPr>
          <a:xfrm>
            <a:off x="2466554" y="458025"/>
            <a:ext cx="2944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Introduction to</a:t>
            </a:r>
            <a:endParaRPr/>
          </a:p>
        </p:txBody>
      </p:sp>
      <p:pic>
        <p:nvPicPr>
          <p:cNvPr id="413" name="Google Shape;4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961" y="594360"/>
            <a:ext cx="1300485" cy="54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"/>
          <p:cNvSpPr txBox="1"/>
          <p:nvPr>
            <p:ph type="title"/>
          </p:nvPr>
        </p:nvSpPr>
        <p:spPr>
          <a:xfrm>
            <a:off x="4135845" y="457750"/>
            <a:ext cx="2191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Workflows</a:t>
            </a:r>
            <a:endParaRPr/>
          </a:p>
        </p:txBody>
      </p:sp>
      <p:pic>
        <p:nvPicPr>
          <p:cNvPr id="419" name="Google Shape;4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1580" y="594360"/>
            <a:ext cx="1300485" cy="549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"/>
          <p:cNvSpPr/>
          <p:nvPr/>
        </p:nvSpPr>
        <p:spPr>
          <a:xfrm>
            <a:off x="399000" y="1533350"/>
            <a:ext cx="8430900" cy="33579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B2418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# Run ungrib 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1500" u="none" cap="none" strike="noStrike">
              <a:solidFill>
                <a:srgbClr val="C1651C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ungrib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= wps.ungrib(config_file, cycle_iso, …)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CB2418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B2418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# Create initial conditions 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5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mpas_init_ics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= mpas.mpas_init(config, cycle_iso, </a:t>
            </a:r>
            <a:r>
              <a:rPr b="0" i="0" lang="en" sz="1500" u="none" cap="none" strike="noStrike">
                <a:solidFill>
                  <a:srgbClr val="9D206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"create_ics"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ungrib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, …)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CB2418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B2418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# Create boundary conditions 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4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mpas_init_lbcs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= mpas.mpas_init(config, cycle_iso, </a:t>
            </a:r>
            <a:r>
              <a:rPr b="0" i="0" lang="en" sz="1500" u="none" cap="none" strike="noStrike">
                <a:solidFill>
                  <a:srgbClr val="9D206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"create_lbcs"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i="0" lang="en" sz="1500" u="none" cap="none" strike="noStrike">
                <a:solidFill>
                  <a:schemeClr val="accent5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mpas_init_ics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, …)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B2418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# Run the forecast 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mpas_forecast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= mpas.mpas_forecast(config, cycle_iso, </a:t>
            </a:r>
            <a:r>
              <a:rPr b="1" i="0" lang="en" sz="1500" u="none" cap="none" strike="noStrike">
                <a:solidFill>
                  <a:schemeClr val="accent4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mpas_init_lbcs</a:t>
            </a:r>
            <a:r>
              <a:rPr b="0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, …)</a:t>
            </a:r>
            <a:endParaRPr b="0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7"/>
          <p:cNvSpPr txBox="1"/>
          <p:nvPr/>
        </p:nvSpPr>
        <p:spPr>
          <a:xfrm>
            <a:off x="1932700" y="2905400"/>
            <a:ext cx="4012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Workflow futures inject dependencies</a:t>
            </a:r>
            <a:endParaRPr b="0" i="0" sz="1800" u="none" cap="none" strike="noStrike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2" name="Google Shape;422;p7"/>
          <p:cNvCxnSpPr>
            <a:endCxn id="421" idx="1"/>
          </p:cNvCxnSpPr>
          <p:nvPr/>
        </p:nvCxnSpPr>
        <p:spPr>
          <a:xfrm>
            <a:off x="1070800" y="2931650"/>
            <a:ext cx="861900" cy="201900"/>
          </a:xfrm>
          <a:prstGeom prst="curvedConnector3">
            <a:avLst>
              <a:gd fmla="val 1538" name="adj1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3" name="Google Shape;423;p7"/>
          <p:cNvCxnSpPr>
            <a:stCxn id="421" idx="3"/>
          </p:cNvCxnSpPr>
          <p:nvPr/>
        </p:nvCxnSpPr>
        <p:spPr>
          <a:xfrm>
            <a:off x="5945200" y="3133550"/>
            <a:ext cx="760800" cy="465300"/>
          </a:xfrm>
          <a:prstGeom prst="curvedConnector3">
            <a:avLst>
              <a:gd fmla="val 93615" name="adj1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"/>
          <p:cNvSpPr txBox="1"/>
          <p:nvPr>
            <p:ph type="title"/>
          </p:nvPr>
        </p:nvSpPr>
        <p:spPr>
          <a:xfrm>
            <a:off x="1830750" y="440475"/>
            <a:ext cx="5643476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Defining                MPAS Tasks</a:t>
            </a:r>
            <a:endParaRPr/>
          </a:p>
        </p:txBody>
      </p:sp>
      <p:sp>
        <p:nvSpPr>
          <p:cNvPr id="429" name="Google Shape;429;p8"/>
          <p:cNvSpPr/>
          <p:nvPr/>
        </p:nvSpPr>
        <p:spPr>
          <a:xfrm>
            <a:off x="461900" y="2142950"/>
            <a:ext cx="8368200" cy="25233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3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@bash_app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(executors=[</a:t>
            </a: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"mpi"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])</a:t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5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def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500" u="none" cap="none" strike="noStrike">
                <a:solidFill>
                  <a:schemeClr val="accent4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mpas_forecast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(config, cycle, key, …):</a:t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1" i="0" lang="en" sz="1500" u="none" cap="none" strike="noStrike">
                <a:solidFill>
                  <a:schemeClr val="accent5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return</a:t>
            </a:r>
            <a:endParaRPr b="1" i="0" sz="1500" u="none" cap="none" strike="noStrike">
              <a:solidFill>
                <a:schemeClr val="accent5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    f</a:t>
            </a: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"""</a:t>
            </a:r>
            <a:endParaRPr b="1" i="0" sz="1500" u="none" cap="none" strike="noStrike">
              <a:solidFill>
                <a:schemeClr val="accent6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uw mpas provisioned_run_directory --cycle {cycle} --config-file {config} --key-path {key}                                                                                                                                        </a:t>
            </a:r>
            <a:endParaRPr b="1" i="0" sz="1500" u="none" cap="none" strike="noStrike">
              <a:solidFill>
                <a:schemeClr val="accent6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cd {config[key]['mpas']['run_dir']}                                                                                                                                                                                                            </a:t>
            </a:r>
            <a:endParaRPr b="1" i="0" sz="1500" u="none" cap="none" strike="noStrike">
              <a:solidFill>
                <a:schemeClr val="accent6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$PARSL_MPI_PREFIX {mpas_path}/exe/atmosphere_model                                                                                                                                                                               </a:t>
            </a:r>
            <a:endParaRPr b="1" i="0" sz="1500" u="none" cap="none" strike="noStrike">
              <a:solidFill>
                <a:schemeClr val="accent6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"""</a:t>
            </a:r>
            <a:endParaRPr b="1" i="0" sz="15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8"/>
          <p:cNvSpPr txBox="1"/>
          <p:nvPr/>
        </p:nvSpPr>
        <p:spPr>
          <a:xfrm>
            <a:off x="465825" y="1455700"/>
            <a:ext cx="82902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Wrap uwtools </a:t>
            </a: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a Parsl </a:t>
            </a: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Bash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App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8430" y="577085"/>
            <a:ext cx="1300485" cy="54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"/>
          <p:cNvSpPr txBox="1"/>
          <p:nvPr/>
        </p:nvSpPr>
        <p:spPr>
          <a:xfrm>
            <a:off x="465825" y="1455700"/>
            <a:ext cx="82902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Wrap uwtools </a:t>
            </a: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a Parsl </a:t>
            </a: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Python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App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461900" y="2142950"/>
            <a:ext cx="8368200" cy="25233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3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@python_app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(executors=[</a:t>
            </a: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"mpi"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])</a:t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5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def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500" u="none" cap="none" strike="noStrike">
                <a:solidFill>
                  <a:schemeClr val="accent4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mpas_forecast</a:t>
            </a: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(config, cycle, key, …):</a:t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import uwtools.api.mpas</a:t>
            </a:r>
            <a:endParaRPr b="1" i="0" sz="1500" u="none" cap="none" strike="noStrike">
              <a:solidFill>
                <a:schemeClr val="dk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2F2F2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1" i="0" lang="en" sz="1500" u="none" cap="none" strike="noStrike">
                <a:solidFill>
                  <a:srgbClr val="CB2418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# Run mpas</a:t>
            </a:r>
            <a:endParaRPr b="1" i="0" sz="1500" u="none" cap="none" strike="noStrike">
              <a:solidFill>
                <a:srgbClr val="CB2418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   mpas.execute(task="run", config=config, cycle=cycle, key_path=key)</a:t>
            </a:r>
            <a:endParaRPr b="1" i="0" sz="1500" u="none" cap="none" strike="noStrike">
              <a:solidFill>
                <a:schemeClr val="accent6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2F2F2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9"/>
          <p:cNvSpPr txBox="1"/>
          <p:nvPr>
            <p:ph type="title"/>
          </p:nvPr>
        </p:nvSpPr>
        <p:spPr>
          <a:xfrm>
            <a:off x="1830749" y="440475"/>
            <a:ext cx="5659379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Defining                MPAS Tasks</a:t>
            </a:r>
            <a:endParaRPr/>
          </a:p>
        </p:txBody>
      </p:sp>
      <p:pic>
        <p:nvPicPr>
          <p:cNvPr id="439" name="Google Shape;4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8430" y="577085"/>
            <a:ext cx="1300485" cy="54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