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aleway SemiBold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hBsCPHxUgWZDhslxF+zTcXAnmK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849602-62AA-4537-BF59-E8F3CC21A004}">
  <a:tblStyle styleId="{67849602-62AA-4537-BF59-E8F3CC21A00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alewaySemiBold-bold.fntdata"/><Relationship Id="rId23" Type="http://schemas.openxmlformats.org/officeDocument/2006/relationships/font" Target="fonts/Raleway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SemiBold-boldItalic.fntdata"/><Relationship Id="rId25" Type="http://schemas.openxmlformats.org/officeDocument/2006/relationships/font" Target="fonts/RalewaySemiBold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8274eba5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78274eba5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d2c30a22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d2c30a22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8274eba5e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78274eba5e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8274eba5e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78274eba5e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8274eba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8274eba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8274eba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8274eba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8274eba5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8274eba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8274eba5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8274eba5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8274eba5e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78274eba5e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8274eba5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78274eba5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8274eba5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8274eba5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8274eba5e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8274eba5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NCAR/ccpp-physics" TargetMode="External"/><Relationship Id="rId4" Type="http://schemas.openxmlformats.org/officeDocument/2006/relationships/hyperlink" Target="https://github.com/NCAR/ccpp-framework" TargetMode="External"/><Relationship Id="rId5" Type="http://schemas.openxmlformats.org/officeDocument/2006/relationships/hyperlink" Target="https://github.com/NCAR/ccpp-sc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tcenter.org/community-code/common-community-physics-package-ccpp/ccpp-scm-version-6-0-0" TargetMode="External"/><Relationship Id="rId4" Type="http://schemas.openxmlformats.org/officeDocument/2006/relationships/hyperlink" Target="https://dtcenter.org/community-code/common-community-physics-package-ccpp/ccpp-scm-version-6-0-0" TargetMode="External"/><Relationship Id="rId5" Type="http://schemas.openxmlformats.org/officeDocument/2006/relationships/hyperlink" Target="https://dtcenter.ucar.edu/GMTB/v6.0.0/sci_doc/index.html" TargetMode="External"/><Relationship Id="rId6" Type="http://schemas.openxmlformats.org/officeDocument/2006/relationships/hyperlink" Target="https://dtcenter.ucar.edu/GMTB/v6.0.0/sci_doc/index.html" TargetMode="External"/><Relationship Id="rId7" Type="http://schemas.openxmlformats.org/officeDocument/2006/relationships/hyperlink" Target="https://ccpp-scm.readthedocs.io/en/latest/index.html" TargetMode="External"/><Relationship Id="rId8" Type="http://schemas.openxmlformats.org/officeDocument/2006/relationships/hyperlink" Target="https://ccpp-techdoc.readthedocs.io/en/v6.0.0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The Common Community Physics Package and Single Column Model Version 7</a:t>
            </a:r>
            <a:endParaRPr sz="3540"/>
          </a:p>
        </p:txBody>
      </p:sp>
      <p:sp>
        <p:nvSpPr>
          <p:cNvPr id="111" name="Google Shape;111;p1"/>
          <p:cNvSpPr txBox="1"/>
          <p:nvPr>
            <p:ph idx="1" type="body"/>
          </p:nvPr>
        </p:nvSpPr>
        <p:spPr>
          <a:xfrm>
            <a:off x="1372800" y="2300900"/>
            <a:ext cx="63984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Dustin Swales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1,2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, Ligia Bernardet​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1,2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, Grant Firl​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1,2,3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​,​ Mike Kavulich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2,4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, Jimy Dudhia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2,5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, Sam Trahan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1,2,6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, Man Zhang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1,2,6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,  Weiwei Li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2,4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, Tracy Hertneky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2,4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, Lulin Xue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2,4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, Soren Rasmussen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2,4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, and Mike Ek</a:t>
            </a:r>
            <a:r>
              <a:rPr baseline="30000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2,4</a:t>
            </a:r>
            <a:endParaRPr baseline="3000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National Oceanic and Atmospheric Administration (NOAA) Global Systems Laboratory</a:t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Developmental Testbed Center</a:t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Colorado State University, Cooperative Institute for Research in the Atmosphere</a:t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NSF National Center for Atmospheric Research, Research Applications Laboratory</a:t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NSF National Center for Atmospheric Research, Mesoscale and Microscale Meteorology Laboratory</a:t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University of Colorado, Cooperative Institute for Research in Environmental Sciences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548" y="549900"/>
            <a:ext cx="796571" cy="6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5" y="517750"/>
            <a:ext cx="838600" cy="8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4" y="4360600"/>
            <a:ext cx="1470793" cy="6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3500" y="4269574"/>
            <a:ext cx="1942400" cy="90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7">
            <a:alphaModFix/>
          </a:blip>
          <a:srcRect b="0" l="0" r="23165" t="0"/>
          <a:stretch/>
        </p:blipFill>
        <p:spPr>
          <a:xfrm>
            <a:off x="2186950" y="4452962"/>
            <a:ext cx="2504279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8274eba5e_0_217"/>
          <p:cNvSpPr txBox="1"/>
          <p:nvPr>
            <p:ph type="title"/>
          </p:nvPr>
        </p:nvSpPr>
        <p:spPr>
          <a:xfrm>
            <a:off x="356075" y="587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Comparison of Native and Derived simulations vs UFS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78274eba5e_0_217"/>
          <p:cNvSpPr txBox="1"/>
          <p:nvPr/>
        </p:nvSpPr>
        <p:spPr>
          <a:xfrm>
            <a:off x="1500350" y="1726200"/>
            <a:ext cx="817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Derived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g278274eba5e_0_217"/>
          <p:cNvSpPr txBox="1"/>
          <p:nvPr/>
        </p:nvSpPr>
        <p:spPr>
          <a:xfrm>
            <a:off x="4417925" y="1726200"/>
            <a:ext cx="15498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Derived (nudged)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278274eba5e_0_217"/>
          <p:cNvSpPr txBox="1"/>
          <p:nvPr/>
        </p:nvSpPr>
        <p:spPr>
          <a:xfrm>
            <a:off x="7344850" y="1726200"/>
            <a:ext cx="1753500" cy="15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Ensemble mean differences, UFS - SCM.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200 SCM cases, roughly CONUS w/ some ocean points.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Valid for March 23 2023 @ 12Z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g278274eba5e_0_217"/>
          <p:cNvSpPr txBox="1"/>
          <p:nvPr/>
        </p:nvSpPr>
        <p:spPr>
          <a:xfrm>
            <a:off x="465325" y="1277425"/>
            <a:ext cx="6446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Error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spread of at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12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 hour 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forecast time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for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C192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UFS case.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g278274eba5e_0_217"/>
          <p:cNvPicPr preferRelativeResize="0"/>
          <p:nvPr/>
        </p:nvPicPr>
        <p:blipFill rotWithShape="1">
          <a:blip r:embed="rId3">
            <a:alphaModFix/>
          </a:blip>
          <a:srcRect b="4596" l="7203" r="8351" t="8348"/>
          <a:stretch/>
        </p:blipFill>
        <p:spPr>
          <a:xfrm>
            <a:off x="356075" y="2095325"/>
            <a:ext cx="2917050" cy="30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78274eba5e_0_217"/>
          <p:cNvPicPr preferRelativeResize="0"/>
          <p:nvPr/>
        </p:nvPicPr>
        <p:blipFill rotWithShape="1">
          <a:blip r:embed="rId4">
            <a:alphaModFix/>
          </a:blip>
          <a:srcRect b="4596" l="7473" r="8081" t="8348"/>
          <a:stretch/>
        </p:blipFill>
        <p:spPr>
          <a:xfrm>
            <a:off x="3519328" y="2095325"/>
            <a:ext cx="2978235" cy="30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78274eba5e_0_217"/>
          <p:cNvSpPr txBox="1"/>
          <p:nvPr/>
        </p:nvSpPr>
        <p:spPr>
          <a:xfrm>
            <a:off x="923825" y="19812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g278274eba5e_0_217"/>
          <p:cNvSpPr txBox="1"/>
          <p:nvPr/>
        </p:nvSpPr>
        <p:spPr>
          <a:xfrm>
            <a:off x="2355950" y="1981188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baseline="-25000"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g278274eba5e_0_217"/>
          <p:cNvSpPr txBox="1"/>
          <p:nvPr/>
        </p:nvSpPr>
        <p:spPr>
          <a:xfrm>
            <a:off x="987325" y="34803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g278274eba5e_0_217"/>
          <p:cNvSpPr txBox="1"/>
          <p:nvPr/>
        </p:nvSpPr>
        <p:spPr>
          <a:xfrm>
            <a:off x="2468400" y="34803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g278274eba5e_0_217"/>
          <p:cNvSpPr txBox="1"/>
          <p:nvPr/>
        </p:nvSpPr>
        <p:spPr>
          <a:xfrm>
            <a:off x="4134338" y="20112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g278274eba5e_0_217"/>
          <p:cNvSpPr txBox="1"/>
          <p:nvPr/>
        </p:nvSpPr>
        <p:spPr>
          <a:xfrm>
            <a:off x="5558925" y="20112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baseline="-25000"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g278274eba5e_0_217"/>
          <p:cNvSpPr txBox="1"/>
          <p:nvPr/>
        </p:nvSpPr>
        <p:spPr>
          <a:xfrm>
            <a:off x="4114025" y="34803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g278274eba5e_0_217"/>
          <p:cNvSpPr txBox="1"/>
          <p:nvPr/>
        </p:nvSpPr>
        <p:spPr>
          <a:xfrm>
            <a:off x="5615450" y="34803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d2c30a229_0_2"/>
          <p:cNvSpPr txBox="1"/>
          <p:nvPr>
            <p:ph type="title"/>
          </p:nvPr>
        </p:nvSpPr>
        <p:spPr>
          <a:xfrm>
            <a:off x="356075" y="587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Comparison of Native and Derived simulations vs UFS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ed2c30a229_0_2"/>
          <p:cNvSpPr txBox="1"/>
          <p:nvPr/>
        </p:nvSpPr>
        <p:spPr>
          <a:xfrm>
            <a:off x="1500350" y="1726200"/>
            <a:ext cx="817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Derived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g2ed2c30a229_0_2"/>
          <p:cNvSpPr txBox="1"/>
          <p:nvPr/>
        </p:nvSpPr>
        <p:spPr>
          <a:xfrm>
            <a:off x="4417925" y="1726200"/>
            <a:ext cx="15498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Derived (nudged)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g2ed2c30a229_0_2"/>
          <p:cNvSpPr txBox="1"/>
          <p:nvPr/>
        </p:nvSpPr>
        <p:spPr>
          <a:xfrm>
            <a:off x="7344850" y="1726200"/>
            <a:ext cx="1753500" cy="15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Ensemble mean differences, UFS - SCM.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200 SCM cases, roughly CONUS w/ some ocean points.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Valid for March 27 2023 @ 00Z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g2ed2c30a229_0_2"/>
          <p:cNvSpPr txBox="1"/>
          <p:nvPr/>
        </p:nvSpPr>
        <p:spPr>
          <a:xfrm>
            <a:off x="465325" y="1277425"/>
            <a:ext cx="6446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Error spread of at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96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 hour 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forecast time for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C192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UFS case.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g2ed2c30a229_0_2"/>
          <p:cNvPicPr preferRelativeResize="0"/>
          <p:nvPr/>
        </p:nvPicPr>
        <p:blipFill rotWithShape="1">
          <a:blip r:embed="rId3">
            <a:alphaModFix/>
          </a:blip>
          <a:srcRect b="4599" l="5533" r="9598" t="9908"/>
          <a:stretch/>
        </p:blipFill>
        <p:spPr>
          <a:xfrm>
            <a:off x="317625" y="2170325"/>
            <a:ext cx="2911400" cy="29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ed2c30a229_0_2"/>
          <p:cNvPicPr preferRelativeResize="0"/>
          <p:nvPr/>
        </p:nvPicPr>
        <p:blipFill rotWithShape="1">
          <a:blip r:embed="rId4">
            <a:alphaModFix/>
          </a:blip>
          <a:srcRect b="4599" l="6543" r="8588" t="9908"/>
          <a:stretch/>
        </p:blipFill>
        <p:spPr>
          <a:xfrm>
            <a:off x="3534225" y="2170325"/>
            <a:ext cx="2911400" cy="293281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ed2c30a229_0_2"/>
          <p:cNvSpPr txBox="1"/>
          <p:nvPr/>
        </p:nvSpPr>
        <p:spPr>
          <a:xfrm>
            <a:off x="923825" y="19812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ed2c30a229_0_2"/>
          <p:cNvSpPr txBox="1"/>
          <p:nvPr/>
        </p:nvSpPr>
        <p:spPr>
          <a:xfrm>
            <a:off x="2355950" y="1981188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baseline="-25000"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g2ed2c30a229_0_2"/>
          <p:cNvSpPr txBox="1"/>
          <p:nvPr/>
        </p:nvSpPr>
        <p:spPr>
          <a:xfrm>
            <a:off x="987325" y="34803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g2ed2c30a229_0_2"/>
          <p:cNvSpPr txBox="1"/>
          <p:nvPr/>
        </p:nvSpPr>
        <p:spPr>
          <a:xfrm>
            <a:off x="2468400" y="34803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g2ed2c30a229_0_2"/>
          <p:cNvSpPr txBox="1"/>
          <p:nvPr/>
        </p:nvSpPr>
        <p:spPr>
          <a:xfrm>
            <a:off x="4134338" y="20112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g2ed2c30a229_0_2"/>
          <p:cNvSpPr txBox="1"/>
          <p:nvPr/>
        </p:nvSpPr>
        <p:spPr>
          <a:xfrm>
            <a:off x="5558925" y="19812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baseline="-25000"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g2ed2c30a229_0_2"/>
          <p:cNvSpPr txBox="1"/>
          <p:nvPr/>
        </p:nvSpPr>
        <p:spPr>
          <a:xfrm>
            <a:off x="4202950" y="34803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g2ed2c30a229_0_2"/>
          <p:cNvSpPr txBox="1"/>
          <p:nvPr/>
        </p:nvSpPr>
        <p:spPr>
          <a:xfrm>
            <a:off x="5615450" y="34803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8274eba5e_0_181"/>
          <p:cNvSpPr txBox="1"/>
          <p:nvPr>
            <p:ph type="title"/>
          </p:nvPr>
        </p:nvSpPr>
        <p:spPr>
          <a:xfrm>
            <a:off x="356075" y="587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Single Precision Physics</a:t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78274eba5e_0_181"/>
          <p:cNvSpPr txBox="1"/>
          <p:nvPr/>
        </p:nvSpPr>
        <p:spPr>
          <a:xfrm>
            <a:off x="5516875" y="1333525"/>
            <a:ext cx="32310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There is a single physics suite, </a:t>
            </a:r>
            <a:r>
              <a:rPr i="1" lang="en" sz="1800">
                <a:solidFill>
                  <a:schemeClr val="dk2"/>
                </a:solidFill>
              </a:rPr>
              <a:t>RRFS_v1</a:t>
            </a:r>
            <a:r>
              <a:rPr lang="en" sz="1800">
                <a:solidFill>
                  <a:schemeClr val="dk2"/>
                </a:solidFill>
              </a:rPr>
              <a:t>, that has been tested for use in single-precision (32bit) configurations.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5" name="Google Shape;235;g278274eba5e_0_181"/>
          <p:cNvPicPr preferRelativeResize="0"/>
          <p:nvPr/>
        </p:nvPicPr>
        <p:blipFill rotWithShape="1">
          <a:blip r:embed="rId3">
            <a:alphaModFix/>
          </a:blip>
          <a:srcRect b="10841" l="0" r="0" t="0"/>
          <a:stretch/>
        </p:blipFill>
        <p:spPr>
          <a:xfrm>
            <a:off x="-12" y="1258400"/>
            <a:ext cx="5341601" cy="18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78274eba5e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25" y="3099425"/>
            <a:ext cx="5212074" cy="204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8274eba5e_0_246"/>
          <p:cNvSpPr txBox="1"/>
          <p:nvPr>
            <p:ph type="title"/>
          </p:nvPr>
        </p:nvSpPr>
        <p:spPr>
          <a:xfrm>
            <a:off x="356075" y="587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42" name="Google Shape;242;g278274eba5e_0_246"/>
          <p:cNvSpPr txBox="1"/>
          <p:nvPr/>
        </p:nvSpPr>
        <p:spPr>
          <a:xfrm>
            <a:off x="190500" y="1303025"/>
            <a:ext cx="83133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Version 7 includes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Support for the latest UFS based physics in the SCM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An expanded set of cases to run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Ability to </a:t>
            </a:r>
            <a:r>
              <a:rPr lang="en" sz="1800">
                <a:solidFill>
                  <a:schemeClr val="dk2"/>
                </a:solidFill>
              </a:rPr>
              <a:t>generate SCM cases from UFS simulations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Single-precision physics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More CI testing for the CCPP SCM.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Support (limited) for use with Nvidia compilers.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CCPP is fueled by contributions from the community and we welcome anyone with new innovations to engage with us early in the development process!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8274eba5e_0_0"/>
          <p:cNvSpPr txBox="1"/>
          <p:nvPr>
            <p:ph type="title"/>
          </p:nvPr>
        </p:nvSpPr>
        <p:spPr>
          <a:xfrm>
            <a:off x="450075" y="580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Community Physics Package</a:t>
            </a:r>
            <a:endParaRPr/>
          </a:p>
        </p:txBody>
      </p:sp>
      <p:sp>
        <p:nvSpPr>
          <p:cNvPr id="122" name="Google Shape;122;g278274eba5e_0_0"/>
          <p:cNvSpPr txBox="1"/>
          <p:nvPr>
            <p:ph idx="1" type="body"/>
          </p:nvPr>
        </p:nvSpPr>
        <p:spPr>
          <a:xfrm>
            <a:off x="729450" y="1353925"/>
            <a:ext cx="76887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CCPP Physics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494" lvl="1" marL="685783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6B3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rPr>
              <a:t>A library of physical parameterizations</a:t>
            </a:r>
            <a:endParaRPr sz="2400">
              <a:solidFill>
                <a:srgbClr val="0066B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494" lvl="1" marL="685783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" sz="2000" u="sng">
                <a:solidFill>
                  <a:srgbClr val="1A658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https://github.com/NCAR/ccpp-physics</a:t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CCPP Framework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494" lvl="1" marL="685783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6B3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rPr>
              <a:t>Software infrastructure that allows using the CCPP-Physics in a host model</a:t>
            </a:r>
            <a:endParaRPr sz="2400">
              <a:solidFill>
                <a:srgbClr val="0066B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494" lvl="1" marL="685783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" sz="2000" u="sng">
                <a:solidFill>
                  <a:srgbClr val="1A658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https://github.com/NCAR/ccpp-framework</a:t>
            </a: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CCPP Single Column Model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494" lvl="1" marL="685783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6B3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rPr>
              <a:t>A simple host model that employs the CCPP Physics and CCPP Framework</a:t>
            </a:r>
            <a:endParaRPr sz="2400">
              <a:solidFill>
                <a:srgbClr val="0066B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494" lvl="1" marL="685783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" sz="2000" u="sng">
                <a:solidFill>
                  <a:srgbClr val="1A658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https://github.com/NCAR/ccpp-scm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8274eba5e_0_5"/>
          <p:cNvSpPr txBox="1"/>
          <p:nvPr>
            <p:ph type="title"/>
          </p:nvPr>
        </p:nvSpPr>
        <p:spPr>
          <a:xfrm>
            <a:off x="450075" y="580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Community Physics Package (cont’d)</a:t>
            </a:r>
            <a:endParaRPr/>
          </a:p>
        </p:txBody>
      </p:sp>
      <p:sp>
        <p:nvSpPr>
          <p:cNvPr id="128" name="Google Shape;128;g278274eba5e_0_5"/>
          <p:cNvSpPr txBox="1"/>
          <p:nvPr/>
        </p:nvSpPr>
        <p:spPr>
          <a:xfrm>
            <a:off x="279400" y="1377375"/>
            <a:ext cx="8496900" cy="28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Operational implementation of CCCP within the UFS:</a:t>
            </a:r>
            <a:endParaRPr b="1" sz="180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Arial"/>
              <a:buChar char="-"/>
            </a:pPr>
            <a:r>
              <a:rPr lang="en" sz="1650">
                <a:solidFill>
                  <a:schemeClr val="dk2"/>
                </a:solidFill>
              </a:rPr>
              <a:t>Hurricane Analysis and Forecast System (HAFS) June 2023. </a:t>
            </a:r>
            <a:r>
              <a:rPr b="1" i="1" lang="en" sz="1650">
                <a:solidFill>
                  <a:srgbClr val="0000FF"/>
                </a:solidFill>
              </a:rPr>
              <a:t>V2.0.3 on 07/16/2024</a:t>
            </a:r>
            <a:endParaRPr b="1" i="1" sz="1650">
              <a:solidFill>
                <a:srgbClr val="0000FF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Arial"/>
              <a:buChar char="-"/>
            </a:pPr>
            <a:r>
              <a:rPr lang="en" sz="1650">
                <a:solidFill>
                  <a:schemeClr val="dk2"/>
                </a:solidFill>
              </a:rPr>
              <a:t>UFS Air-Quality Model Version 7 (AQMv7) May 2024.</a:t>
            </a:r>
            <a:endParaRPr sz="165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50"/>
              <a:buFont typeface="Arial"/>
              <a:buChar char="-"/>
            </a:pPr>
            <a:r>
              <a:rPr lang="en" sz="1650">
                <a:solidFill>
                  <a:srgbClr val="38761D"/>
                </a:solidFill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GEFS/GFS and RRFSv1</a:t>
            </a:r>
            <a:r>
              <a:rPr lang="en" sz="1650">
                <a:solidFill>
                  <a:srgbClr val="38761D"/>
                </a:solidFill>
              </a:rPr>
              <a:t> are future UFS applications planning on adopting the CCPP.</a:t>
            </a:r>
            <a:endParaRPr sz="165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Ad</a:t>
            </a:r>
            <a:r>
              <a:rPr b="1" lang="en" sz="18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26"/>
                  </a:ext>
                </a:extLst>
              </a:rPr>
              <a:t>option</a:t>
            </a:r>
            <a:r>
              <a:rPr b="1" lang="en" sz="18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 of CCPP outside the NOAA community:</a:t>
            </a:r>
            <a:endParaRPr b="1" sz="180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Arial"/>
              <a:buChar char="-"/>
            </a:pPr>
            <a:r>
              <a:rPr lang="en" sz="1650">
                <a:solidFill>
                  <a:schemeClr val="dk2"/>
                </a:solidFill>
              </a:rPr>
              <a:t>NEPTUNE (US Naval Research Laboratory)</a:t>
            </a:r>
            <a:endParaRPr sz="165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Arial"/>
              <a:buChar char="-"/>
            </a:pPr>
            <a:r>
              <a:rPr lang="en" sz="1650">
                <a:solidFill>
                  <a:schemeClr val="dk2"/>
                </a:solidFill>
              </a:rPr>
              <a:t>CAM-SIMA (NSF NCAR CGD)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8274eba5e_0_13"/>
          <p:cNvSpPr txBox="1"/>
          <p:nvPr>
            <p:ph type="title"/>
          </p:nvPr>
        </p:nvSpPr>
        <p:spPr>
          <a:xfrm>
            <a:off x="450075" y="580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release! CCPP </a:t>
            </a:r>
            <a:r>
              <a:rPr lang="en"/>
              <a:t>Version 7</a:t>
            </a:r>
            <a:endParaRPr/>
          </a:p>
        </p:txBody>
      </p:sp>
      <p:sp>
        <p:nvSpPr>
          <p:cNvPr id="134" name="Google Shape;134;g278274eba5e_0_13"/>
          <p:cNvSpPr txBox="1"/>
          <p:nvPr/>
        </p:nvSpPr>
        <p:spPr>
          <a:xfrm>
            <a:off x="315200" y="1389750"/>
            <a:ext cx="8302800" cy="24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CCPP Version 7 release planned for this summer (2024). </a:t>
            </a:r>
            <a:endParaRPr b="1" sz="180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-"/>
            </a:pPr>
            <a:r>
              <a:rPr lang="en" sz="1650">
                <a:solidFill>
                  <a:schemeClr val="dk2"/>
                </a:solidFill>
              </a:rPr>
              <a:t>The most recent CCPP release, </a:t>
            </a:r>
            <a:r>
              <a:rPr lang="en" sz="1650" u="sng">
                <a:solidFill>
                  <a:schemeClr val="hlink"/>
                </a:solidFill>
                <a:hlinkClick r:id="rId3"/>
              </a:rPr>
              <a:t>version 6,</a:t>
            </a:r>
            <a:r>
              <a:rPr lang="en" sz="1650" u="sng">
                <a:solidFill>
                  <a:schemeClr val="hlink"/>
                </a:solidFill>
                <a:hlinkClick r:id="rId4"/>
              </a:rPr>
              <a:t> was June 2022</a:t>
            </a:r>
            <a:r>
              <a:rPr lang="en" sz="1650">
                <a:solidFill>
                  <a:schemeClr val="dk2"/>
                </a:solidFill>
              </a:rPr>
              <a:t>.</a:t>
            </a:r>
            <a:endParaRPr sz="16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rPr>
              <a:t>This release includes:</a:t>
            </a:r>
            <a:endParaRPr b="1" sz="180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-"/>
            </a:pPr>
            <a:r>
              <a:rPr lang="en" sz="165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Three new supported physics schemes, RRTMGP radiation, CLM Lake Model, and Unified Gravity Wave Drag Version 1, along with updates to existing schemes.</a:t>
            </a:r>
            <a:endParaRPr sz="165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-"/>
            </a:pPr>
            <a:r>
              <a:rPr lang="en" sz="1650">
                <a:solidFill>
                  <a:schemeClr val="dk2"/>
                </a:solidFill>
              </a:rPr>
              <a:t>Updated </a:t>
            </a:r>
            <a:r>
              <a:rPr lang="en" sz="1650" u="sng">
                <a:solidFill>
                  <a:schemeClr val="hlink"/>
                </a:solidFill>
                <a:hlinkClick r:id="rId5"/>
              </a:rPr>
              <a:t>Scientific </a:t>
            </a:r>
            <a:r>
              <a:rPr lang="en" sz="1650" u="sng">
                <a:solidFill>
                  <a:schemeClr val="hlink"/>
                </a:solidFill>
                <a:hlinkClick r:id="rId6"/>
                <a:extLst>
                  <a:ext uri="http://customooxmlschemas.google.com/">
                    <go:slidesCustomData xmlns:go="http://customooxmlschemas.google.com/" textRoundtripDataId="30"/>
                  </a:ext>
                </a:extLst>
              </a:rPr>
              <a:t>Documentation</a:t>
            </a:r>
            <a:r>
              <a:rPr lang="en" sz="1650">
                <a:solidFill>
                  <a:schemeClr val="dk2"/>
                </a:solidFill>
              </a:rPr>
              <a:t>, </a:t>
            </a:r>
            <a:r>
              <a:rPr lang="en" sz="1650" u="sng">
                <a:solidFill>
                  <a:schemeClr val="hlink"/>
                </a:solidFill>
                <a:hlinkClick r:id="rId7"/>
                <a:extLst>
                  <a:ext uri="http://customooxmlschemas.google.com/">
                    <go:slidesCustomData xmlns:go="http://customooxmlschemas.google.com/" textRoundtripDataId="31"/>
                  </a:ext>
                </a:extLst>
              </a:rPr>
              <a:t>User’s Guide</a:t>
            </a:r>
            <a:r>
              <a:rPr lang="en" sz="165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32"/>
                  </a:ext>
                </a:extLst>
              </a:rPr>
              <a:t>,</a:t>
            </a:r>
            <a:r>
              <a:rPr lang="en" sz="1650">
                <a:solidFill>
                  <a:schemeClr val="dk2"/>
                </a:solidFill>
              </a:rPr>
              <a:t> </a:t>
            </a:r>
            <a:r>
              <a:rPr lang="en" sz="1650" u="sng">
                <a:solidFill>
                  <a:schemeClr val="hlink"/>
                </a:solidFill>
                <a:hlinkClick r:id="rId8"/>
              </a:rPr>
              <a:t>Technical Documentation</a:t>
            </a:r>
            <a:r>
              <a:rPr lang="en" sz="1650">
                <a:solidFill>
                  <a:schemeClr val="dk2"/>
                </a:solidFill>
              </a:rPr>
              <a:t>, and online tutorials.</a:t>
            </a:r>
            <a:endParaRPr sz="165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-"/>
            </a:pPr>
            <a:r>
              <a:rPr lang="en" sz="1650">
                <a:solidFill>
                  <a:schemeClr val="dk2"/>
                </a:solidFill>
              </a:rPr>
              <a:t>CCPP Single Column Model (SCM) support for the latest operational/research physics configurations used across UFS applications.</a:t>
            </a:r>
            <a:endParaRPr sz="165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Char char="-"/>
            </a:pPr>
            <a:r>
              <a:rPr lang="en" sz="1650">
                <a:solidFill>
                  <a:schemeClr val="dk2"/>
                </a:solidFill>
              </a:rPr>
              <a:t>Ability to generate SCM cases from UFS simulations. New SCM cases.</a:t>
            </a:r>
            <a:endParaRPr sz="165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Char char="-"/>
            </a:pPr>
            <a:r>
              <a:rPr lang="en" sz="1650">
                <a:solidFill>
                  <a:schemeClr val="dk2"/>
                </a:solidFill>
              </a:rPr>
              <a:t>Support for single precision physics within the SCM.</a:t>
            </a:r>
            <a:endParaRPr sz="165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Char char="-"/>
            </a:pPr>
            <a:r>
              <a:rPr lang="en" sz="1650">
                <a:solidFill>
                  <a:schemeClr val="dk2"/>
                </a:solidFill>
              </a:rPr>
              <a:t>More continuous integration (CI).</a:t>
            </a:r>
            <a:endParaRPr sz="16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8274eba5e_0_20"/>
          <p:cNvSpPr txBox="1"/>
          <p:nvPr>
            <p:ph type="title"/>
          </p:nvPr>
        </p:nvSpPr>
        <p:spPr>
          <a:xfrm>
            <a:off x="450075" y="580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physics for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33"/>
                  </a:ext>
                </a:extLst>
              </a:rPr>
              <a:t>Version 7</a:t>
            </a:r>
            <a:endParaRPr/>
          </a:p>
        </p:txBody>
      </p:sp>
      <p:graphicFrame>
        <p:nvGraphicFramePr>
          <p:cNvPr id="140" name="Google Shape;140;g278274eba5e_0_20"/>
          <p:cNvGraphicFramePr/>
          <p:nvPr/>
        </p:nvGraphicFramePr>
        <p:xfrm>
          <a:off x="160028" y="10497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{67849602-62AA-4537-BF59-E8F3CC21A004}</a:tableStyleId>
              </a:tblPr>
              <a:tblGrid>
                <a:gridCol w="1682325"/>
                <a:gridCol w="1264125"/>
                <a:gridCol w="2032550"/>
                <a:gridCol w="1763850"/>
                <a:gridCol w="1120350"/>
                <a:gridCol w="1035200"/>
              </a:tblGrid>
              <a:tr h="349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 sz="1100"/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Operational</a:t>
                      </a:r>
                      <a:endParaRPr sz="1100"/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</a:rPr>
                        <a:t>Developmental</a:t>
                      </a:r>
                      <a:endParaRPr sz="1100"/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50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200" u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Suites</a:t>
                      </a:r>
                      <a:endParaRPr sz="12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9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200" u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GFS_v16</a:t>
                      </a:r>
                      <a:endParaRPr sz="12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9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</a:rPr>
                        <a:t>GFS_v17_p8_ugwpv1</a:t>
                      </a:r>
                      <a:endParaRPr b="1" sz="1100">
                        <a:solidFill>
                          <a:schemeClr val="dk2"/>
                        </a:solidFill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9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</a:rPr>
                        <a:t>GFS_v16_RRTMGP</a:t>
                      </a:r>
                      <a:endParaRPr b="1" sz="1100"/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9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</a:rPr>
                        <a:t>HRRR_gf</a:t>
                      </a:r>
                      <a:endParaRPr sz="11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9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WoFS_v0</a:t>
                      </a:r>
                      <a:endParaRPr sz="11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9F3"/>
                    </a:solidFill>
                  </a:tcPr>
                </a:tc>
              </a:tr>
              <a:tr h="34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Microp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GFDL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Thomp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GFDL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Thomp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NSSL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PBL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TKE EDMF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TKE EDMF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TKE EDMF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MYNN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MYNN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Sfc lay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MYNN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MYNN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Deep cu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saSAS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saSAS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saSAS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Grell-Freitas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—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Shal cu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saMF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saMF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saMF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Grell-Freitas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MYNN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Radiation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RRTMG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RRTMG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RRTMGP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RRTMG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RRTMG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4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GWP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UGWPV0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UGWPV1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UGWPV0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Orographic drag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UGWPV0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4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100" u="none" strike="noStrike">
                          <a:solidFill>
                            <a:srgbClr val="EEECE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LSM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Noah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NoahMP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Noah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RUC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1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Noah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EEECE1"/>
                          </a:solidFill>
                        </a:rPr>
                        <a:t>Lake</a:t>
                      </a:r>
                      <a:endParaRPr b="1" i="0" sz="1100" u="none" strike="noStrike">
                        <a:solidFill>
                          <a:srgbClr val="EEECE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00" marB="53300" marR="53300" marL="533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100"/>
                        <a:t>—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100"/>
                        <a:t>—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100"/>
                        <a:t>—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extLst>
                            <a:ext uri="http://customooxmlschemas.google.com/">
                              <go:slidesCustomData xmlns:go="http://customooxmlschemas.google.com/" textRoundtripDataId="34"/>
                            </a:ext>
                          </a:extLst>
                        </a:rPr>
                        <a:t>CLM</a:t>
                      </a:r>
                      <a:endParaRPr sz="1100"/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100"/>
                        <a:t>—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25" marB="5325" marR="16000" marL="16000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8274eba5e_0_253"/>
          <p:cNvSpPr txBox="1"/>
          <p:nvPr>
            <p:ph type="title"/>
          </p:nvPr>
        </p:nvSpPr>
        <p:spPr>
          <a:xfrm>
            <a:off x="450075" y="580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35"/>
                  </a:ext>
                </a:extLst>
              </a:rPr>
              <a:t>New SCM cases</a:t>
            </a:r>
            <a:endParaRPr/>
          </a:p>
        </p:txBody>
      </p:sp>
      <p:sp>
        <p:nvSpPr>
          <p:cNvPr id="146" name="Google Shape;146;g278274eba5e_0_253"/>
          <p:cNvSpPr txBox="1"/>
          <p:nvPr/>
        </p:nvSpPr>
        <p:spPr>
          <a:xfrm>
            <a:off x="315200" y="1290675"/>
            <a:ext cx="83028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Several new cases have been added to the CCPP SCM repository:</a:t>
            </a:r>
            <a:endParaRPr sz="1800">
              <a:solidFill>
                <a:schemeClr val="dk2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50"/>
              <a:buChar char="-"/>
            </a:pP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MOSAiC-AMPS (from Amy Solomon): </a:t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50"/>
              <a:buChar char="-"/>
            </a:pP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Arctic mixed-phase stratocumulus </a:t>
            </a: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cloud</a:t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50"/>
              <a:buChar char="-"/>
            </a:pP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Oct 31 - Nov 5 2019</a:t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50"/>
              <a:buChar char="-"/>
            </a:pP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MOSAiC-SS </a:t>
            </a:r>
            <a:r>
              <a:rPr lang="en" sz="1650">
                <a:solidFill>
                  <a:srgbClr val="1F2328"/>
                </a:solidFill>
                <a:highlight>
                  <a:schemeClr val="lt1"/>
                </a:highlight>
              </a:rPr>
              <a:t>(from Amy Solomon)</a:t>
            </a: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: </a:t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50"/>
              <a:buChar char="-"/>
            </a:pP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Strongly stably stratified boundary layer </a:t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50"/>
              <a:buChar char="-"/>
            </a:pP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March 2-10 2020</a:t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50"/>
              <a:buChar char="-"/>
            </a:pP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COMBLE (from COMBLE-MIP team):</a:t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00"/>
              <a:buChar char="-"/>
            </a:pPr>
            <a:r>
              <a:rPr lang="en" sz="1600">
                <a:solidFill>
                  <a:srgbClr val="1F2328"/>
                </a:solidFill>
                <a:highlight>
                  <a:srgbClr val="FFFFFF"/>
                </a:highlight>
              </a:rPr>
              <a:t>Cold-Air Outbreaks in the Marine Boundary Layer Experiment (COMBLE), provided by Model-Observation Intercomparison Project (MIP) for large-eddy simulation (LES) and single-column models (SCMs)</a:t>
            </a:r>
            <a:endParaRPr sz="160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50"/>
              <a:buChar char="-"/>
            </a:pP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GdR-DEPHY (repository):</a:t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2328"/>
              </a:buClr>
              <a:buSzPts val="1650"/>
              <a:buChar char="-"/>
            </a:pPr>
            <a:r>
              <a:rPr lang="en" sz="1650">
                <a:solidFill>
                  <a:srgbClr val="1F2328"/>
                </a:solidFill>
                <a:highlight>
                  <a:srgbClr val="FFFFFF"/>
                </a:highlight>
              </a:rPr>
              <a:t>Catalog of cases that could be adapted for use with the CCPP SCM.</a:t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1F232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8274eba5e_0_170"/>
          <p:cNvSpPr txBox="1"/>
          <p:nvPr>
            <p:ph type="title"/>
          </p:nvPr>
        </p:nvSpPr>
        <p:spPr>
          <a:xfrm>
            <a:off x="356075" y="587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36"/>
                  </a:ext>
                </a:extLst>
              </a:rPr>
              <a:t>Generating SCM cases</a:t>
            </a:r>
            <a:r>
              <a:rPr lang="en"/>
              <a:t> from UFS simulations</a:t>
            </a:r>
            <a:endParaRPr/>
          </a:p>
        </p:txBody>
      </p:sp>
      <p:sp>
        <p:nvSpPr>
          <p:cNvPr id="152" name="Google Shape;152;g278274eba5e_0_170"/>
          <p:cNvSpPr txBox="1"/>
          <p:nvPr/>
        </p:nvSpPr>
        <p:spPr>
          <a:xfrm>
            <a:off x="243850" y="1379225"/>
            <a:ext cx="8244900" cy="3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g278274eba5e_0_170"/>
          <p:cNvSpPr txBox="1"/>
          <p:nvPr/>
        </p:nvSpPr>
        <p:spPr>
          <a:xfrm>
            <a:off x="315200" y="1290675"/>
            <a:ext cx="83028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Included with the SCM are tools that can either (a) </a:t>
            </a:r>
            <a:r>
              <a:rPr b="1" i="1" lang="en" sz="1800">
                <a:solidFill>
                  <a:schemeClr val="dk2"/>
                </a:solidFill>
              </a:rPr>
              <a:t>derive the forcings</a:t>
            </a:r>
            <a:r>
              <a:rPr lang="en" sz="1800">
                <a:solidFill>
                  <a:schemeClr val="dk2"/>
                </a:solidFill>
              </a:rPr>
              <a:t> needed by the SCM from standard UFS history files or (b) use the </a:t>
            </a:r>
            <a:r>
              <a:rPr b="1" i="1" lang="en" sz="1800">
                <a:solidFill>
                  <a:schemeClr val="dk2"/>
                </a:solidFill>
              </a:rPr>
              <a:t>tendencies from the dynamical core </a:t>
            </a:r>
            <a:r>
              <a:rPr lang="en" sz="1800">
                <a:solidFill>
                  <a:schemeClr val="dk2"/>
                </a:solidFill>
              </a:rPr>
              <a:t>(additional diagnostics)</a:t>
            </a:r>
            <a:r>
              <a:rPr lang="en" sz="1800">
                <a:solidFill>
                  <a:schemeClr val="dk2"/>
                </a:solidFill>
              </a:rPr>
              <a:t> to drive the physics.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A) Derived forcing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</a:t>
            </a:r>
            <a:r>
              <a:rPr lang="en" sz="1800">
                <a:solidFill>
                  <a:schemeClr val="dk2"/>
                </a:solidFill>
              </a:rPr>
              <a:t>he horizontal advective forcing (</a:t>
            </a:r>
            <a:r>
              <a:rPr b="1" lang="en" sz="1900"/>
              <a:t>𝑢</a:t>
            </a:r>
            <a:r>
              <a:rPr lang="en" sz="1900"/>
              <a:t> • ∇𝑋</a:t>
            </a:r>
            <a:r>
              <a:rPr lang="en" sz="1800">
                <a:solidFill>
                  <a:schemeClr val="dk2"/>
                </a:solidFill>
              </a:rPr>
              <a:t>) is computed using a </a:t>
            </a:r>
            <a:r>
              <a:rPr lang="en" sz="1800">
                <a:solidFill>
                  <a:schemeClr val="dk2"/>
                </a:solidFill>
              </a:rPr>
              <a:t>stencil</a:t>
            </a:r>
            <a:r>
              <a:rPr lang="en" sz="1800">
                <a:solidFill>
                  <a:schemeClr val="dk2"/>
                </a:solidFill>
              </a:rPr>
              <a:t> of the surrounding UFS </a:t>
            </a:r>
            <a:r>
              <a:rPr lang="en" sz="1800">
                <a:solidFill>
                  <a:schemeClr val="dk2"/>
                </a:solidFill>
              </a:rPr>
              <a:t>grid points.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Optionally, we can also “nudge” </a:t>
            </a:r>
            <a:r>
              <a:rPr lang="en" sz="18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37"/>
                  </a:ext>
                </a:extLst>
              </a:rPr>
              <a:t>t</a:t>
            </a:r>
            <a:r>
              <a:rPr lang="en" sz="1800">
                <a:solidFill>
                  <a:schemeClr val="dk2"/>
                </a:solidFill>
              </a:rPr>
              <a:t>he</a:t>
            </a:r>
            <a:r>
              <a:rPr lang="en" sz="1800">
                <a:solidFill>
                  <a:schemeClr val="dk2"/>
                </a:solidFill>
              </a:rPr>
              <a:t> SCM state back to the UFS state.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B) Native forcing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Uses forcing from dycore that is provided to the physics “inline”.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Requires rerunning the UFS in (expensive) diagnostic mode.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8274eba5e_0_176"/>
          <p:cNvSpPr txBox="1"/>
          <p:nvPr>
            <p:ph type="title"/>
          </p:nvPr>
        </p:nvSpPr>
        <p:spPr>
          <a:xfrm>
            <a:off x="356075" y="587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Comparison of Native and Derived simulations vs UFS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278274eba5e_0_176"/>
          <p:cNvPicPr preferRelativeResize="0"/>
          <p:nvPr/>
        </p:nvPicPr>
        <p:blipFill rotWithShape="1">
          <a:blip r:embed="rId3">
            <a:alphaModFix/>
          </a:blip>
          <a:srcRect b="0" l="0" r="53772" t="0"/>
          <a:stretch/>
        </p:blipFill>
        <p:spPr>
          <a:xfrm>
            <a:off x="2778750" y="1726200"/>
            <a:ext cx="2150057" cy="33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78274eba5e_0_176"/>
          <p:cNvPicPr preferRelativeResize="0"/>
          <p:nvPr/>
        </p:nvPicPr>
        <p:blipFill rotWithShape="1">
          <a:blip r:embed="rId4">
            <a:alphaModFix/>
          </a:blip>
          <a:srcRect b="0" l="0" r="48054" t="0"/>
          <a:stretch/>
        </p:blipFill>
        <p:spPr>
          <a:xfrm>
            <a:off x="4928800" y="1726200"/>
            <a:ext cx="2416043" cy="33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78274eba5e_0_176"/>
          <p:cNvSpPr txBox="1"/>
          <p:nvPr/>
        </p:nvSpPr>
        <p:spPr>
          <a:xfrm>
            <a:off x="1265800" y="1348725"/>
            <a:ext cx="7563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Native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g278274eba5e_0_176"/>
          <p:cNvSpPr txBox="1"/>
          <p:nvPr/>
        </p:nvSpPr>
        <p:spPr>
          <a:xfrm>
            <a:off x="3445025" y="1348725"/>
            <a:ext cx="817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Derived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g278274eba5e_0_176"/>
          <p:cNvSpPr txBox="1"/>
          <p:nvPr/>
        </p:nvSpPr>
        <p:spPr>
          <a:xfrm>
            <a:off x="5361925" y="1348725"/>
            <a:ext cx="15498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Derived (nudged)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g278274eba5e_0_176"/>
          <p:cNvSpPr txBox="1"/>
          <p:nvPr/>
        </p:nvSpPr>
        <p:spPr>
          <a:xfrm>
            <a:off x="7344850" y="1726200"/>
            <a:ext cx="1753500" cy="15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Mean differences, UFS - SCM.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200 SCM cases, roughly CONUS w/ some ocean points.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Initialized on March 23 2023.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g278274eba5e_0_176"/>
          <p:cNvPicPr preferRelativeResize="0"/>
          <p:nvPr/>
        </p:nvPicPr>
        <p:blipFill rotWithShape="1">
          <a:blip r:embed="rId5">
            <a:alphaModFix/>
          </a:blip>
          <a:srcRect b="0" l="0" r="54995" t="0"/>
          <a:stretch/>
        </p:blipFill>
        <p:spPr>
          <a:xfrm>
            <a:off x="613950" y="1752575"/>
            <a:ext cx="2059988" cy="32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8274eba5e_0_195"/>
          <p:cNvSpPr txBox="1"/>
          <p:nvPr>
            <p:ph type="title"/>
          </p:nvPr>
        </p:nvSpPr>
        <p:spPr>
          <a:xfrm>
            <a:off x="356075" y="587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Comparison of Native and Derived simulations vs UFS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78274eba5e_0_195"/>
          <p:cNvSpPr txBox="1"/>
          <p:nvPr/>
        </p:nvSpPr>
        <p:spPr>
          <a:xfrm>
            <a:off x="941350" y="1726200"/>
            <a:ext cx="7563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Native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g278274eba5e_0_195"/>
          <p:cNvSpPr txBox="1"/>
          <p:nvPr/>
        </p:nvSpPr>
        <p:spPr>
          <a:xfrm>
            <a:off x="3405388" y="1726200"/>
            <a:ext cx="817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Derived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g278274eba5e_0_195"/>
          <p:cNvSpPr txBox="1"/>
          <p:nvPr/>
        </p:nvSpPr>
        <p:spPr>
          <a:xfrm>
            <a:off x="5533850" y="1726200"/>
            <a:ext cx="1537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Derived (nudged)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g278274eba5e_0_195"/>
          <p:cNvSpPr txBox="1"/>
          <p:nvPr/>
        </p:nvSpPr>
        <p:spPr>
          <a:xfrm>
            <a:off x="7467050" y="1726200"/>
            <a:ext cx="1753500" cy="15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Ensemble mean differences, UFS - SCM.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200 SCM cases, roughly CONUS w/ some ocean points.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Valid for March 2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2023 @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12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Z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78274eba5e_0_195"/>
          <p:cNvSpPr txBox="1"/>
          <p:nvPr/>
        </p:nvSpPr>
        <p:spPr>
          <a:xfrm>
            <a:off x="465325" y="1277425"/>
            <a:ext cx="6446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Error spread of at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12 hour 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forecast time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for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C48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UFS case.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6" name="Google Shape;176;g278274eba5e_0_195"/>
          <p:cNvPicPr preferRelativeResize="0"/>
          <p:nvPr/>
        </p:nvPicPr>
        <p:blipFill rotWithShape="1">
          <a:blip r:embed="rId3">
            <a:alphaModFix/>
          </a:blip>
          <a:srcRect b="6057" l="7961" r="9277" t="10162"/>
          <a:stretch/>
        </p:blipFill>
        <p:spPr>
          <a:xfrm>
            <a:off x="2686588" y="2129800"/>
            <a:ext cx="2255075" cy="22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78274eba5e_0_195"/>
          <p:cNvPicPr preferRelativeResize="0"/>
          <p:nvPr/>
        </p:nvPicPr>
        <p:blipFill rotWithShape="1">
          <a:blip r:embed="rId4">
            <a:alphaModFix/>
          </a:blip>
          <a:srcRect b="0" l="7608" r="7379" t="8525"/>
          <a:stretch/>
        </p:blipFill>
        <p:spPr>
          <a:xfrm>
            <a:off x="5150450" y="2101125"/>
            <a:ext cx="2316600" cy="24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78274eba5e_0_195"/>
          <p:cNvPicPr preferRelativeResize="0"/>
          <p:nvPr/>
        </p:nvPicPr>
        <p:blipFill rotWithShape="1">
          <a:blip r:embed="rId5">
            <a:alphaModFix/>
          </a:blip>
          <a:srcRect b="6057" l="8110" r="6869" t="10162"/>
          <a:stretch/>
        </p:blipFill>
        <p:spPr>
          <a:xfrm>
            <a:off x="161200" y="2129800"/>
            <a:ext cx="2316600" cy="2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78274eba5e_0_195"/>
          <p:cNvSpPr txBox="1"/>
          <p:nvPr/>
        </p:nvSpPr>
        <p:spPr>
          <a:xfrm>
            <a:off x="536475" y="19812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g278274eba5e_0_195"/>
          <p:cNvSpPr txBox="1"/>
          <p:nvPr/>
        </p:nvSpPr>
        <p:spPr>
          <a:xfrm>
            <a:off x="1667800" y="1940013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baseline="-25000"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g278274eba5e_0_195"/>
          <p:cNvSpPr txBox="1"/>
          <p:nvPr/>
        </p:nvSpPr>
        <p:spPr>
          <a:xfrm>
            <a:off x="536475" y="31374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g278274eba5e_0_195"/>
          <p:cNvSpPr txBox="1"/>
          <p:nvPr/>
        </p:nvSpPr>
        <p:spPr>
          <a:xfrm>
            <a:off x="1769900" y="312770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g278274eba5e_0_195"/>
          <p:cNvSpPr txBox="1"/>
          <p:nvPr/>
        </p:nvSpPr>
        <p:spPr>
          <a:xfrm>
            <a:off x="3118963" y="19812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g278274eba5e_0_195"/>
          <p:cNvSpPr txBox="1"/>
          <p:nvPr/>
        </p:nvSpPr>
        <p:spPr>
          <a:xfrm>
            <a:off x="5575825" y="19812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g278274eba5e_0_195"/>
          <p:cNvSpPr txBox="1"/>
          <p:nvPr/>
        </p:nvSpPr>
        <p:spPr>
          <a:xfrm>
            <a:off x="4259850" y="1940000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baseline="-25000"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g278274eba5e_0_195"/>
          <p:cNvSpPr txBox="1"/>
          <p:nvPr/>
        </p:nvSpPr>
        <p:spPr>
          <a:xfrm>
            <a:off x="6735100" y="1940013"/>
            <a:ext cx="6450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baseline="-25000"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g278274eba5e_0_195"/>
          <p:cNvSpPr txBox="1"/>
          <p:nvPr/>
        </p:nvSpPr>
        <p:spPr>
          <a:xfrm>
            <a:off x="4284500" y="31374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g278274eba5e_0_195"/>
          <p:cNvSpPr txBox="1"/>
          <p:nvPr/>
        </p:nvSpPr>
        <p:spPr>
          <a:xfrm>
            <a:off x="6735100" y="312770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g278274eba5e_0_195"/>
          <p:cNvSpPr txBox="1"/>
          <p:nvPr/>
        </p:nvSpPr>
        <p:spPr>
          <a:xfrm>
            <a:off x="3065350" y="312770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g278274eba5e_0_195"/>
          <p:cNvSpPr txBox="1"/>
          <p:nvPr/>
        </p:nvSpPr>
        <p:spPr>
          <a:xfrm>
            <a:off x="5594225" y="3137450"/>
            <a:ext cx="172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 baseline="-25000" sz="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