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  <p:sldMasterId id="2147483706" r:id="rId7"/>
  </p:sldMasterIdLst>
  <p:notesMasterIdLst>
    <p:notesMasterId r:id="rId28"/>
  </p:notesMasterIdLst>
  <p:handoutMasterIdLst>
    <p:handoutMasterId r:id="rId29"/>
  </p:handoutMasterIdLst>
  <p:sldIdLst>
    <p:sldId id="335" r:id="rId8"/>
    <p:sldId id="370" r:id="rId9"/>
    <p:sldId id="375" r:id="rId10"/>
    <p:sldId id="351" r:id="rId11"/>
    <p:sldId id="376" r:id="rId12"/>
    <p:sldId id="377" r:id="rId13"/>
    <p:sldId id="378" r:id="rId14"/>
    <p:sldId id="379" r:id="rId15"/>
    <p:sldId id="381" r:id="rId16"/>
    <p:sldId id="382" r:id="rId17"/>
    <p:sldId id="384" r:id="rId18"/>
    <p:sldId id="383" r:id="rId19"/>
    <p:sldId id="371" r:id="rId20"/>
    <p:sldId id="365" r:id="rId21"/>
    <p:sldId id="349" r:id="rId22"/>
    <p:sldId id="362" r:id="rId23"/>
    <p:sldId id="352" r:id="rId24"/>
    <p:sldId id="372" r:id="rId25"/>
    <p:sldId id="367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C3765-FC4A-431E-A0A2-3DB09B751DE7}" v="392" dt="2024-07-12T14:22:06.84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394" autoAdjust="0"/>
  </p:normalViewPr>
  <p:slideViewPr>
    <p:cSldViewPr snapToGrid="0">
      <p:cViewPr varScale="1">
        <p:scale>
          <a:sx n="57" d="100"/>
          <a:sy n="57" d="100"/>
        </p:scale>
        <p:origin x="108" y="76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7/7/2024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RTX Corporation (Corporate) - Unrestricted Content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7/7/2024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RTX Corporation (Corporate) - Unrestricted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60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8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91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75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C5FA3-4D1F-8393-0701-684D1080A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92F42-0CB6-DA8D-6009-ADB28E1E6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8A747-B735-3066-8342-3989B219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AA3FF22-F372-4AF2-69FF-1943320A13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A667-2001-D0FA-19EF-DBA28C38DFCF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4F371-81A4-CB48-0AE1-E19FAC8E7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32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C5FA3-4D1F-8393-0701-684D1080A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92F42-0CB6-DA8D-6009-ADB28E1E6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8A747-B735-3066-8342-3989B219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AA3FF22-F372-4AF2-69FF-1943320A13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A667-2001-D0FA-19EF-DBA28C38DFCF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4F371-81A4-CB48-0AE1-E19FAC8E7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52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688DA-2E01-9BD6-7B65-B42221B42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9C4F0-E264-1AA0-DDF1-B63B1545F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CB425-D98B-AEDA-FC58-0AAF00C2D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A55FDD7-8621-3EEF-AD78-901F2A17DB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A7E3D-52A0-1D4C-C6B2-BA7FE944E0D6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CDFA-652A-DA23-4892-E3A0B2970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81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688DA-2E01-9BD6-7B65-B42221B42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9C4F0-E264-1AA0-DDF1-B63B1545F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CB425-D98B-AEDA-FC58-0AAF00C2D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A55FDD7-8621-3EEF-AD78-901F2A17DB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A7E3D-52A0-1D4C-C6B2-BA7FE944E0D6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CDFA-652A-DA23-4892-E3A0B2970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41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1E274-8612-A3EA-02BE-E6148616A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2C935-90CC-841C-9406-54B2D902B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90E30F-8E07-CC54-A651-38644E9DB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EE1C53D-DE79-E270-4D63-002D15C207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959F7-F600-9B4D-63DF-4CB3564FED53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BF50A-E46F-2820-45C7-4DAFBF2D5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32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1E274-8612-A3EA-02BE-E6148616A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2C935-90CC-841C-9406-54B2D902B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90E30F-8E07-CC54-A651-38644E9DB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EE1C53D-DE79-E270-4D63-002D15C207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959F7-F600-9B4D-63DF-4CB3564FED53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BF50A-E46F-2820-45C7-4DAFBF2D5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66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1E274-8612-A3EA-02BE-E6148616A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2C935-90CC-841C-9406-54B2D902B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90E30F-8E07-CC54-A651-38644E9DB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EE1C53D-DE79-E270-4D63-002D15C207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959F7-F600-9B4D-63DF-4CB3564FED53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BF50A-E46F-2820-45C7-4DAFBF2D5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C5FA3-4D1F-8393-0701-684D1080A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92F42-0CB6-DA8D-6009-ADB28E1E6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8A747-B735-3066-8342-3989B219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AA3FF22-F372-4AF2-69FF-1943320A13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A667-2001-D0FA-19EF-DBA28C38DFCF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4F371-81A4-CB48-0AE1-E19FAC8E7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80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1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C5FA3-4D1F-8393-0701-684D1080A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92F42-0CB6-DA8D-6009-ADB28E1E6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8A747-B735-3066-8342-3989B219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AA3FF22-F372-4AF2-69FF-1943320A13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A667-2001-D0FA-19EF-DBA28C38DFCF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4F371-81A4-CB48-0AE1-E19FAC8E7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7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C5FA3-4D1F-8393-0701-684D1080A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92F42-0CB6-DA8D-6009-ADB28E1E6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8A747-B735-3066-8342-3989B219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AA3FF22-F372-4AF2-69FF-1943320A13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A667-2001-D0FA-19EF-DBA28C38DFCF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4F371-81A4-CB48-0AE1-E19FAC8E7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8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2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0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7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0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8074" y="1774530"/>
            <a:ext cx="7711148" cy="1926601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AF1D5-CF4A-09E0-1D3A-84876FBF7F8B}"/>
              </a:ext>
            </a:extLst>
          </p:cNvPr>
          <p:cNvSpPr txBox="1"/>
          <p:nvPr userDrawn="1"/>
        </p:nvSpPr>
        <p:spPr>
          <a:xfrm>
            <a:off x="2055943" y="6080210"/>
            <a:ext cx="7395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Earth Prediction Innovation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A4DC15-157D-8EF3-0550-E88837E0E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0"/>
            <a:ext cx="12192000" cy="65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33435-DCD4-9ACC-1CF6-CCF5747318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43" y="1210853"/>
            <a:ext cx="1685168" cy="102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4AA87-1701-1A89-179D-F612B48B40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33325" y="5642783"/>
            <a:ext cx="1497276" cy="10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68" y="797438"/>
            <a:ext cx="10415017" cy="715202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86" y="1822530"/>
            <a:ext cx="10415017" cy="4606371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7850" y="6239256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55100"/>
            <a:ext cx="12192000" cy="365125"/>
          </a:xfrm>
        </p:spPr>
        <p:txBody>
          <a:bodyPr/>
          <a:lstStyle>
            <a:lvl1pPr algn="ctr">
              <a:defRPr lang="en-US" b="0" i="0" u="none">
                <a:solidFill>
                  <a:srgbClr val="000000"/>
                </a:solidFill>
              </a:defRPr>
            </a:lvl1pPr>
          </a:lstStyle>
          <a:p>
            <a:r>
              <a:rPr lang="en-US"/>
              <a:t>RTX Corporation (Corporate) - Unrestricted Content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2D262-C4A4-318E-00A8-F868AB0C4F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7068" y="5381950"/>
            <a:ext cx="1671670" cy="1140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A370E-E9D0-429D-C5D8-B17B914260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1135" y="558645"/>
            <a:ext cx="1946865" cy="126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CF9782-E5F2-0EDD-3468-0D513B8267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759"/>
            <a:ext cx="12192000" cy="4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heme" Target="../theme/them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RTX Corporation (Corporate) - Unrestricted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758C8-FE0C-F643-CD3C-1F5E6E6B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834"/>
            <a:ext cx="10515600" cy="68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09F44-F379-54E3-578C-942AC1616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49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65B27-5CBD-38BE-5997-3DAED9855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&lt;date&gt;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5AC18-A4BF-0646-2292-6DF451246394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RTX Corporation (Corporate) - Unrestricted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11BD-B191-02AE-0595-538752B5C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EF5A-155A-49A7-9807-1B46E37AB3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0C794-DF8E-A5BC-7FEB-601812D928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673"/>
            <a:ext cx="12192000" cy="487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8095E-79EF-8EFA-872C-01166F5263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2200" y="651007"/>
            <a:ext cx="1943164" cy="126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DCC225-BBFD-20D5-341A-A9B0BA8071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07601" y="5326922"/>
            <a:ext cx="1931466" cy="13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424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hyperlink" Target="https://github.com/NOAA-EPIC/global-workflow-cloud.g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s://noaa.parallel.works/login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287" y="1903061"/>
            <a:ext cx="8609426" cy="27071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Global-workflow on AWs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Wei </a:t>
            </a:r>
            <a:r>
              <a:rPr lang="en-US" sz="3600" dirty="0" err="1"/>
              <a:t>huang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July 24, 2024</a:t>
            </a:r>
            <a:br>
              <a:rPr lang="en-US" dirty="0"/>
            </a:br>
            <a:endParaRPr lang="en-US" dirty="0"/>
          </a:p>
        </p:txBody>
      </p:sp>
      <p:sp>
        <p:nvSpPr>
          <p:cNvPr id="18" name="BJPseudoFooter">
            <a:extLst>
              <a:ext uri="{FF2B5EF4-FFF2-40B4-BE49-F238E27FC236}">
                <a16:creationId xmlns:a16="http://schemas.microsoft.com/office/drawing/2014/main" id="{9D52E734-C072-37B2-FC29-DCE958FBD0E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21452" y="6642556"/>
            <a:ext cx="2549096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5FA6-307A-AAE2-3CFE-896A8F20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Cluster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0345D-DEDF-43B1-8E18-3DB427C6B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Here we want to start cluster named: “AWS GW TRAINING”</a:t>
            </a:r>
          </a:p>
          <a:p>
            <a:r>
              <a:rPr lang="en-US" dirty="0"/>
              <a:t>The button (within red-circle) is grey. Click it, the center will blink green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97209-4CB3-9988-0058-DE7629B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31B95-E73D-1FEC-2965-B21526A5B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177" y="3238446"/>
            <a:ext cx="9821646" cy="2114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2A183E-2679-3465-6B0B-9496A01C0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175" y="3979572"/>
            <a:ext cx="849641" cy="641946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315749F-6780-F95F-2887-93AC7E7A56C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276643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5FA6-307A-AAE2-3CFE-896A8F20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Cluster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0345D-DEDF-43B1-8E18-3DB427C6B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When the push button is full green, that means the cluster is ready to use.</a:t>
            </a:r>
          </a:p>
          <a:p>
            <a:r>
              <a:rPr lang="en-US" dirty="0"/>
              <a:t>See green dot at active 1</a:t>
            </a:r>
          </a:p>
          <a:p>
            <a:r>
              <a:rPr lang="en-US" dirty="0"/>
              <a:t>Click “</a:t>
            </a:r>
            <a:r>
              <a:rPr lang="en-US" dirty="0" err="1"/>
              <a:t>i</a:t>
            </a:r>
            <a:r>
              <a:rPr lang="en-US" dirty="0"/>
              <a:t>” in blue circle for more info about this cluster</a:t>
            </a:r>
          </a:p>
          <a:p>
            <a:r>
              <a:rPr lang="en-US" dirty="0"/>
              <a:t>Click the small square to copy the IP (represent the cluster) to clipboard (for later paste)</a:t>
            </a:r>
          </a:p>
          <a:p>
            <a:r>
              <a:rPr lang="en-US" dirty="0"/>
              <a:t>Click the IP in the circle get a terminal (within the tab, which we are already logged on the cluster and can truly working on 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97209-4CB3-9988-0058-DE7629B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B3ABF5-0433-1259-EC4D-812B191BF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39" y="4437674"/>
            <a:ext cx="10591609" cy="1557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2A183E-2679-3465-6B0B-9496A01C0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68" y="4919730"/>
            <a:ext cx="1043188" cy="10755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A8455B-E1BE-94BD-73FE-A4E6BCC3F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223" y="4293654"/>
            <a:ext cx="724707" cy="683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8435FB-72D1-ABE9-7306-E329F8DD7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664" y="4819949"/>
            <a:ext cx="847417" cy="6967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475BAC-F45E-B27F-CD43-05EE065FD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420" y="4321858"/>
            <a:ext cx="312091" cy="6401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9E447-0FAA-E799-1E60-09E877107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3511" y="4337508"/>
            <a:ext cx="1593145" cy="64013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5BFBD7B-3256-6A60-A0FE-9749EDEFFDF4}"/>
              </a:ext>
            </a:extLst>
          </p:cNvPr>
          <p:cNvSpPr txBox="1"/>
          <p:nvPr/>
        </p:nvSpPr>
        <p:spPr>
          <a:xfrm>
            <a:off x="1797570" y="472714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1351C3-D380-FA94-22C3-A25CA311DDB9}"/>
              </a:ext>
            </a:extLst>
          </p:cNvPr>
          <p:cNvSpPr txBox="1"/>
          <p:nvPr/>
        </p:nvSpPr>
        <p:spPr>
          <a:xfrm>
            <a:off x="10862379" y="49839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05EE67-F7AA-8549-7E03-9A2C1173A6C0}"/>
              </a:ext>
            </a:extLst>
          </p:cNvPr>
          <p:cNvSpPr txBox="1"/>
          <p:nvPr/>
        </p:nvSpPr>
        <p:spPr>
          <a:xfrm>
            <a:off x="11131262" y="3967475"/>
            <a:ext cx="45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DB3967-8958-5523-EF38-53C948BDEEDB}"/>
              </a:ext>
            </a:extLst>
          </p:cNvPr>
          <p:cNvSpPr txBox="1"/>
          <p:nvPr/>
        </p:nvSpPr>
        <p:spPr>
          <a:xfrm>
            <a:off x="8495049" y="3880662"/>
            <a:ext cx="45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906C62-24D6-6BF3-B9D2-70BF86C4C087}"/>
              </a:ext>
            </a:extLst>
          </p:cNvPr>
          <p:cNvSpPr txBox="1"/>
          <p:nvPr/>
        </p:nvSpPr>
        <p:spPr>
          <a:xfrm>
            <a:off x="9993054" y="3990859"/>
            <a:ext cx="61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AF24409-8235-BC1E-9DA3-C12FF37720C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259328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F11E4838-B67A-630E-DE14-B92BFB01A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708" y="3061183"/>
            <a:ext cx="7611537" cy="3258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15FA6-307A-AAE2-3CFE-896A8F20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Cluster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0345D-DEDF-43B1-8E18-3DB427C6B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a running cluster, click the green button (as in circle below)</a:t>
            </a:r>
          </a:p>
          <a:p>
            <a:r>
              <a:rPr lang="en-US" dirty="0"/>
              <a:t>A window pop up like below, click “Turn Off” in the red square to confirm.</a:t>
            </a:r>
          </a:p>
          <a:p>
            <a:r>
              <a:rPr lang="en-US" dirty="0"/>
              <a:t>When the cluster stopped, the button become grey, red dot before stopped, </a:t>
            </a:r>
            <a:r>
              <a:rPr lang="en-US"/>
              <a:t>IP info is gone.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97209-4CB3-9988-0058-DE7629B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2A183E-2679-3465-6B0B-9496A01C0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017446" y="5563672"/>
            <a:ext cx="849641" cy="75551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9F70AE9-6B08-2D81-7939-4E63A5AC1E3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256743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9E2B0-7363-DCFD-8801-31CC7541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DEC2-60DA-158E-19F4-6765CDEE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2. Install global-workflow (1)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E06E62-2333-0069-B9F3-E2FAB129F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701" y="1558344"/>
            <a:ext cx="9787944" cy="46882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Clone global-work:</a:t>
            </a:r>
          </a:p>
          <a:p>
            <a:pPr lvl="1"/>
            <a:r>
              <a:rPr lang="en-US" dirty="0"/>
              <a:t>Install git-</a:t>
            </a:r>
            <a:r>
              <a:rPr lang="en-US" dirty="0" err="1"/>
              <a:t>lfs</a:t>
            </a:r>
            <a:r>
              <a:rPr lang="en-US" dirty="0"/>
              <a:t> first, to allow large files cloned.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600" dirty="0"/>
              <a:t>curl -s https://packagecloud.io/install/repositories/github/git-lfs/script.rpm.sh | </a:t>
            </a:r>
            <a:r>
              <a:rPr lang="en-US" sz="1600" dirty="0" err="1"/>
              <a:t>sudo</a:t>
            </a:r>
            <a:r>
              <a:rPr lang="en-US" sz="1600" dirty="0"/>
              <a:t> bash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/>
              <a:t>sudo</a:t>
            </a:r>
            <a:r>
              <a:rPr lang="en-US" dirty="0"/>
              <a:t> yum install git-</a:t>
            </a:r>
            <a:r>
              <a:rPr lang="en-US" dirty="0" err="1"/>
              <a:t>lfs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git </a:t>
            </a:r>
            <a:r>
              <a:rPr lang="en-US" dirty="0" err="1"/>
              <a:t>lfs</a:t>
            </a:r>
            <a:r>
              <a:rPr lang="en-US" dirty="0"/>
              <a:t> install</a:t>
            </a:r>
          </a:p>
          <a:p>
            <a:pPr lvl="1"/>
            <a:r>
              <a:rPr lang="en-US" dirty="0"/>
              <a:t>git clone </a:t>
            </a:r>
            <a:r>
              <a:rPr lang="en-US" dirty="0">
                <a:hlinkClick r:id="rId4"/>
              </a:rPr>
              <a:t>https://github.com/NOAA-EPIC/global-workflow-cloud.git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familiar with </a:t>
            </a:r>
            <a:r>
              <a:rPr lang="en-US" dirty="0" err="1"/>
              <a:t>spack</a:t>
            </a:r>
            <a:r>
              <a:rPr lang="en-US" dirty="0"/>
              <a:t>-stack, one can find git-</a:t>
            </a:r>
            <a:r>
              <a:rPr lang="en-US" dirty="0" err="1"/>
              <a:t>lfs</a:t>
            </a:r>
            <a:r>
              <a:rPr lang="en-US" dirty="0"/>
              <a:t> withing </a:t>
            </a:r>
            <a:r>
              <a:rPr lang="en-US" dirty="0" err="1"/>
              <a:t>spack</a:t>
            </a:r>
            <a:r>
              <a:rPr lang="en-US" dirty="0"/>
              <a:t>-stack.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0A1D9-FEE7-A4F4-4044-4C3475F7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F7059D5-B372-B6D1-37D8-76944224F7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401149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9E2B0-7363-DCFD-8801-31CC7541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DEC2-60DA-158E-19F4-6765CDEE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Get global-workflow from </a:t>
            </a:r>
            <a:r>
              <a:rPr lang="en-US" dirty="0" err="1"/>
              <a:t>github</a:t>
            </a:r>
            <a:r>
              <a:rPr lang="en-US" dirty="0"/>
              <a:t> (2)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E06E62-2333-0069-B9F3-E2FAB129F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701" y="1558344"/>
            <a:ext cx="9787944" cy="4688278"/>
          </a:xfrm>
        </p:spPr>
        <p:txBody>
          <a:bodyPr>
            <a:normAutofit/>
          </a:bodyPr>
          <a:lstStyle/>
          <a:p>
            <a:r>
              <a:rPr lang="en-US" dirty="0"/>
              <a:t>As this repo use submodules now, one need to run:</a:t>
            </a:r>
          </a:p>
          <a:p>
            <a:pPr lvl="1"/>
            <a:r>
              <a:rPr lang="en-US" dirty="0"/>
              <a:t>cd global-workflow-cloud</a:t>
            </a:r>
          </a:p>
          <a:p>
            <a:pPr lvl="1"/>
            <a:r>
              <a:rPr lang="en-US" dirty="0"/>
              <a:t>git co </a:t>
            </a:r>
            <a:r>
              <a:rPr lang="en-US" dirty="0" err="1"/>
              <a:t>aws</a:t>
            </a:r>
            <a:r>
              <a:rPr lang="en-US" dirty="0"/>
              <a:t>-forecast-only    (The branch works for AWS)</a:t>
            </a:r>
          </a:p>
          <a:p>
            <a:pPr lvl="1"/>
            <a:r>
              <a:rPr lang="en-US" dirty="0"/>
              <a:t>git submodule update –</a:t>
            </a:r>
            <a:r>
              <a:rPr lang="en-US" dirty="0" err="1"/>
              <a:t>init</a:t>
            </a:r>
            <a:r>
              <a:rPr lang="en-US" dirty="0"/>
              <a:t> –recursive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0A1D9-FEE7-A4F4-4044-4C3475F7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DEC94B6-6483-FE42-33C0-CC87E9FEADE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64277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16D83-4C02-1899-2BCE-2A6DACED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96F0-8A39-C8E3-99C2-8CC7D636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Build Global-workflow on AWS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27834-16B8-582D-93FE-348A2DB1F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2" y="1626496"/>
            <a:ext cx="10045406" cy="462012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cd global-workflow-cloud</a:t>
            </a:r>
          </a:p>
          <a:p>
            <a:r>
              <a:rPr lang="en-US" sz="2800" dirty="0"/>
              <a:t>cd </a:t>
            </a:r>
            <a:r>
              <a:rPr lang="en-US" sz="2800" dirty="0" err="1"/>
              <a:t>sorc</a:t>
            </a:r>
            <a:endParaRPr lang="en-US" sz="2800" dirty="0"/>
          </a:p>
          <a:p>
            <a:r>
              <a:rPr lang="en-US" sz="2800" dirty="0"/>
              <a:t>build_all.sh	# for forecast only</a:t>
            </a:r>
          </a:p>
          <a:p>
            <a:r>
              <a:rPr lang="en-US" sz="2800" dirty="0"/>
              <a:t>build_all.sh –</a:t>
            </a:r>
            <a:r>
              <a:rPr lang="en-US" sz="2800" dirty="0" err="1"/>
              <a:t>gu</a:t>
            </a:r>
            <a:r>
              <a:rPr lang="en-US" sz="2800" dirty="0"/>
              <a:t>   # for DA</a:t>
            </a:r>
          </a:p>
          <a:p>
            <a:r>
              <a:rPr lang="en-US" sz="2800" dirty="0"/>
              <a:t>build_all.sh –h     # for more information</a:t>
            </a:r>
          </a:p>
          <a:p>
            <a:endParaRPr lang="en-US" sz="2800" dirty="0"/>
          </a:p>
          <a:p>
            <a:r>
              <a:rPr lang="en-US" sz="2800" dirty="0"/>
              <a:t>Build individual packages:</a:t>
            </a:r>
          </a:p>
          <a:p>
            <a:pPr lvl="1"/>
            <a:r>
              <a:rPr lang="en-US" sz="2800" dirty="0"/>
              <a:t>build_xxxx.sh, which </a:t>
            </a:r>
            <a:r>
              <a:rPr lang="en-US" sz="2800" dirty="0" err="1"/>
              <a:t>xxxx</a:t>
            </a:r>
            <a:r>
              <a:rPr lang="en-US" sz="2800" dirty="0"/>
              <a:t> can be: </a:t>
            </a:r>
            <a:r>
              <a:rPr lang="en-US" sz="2800" dirty="0" err="1"/>
              <a:t>ufs_model</a:t>
            </a:r>
            <a:r>
              <a:rPr lang="en-US" sz="2800" dirty="0"/>
              <a:t>, </a:t>
            </a:r>
            <a:r>
              <a:rPr lang="en-US" sz="2800" dirty="0" err="1"/>
              <a:t>ufs_utils</a:t>
            </a:r>
            <a:r>
              <a:rPr lang="en-US" sz="2800" dirty="0"/>
              <a:t>, </a:t>
            </a:r>
            <a:r>
              <a:rPr lang="en-US" sz="2800" dirty="0" err="1"/>
              <a:t>gsi_utils</a:t>
            </a:r>
            <a:r>
              <a:rPr lang="en-US" sz="2800" dirty="0"/>
              <a:t>, </a:t>
            </a:r>
            <a:r>
              <a:rPr lang="en-US" sz="2800" dirty="0" err="1"/>
              <a:t>upp</a:t>
            </a:r>
            <a:r>
              <a:rPr lang="en-US" sz="2800" dirty="0"/>
              <a:t>, etc.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/>
              <a:t>Use batch script to compile if you have a small controller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8C5A9-A3CA-18CC-3362-CB7DB907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0D94072-8C4F-A103-0AED-C7A80ECD8A9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101885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16D83-4C02-1899-2BCE-2A6DACED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96F0-8A39-C8E3-99C2-8CC7D636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setup Global-workflow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27834-16B8-582D-93FE-348A2DB1F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2" y="1780674"/>
            <a:ext cx="10045406" cy="4620126"/>
          </a:xfrm>
        </p:spPr>
        <p:txBody>
          <a:bodyPr numCol="1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#!/bin/bash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set -x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source workflow/gw_setup.sh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</a:t>
            </a:r>
            <a:r>
              <a:rPr lang="en-US" sz="2400" dirty="0" err="1"/>
              <a:t>pslot</a:t>
            </a:r>
            <a:r>
              <a:rPr lang="en-US" sz="2400" dirty="0"/>
              <a:t>=c48atm RUNTESTS=/</a:t>
            </a:r>
            <a:r>
              <a:rPr lang="en-US" sz="2400" dirty="0" err="1"/>
              <a:t>lustre</a:t>
            </a:r>
            <a:r>
              <a:rPr lang="en-US" sz="2400" dirty="0"/>
              <a:t>/</a:t>
            </a:r>
            <a:r>
              <a:rPr lang="en-US" sz="2400" dirty="0" err="1"/>
              <a:t>Wei.Huang</a:t>
            </a:r>
            <a:r>
              <a:rPr lang="en-US" sz="2400" dirty="0"/>
              <a:t>/run2 \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./workflow/create_experiment.py \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--</a:t>
            </a:r>
            <a:r>
              <a:rPr lang="en-US" sz="2400" dirty="0" err="1"/>
              <a:t>yaml</a:t>
            </a:r>
            <a:r>
              <a:rPr lang="en-US" sz="2400" dirty="0"/>
              <a:t> ci/cases/pr/C48_ATM.yaml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8C5A9-A3CA-18CC-3362-CB7DB907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D332CB5-4627-25C1-A13C-C295576BF7F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71269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DBC6-BDDA-605D-6C69-F3573EF65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74D0-F125-1895-E9FD-2293D20E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start Global-workflow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15A39E-6DE2-5255-D5E5-00BE30422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2" y="1780674"/>
            <a:ext cx="10045406" cy="4620126"/>
          </a:xfrm>
        </p:spPr>
        <p:txBody>
          <a:bodyPr>
            <a:normAutofit/>
          </a:bodyPr>
          <a:lstStyle/>
          <a:p>
            <a:r>
              <a:rPr lang="en-US" sz="2800" dirty="0"/>
              <a:t>cd /</a:t>
            </a:r>
            <a:r>
              <a:rPr lang="en-US" sz="2800" dirty="0" err="1"/>
              <a:t>lustre</a:t>
            </a:r>
            <a:r>
              <a:rPr lang="en-US" sz="2800" dirty="0"/>
              <a:t>/</a:t>
            </a:r>
            <a:r>
              <a:rPr lang="en-US" sz="2800" dirty="0" err="1"/>
              <a:t>Wei.Huang</a:t>
            </a:r>
            <a:r>
              <a:rPr lang="en-US" sz="2800" dirty="0"/>
              <a:t>/run/</a:t>
            </a:r>
            <a:r>
              <a:rPr lang="en-US" sz="2800" dirty="0" err="1"/>
              <a:t>expdir</a:t>
            </a:r>
            <a:r>
              <a:rPr lang="en-US" sz="2800" dirty="0"/>
              <a:t>/c48atm</a:t>
            </a:r>
          </a:p>
          <a:p>
            <a:r>
              <a:rPr lang="en-US" sz="2800" dirty="0"/>
              <a:t>crontab c48atm.crontab</a:t>
            </a:r>
          </a:p>
          <a:p>
            <a:r>
              <a:rPr lang="en-US" sz="2800" dirty="0"/>
              <a:t>crontab –e</a:t>
            </a:r>
          </a:p>
          <a:p>
            <a:pPr lvl="1"/>
            <a:r>
              <a:rPr lang="en-US" sz="2800" dirty="0"/>
              <a:t>#################### c48atm ####################</a:t>
            </a:r>
          </a:p>
          <a:p>
            <a:pPr lvl="1"/>
            <a:r>
              <a:rPr lang="en-US" sz="2800" dirty="0"/>
              <a:t>MAILTO="“</a:t>
            </a:r>
          </a:p>
          <a:p>
            <a:pPr lvl="1"/>
            <a:r>
              <a:rPr lang="en-US" sz="2800" dirty="0"/>
              <a:t>SHELL="/bin/bash"</a:t>
            </a:r>
          </a:p>
          <a:p>
            <a:pPr lvl="1"/>
            <a:r>
              <a:rPr lang="en-US" sz="2800" dirty="0"/>
              <a:t>BASH_ENV="/</a:t>
            </a:r>
            <a:r>
              <a:rPr lang="en-US" sz="2800" dirty="0" err="1"/>
              <a:t>etc</a:t>
            </a:r>
            <a:r>
              <a:rPr lang="en-US" sz="2800" dirty="0"/>
              <a:t>/</a:t>
            </a:r>
            <a:r>
              <a:rPr lang="en-US" sz="2800" dirty="0" err="1"/>
              <a:t>bashrc</a:t>
            </a:r>
            <a:r>
              <a:rPr lang="en-US" sz="2800" dirty="0"/>
              <a:t>"</a:t>
            </a:r>
          </a:p>
          <a:p>
            <a:pPr lvl="1"/>
            <a:r>
              <a:rPr lang="en-US" sz="2800" dirty="0"/>
              <a:t>*/2 * * * * /apps/</a:t>
            </a:r>
            <a:r>
              <a:rPr lang="en-US" sz="2800" dirty="0" err="1"/>
              <a:t>rocoto</a:t>
            </a:r>
            <a:r>
              <a:rPr lang="en-US" sz="2800" dirty="0"/>
              <a:t>/1.3.3/bin/</a:t>
            </a:r>
            <a:r>
              <a:rPr lang="en-US" sz="2800" dirty="0" err="1"/>
              <a:t>rocotorun</a:t>
            </a:r>
            <a:r>
              <a:rPr lang="en-US" sz="2800" dirty="0"/>
              <a:t> -d /</a:t>
            </a:r>
            <a:r>
              <a:rPr lang="en-US" sz="2800" dirty="0" err="1"/>
              <a:t>contrib</a:t>
            </a:r>
            <a:r>
              <a:rPr lang="en-US" sz="2800" dirty="0"/>
              <a:t>/</a:t>
            </a:r>
            <a:r>
              <a:rPr lang="en-US" sz="2800" dirty="0" err="1"/>
              <a:t>Wei.Huang</a:t>
            </a:r>
            <a:r>
              <a:rPr lang="en-US" sz="2800" dirty="0"/>
              <a:t>/run/</a:t>
            </a:r>
            <a:r>
              <a:rPr lang="en-US" sz="2800" dirty="0" err="1"/>
              <a:t>expdir</a:t>
            </a:r>
            <a:r>
              <a:rPr lang="en-US" sz="2800" dirty="0"/>
              <a:t>/c48atm/c48atm.db -w /</a:t>
            </a:r>
            <a:r>
              <a:rPr lang="en-US" sz="2800" dirty="0" err="1"/>
              <a:t>contrib</a:t>
            </a:r>
            <a:r>
              <a:rPr lang="en-US" sz="2800" dirty="0"/>
              <a:t>/</a:t>
            </a:r>
            <a:r>
              <a:rPr lang="en-US" sz="2800" dirty="0" err="1"/>
              <a:t>Wei.Huang</a:t>
            </a:r>
            <a:r>
              <a:rPr lang="en-US" sz="2800" dirty="0"/>
              <a:t>/run/</a:t>
            </a:r>
            <a:r>
              <a:rPr lang="en-US" sz="2800" dirty="0" err="1"/>
              <a:t>expdir</a:t>
            </a:r>
            <a:r>
              <a:rPr lang="en-US" sz="2800" dirty="0"/>
              <a:t>/c48atm/c48atm.xml</a:t>
            </a:r>
          </a:p>
          <a:p>
            <a:pPr lvl="1"/>
            <a:r>
              <a:rPr lang="en-US" sz="2800" dirty="0"/>
              <a:t>#################################################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476FC-2EA8-21D8-5416-AE60BFBA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B3CED77-8685-BB27-C6A3-110DC3A1C86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366339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DBC6-BDDA-605D-6C69-F3573EF65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74D0-F125-1895-E9FD-2293D20E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 err="1"/>
              <a:t>MONitoring</a:t>
            </a:r>
            <a:r>
              <a:rPr lang="en-US" dirty="0"/>
              <a:t> Global-workflow (1)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15A39E-6DE2-5255-D5E5-00BE30422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2" y="1780674"/>
            <a:ext cx="10045406" cy="4620126"/>
          </a:xfrm>
        </p:spPr>
        <p:txBody>
          <a:bodyPr>
            <a:normAutofit/>
          </a:bodyPr>
          <a:lstStyle/>
          <a:p>
            <a:r>
              <a:rPr lang="en-US" sz="2800" dirty="0"/>
              <a:t>Monitor global-workflow with </a:t>
            </a:r>
            <a:r>
              <a:rPr lang="en-US" sz="2800" dirty="0" err="1"/>
              <a:t>rocotostat</a:t>
            </a:r>
            <a:endParaRPr lang="en-US" sz="2800" dirty="0"/>
          </a:p>
          <a:p>
            <a:pPr lvl="1"/>
            <a:r>
              <a:rPr lang="en-US" sz="2800" dirty="0"/>
              <a:t>cd /</a:t>
            </a:r>
            <a:r>
              <a:rPr lang="en-US" sz="2800" dirty="0" err="1"/>
              <a:t>lustre</a:t>
            </a:r>
            <a:r>
              <a:rPr lang="en-US" sz="2800" dirty="0"/>
              <a:t>/</a:t>
            </a:r>
            <a:r>
              <a:rPr lang="en-US" sz="2800" dirty="0" err="1"/>
              <a:t>Wei.Huang</a:t>
            </a:r>
            <a:r>
              <a:rPr lang="en-US" sz="2800" dirty="0"/>
              <a:t>/run/EXPDIR/c48atm</a:t>
            </a:r>
          </a:p>
          <a:p>
            <a:pPr lvl="1"/>
            <a:r>
              <a:rPr lang="en-US" sz="2800" dirty="0" err="1"/>
              <a:t>rocotostat</a:t>
            </a:r>
            <a:r>
              <a:rPr lang="en-US" sz="2800" dirty="0"/>
              <a:t> –d c48atm.db -w c48atm.xml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476FC-2EA8-21D8-5416-AE60BFBA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92E05-CF87-DC1A-F498-AFC99CC01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82" y="3180456"/>
            <a:ext cx="8534436" cy="3066166"/>
          </a:xfrm>
          <a:prstGeom prst="rect">
            <a:avLst/>
          </a:prstGeom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C58AAE7-EC30-5825-9B30-3B73384FF00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317996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DBC6-BDDA-605D-6C69-F3573EF65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74D0-F125-1895-E9FD-2293D20E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Check </a:t>
            </a:r>
            <a:r>
              <a:rPr lang="en-US" dirty="0"/>
              <a:t>Global-workflow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15A39E-6DE2-5255-D5E5-00BE30422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2" y="1780674"/>
            <a:ext cx="10045406" cy="4620126"/>
          </a:xfrm>
        </p:spPr>
        <p:txBody>
          <a:bodyPr>
            <a:normAutofit/>
          </a:bodyPr>
          <a:lstStyle/>
          <a:p>
            <a:r>
              <a:rPr lang="en-US" sz="2800" dirty="0"/>
              <a:t>If something did not go well, do a </a:t>
            </a:r>
            <a:r>
              <a:rPr lang="en-US" sz="2800" dirty="0" err="1"/>
              <a:t>rocotocheck</a:t>
            </a:r>
            <a:endParaRPr lang="en-US" sz="2800" dirty="0"/>
          </a:p>
          <a:p>
            <a:pPr lvl="1"/>
            <a:r>
              <a:rPr lang="en-US" sz="2800" dirty="0" err="1"/>
              <a:t>rocotocheck</a:t>
            </a:r>
            <a:r>
              <a:rPr lang="en-US" sz="2800" dirty="0"/>
              <a:t> -d c48atm.db -w c48atm.xml -c : -a | more</a:t>
            </a:r>
          </a:p>
          <a:p>
            <a:pPr lvl="1"/>
            <a:endParaRPr lang="en-US" sz="2800" dirty="0"/>
          </a:p>
          <a:p>
            <a:r>
              <a:rPr lang="en-US" sz="2800" dirty="0"/>
              <a:t>Check logs file:</a:t>
            </a:r>
          </a:p>
          <a:p>
            <a:pPr lvl="1"/>
            <a:r>
              <a:rPr lang="en-US" sz="2800" dirty="0"/>
              <a:t>EXPDIR/c48atm/logs/2021032312.log</a:t>
            </a:r>
          </a:p>
          <a:p>
            <a:pPr lvl="1"/>
            <a:r>
              <a:rPr lang="en-US" sz="2800" dirty="0"/>
              <a:t>COMROOT/c48atm/logs/2021012312/*.log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476FC-2EA8-21D8-5416-AE60BFBA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DBF81D7-98B9-0637-19F4-593263BE5A5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114707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9E2B0-7363-DCFD-8801-31CC7541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DEC2-60DA-158E-19F4-6765CDEE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Today’s talk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E06E62-2333-0069-B9F3-E2FAB129F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701" y="1558344"/>
            <a:ext cx="9787944" cy="4688278"/>
          </a:xfrm>
        </p:spPr>
        <p:txBody>
          <a:bodyPr>
            <a:normAutofit/>
          </a:bodyPr>
          <a:lstStyle/>
          <a:p>
            <a:r>
              <a:rPr lang="en-US" dirty="0"/>
              <a:t>Run global-workflow on AWS has 3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Cluster on AWS (within NOAA-</a:t>
            </a:r>
            <a:r>
              <a:rPr lang="en-US" dirty="0" err="1"/>
              <a:t>parallelworks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Install global-workflow on AWS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Setup and run global-workflow on AWS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0A1D9-FEE7-A4F4-4044-4C3475F7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560CE6D-AB20-66FC-273A-D9035903207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116636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69F3-B58C-E053-80DF-96F096B4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E0F3C-E528-0F5A-B777-C0E9AD611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B5B5B-DECB-2DF3-97C3-D6EE7795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FB065C7-7227-8DD4-679A-5B9BE1F0C12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401383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9E2B0-7363-DCFD-8801-31CC7541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DEC2-60DA-158E-19F4-6765CDEE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1. Create cluster on AWS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E06E62-2333-0069-B9F3-E2FAB129F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701" y="1558344"/>
            <a:ext cx="9787944" cy="4688278"/>
          </a:xfrm>
        </p:spPr>
        <p:txBody>
          <a:bodyPr>
            <a:normAutofit/>
          </a:bodyPr>
          <a:lstStyle/>
          <a:p>
            <a:r>
              <a:rPr lang="en-US" dirty="0"/>
              <a:t>To Create Cluster on AWS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Log on to  NOAA-</a:t>
            </a:r>
            <a:r>
              <a:rPr lang="en-US" dirty="0" err="1"/>
              <a:t>parallelworks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a platform (here AWS, people can also choose Azure or Google)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a “controller” (like head node or log in node for on-prem machines)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“partition” (like compute nodes of on-prem machines)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“attached filesystem”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Start/stop the cluster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0A1D9-FEE7-A4F4-4044-4C3475F7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2D9B817-7122-28FA-69F1-8658833E70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111423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9E2B0-7363-DCFD-8801-31CC7541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DEC2-60DA-158E-19F4-6765CDEE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9094998" cy="1125217"/>
          </a:xfrm>
        </p:spPr>
        <p:txBody>
          <a:bodyPr/>
          <a:lstStyle/>
          <a:p>
            <a:r>
              <a:rPr lang="en-US" dirty="0"/>
              <a:t>1. Log on to NOAA-parallel-works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0A1D9-FEE7-A4F4-4044-4C3475F7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0FA786-67F7-D71A-6917-FBB3083D1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262" y="2504120"/>
            <a:ext cx="6516710" cy="428136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59C070E-20B9-AD2C-8AA1-899EE28874DA}"/>
              </a:ext>
            </a:extLst>
          </p:cNvPr>
          <p:cNvSpPr txBox="1"/>
          <p:nvPr/>
        </p:nvSpPr>
        <p:spPr>
          <a:xfrm>
            <a:off x="1056067" y="158079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site: </a:t>
            </a:r>
            <a:r>
              <a:rPr lang="en-US" dirty="0">
                <a:hlinkClick r:id="rId5"/>
              </a:rPr>
              <a:t>https://noaa.parallel.works/login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your NOAA email, and then follow the instructions as log on to NOAA on-prem machine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B1746480-2A6C-FECD-5EA7-C59949FE77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279408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32BE-F135-2EE7-58F3-E6991BE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Select a platform (here AWS)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FB3368-56F7-1479-DB15-79CBE7218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25" y="1524194"/>
            <a:ext cx="9791025" cy="47309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87B0A-BE36-91D0-B175-DE252672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FAC542-D5C6-1A2F-A8F2-9542B0FD7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876" y="1917818"/>
            <a:ext cx="6932757" cy="4353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F12C6E-2359-2887-869C-74AFDF58D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625" y="2736843"/>
            <a:ext cx="1068947" cy="817726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3B9C1DE-1081-A3B3-3272-34784A82480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47031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3F7A-2D54-61F1-919C-7563423C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Define a “controller”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E0334-BC64-29F8-DFAF-371FF545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9B6BF8-5262-7577-1912-ED4E4A31C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01" y="1530291"/>
            <a:ext cx="9839797" cy="4724809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F1C38E5-1A24-B4E4-3066-07BD3D8A6C2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198079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3F7A-2D54-61F1-919C-7563423C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Define a “controller” (2 … many steps)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E0334-BC64-29F8-DFAF-371FF545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C666A-0D66-66F0-6C08-2182CA448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769" y="1487615"/>
            <a:ext cx="9376461" cy="4767485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1BE3379-9364-5538-0350-8AD94FD92A1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184334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A032-9F10-11D8-F294-CBEC7CC7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Define “partition”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AB929-DD5D-0E49-1274-A3ED43B5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3A632D-394A-B3A8-EB85-212D5EAB5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504709"/>
            <a:ext cx="10415017" cy="4606371"/>
          </a:xfrm>
        </p:spPr>
        <p:txBody>
          <a:bodyPr/>
          <a:lstStyle/>
          <a:p>
            <a:r>
              <a:rPr lang="en-US" dirty="0"/>
              <a:t>Set the up-limit of the nodes can be used.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7A5045-1BC8-9BAE-2265-C4CD92D08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591" y="2454723"/>
            <a:ext cx="8975899" cy="3720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C40610-C1D4-BF0B-B69C-DE369C9BF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850" y="3429000"/>
            <a:ext cx="796682" cy="56715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CE95DD1-5E5D-8F23-54B9-FF22DC791A8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386144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1434-AE10-288F-8429-6A0E2744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11" y="598814"/>
            <a:ext cx="8925502" cy="431496"/>
          </a:xfrm>
        </p:spPr>
        <p:txBody>
          <a:bodyPr>
            <a:normAutofit fontScale="90000"/>
          </a:bodyPr>
          <a:lstStyle/>
          <a:p>
            <a:r>
              <a:rPr lang="en-US" dirty="0"/>
              <a:t>5 add filesystem (/</a:t>
            </a:r>
            <a:r>
              <a:rPr lang="en-US" dirty="0" err="1"/>
              <a:t>lustre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367AB-0707-74B4-AE4E-28CE0FA2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807A2-828E-658B-8B31-C5239304F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11" y="1464829"/>
            <a:ext cx="10735986" cy="4639458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0271BEB-6274-2F7B-7E92-FCD6608053F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RTX Corporation (Corporate) - Unrestricted Content</a:t>
            </a:r>
          </a:p>
        </p:txBody>
      </p:sp>
    </p:spTree>
    <p:extLst>
      <p:ext uri="{BB962C8B-B14F-4D97-AF65-F5344CB8AC3E}">
        <p14:creationId xmlns:p14="http://schemas.microsoft.com/office/powerpoint/2010/main" val="3761911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TX Corporation (Corporate) - Unrestricted Content"/>
  <p:tag name="BJHEADERFOOTERTEXTMARKING" val="RTX Corporation (Corporate) - Unrestricted Content"/>
</p:tagLst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+VVNcQzk4MzAzOTQzPC9Vc2VyTmFtZT48RGF0ZVRpbWU+NC8xMi8yMDI0IDE6NDY6NTMgUE08L0RhdGVUaW1lPjxMYWJlbFN0cmluZz5PcmlnaW4gSnVyaXNkaWN0aW9uOiBVUzwvTGFiZWxTdHJpbmc+PC9pdGVtPjxpdGVtPjxzaXNsIHNpc2xWZXJzaW9uPSIwIiBwb2xpY3k9ImNkZTUzYWMxLWJmNWYtNGFhZS05Y2YxLTA3NTA5ZTIzYTRiMCIgb3JpZ2luPSJ1c2VyU2VsZWN0ZWQiPjxlbGVtZW50IHVpZD0iZGVjZWNiZDYtZGEzYi00NmZlLThmMDAtZjlkOWRlZWEyZWUxIiB2YWx1ZT0iIiB4bWxucz0iaHR0cDovL3d3dy5ib2xkb25qYW1lcy5jb20vMjAwOC8wMS9zaWUvaW50ZXJuYWwvbGFiZWwiIC8+PGVsZW1lbnQgdWlkPSJiYmE5NGM2NS1hYzNkLTRmMzQtYjJlMS04ZGUxMWVmNmYwMWMiIHZhbHVlPSIiIHhtbG5zPSJodHRwOi8vd3d3LmJvbGRvbmphbWVzLmNvbS8yMDA4LzAxL3NpZS9pbnRlcm5hbC9sYWJlbCIgLz48ZWxlbWVudCB1aWQ9IjY5ZDAwYWNkLTg5YzQtNDRlMC04NGFlLWU1OGRhMTdmNDg1YyIgdmFsdWU9IiIgeG1sbnM9Imh0dHA6Ly93d3cuYm9sZG9uamFtZXMuY29tLzIwMDgvMDEvc2llL2ludGVybmFsL2xhYmVsIiAvPjxlbGVtZW50IHVpZD0iZDc1OWNkN2EtYjU3Yy00MmU0LTlhNDktOWI4MmEyMzM3NTc5IiB2YWx1ZT0iIiB4bWxucz0iaHR0cDovL3d3dy5ib2xkb25qYW1lcy5jb20vMjAwOC8wMS9zaWUvaW50ZXJuYWwvbGFiZWwiIC8+PGVsZW1lbnQgdWlkPSI5MmU5OTNhMy1hZjMyLTRhZmItYWExOS0zYTQ5Y2RiODJjN2EiIHZhbHVlPSIiIHhtbG5zPSJodHRwOi8vd3d3LmJvbGRvbmphbWVzLmNvbS8yMDA4LzAxL3NpZS9pbnRlcm5hbC9sYWJlbCIgLz48L3Npc2w+PFVzZXJOYW1lPkFEWFVcQzk4MzAzOTQzPC9Vc2VyTmFtZT48RGF0ZVRpbWU+NS8yMC8yMDI0IDM6NDI6MDQgUE08L0RhdGVUaW1lPjxMYWJlbFN0cmluZz5FeHBvcnQgQ29udHJvbCBDb3VudHJ5OiBVUyAgfCBVbnJlc3RyaWN0ZWQgQ29udGVudCB8IFJUWCBDb3Jwb3JhdGlvbiAoQ29ycG9yYXRlKSB8IE5vbi1FeHBvcnQgQ29udHJvbGxlZCBUZWNobmljYWwgSW5mb3JtYXRpb24gKEVYSU0gRGV0ZXJtaW5lZCBPbmx5KSB8IE5vIHZpc3VhbCBtYXJraW5nIGFwcGxpZWQgYnkgdGhlIHRvb2w8L0xhYmVsU3RyaW5nPjwvaXRlbT48L2xhYmVsSGlzdG9yeT4=</Value>
</WrappedLabelHistor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e0d7f3f-6dbc-4144-aba9-bc065a7ede19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3EA07907AF34187C1F5F68B99063D" ma:contentTypeVersion="5" ma:contentTypeDescription="Create a new document." ma:contentTypeScope="" ma:versionID="17522748151e757512032afbe933c6b0">
  <xsd:schema xmlns:xsd="http://www.w3.org/2001/XMLSchema" xmlns:xs="http://www.w3.org/2001/XMLSchema" xmlns:p="http://schemas.microsoft.com/office/2006/metadata/properties" xmlns:ns3="8e0d7f3f-6dbc-4144-aba9-bc065a7ede19" targetNamespace="http://schemas.microsoft.com/office/2006/metadata/properties" ma:root="true" ma:fieldsID="8e32f973e36cd018101111d383b0f564" ns3:_="">
    <xsd:import namespace="8e0d7f3f-6dbc-4144-aba9-bc065a7ede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d7f3f-6dbc-4144-aba9-bc065a7ed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dececbd6-da3b-46fe-8f00-f9d9deea2ee1" value=""/>
  <element uid="bba94c65-ac3d-4f34-b2e1-8de11ef6f01c" value=""/>
  <element uid="69d00acd-89c4-44e0-84ae-e58da17f485c" value=""/>
  <element uid="d759cd7a-b57c-42e4-9a49-9b82a2337579" value=""/>
  <element uid="92e993a3-af32-4afb-aa19-3a49cdb82c7a" value=""/>
</sisl>
</file>

<file path=customXml/itemProps1.xml><?xml version="1.0" encoding="utf-8"?>
<ds:datastoreItem xmlns:ds="http://schemas.openxmlformats.org/officeDocument/2006/customXml" ds:itemID="{DA1736F5-E9ED-4BDA-A2A8-4F51B41B1B7C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040CA-20CC-43C6-BC0C-8D8696B6AF89}">
  <ds:schemaRefs>
    <ds:schemaRef ds:uri="8e0d7f3f-6dbc-4144-aba9-bc065a7ede1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A705AAB-9811-4414-801B-ECF3D2E0F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0d7f3f-6dbc-4144-aba9-bc065a7ed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602AE6B-5E5E-4EE0-B6C3-E6BF5C6BB212}">
  <ds:schemaRefs>
    <ds:schemaRef ds:uri="http://www.w3.org/2001/XMLSchema"/>
    <ds:schemaRef ds:uri="http://www.boldonjames.com/2008/01/sie/internal/label"/>
  </ds:schemaRefs>
</ds:datastoreItem>
</file>

<file path=docMetadata/LabelInfo.xml><?xml version="1.0" encoding="utf-8"?>
<clbl:labelList xmlns:clbl="http://schemas.microsoft.com/office/2020/mipLabelMetadata">
  <clbl:label id="{4447dd6a-a4a1-440b-a6a3-9124ef1ee017}" enabled="1" method="Privileged" siteId="{7a18110d-ef9b-4274-acef-e62ab0fe28e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{0B9A1066-8FC4-47E2-A57E-A6EC020737B4}tf16411248_win32</Template>
  <TotalTime>34304</TotalTime>
  <Words>1175</Words>
  <Application>Microsoft Office PowerPoint</Application>
  <PresentationFormat>Widescreen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 LT Pro Light</vt:lpstr>
      <vt:lpstr>Calibri</vt:lpstr>
      <vt:lpstr>Calibri Light</vt:lpstr>
      <vt:lpstr>Posterama</vt:lpstr>
      <vt:lpstr>Custom</vt:lpstr>
      <vt:lpstr>Custom Design</vt:lpstr>
      <vt:lpstr>Global-workflow on AWs  Wei huang  July 24, 2024 </vt:lpstr>
      <vt:lpstr>Today’s talk</vt:lpstr>
      <vt:lpstr>1. Create cluster on AWS</vt:lpstr>
      <vt:lpstr>1. Log on to NOAA-parallel-works</vt:lpstr>
      <vt:lpstr>2. Select a platform (here AWS)</vt:lpstr>
      <vt:lpstr>3. Define a “controller”</vt:lpstr>
      <vt:lpstr>3. Define a “controller” (2 … many steps)</vt:lpstr>
      <vt:lpstr>4. Define “partition”</vt:lpstr>
      <vt:lpstr>5 add filesystem (/lustre)</vt:lpstr>
      <vt:lpstr>Start Cluster</vt:lpstr>
      <vt:lpstr>Running Cluster</vt:lpstr>
      <vt:lpstr>Stop Cluster</vt:lpstr>
      <vt:lpstr>2. Install global-workflow (1)</vt:lpstr>
      <vt:lpstr>Get global-workflow from github (2)</vt:lpstr>
      <vt:lpstr>Build Global-workflow on AWS </vt:lpstr>
      <vt:lpstr>setup Global-workflow </vt:lpstr>
      <vt:lpstr>start Global-workflow </vt:lpstr>
      <vt:lpstr>MONitoring Global-workflow (1) </vt:lpstr>
      <vt:lpstr>Check Global-workflow </vt:lpstr>
      <vt:lpstr>Questions?</vt:lpstr>
    </vt:vector>
  </TitlesOfParts>
  <Company>Raytheon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Global-workflow on noaa-cloud Csp  Wei huang  EPIC</dc:title>
  <dc:subject>rtnipcontrolcode:unrestricted|rtnipcontrolcodevm:rtxpogc035|rtnexportcontrolcountry:usa|rtnexportcontrolcode:nonexporteximdetermined|rtnexportcontrolcodevm:nousecvm</dc:subject>
  <dc:creator>Huang, Wei    RTX</dc:creator>
  <cp:lastModifiedBy>Huang, Wei    RTX</cp:lastModifiedBy>
  <cp:revision>26</cp:revision>
  <dcterms:created xsi:type="dcterms:W3CDTF">2024-04-12T13:42:30Z</dcterms:created>
  <dcterms:modified xsi:type="dcterms:W3CDTF">2024-07-12T14:22:09Z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0x010100A8F3EA07907AF34187C1F5F68B99063D</vt:lpwstr>
  </property>
  <property fmtid="{D5CDD505-2E9C-101B-9397-08002B2CF9AE}" pid="3" name="docIndexRef">
    <vt:lpwstr>99743aa1-fadf-401e-882e-d9fb0e4fbb34</vt:lpwstr>
  </property>
  <property fmtid="{D5CDD505-2E9C-101B-9397-08002B2CF9AE}" pid="4" name="rtnexportcontrolcountry">
    <vt:lpwstr>usa</vt:lpwstr>
  </property>
  <property fmtid="{D5CDD505-2E9C-101B-9397-08002B2CF9AE}" pid="5" name="bjClsUserRVM">
    <vt:lpwstr>[]</vt:lpwstr>
  </property>
  <property fmtid="{D5CDD505-2E9C-101B-9397-08002B2CF9AE}" pid="6" name="bjSaver">
    <vt:lpwstr>yHCoSN+0AcNFKkHCeSfP/q+H15FVktQT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8" name="bjDocumentLabelXML-0">
    <vt:lpwstr>ames.com/2008/01/sie/internal/label"&gt;&lt;element uid="dececbd6-da3b-46fe-8f00-f9d9deea2ee1" value="" /&gt;&lt;element uid="bba94c65-ac3d-4f34-b2e1-8de11ef6f01c" value="" /&gt;&lt;element uid="69d00acd-89c4-44e0-84ae-e58da17f485c" value="" /&gt;&lt;element uid="d759cd7a-b57c-4</vt:lpwstr>
  </property>
  <property fmtid="{D5CDD505-2E9C-101B-9397-08002B2CF9AE}" pid="9" name="bjDocumentLabelXML-1">
    <vt:lpwstr>2e4-9a49-9b82a2337579" value="" /&gt;&lt;element uid="92e993a3-af32-4afb-aa19-3a49cdb82c7a" value="" /&gt;&lt;/sisl&gt;</vt:lpwstr>
  </property>
  <property fmtid="{D5CDD505-2E9C-101B-9397-08002B2CF9AE}" pid="10" name="bjDocumentSecurityLabel">
    <vt:lpwstr>Export Control Country: US  | Unrestricted Content | RTX Corporation (Corporate) | Non-Export Controlled Technical Information (EXIM Determined Only) | No visual marking applied by the tool</vt:lpwstr>
  </property>
  <property fmtid="{D5CDD505-2E9C-101B-9397-08002B2CF9AE}" pid="11" name="rtnipcontrolcodevm">
    <vt:lpwstr>rtxpogc035</vt:lpwstr>
  </property>
  <property fmtid="{D5CDD505-2E9C-101B-9397-08002B2CF9AE}" pid="12" name="rtnipcontrolcode">
    <vt:lpwstr>unrestricted</vt:lpwstr>
  </property>
  <property fmtid="{D5CDD505-2E9C-101B-9397-08002B2CF9AE}" pid="13" name="rtnexportcontrolcode">
    <vt:lpwstr>nonexporteximdetermined</vt:lpwstr>
  </property>
  <property fmtid="{D5CDD505-2E9C-101B-9397-08002B2CF9AE}" pid="14" name="rtnexportcontrolcodevm">
    <vt:lpwstr>nousecvm</vt:lpwstr>
  </property>
  <property fmtid="{D5CDD505-2E9C-101B-9397-08002B2CF9AE}" pid="15" name="bjSlideMasterFooterText">
    <vt:lpwstr>RTX Corporation (Corporate) - Unrestricted Content</vt:lpwstr>
  </property>
  <property fmtid="{D5CDD505-2E9C-101B-9397-08002B2CF9AE}" pid="16" name="bjLabelHistoryID">
    <vt:lpwstr>{DA1736F5-E9ED-4BDA-A2A8-4F51B41B1B7C}</vt:lpwstr>
  </property>
</Properties>
</file>