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Raleway SemiBold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Radley"/>
      <p:regular r:id="rId31"/>
      <p:italic r:id="rId32"/>
    </p:embeddedFont>
    <p:embeddedFont>
      <p:font typeface="Open Sans Medium"/>
      <p:regular r:id="rId33"/>
      <p:bold r:id="rId34"/>
      <p:italic r:id="rId35"/>
      <p:boldItalic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4">
          <p15:clr>
            <a:srgbClr val="747775"/>
          </p15:clr>
        </p15:guide>
        <p15:guide id="2" pos="124">
          <p15:clr>
            <a:srgbClr val="747775"/>
          </p15:clr>
        </p15:guide>
      </p15:sldGuideLst>
    </p:ext>
    <p:ext uri="GoogleSlidesCustomDataVersion2">
      <go:slidesCustomData xmlns:go="http://customooxmlschemas.google.com/" r:id="rId41" roundtripDataSignature="AMtx7mg5a7hBOz0/jg1Ue0bkHidoJBPr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4" orient="horz"/>
        <p:guide pos="1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font" Target="fonts/Raleway-bold.fntdata"/><Relationship Id="rId41" Type="http://customschemas.google.com/relationships/presentationmetadata" Target="meta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RalewaySemiBold-bold.fntdata"/><Relationship Id="rId23" Type="http://schemas.openxmlformats.org/officeDocument/2006/relationships/font" Target="fonts/Raleway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SemiBold-boldItalic.fntdata"/><Relationship Id="rId25" Type="http://schemas.openxmlformats.org/officeDocument/2006/relationships/font" Target="fonts/RalewaySemiBold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dley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33" Type="http://schemas.openxmlformats.org/officeDocument/2006/relationships/font" Target="fonts/OpenSansMedium-regular.fntdata"/><Relationship Id="rId10" Type="http://schemas.openxmlformats.org/officeDocument/2006/relationships/slide" Target="slides/slide5.xml"/><Relationship Id="rId32" Type="http://schemas.openxmlformats.org/officeDocument/2006/relationships/font" Target="fonts/Radley-italic.fntdata"/><Relationship Id="rId13" Type="http://schemas.openxmlformats.org/officeDocument/2006/relationships/slide" Target="slides/slide8.xml"/><Relationship Id="rId35" Type="http://schemas.openxmlformats.org/officeDocument/2006/relationships/font" Target="fonts/OpenSansMedium-italic.fntdata"/><Relationship Id="rId12" Type="http://schemas.openxmlformats.org/officeDocument/2006/relationships/slide" Target="slides/slide7.xml"/><Relationship Id="rId34" Type="http://schemas.openxmlformats.org/officeDocument/2006/relationships/font" Target="fonts/OpenSansMedium-bold.fntdata"/><Relationship Id="rId15" Type="http://schemas.openxmlformats.org/officeDocument/2006/relationships/slide" Target="slides/slide10.xml"/><Relationship Id="rId37" Type="http://schemas.openxmlformats.org/officeDocument/2006/relationships/font" Target="fonts/OpenSans-regular.fntdata"/><Relationship Id="rId14" Type="http://schemas.openxmlformats.org/officeDocument/2006/relationships/slide" Target="slides/slide9.xml"/><Relationship Id="rId36" Type="http://schemas.openxmlformats.org/officeDocument/2006/relationships/font" Target="fonts/OpenSansMedium-bold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bold.fntdata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7850d5f39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g27850d5f39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7850d5f39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g27850d5f39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7850d5f39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g27850d5f39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7850d5f39c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g27850d5f39c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7850d5f39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27850d5f39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7850d5f39c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27850d5f39c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7850d5f39c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27850d5f39c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7850d5f39c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27850d5f39c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7850d5f39c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27850d5f39c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7850d5f39c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27850d5f39c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7850d5f39c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27850d5f39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7850d5f39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27850d5f39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145FA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" name="Google Shape;12;p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15;p3"/>
          <p:cNvGrpSpPr/>
          <p:nvPr/>
        </p:nvGrpSpPr>
        <p:grpSpPr>
          <a:xfrm>
            <a:off x="830394" y="1191277"/>
            <a:ext cx="745763" cy="45826"/>
            <a:chOff x="4580561" y="2589004"/>
            <a:chExt cx="1064464" cy="25200"/>
          </a:xfrm>
        </p:grpSpPr>
        <p:sp>
          <p:nvSpPr>
            <p:cNvPr id="16" name="Google Shape;16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p3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5" name="Google Shape;95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467975" y="76200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23" name="Google Shape;23;p4"/>
          <p:cNvGrpSpPr/>
          <p:nvPr/>
        </p:nvGrpSpPr>
        <p:grpSpPr>
          <a:xfrm>
            <a:off x="830394" y="1191277"/>
            <a:ext cx="745763" cy="45826"/>
            <a:chOff x="4580561" y="2589004"/>
            <a:chExt cx="1064464" cy="25200"/>
          </a:xfrm>
        </p:grpSpPr>
        <p:sp>
          <p:nvSpPr>
            <p:cNvPr id="24" name="Google Shape;24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C11C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830394" y="1191277"/>
            <a:ext cx="745763" cy="45826"/>
            <a:chOff x="4580561" y="2589004"/>
            <a:chExt cx="1064464" cy="25200"/>
          </a:xfrm>
        </p:grpSpPr>
        <p:sp>
          <p:nvSpPr>
            <p:cNvPr id="31" name="Google Shape;31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4" y="1191277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3" name="Google Shape;53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no bar">
  <p:cSld name="TITLE_ONLY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8" name="Google Shape;68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4" name="Google Shape;7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3" name="Google Shape;83;p1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4" name="Google Shape;84;p1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7" name="Google Shape;87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eric2@ucar.edu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5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9.jpg"/><Relationship Id="rId4" Type="http://schemas.openxmlformats.org/officeDocument/2006/relationships/image" Target="../media/image40.png"/><Relationship Id="rId5" Type="http://schemas.openxmlformats.org/officeDocument/2006/relationships/image" Target="../media/image46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5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0.png"/><Relationship Id="rId4" Type="http://schemas.openxmlformats.org/officeDocument/2006/relationships/image" Target="../media/image47.png"/><Relationship Id="rId5" Type="http://schemas.openxmlformats.org/officeDocument/2006/relationships/image" Target="../media/image4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23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5.png"/><Relationship Id="rId5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31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37.png"/><Relationship Id="rId9" Type="http://schemas.openxmlformats.org/officeDocument/2006/relationships/image" Target="../media/image25.png"/><Relationship Id="rId5" Type="http://schemas.openxmlformats.org/officeDocument/2006/relationships/image" Target="../media/image15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Relationship Id="rId8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hyperlink" Target="https://github.com/JCSDA/jedi-bundle/releases/tag/8.0.0" TargetMode="External"/><Relationship Id="rId5" Type="http://schemas.openxmlformats.org/officeDocument/2006/relationships/hyperlink" Target="https://skylab.jcsda.org/" TargetMode="Externa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43.png"/><Relationship Id="rId10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4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5" Type="http://schemas.openxmlformats.org/officeDocument/2006/relationships/image" Target="../media/image53.png"/><Relationship Id="rId6" Type="http://schemas.openxmlformats.org/officeDocument/2006/relationships/image" Target="../media/image52.jpg"/><Relationship Id="rId7" Type="http://schemas.openxmlformats.org/officeDocument/2006/relationships/image" Target="../media/image36.png"/><Relationship Id="rId8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/>
          <p:nvPr>
            <p:ph type="title"/>
          </p:nvPr>
        </p:nvSpPr>
        <p:spPr>
          <a:xfrm>
            <a:off x="577050" y="15472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The Research Repository for Data and Diagnostics (R2D2): A Distributed Data Management System for JEDI Data Assimilation Workflows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 b="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 b="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630575" y="2929850"/>
            <a:ext cx="7124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800" u="none" cap="none" strike="noStrike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Eric</a:t>
            </a:r>
            <a:r>
              <a:rPr lang="en" sz="18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i="0" lang="en" sz="1800" u="none" cap="none" strike="noStrike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Lingerfelt - UCAR / UCP / JCSDA (</a:t>
            </a:r>
            <a:r>
              <a:rPr i="0" lang="en" sz="1800" u="none" cap="none" strike="noStrike">
                <a:solidFill>
                  <a:schemeClr val="dk2"/>
                </a:solidFill>
                <a:uFill>
                  <a:noFill/>
                </a:uFill>
                <a:latin typeface="Open Sans Medium"/>
                <a:ea typeface="Open Sans Medium"/>
                <a:cs typeface="Open Sans Medium"/>
                <a:sym typeface="Open Sans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eric2@ucar.edu</a:t>
            </a:r>
            <a:r>
              <a:rPr i="0" lang="en" sz="1800" u="none" cap="none" strike="noStrike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)</a:t>
            </a:r>
            <a:endParaRPr i="0" sz="1800" u="none" cap="none" strike="noStrike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800" u="none" cap="none" strike="noStrike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Tariq Hamzey - SSAI / NASA GMAO (</a:t>
            </a:r>
            <a:r>
              <a:rPr i="0" lang="en" sz="1800" cap="none" strike="noStrike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tariq.hamzey@nasa.gov</a:t>
            </a:r>
            <a:r>
              <a:rPr i="0" lang="en" sz="1800" u="none" cap="none" strike="noStrike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)</a:t>
            </a:r>
            <a:endParaRPr i="0" sz="1800" u="none" cap="none" strike="noStrike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Maryam Abdi-Oskouei, Jérôme Barré, Fábio Diniz, Clémentine Gas, Ashley Griffin, Dominikus Heinzeller, Stephen Herbener, Evan Parker, Benjamin Ruston, Christian Sampson, Travis Sluka, Kristin Smith, and Yannick Trémolet</a:t>
            </a:r>
            <a:r>
              <a:rPr i="0" lang="en" sz="1800" u="none" cap="none" strike="noStrike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- </a:t>
            </a:r>
            <a:r>
              <a:rPr lang="en" sz="18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UCAR / UCP / JCSDA</a:t>
            </a:r>
            <a:endParaRPr i="0" sz="1800" u="none" cap="none" strike="noStrike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pSp>
        <p:nvGrpSpPr>
          <p:cNvPr id="112" name="Google Shape;112;p1"/>
          <p:cNvGrpSpPr/>
          <p:nvPr/>
        </p:nvGrpSpPr>
        <p:grpSpPr>
          <a:xfrm>
            <a:off x="552476" y="146744"/>
            <a:ext cx="8039047" cy="1537670"/>
            <a:chOff x="339401" y="70544"/>
            <a:chExt cx="8039047" cy="1537670"/>
          </a:xfrm>
        </p:grpSpPr>
        <p:pic>
          <p:nvPicPr>
            <p:cNvPr id="113" name="Google Shape;113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9401" y="287638"/>
              <a:ext cx="1375404" cy="10466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39911" y="608737"/>
              <a:ext cx="1538538" cy="356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849261" y="70544"/>
              <a:ext cx="4914288" cy="153767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7850d5f39c_0_75"/>
          <p:cNvSpPr txBox="1"/>
          <p:nvPr/>
        </p:nvSpPr>
        <p:spPr>
          <a:xfrm>
            <a:off x="192100" y="-522600"/>
            <a:ext cx="10208400" cy="1470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8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R2D2 V2: SQL Design and Implementation</a:t>
            </a:r>
            <a:endParaRPr i="0" sz="2400" u="none" cap="none" strike="noStrike"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30" name="Google Shape;330;g27850d5f39c_0_75"/>
          <p:cNvSpPr txBox="1"/>
          <p:nvPr/>
        </p:nvSpPr>
        <p:spPr>
          <a:xfrm>
            <a:off x="192100" y="577725"/>
            <a:ext cx="8793600" cy="10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6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MySQL is used to store metadata records pointing to ingested data files (i.e., R2D2Data) as well as other </a:t>
            </a:r>
            <a:r>
              <a:rPr lang="en" sz="1600">
                <a:latin typeface="Open Sans Medium"/>
                <a:ea typeface="Open Sans Medium"/>
                <a:cs typeface="Open Sans Medium"/>
                <a:sym typeface="Open Sans Medium"/>
              </a:rPr>
              <a:t>metadata</a:t>
            </a:r>
            <a:r>
              <a:rPr i="0" lang="en" sz="16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(i.e., R2D2Index) such as Skylab experiment registrations, indexed vocabularies, supported hosts, and data stores.</a:t>
            </a:r>
            <a:endParaRPr i="0" sz="16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331" name="Google Shape;331;g27850d5f39c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688" y="1657425"/>
            <a:ext cx="8086436" cy="32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7850d5f39c_0_6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37" name="Google Shape;337;g27850d5f39c_0_68"/>
          <p:cNvSpPr txBox="1"/>
          <p:nvPr/>
        </p:nvSpPr>
        <p:spPr>
          <a:xfrm>
            <a:off x="192100" y="-522600"/>
            <a:ext cx="10208400" cy="1470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8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R2D2 V2: Software Architecture</a:t>
            </a:r>
            <a:endParaRPr i="0" sz="2400" u="none" cap="none" strike="noStrike"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338" name="Google Shape;338;g27850d5f39c_0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7650" y="867775"/>
            <a:ext cx="5922324" cy="359734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27850d5f39c_0_68"/>
          <p:cNvSpPr txBox="1"/>
          <p:nvPr/>
        </p:nvSpPr>
        <p:spPr>
          <a:xfrm>
            <a:off x="192100" y="598725"/>
            <a:ext cx="29496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R2D2 is implemented as a lightweight, intuitive Python API driven by a MySQL database. </a:t>
            </a:r>
            <a:endParaRPr sz="16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R2D2’s classes are generic with each item’s schema extracted at runtime from the MySQL database. </a:t>
            </a:r>
            <a:endParaRPr sz="16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This provides enhanced extensibility and a lower level of effort to add new types since R2D2’s item types are controlled by the MySQL database and </a:t>
            </a:r>
            <a:r>
              <a:rPr i="1" lang="en" sz="16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not the codebase</a:t>
            </a:r>
            <a:r>
              <a:rPr lang="en" sz="16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  <a:endParaRPr sz="16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7850d5f39c_0_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45" name="Google Shape;345;g27850d5f39c_0_19"/>
          <p:cNvSpPr txBox="1"/>
          <p:nvPr/>
        </p:nvSpPr>
        <p:spPr>
          <a:xfrm>
            <a:off x="192100" y="-522600"/>
            <a:ext cx="10208400" cy="1470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8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R2D2 and IODA: Implementing FAIR principles</a:t>
            </a:r>
            <a:endParaRPr i="0" sz="2400" u="none" cap="none" strike="noStrike"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346" name="Google Shape;346;g27850d5f39c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7350" y="3122700"/>
            <a:ext cx="3731925" cy="2227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7" name="Google Shape;347;g27850d5f39c_0_19"/>
          <p:cNvGrpSpPr/>
          <p:nvPr/>
        </p:nvGrpSpPr>
        <p:grpSpPr>
          <a:xfrm>
            <a:off x="3747951" y="1332902"/>
            <a:ext cx="1152238" cy="3658195"/>
            <a:chOff x="4643570" y="1808552"/>
            <a:chExt cx="1531620" cy="4856226"/>
          </a:xfrm>
        </p:grpSpPr>
        <p:pic>
          <p:nvPicPr>
            <p:cNvPr id="348" name="Google Shape;348;g27850d5f39c_0_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92160" y="4378778"/>
              <a:ext cx="1234440" cy="228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g27850d5f39c_0_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643570" y="1808552"/>
              <a:ext cx="1531620" cy="2286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0" name="Google Shape;350;g27850d5f39c_0_19"/>
          <p:cNvGrpSpPr/>
          <p:nvPr/>
        </p:nvGrpSpPr>
        <p:grpSpPr>
          <a:xfrm>
            <a:off x="272876" y="1332902"/>
            <a:ext cx="1238226" cy="3658195"/>
            <a:chOff x="176723" y="1808552"/>
            <a:chExt cx="1645920" cy="4856226"/>
          </a:xfrm>
        </p:grpSpPr>
        <p:pic>
          <p:nvPicPr>
            <p:cNvPr id="351" name="Google Shape;351;g27850d5f39c_0_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6723" y="4378778"/>
              <a:ext cx="1645920" cy="228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g27850d5f39c_0_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42458" y="1808552"/>
              <a:ext cx="1314450" cy="228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3" name="Google Shape;353;g27850d5f39c_0_19"/>
          <p:cNvSpPr txBox="1"/>
          <p:nvPr/>
        </p:nvSpPr>
        <p:spPr>
          <a:xfrm>
            <a:off x="273750" y="648950"/>
            <a:ext cx="85965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>
                <a:latin typeface="Open Sans Medium"/>
                <a:ea typeface="Open Sans Medium"/>
                <a:cs typeface="Open Sans Medium"/>
                <a:sym typeface="Open Sans Medium"/>
              </a:rPr>
              <a:t>R2D2 and IODA support FAIR principles at the design and technical level </a:t>
            </a:r>
            <a:endParaRPr i="0" sz="16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354" name="Google Shape;354;g27850d5f39c_0_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58901" y="2374377"/>
            <a:ext cx="1541906" cy="157523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27850d5f39c_0_19"/>
          <p:cNvSpPr txBox="1"/>
          <p:nvPr/>
        </p:nvSpPr>
        <p:spPr>
          <a:xfrm>
            <a:off x="2170287" y="1533937"/>
            <a:ext cx="9195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R2D2</a:t>
            </a:r>
            <a:endParaRPr sz="18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56" name="Google Shape;356;g27850d5f39c_0_19"/>
          <p:cNvSpPr/>
          <p:nvPr/>
        </p:nvSpPr>
        <p:spPr>
          <a:xfrm>
            <a:off x="3095581" y="1580152"/>
            <a:ext cx="741600" cy="37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27850d5f39c_0_19"/>
          <p:cNvSpPr/>
          <p:nvPr/>
        </p:nvSpPr>
        <p:spPr>
          <a:xfrm rot="10800000">
            <a:off x="1422527" y="1578254"/>
            <a:ext cx="741600" cy="37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27850d5f39c_0_19"/>
          <p:cNvSpPr txBox="1"/>
          <p:nvPr/>
        </p:nvSpPr>
        <p:spPr>
          <a:xfrm>
            <a:off x="2170287" y="4326326"/>
            <a:ext cx="919500" cy="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IODA</a:t>
            </a:r>
            <a:endParaRPr sz="18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59" name="Google Shape;359;g27850d5f39c_0_19"/>
          <p:cNvSpPr/>
          <p:nvPr/>
        </p:nvSpPr>
        <p:spPr>
          <a:xfrm>
            <a:off x="3095581" y="4372541"/>
            <a:ext cx="741600" cy="37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27850d5f39c_0_19"/>
          <p:cNvSpPr/>
          <p:nvPr/>
        </p:nvSpPr>
        <p:spPr>
          <a:xfrm rot="10800000">
            <a:off x="1422527" y="4370643"/>
            <a:ext cx="741600" cy="37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27850d5f39c_0_19"/>
          <p:cNvSpPr txBox="1"/>
          <p:nvPr/>
        </p:nvSpPr>
        <p:spPr>
          <a:xfrm>
            <a:off x="5214950" y="1109650"/>
            <a:ext cx="39225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1. Metadata and data are assigned a globally unique and persistent identifier</a:t>
            </a:r>
            <a:endParaRPr i="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2. </a:t>
            </a:r>
            <a:r>
              <a:rPr lang="en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Metadata and data are retrievable by their identifier using a standardized communications protocol</a:t>
            </a:r>
            <a:endParaRPr i="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3. Metadata and data </a:t>
            </a:r>
            <a:r>
              <a:rPr lang="en">
                <a:latin typeface="Open Sans Medium"/>
                <a:ea typeface="Open Sans Medium"/>
                <a:cs typeface="Open Sans Medium"/>
                <a:sym typeface="Open Sans Medium"/>
              </a:rPr>
              <a:t>use a formal, accessible, shared, and broadly applicable language for knowledge representation</a:t>
            </a:r>
            <a:endParaRPr i="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7850d5f39c_0_290"/>
          <p:cNvSpPr txBox="1"/>
          <p:nvPr/>
        </p:nvSpPr>
        <p:spPr>
          <a:xfrm>
            <a:off x="191950" y="637800"/>
            <a:ext cx="5151900" cy="41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 Medium"/>
              <a:buChar char="•"/>
            </a:pPr>
            <a:r>
              <a:rPr i="0" lang="en" sz="16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R2D2</a:t>
            </a:r>
            <a:r>
              <a:rPr lang="en" sz="1600">
                <a:latin typeface="Open Sans Medium"/>
                <a:ea typeface="Open Sans Medium"/>
                <a:cs typeface="Open Sans Medium"/>
                <a:sym typeface="Open Sans Medium"/>
              </a:rPr>
              <a:t> V3 redesign and implementation began in March 2024 to be deployed this Summer</a:t>
            </a:r>
            <a:endParaRPr sz="16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Open Sans Medium"/>
              <a:buChar char="•"/>
            </a:pPr>
            <a:r>
              <a:rPr lang="en" sz="1600">
                <a:latin typeface="Open Sans Medium"/>
                <a:ea typeface="Open Sans Medium"/>
                <a:cs typeface="Open Sans Medium"/>
                <a:sym typeface="Open Sans Medium"/>
              </a:rPr>
              <a:t>All backend database logic moved to the cloud</a:t>
            </a:r>
            <a:endParaRPr sz="16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Open Sans Medium"/>
              <a:buChar char="•"/>
            </a:pPr>
            <a:r>
              <a:rPr lang="en" sz="1600">
                <a:latin typeface="Open Sans Medium"/>
                <a:ea typeface="Open Sans Medium"/>
                <a:cs typeface="Open Sans Medium"/>
                <a:sym typeface="Open Sans Medium"/>
              </a:rPr>
              <a:t>Greatly reduce maintenance time and increase performance</a:t>
            </a:r>
            <a:endParaRPr sz="16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Open Sans Medium"/>
              <a:buChar char="•"/>
            </a:pPr>
            <a:r>
              <a:rPr lang="en" sz="1600">
                <a:latin typeface="Open Sans Medium"/>
                <a:ea typeface="Open Sans Medium"/>
                <a:cs typeface="Open Sans Medium"/>
                <a:sym typeface="Open Sans Medium"/>
              </a:rPr>
              <a:t>Utilization of OpenAPI 3.0 for standard REST API</a:t>
            </a:r>
            <a:endParaRPr sz="16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Open Sans Medium"/>
              <a:buChar char="•"/>
            </a:pPr>
            <a:r>
              <a:rPr lang="en" sz="1600">
                <a:latin typeface="Open Sans Medium"/>
                <a:ea typeface="Open Sans Medium"/>
                <a:cs typeface="Open Sans Medium"/>
                <a:sym typeface="Open Sans Medium"/>
              </a:rPr>
              <a:t>Application of Flask for Python REST integration</a:t>
            </a:r>
            <a:endParaRPr sz="16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Open Sans Medium"/>
              <a:buChar char="•"/>
            </a:pPr>
            <a:r>
              <a:rPr lang="en" sz="1600">
                <a:latin typeface="Open Sans Medium"/>
                <a:ea typeface="Open Sans Medium"/>
                <a:cs typeface="Open Sans Medium"/>
                <a:sym typeface="Open Sans Medium"/>
              </a:rPr>
              <a:t>Development of lightweight, user-friendly Python client</a:t>
            </a:r>
            <a:endParaRPr sz="16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04800" lvl="0" marL="3429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Open Sans Medium"/>
              <a:buChar char="•"/>
            </a:pPr>
            <a:r>
              <a:rPr lang="en" sz="1600">
                <a:latin typeface="Open Sans Medium"/>
                <a:ea typeface="Open Sans Medium"/>
                <a:cs typeface="Open Sans Medium"/>
                <a:sym typeface="Open Sans Medium"/>
              </a:rPr>
              <a:t>Python client API is dynamically generated from the OpenAPI specification</a:t>
            </a:r>
            <a:endParaRPr sz="160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367" name="Google Shape;367;g27850d5f39c_0_290"/>
          <p:cNvSpPr txBox="1"/>
          <p:nvPr/>
        </p:nvSpPr>
        <p:spPr>
          <a:xfrm>
            <a:off x="192100" y="-522600"/>
            <a:ext cx="10208400" cy="1470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8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R2D2 V3: Conversion to client / server architecture</a:t>
            </a:r>
            <a:endParaRPr i="0" sz="2400" u="none" cap="none" strike="noStrike"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368" name="Google Shape;368;g27850d5f39c_0_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9720" y="1893728"/>
            <a:ext cx="3629059" cy="2548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9" name="Google Shape;369;g27850d5f39c_0_290"/>
          <p:cNvGrpSpPr/>
          <p:nvPr/>
        </p:nvGrpSpPr>
        <p:grpSpPr>
          <a:xfrm>
            <a:off x="5590105" y="804638"/>
            <a:ext cx="3331696" cy="1103157"/>
            <a:chOff x="6953564" y="1566638"/>
            <a:chExt cx="4616456" cy="1532162"/>
          </a:xfrm>
        </p:grpSpPr>
        <p:grpSp>
          <p:nvGrpSpPr>
            <p:cNvPr id="370" name="Google Shape;370;g27850d5f39c_0_290"/>
            <p:cNvGrpSpPr/>
            <p:nvPr/>
          </p:nvGrpSpPr>
          <p:grpSpPr>
            <a:xfrm>
              <a:off x="9944920" y="1566639"/>
              <a:ext cx="1625100" cy="1121285"/>
              <a:chOff x="6426520" y="1175276"/>
              <a:chExt cx="1625100" cy="1121285"/>
            </a:xfrm>
          </p:grpSpPr>
          <p:sp>
            <p:nvSpPr>
              <p:cNvPr id="371" name="Google Shape;371;g27850d5f39c_0_290"/>
              <p:cNvSpPr/>
              <p:nvPr/>
            </p:nvSpPr>
            <p:spPr>
              <a:xfrm>
                <a:off x="6426520" y="1175276"/>
                <a:ext cx="1625100" cy="669900"/>
              </a:xfrm>
              <a:prstGeom prst="roundRect">
                <a:avLst>
                  <a:gd fmla="val 16667" name="adj"/>
                </a:avLst>
              </a:prstGeom>
              <a:solidFill>
                <a:srgbClr val="38761D"/>
              </a:solidFill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i="0" lang="en" sz="1000" u="none" cap="none" strike="noStrike">
                    <a:solidFill>
                      <a:srgbClr val="FFFFFF"/>
                    </a:solidFill>
                    <a:latin typeface="Open Sans Medium"/>
                    <a:ea typeface="Open Sans Medium"/>
                    <a:cs typeface="Open Sans Medium"/>
                    <a:sym typeface="Open Sans Medium"/>
                  </a:rPr>
                  <a:t>Data on disk</a:t>
                </a:r>
                <a:br>
                  <a:rPr i="0" lang="en" sz="1000" u="none" cap="none" strike="noStrike">
                    <a:solidFill>
                      <a:srgbClr val="FFFFFF"/>
                    </a:solidFill>
                    <a:latin typeface="Open Sans Medium"/>
                    <a:ea typeface="Open Sans Medium"/>
                    <a:cs typeface="Open Sans Medium"/>
                    <a:sym typeface="Open Sans Medium"/>
                  </a:rPr>
                </a:br>
                <a:r>
                  <a:rPr i="0" lang="en" sz="1000" u="none" cap="none" strike="noStrike">
                    <a:solidFill>
                      <a:srgbClr val="FFFFFF"/>
                    </a:solidFill>
                    <a:latin typeface="Open Sans Medium"/>
                    <a:ea typeface="Open Sans Medium"/>
                    <a:cs typeface="Open Sans Medium"/>
                    <a:sym typeface="Open Sans Medium"/>
                  </a:rPr>
                  <a:t>or in cloud</a:t>
                </a:r>
                <a:endParaRPr i="0" sz="1000" u="none" cap="none" strike="noStrike">
                  <a:solidFill>
                    <a:srgbClr val="FFFFFF"/>
                  </a:solidFill>
                  <a:latin typeface="Open Sans Medium"/>
                  <a:ea typeface="Open Sans Medium"/>
                  <a:cs typeface="Open Sans Medium"/>
                  <a:sym typeface="Open Sans Medium"/>
                </a:endParaRPr>
              </a:p>
            </p:txBody>
          </p:sp>
          <p:sp>
            <p:nvSpPr>
              <p:cNvPr id="372" name="Google Shape;372;g27850d5f39c_0_290"/>
              <p:cNvSpPr txBox="1"/>
              <p:nvPr/>
            </p:nvSpPr>
            <p:spPr>
              <a:xfrm>
                <a:off x="6739471" y="1778161"/>
                <a:ext cx="999300" cy="51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i="0" lang="en" sz="1500" u="none" cap="none" strike="noStrike">
                    <a:solidFill>
                      <a:srgbClr val="000000"/>
                    </a:solidFill>
                    <a:latin typeface="Open Sans Medium"/>
                    <a:ea typeface="Open Sans Medium"/>
                    <a:cs typeface="Open Sans Medium"/>
                    <a:sym typeface="Open Sans Medium"/>
                  </a:rPr>
                  <a:t>IODA</a:t>
                </a:r>
                <a:endParaRPr i="0" sz="15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endParaRPr>
              </a:p>
            </p:txBody>
          </p:sp>
        </p:grpSp>
        <p:sp>
          <p:nvSpPr>
            <p:cNvPr id="373" name="Google Shape;373;g27850d5f39c_0_290"/>
            <p:cNvSpPr/>
            <p:nvPr/>
          </p:nvSpPr>
          <p:spPr>
            <a:xfrm>
              <a:off x="6953564" y="1566638"/>
              <a:ext cx="2137200" cy="669900"/>
            </a:xfrm>
            <a:prstGeom prst="roundRect">
              <a:avLst>
                <a:gd fmla="val 16667" name="adj"/>
              </a:avLst>
            </a:prstGeom>
            <a:solidFill>
              <a:srgbClr val="134F5C"/>
            </a:solidFill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41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i="0" lang="en" sz="1000" u="none" cap="none" strike="noStrike">
                  <a:solidFill>
                    <a:srgbClr val="FFFFFF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r2d2-client</a:t>
              </a:r>
              <a:br>
                <a:rPr i="0" lang="en" sz="1000" u="none" cap="none" strike="noStrike">
                  <a:solidFill>
                    <a:srgbClr val="FFFFFF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</a:br>
              <a:r>
                <a:rPr i="0" lang="en" sz="1000" u="none" cap="none" strike="noStrike">
                  <a:solidFill>
                    <a:srgbClr val="FFFFFF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(user, skylab)</a:t>
              </a:r>
              <a:endParaRPr i="0" sz="1000" u="none" cap="none" strike="noStrike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  <p:grpSp>
          <p:nvGrpSpPr>
            <p:cNvPr id="374" name="Google Shape;374;g27850d5f39c_0_290"/>
            <p:cNvGrpSpPr/>
            <p:nvPr/>
          </p:nvGrpSpPr>
          <p:grpSpPr>
            <a:xfrm>
              <a:off x="7816926" y="2230714"/>
              <a:ext cx="410476" cy="868086"/>
              <a:chOff x="7863450" y="2230714"/>
              <a:chExt cx="410476" cy="868086"/>
            </a:xfrm>
          </p:grpSpPr>
          <p:cxnSp>
            <p:nvCxnSpPr>
              <p:cNvPr id="375" name="Google Shape;375;g27850d5f39c_0_290"/>
              <p:cNvCxnSpPr/>
              <p:nvPr/>
            </p:nvCxnSpPr>
            <p:spPr>
              <a:xfrm>
                <a:off x="8270926" y="2230714"/>
                <a:ext cx="3000" cy="855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4546A"/>
                </a:solidFill>
                <a:prstDash val="solid"/>
                <a:round/>
                <a:headEnd len="sm" w="sm" type="none"/>
                <a:tailEnd len="med" w="med" type="triangle"/>
              </a:ln>
              <a:effectLst>
                <a:outerShdw blurRad="57150" rotWithShape="0" algn="bl" dir="5400000" dist="19050">
                  <a:srgbClr val="000000">
                    <a:alpha val="49410"/>
                  </a:srgbClr>
                </a:outerShdw>
              </a:effectLst>
            </p:spPr>
          </p:cxnSp>
          <p:cxnSp>
            <p:nvCxnSpPr>
              <p:cNvPr id="376" name="Google Shape;376;g27850d5f39c_0_290"/>
              <p:cNvCxnSpPr/>
              <p:nvPr/>
            </p:nvCxnSpPr>
            <p:spPr>
              <a:xfrm rot="10800000">
                <a:off x="7863450" y="2230900"/>
                <a:ext cx="4200" cy="867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4546A"/>
                </a:solidFill>
                <a:prstDash val="solid"/>
                <a:round/>
                <a:headEnd len="sm" w="sm" type="none"/>
                <a:tailEnd len="med" w="med" type="triangle"/>
              </a:ln>
              <a:effectLst>
                <a:outerShdw blurRad="57150" rotWithShape="0" algn="bl" dir="5400000" dist="19050">
                  <a:srgbClr val="000000">
                    <a:alpha val="49410"/>
                  </a:srgbClr>
                </a:outerShdw>
              </a:effectLst>
            </p:spPr>
          </p:cxnSp>
        </p:grpSp>
        <p:grpSp>
          <p:nvGrpSpPr>
            <p:cNvPr id="377" name="Google Shape;377;g27850d5f39c_0_290"/>
            <p:cNvGrpSpPr/>
            <p:nvPr/>
          </p:nvGrpSpPr>
          <p:grpSpPr>
            <a:xfrm rot="5400000">
              <a:off x="9312604" y="1462364"/>
              <a:ext cx="410476" cy="868086"/>
              <a:chOff x="7863450" y="2230714"/>
              <a:chExt cx="410476" cy="868086"/>
            </a:xfrm>
          </p:grpSpPr>
          <p:cxnSp>
            <p:nvCxnSpPr>
              <p:cNvPr id="378" name="Google Shape;378;g27850d5f39c_0_290"/>
              <p:cNvCxnSpPr/>
              <p:nvPr/>
            </p:nvCxnSpPr>
            <p:spPr>
              <a:xfrm>
                <a:off x="8270926" y="2230714"/>
                <a:ext cx="3000" cy="8553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4546A"/>
                </a:solidFill>
                <a:prstDash val="solid"/>
                <a:round/>
                <a:headEnd len="sm" w="sm" type="none"/>
                <a:tailEnd len="med" w="med" type="triangle"/>
              </a:ln>
              <a:effectLst>
                <a:outerShdw blurRad="57150" rotWithShape="0" algn="bl" dir="5400000" dist="19050">
                  <a:srgbClr val="000000">
                    <a:alpha val="49410"/>
                  </a:srgbClr>
                </a:outerShdw>
              </a:effectLst>
            </p:spPr>
          </p:cxnSp>
          <p:cxnSp>
            <p:nvCxnSpPr>
              <p:cNvPr id="379" name="Google Shape;379;g27850d5f39c_0_290"/>
              <p:cNvCxnSpPr/>
              <p:nvPr/>
            </p:nvCxnSpPr>
            <p:spPr>
              <a:xfrm rot="10800000">
                <a:off x="7863450" y="2230900"/>
                <a:ext cx="4200" cy="867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44546A"/>
                </a:solidFill>
                <a:prstDash val="solid"/>
                <a:round/>
                <a:headEnd len="sm" w="sm" type="none"/>
                <a:tailEnd len="med" w="med" type="triangle"/>
              </a:ln>
              <a:effectLst>
                <a:outerShdw blurRad="57150" rotWithShape="0" algn="bl" dir="5400000" dist="19050">
                  <a:srgbClr val="000000">
                    <a:alpha val="49410"/>
                  </a:srgbClr>
                </a:outerShdw>
              </a:effectLst>
            </p:spPr>
          </p:cxnSp>
        </p:grpSp>
      </p:grpSp>
      <p:pic>
        <p:nvPicPr>
          <p:cNvPr id="380" name="Google Shape;380;g27850d5f39c_0_2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5275" y="4239853"/>
            <a:ext cx="1747875" cy="6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27850d5f39c_0_2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6152" y="4212677"/>
            <a:ext cx="2749625" cy="7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850d5f39c_0_4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descr="Councilrots.jpg" id="121" name="Google Shape;121;g27850d5f39c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40" y="2064835"/>
            <a:ext cx="6480193" cy="273201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7850d5f39c_0_46"/>
          <p:cNvSpPr txBox="1"/>
          <p:nvPr/>
        </p:nvSpPr>
        <p:spPr>
          <a:xfrm>
            <a:off x="196668" y="-522606"/>
            <a:ext cx="10418700" cy="1470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8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i="0" lang="en" sz="2400" u="none" cap="none" strike="noStrike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Joint Center for Satellite Data Assimilation (JCSDA)</a:t>
            </a:r>
            <a:endParaRPr i="0" sz="2400" u="none" cap="none" strike="noStrike"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pSp>
        <p:nvGrpSpPr>
          <p:cNvPr id="123" name="Google Shape;123;g27850d5f39c_0_46"/>
          <p:cNvGrpSpPr/>
          <p:nvPr/>
        </p:nvGrpSpPr>
        <p:grpSpPr>
          <a:xfrm>
            <a:off x="602170" y="1729126"/>
            <a:ext cx="4549002" cy="4151776"/>
            <a:chOff x="3812624" y="1935755"/>
            <a:chExt cx="5251676" cy="4819800"/>
          </a:xfrm>
        </p:grpSpPr>
        <p:sp>
          <p:nvSpPr>
            <p:cNvPr id="124" name="Google Shape;124;g27850d5f39c_0_46"/>
            <p:cNvSpPr/>
            <p:nvPr/>
          </p:nvSpPr>
          <p:spPr>
            <a:xfrm>
              <a:off x="5119600" y="1935755"/>
              <a:ext cx="3944700" cy="481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" name="Google Shape;125;g27850d5f39c_0_46"/>
            <p:cNvGrpSpPr/>
            <p:nvPr/>
          </p:nvGrpSpPr>
          <p:grpSpPr>
            <a:xfrm>
              <a:off x="3812624" y="2325542"/>
              <a:ext cx="3685758" cy="3685427"/>
              <a:chOff x="1415898" y="842137"/>
              <a:chExt cx="5990181" cy="5989643"/>
            </a:xfrm>
          </p:grpSpPr>
          <p:sp>
            <p:nvSpPr>
              <p:cNvPr id="126" name="Google Shape;126;g27850d5f39c_0_46"/>
              <p:cNvSpPr/>
              <p:nvPr/>
            </p:nvSpPr>
            <p:spPr>
              <a:xfrm>
                <a:off x="3272908" y="2704250"/>
                <a:ext cx="2278800" cy="2278800"/>
              </a:xfrm>
              <a:prstGeom prst="ellipse">
                <a:avLst/>
              </a:prstGeom>
              <a:gradFill>
                <a:gsLst>
                  <a:gs pos="0">
                    <a:srgbClr val="92D050"/>
                  </a:gs>
                  <a:gs pos="52999">
                    <a:srgbClr val="92D050"/>
                  </a:gs>
                  <a:gs pos="100000">
                    <a:srgbClr val="92D050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900"/>
                  <a:buFont typeface="Calibri"/>
                  <a:buNone/>
                </a:pPr>
                <a:r>
                  <a:rPr b="1" i="0" lang="en" sz="19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JCSDA </a:t>
                </a:r>
                <a:endParaRPr b="0" i="0" sz="1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900"/>
                  <a:buFont typeface="Calibri"/>
                  <a:buNone/>
                </a:pPr>
                <a:r>
                  <a:rPr b="1" i="0" lang="en" sz="19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Team</a:t>
                </a:r>
                <a:endParaRPr b="0" i="0" sz="1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g27850d5f39c_0_46"/>
              <p:cNvSpPr/>
              <p:nvPr/>
            </p:nvSpPr>
            <p:spPr>
              <a:xfrm>
                <a:off x="1424959" y="2115611"/>
                <a:ext cx="1512300" cy="1512300"/>
              </a:xfrm>
              <a:prstGeom prst="ellipse">
                <a:avLst/>
              </a:prstGeom>
              <a:solidFill>
                <a:srgbClr val="941651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i="0" lang="en" sz="1000" u="none" cap="none" strike="noStrike">
                    <a:solidFill>
                      <a:srgbClr val="FFFFFF"/>
                    </a:solidFill>
                    <a:latin typeface="Open Sans Medium"/>
                    <a:ea typeface="Open Sans Medium"/>
                    <a:cs typeface="Open Sans Medium"/>
                    <a:sym typeface="Open Sans Medium"/>
                  </a:rPr>
                  <a:t>NCAR</a:t>
                </a:r>
                <a:endParaRPr i="0" sz="10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i="0" lang="en" sz="1000" u="none" cap="none" strike="noStrike">
                    <a:solidFill>
                      <a:srgbClr val="FFFFFF"/>
                    </a:solidFill>
                    <a:latin typeface="Open Sans Medium"/>
                    <a:ea typeface="Open Sans Medium"/>
                    <a:cs typeface="Open Sans Medium"/>
                    <a:sym typeface="Open Sans Medium"/>
                  </a:rPr>
                  <a:t>UCAR</a:t>
                </a:r>
                <a:endParaRPr i="0" sz="10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endParaRPr>
              </a:p>
            </p:txBody>
          </p:sp>
          <p:sp>
            <p:nvSpPr>
              <p:cNvPr id="128" name="Google Shape;128;g27850d5f39c_0_46"/>
              <p:cNvSpPr/>
              <p:nvPr/>
            </p:nvSpPr>
            <p:spPr>
              <a:xfrm>
                <a:off x="2693373" y="5319480"/>
                <a:ext cx="1512300" cy="151230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i="0" lang="en" sz="1000" u="none" cap="none" strike="noStrike">
                    <a:solidFill>
                      <a:srgbClr val="FFFFFF"/>
                    </a:solidFill>
                    <a:latin typeface="Open Sans Medium"/>
                    <a:ea typeface="Open Sans Medium"/>
                    <a:cs typeface="Open Sans Medium"/>
                    <a:sym typeface="Open Sans Medium"/>
                  </a:rPr>
                  <a:t>NOAA</a:t>
                </a:r>
                <a:endParaRPr i="0" sz="10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i="0" lang="en" sz="1000" u="none" cap="none" strike="noStrike">
                    <a:solidFill>
                      <a:srgbClr val="FFFFFF"/>
                    </a:solidFill>
                    <a:latin typeface="Open Sans Medium"/>
                    <a:ea typeface="Open Sans Medium"/>
                    <a:cs typeface="Open Sans Medium"/>
                    <a:sym typeface="Open Sans Medium"/>
                  </a:rPr>
                  <a:t>NWS</a:t>
                </a:r>
                <a:endParaRPr i="0" sz="10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endParaRPr>
              </a:p>
            </p:txBody>
          </p:sp>
          <p:sp>
            <p:nvSpPr>
              <p:cNvPr id="129" name="Google Shape;129;g27850d5f39c_0_46"/>
              <p:cNvSpPr/>
              <p:nvPr/>
            </p:nvSpPr>
            <p:spPr>
              <a:xfrm>
                <a:off x="2747350" y="842137"/>
                <a:ext cx="1512300" cy="1512300"/>
              </a:xfrm>
              <a:prstGeom prst="ellipse">
                <a:avLst/>
              </a:prstGeom>
              <a:solidFill>
                <a:srgbClr val="941100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Calibri"/>
                  <a:buNone/>
                </a:pPr>
                <a:r>
                  <a:rPr i="0" lang="en" sz="800" u="none" cap="none" strike="noStrike">
                    <a:solidFill>
                      <a:srgbClr val="FFFFFF"/>
                    </a:solidFill>
                    <a:latin typeface="Open Sans Medium"/>
                    <a:ea typeface="Open Sans Medium"/>
                    <a:cs typeface="Open Sans Medium"/>
                    <a:sym typeface="Open Sans Medium"/>
                  </a:rPr>
                  <a:t>NOAA</a:t>
                </a:r>
                <a:endParaRPr i="0" sz="8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Calibri"/>
                  <a:buNone/>
                </a:pPr>
                <a:r>
                  <a:rPr i="0" lang="en" sz="800" u="none" cap="none" strike="noStrike">
                    <a:solidFill>
                      <a:srgbClr val="FFFFFF"/>
                    </a:solidFill>
                    <a:latin typeface="Open Sans Medium"/>
                    <a:ea typeface="Open Sans Medium"/>
                    <a:cs typeface="Open Sans Medium"/>
                    <a:sym typeface="Open Sans Medium"/>
                  </a:rPr>
                  <a:t>NESDIS</a:t>
                </a:r>
                <a:endParaRPr i="0" sz="8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endParaRPr>
              </a:p>
            </p:txBody>
          </p:sp>
          <p:sp>
            <p:nvSpPr>
              <p:cNvPr id="130" name="Google Shape;130;g27850d5f39c_0_46"/>
              <p:cNvSpPr/>
              <p:nvPr/>
            </p:nvSpPr>
            <p:spPr>
              <a:xfrm>
                <a:off x="4566621" y="842815"/>
                <a:ext cx="1512300" cy="1512300"/>
              </a:xfrm>
              <a:prstGeom prst="ellipse">
                <a:avLst/>
              </a:prstGeom>
              <a:solidFill>
                <a:srgbClr val="385623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i="0" lang="en" sz="900" u="none" cap="none" strike="noStrike">
                    <a:solidFill>
                      <a:srgbClr val="FFFFFF"/>
                    </a:solidFill>
                    <a:latin typeface="Open Sans Medium"/>
                    <a:ea typeface="Open Sans Medium"/>
                    <a:cs typeface="Open Sans Medium"/>
                    <a:sym typeface="Open Sans Medium"/>
                  </a:rPr>
                  <a:t>NASA</a:t>
                </a:r>
                <a:endParaRPr i="0" sz="9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i="0" lang="en" sz="900" u="none" cap="none" strike="noStrike">
                    <a:solidFill>
                      <a:srgbClr val="FFFFFF"/>
                    </a:solidFill>
                    <a:latin typeface="Open Sans Medium"/>
                    <a:ea typeface="Open Sans Medium"/>
                    <a:cs typeface="Open Sans Medium"/>
                    <a:sym typeface="Open Sans Medium"/>
                  </a:rPr>
                  <a:t>GMAO</a:t>
                </a:r>
                <a:endParaRPr i="0" sz="9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endParaRPr>
              </a:p>
            </p:txBody>
          </p:sp>
          <p:sp>
            <p:nvSpPr>
              <p:cNvPr id="131" name="Google Shape;131;g27850d5f39c_0_46"/>
              <p:cNvSpPr/>
              <p:nvPr/>
            </p:nvSpPr>
            <p:spPr>
              <a:xfrm>
                <a:off x="5893779" y="2164378"/>
                <a:ext cx="1512300" cy="1512300"/>
              </a:xfrm>
              <a:prstGeom prst="ellipse">
                <a:avLst/>
              </a:prstGeom>
              <a:solidFill>
                <a:srgbClr val="A2845E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i="0" lang="en" sz="1000" u="none" cap="none" strike="noStrike">
                    <a:solidFill>
                      <a:srgbClr val="FFFFFF"/>
                    </a:solidFill>
                    <a:latin typeface="Open Sans Medium"/>
                    <a:ea typeface="Open Sans Medium"/>
                    <a:cs typeface="Open Sans Medium"/>
                    <a:sym typeface="Open Sans Medium"/>
                  </a:rPr>
                  <a:t>NOAA</a:t>
                </a:r>
                <a:endParaRPr i="0" sz="10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Calibri"/>
                  <a:buNone/>
                </a:pPr>
                <a:r>
                  <a:rPr i="0" lang="en" sz="1000" u="none" cap="none" strike="noStrike">
                    <a:solidFill>
                      <a:srgbClr val="FFFFFF"/>
                    </a:solidFill>
                    <a:latin typeface="Open Sans Medium"/>
                    <a:ea typeface="Open Sans Medium"/>
                    <a:cs typeface="Open Sans Medium"/>
                    <a:sym typeface="Open Sans Medium"/>
                  </a:rPr>
                  <a:t>OAR</a:t>
                </a:r>
                <a:endParaRPr i="0" sz="10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endParaRPr>
              </a:p>
            </p:txBody>
          </p:sp>
          <p:sp>
            <p:nvSpPr>
              <p:cNvPr id="132" name="Google Shape;132;g27850d5f39c_0_46"/>
              <p:cNvSpPr/>
              <p:nvPr/>
            </p:nvSpPr>
            <p:spPr>
              <a:xfrm>
                <a:off x="4598377" y="5309655"/>
                <a:ext cx="1512300" cy="15123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900"/>
                  <a:buFont typeface="Calibri"/>
                  <a:buNone/>
                </a:pPr>
                <a:r>
                  <a:rPr i="0" lang="en" sz="1000" u="none" cap="none" strike="noStrike">
                    <a:solidFill>
                      <a:srgbClr val="FFFFFF"/>
                    </a:solidFill>
                    <a:latin typeface="Open Sans Medium"/>
                    <a:ea typeface="Open Sans Medium"/>
                    <a:cs typeface="Open Sans Medium"/>
                    <a:sym typeface="Open Sans Medium"/>
                  </a:rPr>
                  <a:t>Navy</a:t>
                </a:r>
                <a:endParaRPr i="0" sz="10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endParaRPr>
              </a:p>
            </p:txBody>
          </p:sp>
          <p:sp>
            <p:nvSpPr>
              <p:cNvPr id="133" name="Google Shape;133;g27850d5f39c_0_46"/>
              <p:cNvSpPr/>
              <p:nvPr/>
            </p:nvSpPr>
            <p:spPr>
              <a:xfrm>
                <a:off x="1417022" y="4005795"/>
                <a:ext cx="1512300" cy="1512300"/>
              </a:xfrm>
              <a:prstGeom prst="ellipse">
                <a:avLst/>
              </a:prstGeom>
              <a:solidFill>
                <a:srgbClr val="942093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g27850d5f39c_0_46"/>
              <p:cNvSpPr/>
              <p:nvPr/>
            </p:nvSpPr>
            <p:spPr>
              <a:xfrm>
                <a:off x="5893777" y="3947881"/>
                <a:ext cx="1512300" cy="1512300"/>
              </a:xfrm>
              <a:prstGeom prst="ellipse">
                <a:avLst/>
              </a:prstGeom>
              <a:solidFill>
                <a:srgbClr val="525252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900"/>
                  <a:buFont typeface="Calibri"/>
                  <a:buNone/>
                </a:pPr>
                <a:r>
                  <a:rPr i="0" lang="en" sz="1000" u="none" cap="none" strike="noStrike">
                    <a:solidFill>
                      <a:srgbClr val="FFFFFF"/>
                    </a:solidFill>
                    <a:latin typeface="Open Sans Medium"/>
                    <a:ea typeface="Open Sans Medium"/>
                    <a:cs typeface="Open Sans Medium"/>
                    <a:sym typeface="Open Sans Medium"/>
                  </a:rPr>
                  <a:t>Air Force</a:t>
                </a:r>
                <a:endParaRPr i="0" sz="10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endParaRPr>
              </a:p>
            </p:txBody>
          </p:sp>
          <p:sp>
            <p:nvSpPr>
              <p:cNvPr id="135" name="Google Shape;135;g27850d5f39c_0_46"/>
              <p:cNvSpPr txBox="1"/>
              <p:nvPr/>
            </p:nvSpPr>
            <p:spPr>
              <a:xfrm>
                <a:off x="1415898" y="4318515"/>
                <a:ext cx="1603500" cy="10890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Calibri"/>
                  <a:buNone/>
                </a:pPr>
                <a:r>
                  <a:rPr i="0" lang="en" sz="700" u="none" cap="none" strike="noStrike">
                    <a:solidFill>
                      <a:srgbClr val="FFFFFF"/>
                    </a:solidFill>
                    <a:latin typeface="Open Sans Medium"/>
                    <a:ea typeface="Open Sans Medium"/>
                    <a:cs typeface="Open Sans Medium"/>
                    <a:sym typeface="Open Sans Medium"/>
                  </a:rPr>
                  <a:t>Academia, private sector &amp;</a:t>
                </a:r>
                <a:endParaRPr i="0" sz="7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Calibri"/>
                  <a:buNone/>
                </a:pPr>
                <a:r>
                  <a:rPr i="0" lang="en" sz="700" u="none" cap="none" strike="noStrike">
                    <a:solidFill>
                      <a:srgbClr val="FFFFFF"/>
                    </a:solidFill>
                    <a:latin typeface="Open Sans Medium"/>
                    <a:ea typeface="Open Sans Medium"/>
                    <a:cs typeface="Open Sans Medium"/>
                    <a:sym typeface="Open Sans Medium"/>
                  </a:rPr>
                  <a:t>international</a:t>
                </a:r>
                <a:endParaRPr i="0" sz="7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Calibri"/>
                  <a:buNone/>
                </a:pPr>
                <a:r>
                  <a:rPr i="0" lang="en" sz="700" u="none" cap="none" strike="noStrike">
                    <a:solidFill>
                      <a:srgbClr val="FFFFFF"/>
                    </a:solidFill>
                    <a:latin typeface="Open Sans Medium"/>
                    <a:ea typeface="Open Sans Medium"/>
                    <a:cs typeface="Open Sans Medium"/>
                    <a:sym typeface="Open Sans Medium"/>
                  </a:rPr>
                  <a:t>partners</a:t>
                </a:r>
                <a:endParaRPr i="0" sz="7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endParaRPr>
              </a:p>
            </p:txBody>
          </p:sp>
          <p:sp>
            <p:nvSpPr>
              <p:cNvPr id="136" name="Google Shape;136;g27850d5f39c_0_46"/>
              <p:cNvSpPr/>
              <p:nvPr/>
            </p:nvSpPr>
            <p:spPr>
              <a:xfrm rot="3915093">
                <a:off x="2833377" y="4266833"/>
                <a:ext cx="359741" cy="403637"/>
              </a:xfrm>
              <a:prstGeom prst="trapezoid">
                <a:avLst>
                  <a:gd fmla="val 31936" name="adj"/>
                </a:avLst>
              </a:prstGeom>
              <a:solidFill>
                <a:srgbClr val="942093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7" name="Google Shape;137;g27850d5f39c_0_46"/>
              <p:cNvGrpSpPr/>
              <p:nvPr/>
            </p:nvGrpSpPr>
            <p:grpSpPr>
              <a:xfrm rot="9330284">
                <a:off x="2691390" y="3961372"/>
                <a:ext cx="873899" cy="476567"/>
                <a:chOff x="129001" y="2878861"/>
                <a:chExt cx="591084" cy="476100"/>
              </a:xfrm>
            </p:grpSpPr>
            <p:sp>
              <p:nvSpPr>
                <p:cNvPr id="138" name="Google Shape;138;g27850d5f39c_0_46"/>
                <p:cNvSpPr/>
                <p:nvPr/>
              </p:nvSpPr>
              <p:spPr>
                <a:xfrm>
                  <a:off x="186685" y="2878861"/>
                  <a:ext cx="533400" cy="476100"/>
                </a:xfrm>
                <a:prstGeom prst="rightArrow">
                  <a:avLst>
                    <a:gd fmla="val 35562" name="adj1"/>
                    <a:gd fmla="val 50000" name="adj2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900"/>
                    <a:buFont typeface="Calibri"/>
                    <a:buNone/>
                  </a:pPr>
                  <a:r>
                    <a:rPr b="0" i="0" lang="en" sz="19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 </a:t>
                  </a:r>
                  <a:endParaRPr b="0" i="0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39;g27850d5f39c_0_46"/>
                <p:cNvSpPr/>
                <p:nvPr/>
              </p:nvSpPr>
              <p:spPr>
                <a:xfrm rot="5400000">
                  <a:off x="125851" y="2948536"/>
                  <a:ext cx="372600" cy="366300"/>
                </a:xfrm>
                <a:prstGeom prst="trapezoid">
                  <a:avLst>
                    <a:gd fmla="val 31936" name="adj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" name="Google Shape;140;g27850d5f39c_0_46"/>
              <p:cNvSpPr/>
              <p:nvPr/>
            </p:nvSpPr>
            <p:spPr>
              <a:xfrm rot="-1483711">
                <a:off x="2909280" y="4168123"/>
                <a:ext cx="514918" cy="459749"/>
              </a:xfrm>
              <a:prstGeom prst="rightArrow">
                <a:avLst>
                  <a:gd fmla="val 0" name="adj1"/>
                  <a:gd fmla="val 50000" name="adj2"/>
                </a:avLst>
              </a:prstGeom>
              <a:solidFill>
                <a:srgbClr val="942093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900"/>
                  <a:buFont typeface="Calibri"/>
                  <a:buNone/>
                </a:pPr>
                <a:r>
                  <a:rPr b="0" i="0" lang="en" sz="19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:endParaRPr b="0" i="0" sz="1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g27850d5f39c_0_46"/>
              <p:cNvSpPr/>
              <p:nvPr/>
            </p:nvSpPr>
            <p:spPr>
              <a:xfrm rot="1958603">
                <a:off x="3690013" y="5083252"/>
                <a:ext cx="359839" cy="403694"/>
              </a:xfrm>
              <a:prstGeom prst="trapezoid">
                <a:avLst>
                  <a:gd fmla="val 31936" name="adj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2" name="Google Shape;142;g27850d5f39c_0_46"/>
              <p:cNvGrpSpPr/>
              <p:nvPr/>
            </p:nvGrpSpPr>
            <p:grpSpPr>
              <a:xfrm rot="7372971">
                <a:off x="3384914" y="4758017"/>
                <a:ext cx="873905" cy="476576"/>
                <a:chOff x="129001" y="2878861"/>
                <a:chExt cx="591084" cy="476100"/>
              </a:xfrm>
            </p:grpSpPr>
            <p:sp>
              <p:nvSpPr>
                <p:cNvPr id="143" name="Google Shape;143;g27850d5f39c_0_46"/>
                <p:cNvSpPr/>
                <p:nvPr/>
              </p:nvSpPr>
              <p:spPr>
                <a:xfrm>
                  <a:off x="186685" y="2878861"/>
                  <a:ext cx="533400" cy="476100"/>
                </a:xfrm>
                <a:prstGeom prst="rightArrow">
                  <a:avLst>
                    <a:gd fmla="val 35562" name="adj1"/>
                    <a:gd fmla="val 50000" name="adj2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900"/>
                    <a:buFont typeface="Calibri"/>
                    <a:buNone/>
                  </a:pPr>
                  <a:r>
                    <a:rPr b="0" i="0" lang="en" sz="19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 </a:t>
                  </a:r>
                  <a:endParaRPr b="0" i="0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g27850d5f39c_0_46"/>
                <p:cNvSpPr/>
                <p:nvPr/>
              </p:nvSpPr>
              <p:spPr>
                <a:xfrm rot="5400000">
                  <a:off x="125851" y="2948536"/>
                  <a:ext cx="372600" cy="366300"/>
                </a:xfrm>
                <a:prstGeom prst="trapezoid">
                  <a:avLst>
                    <a:gd fmla="val 31936" name="adj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5" name="Google Shape;145;g27850d5f39c_0_46"/>
              <p:cNvSpPr/>
              <p:nvPr/>
            </p:nvSpPr>
            <p:spPr>
              <a:xfrm rot="-3441901">
                <a:off x="3703471" y="4912834"/>
                <a:ext cx="515126" cy="459537"/>
              </a:xfrm>
              <a:prstGeom prst="rightArrow">
                <a:avLst>
                  <a:gd fmla="val 0" name="adj1"/>
                  <a:gd fmla="val 50000" name="adj2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900"/>
                  <a:buFont typeface="Calibri"/>
                  <a:buNone/>
                </a:pPr>
                <a:r>
                  <a:rPr b="0" i="0" lang="en" sz="19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:endParaRPr b="0" i="0" sz="1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g27850d5f39c_0_46"/>
              <p:cNvSpPr/>
              <p:nvPr/>
            </p:nvSpPr>
            <p:spPr>
              <a:xfrm rot="-1261221">
                <a:off x="4939072" y="4992756"/>
                <a:ext cx="359632" cy="403701"/>
              </a:xfrm>
              <a:prstGeom prst="trapezoid">
                <a:avLst>
                  <a:gd fmla="val 31936" name="adj"/>
                </a:avLst>
              </a:prstGeom>
              <a:solidFill>
                <a:srgbClr val="002060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7" name="Google Shape;147;g27850d5f39c_0_46"/>
              <p:cNvGrpSpPr/>
              <p:nvPr/>
            </p:nvGrpSpPr>
            <p:grpSpPr>
              <a:xfrm rot="4153792">
                <a:off x="4421064" y="4824407"/>
                <a:ext cx="873909" cy="476560"/>
                <a:chOff x="129001" y="2878861"/>
                <a:chExt cx="591084" cy="476100"/>
              </a:xfrm>
            </p:grpSpPr>
            <p:sp>
              <p:nvSpPr>
                <p:cNvPr id="148" name="Google Shape;148;g27850d5f39c_0_46"/>
                <p:cNvSpPr/>
                <p:nvPr/>
              </p:nvSpPr>
              <p:spPr>
                <a:xfrm>
                  <a:off x="186685" y="2878861"/>
                  <a:ext cx="533400" cy="476100"/>
                </a:xfrm>
                <a:prstGeom prst="rightArrow">
                  <a:avLst>
                    <a:gd fmla="val 35562" name="adj1"/>
                    <a:gd fmla="val 50000" name="adj2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900"/>
                    <a:buFont typeface="Calibri"/>
                    <a:buNone/>
                  </a:pPr>
                  <a:r>
                    <a:rPr b="0" i="0" lang="en" sz="19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 </a:t>
                  </a:r>
                  <a:endParaRPr b="0" i="0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g27850d5f39c_0_46"/>
                <p:cNvSpPr/>
                <p:nvPr/>
              </p:nvSpPr>
              <p:spPr>
                <a:xfrm rot="5400000">
                  <a:off x="125851" y="2948536"/>
                  <a:ext cx="372600" cy="366300"/>
                </a:xfrm>
                <a:prstGeom prst="trapezoid">
                  <a:avLst>
                    <a:gd fmla="val 31936" name="adj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" name="Google Shape;150;g27850d5f39c_0_46"/>
              <p:cNvSpPr/>
              <p:nvPr/>
            </p:nvSpPr>
            <p:spPr>
              <a:xfrm rot="-6661245">
                <a:off x="4800600" y="4806788"/>
                <a:ext cx="515185" cy="459917"/>
              </a:xfrm>
              <a:prstGeom prst="rightArrow">
                <a:avLst>
                  <a:gd fmla="val 0" name="adj1"/>
                  <a:gd fmla="val 50000" name="adj2"/>
                </a:avLst>
              </a:prstGeom>
              <a:solidFill>
                <a:srgbClr val="002060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900"/>
                  <a:buFont typeface="Calibri"/>
                  <a:buNone/>
                </a:pPr>
                <a:r>
                  <a:rPr b="0" i="0" lang="en" sz="19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:endParaRPr b="0" i="0" sz="1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g27850d5f39c_0_46"/>
              <p:cNvSpPr/>
              <p:nvPr/>
            </p:nvSpPr>
            <p:spPr>
              <a:xfrm rot="-3974190">
                <a:off x="5671958" y="4107528"/>
                <a:ext cx="359587" cy="403511"/>
              </a:xfrm>
              <a:prstGeom prst="trapezoid">
                <a:avLst>
                  <a:gd fmla="val 31936" name="adj"/>
                </a:avLst>
              </a:prstGeom>
              <a:solidFill>
                <a:srgbClr val="525252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2" name="Google Shape;152;g27850d5f39c_0_46"/>
              <p:cNvGrpSpPr/>
              <p:nvPr/>
            </p:nvGrpSpPr>
            <p:grpSpPr>
              <a:xfrm rot="1441196">
                <a:off x="5136996" y="4162881"/>
                <a:ext cx="873874" cy="476576"/>
                <a:chOff x="129001" y="2878861"/>
                <a:chExt cx="591084" cy="476100"/>
              </a:xfrm>
            </p:grpSpPr>
            <p:sp>
              <p:nvSpPr>
                <p:cNvPr id="153" name="Google Shape;153;g27850d5f39c_0_46"/>
                <p:cNvSpPr/>
                <p:nvPr/>
              </p:nvSpPr>
              <p:spPr>
                <a:xfrm>
                  <a:off x="186685" y="2878861"/>
                  <a:ext cx="533400" cy="476100"/>
                </a:xfrm>
                <a:prstGeom prst="rightArrow">
                  <a:avLst>
                    <a:gd fmla="val 35562" name="adj1"/>
                    <a:gd fmla="val 50000" name="adj2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900"/>
                    <a:buFont typeface="Calibri"/>
                    <a:buNone/>
                  </a:pPr>
                  <a:r>
                    <a:rPr b="0" i="0" lang="en" sz="19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 </a:t>
                  </a:r>
                  <a:endParaRPr b="0" i="0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g27850d5f39c_0_46"/>
                <p:cNvSpPr/>
                <p:nvPr/>
              </p:nvSpPr>
              <p:spPr>
                <a:xfrm rot="5400000">
                  <a:off x="125851" y="2948536"/>
                  <a:ext cx="372600" cy="366300"/>
                </a:xfrm>
                <a:prstGeom prst="trapezoid">
                  <a:avLst>
                    <a:gd fmla="val 31936" name="adj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5" name="Google Shape;155;g27850d5f39c_0_46"/>
              <p:cNvSpPr/>
              <p:nvPr/>
            </p:nvSpPr>
            <p:spPr>
              <a:xfrm rot="-9373637">
                <a:off x="5439723" y="4011297"/>
                <a:ext cx="514997" cy="459649"/>
              </a:xfrm>
              <a:prstGeom prst="rightArrow">
                <a:avLst>
                  <a:gd fmla="val 0" name="adj1"/>
                  <a:gd fmla="val 50000" name="adj2"/>
                </a:avLst>
              </a:prstGeom>
              <a:solidFill>
                <a:srgbClr val="525252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900"/>
                  <a:buFont typeface="Calibri"/>
                  <a:buNone/>
                </a:pPr>
                <a:r>
                  <a:rPr b="0" i="0" lang="en" sz="19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:endParaRPr b="0" i="0" sz="1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g27850d5f39c_0_46"/>
              <p:cNvSpPr/>
              <p:nvPr/>
            </p:nvSpPr>
            <p:spPr>
              <a:xfrm rot="-6614907">
                <a:off x="5611058" y="2959873"/>
                <a:ext cx="359731" cy="403868"/>
              </a:xfrm>
              <a:prstGeom prst="trapezoid">
                <a:avLst>
                  <a:gd fmla="val 31936" name="adj"/>
                </a:avLst>
              </a:prstGeom>
              <a:solidFill>
                <a:srgbClr val="A2845E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7" name="Google Shape;157;g27850d5f39c_0_46"/>
              <p:cNvGrpSpPr/>
              <p:nvPr/>
            </p:nvGrpSpPr>
            <p:grpSpPr>
              <a:xfrm rot="-1199125">
                <a:off x="5217959" y="3182689"/>
                <a:ext cx="873877" cy="476564"/>
                <a:chOff x="129001" y="2878861"/>
                <a:chExt cx="591084" cy="476100"/>
              </a:xfrm>
            </p:grpSpPr>
            <p:sp>
              <p:nvSpPr>
                <p:cNvPr id="158" name="Google Shape;158;g27850d5f39c_0_46"/>
                <p:cNvSpPr/>
                <p:nvPr/>
              </p:nvSpPr>
              <p:spPr>
                <a:xfrm>
                  <a:off x="186685" y="2878861"/>
                  <a:ext cx="533400" cy="476100"/>
                </a:xfrm>
                <a:prstGeom prst="rightArrow">
                  <a:avLst>
                    <a:gd fmla="val 35562" name="adj1"/>
                    <a:gd fmla="val 50000" name="adj2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900"/>
                    <a:buFont typeface="Calibri"/>
                    <a:buNone/>
                  </a:pPr>
                  <a:r>
                    <a:rPr b="0" i="0" lang="en" sz="19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 </a:t>
                  </a:r>
                  <a:endParaRPr b="0" i="0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g27850d5f39c_0_46"/>
                <p:cNvSpPr/>
                <p:nvPr/>
              </p:nvSpPr>
              <p:spPr>
                <a:xfrm rot="5400000">
                  <a:off x="125851" y="2948536"/>
                  <a:ext cx="372600" cy="366300"/>
                </a:xfrm>
                <a:prstGeom prst="trapezoid">
                  <a:avLst>
                    <a:gd fmla="val 31936" name="adj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0" name="Google Shape;160;g27850d5f39c_0_46"/>
              <p:cNvSpPr/>
              <p:nvPr/>
            </p:nvSpPr>
            <p:spPr>
              <a:xfrm rot="9585619">
                <a:off x="5374613" y="2990435"/>
                <a:ext cx="515106" cy="459768"/>
              </a:xfrm>
              <a:prstGeom prst="rightArrow">
                <a:avLst>
                  <a:gd fmla="val 0" name="adj1"/>
                  <a:gd fmla="val 50000" name="adj2"/>
                </a:avLst>
              </a:prstGeom>
              <a:solidFill>
                <a:srgbClr val="A2845E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900"/>
                  <a:buFont typeface="Calibri"/>
                  <a:buNone/>
                </a:pPr>
                <a:r>
                  <a:rPr b="0" i="0" lang="en" sz="19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:endParaRPr b="0" i="0" sz="1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g27850d5f39c_0_46"/>
              <p:cNvSpPr/>
              <p:nvPr/>
            </p:nvSpPr>
            <p:spPr>
              <a:xfrm rot="-9229177">
                <a:off x="4702720" y="2196279"/>
                <a:ext cx="359702" cy="403574"/>
              </a:xfrm>
              <a:prstGeom prst="trapezoid">
                <a:avLst>
                  <a:gd fmla="val 31936" name="adj"/>
                </a:avLst>
              </a:prstGeom>
              <a:solidFill>
                <a:srgbClr val="385623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" name="Google Shape;162;g27850d5f39c_0_46"/>
              <p:cNvGrpSpPr/>
              <p:nvPr/>
            </p:nvGrpSpPr>
            <p:grpSpPr>
              <a:xfrm rot="-3813896">
                <a:off x="4525662" y="2441041"/>
                <a:ext cx="873913" cy="476555"/>
                <a:chOff x="129001" y="2878861"/>
                <a:chExt cx="591084" cy="476100"/>
              </a:xfrm>
            </p:grpSpPr>
            <p:sp>
              <p:nvSpPr>
                <p:cNvPr id="163" name="Google Shape;163;g27850d5f39c_0_46"/>
                <p:cNvSpPr/>
                <p:nvPr/>
              </p:nvSpPr>
              <p:spPr>
                <a:xfrm>
                  <a:off x="186685" y="2878861"/>
                  <a:ext cx="533400" cy="476100"/>
                </a:xfrm>
                <a:prstGeom prst="rightArrow">
                  <a:avLst>
                    <a:gd fmla="val 35562" name="adj1"/>
                    <a:gd fmla="val 50000" name="adj2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900"/>
                    <a:buFont typeface="Calibri"/>
                    <a:buNone/>
                  </a:pPr>
                  <a:r>
                    <a:rPr b="0" i="0" lang="en" sz="19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 </a:t>
                  </a:r>
                  <a:endParaRPr b="0" i="0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164;g27850d5f39c_0_46"/>
                <p:cNvSpPr/>
                <p:nvPr/>
              </p:nvSpPr>
              <p:spPr>
                <a:xfrm rot="5400000">
                  <a:off x="125851" y="2948536"/>
                  <a:ext cx="372600" cy="366300"/>
                </a:xfrm>
                <a:prstGeom prst="trapezoid">
                  <a:avLst>
                    <a:gd fmla="val 31936" name="adj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5" name="Google Shape;165;g27850d5f39c_0_46"/>
              <p:cNvSpPr/>
              <p:nvPr/>
            </p:nvSpPr>
            <p:spPr>
              <a:xfrm rot="6972406">
                <a:off x="4550331" y="2319755"/>
                <a:ext cx="514932" cy="459789"/>
              </a:xfrm>
              <a:prstGeom prst="rightArrow">
                <a:avLst>
                  <a:gd fmla="val 0" name="adj1"/>
                  <a:gd fmla="val 50000" name="adj2"/>
                </a:avLst>
              </a:prstGeom>
              <a:solidFill>
                <a:srgbClr val="385623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900"/>
                  <a:buFont typeface="Calibri"/>
                  <a:buNone/>
                </a:pPr>
                <a:r>
                  <a:rPr b="0" i="0" lang="en" sz="19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:endParaRPr b="0" i="0" sz="1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g27850d5f39c_0_46"/>
              <p:cNvSpPr/>
              <p:nvPr/>
            </p:nvSpPr>
            <p:spPr>
              <a:xfrm rot="9315093">
                <a:off x="3585538" y="2253921"/>
                <a:ext cx="359741" cy="403637"/>
              </a:xfrm>
              <a:prstGeom prst="trapezoid">
                <a:avLst>
                  <a:gd fmla="val 31936" name="adj"/>
                </a:avLst>
              </a:prstGeom>
              <a:solidFill>
                <a:srgbClr val="941100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7" name="Google Shape;167;g27850d5f39c_0_46"/>
              <p:cNvGrpSpPr/>
              <p:nvPr/>
            </p:nvGrpSpPr>
            <p:grpSpPr>
              <a:xfrm rot="-6869716">
                <a:off x="3597454" y="2332548"/>
                <a:ext cx="873899" cy="476567"/>
                <a:chOff x="129001" y="2878861"/>
                <a:chExt cx="591084" cy="476100"/>
              </a:xfrm>
            </p:grpSpPr>
            <p:sp>
              <p:nvSpPr>
                <p:cNvPr id="168" name="Google Shape;168;g27850d5f39c_0_46"/>
                <p:cNvSpPr/>
                <p:nvPr/>
              </p:nvSpPr>
              <p:spPr>
                <a:xfrm>
                  <a:off x="186685" y="2878861"/>
                  <a:ext cx="533400" cy="476100"/>
                </a:xfrm>
                <a:prstGeom prst="rightArrow">
                  <a:avLst>
                    <a:gd fmla="val 35562" name="adj1"/>
                    <a:gd fmla="val 50000" name="adj2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900"/>
                    <a:buFont typeface="Calibri"/>
                    <a:buNone/>
                  </a:pPr>
                  <a:r>
                    <a:rPr b="0" i="0" lang="en" sz="19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 </a:t>
                  </a:r>
                  <a:endParaRPr b="0" i="0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169;g27850d5f39c_0_46"/>
                <p:cNvSpPr/>
                <p:nvPr/>
              </p:nvSpPr>
              <p:spPr>
                <a:xfrm rot="5400000">
                  <a:off x="125851" y="2948536"/>
                  <a:ext cx="372600" cy="366300"/>
                </a:xfrm>
                <a:prstGeom prst="trapezoid">
                  <a:avLst>
                    <a:gd fmla="val 31936" name="adj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0" name="Google Shape;170;g27850d5f39c_0_46"/>
              <p:cNvSpPr/>
              <p:nvPr/>
            </p:nvSpPr>
            <p:spPr>
              <a:xfrm rot="3916289">
                <a:off x="3578603" y="2379356"/>
                <a:ext cx="514918" cy="459749"/>
              </a:xfrm>
              <a:prstGeom prst="rightArrow">
                <a:avLst>
                  <a:gd fmla="val 0" name="adj1"/>
                  <a:gd fmla="val 50000" name="adj2"/>
                </a:avLst>
              </a:prstGeom>
              <a:solidFill>
                <a:srgbClr val="941100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900"/>
                  <a:buFont typeface="Calibri"/>
                  <a:buNone/>
                </a:pPr>
                <a:r>
                  <a:rPr b="0" i="0" lang="en" sz="19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:endParaRPr b="0" i="0" sz="1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g27850d5f39c_0_46"/>
              <p:cNvSpPr/>
              <p:nvPr/>
            </p:nvSpPr>
            <p:spPr>
              <a:xfrm rot="7247992">
                <a:off x="2795702" y="3104754"/>
                <a:ext cx="359737" cy="403727"/>
              </a:xfrm>
              <a:prstGeom prst="trapezoid">
                <a:avLst>
                  <a:gd fmla="val 31936" name="adj"/>
                </a:avLst>
              </a:prstGeom>
              <a:solidFill>
                <a:srgbClr val="941651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2" name="Google Shape;172;g27850d5f39c_0_46"/>
              <p:cNvGrpSpPr/>
              <p:nvPr/>
            </p:nvGrpSpPr>
            <p:grpSpPr>
              <a:xfrm rot="-8935874">
                <a:off x="2825582" y="3011017"/>
                <a:ext cx="873913" cy="476578"/>
                <a:chOff x="129001" y="2878861"/>
                <a:chExt cx="591084" cy="476100"/>
              </a:xfrm>
            </p:grpSpPr>
            <p:sp>
              <p:nvSpPr>
                <p:cNvPr id="173" name="Google Shape;173;g27850d5f39c_0_46"/>
                <p:cNvSpPr/>
                <p:nvPr/>
              </p:nvSpPr>
              <p:spPr>
                <a:xfrm>
                  <a:off x="186685" y="2878861"/>
                  <a:ext cx="533400" cy="476100"/>
                </a:xfrm>
                <a:prstGeom prst="rightArrow">
                  <a:avLst>
                    <a:gd fmla="val 35562" name="adj1"/>
                    <a:gd fmla="val 50000" name="adj2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900"/>
                    <a:buFont typeface="Calibri"/>
                    <a:buNone/>
                  </a:pPr>
                  <a:r>
                    <a:rPr b="0" i="0" lang="en" sz="1900" u="none" cap="none" strike="noStrike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  </a:t>
                  </a:r>
                  <a:endParaRPr b="0" i="0" sz="19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g27850d5f39c_0_46"/>
                <p:cNvSpPr/>
                <p:nvPr/>
              </p:nvSpPr>
              <p:spPr>
                <a:xfrm rot="5400000">
                  <a:off x="125851" y="2948536"/>
                  <a:ext cx="372600" cy="366300"/>
                </a:xfrm>
                <a:prstGeom prst="trapezoid">
                  <a:avLst>
                    <a:gd fmla="val 31936" name="adj"/>
                  </a:avLst>
                </a:prstGeom>
                <a:solidFill>
                  <a:srgbClr val="92D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5" name="Google Shape;175;g27850d5f39c_0_46"/>
              <p:cNvSpPr/>
              <p:nvPr/>
            </p:nvSpPr>
            <p:spPr>
              <a:xfrm rot="1850270">
                <a:off x="2863354" y="3163482"/>
                <a:ext cx="515011" cy="459703"/>
              </a:xfrm>
              <a:prstGeom prst="rightArrow">
                <a:avLst>
                  <a:gd fmla="val 0" name="adj1"/>
                  <a:gd fmla="val 50000" name="adj2"/>
                </a:avLst>
              </a:prstGeom>
              <a:solidFill>
                <a:srgbClr val="941651"/>
              </a:solidFill>
              <a:ln>
                <a:noFill/>
              </a:ln>
              <a:effectLst>
                <a:outerShdw blurRad="127000" rotWithShape="0" algn="tl" dir="2700000" dist="241300">
                  <a:srgbClr val="000000">
                    <a:alpha val="7059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900"/>
                  <a:buFont typeface="Calibri"/>
                  <a:buNone/>
                </a:pPr>
                <a:r>
                  <a:rPr b="0" i="0" lang="en" sz="19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:endParaRPr b="0" i="0" sz="19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76" name="Google Shape;176;g27850d5f39c_0_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5451" y="3103146"/>
            <a:ext cx="1110841" cy="1265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7850d5f39c_0_46"/>
          <p:cNvPicPr preferRelativeResize="0"/>
          <p:nvPr/>
        </p:nvPicPr>
        <p:blipFill rotWithShape="1">
          <a:blip r:embed="rId5">
            <a:alphaModFix/>
          </a:blip>
          <a:srcRect b="30121" l="0" r="86201" t="22923"/>
          <a:stretch/>
        </p:blipFill>
        <p:spPr>
          <a:xfrm>
            <a:off x="6949336" y="1628854"/>
            <a:ext cx="729144" cy="7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7850d5f39c_0_46"/>
          <p:cNvPicPr preferRelativeResize="0"/>
          <p:nvPr/>
        </p:nvPicPr>
        <p:blipFill rotWithShape="1">
          <a:blip r:embed="rId5">
            <a:alphaModFix/>
          </a:blip>
          <a:srcRect b="30897" l="18470" r="66814" t="26961"/>
          <a:stretch/>
        </p:blipFill>
        <p:spPr>
          <a:xfrm>
            <a:off x="6961807" y="2594860"/>
            <a:ext cx="777572" cy="697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7850d5f39c_0_46"/>
          <p:cNvPicPr preferRelativeResize="0"/>
          <p:nvPr/>
        </p:nvPicPr>
        <p:blipFill rotWithShape="1">
          <a:blip r:embed="rId5">
            <a:alphaModFix/>
          </a:blip>
          <a:srcRect b="31488" l="66118" r="18975" t="25169"/>
          <a:stretch/>
        </p:blipFill>
        <p:spPr>
          <a:xfrm>
            <a:off x="8160083" y="2563759"/>
            <a:ext cx="787541" cy="71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27850d5f39c_0_46"/>
          <p:cNvPicPr preferRelativeResize="0"/>
          <p:nvPr/>
        </p:nvPicPr>
        <p:blipFill rotWithShape="1">
          <a:blip r:embed="rId5">
            <a:alphaModFix/>
          </a:blip>
          <a:srcRect b="26577" l="82609" r="27" t="22253"/>
          <a:stretch/>
        </p:blipFill>
        <p:spPr>
          <a:xfrm>
            <a:off x="8093795" y="1606507"/>
            <a:ext cx="917135" cy="84648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7850d5f39c_0_46"/>
          <p:cNvSpPr txBox="1"/>
          <p:nvPr/>
        </p:nvSpPr>
        <p:spPr>
          <a:xfrm>
            <a:off x="196675" y="514650"/>
            <a:ext cx="87045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Vision:</a:t>
            </a:r>
            <a:r>
              <a:rPr b="1" i="0" lang="en" sz="2200" u="none" cap="none" strike="noStrik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i="0" lang="en" sz="2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 interagency partnership working to become a </a:t>
            </a:r>
            <a:r>
              <a:rPr b="1" i="0" lang="en" sz="2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world leader </a:t>
            </a:r>
            <a:r>
              <a:rPr i="0" lang="en" sz="2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applying satellite data and research to operational goals in environmental analysis and prediction.</a:t>
            </a:r>
            <a:endParaRPr i="0" sz="2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t/>
            </a:r>
            <a:endParaRPr i="0" sz="15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Google Shape;182;g27850d5f39c_0_46"/>
          <p:cNvSpPr txBox="1"/>
          <p:nvPr/>
        </p:nvSpPr>
        <p:spPr>
          <a:xfrm>
            <a:off x="7631772" y="3538076"/>
            <a:ext cx="89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en" sz="1200" u="none" cap="none" strike="noStrike">
                <a:solidFill>
                  <a:srgbClr val="00206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Observers</a:t>
            </a:r>
            <a:endParaRPr i="0" sz="1200" u="none" cap="none" strike="noStrike">
              <a:solidFill>
                <a:srgbClr val="00206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83" name="Google Shape;183;g27850d5f39c_0_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47470" y="4368750"/>
            <a:ext cx="529563" cy="52990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27850d5f39c_0_46"/>
          <p:cNvSpPr/>
          <p:nvPr/>
        </p:nvSpPr>
        <p:spPr>
          <a:xfrm>
            <a:off x="6653699" y="3445667"/>
            <a:ext cx="917100" cy="1622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g27850d5f39c_0_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78062" y="3572629"/>
            <a:ext cx="668398" cy="672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850d5f39c_0_2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91" name="Google Shape;191;g27850d5f39c_0_215"/>
          <p:cNvSpPr txBox="1"/>
          <p:nvPr/>
        </p:nvSpPr>
        <p:spPr>
          <a:xfrm>
            <a:off x="196668" y="-522606"/>
            <a:ext cx="10418700" cy="1470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8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en" sz="24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Joint Effort for Data assimilation Integration (JEDI)</a:t>
            </a:r>
            <a:endParaRPr i="0" sz="2400" u="none" cap="none" strike="noStrike"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92" name="Google Shape;192;g27850d5f39c_0_215"/>
          <p:cNvSpPr txBox="1"/>
          <p:nvPr/>
        </p:nvSpPr>
        <p:spPr>
          <a:xfrm>
            <a:off x="3487250" y="3662550"/>
            <a:ext cx="4041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JEDI:</a:t>
            </a:r>
            <a:r>
              <a:rPr i="0" lang="en" sz="16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A unified approach to algorithm development, observation processing, and maintenance of software. From toy models to coupled Earth system models, for research and operations. </a:t>
            </a:r>
            <a:endParaRPr i="0" sz="16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93" name="Google Shape;193;g27850d5f39c_0_215"/>
          <p:cNvPicPr preferRelativeResize="0"/>
          <p:nvPr/>
        </p:nvPicPr>
        <p:blipFill rotWithShape="1">
          <a:blip r:embed="rId3">
            <a:alphaModFix/>
          </a:blip>
          <a:srcRect b="0" l="69997" r="0" t="0"/>
          <a:stretch/>
        </p:blipFill>
        <p:spPr>
          <a:xfrm>
            <a:off x="7264523" y="795000"/>
            <a:ext cx="1548248" cy="262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7850d5f39c_0_215"/>
          <p:cNvSpPr txBox="1"/>
          <p:nvPr/>
        </p:nvSpPr>
        <p:spPr>
          <a:xfrm>
            <a:off x="196675" y="921100"/>
            <a:ext cx="41847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</a:t>
            </a:r>
            <a:r>
              <a:rPr b="1" i="0" lang="en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ission: </a:t>
            </a:r>
            <a:r>
              <a:rPr i="0" lang="en" sz="16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To accelerate and improve the quantitative use of research and operational satellite data in weather, ocean, climate and environmental analysis and prediction models.</a:t>
            </a:r>
            <a:endParaRPr i="0" sz="16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195" name="Google Shape;195;g27850d5f39c_0_215"/>
          <p:cNvPicPr preferRelativeResize="0"/>
          <p:nvPr/>
        </p:nvPicPr>
        <p:blipFill rotWithShape="1">
          <a:blip r:embed="rId3">
            <a:alphaModFix/>
          </a:blip>
          <a:srcRect b="0" l="0" r="43362" t="0"/>
          <a:stretch/>
        </p:blipFill>
        <p:spPr>
          <a:xfrm>
            <a:off x="4211981" y="795000"/>
            <a:ext cx="2773820" cy="249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7850d5f39c_0_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675" y="2296100"/>
            <a:ext cx="3417750" cy="206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7850d5f39c_0_20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02" name="Google Shape;202;g27850d5f39c_0_206"/>
          <p:cNvSpPr txBox="1"/>
          <p:nvPr/>
        </p:nvSpPr>
        <p:spPr>
          <a:xfrm>
            <a:off x="196668" y="-522606"/>
            <a:ext cx="10418700" cy="1470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8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en" sz="24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Global Modeling and Assimilation Office</a:t>
            </a:r>
            <a:r>
              <a:rPr i="0" lang="en" sz="2400" u="none" cap="none" strike="noStrike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(</a:t>
            </a:r>
            <a:r>
              <a:rPr lang="en" sz="24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GMAO</a:t>
            </a:r>
            <a:r>
              <a:rPr i="0" lang="en" sz="2400" u="none" cap="none" strike="noStrike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)</a:t>
            </a:r>
            <a:endParaRPr i="0" sz="2400" u="none" cap="none" strike="noStrike"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203" name="Google Shape;203;g27850d5f39c_0_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073" y="245488"/>
            <a:ext cx="2214581" cy="221382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27850d5f39c_0_206"/>
          <p:cNvSpPr txBox="1"/>
          <p:nvPr/>
        </p:nvSpPr>
        <p:spPr>
          <a:xfrm>
            <a:off x="196675" y="566400"/>
            <a:ext cx="6032400" cy="45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i="0" lang="en" sz="18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The </a:t>
            </a:r>
            <a:r>
              <a:rPr lang="en" sz="18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Global Modeling and Assimilation Office (GMAO)</a:t>
            </a:r>
            <a:r>
              <a:rPr i="0" lang="en" sz="18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conducts modeling and assimilation activities that support NASA's current suite of Earth Observation missions, use data gathered by past and current missions, and help plan for future observing systems.</a:t>
            </a:r>
            <a:endParaRPr i="0" sz="18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Goddard Earth Observing System Model Version 5 (GEOS-5), is the world’s highest resolution global climate model. </a:t>
            </a:r>
            <a:endParaRPr i="0" sz="18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Medium"/>
              <a:buChar char="●"/>
            </a:pPr>
            <a:r>
              <a:rPr i="0" lang="en" sz="18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Reanalysis                         </a:t>
            </a:r>
            <a:endParaRPr i="0" sz="18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Medium"/>
              <a:buChar char="●"/>
            </a:pPr>
            <a:r>
              <a:rPr i="0" lang="en" sz="18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Weather Prediction            </a:t>
            </a:r>
            <a:endParaRPr i="0" sz="18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Medium"/>
              <a:buChar char="●"/>
            </a:pPr>
            <a:r>
              <a:rPr i="0" lang="en" sz="18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Seasonal Predictio</a:t>
            </a:r>
            <a:r>
              <a:rPr lang="en" sz="1800">
                <a:latin typeface="Open Sans Medium"/>
                <a:ea typeface="Open Sans Medium"/>
                <a:cs typeface="Open Sans Medium"/>
                <a:sym typeface="Open Sans Medium"/>
              </a:rPr>
              <a:t>n</a:t>
            </a:r>
            <a:endParaRPr sz="18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Medium"/>
              <a:buChar char="●"/>
            </a:pPr>
            <a:r>
              <a:rPr lang="en" sz="18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Global Mesoscale Modeling</a:t>
            </a:r>
            <a:endParaRPr sz="18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Medium"/>
              <a:buChar char="●"/>
            </a:pPr>
            <a:r>
              <a:rPr lang="en" sz="18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Observation Impact</a:t>
            </a:r>
            <a:endParaRPr sz="18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205" name="Google Shape;205;g27850d5f39c_0_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2875" y="1834614"/>
            <a:ext cx="2826953" cy="321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7850d5f39c_0_2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0750" y="3059250"/>
            <a:ext cx="1848275" cy="184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850d5f39c_0_140"/>
          <p:cNvSpPr txBox="1"/>
          <p:nvPr>
            <p:ph type="title"/>
          </p:nvPr>
        </p:nvSpPr>
        <p:spPr>
          <a:xfrm>
            <a:off x="635564" y="829151"/>
            <a:ext cx="6159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12" name="Google Shape;212;g27850d5f39c_0_140"/>
          <p:cNvSpPr/>
          <p:nvPr/>
        </p:nvSpPr>
        <p:spPr>
          <a:xfrm>
            <a:off x="2077547" y="1420472"/>
            <a:ext cx="6765300" cy="3492000"/>
          </a:xfrm>
          <a:prstGeom prst="flowChartAlternateProcess">
            <a:avLst/>
          </a:prstGeom>
          <a:solidFill>
            <a:srgbClr val="B3C6E7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27850d5f39c_0_140"/>
          <p:cNvSpPr/>
          <p:nvPr/>
        </p:nvSpPr>
        <p:spPr>
          <a:xfrm>
            <a:off x="2211181" y="699800"/>
            <a:ext cx="6615300" cy="394200"/>
          </a:xfrm>
          <a:prstGeom prst="chevron">
            <a:avLst>
              <a:gd fmla="val 34479" name="adj"/>
            </a:avLst>
          </a:prstGeom>
          <a:gradFill>
            <a:gsLst>
              <a:gs pos="0">
                <a:srgbClr val="8DA9DB"/>
              </a:gs>
              <a:gs pos="15000">
                <a:srgbClr val="8DA9DB"/>
              </a:gs>
              <a:gs pos="100000">
                <a:srgbClr val="A8D08C"/>
              </a:gs>
            </a:gsLst>
            <a:lin ang="10800025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None/>
            </a:pPr>
            <a:r>
              <a:rPr lang="en" sz="19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                </a:t>
            </a:r>
            <a:r>
              <a:rPr i="0" lang="en" sz="19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Ingest		           Use		                 Evaluate</a:t>
            </a:r>
            <a:endParaRPr i="0" sz="19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pSp>
        <p:nvGrpSpPr>
          <p:cNvPr id="214" name="Google Shape;214;g27850d5f39c_0_140"/>
          <p:cNvGrpSpPr/>
          <p:nvPr/>
        </p:nvGrpSpPr>
        <p:grpSpPr>
          <a:xfrm>
            <a:off x="307442" y="646061"/>
            <a:ext cx="1770248" cy="537896"/>
            <a:chOff x="268307" y="1356820"/>
            <a:chExt cx="2209771" cy="672370"/>
          </a:xfrm>
        </p:grpSpPr>
        <p:pic>
          <p:nvPicPr>
            <p:cNvPr descr="Satellite" id="215" name="Google Shape;215;g27850d5f39c_0_1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8307" y="1356820"/>
              <a:ext cx="672370" cy="672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g27850d5f39c_0_1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01725" y="1389178"/>
              <a:ext cx="607652" cy="607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g27850d5f39c_0_1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70426" y="1389178"/>
              <a:ext cx="607652" cy="6076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8" name="Google Shape;218;g27850d5f39c_0_1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53185" y="1686896"/>
            <a:ext cx="829564" cy="82867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27850d5f39c_0_140"/>
          <p:cNvSpPr txBox="1"/>
          <p:nvPr/>
        </p:nvSpPr>
        <p:spPr>
          <a:xfrm>
            <a:off x="6893539" y="3487464"/>
            <a:ext cx="1349100" cy="2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adley"/>
              <a:buNone/>
            </a:pPr>
            <a:r>
              <a:rPr i="0" lang="en" sz="10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Diagnostics</a:t>
            </a:r>
            <a:endParaRPr i="0" sz="10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220" name="Google Shape;220;g27850d5f39c_0_1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27355" y="3772723"/>
            <a:ext cx="881230" cy="88028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7850d5f39c_0_140"/>
          <p:cNvSpPr txBox="1"/>
          <p:nvPr/>
        </p:nvSpPr>
        <p:spPr>
          <a:xfrm>
            <a:off x="2614869" y="2496228"/>
            <a:ext cx="15897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0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Interface for Observation</a:t>
            </a:r>
            <a:r>
              <a:rPr lang="en" sz="10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i="0" lang="en" sz="10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Data Access (IODA)</a:t>
            </a:r>
            <a:endParaRPr i="0" sz="10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cxnSp>
        <p:nvCxnSpPr>
          <p:cNvPr id="222" name="Google Shape;222;g27850d5f39c_0_140"/>
          <p:cNvCxnSpPr/>
          <p:nvPr/>
        </p:nvCxnSpPr>
        <p:spPr>
          <a:xfrm>
            <a:off x="5778578" y="2101235"/>
            <a:ext cx="1275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3" name="Google Shape;223;g27850d5f39c_0_140"/>
          <p:cNvCxnSpPr/>
          <p:nvPr/>
        </p:nvCxnSpPr>
        <p:spPr>
          <a:xfrm>
            <a:off x="7567970" y="2585400"/>
            <a:ext cx="9300" cy="770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24" name="Google Shape;224;g27850d5f39c_0_140"/>
          <p:cNvSpPr txBox="1"/>
          <p:nvPr/>
        </p:nvSpPr>
        <p:spPr>
          <a:xfrm>
            <a:off x="4330399" y="2437372"/>
            <a:ext cx="20535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adley"/>
              <a:buNone/>
            </a:pPr>
            <a:r>
              <a:rPr i="0" lang="en" sz="10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Research Repository</a:t>
            </a:r>
            <a:br>
              <a:rPr i="0" lang="en" sz="10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i="0" lang="en" sz="10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for Data and Diagnostics</a:t>
            </a:r>
            <a:r>
              <a:rPr lang="en" sz="10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i="0" lang="en" sz="10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(R2D2)</a:t>
            </a:r>
            <a:endParaRPr i="0" sz="10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cxnSp>
        <p:nvCxnSpPr>
          <p:cNvPr id="225" name="Google Shape;225;g27850d5f39c_0_140"/>
          <p:cNvCxnSpPr/>
          <p:nvPr/>
        </p:nvCxnSpPr>
        <p:spPr>
          <a:xfrm>
            <a:off x="3865955" y="2101235"/>
            <a:ext cx="10737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26" name="Google Shape;226;g27850d5f39c_0_1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38939" y="1781389"/>
            <a:ext cx="640376" cy="6396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g27850d5f39c_0_140"/>
          <p:cNvCxnSpPr>
            <a:endCxn id="228" idx="1"/>
          </p:cNvCxnSpPr>
          <p:nvPr/>
        </p:nvCxnSpPr>
        <p:spPr>
          <a:xfrm>
            <a:off x="3214458" y="4322391"/>
            <a:ext cx="1385100" cy="81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9" name="Google Shape;229;g27850d5f39c_0_140"/>
          <p:cNvCxnSpPr>
            <a:stCxn id="230" idx="3"/>
            <a:endCxn id="228" idx="1"/>
          </p:cNvCxnSpPr>
          <p:nvPr/>
        </p:nvCxnSpPr>
        <p:spPr>
          <a:xfrm>
            <a:off x="3458978" y="3576016"/>
            <a:ext cx="1140600" cy="827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31" name="Google Shape;231;g27850d5f39c_0_140"/>
          <p:cNvCxnSpPr>
            <a:endCxn id="228" idx="1"/>
          </p:cNvCxnSpPr>
          <p:nvPr/>
        </p:nvCxnSpPr>
        <p:spPr>
          <a:xfrm flipH="1" rot="10800000">
            <a:off x="3214458" y="4403691"/>
            <a:ext cx="1385100" cy="372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32" name="Google Shape;232;g27850d5f39c_0_140"/>
          <p:cNvCxnSpPr>
            <a:stCxn id="233" idx="0"/>
            <a:endCxn id="228" idx="1"/>
          </p:cNvCxnSpPr>
          <p:nvPr/>
        </p:nvCxnSpPr>
        <p:spPr>
          <a:xfrm>
            <a:off x="3262075" y="4181893"/>
            <a:ext cx="1337400" cy="221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34" name="Google Shape;234;g27850d5f39c_0_140"/>
          <p:cNvCxnSpPr>
            <a:stCxn id="235" idx="3"/>
            <a:endCxn id="228" idx="1"/>
          </p:cNvCxnSpPr>
          <p:nvPr/>
        </p:nvCxnSpPr>
        <p:spPr>
          <a:xfrm>
            <a:off x="3463627" y="3839536"/>
            <a:ext cx="1135800" cy="564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6" name="Google Shape;236;g27850d5f39c_0_140"/>
          <p:cNvSpPr/>
          <p:nvPr/>
        </p:nvSpPr>
        <p:spPr>
          <a:xfrm>
            <a:off x="2221615" y="3295709"/>
            <a:ext cx="1221900" cy="707100"/>
          </a:xfrm>
          <a:prstGeom prst="flowChartAlternateProcess">
            <a:avLst/>
          </a:prstGeom>
          <a:solidFill>
            <a:srgbClr val="FEE599"/>
          </a:solidFill>
          <a:ln cap="flat" cmpd="sng" w="12700">
            <a:solidFill>
              <a:srgbClr val="BF9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g27850d5f39c_0_1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16468" y="3354996"/>
            <a:ext cx="442510" cy="44203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7850d5f39c_0_140"/>
          <p:cNvSpPr/>
          <p:nvPr/>
        </p:nvSpPr>
        <p:spPr>
          <a:xfrm>
            <a:off x="2228839" y="3574592"/>
            <a:ext cx="1221900" cy="707100"/>
          </a:xfrm>
          <a:prstGeom prst="flowChartAlternateProcess">
            <a:avLst/>
          </a:prstGeom>
          <a:solidFill>
            <a:srgbClr val="BBD6EE"/>
          </a:solidFill>
          <a:ln cap="flat" cmpd="sng" w="12700">
            <a:solidFill>
              <a:srgbClr val="2E75B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g27850d5f39c_0_1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21117" y="3618517"/>
            <a:ext cx="442510" cy="44203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27850d5f39c_0_140"/>
          <p:cNvSpPr/>
          <p:nvPr/>
        </p:nvSpPr>
        <p:spPr>
          <a:xfrm>
            <a:off x="2261625" y="3583251"/>
            <a:ext cx="9246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SkyLab-</a:t>
            </a:r>
            <a:r>
              <a:rPr lang="en" sz="9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EMC</a:t>
            </a:r>
            <a:endParaRPr i="0" sz="9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39" name="Google Shape;239;g27850d5f39c_0_140"/>
          <p:cNvSpPr/>
          <p:nvPr/>
        </p:nvSpPr>
        <p:spPr>
          <a:xfrm>
            <a:off x="2256976" y="3319731"/>
            <a:ext cx="11439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SkyLab-</a:t>
            </a:r>
            <a:r>
              <a:rPr lang="en" sz="9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GMAO</a:t>
            </a:r>
            <a:endParaRPr i="0" sz="9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40" name="Google Shape;240;g27850d5f39c_0_140"/>
          <p:cNvSpPr/>
          <p:nvPr/>
        </p:nvSpPr>
        <p:spPr>
          <a:xfrm>
            <a:off x="2228840" y="3837556"/>
            <a:ext cx="1221900" cy="707100"/>
          </a:xfrm>
          <a:prstGeom prst="flowChartAlternateProcess">
            <a:avLst/>
          </a:prstGeom>
          <a:solidFill>
            <a:srgbClr val="C4E0B2"/>
          </a:solidFill>
          <a:ln cap="flat" cmpd="sng" w="12700">
            <a:solidFill>
              <a:srgbClr val="54813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g27850d5f39c_0_1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50245" y="3921244"/>
            <a:ext cx="442510" cy="44203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27850d5f39c_0_140"/>
          <p:cNvSpPr txBox="1"/>
          <p:nvPr/>
        </p:nvSpPr>
        <p:spPr>
          <a:xfrm>
            <a:off x="3043138" y="4280293"/>
            <a:ext cx="3981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Radley"/>
                <a:ea typeface="Radley"/>
                <a:cs typeface="Radley"/>
                <a:sym typeface="Radley"/>
              </a:rPr>
              <a:t>Config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27850d5f39c_0_140"/>
          <p:cNvSpPr txBox="1"/>
          <p:nvPr/>
        </p:nvSpPr>
        <p:spPr>
          <a:xfrm>
            <a:off x="2446560" y="4870565"/>
            <a:ext cx="147900" cy="2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7850d5f39c_0_140"/>
          <p:cNvSpPr/>
          <p:nvPr/>
        </p:nvSpPr>
        <p:spPr>
          <a:xfrm>
            <a:off x="2252920" y="3829142"/>
            <a:ext cx="11883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SkyLab-</a:t>
            </a:r>
            <a:r>
              <a:rPr lang="en" sz="9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NRL</a:t>
            </a:r>
            <a:endParaRPr i="0" sz="9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45" name="Google Shape;245;g27850d5f39c_0_140"/>
          <p:cNvSpPr/>
          <p:nvPr/>
        </p:nvSpPr>
        <p:spPr>
          <a:xfrm>
            <a:off x="2219414" y="4098205"/>
            <a:ext cx="1221900" cy="707100"/>
          </a:xfrm>
          <a:prstGeom prst="flowChartAlternateProcess">
            <a:avLst/>
          </a:prstGeom>
          <a:solidFill>
            <a:srgbClr val="F7CAAC"/>
          </a:solidFill>
          <a:ln cap="flat" cmpd="sng" w="127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g27850d5f39c_0_1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40820" y="4181893"/>
            <a:ext cx="442510" cy="44203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27850d5f39c_0_140"/>
          <p:cNvSpPr/>
          <p:nvPr/>
        </p:nvSpPr>
        <p:spPr>
          <a:xfrm>
            <a:off x="2243493" y="4089791"/>
            <a:ext cx="11793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SkyLab-</a:t>
            </a:r>
            <a:r>
              <a:rPr lang="en" sz="9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USAF</a:t>
            </a:r>
            <a:endParaRPr sz="9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47" name="Google Shape;247;g27850d5f39c_0_140"/>
          <p:cNvSpPr/>
          <p:nvPr/>
        </p:nvSpPr>
        <p:spPr>
          <a:xfrm>
            <a:off x="2211184" y="4369974"/>
            <a:ext cx="1221900" cy="707100"/>
          </a:xfrm>
          <a:prstGeom prst="flowChartAlternateProcess">
            <a:avLst/>
          </a:prstGeom>
          <a:solidFill>
            <a:srgbClr val="ACB8CA"/>
          </a:solidFill>
          <a:ln cap="flat" cmpd="sng" w="12700">
            <a:solidFill>
              <a:srgbClr val="3A383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g27850d5f39c_0_14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32589" y="4488652"/>
            <a:ext cx="442510" cy="44203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27850d5f39c_0_140"/>
          <p:cNvSpPr/>
          <p:nvPr/>
        </p:nvSpPr>
        <p:spPr>
          <a:xfrm>
            <a:off x="2235266" y="4361552"/>
            <a:ext cx="1179300" cy="4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n" sz="9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SkyLab-</a:t>
            </a:r>
            <a:r>
              <a:rPr lang="en" sz="9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Pathfinder</a:t>
            </a:r>
            <a:endParaRPr i="0" sz="9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50" name="Google Shape;250;g27850d5f39c_0_140"/>
          <p:cNvSpPr txBox="1"/>
          <p:nvPr/>
        </p:nvSpPr>
        <p:spPr>
          <a:xfrm>
            <a:off x="257551" y="1451619"/>
            <a:ext cx="18702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adley"/>
              <a:buNone/>
            </a:pPr>
            <a:r>
              <a:rPr i="0" lang="en" sz="18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Observations</a:t>
            </a:r>
            <a:endParaRPr i="0" sz="18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51" name="Google Shape;251;g27850d5f39c_0_140"/>
          <p:cNvSpPr/>
          <p:nvPr/>
        </p:nvSpPr>
        <p:spPr>
          <a:xfrm>
            <a:off x="310666" y="1951079"/>
            <a:ext cx="1070400" cy="183600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575" lIns="71100" spcFirstLastPara="1" rIns="71100" wrap="square" tIns="35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BUFR Tanks</a:t>
            </a:r>
            <a:endParaRPr i="0" sz="11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52" name="Google Shape;252;g27850d5f39c_0_140"/>
          <p:cNvSpPr/>
          <p:nvPr/>
        </p:nvSpPr>
        <p:spPr>
          <a:xfrm>
            <a:off x="310666" y="2335379"/>
            <a:ext cx="1070400" cy="183600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575" lIns="71100" spcFirstLastPara="1" rIns="71100" wrap="square" tIns="35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Data Lake</a:t>
            </a:r>
            <a:endParaRPr i="0" sz="11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53" name="Google Shape;253;g27850d5f39c_0_140"/>
          <p:cNvSpPr/>
          <p:nvPr/>
        </p:nvSpPr>
        <p:spPr>
          <a:xfrm>
            <a:off x="307437" y="2745606"/>
            <a:ext cx="1070400" cy="183600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575" lIns="71100" spcFirstLastPara="1" rIns="71100" wrap="square" tIns="35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CDAAC</a:t>
            </a:r>
            <a:endParaRPr i="0" sz="11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54" name="Google Shape;254;g27850d5f39c_0_140"/>
          <p:cNvSpPr/>
          <p:nvPr/>
        </p:nvSpPr>
        <p:spPr>
          <a:xfrm>
            <a:off x="308108" y="3160266"/>
            <a:ext cx="1070400" cy="183600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575" lIns="71100" spcFirstLastPara="1" rIns="71100" wrap="square" tIns="35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ODB</a:t>
            </a:r>
            <a:endParaRPr i="0" sz="11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cxnSp>
        <p:nvCxnSpPr>
          <p:cNvPr id="255" name="Google Shape;255;g27850d5f39c_0_140"/>
          <p:cNvCxnSpPr>
            <a:stCxn id="251" idx="3"/>
          </p:cNvCxnSpPr>
          <p:nvPr/>
        </p:nvCxnSpPr>
        <p:spPr>
          <a:xfrm>
            <a:off x="1381066" y="2042879"/>
            <a:ext cx="1663500" cy="276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56" name="Google Shape;256;g27850d5f39c_0_140"/>
          <p:cNvSpPr/>
          <p:nvPr/>
        </p:nvSpPr>
        <p:spPr>
          <a:xfrm>
            <a:off x="307437" y="3577656"/>
            <a:ext cx="1070400" cy="183600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575" lIns="71100" spcFirstLastPara="1" rIns="71100" wrap="square" tIns="35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FTP</a:t>
            </a:r>
            <a:endParaRPr i="0" sz="11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57" name="Google Shape;257;g27850d5f39c_0_140"/>
          <p:cNvSpPr/>
          <p:nvPr/>
        </p:nvSpPr>
        <p:spPr>
          <a:xfrm>
            <a:off x="307437" y="3992316"/>
            <a:ext cx="1070400" cy="183600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575" lIns="71100" spcFirstLastPara="1" rIns="71100" wrap="square" tIns="35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12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LDM</a:t>
            </a:r>
            <a:endParaRPr i="0" sz="11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cxnSp>
        <p:nvCxnSpPr>
          <p:cNvPr id="258" name="Google Shape;258;g27850d5f39c_0_140"/>
          <p:cNvCxnSpPr>
            <a:stCxn id="252" idx="3"/>
          </p:cNvCxnSpPr>
          <p:nvPr/>
        </p:nvCxnSpPr>
        <p:spPr>
          <a:xfrm flipH="1" rot="10800000">
            <a:off x="1381066" y="2318879"/>
            <a:ext cx="1621500" cy="108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59" name="Google Shape;259;g27850d5f39c_0_140"/>
          <p:cNvCxnSpPr>
            <a:stCxn id="253" idx="3"/>
          </p:cNvCxnSpPr>
          <p:nvPr/>
        </p:nvCxnSpPr>
        <p:spPr>
          <a:xfrm flipH="1" rot="10800000">
            <a:off x="1377837" y="2318406"/>
            <a:ext cx="1647900" cy="519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0" name="Google Shape;260;g27850d5f39c_0_140"/>
          <p:cNvCxnSpPr>
            <a:stCxn id="254" idx="3"/>
          </p:cNvCxnSpPr>
          <p:nvPr/>
        </p:nvCxnSpPr>
        <p:spPr>
          <a:xfrm flipH="1" rot="10800000">
            <a:off x="1378508" y="2317866"/>
            <a:ext cx="1655700" cy="934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1" name="Google Shape;261;g27850d5f39c_0_140"/>
          <p:cNvCxnSpPr>
            <a:stCxn id="256" idx="3"/>
          </p:cNvCxnSpPr>
          <p:nvPr/>
        </p:nvCxnSpPr>
        <p:spPr>
          <a:xfrm flipH="1" rot="10800000">
            <a:off x="1377837" y="2316456"/>
            <a:ext cx="1656600" cy="1353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62" name="Google Shape;262;g27850d5f39c_0_140"/>
          <p:cNvCxnSpPr>
            <a:stCxn id="257" idx="3"/>
          </p:cNvCxnSpPr>
          <p:nvPr/>
        </p:nvCxnSpPr>
        <p:spPr>
          <a:xfrm flipH="1" rot="10800000">
            <a:off x="1377837" y="2317416"/>
            <a:ext cx="1656900" cy="1766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63" name="Google Shape;263;g27850d5f39c_0_14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052480" y="1744510"/>
            <a:ext cx="714213" cy="71344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27850d5f39c_0_140"/>
          <p:cNvSpPr txBox="1"/>
          <p:nvPr/>
        </p:nvSpPr>
        <p:spPr>
          <a:xfrm>
            <a:off x="4588204" y="3656594"/>
            <a:ext cx="16635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adley"/>
              <a:buNone/>
            </a:pPr>
            <a:r>
              <a:rPr i="0" lang="en" sz="10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Experiment Workflow</a:t>
            </a:r>
            <a:br>
              <a:rPr i="0" lang="en" sz="10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i="0" lang="en" sz="10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and Orchestration Kit</a:t>
            </a:r>
            <a:br>
              <a:rPr i="0" lang="en" sz="10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i="0" lang="en" sz="10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(EWOK)</a:t>
            </a:r>
            <a:endParaRPr i="0" sz="10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pSp>
        <p:nvGrpSpPr>
          <p:cNvPr id="265" name="Google Shape;265;g27850d5f39c_0_140"/>
          <p:cNvGrpSpPr/>
          <p:nvPr/>
        </p:nvGrpSpPr>
        <p:grpSpPr>
          <a:xfrm>
            <a:off x="4562641" y="4083921"/>
            <a:ext cx="1589457" cy="789448"/>
            <a:chOff x="5479118" y="5387427"/>
            <a:chExt cx="1984094" cy="986810"/>
          </a:xfrm>
        </p:grpSpPr>
        <p:pic>
          <p:nvPicPr>
            <p:cNvPr id="266" name="Google Shape;266;g27850d5f39c_0_14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6822664" y="5548914"/>
              <a:ext cx="528685" cy="5286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Google Shape;267;g27850d5f39c_0_140"/>
            <p:cNvSpPr txBox="1"/>
            <p:nvPr/>
          </p:nvSpPr>
          <p:spPr>
            <a:xfrm>
              <a:off x="6710811" y="6097338"/>
              <a:ext cx="7524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Radley"/>
                <a:buNone/>
              </a:pPr>
              <a:r>
                <a:rPr i="0" lang="en" sz="10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Code</a:t>
              </a:r>
              <a:endParaRPr i="0" sz="10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  <p:sp>
          <p:nvSpPr>
            <p:cNvPr id="268" name="Google Shape;268;g27850d5f39c_0_140"/>
            <p:cNvSpPr txBox="1"/>
            <p:nvPr/>
          </p:nvSpPr>
          <p:spPr>
            <a:xfrm>
              <a:off x="5479118" y="6097338"/>
              <a:ext cx="891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Radley"/>
                <a:buNone/>
              </a:pPr>
              <a:r>
                <a:rPr i="0" lang="en" sz="1000" u="none" cap="none" strike="noStrike">
                  <a:solidFill>
                    <a:srgbClr val="000000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Config</a:t>
              </a:r>
              <a:endParaRPr i="0" sz="1000" u="none" cap="none" strike="noStrike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  <p:pic>
          <p:nvPicPr>
            <p:cNvPr id="228" name="Google Shape;228;g27850d5f39c_0_14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525199" y="5387427"/>
              <a:ext cx="799425" cy="799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" name="Google Shape;269;g27850d5f39c_0_140"/>
          <p:cNvSpPr txBox="1"/>
          <p:nvPr/>
        </p:nvSpPr>
        <p:spPr>
          <a:xfrm>
            <a:off x="192100" y="-522600"/>
            <a:ext cx="9680100" cy="1470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8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JEDI-Skylab</a:t>
            </a:r>
            <a:endParaRPr i="0" sz="2400" u="none" cap="none" strike="noStrike"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pSp>
        <p:nvGrpSpPr>
          <p:cNvPr id="270" name="Google Shape;270;g27850d5f39c_0_140"/>
          <p:cNvGrpSpPr/>
          <p:nvPr/>
        </p:nvGrpSpPr>
        <p:grpSpPr>
          <a:xfrm>
            <a:off x="4908534" y="2940419"/>
            <a:ext cx="897673" cy="623499"/>
            <a:chOff x="6137850" y="4065450"/>
            <a:chExt cx="1120550" cy="779373"/>
          </a:xfrm>
        </p:grpSpPr>
        <p:pic>
          <p:nvPicPr>
            <p:cNvPr id="271" name="Google Shape;271;g27850d5f39c_0_14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318050" y="4092474"/>
              <a:ext cx="752349" cy="75234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2" name="Google Shape;272;g27850d5f39c_0_140"/>
            <p:cNvCxnSpPr/>
            <p:nvPr/>
          </p:nvCxnSpPr>
          <p:spPr>
            <a:xfrm flipH="1">
              <a:off x="6137850" y="4065450"/>
              <a:ext cx="1500" cy="6681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73" name="Google Shape;273;g27850d5f39c_0_140"/>
            <p:cNvCxnSpPr/>
            <p:nvPr/>
          </p:nvCxnSpPr>
          <p:spPr>
            <a:xfrm rot="10800000">
              <a:off x="7249100" y="4086300"/>
              <a:ext cx="9300" cy="62640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7850d5f39c_0_13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79" name="Google Shape;279;g27850d5f39c_0_132"/>
          <p:cNvSpPr txBox="1"/>
          <p:nvPr/>
        </p:nvSpPr>
        <p:spPr>
          <a:xfrm>
            <a:off x="249250" y="3686750"/>
            <a:ext cx="7961400" cy="13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 fontScale="77500" lnSpcReduction="20000"/>
          </a:bodyPr>
          <a:lstStyle/>
          <a:p>
            <a:pPr indent="-30734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Open Sans Medium"/>
              <a:buChar char="•"/>
            </a:pPr>
            <a:r>
              <a:rPr lang="en" sz="16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End-to-end DA system presented in a testbed workflow fashion</a:t>
            </a:r>
            <a:endParaRPr sz="16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07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Open Sans Medium"/>
              <a:buChar char="•"/>
            </a:pPr>
            <a:r>
              <a:rPr lang="en" sz="16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Highly configurable, highly portable and exercised by continuous integration (</a:t>
            </a:r>
            <a:r>
              <a:rPr lang="en" sz="16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CI</a:t>
            </a:r>
            <a:r>
              <a:rPr lang="en" sz="16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)</a:t>
            </a:r>
            <a:endParaRPr sz="16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07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Open Sans Medium"/>
              <a:buChar char="•"/>
            </a:pPr>
            <a:r>
              <a:rPr lang="en" sz="16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Enables rapid prototyping with new algorithms, new models and/or new observational data</a:t>
            </a:r>
            <a:endParaRPr sz="16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07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Open Sans Medium"/>
              <a:buChar char="•"/>
            </a:pPr>
            <a:r>
              <a:rPr lang="en" sz="16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Leveraging cloud computing environments</a:t>
            </a:r>
            <a:endParaRPr sz="16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073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Open Sans Medium"/>
              <a:buChar char="•"/>
            </a:pPr>
            <a:r>
              <a:rPr lang="en" sz="16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Fast integration of innovations for research and operations</a:t>
            </a:r>
            <a:endParaRPr sz="16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80" name="Google Shape;280;g27850d5f39c_0_132"/>
          <p:cNvSpPr txBox="1"/>
          <p:nvPr/>
        </p:nvSpPr>
        <p:spPr>
          <a:xfrm>
            <a:off x="192100" y="-522600"/>
            <a:ext cx="9680100" cy="1470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8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JEDI-Skylab</a:t>
            </a:r>
            <a:endParaRPr i="0" sz="2400" u="none" cap="none" strike="noStrike"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pSp>
        <p:nvGrpSpPr>
          <p:cNvPr id="281" name="Google Shape;281;g27850d5f39c_0_132"/>
          <p:cNvGrpSpPr/>
          <p:nvPr/>
        </p:nvGrpSpPr>
        <p:grpSpPr>
          <a:xfrm>
            <a:off x="457211" y="692875"/>
            <a:ext cx="8271850" cy="2841474"/>
            <a:chOff x="457211" y="692875"/>
            <a:chExt cx="8271850" cy="2841474"/>
          </a:xfrm>
        </p:grpSpPr>
        <p:pic>
          <p:nvPicPr>
            <p:cNvPr descr="A computer screen with a cloud&#10;&#10;Description automatically generated with medium confidence" id="282" name="Google Shape;282;g27850d5f39c_0_1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11" y="692875"/>
              <a:ext cx="8271850" cy="2841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g27850d5f39c_0_132"/>
            <p:cNvSpPr txBox="1"/>
            <p:nvPr/>
          </p:nvSpPr>
          <p:spPr>
            <a:xfrm>
              <a:off x="785719" y="2558334"/>
              <a:ext cx="520800" cy="321300"/>
            </a:xfrm>
            <a:prstGeom prst="rect">
              <a:avLst/>
            </a:prstGeom>
            <a:solidFill>
              <a:srgbClr val="719AA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IODA</a:t>
              </a:r>
              <a:endParaRPr b="1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7850d5f39c_0_1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289" name="Google Shape;289;g27850d5f39c_0_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100" y="693025"/>
            <a:ext cx="5698275" cy="279617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27850d5f39c_0_124"/>
          <p:cNvSpPr txBox="1"/>
          <p:nvPr/>
        </p:nvSpPr>
        <p:spPr>
          <a:xfrm>
            <a:off x="5661775" y="521125"/>
            <a:ext cx="38190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200" u="sng">
                <a:solidFill>
                  <a:srgbClr val="0097A7"/>
                </a:solidFill>
                <a:latin typeface="Open Sans Medium"/>
                <a:ea typeface="Open Sans Medium"/>
                <a:cs typeface="Open Sans Medium"/>
                <a:sym typeface="Open Sans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JEDI-Skylab v8 release</a:t>
            </a:r>
            <a:endParaRPr i="0" sz="1200" u="none" cap="none" strike="noStrike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</a:br>
            <a:r>
              <a:rPr lang="en" sz="12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Applications</a:t>
            </a:r>
            <a:endParaRPr sz="12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81000" lvl="0" marL="609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 Medium"/>
              <a:buChar char="●"/>
            </a:pPr>
            <a:r>
              <a:rPr lang="en" sz="12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skylab-weather-land (UFS)</a:t>
            </a:r>
            <a:endParaRPr sz="12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81000" lvl="0" marL="609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 Medium"/>
              <a:buChar char="●"/>
            </a:pPr>
            <a:r>
              <a:rPr lang="en" sz="12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skylab-weather-variable-grid (MPAS)</a:t>
            </a:r>
            <a:endParaRPr sz="12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81000" lvl="0" marL="609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 Medium"/>
              <a:buChar char="●"/>
            </a:pPr>
            <a:r>
              <a:rPr lang="en" sz="12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skylab-aerosol-weather (GEOS)</a:t>
            </a:r>
            <a:endParaRPr sz="12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81000" lvl="0" marL="609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 Medium"/>
              <a:buChar char="●"/>
            </a:pPr>
            <a:r>
              <a:rPr lang="en" sz="12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skylab-trace-gas (GEOS)</a:t>
            </a:r>
            <a:endParaRPr sz="12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81000" lvl="0" marL="609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 Medium"/>
              <a:buChar char="●"/>
            </a:pPr>
            <a:r>
              <a:rPr lang="en" sz="12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skylab-marine (MOM6/CICE6)</a:t>
            </a:r>
            <a:endParaRPr sz="12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Medium"/>
                <a:ea typeface="Open Sans Medium"/>
                <a:cs typeface="Open Sans Medium"/>
                <a:sym typeface="Open Sans Medium"/>
              </a:rPr>
              <a:t>Platform support</a:t>
            </a:r>
            <a:endParaRPr sz="12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810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Medium"/>
              <a:buChar char="●"/>
            </a:pPr>
            <a:r>
              <a:rPr lang="en" sz="1200">
                <a:latin typeface="Open Sans Medium"/>
                <a:ea typeface="Open Sans Medium"/>
                <a:cs typeface="Open Sans Medium"/>
                <a:sym typeface="Open Sans Medium"/>
              </a:rPr>
              <a:t>5 HPCs, 3 cloud systems, laptops</a:t>
            </a:r>
            <a:endParaRPr sz="12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 Medium"/>
                <a:ea typeface="Open Sans Medium"/>
                <a:cs typeface="Open Sans Medium"/>
                <a:sym typeface="Open Sans Medium"/>
              </a:rPr>
              <a:t>Code</a:t>
            </a:r>
            <a:endParaRPr sz="12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810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Medium"/>
              <a:buChar char="●"/>
            </a:pPr>
            <a:r>
              <a:rPr lang="en" sz="12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26</a:t>
            </a:r>
            <a:r>
              <a:rPr lang="en" sz="12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 repositories, 1.6 Mio lines of code</a:t>
            </a:r>
            <a:endParaRPr sz="12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810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Medium"/>
              <a:buChar char="●"/>
            </a:pPr>
            <a:r>
              <a:rPr lang="en" sz="1200">
                <a:latin typeface="Open Sans Medium"/>
                <a:ea typeface="Open Sans Medium"/>
                <a:cs typeface="Open Sans Medium"/>
                <a:sym typeface="Open Sans Medium"/>
              </a:rPr>
              <a:t>Close to 2500 unit tests</a:t>
            </a:r>
            <a:endParaRPr sz="12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810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Medium"/>
              <a:buChar char="●"/>
            </a:pPr>
            <a:r>
              <a:rPr lang="en" sz="1200">
                <a:latin typeface="Open Sans Medium"/>
                <a:ea typeface="Open Sans Medium"/>
                <a:cs typeface="Open Sans Medium"/>
                <a:sym typeface="Open Sans Medium"/>
              </a:rPr>
              <a:t>Continuous/nightly end-to-end tests</a:t>
            </a:r>
            <a:endParaRPr sz="120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91" name="Google Shape;291;g27850d5f39c_0_124"/>
          <p:cNvSpPr txBox="1"/>
          <p:nvPr/>
        </p:nvSpPr>
        <p:spPr>
          <a:xfrm>
            <a:off x="192100" y="3614425"/>
            <a:ext cx="42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 Medium"/>
                <a:ea typeface="Open Sans Medium"/>
                <a:cs typeface="Open Sans Medium"/>
                <a:sym typeface="Open Sans Medium"/>
              </a:rPr>
              <a:t>Experiment results of this and past releases: </a:t>
            </a:r>
            <a:r>
              <a:rPr lang="en" u="sng">
                <a:solidFill>
                  <a:srgbClr val="0097A7"/>
                </a:solidFill>
                <a:latin typeface="Open Sans Medium"/>
                <a:ea typeface="Open Sans Medium"/>
                <a:cs typeface="Open Sans Medium"/>
                <a:sym typeface="Open Sans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https://skylab.jcsda.org</a:t>
            </a:r>
            <a:r>
              <a:rPr lang="en">
                <a:latin typeface="Open Sans Medium"/>
                <a:ea typeface="Open Sans Medium"/>
                <a:cs typeface="Open Sans Medium"/>
                <a:sym typeface="Open Sans Medium"/>
              </a:rPr>
              <a:t>	</a:t>
            </a:r>
            <a:endParaRPr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292" name="Google Shape;292;g27850d5f39c_0_124"/>
          <p:cNvSpPr txBox="1"/>
          <p:nvPr/>
        </p:nvSpPr>
        <p:spPr>
          <a:xfrm>
            <a:off x="192100" y="-522600"/>
            <a:ext cx="9680100" cy="1470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8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JEDI-Skylab</a:t>
            </a:r>
            <a:endParaRPr i="0" sz="2400" u="none" cap="none" strike="noStrike"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7850d5f39c_0_99"/>
          <p:cNvSpPr txBox="1"/>
          <p:nvPr/>
        </p:nvSpPr>
        <p:spPr>
          <a:xfrm>
            <a:off x="192100" y="-522600"/>
            <a:ext cx="9680100" cy="1470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8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R2D2: Data Hubs, data stores, and compute hosts</a:t>
            </a:r>
            <a:endParaRPr i="0" sz="2400" u="none" cap="none" strike="noStrike"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298" name="Google Shape;298;g27850d5f39c_0_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2826" y="1638015"/>
            <a:ext cx="4503933" cy="18191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g27850d5f39c_0_99"/>
          <p:cNvGrpSpPr/>
          <p:nvPr/>
        </p:nvGrpSpPr>
        <p:grpSpPr>
          <a:xfrm>
            <a:off x="4823035" y="2357514"/>
            <a:ext cx="2487251" cy="717482"/>
            <a:chOff x="3521907" y="2303657"/>
            <a:chExt cx="4355193" cy="1184941"/>
          </a:xfrm>
        </p:grpSpPr>
        <p:pic>
          <p:nvPicPr>
            <p:cNvPr id="300" name="Google Shape;300;g27850d5f39c_0_9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21907" y="2303657"/>
              <a:ext cx="2289375" cy="11849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g27850d5f39c_0_9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77500" y="2357652"/>
              <a:ext cx="1799600" cy="1076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2" name="Google Shape;302;g27850d5f39c_0_99"/>
          <p:cNvGrpSpPr/>
          <p:nvPr/>
        </p:nvGrpSpPr>
        <p:grpSpPr>
          <a:xfrm>
            <a:off x="583905" y="3023206"/>
            <a:ext cx="2516275" cy="1208355"/>
            <a:chOff x="437536" y="4853154"/>
            <a:chExt cx="3339893" cy="1609209"/>
          </a:xfrm>
        </p:grpSpPr>
        <p:pic>
          <p:nvPicPr>
            <p:cNvPr id="303" name="Google Shape;303;g27850d5f39c_0_9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7200" y="5319363"/>
              <a:ext cx="3285419" cy="1143000"/>
            </a:xfrm>
            <a:prstGeom prst="rect">
              <a:avLst/>
            </a:prstGeom>
            <a:noFill/>
            <a:ln cap="flat" cmpd="sng" w="9525">
              <a:solidFill>
                <a:srgbClr val="1F497D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304" name="Google Shape;304;g27850d5f39c_0_9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37536" y="4853154"/>
              <a:ext cx="3339893" cy="466209"/>
            </a:xfrm>
            <a:prstGeom prst="rect">
              <a:avLst/>
            </a:prstGeom>
            <a:noFill/>
            <a:ln cap="flat" cmpd="sng" w="9525">
              <a:solidFill>
                <a:srgbClr val="1F497D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305" name="Google Shape;305;g27850d5f39c_0_99"/>
          <p:cNvGrpSpPr/>
          <p:nvPr/>
        </p:nvGrpSpPr>
        <p:grpSpPr>
          <a:xfrm>
            <a:off x="683285" y="1856590"/>
            <a:ext cx="2842932" cy="793649"/>
            <a:chOff x="5033317" y="5035502"/>
            <a:chExt cx="3774973" cy="1056930"/>
          </a:xfrm>
        </p:grpSpPr>
        <p:pic>
          <p:nvPicPr>
            <p:cNvPr id="306" name="Google Shape;306;g27850d5f39c_0_9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033317" y="5035502"/>
              <a:ext cx="3774973" cy="554184"/>
            </a:xfrm>
            <a:prstGeom prst="rect">
              <a:avLst/>
            </a:prstGeom>
            <a:solidFill>
              <a:srgbClr val="5A293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07" name="Google Shape;307;g27850d5f39c_0_99"/>
            <p:cNvSpPr txBox="1"/>
            <p:nvPr/>
          </p:nvSpPr>
          <p:spPr>
            <a:xfrm>
              <a:off x="5033317" y="5577632"/>
              <a:ext cx="3774900" cy="514800"/>
            </a:xfrm>
            <a:prstGeom prst="rect">
              <a:avLst/>
            </a:prstGeom>
            <a:solidFill>
              <a:srgbClr val="5A293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rgbClr val="FFFFFF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ORION &amp; HERCULES</a:t>
              </a:r>
              <a:endParaRPr sz="1200"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</p:grpSp>
      <p:grpSp>
        <p:nvGrpSpPr>
          <p:cNvPr id="308" name="Google Shape;308;g27850d5f39c_0_99"/>
          <p:cNvGrpSpPr/>
          <p:nvPr/>
        </p:nvGrpSpPr>
        <p:grpSpPr>
          <a:xfrm>
            <a:off x="5810332" y="4068960"/>
            <a:ext cx="2710996" cy="844739"/>
            <a:chOff x="184044" y="1987582"/>
            <a:chExt cx="4089600" cy="1281850"/>
          </a:xfrm>
        </p:grpSpPr>
        <p:sp>
          <p:nvSpPr>
            <p:cNvPr id="309" name="Google Shape;309;g27850d5f39c_0_99"/>
            <p:cNvSpPr txBox="1"/>
            <p:nvPr/>
          </p:nvSpPr>
          <p:spPr>
            <a:xfrm>
              <a:off x="184044" y="2571332"/>
              <a:ext cx="4089600" cy="698100"/>
            </a:xfrm>
            <a:prstGeom prst="rect">
              <a:avLst/>
            </a:prstGeom>
            <a:solidFill>
              <a:srgbClr val="F8F8F8"/>
            </a:solidFill>
            <a:ln cap="flat" cmpd="sng" w="9525">
              <a:solidFill>
                <a:srgbClr val="1F497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640"/>
                </a:spcBef>
                <a:spcAft>
                  <a:spcPts val="0"/>
                </a:spcAft>
                <a:buNone/>
              </a:pPr>
              <a:r>
                <a:rPr i="0" lang="en" sz="1200" u="none" cap="none" strike="noStrike">
                  <a:solidFill>
                    <a:srgbClr val="143875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Satellite Simulations and Data Assimilation Studies (S4)</a:t>
              </a:r>
              <a:endParaRPr i="0" sz="1200" u="none" cap="none" strike="noStrike">
                <a:solidFill>
                  <a:srgbClr val="143875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  <p:pic>
          <p:nvPicPr>
            <p:cNvPr id="310" name="Google Shape;310;g27850d5f39c_0_9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84045" y="1987582"/>
              <a:ext cx="4088465" cy="630936"/>
            </a:xfrm>
            <a:prstGeom prst="rect">
              <a:avLst/>
            </a:prstGeom>
            <a:noFill/>
            <a:ln cap="flat" cmpd="sng" w="9525">
              <a:solidFill>
                <a:srgbClr val="1F497D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cxnSp>
        <p:nvCxnSpPr>
          <p:cNvPr id="311" name="Google Shape;311;g27850d5f39c_0_99"/>
          <p:cNvCxnSpPr/>
          <p:nvPr/>
        </p:nvCxnSpPr>
        <p:spPr>
          <a:xfrm>
            <a:off x="3529509" y="2075480"/>
            <a:ext cx="1099800" cy="610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12" name="Google Shape;312;g27850d5f39c_0_99"/>
          <p:cNvCxnSpPr/>
          <p:nvPr/>
        </p:nvCxnSpPr>
        <p:spPr>
          <a:xfrm flipH="1" rot="10800000">
            <a:off x="3051176" y="2893810"/>
            <a:ext cx="1521000" cy="732300"/>
          </a:xfrm>
          <a:prstGeom prst="bentConnector3">
            <a:avLst>
              <a:gd fmla="val 14474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13" name="Google Shape;313;g27850d5f39c_0_99"/>
          <p:cNvCxnSpPr>
            <a:stCxn id="314" idx="3"/>
          </p:cNvCxnSpPr>
          <p:nvPr/>
        </p:nvCxnSpPr>
        <p:spPr>
          <a:xfrm rot="10800000">
            <a:off x="5344711" y="3088983"/>
            <a:ext cx="169500" cy="1320300"/>
          </a:xfrm>
          <a:prstGeom prst="bentConnector4">
            <a:avLst>
              <a:gd fmla="val -93492" name="adj1"/>
              <a:gd fmla="val 68515" name="adj2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15" name="Google Shape;315;g27850d5f39c_0_99"/>
          <p:cNvCxnSpPr>
            <a:stCxn id="310" idx="0"/>
          </p:cNvCxnSpPr>
          <p:nvPr/>
        </p:nvCxnSpPr>
        <p:spPr>
          <a:xfrm flipH="1" rot="5400000">
            <a:off x="6364904" y="3268410"/>
            <a:ext cx="993600" cy="607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314" name="Google Shape;314;g27850d5f39c_0_9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33861" y="3920856"/>
            <a:ext cx="2180350" cy="976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27850d5f39c_0_9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33859" y="3566874"/>
            <a:ext cx="2180344" cy="353986"/>
          </a:xfrm>
          <a:prstGeom prst="rect">
            <a:avLst/>
          </a:prstGeom>
          <a:noFill/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7" name="Google Shape;317;g27850d5f39c_0_99"/>
          <p:cNvSpPr txBox="1"/>
          <p:nvPr/>
        </p:nvSpPr>
        <p:spPr>
          <a:xfrm>
            <a:off x="-59550" y="488250"/>
            <a:ext cx="92631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R2D2’s cloud-based MySQL server tracks a rolling set of ~10M data files </a:t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totalling 0.5 PB across &gt;30 curated data stores at 7 data hubs accessible by 6 HPC hosts 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7850d5f39c_0_9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23" name="Google Shape;323;g27850d5f39c_0_93"/>
          <p:cNvSpPr txBox="1"/>
          <p:nvPr/>
        </p:nvSpPr>
        <p:spPr>
          <a:xfrm>
            <a:off x="192100" y="-522600"/>
            <a:ext cx="9680100" cy="14700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811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R2D2: Data store partitions</a:t>
            </a:r>
            <a:endParaRPr i="0" sz="2400" u="none" cap="none" strike="noStrike">
              <a:solidFill>
                <a:srgbClr val="FFFFFF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324" name="Google Shape;324;g27850d5f39c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112" y="600600"/>
            <a:ext cx="7747772" cy="435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