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ial Narrow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1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328df9230_5_116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9328df9230_5_116:notes"/>
          <p:cNvSpPr/>
          <p:nvPr>
            <p:ph idx="2" type="sldImg"/>
          </p:nvPr>
        </p:nvSpPr>
        <p:spPr>
          <a:xfrm>
            <a:off x="-223630" y="374754"/>
            <a:ext cx="7156200" cy="4047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b573ed11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b573ed1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361dd8fb6_0_1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361dd8fb6_0_1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361dd8fb6_0_1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361dd8fb6_0_1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AQMv7 uses the UFS based solution with many components of the package developed by the community.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EIB plays the role of facilitator in transitioning systems to operations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first got involved in AQMv7 implementation around April of 2023. The task assigned was to work on ecFlow workflow development for AQM implementation.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EIB point of view, we focus on creating the operational ecFlow workflow from the implementation branch of the package.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check out the latest version of the AQM package. Build the package and evaluate the condition of the package such as structure, build, control, major operational environment variable assignment, j-job naming, ex-script naming, executable naming, and file/directory softlink.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rocoto based development workflow as the baseline; develop operational ready ecFlow workflow.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ecFlow workflow with retro and realtime parallel to ensure the result is identical to the control.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 with (Environmental Equivalence) EE2 evaluator to ensure the AQM package is compliant to the implementation standard.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operational staff from central operation to transition the AQM package and ecFlow workflow into the operational supercomputer environment.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with operational staff and AQM team to ensure smooth transition to operation.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b573ed1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b573ed1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b573ed1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b573ed1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361dd8fb6_0_1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361dd8fb6_0_1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361dd8fb6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361dd8fb6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361dd8fb6_0_1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361dd8fb6_0_1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b573ed11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b573ed11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758950" y="914400"/>
            <a:ext cx="24231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3502152" y="914400"/>
            <a:ext cx="24231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6245352" y="914400"/>
            <a:ext cx="24231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55" name="Google Shape;55;p12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2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758950" y="2286000"/>
            <a:ext cx="24231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5" type="body"/>
          </p:nvPr>
        </p:nvSpPr>
        <p:spPr>
          <a:xfrm>
            <a:off x="3502152" y="2286000"/>
            <a:ext cx="24231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6" type="body"/>
          </p:nvPr>
        </p:nvSpPr>
        <p:spPr>
          <a:xfrm>
            <a:off x="6245352" y="2286000"/>
            <a:ext cx="24231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Dk Blue">
    <p:bg>
      <p:bgPr>
        <a:solidFill>
          <a:srgbClr val="0070C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96825" y="1731650"/>
            <a:ext cx="1482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NATIONAL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WEATHER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SERVICE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es">
  <p:cSld name="Dk Blue_1">
    <p:bg>
      <p:bgPr>
        <a:solidFill>
          <a:srgbClr val="0070C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5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96825" y="1731650"/>
            <a:ext cx="14829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NATIONAL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WEATHER 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SERVICE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2386750" y="573025"/>
            <a:ext cx="6359100" cy="1468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2" type="title"/>
          </p:nvPr>
        </p:nvSpPr>
        <p:spPr>
          <a:xfrm>
            <a:off x="2248725" y="2244200"/>
            <a:ext cx="6359100" cy="785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OBJECT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4" name="Google Shape;24;p5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28" name="Google Shape;28;p6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5051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52900" y="2362200"/>
            <a:ext cx="79218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752900" y="914400"/>
            <a:ext cx="79218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58952" y="914400"/>
            <a:ext cx="3739800" cy="3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56048" y="914400"/>
            <a:ext cx="3739800" cy="3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758950" y="2286000"/>
            <a:ext cx="3738300" cy="24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4" type="body"/>
          </p:nvPr>
        </p:nvSpPr>
        <p:spPr>
          <a:xfrm>
            <a:off x="4954431" y="2286000"/>
            <a:ext cx="3738300" cy="24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i="0" sz="2800" u="none" cap="none" strike="noStrike">
                <a:solidFill>
                  <a:srgbClr val="07336F"/>
                </a:solidFill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i="0" sz="2400" u="none" cap="none" strike="noStrike">
                <a:solidFill>
                  <a:srgbClr val="07336F"/>
                </a:solidFill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i="0" sz="2000" u="none" cap="none" strike="noStrike">
                <a:solidFill>
                  <a:srgbClr val="07336F"/>
                </a:solidFill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i="0" sz="1800" u="none" cap="none" strike="noStrike">
                <a:solidFill>
                  <a:srgbClr val="07336F"/>
                </a:solidFill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i="0" sz="1600" u="none" cap="none" strike="noStrike">
                <a:solidFill>
                  <a:srgbClr val="07336F"/>
                </a:solidFill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1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1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36F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i="0" u="none" cap="none" strike="noStrike">
                <a:solidFill>
                  <a:srgbClr val="07336F"/>
                </a:solidFill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i="0" sz="1000" u="none" cap="none" strike="noStrike">
                <a:solidFill>
                  <a:schemeClr val="dk1"/>
                </a:solidFill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i="0" sz="9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0" name="Google Shape;10;p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325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8263025" y="4879275"/>
            <a:ext cx="4236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800"/>
              <a:buFont typeface="Arial Narrow"/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2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" y="4821175"/>
            <a:ext cx="301752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43" y="4824907"/>
            <a:ext cx="292608" cy="2926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888325" y="4805025"/>
            <a:ext cx="524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National Weather Service</a:t>
            </a:r>
            <a:endParaRPr sz="1100"/>
          </a:p>
        </p:txBody>
      </p:sp>
      <p:sp>
        <p:nvSpPr>
          <p:cNvPr id="15" name="Google Shape;15;p1"/>
          <p:cNvSpPr txBox="1"/>
          <p:nvPr/>
        </p:nvSpPr>
        <p:spPr>
          <a:xfrm>
            <a:off x="6587600" y="4801863"/>
            <a:ext cx="204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2024 UIFCW</a:t>
            </a:r>
            <a:endParaRPr sz="11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7"/>
          <p:cNvCxnSpPr/>
          <p:nvPr/>
        </p:nvCxnSpPr>
        <p:spPr>
          <a:xfrm>
            <a:off x="2378700" y="1941825"/>
            <a:ext cx="6765300" cy="3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7"/>
          <p:cNvSpPr txBox="1"/>
          <p:nvPr/>
        </p:nvSpPr>
        <p:spPr>
          <a:xfrm>
            <a:off x="2356275" y="1007300"/>
            <a:ext cx="657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6F5FF"/>
                </a:solidFill>
              </a:rPr>
              <a:t>July 24</a:t>
            </a:r>
            <a:r>
              <a:rPr baseline="30000" lang="en" sz="1200">
                <a:solidFill>
                  <a:srgbClr val="D6F5FF"/>
                </a:solidFill>
              </a:rPr>
              <a:t>th</a:t>
            </a:r>
            <a:r>
              <a:rPr lang="en" sz="1200">
                <a:solidFill>
                  <a:srgbClr val="D6F5FF"/>
                </a:solidFill>
              </a:rPr>
              <a:t>, 2024</a:t>
            </a:r>
            <a:endParaRPr sz="1200">
              <a:solidFill>
                <a:srgbClr val="D6F5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D6F5FF"/>
                </a:solidFill>
              </a:rPr>
              <a:t>Lin Gan</a:t>
            </a:r>
            <a:r>
              <a:rPr baseline="30000" i="1" lang="en" sz="1600">
                <a:solidFill>
                  <a:schemeClr val="lt2"/>
                </a:solidFill>
              </a:rPr>
              <a:t>a*</a:t>
            </a:r>
            <a:r>
              <a:rPr i="1" lang="en" sz="1600">
                <a:solidFill>
                  <a:schemeClr val="lt2"/>
                </a:solidFill>
              </a:rPr>
              <a:t>,</a:t>
            </a:r>
            <a:r>
              <a:rPr i="1" lang="en" sz="1600">
                <a:solidFill>
                  <a:srgbClr val="D6F5FF"/>
                </a:solidFill>
              </a:rPr>
              <a:t> Jacob R. Carley</a:t>
            </a:r>
            <a:r>
              <a:rPr baseline="30000" i="1" lang="en" sz="1600">
                <a:solidFill>
                  <a:srgbClr val="D6F5FF"/>
                </a:solidFill>
              </a:rPr>
              <a:t>a*</a:t>
            </a:r>
            <a:r>
              <a:rPr i="1" lang="en" sz="1600">
                <a:solidFill>
                  <a:srgbClr val="D6F5FF"/>
                </a:solidFill>
              </a:rPr>
              <a:t>, Steven Earle</a:t>
            </a:r>
            <a:r>
              <a:rPr baseline="30000" i="1" lang="en" sz="1600">
                <a:solidFill>
                  <a:srgbClr val="D6F5FF"/>
                </a:solidFill>
              </a:rPr>
              <a:t>b</a:t>
            </a:r>
            <a:r>
              <a:rPr i="1" lang="en" sz="1600">
                <a:solidFill>
                  <a:srgbClr val="D6F5FF"/>
                </a:solidFill>
              </a:rPr>
              <a:t>, Jianping Huang</a:t>
            </a:r>
            <a:r>
              <a:rPr baseline="30000" i="1" lang="en" sz="1600">
                <a:solidFill>
                  <a:schemeClr val="lt2"/>
                </a:solidFill>
              </a:rPr>
              <a:t>a*</a:t>
            </a:r>
            <a:endParaRPr i="1" sz="16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1600">
                <a:solidFill>
                  <a:srgbClr val="D6F5FF"/>
                </a:solidFill>
              </a:rPr>
              <a:t>a</a:t>
            </a:r>
            <a:r>
              <a:rPr i="1" lang="en" sz="1600">
                <a:solidFill>
                  <a:srgbClr val="D6F5FF"/>
                </a:solidFill>
              </a:rPr>
              <a:t>NOAA/Environmental Modeling Center, College Park, MD</a:t>
            </a:r>
            <a:endParaRPr i="1" sz="1600">
              <a:solidFill>
                <a:srgbClr val="D6F5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1600">
                <a:solidFill>
                  <a:srgbClr val="D6F5FF"/>
                </a:solidFill>
              </a:rPr>
              <a:t>b</a:t>
            </a:r>
            <a:r>
              <a:rPr i="1" lang="en" sz="1600">
                <a:solidFill>
                  <a:srgbClr val="D6F5FF"/>
                </a:solidFill>
              </a:rPr>
              <a:t>NOAA/NWS Central Operations, College Park, MD</a:t>
            </a:r>
            <a:endParaRPr i="1" sz="1600">
              <a:solidFill>
                <a:srgbClr val="D6F5FF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356275" y="180400"/>
            <a:ext cx="657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 Technical Overview of the Transition of the UFS-based AQMv7 into Operations</a:t>
            </a:r>
            <a:endParaRPr b="1" i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56500" y="914400"/>
            <a:ext cx="8654700" cy="3828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rm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AQM was implemented on May 14th 2024. Congratulations to the full team!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can we improve for next time?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benefit that the EIB EE2 process can do to help transition to operation.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should consider updating the implementation standards for the UFS.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Questions?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Introduction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Original Approach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Major challenge with the implementation standard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Design and architecture modification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Transition to ECFLOW workflow for operation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Conclusion</a:t>
            </a:r>
            <a:endParaRPr sz="1800">
              <a:solidFill>
                <a:srgbClr val="FF3300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CAVEAT: </a:t>
            </a:r>
            <a:r>
              <a:rPr lang="en" sz="1800" u="sng">
                <a:solidFill>
                  <a:schemeClr val="dk1"/>
                </a:solidFill>
              </a:rPr>
              <a:t>This talk focuses only on modeling systems that run on the NWS Central Operational HPC Platform WCOSS</a:t>
            </a:r>
            <a:endParaRPr sz="180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Introduction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56500" y="914400"/>
            <a:ext cx="8654700" cy="3828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rm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Air Quality Model (AQM) v7 package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Environmental Modeling Center (EMC) Engineering and Implementation Branch (EIB)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Environmental Equivalence (EE2)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ecFlow Workflow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Implementation and translation to operation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Approach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56500" y="914400"/>
            <a:ext cx="8654700" cy="3828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rm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architecture design solution from 2023 AQMv7 that was used in first NCO code delivery attempt.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Hardwired major environment variable for example HOMEaqm, COMaqm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Workflow running configuration changed on each cycle - var_defns.sh.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Forecast and RESTART capability.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COM, shared DATA and unique DATA architecture.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J-Job and ex-script boundary. 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Exception handling.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Move/Modify/Delete previous job product from different job.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Softlink files from DATA to COM. 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752900" y="205974"/>
            <a:ext cx="7933800" cy="8604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Standard</a:t>
            </a:r>
            <a:br>
              <a:rPr lang="en"/>
            </a:br>
            <a:r>
              <a:rPr lang="en" sz="2200"/>
              <a:t>https://www.nco.ncep.noaa.gov/idsb/implementation_standards</a:t>
            </a:r>
            <a:endParaRPr sz="2200"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56500" y="1153650"/>
            <a:ext cx="8654700" cy="3589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rmAutofit fontScale="85000" lnSpcReduction="20000"/>
          </a:bodyPr>
          <a:lstStyle/>
          <a:p>
            <a:pPr indent="-320357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Has the NCO script naming convention been followed?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Enable debug logging at the top of each shell script - set -x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Does the COM directory structure follow the standard: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$COMROOT/$NET/$model_ver/$RUN.$PDY?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Is the prod_util module loaded and used – compath.py, cpreq , err_chk, err_exit and ndate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Is the latest module been used?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Free of compile warning and absolute path assignment in makefile.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No hardcoded path assignment in ush scripts, parm files, fix files. 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Do all executables match or resemble their top level source directory name?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Are standard production environment variable set in the J-job or workflow scripts and subsequently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exported to child scripts?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Have all modules been loaded in ecf scripts and nowhere else?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Have all version numbers been exported in the version file and nowhere else?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FATAL/WARNING messages should be meaningful with respect to troubleshooting job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failures/code errors.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Exception handling.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No zero byte files in the output directories.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Is pgmout and errfile cat’d to stdout file before being removed from $DATA?</a:t>
            </a:r>
            <a:endParaRPr sz="1700"/>
          </a:p>
          <a:p>
            <a:pPr indent="-32035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Is restart capability added if the job runs greater than 15 minutes?</a:t>
            </a:r>
            <a:endParaRPr sz="1700"/>
          </a:p>
        </p:txBody>
      </p:sp>
      <p:sp>
        <p:nvSpPr>
          <p:cNvPr id="115" name="Google Shape;115;p21"/>
          <p:cNvSpPr txBox="1"/>
          <p:nvPr/>
        </p:nvSpPr>
        <p:spPr>
          <a:xfrm>
            <a:off x="9447175" y="803500"/>
            <a:ext cx="917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800" y="194700"/>
            <a:ext cx="5034525" cy="10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62" y="1284425"/>
            <a:ext cx="8523749" cy="17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850" y="3151525"/>
            <a:ext cx="8434475" cy="15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" y="152400"/>
            <a:ext cx="8545549" cy="17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75" y="2024213"/>
            <a:ext cx="8456276" cy="11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050" y="3299600"/>
            <a:ext cx="8545549" cy="14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51425" lIns="51425" spcFirstLastPara="1" rIns="51425" wrap="square" tIns="5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and Architecture Modification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56500" y="914400"/>
            <a:ext cx="8654700" cy="3828900"/>
          </a:xfrm>
          <a:prstGeom prst="rect">
            <a:avLst/>
          </a:prstGeom>
        </p:spPr>
        <p:txBody>
          <a:bodyPr anchorCtr="0" anchor="t" bIns="51425" lIns="51425" spcFirstLastPara="1" rIns="51425" wrap="square" tIns="51425">
            <a:norm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Fix package issues that do not comply with the implementation standard.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Remove dynamic var_defns.sh approach.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Redesign forecast job and RESTART capability.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Design Umbrella shared DATA architecture – </a:t>
            </a:r>
            <a:br>
              <a:rPr lang="en" sz="1700"/>
            </a:br>
            <a:r>
              <a:rPr lang="en" sz="1700"/>
              <a:t>umbrella_forecast_data=${DATAROOT}/${RUN}_forecast_${cyc}_${aqm_ver}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shared_output_data=${umbrella_forecast_data}/output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shared_restart_data=${umbrella_forecast_data}/RESTART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New forecast manager job to handle forecast output and RESTART files.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Improve exception handling.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ecFlow Workflow for Operation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575" y="800275"/>
            <a:ext cx="6145801" cy="39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OC/NOAA/NWS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