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7"/>
  </p:notesMasterIdLst>
  <p:sldIdLst>
    <p:sldId id="258" r:id="rId3"/>
    <p:sldId id="323" r:id="rId4"/>
    <p:sldId id="309" r:id="rId5"/>
    <p:sldId id="310" r:id="rId6"/>
    <p:sldId id="311" r:id="rId7"/>
    <p:sldId id="297" r:id="rId8"/>
    <p:sldId id="314" r:id="rId9"/>
    <p:sldId id="316" r:id="rId10"/>
    <p:sldId id="317" r:id="rId11"/>
    <p:sldId id="318" r:id="rId12"/>
    <p:sldId id="319" r:id="rId13"/>
    <p:sldId id="304" r:id="rId14"/>
    <p:sldId id="321" r:id="rId15"/>
    <p:sldId id="322" r:id="rId1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Raleway SemiBold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1JazjoOk8ORxLpb8Fjbf8LOKR1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EEDB2F-4A5D-E1C3-AD7E-4AC2C3DE88D3}" name="Chul-Su Shin" initials="CS" userId="S::cshin3@gmu.edu::aa75024c-46c2-4561-9186-33b02e6894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/>
    <p:restoredTop sz="94694"/>
  </p:normalViewPr>
  <p:slideViewPr>
    <p:cSldViewPr snapToGrid="0">
      <p:cViewPr varScale="1">
        <p:scale>
          <a:sx n="146" d="100"/>
          <a:sy n="146" d="100"/>
        </p:scale>
        <p:origin x="16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2a068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2a0689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111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2a068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2a0689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02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2a068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2a0689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18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64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2a068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2a0689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38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2a068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2a0689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49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2a068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2a0689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22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2a068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2a0689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96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2a068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2a0689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54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2a068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2a0689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746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2a068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2a0689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09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145FA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8452-0959-DB4E-4A38-1703709C0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26DFA-83D1-CBAE-1731-385799772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0B9DC-E874-DD56-E710-46117207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42A1-C6A7-AE49-97E4-BA6B363CBDD6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33A3-D4E2-18AE-DC10-A0824996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F446C-BCC9-80B5-FE48-AD5EF5E0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7BAE-196A-D242-B24A-358456789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A5FC-DDC3-2253-C54E-34B4824E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DA7B9-EF3D-935F-A137-2D99928F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9D05-8AFC-48D2-8776-2C00A714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42A1-C6A7-AE49-97E4-BA6B363CBDD6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A7E16-8807-6048-4251-315D6C9F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BC045-66BC-4415-0A80-C18DB25D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7BAE-196A-D242-B24A-358456789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42A8-097D-F6A2-5238-5EB9520A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D3DB6-3D18-0FE3-DD7A-609A44DDE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740A7-DBD9-E900-FAD2-D1D4D329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42A1-C6A7-AE49-97E4-BA6B363CBDD6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E57D-590C-600C-9003-B43BDACA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E5860-48FC-C5DE-A818-9471B2A4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7BAE-196A-D242-B24A-358456789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9E02-8A6A-5054-A661-C4BBD999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CC59C-7E77-0306-64F1-2D92B3787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733D1-C067-290A-AFEA-F5C3488F9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30C65-1987-2A85-5CBD-CAA9804C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42A1-C6A7-AE49-97E4-BA6B363CBDD6}" type="datetimeFigureOut">
              <a:rPr lang="en-US" smtClean="0"/>
              <a:t>7/17/24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6256D-1431-C4BC-210C-E3051DDA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77EC7-9025-B673-3776-A75335C9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7BAE-196A-D242-B24A-358456789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7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C50C-1552-2328-3889-64A06594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89232-EA2C-2025-7ECB-2E2272312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213AB-8F4F-0EFC-B5F4-8865F5F87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6C620-BBED-2790-2256-D86CA1F45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9B8B8-8B62-9592-25B0-C1FCD58B7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25534-5B6A-F4C2-3229-1353D6B2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42A1-C6A7-AE49-97E4-BA6B363CBDD6}" type="datetimeFigureOut">
              <a:rPr lang="en-US" smtClean="0"/>
              <a:t>7/17/24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FE5F6-4827-9BAD-C16C-65BD640F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C54F4-AEC1-0DB6-2559-1DBF032D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7BAE-196A-D242-B24A-358456789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0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B8DA-F96C-BE7E-B1B6-1CAC58F4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07B6C-7D19-0E96-26F2-FDE6DE7D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42A1-C6A7-AE49-97E4-BA6B363CBDD6}" type="datetimeFigureOut">
              <a:rPr lang="en-US" smtClean="0"/>
              <a:t>7/17/24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77667-D253-2412-CB50-8559DBFA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F4279-EBC8-71F8-292E-CBA0EF91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7BAE-196A-D242-B24A-358456789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2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6C403-60C8-5230-8D75-794E0DCD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42A1-C6A7-AE49-97E4-BA6B363CBDD6}" type="datetimeFigureOut">
              <a:rPr lang="en-US" smtClean="0"/>
              <a:t>7/17/24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A8E2E-0207-3F17-8A63-3424DAEF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DEDA8-3A9F-BDEC-B058-0B3ED205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7BAE-196A-D242-B24A-358456789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8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3058-5749-FB00-905D-E02A95DB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98767-36F1-9FEF-C10A-AE38F06EA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58866-2CFC-2A2D-1B56-763BF2328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9AE0F-4FB7-A437-485F-E58A1FD0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42A1-C6A7-AE49-97E4-BA6B363CBDD6}" type="datetimeFigureOut">
              <a:rPr lang="en-US" smtClean="0"/>
              <a:t>7/17/24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333DF-1D39-1549-C1C7-92405561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638AD-5DDA-10D1-D28F-E8498432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7BAE-196A-D242-B24A-358456789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2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5A4D-A792-02F7-8DB0-8FE0CD36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19286-8DB5-95AA-2B46-5855B9397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0B147-ADBF-C15F-D6E8-A389B9211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EB6B1-443C-F1DE-23A1-BCF31035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42A1-C6A7-AE49-97E4-BA6B363CBDD6}" type="datetimeFigureOut">
              <a:rPr lang="en-US" smtClean="0"/>
              <a:t>7/17/24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6BFE3-B583-DCB2-6184-8744AC25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25955-2CD6-F28D-CA16-B9F19536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7BAE-196A-D242-B24A-358456789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77D9-3486-B084-EA3A-0CF7045A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27ADE-0F88-2FA2-8BC1-72BB9187A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3048-4056-656C-3261-512189D5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42A1-C6A7-AE49-97E4-BA6B363CBDD6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34E0A-C8AA-C56D-B4F6-F8E1D1E2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1600-F29D-F289-8C2F-F2AA2B3B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7BAE-196A-D242-B24A-358456789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32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8ECDF-62CB-1C31-7B7A-21F302702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36EC5-2FF2-F9C4-510B-3BD9DD761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A5B5C-DC47-E82A-D513-56897F30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42A1-C6A7-AE49-97E4-BA6B363CBDD6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72398-7A1C-F50C-8664-8F660786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37D86-2B55-E6F9-6B28-04FC91E2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7BAE-196A-D242-B24A-358456789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12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 1">
  <p:cSld name="Main point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830393" y="4169130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6" y="3756602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C11C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bar">
  <p:cSld name="TITLE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73588-8FE9-95A9-BD56-B21FCC93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A07FD-9DC5-F7E9-B761-C67E666E4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EB1F-508A-594D-CBB7-F5EFDADF4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542A1-C6A7-AE49-97E4-BA6B363CBDD6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39FE4-61A1-6154-FCC9-A9FBE5BAD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4DD73-8DAB-AC5C-7C67-84CA25C59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87BAE-196A-D242-B24A-358456789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github.com%2FNOAA-EMC%2Ffv3atm%2Fpull%2F828&amp;data=05%7C02%7Cbcash%40gmu.edu%7C4af63cb904dd47232e1608dc70498296%7C9e857255df574c47a0c00546460380cb%7C0%7C0%7C638508708278496163%7CUnknown%7CTWFpbGZsb3d8eyJWIjoiMC4wLjAwMDAiLCJQIjoiV2luMzIiLCJBTiI6Ik1haWwiLCJXVCI6Mn0%3D%7C0%7C%7C%7C&amp;sdata=RWhWJjhsmi6yn%2BBzqLKTq2xM36QxPEABJMRrF4fVdME%3D&amp;reserved=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ithub.com/NOAA-GFDL/GFDL_atmos_cubed_sphere/pull/337" TargetMode="External"/><Relationship Id="rId4" Type="http://schemas.openxmlformats.org/officeDocument/2006/relationships/hyperlink" Target="https://github.com/ufs-community/ufs-weather-model/pull/225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y.opendata.aws/noaa-ufs-s2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710250" y="602357"/>
            <a:ext cx="7688700" cy="4605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1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Diabatic Heating and Vertical Motion in Coupled UFS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727650" y="2280043"/>
            <a:ext cx="7688700" cy="226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dirty="0">
                <a:latin typeface="+mn-lt"/>
              </a:rPr>
              <a:t>David Straus, Erik Swenson, </a:t>
            </a:r>
            <a:r>
              <a:rPr lang="en-US" dirty="0" err="1">
                <a:latin typeface="+mn-lt"/>
              </a:rPr>
              <a:t>Chul-Su</a:t>
            </a:r>
            <a:r>
              <a:rPr lang="en-US" dirty="0">
                <a:latin typeface="+mn-lt"/>
              </a:rPr>
              <a:t> Shin, Jim </a:t>
            </a:r>
            <a:r>
              <a:rPr lang="en-US" dirty="0" err="1">
                <a:latin typeface="+mn-lt"/>
              </a:rPr>
              <a:t>Kinter</a:t>
            </a:r>
            <a:r>
              <a:rPr lang="en-US" dirty="0">
                <a:latin typeface="+mn-lt"/>
              </a:rPr>
              <a:t>, Benjamin Cash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>
                <a:latin typeface="+mn-lt"/>
              </a:rPr>
              <a:t>George Mason University</a:t>
            </a:r>
            <a:endParaRPr dirty="0">
              <a:latin typeface="+mn-lt"/>
            </a:endParaRPr>
          </a:p>
        </p:txBody>
      </p:sp>
      <p:sp>
        <p:nvSpPr>
          <p:cNvPr id="4" name="Google Shape;181;p26">
            <a:extLst>
              <a:ext uri="{FF2B5EF4-FFF2-40B4-BE49-F238E27FC236}">
                <a16:creationId xmlns:a16="http://schemas.microsoft.com/office/drawing/2014/main" id="{451DB6C4-6E28-80D2-F563-2859B8696945}"/>
              </a:ext>
            </a:extLst>
          </p:cNvPr>
          <p:cNvSpPr txBox="1">
            <a:spLocks/>
          </p:cNvSpPr>
          <p:nvPr/>
        </p:nvSpPr>
        <p:spPr>
          <a:xfrm>
            <a:off x="710250" y="4541143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900" dirty="0">
                <a:latin typeface="+mn-lt"/>
                <a:cs typeface="Times New Roman" panose="02020603050405020304" pitchFamily="18" charset="0"/>
              </a:rPr>
              <a:t>  UIFCW 2024</a:t>
            </a:r>
          </a:p>
          <a:p>
            <a:pPr marL="0" indent="0" algn="ctr">
              <a:buNone/>
            </a:pPr>
            <a:r>
              <a:rPr lang="en-US" sz="900" dirty="0">
                <a:latin typeface="+mn-lt"/>
                <a:cs typeface="Times New Roman" panose="02020603050405020304" pitchFamily="18" charset="0"/>
              </a:rPr>
              <a:t>With grateful acknowledgement of support from </a:t>
            </a:r>
            <a:r>
              <a:rPr lang="en-US" sz="9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NOAA WPO</a:t>
            </a:r>
            <a:r>
              <a:rPr lang="en-US" sz="900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2a068987_1_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D565C-B9ED-B75D-8F78-6392BAB50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-114300"/>
            <a:ext cx="3974523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5D2455-FD81-8A3F-B9F9-72A8B27EA9AD}"/>
              </a:ext>
            </a:extLst>
          </p:cNvPr>
          <p:cNvSpPr txBox="1"/>
          <p:nvPr/>
        </p:nvSpPr>
        <p:spPr>
          <a:xfrm>
            <a:off x="76200" y="1318650"/>
            <a:ext cx="4114800" cy="302390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Top Panel: UFS zonal mean heating from directly from model temperature tendencies</a:t>
            </a:r>
          </a:p>
          <a:p>
            <a:endParaRPr lang="en-US" sz="1200" dirty="0"/>
          </a:p>
          <a:p>
            <a:r>
              <a:rPr lang="en-US" sz="1200" dirty="0"/>
              <a:t>Middle Panel: UFS zonal mean heating computed from the residual method.</a:t>
            </a:r>
          </a:p>
          <a:p>
            <a:endParaRPr lang="en-US" sz="1200" dirty="0"/>
          </a:p>
          <a:p>
            <a:r>
              <a:rPr lang="en-US" sz="1200" dirty="0"/>
              <a:t>Bottom Panel: ERA5 zonal mean heating Oct2011 computed from the residual method.</a:t>
            </a:r>
          </a:p>
          <a:p>
            <a:endParaRPr lang="en-US" sz="1200" dirty="0"/>
          </a:p>
          <a:p>
            <a:r>
              <a:rPr lang="en-US" sz="1200" b="1" dirty="0"/>
              <a:t>Much better agreement between direct model heating (top panel) and ERA5 residual heating (bottom panel) than P8 residual (middle panel)</a:t>
            </a:r>
          </a:p>
          <a:p>
            <a:pPr algn="ctr"/>
            <a:endParaRPr lang="en-US" sz="1200" b="1" dirty="0">
              <a:solidFill>
                <a:srgbClr val="FF0000"/>
              </a:solidFill>
            </a:endParaRPr>
          </a:p>
          <a:p>
            <a:pPr algn="ctr"/>
            <a:r>
              <a:rPr lang="en-US" sz="1200" b="1" u="sng" dirty="0"/>
              <a:t>Could upper level UFS </a:t>
            </a:r>
            <a:r>
              <a:rPr lang="el-GR" sz="1200" b="1" u="sng" dirty="0"/>
              <a:t>ω</a:t>
            </a:r>
            <a:r>
              <a:rPr lang="en-US" sz="1200" b="1" u="sng" dirty="0"/>
              <a:t> fields be the cause?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8624D-DB93-8E32-0506-9A9E26EB27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002" t="5127" b="64423"/>
          <a:stretch/>
        </p:blipFill>
        <p:spPr>
          <a:xfrm>
            <a:off x="7759482" y="1162050"/>
            <a:ext cx="1158727" cy="32620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C869DB5-FA39-6DFC-66BA-B074594F4775}"/>
              </a:ext>
            </a:extLst>
          </p:cNvPr>
          <p:cNvSpPr txBox="1">
            <a:spLocks/>
          </p:cNvSpPr>
          <p:nvPr/>
        </p:nvSpPr>
        <p:spPr>
          <a:xfrm>
            <a:off x="266699" y="91064"/>
            <a:ext cx="3733801" cy="88827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Diabatic Heating</a:t>
            </a:r>
            <a:r>
              <a:rPr lang="en-US" sz="2800" b="1" spc="3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 Comparison</a:t>
            </a:r>
          </a:p>
          <a:p>
            <a:pPr algn="ctr"/>
            <a:r>
              <a:rPr lang="en-US" sz="2800" b="1" spc="3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Zonal Mean</a:t>
            </a:r>
          </a:p>
          <a:p>
            <a:pPr algn="ctr"/>
            <a:endParaRPr lang="en-US" sz="2025" b="1" spc="3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  <a:cs typeface="Calibri"/>
            </a:endParaRPr>
          </a:p>
          <a:p>
            <a:pPr algn="ctr"/>
            <a:r>
              <a:rPr lang="en-US" sz="2025" b="1" spc="3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Residual vs </a:t>
            </a:r>
            <a:r>
              <a:rPr lang="en-US" sz="2025" b="1" spc="3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dtend_temp_phys</a:t>
            </a:r>
            <a:r>
              <a:rPr lang="en-US" sz="2025" b="1" spc="3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 vs ERA5</a:t>
            </a:r>
            <a:endParaRPr lang="en-US" sz="2025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</a:endParaRPr>
          </a:p>
          <a:p>
            <a:pPr algn="ctr"/>
            <a:endParaRPr lang="en-US" sz="2025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0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2a068987_1_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CC24D7-0E2E-8610-DF00-123B2C592969}"/>
              </a:ext>
            </a:extLst>
          </p:cNvPr>
          <p:cNvSpPr txBox="1"/>
          <p:nvPr/>
        </p:nvSpPr>
        <p:spPr>
          <a:xfrm>
            <a:off x="223889" y="1193517"/>
            <a:ext cx="3974523" cy="31085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Top panel: Oct 2011 omega from UFS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Descending motion throughout most of the domain -&gt; adiabatic warming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Bottom Panel:  Oct 2011 omega from ERA5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Weak rising motion in the tropics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algn="ctr"/>
            <a:r>
              <a:rPr lang="en-US" dirty="0">
                <a:latin typeface="Helvetica" pitchFamily="2" charset="0"/>
              </a:rPr>
              <a:t>Large disagreement between model and reanalysis at upper levels</a:t>
            </a:r>
          </a:p>
          <a:p>
            <a:pPr algn="ctr"/>
            <a:endParaRPr lang="en-US" dirty="0">
              <a:latin typeface="Helvetica" pitchFamily="2" charset="0"/>
            </a:endParaRPr>
          </a:p>
          <a:p>
            <a:pPr algn="ctr"/>
            <a:r>
              <a:rPr lang="en-US" dirty="0">
                <a:latin typeface="Helvetica" pitchFamily="2" charset="0"/>
              </a:rPr>
              <a:t>Theory and observations support ERA5</a:t>
            </a:r>
          </a:p>
          <a:p>
            <a:endParaRPr lang="en-US" dirty="0">
              <a:latin typeface="Helvetica" pitchFamily="2" charset="0"/>
            </a:endParaRPr>
          </a:p>
          <a:p>
            <a:pPr algn="ctr"/>
            <a:r>
              <a:rPr lang="en-US" b="1" u="sng" dirty="0">
                <a:latin typeface="Helvetica" pitchFamily="2" charset="0"/>
              </a:rPr>
              <a:t>Is it a diagnostic problem?</a:t>
            </a:r>
          </a:p>
          <a:p>
            <a:pPr algn="ctr"/>
            <a:r>
              <a:rPr lang="en-US" b="1" u="sng" dirty="0">
                <a:latin typeface="Helvetica" pitchFamily="2" charset="0"/>
              </a:rPr>
              <a:t>Is model </a:t>
            </a:r>
            <a:r>
              <a:rPr lang="el-GR" b="1" u="sng" dirty="0">
                <a:latin typeface="Helvetica" pitchFamily="2" charset="0"/>
              </a:rPr>
              <a:t>ω</a:t>
            </a:r>
            <a:r>
              <a:rPr lang="en-US" b="1" u="sng" dirty="0">
                <a:latin typeface="Helvetica" pitchFamily="2" charset="0"/>
              </a:rPr>
              <a:t> wrong?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270C9EB-B75D-61B3-F694-13D9BE971424}"/>
              </a:ext>
            </a:extLst>
          </p:cNvPr>
          <p:cNvSpPr txBox="1">
            <a:spLocks/>
          </p:cNvSpPr>
          <p:nvPr/>
        </p:nvSpPr>
        <p:spPr>
          <a:xfrm>
            <a:off x="344249" y="66253"/>
            <a:ext cx="3733801" cy="98444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Upper Level Omega</a:t>
            </a:r>
            <a:endParaRPr lang="en-US" sz="2800" b="1" spc="3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  <a:cs typeface="Calibri"/>
            </a:endParaRPr>
          </a:p>
          <a:p>
            <a:pPr algn="ctr"/>
            <a:r>
              <a:rPr lang="en-US" sz="2800" b="1" spc="3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Zonal Mean</a:t>
            </a:r>
          </a:p>
          <a:p>
            <a:pPr algn="ctr"/>
            <a:endParaRPr lang="en-US" sz="2025" b="1" spc="3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  <a:cs typeface="Calibri"/>
            </a:endParaRPr>
          </a:p>
          <a:p>
            <a:pPr algn="ctr"/>
            <a:r>
              <a:rPr lang="en-US" sz="2025" b="1" spc="3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P8 vs ERA5</a:t>
            </a:r>
            <a:endParaRPr lang="en-US" sz="2025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</a:endParaRPr>
          </a:p>
          <a:p>
            <a:pPr algn="ctr"/>
            <a:endParaRPr lang="en-US" sz="2025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82FAB-09F7-6533-EB99-720221BD7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782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10E9F-B678-9313-2D47-D36BD4D55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86"/>
          <a:stretch/>
        </p:blipFill>
        <p:spPr>
          <a:xfrm>
            <a:off x="1582144" y="1174471"/>
            <a:ext cx="5665700" cy="244136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980810-EDDE-8B40-7E8D-F999CC907CE3}"/>
              </a:ext>
            </a:extLst>
          </p:cNvPr>
          <p:cNvSpPr txBox="1">
            <a:spLocks/>
          </p:cNvSpPr>
          <p:nvPr/>
        </p:nvSpPr>
        <p:spPr>
          <a:xfrm>
            <a:off x="916911" y="34837"/>
            <a:ext cx="7553849" cy="879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Upper Level Vertical Velocity</a:t>
            </a:r>
            <a:endParaRPr lang="en-US" sz="2800" b="1" spc="3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  <a:cs typeface="Calibri"/>
            </a:endParaRPr>
          </a:p>
          <a:p>
            <a:pPr algn="ctr"/>
            <a:r>
              <a:rPr lang="en-US" sz="2800" b="1" spc="3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Zonal Mean</a:t>
            </a:r>
          </a:p>
          <a:p>
            <a:pPr algn="ctr"/>
            <a:endParaRPr lang="en-US" sz="2025" b="1" spc="3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  <a:cs typeface="Calibri"/>
            </a:endParaRPr>
          </a:p>
          <a:p>
            <a:pPr algn="ctr"/>
            <a:endParaRPr lang="en-US" sz="2025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3BFB3-6E66-61D1-7C87-C5BDC7A42A99}"/>
              </a:ext>
            </a:extLst>
          </p:cNvPr>
          <p:cNvSpPr txBox="1"/>
          <p:nvPr/>
        </p:nvSpPr>
        <p:spPr>
          <a:xfrm>
            <a:off x="1582144" y="3770198"/>
            <a:ext cx="6345534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Vertical velocity diagnostic also indicates large-scale descent, small region of ascent concentrated at the poles</a:t>
            </a:r>
          </a:p>
          <a:p>
            <a:pPr algn="ctr"/>
            <a:endParaRPr lang="en-US" dirty="0">
              <a:latin typeface="Helvetica" pitchFamily="2" charset="0"/>
            </a:endParaRPr>
          </a:p>
          <a:p>
            <a:pPr algn="ctr"/>
            <a:r>
              <a:rPr lang="en-US" b="1" u="sng" dirty="0">
                <a:latin typeface="Helvetica" pitchFamily="2" charset="0"/>
              </a:rPr>
              <a:t>More than a simple issue with calculation of omega</a:t>
            </a:r>
          </a:p>
          <a:p>
            <a:pPr algn="ctr"/>
            <a:r>
              <a:rPr lang="en-US" b="1" u="sng" dirty="0">
                <a:latin typeface="Helvetica" pitchFamily="2" charset="0"/>
              </a:rPr>
              <a:t>Significant issue with stratospheric circulation</a:t>
            </a:r>
          </a:p>
        </p:txBody>
      </p:sp>
    </p:spTree>
    <p:extLst>
      <p:ext uri="{BB962C8B-B14F-4D97-AF65-F5344CB8AC3E}">
        <p14:creationId xmlns:p14="http://schemas.microsoft.com/office/powerpoint/2010/main" val="204431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2a068987_1_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94FD355-EFD1-EBF3-90AC-01E3B8BC413D}"/>
              </a:ext>
            </a:extLst>
          </p:cNvPr>
          <p:cNvSpPr txBox="1">
            <a:spLocks/>
          </p:cNvSpPr>
          <p:nvPr/>
        </p:nvSpPr>
        <p:spPr>
          <a:xfrm>
            <a:off x="727650" y="507878"/>
            <a:ext cx="7688700" cy="535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Open Sans"/>
              <a:buNone/>
              <a:defRPr sz="2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Conclusions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FA63ED9-DA45-B19E-98A7-9F01071A0E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5873" y="1086733"/>
            <a:ext cx="8332254" cy="409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P8 residual diabatic heating closely matches ERA5 through most of the troposphere </a:t>
            </a:r>
          </a:p>
          <a:p>
            <a:pPr lvl="1"/>
            <a:r>
              <a:rPr lang="en-US" sz="1400" dirty="0"/>
              <a:t>Also matches direct model output of </a:t>
            </a:r>
            <a:r>
              <a:rPr lang="en-US" sz="1400" dirty="0" err="1"/>
              <a:t>dtend_temp_phys</a:t>
            </a:r>
            <a:endParaRPr lang="en-US" sz="1400" dirty="0"/>
          </a:p>
          <a:p>
            <a:pPr lvl="1"/>
            <a:r>
              <a:rPr lang="en-US" sz="1400" dirty="0"/>
              <a:t>But residual heating is too negative at upper levels</a:t>
            </a:r>
          </a:p>
          <a:p>
            <a:pPr lvl="1"/>
            <a:endParaRPr lang="en-US" sz="1400" dirty="0"/>
          </a:p>
          <a:p>
            <a:r>
              <a:rPr lang="en-US" sz="1800" dirty="0"/>
              <a:t>Upper-level vertical motion was responsible</a:t>
            </a:r>
            <a:endParaRPr lang="en-US" sz="1700" dirty="0"/>
          </a:p>
          <a:p>
            <a:pPr lvl="1"/>
            <a:r>
              <a:rPr lang="en-US" sz="1400" dirty="0">
                <a:ea typeface="Cambria Math" panose="02040503050406030204" pitchFamily="18" charset="0"/>
              </a:rPr>
              <a:t>Zonal mean P8 omega matches well with ERA5 through most of the troposphere</a:t>
            </a:r>
          </a:p>
          <a:p>
            <a:pPr lvl="1"/>
            <a:r>
              <a:rPr lang="en-US" sz="1400" dirty="0">
                <a:ea typeface="Cambria Math" panose="02040503050406030204" pitchFamily="18" charset="0"/>
              </a:rPr>
              <a:t>P8 shows descent across most of the stratosphere in both </a:t>
            </a:r>
            <a:r>
              <a:rPr lang="en-US" sz="1400" dirty="0" err="1">
                <a:ea typeface="Cambria Math" panose="02040503050406030204" pitchFamily="18" charset="0"/>
              </a:rPr>
              <a:t>ω</a:t>
            </a:r>
            <a:r>
              <a:rPr lang="en-US" sz="1400" dirty="0">
                <a:ea typeface="Cambria Math" panose="02040503050406030204" pitchFamily="18" charset="0"/>
              </a:rPr>
              <a:t> and w</a:t>
            </a:r>
          </a:p>
          <a:p>
            <a:pPr lvl="2"/>
            <a:r>
              <a:rPr lang="en-US" sz="1100" dirty="0">
                <a:ea typeface="Cambria Math" panose="02040503050406030204" pitchFamily="18" charset="0"/>
              </a:rPr>
              <a:t>Inconsistent with multiple reanalysis products</a:t>
            </a:r>
            <a:endParaRPr lang="en-US" dirty="0">
              <a:ea typeface="Cambria Math" panose="02040503050406030204" pitchFamily="18" charset="0"/>
            </a:endParaRPr>
          </a:p>
          <a:p>
            <a:pPr lvl="1"/>
            <a:r>
              <a:rPr lang="en-US" sz="1400" dirty="0">
                <a:latin typeface="Helvetica" pitchFamily="2" charset="0"/>
              </a:rPr>
              <a:t>Discussions with scientists at EMC confirmed the problem and led to PRs</a:t>
            </a:r>
          </a:p>
          <a:p>
            <a:pPr lvl="2"/>
            <a:r>
              <a:rPr lang="en-US" sz="1400" dirty="0">
                <a:solidFill>
                  <a:srgbClr val="0078D7"/>
                </a:solidFill>
                <a:latin typeface="Helvetica" pitchFamily="2" charset="0"/>
                <a:hlinkClick r:id="rId3" tooltip="Original URL:&#10;https://github.com/NOAA-EMC/fv3atm/pull/828&#10;&#10;Click to follow link."/>
              </a:rPr>
              <a:t>https://github.com/NOAA-EMC/fv3atm/pull/828</a:t>
            </a:r>
            <a:br>
              <a:rPr lang="en-US" sz="1400" dirty="0">
                <a:solidFill>
                  <a:srgbClr val="212121"/>
                </a:solidFill>
                <a:latin typeface="Helvetica" pitchFamily="2" charset="0"/>
              </a:rPr>
            </a:br>
            <a:r>
              <a:rPr lang="en-US" sz="1400" dirty="0">
                <a:solidFill>
                  <a:srgbClr val="0078D7"/>
                </a:solidFill>
                <a:latin typeface="Helvetica" pitchFamily="2" charset="0"/>
                <a:hlinkClick r:id="rId4" tooltip="Original URL:&#10;https://github.com/ufs-community/ufs-weather-model/pull/2255&#10;&#10;Click to follow link."/>
              </a:rPr>
              <a:t>https://github.com/ufs-community/ufs-weather-model/pull/2255</a:t>
            </a:r>
            <a:br>
              <a:rPr lang="en-US" sz="1400" dirty="0">
                <a:solidFill>
                  <a:srgbClr val="212121"/>
                </a:solidFill>
                <a:latin typeface="Helvetica" pitchFamily="2" charset="0"/>
              </a:rPr>
            </a:br>
            <a:r>
              <a:rPr lang="en-US" sz="1400" dirty="0">
                <a:solidFill>
                  <a:srgbClr val="0078D7"/>
                </a:solidFill>
                <a:latin typeface="Helvetica" pitchFamily="2" charset="0"/>
                <a:hlinkClick r:id="rId5" tooltip="Original URL:&#10;https://github.com/NOAA-GFDL/GFDL_atmos_cubed_sphere/pull/337&#10;&#10;Click to follow link."/>
              </a:rPr>
              <a:t>https://github.com/NOAA-GFDL/GFDL_atmos_cubed_sphere/pull/337</a:t>
            </a:r>
            <a:endParaRPr lang="en-US" sz="1400" dirty="0">
              <a:solidFill>
                <a:srgbClr val="0078D7"/>
              </a:solidFill>
              <a:latin typeface="Helvetica" pitchFamily="2" charset="0"/>
            </a:endParaRPr>
          </a:p>
          <a:p>
            <a:endParaRPr lang="en-US" sz="1600" dirty="0"/>
          </a:p>
          <a:p>
            <a:pPr marL="615935" lvl="1" indent="0">
              <a:buNone/>
            </a:pPr>
            <a:endParaRPr lang="en-US" sz="14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8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2a068987_1_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18EF472-F768-8776-7B75-5DF9433AAE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95795" y="869019"/>
            <a:ext cx="8116389" cy="420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5935" lvl="1" indent="0">
              <a:buNone/>
            </a:pPr>
            <a:endParaRPr lang="en-US" sz="1400" dirty="0">
              <a:latin typeface="Helvetica" pitchFamily="2" charset="0"/>
            </a:endParaRPr>
          </a:p>
          <a:p>
            <a:pPr lvl="2"/>
            <a:endParaRPr lang="en-US" sz="1400" dirty="0">
              <a:solidFill>
                <a:srgbClr val="0078D7"/>
              </a:solidFill>
              <a:latin typeface="Helvetica" pitchFamily="2" charset="0"/>
            </a:endParaRPr>
          </a:p>
          <a:p>
            <a:r>
              <a:rPr lang="en-US" sz="1600" dirty="0">
                <a:latin typeface="Helvetica" pitchFamily="2" charset="0"/>
                <a:ea typeface="Cambria Math" panose="02040503050406030204" pitchFamily="18" charset="0"/>
              </a:rPr>
              <a:t>Not something we were specifically looking for!</a:t>
            </a:r>
          </a:p>
          <a:p>
            <a:pPr lvl="1"/>
            <a:r>
              <a:rPr lang="en-US" sz="1400" dirty="0">
                <a:latin typeface="Helvetica" pitchFamily="2" charset="0"/>
                <a:ea typeface="Cambria Math" panose="02040503050406030204" pitchFamily="18" charset="0"/>
              </a:rPr>
              <a:t>Discovery of circulation problem was by-product of diabatic heating analysis, not a goal</a:t>
            </a:r>
          </a:p>
          <a:p>
            <a:pPr lvl="1"/>
            <a:r>
              <a:rPr lang="en-US" sz="1400" dirty="0">
                <a:latin typeface="Helvetica" pitchFamily="2" charset="0"/>
                <a:ea typeface="Cambria Math" panose="02040503050406030204" pitchFamily="18" charset="0"/>
              </a:rPr>
              <a:t>Illustrates strength of community modeling approach</a:t>
            </a:r>
          </a:p>
          <a:p>
            <a:pPr lvl="2"/>
            <a:r>
              <a:rPr lang="en-US" sz="1400" dirty="0">
                <a:latin typeface="Helvetica" pitchFamily="2" charset="0"/>
                <a:ea typeface="Cambria Math" panose="02040503050406030204" pitchFamily="18" charset="0"/>
              </a:rPr>
              <a:t>Combination of university and NOAA runs, all from the same code base</a:t>
            </a:r>
          </a:p>
          <a:p>
            <a:pPr lvl="2"/>
            <a:r>
              <a:rPr lang="en-US" sz="1400" dirty="0">
                <a:latin typeface="Helvetica" pitchFamily="2" charset="0"/>
                <a:ea typeface="Cambria Math" panose="02040503050406030204" pitchFamily="18" charset="0"/>
              </a:rPr>
              <a:t>“Always more data than eyeballs” (source: Me, probably)</a:t>
            </a:r>
          </a:p>
          <a:p>
            <a:pPr lvl="2"/>
            <a:r>
              <a:rPr lang="en-US" sz="1400" dirty="0">
                <a:latin typeface="Helvetica" pitchFamily="2" charset="0"/>
                <a:ea typeface="Cambria Math" panose="02040503050406030204" pitchFamily="18" charset="0"/>
              </a:rPr>
              <a:t>The more people who are working with the code and the data, the more we will learn</a:t>
            </a:r>
          </a:p>
          <a:p>
            <a:pPr lvl="2"/>
            <a:endParaRPr lang="en-US" sz="1400" dirty="0">
              <a:latin typeface="Helvetica" pitchFamily="2" charset="0"/>
              <a:ea typeface="Cambria Math" panose="02040503050406030204" pitchFamily="18" charset="0"/>
            </a:endParaRPr>
          </a:p>
          <a:p>
            <a:pPr lvl="1"/>
            <a:endParaRPr lang="en-US" sz="1400" dirty="0">
              <a:latin typeface="Helvetica" pitchFamily="2" charset="0"/>
              <a:ea typeface="Cambria Math" panose="02040503050406030204" pitchFamily="18" charset="0"/>
            </a:endParaRPr>
          </a:p>
          <a:p>
            <a:pPr lvl="1"/>
            <a:endParaRPr lang="en-US" sz="1400" dirty="0">
              <a:latin typeface="Helvetica" pitchFamily="2" charset="0"/>
              <a:ea typeface="Cambria Math" panose="02040503050406030204" pitchFamily="18" charset="0"/>
            </a:endParaRPr>
          </a:p>
          <a:p>
            <a:endParaRPr lang="en-US" sz="1600" dirty="0">
              <a:solidFill>
                <a:srgbClr val="0078D7"/>
              </a:solidFill>
              <a:latin typeface="Helvetica" pitchFamily="2" charset="0"/>
            </a:endParaRPr>
          </a:p>
          <a:p>
            <a:pPr lvl="1"/>
            <a:endParaRPr lang="en-US" sz="1400" dirty="0">
              <a:solidFill>
                <a:srgbClr val="212121"/>
              </a:solidFill>
              <a:latin typeface="Helvetica" pitchFamily="2" charset="0"/>
            </a:endParaRPr>
          </a:p>
          <a:p>
            <a:endParaRPr lang="en-US" dirty="0">
              <a:latin typeface="Helvetica" pitchFamily="2" charset="0"/>
              <a:ea typeface="Cambria Math" panose="02040503050406030204" pitchFamily="18" charset="0"/>
            </a:endParaRPr>
          </a:p>
          <a:p>
            <a:pPr marL="615935" lvl="1" indent="0">
              <a:buNone/>
            </a:pPr>
            <a:endParaRPr lang="en-US" sz="1400" dirty="0">
              <a:latin typeface="Helvetica" pitchFamily="2" charset="0"/>
              <a:ea typeface="Cambria Math" panose="02040503050406030204" pitchFamily="18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FB9BCE0-F2B6-71DA-A1C6-D3E61601C06D}"/>
              </a:ext>
            </a:extLst>
          </p:cNvPr>
          <p:cNvSpPr txBox="1">
            <a:spLocks/>
          </p:cNvSpPr>
          <p:nvPr/>
        </p:nvSpPr>
        <p:spPr>
          <a:xfrm>
            <a:off x="727650" y="507878"/>
            <a:ext cx="7688700" cy="535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Open Sans"/>
              <a:buNone/>
              <a:defRPr sz="2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Conclusions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7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710250" y="602357"/>
            <a:ext cx="7688700" cy="4605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1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An Unexpected Path to R2O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727650" y="2280043"/>
            <a:ext cx="7688700" cy="226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dirty="0">
                <a:latin typeface="+mn-lt"/>
              </a:rPr>
              <a:t>David Straus, Erik Swenson, </a:t>
            </a:r>
            <a:r>
              <a:rPr lang="en-US" dirty="0" err="1">
                <a:latin typeface="+mn-lt"/>
              </a:rPr>
              <a:t>Chul-Su</a:t>
            </a:r>
            <a:r>
              <a:rPr lang="en-US" dirty="0">
                <a:latin typeface="+mn-lt"/>
              </a:rPr>
              <a:t> Shin, Jim </a:t>
            </a:r>
            <a:r>
              <a:rPr lang="en-US" dirty="0" err="1">
                <a:latin typeface="+mn-lt"/>
              </a:rPr>
              <a:t>Kinter</a:t>
            </a:r>
            <a:r>
              <a:rPr lang="en-US" dirty="0">
                <a:latin typeface="+mn-lt"/>
              </a:rPr>
              <a:t>, Benjamin Cash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>
                <a:latin typeface="+mn-lt"/>
              </a:rPr>
              <a:t>George Mason University</a:t>
            </a:r>
            <a:endParaRPr dirty="0">
              <a:latin typeface="+mn-lt"/>
            </a:endParaRPr>
          </a:p>
        </p:txBody>
      </p:sp>
      <p:sp>
        <p:nvSpPr>
          <p:cNvPr id="4" name="Google Shape;181;p26">
            <a:extLst>
              <a:ext uri="{FF2B5EF4-FFF2-40B4-BE49-F238E27FC236}">
                <a16:creationId xmlns:a16="http://schemas.microsoft.com/office/drawing/2014/main" id="{451DB6C4-6E28-80D2-F563-2859B8696945}"/>
              </a:ext>
            </a:extLst>
          </p:cNvPr>
          <p:cNvSpPr txBox="1">
            <a:spLocks/>
          </p:cNvSpPr>
          <p:nvPr/>
        </p:nvSpPr>
        <p:spPr>
          <a:xfrm>
            <a:off x="710250" y="4541143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900" dirty="0">
                <a:latin typeface="+mn-lt"/>
                <a:cs typeface="Times New Roman" panose="02020603050405020304" pitchFamily="18" charset="0"/>
              </a:rPr>
              <a:t>  UIFCW 2024</a:t>
            </a:r>
          </a:p>
          <a:p>
            <a:pPr marL="0" indent="0" algn="ctr">
              <a:buNone/>
            </a:pPr>
            <a:r>
              <a:rPr lang="en-US" sz="900" dirty="0">
                <a:latin typeface="+mn-lt"/>
                <a:cs typeface="Times New Roman" panose="02020603050405020304" pitchFamily="18" charset="0"/>
              </a:rPr>
              <a:t>With grateful acknowledgement of support from </a:t>
            </a:r>
            <a:r>
              <a:rPr lang="en-US" sz="9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NOAA WPO</a:t>
            </a:r>
            <a:r>
              <a:rPr lang="en-US" sz="900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3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2a068987_1_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38;p19">
            <a:extLst>
              <a:ext uri="{FF2B5EF4-FFF2-40B4-BE49-F238E27FC236}">
                <a16:creationId xmlns:a16="http://schemas.microsoft.com/office/drawing/2014/main" id="{161523A3-7569-6254-AA9F-32D8E2CC6141}"/>
              </a:ext>
            </a:extLst>
          </p:cNvPr>
          <p:cNvSpPr txBox="1">
            <a:spLocks/>
          </p:cNvSpPr>
          <p:nvPr/>
        </p:nvSpPr>
        <p:spPr>
          <a:xfrm>
            <a:off x="1061400" y="557172"/>
            <a:ext cx="7021200" cy="53184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Open Sans"/>
              <a:buNone/>
              <a:defRPr sz="2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Why Diabatic Heating?</a:t>
            </a:r>
          </a:p>
        </p:txBody>
      </p:sp>
      <p:sp>
        <p:nvSpPr>
          <p:cNvPr id="3" name="Google Shape;139;p19">
            <a:extLst>
              <a:ext uri="{FF2B5EF4-FFF2-40B4-BE49-F238E27FC236}">
                <a16:creationId xmlns:a16="http://schemas.microsoft.com/office/drawing/2014/main" id="{089A19F8-1D75-0BA5-CBF4-C5493BCD5A73}"/>
              </a:ext>
            </a:extLst>
          </p:cNvPr>
          <p:cNvSpPr txBox="1">
            <a:spLocks/>
          </p:cNvSpPr>
          <p:nvPr/>
        </p:nvSpPr>
        <p:spPr>
          <a:xfrm>
            <a:off x="364331" y="1318650"/>
            <a:ext cx="8415338" cy="36313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85743" indent="-285743">
              <a:spcAft>
                <a:spcPts val="1200"/>
              </a:spcAft>
            </a:pPr>
            <a:r>
              <a:rPr lang="en-US" sz="1600"/>
              <a:t>Remote influence of surface anomalies, such as from ENSO, is communicated via the upper atmosphere through diabatic heating anomalies </a:t>
            </a:r>
          </a:p>
          <a:p>
            <a:pPr marL="742931" lvl="1" indent="-285743">
              <a:spcAft>
                <a:spcPts val="1200"/>
              </a:spcAft>
            </a:pPr>
            <a:r>
              <a:rPr lang="en-US" sz="1400"/>
              <a:t>E.g. Teleconnections or ‘atmospheric bridge’</a:t>
            </a:r>
          </a:p>
          <a:p>
            <a:pPr marL="742931" lvl="1" indent="-285743">
              <a:spcAft>
                <a:spcPts val="1200"/>
              </a:spcAft>
            </a:pPr>
            <a:r>
              <a:rPr lang="en-US" sz="1400"/>
              <a:t>Critical for seasonal predictability</a:t>
            </a:r>
          </a:p>
          <a:p>
            <a:pPr marL="285743" indent="-285743">
              <a:spcAft>
                <a:spcPts val="1200"/>
              </a:spcAft>
            </a:pPr>
            <a:r>
              <a:rPr lang="en-US" sz="1600"/>
              <a:t>Diabatic heating is very difficult to observe directly </a:t>
            </a:r>
          </a:p>
          <a:p>
            <a:pPr marL="742931" lvl="1" indent="-285743">
              <a:spcAft>
                <a:spcPts val="1200"/>
              </a:spcAft>
            </a:pPr>
            <a:r>
              <a:rPr lang="en-US" sz="1400"/>
              <a:t>E.g., satellite measurements of condensation </a:t>
            </a:r>
          </a:p>
          <a:p>
            <a:pPr marL="742931" lvl="1" indent="-285743">
              <a:spcAft>
                <a:spcPts val="1200"/>
              </a:spcAft>
            </a:pPr>
            <a:r>
              <a:rPr lang="en-US" sz="1400"/>
              <a:t>Generally includes large observational uncertainties</a:t>
            </a:r>
          </a:p>
          <a:p>
            <a:pPr marL="0" indent="0">
              <a:spcAft>
                <a:spcPts val="1200"/>
              </a:spcAft>
              <a:buFont typeface="Lato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364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2a068987_1_0"/>
          <p:cNvSpPr txBox="1">
            <a:spLocks noGrp="1"/>
          </p:cNvSpPr>
          <p:nvPr>
            <p:ph type="title"/>
          </p:nvPr>
        </p:nvSpPr>
        <p:spPr>
          <a:xfrm>
            <a:off x="791391" y="215353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C62D8-DF73-6CAD-D673-F47849B9355C}"/>
                  </a:ext>
                </a:extLst>
              </p:cNvPr>
              <p:cNvSpPr txBox="1"/>
              <p:nvPr/>
            </p:nvSpPr>
            <p:spPr>
              <a:xfrm>
                <a:off x="0" y="993486"/>
                <a:ext cx="926788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>
                  <a:solidFill>
                    <a:schemeClr val="accent1"/>
                  </a:solidFill>
                </a:endParaRPr>
              </a:p>
              <a:p>
                <a:pPr marL="285743" indent="-285743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</a:rPr>
                  <a:t>However, the diabatic heating field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can be estimated through fundamental thermodynamics in conjunction with modern assessments of the full 3-dimensional state of the atmosphere</a:t>
                </a:r>
              </a:p>
              <a:p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C62D8-DF73-6CAD-D673-F47849B93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3486"/>
                <a:ext cx="9267882" cy="1077218"/>
              </a:xfrm>
              <a:prstGeom prst="rect">
                <a:avLst/>
              </a:prstGeom>
              <a:blipFill>
                <a:blip r:embed="rId3"/>
                <a:stretch>
                  <a:fillRect l="-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A354D9F-FDFF-ED0F-1314-B7AC52A3F1D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98243" y="5584738"/>
            <a:ext cx="548700" cy="393600"/>
          </a:xfrm>
        </p:spPr>
        <p:txBody>
          <a:bodyPr/>
          <a:lstStyle/>
          <a:p>
            <a:fld id="{2823D3A8-C52A-3346-AF7F-0619510B13E9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22E8EE-9FA4-BCEB-8E9A-6C509B124421}"/>
              </a:ext>
            </a:extLst>
          </p:cNvPr>
          <p:cNvSpPr txBox="1">
            <a:spLocks/>
          </p:cNvSpPr>
          <p:nvPr/>
        </p:nvSpPr>
        <p:spPr>
          <a:xfrm>
            <a:off x="5091141" y="7191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ctr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189" marR="0" lvl="1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378" marR="0" lvl="2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566" marR="0" lvl="3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754" marR="0" lvl="4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5943" marR="0" lvl="5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132" marR="0" lvl="6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320" marR="0" lvl="7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509" marR="0" lvl="8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Physics Department Colloquium 13 April 2018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0965E4-4E5D-A4CB-292E-B27733F4311A}"/>
                  </a:ext>
                </a:extLst>
              </p:cNvPr>
              <p:cNvSpPr txBox="1"/>
              <p:nvPr/>
            </p:nvSpPr>
            <p:spPr>
              <a:xfrm>
                <a:off x="1517615" y="1887122"/>
                <a:ext cx="6232655" cy="696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𝜕𝛩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𝛩</m:t>
                      </m:r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𝜕𝛩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05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0965E4-4E5D-A4CB-292E-B27733F43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15" y="1887122"/>
                <a:ext cx="6232655" cy="696281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52710C8-3960-B3D3-D25D-2D8C51C5EF25}"/>
              </a:ext>
            </a:extLst>
          </p:cNvPr>
          <p:cNvGrpSpPr/>
          <p:nvPr/>
        </p:nvGrpSpPr>
        <p:grpSpPr>
          <a:xfrm>
            <a:off x="391126" y="2740548"/>
            <a:ext cx="8759563" cy="592663"/>
            <a:chOff x="219456" y="2306709"/>
            <a:chExt cx="8759563" cy="5926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480199D-4745-F3BE-3845-4B412BEA7F31}"/>
                    </a:ext>
                  </a:extLst>
                </p:cNvPr>
                <p:cNvSpPr txBox="1"/>
                <p:nvPr/>
              </p:nvSpPr>
              <p:spPr>
                <a:xfrm>
                  <a:off x="839430" y="2306709"/>
                  <a:ext cx="1290186" cy="592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480199D-4745-F3BE-3845-4B412BEA7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430" y="2306709"/>
                  <a:ext cx="1290186" cy="592663"/>
                </a:xfrm>
                <a:prstGeom prst="rect">
                  <a:avLst/>
                </a:prstGeom>
                <a:blipFill>
                  <a:blip r:embed="rId5"/>
                  <a:stretch>
                    <a:fillRect b="-4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FF198C-2F0E-84A2-02FB-59F2FFED3EBF}"/>
                </a:ext>
              </a:extLst>
            </p:cNvPr>
            <p:cNvSpPr txBox="1"/>
            <p:nvPr/>
          </p:nvSpPr>
          <p:spPr>
            <a:xfrm>
              <a:off x="219456" y="2417862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Where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4B30243-F651-D1ED-659F-45209988ADAD}"/>
                    </a:ext>
                  </a:extLst>
                </p:cNvPr>
                <p:cNvSpPr txBox="1"/>
                <p:nvPr/>
              </p:nvSpPr>
              <p:spPr>
                <a:xfrm>
                  <a:off x="1887334" y="2417861"/>
                  <a:ext cx="709168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1"/>
                      </a:solidFill>
                      <a:latin typeface="+mj-lt"/>
                    </a:rPr>
                    <a:t>is the potential temperature and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1600" i="1" dirty="0">
                      <a:solidFill>
                        <a:schemeClr val="accent1"/>
                      </a:solidFill>
                      <a:latin typeface="+mj-lt"/>
                    </a:rPr>
                    <a:t> = </a:t>
                  </a:r>
                  <a:r>
                    <a:rPr lang="en-US" sz="1600" i="1" dirty="0" err="1">
                      <a:solidFill>
                        <a:schemeClr val="accent1"/>
                      </a:solidFill>
                      <a:latin typeface="+mj-lt"/>
                    </a:rPr>
                    <a:t>dp</a:t>
                  </a:r>
                  <a:r>
                    <a:rPr lang="en-US" sz="1600" i="1" dirty="0">
                      <a:solidFill>
                        <a:schemeClr val="accent1"/>
                      </a:solidFill>
                      <a:latin typeface="+mj-lt"/>
                    </a:rPr>
                    <a:t>/dt</a:t>
                  </a:r>
                  <a:r>
                    <a:rPr lang="en-US" sz="1600" dirty="0">
                      <a:solidFill>
                        <a:schemeClr val="accent1"/>
                      </a:solidFill>
                      <a:latin typeface="+mj-lt"/>
                    </a:rPr>
                    <a:t> (material derivative of pressure </a:t>
                  </a:r>
                  <a:r>
                    <a:rPr lang="en-US" sz="1600" i="1" dirty="0">
                      <a:solidFill>
                        <a:schemeClr val="accent1"/>
                      </a:solidFill>
                      <a:latin typeface="+mj-lt"/>
                    </a:rPr>
                    <a:t>p</a:t>
                  </a:r>
                  <a:r>
                    <a:rPr lang="en-US" sz="1600" dirty="0">
                      <a:solidFill>
                        <a:schemeClr val="accent1"/>
                      </a:solidFill>
                      <a:latin typeface="+mj-lt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4B30243-F651-D1ED-659F-45209988AD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7334" y="2417861"/>
                  <a:ext cx="709168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537" t="-3571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0E88FC-E11A-8133-9980-410BE6D9D58B}"/>
                  </a:ext>
                </a:extLst>
              </p:cNvPr>
              <p:cNvSpPr txBox="1"/>
              <p:nvPr/>
            </p:nvSpPr>
            <p:spPr>
              <a:xfrm>
                <a:off x="2288505" y="3597977"/>
                <a:ext cx="4690872" cy="8309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accent1"/>
                    </a:solidFill>
                  </a:rPr>
                  <a:t>The left hand side can be evaluated every 6 hours from modern </a:t>
                </a:r>
                <a:r>
                  <a:rPr lang="en-US" sz="1600" u="sng" dirty="0" err="1">
                    <a:solidFill>
                      <a:schemeClr val="accent1"/>
                    </a:solidFill>
                  </a:rPr>
                  <a:t>reanalyses</a:t>
                </a:r>
                <a:r>
                  <a:rPr lang="en-US" sz="1600" u="sng" dirty="0">
                    <a:solidFill>
                      <a:schemeClr val="accent1"/>
                    </a:solidFill>
                  </a:rPr>
                  <a:t> to obtain 6-hourly estimates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u="sng" dirty="0">
                    <a:solidFill>
                      <a:schemeClr val="accent1"/>
                    </a:solidFill>
                  </a:rPr>
                  <a:t>at many pressure levels!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0E88FC-E11A-8133-9980-410BE6D9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5" y="3597977"/>
                <a:ext cx="4690872" cy="830997"/>
              </a:xfrm>
              <a:prstGeom prst="rect">
                <a:avLst/>
              </a:prstGeom>
              <a:blipFill>
                <a:blip r:embed="rId7"/>
                <a:stretch>
                  <a:fillRect l="-538" t="-1471" r="-1613" b="-735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49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2a068987_1_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9F085D1-36C7-BD6F-5BF7-C09C0128637E}"/>
              </a:ext>
            </a:extLst>
          </p:cNvPr>
          <p:cNvSpPr txBox="1"/>
          <p:nvPr/>
        </p:nvSpPr>
        <p:spPr>
          <a:xfrm>
            <a:off x="7548503" y="4662968"/>
            <a:ext cx="59671" cy="106130"/>
          </a:xfrm>
          <a:prstGeom prst="rect">
            <a:avLst/>
          </a:prstGeom>
        </p:spPr>
        <p:txBody>
          <a:bodyPr vert="horz" wrap="square" lIns="0" tIns="4202" rIns="0" bIns="0" rtlCol="0">
            <a:spAutoFit/>
          </a:bodyPr>
          <a:lstStyle/>
          <a:p>
            <a:pPr marL="8405">
              <a:spcBef>
                <a:spcPts val="33"/>
              </a:spcBef>
            </a:pPr>
            <a:r>
              <a:rPr sz="662" dirty="0">
                <a:solidFill>
                  <a:srgbClr val="898989"/>
                </a:solidFill>
                <a:latin typeface="Calibri"/>
                <a:cs typeface="Calibri"/>
              </a:rPr>
              <a:t>0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AE2EFD0-5E28-480D-7FE0-683B1670DB6C}"/>
              </a:ext>
            </a:extLst>
          </p:cNvPr>
          <p:cNvSpPr txBox="1">
            <a:spLocks/>
          </p:cNvSpPr>
          <p:nvPr/>
        </p:nvSpPr>
        <p:spPr>
          <a:xfrm>
            <a:off x="1095402" y="530050"/>
            <a:ext cx="7257787" cy="6149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Open Sans"/>
              <a:buNone/>
              <a:defRPr sz="2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 sz="28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Diabatic Heating</a:t>
            </a:r>
            <a:r>
              <a:rPr lang="en-US" sz="2800" spc="3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 </a:t>
            </a:r>
            <a:r>
              <a:rPr lang="en-US" sz="28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in</a:t>
            </a:r>
            <a:r>
              <a:rPr lang="en-US" sz="2800" spc="7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 </a:t>
            </a:r>
            <a:r>
              <a:rPr lang="en-US" sz="28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UFS</a:t>
            </a:r>
            <a:r>
              <a:rPr lang="en-US" sz="2800" spc="7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 </a:t>
            </a:r>
            <a:r>
              <a:rPr lang="en-US" sz="28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Prototype</a:t>
            </a:r>
            <a:r>
              <a:rPr lang="en-US" sz="2800" spc="1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-P</a:t>
            </a:r>
            <a:r>
              <a:rPr lang="en-US" sz="28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8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A937D9C-4642-1FF5-8939-AB7BD9FAF9BB}"/>
              </a:ext>
            </a:extLst>
          </p:cNvPr>
          <p:cNvSpPr txBox="1">
            <a:spLocks/>
          </p:cNvSpPr>
          <p:nvPr/>
        </p:nvSpPr>
        <p:spPr>
          <a:xfrm>
            <a:off x="270587" y="1853850"/>
            <a:ext cx="8873413" cy="125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1600" dirty="0"/>
              <a:t>Monthly mean diabatic heating diagnosed from January 01 starts for 2012-2018</a:t>
            </a:r>
          </a:p>
          <a:p>
            <a:pPr lvl="1"/>
            <a:r>
              <a:rPr lang="en-US" sz="1400" dirty="0"/>
              <a:t>Data obtained from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https://registry.opendata.aws/noaa-ufs-s2s</a:t>
            </a:r>
            <a:endParaRPr lang="en-US" sz="1400" dirty="0"/>
          </a:p>
          <a:p>
            <a:pPr lvl="1"/>
            <a:r>
              <a:rPr lang="en-US" sz="1400" dirty="0"/>
              <a:t>Incredibly valuable resource</a:t>
            </a:r>
          </a:p>
          <a:p>
            <a:pPr marL="615935" lvl="1" indent="0">
              <a:buFont typeface="Lato"/>
              <a:buNone/>
            </a:pPr>
            <a:endParaRPr lang="en-US" dirty="0">
              <a:latin typeface="+mn-lt"/>
            </a:endParaRPr>
          </a:p>
          <a:p>
            <a:r>
              <a:rPr lang="en-US" sz="1600" dirty="0"/>
              <a:t>Assessed relative to monthly mean diabatic heating diagnosed via the same method from ERA5</a:t>
            </a:r>
          </a:p>
        </p:txBody>
      </p:sp>
    </p:spTree>
    <p:extLst>
      <p:ext uri="{BB962C8B-B14F-4D97-AF65-F5344CB8AC3E}">
        <p14:creationId xmlns:p14="http://schemas.microsoft.com/office/powerpoint/2010/main" val="6117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4AA1073-D479-9AD9-7676-557139FBF5E1}"/>
              </a:ext>
            </a:extLst>
          </p:cNvPr>
          <p:cNvSpPr/>
          <p:nvPr/>
        </p:nvSpPr>
        <p:spPr>
          <a:xfrm>
            <a:off x="1636776" y="3063240"/>
            <a:ext cx="1179576" cy="51206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80E8C4-40E8-FC30-AAE0-9D7D39305442}"/>
              </a:ext>
            </a:extLst>
          </p:cNvPr>
          <p:cNvGrpSpPr/>
          <p:nvPr/>
        </p:nvGrpSpPr>
        <p:grpSpPr>
          <a:xfrm>
            <a:off x="0" y="340961"/>
            <a:ext cx="7772400" cy="2192694"/>
            <a:chOff x="685800" y="206077"/>
            <a:chExt cx="7772400" cy="21926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A4AC13-CC33-9B11-5DF7-6843B9B57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3656"/>
            <a:stretch/>
          </p:blipFill>
          <p:spPr>
            <a:xfrm>
              <a:off x="685800" y="206077"/>
              <a:ext cx="7772400" cy="2192694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7218059-FE04-9BC1-7D1E-ECBE06F05E02}"/>
                </a:ext>
              </a:extLst>
            </p:cNvPr>
            <p:cNvSpPr/>
            <p:nvPr/>
          </p:nvSpPr>
          <p:spPr>
            <a:xfrm>
              <a:off x="1636776" y="618744"/>
              <a:ext cx="1179576" cy="512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50EF09-6E71-52DA-E3FB-2A55AF052256}"/>
              </a:ext>
            </a:extLst>
          </p:cNvPr>
          <p:cNvGrpSpPr/>
          <p:nvPr/>
        </p:nvGrpSpPr>
        <p:grpSpPr>
          <a:xfrm>
            <a:off x="0" y="2711948"/>
            <a:ext cx="7772400" cy="2192694"/>
            <a:chOff x="838200" y="2827176"/>
            <a:chExt cx="7772400" cy="21926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B9A09B-C353-517E-D06C-7E9494931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2177" b="1479"/>
            <a:stretch/>
          </p:blipFill>
          <p:spPr>
            <a:xfrm>
              <a:off x="838200" y="2827176"/>
              <a:ext cx="7772400" cy="219269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67F71C-7C94-3041-518F-DFEB2F30DFE4}"/>
                </a:ext>
              </a:extLst>
            </p:cNvPr>
            <p:cNvSpPr/>
            <p:nvPr/>
          </p:nvSpPr>
          <p:spPr>
            <a:xfrm>
              <a:off x="1789176" y="3215640"/>
              <a:ext cx="1179576" cy="512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973A0A-E952-73BC-DD3D-17459B0ACDE3}"/>
              </a:ext>
            </a:extLst>
          </p:cNvPr>
          <p:cNvSpPr txBox="1"/>
          <p:nvPr/>
        </p:nvSpPr>
        <p:spPr>
          <a:xfrm>
            <a:off x="1312164" y="36459"/>
            <a:ext cx="144142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u="sng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350-200 mb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411B5-3F03-3810-6A87-D5DB471F02A0}"/>
              </a:ext>
            </a:extLst>
          </p:cNvPr>
          <p:cNvSpPr txBox="1"/>
          <p:nvPr/>
        </p:nvSpPr>
        <p:spPr>
          <a:xfrm>
            <a:off x="159953" y="33912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ERA5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388A2-125A-058E-8048-AF573155DDEC}"/>
              </a:ext>
            </a:extLst>
          </p:cNvPr>
          <p:cNvSpPr txBox="1"/>
          <p:nvPr/>
        </p:nvSpPr>
        <p:spPr>
          <a:xfrm>
            <a:off x="2924459" y="216209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ERA5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683B63-5767-E0AC-8C07-A0BC5E2631E1}"/>
              </a:ext>
            </a:extLst>
          </p:cNvPr>
          <p:cNvSpPr txBox="1"/>
          <p:nvPr/>
        </p:nvSpPr>
        <p:spPr>
          <a:xfrm>
            <a:off x="159952" y="2666852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UFS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00BB36-6A93-58F1-725E-4E9EB319208D}"/>
              </a:ext>
            </a:extLst>
          </p:cNvPr>
          <p:cNvSpPr txBox="1"/>
          <p:nvPr/>
        </p:nvSpPr>
        <p:spPr>
          <a:xfrm>
            <a:off x="3072115" y="4494763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UFS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02B744-8E77-F378-FE45-B89F8117D6FE}"/>
              </a:ext>
            </a:extLst>
          </p:cNvPr>
          <p:cNvSpPr txBox="1"/>
          <p:nvPr/>
        </p:nvSpPr>
        <p:spPr>
          <a:xfrm>
            <a:off x="4196473" y="2681701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UFS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BBBCB7-1EA1-D5E4-231A-F45449F5065E}"/>
              </a:ext>
            </a:extLst>
          </p:cNvPr>
          <p:cNvSpPr txBox="1"/>
          <p:nvPr/>
        </p:nvSpPr>
        <p:spPr>
          <a:xfrm>
            <a:off x="7111393" y="4494762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UFS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E4FD08-3559-61B7-FC4A-A6D20DFA8F02}"/>
              </a:ext>
            </a:extLst>
          </p:cNvPr>
          <p:cNvSpPr txBox="1"/>
          <p:nvPr/>
        </p:nvSpPr>
        <p:spPr>
          <a:xfrm>
            <a:off x="4213892" y="33912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ERA5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EF7A58-6494-60A4-3E78-69A35FD3887B}"/>
              </a:ext>
            </a:extLst>
          </p:cNvPr>
          <p:cNvSpPr txBox="1"/>
          <p:nvPr/>
        </p:nvSpPr>
        <p:spPr>
          <a:xfrm>
            <a:off x="6963736" y="215341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ERA5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396A08-E9E9-D748-9264-9C68FB26B653}"/>
              </a:ext>
            </a:extLst>
          </p:cNvPr>
          <p:cNvSpPr txBox="1"/>
          <p:nvPr/>
        </p:nvSpPr>
        <p:spPr>
          <a:xfrm>
            <a:off x="5325246" y="34822"/>
            <a:ext cx="131318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u="sng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200-50 mb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ADD91C-CBD1-4778-FE51-80BF58CE84F1}"/>
              </a:ext>
            </a:extLst>
          </p:cNvPr>
          <p:cNvSpPr txBox="1"/>
          <p:nvPr/>
        </p:nvSpPr>
        <p:spPr>
          <a:xfrm>
            <a:off x="7725030" y="945973"/>
            <a:ext cx="139069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/>
              <a:t>Large differences at upper levels</a:t>
            </a:r>
          </a:p>
          <a:p>
            <a:pPr algn="ctr"/>
            <a:endParaRPr lang="en-US" sz="1800" u="sng" dirty="0"/>
          </a:p>
          <a:p>
            <a:pPr algn="ctr"/>
            <a:r>
              <a:rPr lang="en-US" sz="1800" u="sng" dirty="0"/>
              <a:t>Good agreement at lower levels </a:t>
            </a:r>
          </a:p>
          <a:p>
            <a:pPr algn="ctr"/>
            <a:r>
              <a:rPr lang="en-US" sz="1800" u="sng" dirty="0"/>
              <a:t>(not shown)</a:t>
            </a:r>
          </a:p>
        </p:txBody>
      </p:sp>
    </p:spTree>
    <p:extLst>
      <p:ext uri="{BB962C8B-B14F-4D97-AF65-F5344CB8AC3E}">
        <p14:creationId xmlns:p14="http://schemas.microsoft.com/office/powerpoint/2010/main" val="221382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2a068987_1_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97F03BD-4FBA-8D0B-3A23-A9DC50D6DB0C}"/>
              </a:ext>
            </a:extLst>
          </p:cNvPr>
          <p:cNvSpPr txBox="1">
            <a:spLocks/>
          </p:cNvSpPr>
          <p:nvPr/>
        </p:nvSpPr>
        <p:spPr>
          <a:xfrm>
            <a:off x="270587" y="1318651"/>
            <a:ext cx="8873413" cy="347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1600" dirty="0">
                <a:latin typeface="Helvetica" pitchFamily="2" charset="0"/>
              </a:rPr>
              <a:t>What is the source of the differences in upper level heating?</a:t>
            </a:r>
          </a:p>
          <a:p>
            <a:pPr lvl="1"/>
            <a:r>
              <a:rPr lang="en-US" sz="1400" dirty="0">
                <a:latin typeface="Helvetica" pitchFamily="2" charset="0"/>
              </a:rPr>
              <a:t>Model error?</a:t>
            </a:r>
          </a:p>
          <a:p>
            <a:pPr lvl="1"/>
            <a:r>
              <a:rPr lang="en-US" sz="1400" dirty="0">
                <a:latin typeface="Helvetica" pitchFamily="2" charset="0"/>
              </a:rPr>
              <a:t>Reanalysis error?</a:t>
            </a:r>
          </a:p>
          <a:p>
            <a:pPr lvl="1"/>
            <a:r>
              <a:rPr lang="en-US" sz="1400" dirty="0">
                <a:latin typeface="Helvetica" pitchFamily="2" charset="0"/>
              </a:rPr>
              <a:t>Methodology error?</a:t>
            </a:r>
          </a:p>
          <a:p>
            <a:pPr lvl="1"/>
            <a:r>
              <a:rPr lang="en-US" sz="1400" dirty="0">
                <a:latin typeface="Helvetica" pitchFamily="2" charset="0"/>
              </a:rPr>
              <a:t>All of the above?</a:t>
            </a:r>
          </a:p>
          <a:p>
            <a:pPr marL="615935" lvl="1" indent="0">
              <a:buFont typeface="Lato"/>
              <a:buNone/>
            </a:pPr>
            <a:endParaRPr lang="en-US" dirty="0">
              <a:latin typeface="Helvetica" pitchFamily="2" charset="0"/>
            </a:endParaRPr>
          </a:p>
          <a:p>
            <a:r>
              <a:rPr lang="en-US" sz="1600" dirty="0">
                <a:latin typeface="Helvetica" pitchFamily="2" charset="0"/>
              </a:rPr>
              <a:t>Model tendency analysis</a:t>
            </a:r>
          </a:p>
          <a:p>
            <a:pPr lvl="1"/>
            <a:r>
              <a:rPr lang="en-US" sz="1400" dirty="0">
                <a:latin typeface="Helvetica" pitchFamily="2" charset="0"/>
              </a:rPr>
              <a:t>We have performed an ensemble of P8 integrations, initialized October 01 2011-2017</a:t>
            </a:r>
          </a:p>
          <a:p>
            <a:pPr lvl="1"/>
            <a:r>
              <a:rPr lang="en-US" sz="1400" dirty="0">
                <a:latin typeface="Helvetica" pitchFamily="2" charset="0"/>
              </a:rPr>
              <a:t>We have saved the individual temperature tendency terms from the parameterizations</a:t>
            </a:r>
          </a:p>
          <a:p>
            <a:pPr lvl="2"/>
            <a:r>
              <a:rPr lang="en-US" sz="1200" dirty="0">
                <a:latin typeface="Helvetica" pitchFamily="2" charset="0"/>
              </a:rPr>
              <a:t>Not saved in standard prototype configuration</a:t>
            </a:r>
          </a:p>
          <a:p>
            <a:pPr lvl="1"/>
            <a:r>
              <a:rPr lang="en-US" sz="1400" dirty="0">
                <a:latin typeface="Helvetica" pitchFamily="2" charset="0"/>
              </a:rPr>
              <a:t>Allows for direct comparison between residual method and temperature tendency from parameterizations</a:t>
            </a:r>
          </a:p>
          <a:p>
            <a:pPr lvl="1"/>
            <a:r>
              <a:rPr lang="en-US" sz="1400" dirty="0">
                <a:latin typeface="Helvetica" pitchFamily="2" charset="0"/>
              </a:rPr>
              <a:t>Individual terms, such as contribution from longwave (</a:t>
            </a:r>
            <a:r>
              <a:rPr lang="en-US" sz="1400" dirty="0" err="1">
                <a:latin typeface="Helvetica" pitchFamily="2" charset="0"/>
              </a:rPr>
              <a:t>dtend_temp_lw</a:t>
            </a:r>
            <a:r>
              <a:rPr lang="en-US" sz="1400" dirty="0">
                <a:latin typeface="Helvetica" pitchFamily="2" charset="0"/>
              </a:rPr>
              <a:t>) available</a:t>
            </a:r>
          </a:p>
          <a:p>
            <a:pPr lvl="1"/>
            <a:r>
              <a:rPr lang="en-US" sz="1400" dirty="0">
                <a:latin typeface="Helvetica" pitchFamily="2" charset="0"/>
              </a:rPr>
              <a:t>Total term (</a:t>
            </a:r>
            <a:r>
              <a:rPr lang="en-US" sz="1400" dirty="0" err="1">
                <a:latin typeface="Helvetica" pitchFamily="2" charset="0"/>
              </a:rPr>
              <a:t>dtend_temp_phys</a:t>
            </a:r>
            <a:r>
              <a:rPr lang="en-US" sz="1400" dirty="0">
                <a:latin typeface="Helvetica" pitchFamily="2" charset="0"/>
              </a:rPr>
              <a:t>) analyzed here</a:t>
            </a:r>
          </a:p>
          <a:p>
            <a:pPr lvl="1"/>
            <a:endParaRPr lang="en-US" sz="1400" dirty="0">
              <a:latin typeface="Helvetica" pitchFamily="2" charset="0"/>
            </a:endParaRPr>
          </a:p>
          <a:p>
            <a:pPr lvl="1"/>
            <a:endParaRPr lang="en-US" sz="1400" dirty="0">
              <a:latin typeface="Helvetica" pitchFamily="2" charset="0"/>
            </a:endParaRPr>
          </a:p>
          <a:p>
            <a:pPr lvl="1"/>
            <a:endParaRPr lang="en-US" sz="1400" dirty="0">
              <a:latin typeface="Helvetica" pitchFamily="2" charset="0"/>
            </a:endParaRPr>
          </a:p>
          <a:p>
            <a:pPr lvl="2"/>
            <a:endParaRPr lang="en-US" sz="1400" dirty="0">
              <a:latin typeface="Helvetica" pitchFamily="2" charset="0"/>
            </a:endParaRPr>
          </a:p>
          <a:p>
            <a:pPr lvl="1"/>
            <a:endParaRPr lang="en-US" sz="1400" dirty="0">
              <a:latin typeface="Helvetica" pitchFamily="2" charset="0"/>
            </a:endParaRPr>
          </a:p>
          <a:p>
            <a:pPr lvl="1"/>
            <a:endParaRPr lang="en-US" sz="1400" dirty="0">
              <a:latin typeface="Helvetica" pitchFamily="2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BC18356-F9DA-C355-F07F-354CC38784C7}"/>
              </a:ext>
            </a:extLst>
          </p:cNvPr>
          <p:cNvSpPr txBox="1">
            <a:spLocks/>
          </p:cNvSpPr>
          <p:nvPr/>
        </p:nvSpPr>
        <p:spPr>
          <a:xfrm>
            <a:off x="943106" y="557348"/>
            <a:ext cx="7257787" cy="49213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Drilling Down</a:t>
            </a:r>
            <a:endParaRPr lang="en-US" sz="4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1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2a068987_1_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2565F6-81D9-A6BF-BA26-941280BF3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-2434"/>
            <a:ext cx="3974523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2DF43-145A-E574-FB43-A165E283EB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002" t="5127" b="64423"/>
          <a:stretch/>
        </p:blipFill>
        <p:spPr>
          <a:xfrm>
            <a:off x="7985274" y="938267"/>
            <a:ext cx="1158727" cy="3262099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D7426E28-7462-950C-0E83-D17CD05606F0}"/>
              </a:ext>
            </a:extLst>
          </p:cNvPr>
          <p:cNvSpPr txBox="1">
            <a:spLocks/>
          </p:cNvSpPr>
          <p:nvPr/>
        </p:nvSpPr>
        <p:spPr>
          <a:xfrm>
            <a:off x="306084" y="113562"/>
            <a:ext cx="3733801" cy="82470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Diabatic Heating</a:t>
            </a:r>
            <a:r>
              <a:rPr lang="en-US" sz="2800" b="1" spc="3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 Comparison:</a:t>
            </a:r>
          </a:p>
          <a:p>
            <a:pPr algn="ctr"/>
            <a:r>
              <a:rPr lang="en-US" sz="2800" b="1" spc="3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Zonal Mean</a:t>
            </a:r>
          </a:p>
          <a:p>
            <a:pPr algn="ctr"/>
            <a:endParaRPr lang="en-US" sz="2025" b="1" spc="3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  <a:cs typeface="Calibri"/>
            </a:endParaRPr>
          </a:p>
          <a:p>
            <a:pPr algn="ctr"/>
            <a:r>
              <a:rPr lang="en-US" sz="2025" b="1" spc="3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Residual vs </a:t>
            </a:r>
            <a:r>
              <a:rPr lang="en-US" sz="2025" b="1" spc="3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dtend_temp_phys</a:t>
            </a:r>
            <a:endParaRPr lang="en-US" sz="2025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</a:endParaRPr>
          </a:p>
          <a:p>
            <a:pPr algn="ctr"/>
            <a:endParaRPr lang="en-US" sz="2025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751DF-63EB-44F7-D813-B5A5E72323ED}"/>
              </a:ext>
            </a:extLst>
          </p:cNvPr>
          <p:cNvSpPr txBox="1"/>
          <p:nvPr/>
        </p:nvSpPr>
        <p:spPr>
          <a:xfrm>
            <a:off x="217097" y="1288196"/>
            <a:ext cx="3911776" cy="2654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dirty="0">
                <a:latin typeface="Helvetica" pitchFamily="2" charset="0"/>
              </a:rPr>
              <a:t>Oct 2011 Zonal mean heating</a:t>
            </a:r>
          </a:p>
          <a:p>
            <a:endParaRPr lang="en-US" dirty="0">
              <a:latin typeface="Helvetica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Top Panel: Residual method</a:t>
            </a:r>
            <a:endParaRPr lang="en-US" dirty="0">
              <a:latin typeface="Helvetica" pitchFamily="2" charset="0"/>
              <a:cs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Middle panel: Alternate formulation of residual method</a:t>
            </a:r>
            <a:endParaRPr lang="en-US" dirty="0">
              <a:latin typeface="Helvetica" pitchFamily="2" charset="0"/>
              <a:cs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Bottom panel: </a:t>
            </a:r>
            <a:r>
              <a:rPr lang="en-US" dirty="0" err="1">
                <a:latin typeface="Helvetica" pitchFamily="2" charset="0"/>
              </a:rPr>
              <a:t>dtend_temp_phys</a:t>
            </a: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pPr algn="ctr"/>
            <a:r>
              <a:rPr lang="en-US" b="1" dirty="0">
                <a:latin typeface="Helvetica" pitchFamily="2" charset="0"/>
              </a:rPr>
              <a:t>Generally good agreement with </a:t>
            </a:r>
            <a:r>
              <a:rPr lang="en-US" b="1" dirty="0" err="1">
                <a:latin typeface="Helvetica" pitchFamily="2" charset="0"/>
              </a:rPr>
              <a:t>dtend_temp_phys</a:t>
            </a:r>
            <a:r>
              <a:rPr lang="en-US" b="1" dirty="0">
                <a:latin typeface="Helvetica" pitchFamily="2" charset="0"/>
              </a:rPr>
              <a:t> for 300 </a:t>
            </a:r>
            <a:r>
              <a:rPr lang="en-US" b="1" dirty="0" err="1">
                <a:latin typeface="Helvetica" pitchFamily="2" charset="0"/>
              </a:rPr>
              <a:t>hPa</a:t>
            </a:r>
            <a:r>
              <a:rPr lang="en-US" b="1" dirty="0">
                <a:latin typeface="Helvetica" pitchFamily="2" charset="0"/>
              </a:rPr>
              <a:t> and below</a:t>
            </a:r>
          </a:p>
          <a:p>
            <a:pPr algn="ctr"/>
            <a:endParaRPr lang="en-US" b="1" dirty="0"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77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2a068987_1_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11AA65-544E-B67A-6298-6B753AC0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-2434"/>
            <a:ext cx="3974523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97CE1-F5E9-9580-C81C-E7EA695DF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002" t="5127" b="64423"/>
          <a:stretch/>
        </p:blipFill>
        <p:spPr>
          <a:xfrm>
            <a:off x="7985274" y="938267"/>
            <a:ext cx="1158727" cy="3262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0C0607-53D8-236B-E7F7-1E36A5919764}"/>
              </a:ext>
            </a:extLst>
          </p:cNvPr>
          <p:cNvSpPr txBox="1"/>
          <p:nvPr/>
        </p:nvSpPr>
        <p:spPr>
          <a:xfrm>
            <a:off x="217097" y="1288196"/>
            <a:ext cx="3911776" cy="2931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dirty="0">
                <a:latin typeface="Helvetica" pitchFamily="2" charset="0"/>
              </a:rPr>
              <a:t>Oct 2011 Zonal mean heating</a:t>
            </a:r>
          </a:p>
          <a:p>
            <a:endParaRPr lang="en-US" dirty="0">
              <a:latin typeface="Helvetica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Top Panel: Residual method</a:t>
            </a:r>
            <a:endParaRPr lang="en-US" dirty="0">
              <a:latin typeface="Helvetica" pitchFamily="2" charset="0"/>
              <a:cs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Middle panel: Alternate formulation of residual method</a:t>
            </a:r>
            <a:endParaRPr lang="en-US" dirty="0">
              <a:latin typeface="Helvetica" pitchFamily="2" charset="0"/>
              <a:cs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Bottom panel: </a:t>
            </a:r>
            <a:r>
              <a:rPr lang="en-US" dirty="0" err="1">
                <a:latin typeface="Helvetica" pitchFamily="2" charset="0"/>
              </a:rPr>
              <a:t>dtend_temp_phys</a:t>
            </a: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pPr algn="ctr"/>
            <a:r>
              <a:rPr lang="en-US" b="1" dirty="0">
                <a:latin typeface="Helvetica" pitchFamily="2" charset="0"/>
              </a:rPr>
              <a:t>Generally good agreement with </a:t>
            </a:r>
            <a:r>
              <a:rPr lang="en-US" b="1" dirty="0" err="1">
                <a:latin typeface="Helvetica" pitchFamily="2" charset="0"/>
              </a:rPr>
              <a:t>dtend_temp_phys</a:t>
            </a:r>
            <a:r>
              <a:rPr lang="en-US" b="1" dirty="0">
                <a:latin typeface="Helvetica" pitchFamily="2" charset="0"/>
              </a:rPr>
              <a:t> for 300 </a:t>
            </a:r>
            <a:r>
              <a:rPr lang="en-US" b="1" dirty="0" err="1">
                <a:latin typeface="Helvetica" pitchFamily="2" charset="0"/>
              </a:rPr>
              <a:t>hPa</a:t>
            </a:r>
            <a:r>
              <a:rPr lang="en-US" b="1" dirty="0">
                <a:latin typeface="Helvetica" pitchFamily="2" charset="0"/>
              </a:rPr>
              <a:t> and below</a:t>
            </a:r>
          </a:p>
          <a:p>
            <a:pPr algn="ctr"/>
            <a:endParaRPr lang="en-US" b="1" dirty="0">
              <a:latin typeface="Helvetica" pitchFamily="2" charset="0"/>
              <a:cs typeface="Calibri"/>
            </a:endParaRPr>
          </a:p>
          <a:p>
            <a:pPr algn="ctr"/>
            <a:r>
              <a:rPr lang="en-US" sz="1800" b="1" u="sng" dirty="0">
                <a:latin typeface="Helvetica" pitchFamily="2" charset="0"/>
              </a:rPr>
              <a:t>Opposite sign above 200 </a:t>
            </a:r>
            <a:r>
              <a:rPr lang="en-US" sz="1800" b="1" u="sng" dirty="0" err="1">
                <a:latin typeface="Helvetica" pitchFamily="2" charset="0"/>
              </a:rPr>
              <a:t>hPa</a:t>
            </a:r>
            <a:endParaRPr lang="en-US" sz="1800" b="1" u="sng" dirty="0"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F1FA5C-0E29-D86D-C62F-2A60F333093D}"/>
              </a:ext>
            </a:extLst>
          </p:cNvPr>
          <p:cNvSpPr/>
          <p:nvPr/>
        </p:nvSpPr>
        <p:spPr>
          <a:xfrm>
            <a:off x="5680038" y="233979"/>
            <a:ext cx="1645920" cy="37920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197F36-EDDB-63DD-FB49-0EE517744339}"/>
              </a:ext>
            </a:extLst>
          </p:cNvPr>
          <p:cNvSpPr/>
          <p:nvPr/>
        </p:nvSpPr>
        <p:spPr>
          <a:xfrm>
            <a:off x="5616837" y="1824766"/>
            <a:ext cx="1645920" cy="37920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3BF39E-3C0C-8B9B-5C87-1D105AF382C4}"/>
              </a:ext>
            </a:extLst>
          </p:cNvPr>
          <p:cNvSpPr/>
          <p:nvPr/>
        </p:nvSpPr>
        <p:spPr>
          <a:xfrm>
            <a:off x="5624438" y="3415553"/>
            <a:ext cx="1645920" cy="37920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8F9B1B7E-75FA-F354-FE05-7E9884DF60C2}"/>
              </a:ext>
            </a:extLst>
          </p:cNvPr>
          <p:cNvSpPr txBox="1">
            <a:spLocks/>
          </p:cNvSpPr>
          <p:nvPr/>
        </p:nvSpPr>
        <p:spPr>
          <a:xfrm>
            <a:off x="306084" y="113562"/>
            <a:ext cx="3733801" cy="82470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Diabatic Heating</a:t>
            </a:r>
            <a:r>
              <a:rPr lang="en-US" sz="2800" b="1" spc="3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 Comparison:</a:t>
            </a:r>
          </a:p>
          <a:p>
            <a:pPr algn="ctr"/>
            <a:r>
              <a:rPr lang="en-US" sz="2800" b="1" spc="3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Zonal Mean</a:t>
            </a:r>
          </a:p>
          <a:p>
            <a:pPr algn="ctr"/>
            <a:endParaRPr lang="en-US" sz="2025" b="1" spc="3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  <a:cs typeface="Calibri"/>
            </a:endParaRPr>
          </a:p>
          <a:p>
            <a:pPr algn="ctr"/>
            <a:r>
              <a:rPr lang="en-US" sz="2025" b="1" spc="3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Residual vs </a:t>
            </a:r>
            <a:r>
              <a:rPr lang="en-US" sz="2025" b="1" spc="3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Calibri"/>
              </a:rPr>
              <a:t>dtend_temp_phys</a:t>
            </a:r>
            <a:endParaRPr lang="en-US" sz="2025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</a:endParaRPr>
          </a:p>
          <a:p>
            <a:pPr algn="ctr"/>
            <a:endParaRPr lang="en-US" sz="2025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6918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FCW24 Theme" id="{A18B75EA-44B9-314E-A956-73160EB73902}" vid="{B5E53845-E343-9A4D-9ED8-4362E02876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FCW24 Theme" id="{A18B75EA-44B9-314E-A956-73160EB73902}" vid="{28FFF539-1FCB-384F-AB08-E653BFED1BB8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897</Words>
  <Application>Microsoft Macintosh PowerPoint</Application>
  <PresentationFormat>On-screen Show (16:9)</PresentationFormat>
  <Paragraphs>155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Helvetica</vt:lpstr>
      <vt:lpstr>Raleway SemiBold</vt:lpstr>
      <vt:lpstr>Open Sans</vt:lpstr>
      <vt:lpstr>Cambria Math</vt:lpstr>
      <vt:lpstr>Calibri</vt:lpstr>
      <vt:lpstr>Lato</vt:lpstr>
      <vt:lpstr>Calibri Light</vt:lpstr>
      <vt:lpstr>Arial</vt:lpstr>
      <vt:lpstr>Streamline</vt:lpstr>
      <vt:lpstr>Office Theme</vt:lpstr>
      <vt:lpstr>Diabatic Heating and Vertical Motion in Coupled UFS</vt:lpstr>
      <vt:lpstr>An Unexpected Path to R2O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Benjamin A Cash</cp:lastModifiedBy>
  <cp:revision>16</cp:revision>
  <dcterms:modified xsi:type="dcterms:W3CDTF">2024-07-18T20:31:12Z</dcterms:modified>
</cp:coreProperties>
</file>