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Myriad Pro" panose="020B050303040302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Raleway SemiBold" pitchFamily="2" charset="0"/>
      <p:regular r:id="rId30"/>
      <p:bold r:id="rId31"/>
      <p:italic r:id="rId32"/>
      <p:boldItalic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w1TFM2KKdyYcw8UsWDtx5LqBT0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AFC54E-7AF4-9A2F-24B2-6D03458A8620}" name="Desme Hewson" initials="DH" userId="S::dhewson@anchorqea.com::b89eaee0-28fa-4754-b5ba-fc323223cc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018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54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64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5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58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15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40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742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39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73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E5F1F-89A8-D1A7-CABF-AE146C6740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663" y="37461"/>
            <a:ext cx="409609" cy="40960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>
            <a:spLocks noGrp="1"/>
          </p:cNvSpPr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ea547a53eb_0_111"/>
          <p:cNvSpPr txBox="1">
            <a:spLocks noGrp="1"/>
          </p:cNvSpPr>
          <p:nvPr>
            <p:ph type="body" idx="1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ea547a53eb_0_111"/>
          <p:cNvSpPr txBox="1">
            <a:spLocks noGrp="1"/>
          </p:cNvSpPr>
          <p:nvPr>
            <p:ph type="ftr" idx="11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ea547a53eb_0_1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ea547a53eb_0_111"/>
          <p:cNvSpPr txBox="1">
            <a:spLocks noGrp="1"/>
          </p:cNvSpPr>
          <p:nvPr>
            <p:ph type="sldNum" idx="12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7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27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7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27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27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27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27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g2ea547a53eb_0_338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2ea547a53eb_0_338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2ea547a53eb_0_33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ea547a53eb_0_33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2ea547a53eb_0_3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abever@anchorqea.com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mailto:marjy@vims.edu" TargetMode="Externa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ms.edu/research/products/cbefs/" TargetMode="External"/><Relationship Id="rId13" Type="http://schemas.openxmlformats.org/officeDocument/2006/relationships/image" Target="../media/image5.jpeg"/><Relationship Id="rId3" Type="http://schemas.openxmlformats.org/officeDocument/2006/relationships/image" Target="../media/image31.png"/><Relationship Id="rId7" Type="http://schemas.openxmlformats.org/officeDocument/2006/relationships/image" Target="../media/image6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8.jpe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hyperlink" Target="https://oceansmap.maracoos.org/chesapeake-bay/" TargetMode="Externa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ms.edu/cbef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hyperlink" Target="http://tds.vims.edu:8080/thredds/catalog/abever/ECB_FORECAST_HR/catalog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emf"/><Relationship Id="rId4" Type="http://schemas.openxmlformats.org/officeDocument/2006/relationships/hyperlink" Target="http://www.vims.edu/cbef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ims.edu/research/products/cbefs/do_lineplots/" TargetMode="External"/><Relationship Id="rId5" Type="http://schemas.openxmlformats.org/officeDocument/2006/relationships/hyperlink" Target="https://www.vims.edu/research/products/cbefs/mod_data_comparison/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vims.edu/research/products/cbefs/depth_to_3mg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seanoe.org/data/00882/9944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502508"/>
            <a:ext cx="8830962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Coupled Hydrodynamic-Biogeochemical Forecasting using the Chesapeake Bay Environmental Forecast System (CBEFS)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39423F4-284E-6A22-10CB-5CF6259172C5}"/>
              </a:ext>
            </a:extLst>
          </p:cNvPr>
          <p:cNvSpPr txBox="1">
            <a:spLocks/>
          </p:cNvSpPr>
          <p:nvPr/>
        </p:nvSpPr>
        <p:spPr>
          <a:xfrm>
            <a:off x="156519" y="1652776"/>
            <a:ext cx="4604951" cy="3200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Presented by:</a:t>
            </a:r>
          </a:p>
          <a:p>
            <a:r>
              <a:rPr lang="en-US" dirty="0">
                <a:solidFill>
                  <a:schemeClr val="bg2"/>
                </a:solidFill>
              </a:rPr>
              <a:t>Aaron Bever, Marjorie Friedrichs, and Pierre St-Laurent</a:t>
            </a:r>
          </a:p>
          <a:p>
            <a:r>
              <a:rPr lang="en-US" dirty="0">
                <a:solidFill>
                  <a:schemeClr val="bg2"/>
                </a:solidFill>
              </a:rPr>
              <a:t>July 2024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900" dirty="0">
                <a:solidFill>
                  <a:schemeClr val="bg2"/>
                </a:solidFill>
                <a:hlinkClick r:id="rId3"/>
              </a:rPr>
              <a:t>abever@anchorqea.com</a:t>
            </a:r>
            <a:r>
              <a:rPr lang="en-US" sz="900" dirty="0">
                <a:solidFill>
                  <a:schemeClr val="bg2"/>
                </a:solidFill>
              </a:rPr>
              <a:t>, </a:t>
            </a:r>
            <a:r>
              <a:rPr lang="en-US" sz="900" dirty="0">
                <a:solidFill>
                  <a:schemeClr val="bg2"/>
                </a:solidFill>
                <a:hlinkClick r:id="rId4"/>
              </a:rPr>
              <a:t>marjy@vims.edu</a:t>
            </a:r>
            <a:endParaRPr lang="en-US" sz="900" dirty="0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4365-F1A6-F99F-3762-99E67E4B1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" y="3813684"/>
            <a:ext cx="1667437" cy="457200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" y="3085072"/>
            <a:ext cx="1667437" cy="54712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7" name="Picture 3" descr="NOAA-Transparent-Logo.png">
            <a:extLst>
              <a:ext uri="{FF2B5EF4-FFF2-40B4-BE49-F238E27FC236}">
                <a16:creationId xmlns:a16="http://schemas.microsoft.com/office/drawing/2014/main" id="{50225C30-8EFE-C6BD-2DEA-6673CBFAD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85" y="3490350"/>
            <a:ext cx="1015487" cy="101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C3C36BF-E159-BD94-2505-B08EFEDCF2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38640" r="4376" b="40497"/>
          <a:stretch/>
        </p:blipFill>
        <p:spPr>
          <a:xfrm>
            <a:off x="2531382" y="3085072"/>
            <a:ext cx="1664295" cy="335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F36374-28FA-758C-4495-9592D2C6D3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0565" y="1199675"/>
            <a:ext cx="2691567" cy="3652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CBEFS Routine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9" y="1314450"/>
            <a:ext cx="4235508" cy="3306977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ROMS model code updated on a semiregular basis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Research improvements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biogeochemis</a:t>
            </a:r>
            <a:r>
              <a:rPr lang="en-US" sz="1800" dirty="0">
                <a:solidFill>
                  <a:srgbClr val="5A5A5A"/>
                </a:solidFill>
              </a:rPr>
              <a:t>try and hydrodynamics incorporated roughly yearly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CBEFS continually improved based on ongoing work from the research community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16237-0A5F-DF72-A56C-57501FB96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351" y="1452604"/>
            <a:ext cx="3073329" cy="4798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DD9E2-81E1-097B-29A2-30FC3C417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351" y="875669"/>
            <a:ext cx="3294114" cy="46106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A7D768-C594-8F98-3A15-D237E3FB1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351" y="2054348"/>
            <a:ext cx="2702318" cy="118859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0AF17E-7057-45E8-C2FD-12F68AFC21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351" y="4012560"/>
            <a:ext cx="2015689" cy="52583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734945-1FBC-7C40-E2B3-3AF5D495B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351" y="3364835"/>
            <a:ext cx="2702318" cy="52583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27395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72544A8-A6AB-FBF2-2A9A-88641729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275" y="2222935"/>
            <a:ext cx="1119290" cy="14546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932751-8B48-38E2-F5A1-27B634646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274" y="744288"/>
            <a:ext cx="1119290" cy="1454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E57D27-BAFF-37B0-00F2-0641CEEC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68" y="715280"/>
            <a:ext cx="1554865" cy="20207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E08E0-31F7-9AFC-80EB-16C0AAA69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307" y="2926297"/>
            <a:ext cx="1617241" cy="210183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CBEFS Summary and 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8" y="1314450"/>
            <a:ext cx="4905672" cy="3306977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A5A5A"/>
                </a:solidFill>
                <a:hlinkClick r:id="rId8"/>
              </a:rPr>
              <a:t>Daily forecasts</a:t>
            </a:r>
            <a:r>
              <a:rPr lang="en-US" sz="1600" dirty="0">
                <a:solidFill>
                  <a:srgbClr val="5A5A5A"/>
                </a:solidFill>
              </a:rPr>
              <a:t> of environmental conditions since February 2017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A5A5A"/>
                </a:solidFill>
              </a:rPr>
              <a:t>Incremental improvements keep the model </a:t>
            </a:r>
            <a:br>
              <a:rPr lang="en-US" sz="1600" dirty="0">
                <a:solidFill>
                  <a:srgbClr val="5A5A5A"/>
                </a:solidFill>
              </a:rPr>
            </a:br>
            <a:r>
              <a:rPr lang="en-US" sz="1600" dirty="0">
                <a:solidFill>
                  <a:srgbClr val="5A5A5A"/>
                </a:solidFill>
              </a:rPr>
              <a:t>state-of-the-art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A5A5A"/>
                </a:solidFill>
              </a:rPr>
              <a:t>Enhancements have expanded the utility of the forecast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Driven by research projects and stakeholder requests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Used by fisherman,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aquaculturists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industry, general public,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Also available through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hlinkClick r:id="rId9"/>
              </a:rPr>
              <a:t>MARACOOS Chesapeake Bay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hlinkClick r:id="rId9"/>
              </a:rPr>
              <a:t>OceansM</a:t>
            </a:r>
            <a:r>
              <a:rPr lang="en-US" sz="1600" dirty="0">
                <a:solidFill>
                  <a:srgbClr val="5A5A5A"/>
                </a:solidFill>
                <a:hlinkClick r:id="rId9"/>
              </a:rPr>
              <a:t>ap webpage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DB8C10-67ED-DAD2-CAE0-3CEE0FF6DC36}"/>
              </a:ext>
            </a:extLst>
          </p:cNvPr>
          <p:cNvSpPr txBox="1"/>
          <p:nvPr/>
        </p:nvSpPr>
        <p:spPr>
          <a:xfrm>
            <a:off x="5649544" y="4557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7AA2F-608A-34C2-9A40-E7578A7C109B}"/>
              </a:ext>
            </a:extLst>
          </p:cNvPr>
          <p:cNvCxnSpPr>
            <a:cxnSpLocks/>
          </p:cNvCxnSpPr>
          <p:nvPr/>
        </p:nvCxnSpPr>
        <p:spPr>
          <a:xfrm>
            <a:off x="5287643" y="2782246"/>
            <a:ext cx="1428957" cy="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BE4EF5-383A-46B3-D963-CE2161729D73}"/>
              </a:ext>
            </a:extLst>
          </p:cNvPr>
          <p:cNvCxnSpPr>
            <a:cxnSpLocks/>
          </p:cNvCxnSpPr>
          <p:nvPr/>
        </p:nvCxnSpPr>
        <p:spPr>
          <a:xfrm flipV="1">
            <a:off x="6741533" y="728628"/>
            <a:ext cx="0" cy="206029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4D63A9-9779-8AAC-30B5-225EFBB28C8F}"/>
              </a:ext>
            </a:extLst>
          </p:cNvPr>
          <p:cNvSpPr txBox="1"/>
          <p:nvPr/>
        </p:nvSpPr>
        <p:spPr>
          <a:xfrm>
            <a:off x="7631009" y="45571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83F098-710F-4856-4485-5BBC5682FC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8549" y="3833296"/>
            <a:ext cx="2375452" cy="1169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72D320-4082-AFD9-241D-09B34999AD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2564" y="744287"/>
            <a:ext cx="1119291" cy="14546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1E4AAA-1B81-439C-D43E-4B8A67BF18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2564" y="2198960"/>
            <a:ext cx="1119291" cy="14546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FDA728-6D9E-B1F2-F580-ED54E907245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16" y="46408"/>
            <a:ext cx="1384029" cy="379491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9AE748-1EF1-9589-D6D5-362DC4376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95" y="46408"/>
            <a:ext cx="1155591" cy="37917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33" name="Picture 3" descr="NOAA-Transparent-Logo.png">
            <a:extLst>
              <a:ext uri="{FF2B5EF4-FFF2-40B4-BE49-F238E27FC236}">
                <a16:creationId xmlns:a16="http://schemas.microsoft.com/office/drawing/2014/main" id="{878E05C9-9B93-7E2C-7281-9B27ED2DC2D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58" y="33550"/>
            <a:ext cx="398706" cy="39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Logo, company name&#10;&#10;Description automatically generated">
            <a:extLst>
              <a:ext uri="{FF2B5EF4-FFF2-40B4-BE49-F238E27FC236}">
                <a16:creationId xmlns:a16="http://schemas.microsoft.com/office/drawing/2014/main" id="{8C64F66C-DD40-9936-0A60-7514BB9569E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38640" r="4376" b="40497"/>
          <a:stretch/>
        </p:blipFill>
        <p:spPr>
          <a:xfrm>
            <a:off x="6686475" y="46097"/>
            <a:ext cx="1880781" cy="379490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79975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CBEFS Overview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7" y="1314450"/>
            <a:ext cx="5504932" cy="3399844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Chesapeake Bay Environmental Forecast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3-D hydrodynamic, biogeochemical, sediment transport, and wave model (ROMS-ECB-SWAN)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Automated 1-day nowcast and 2-day forecast nightly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Results displayed on the internet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www.vims.edu/cbefs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Salinity, temperature,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>
                <a:solidFill>
                  <a:srgbClr val="5A5A5A"/>
                </a:solidFill>
              </a:rPr>
              <a:t>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armful algal blooms, Vibrio, waves, acidification, sea nettles, water clarity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Used by a range of stakeholders (fishing, sea nettles, hypoxia, field sampling, etc.)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Model output available through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THREDDS server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DB75B5-60F7-76EF-6694-EEAD14C3F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680" y="799249"/>
            <a:ext cx="2971801" cy="3001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431266-DBD2-0F72-266F-90CCAD35F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165507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Chesapeake Bay Environmental Forecast System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470C90-F08B-E473-18FF-439936495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A947B3-8292-84E4-EA48-F67DB64DAF43}"/>
              </a:ext>
            </a:extLst>
          </p:cNvPr>
          <p:cNvSpPr txBox="1"/>
          <p:nvPr/>
        </p:nvSpPr>
        <p:spPr>
          <a:xfrm>
            <a:off x="7477534" y="1191339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www.vims.edu/cbefs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7CE42-3547-FBF9-49A4-20511E06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161" y="1468338"/>
            <a:ext cx="1175470" cy="11754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B7894-BEBE-8F3C-7CF6-896973AFD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173" y="1282373"/>
            <a:ext cx="5523653" cy="385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CBEFS Recent Notable Enhancements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6" y="1314450"/>
            <a:ext cx="7161859" cy="3267489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Tributary inputs based on Artificial Neural Network (AI) models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Assimilation of non-tidal water surface elevations into ocean boundary conditions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Daily model-data comparison for forecast accuracy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Additions to graphics based on stakeholder requests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Comparison to long-term climatology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Routine updates to model code, parameters, grid,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A6A25-AA8B-9E1C-0182-E0E38DDC5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</p:spTree>
    <p:extLst>
      <p:ext uri="{BB962C8B-B14F-4D97-AF65-F5344CB8AC3E}">
        <p14:creationId xmlns:p14="http://schemas.microsoft.com/office/powerpoint/2010/main" val="406772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C4C44-A3CA-478F-2C01-7C0465FA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87" y="2510564"/>
            <a:ext cx="3075027" cy="214183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Tributary Inputs: Watershed Model and Artificial Neural Networks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7" y="1314450"/>
            <a:ext cx="3636239" cy="3245619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Freshwater discharges based on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real-time USGS gauge data scaled based on the Chesapeake Bay Program Phase 6 watershed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A5A5A"/>
                </a:solidFill>
              </a:rPr>
              <a:t>Tributary inflow realistically distributed around Chesapeake Bay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5A5A5A"/>
                </a:solidFill>
              </a:rPr>
              <a:t>Biogeochemistry based on Artificial Neural Networks trained using CBP P6 watershed model</a:t>
            </a:r>
          </a:p>
          <a:p>
            <a:pPr lvl="1" indent="-342900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A5A5A"/>
                </a:solidFill>
              </a:rPr>
              <a:t>E.g., nitrate, alkalinity, and </a:t>
            </a:r>
            <a:br>
              <a:rPr lang="en-US" sz="1400" dirty="0">
                <a:solidFill>
                  <a:srgbClr val="5A5A5A"/>
                </a:solidFill>
              </a:rPr>
            </a:br>
            <a:r>
              <a:rPr lang="en-US" sz="1400" dirty="0">
                <a:solidFill>
                  <a:srgbClr val="5A5A5A"/>
                </a:solidFill>
              </a:rPr>
              <a:t>suspended sediment concentration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ECD9FA1-477D-7DD3-0E54-096063397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49" y="984078"/>
            <a:ext cx="1790601" cy="2970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B73BF-FFA1-086F-FD89-5FABC2A65EFF}"/>
              </a:ext>
            </a:extLst>
          </p:cNvPr>
          <p:cNvSpPr txBox="1"/>
          <p:nvPr/>
        </p:nvSpPr>
        <p:spPr>
          <a:xfrm>
            <a:off x="4152193" y="4560069"/>
            <a:ext cx="21547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Source: https://www.ibm.com/cloud/learn/neural-networks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272C65-8B2D-7B1B-E930-A8216C36B055}"/>
              </a:ext>
            </a:extLst>
          </p:cNvPr>
          <p:cNvSpPr/>
          <p:nvPr/>
        </p:nvSpPr>
        <p:spPr>
          <a:xfrm>
            <a:off x="6951464" y="3631761"/>
            <a:ext cx="397774" cy="1687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1F9701-B91A-80FA-4F1E-E9AF7E41C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9871FE-7AA6-1EA0-0D05-DF876171E5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533" t="9291" r="29629" b="30291"/>
          <a:stretch/>
        </p:blipFill>
        <p:spPr>
          <a:xfrm>
            <a:off x="5653188" y="957134"/>
            <a:ext cx="949263" cy="161461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E8A5CC7-DCF1-44DF-5A60-27EC93CF31A2}"/>
              </a:ext>
            </a:extLst>
          </p:cNvPr>
          <p:cNvSpPr/>
          <p:nvPr/>
        </p:nvSpPr>
        <p:spPr>
          <a:xfrm rot="5400000">
            <a:off x="5928931" y="2516862"/>
            <a:ext cx="397774" cy="1687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952E6-6626-086E-A8F9-87A5B2089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060" y="1258790"/>
            <a:ext cx="678019" cy="131296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89710C-3D85-65C3-0E6E-6EA4581E42F3}"/>
              </a:ext>
            </a:extLst>
          </p:cNvPr>
          <p:cNvSpPr txBox="1"/>
          <p:nvPr/>
        </p:nvSpPr>
        <p:spPr>
          <a:xfrm>
            <a:off x="4215186" y="1027958"/>
            <a:ext cx="764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Segoe UI" panose="020B0502040204020203" pitchFamily="34" charset="0"/>
                <a:cs typeface="Segoe UI" panose="020B0502040204020203" pitchFamily="34" charset="0"/>
              </a:rPr>
              <a:t>USGS Data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E8307F1-240D-A575-7541-05E2E9FF0CAD}"/>
              </a:ext>
            </a:extLst>
          </p:cNvPr>
          <p:cNvSpPr/>
          <p:nvPr/>
        </p:nvSpPr>
        <p:spPr>
          <a:xfrm rot="5400000">
            <a:off x="4408914" y="2554244"/>
            <a:ext cx="397774" cy="1687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03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Assimilation of Non-Tidal Water Surface Elevation Data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7" y="1314450"/>
            <a:ext cx="4912861" cy="3399844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NOAA water surface elevation data at the mouth of the Bay </a:t>
            </a:r>
            <a:r>
              <a:rPr lang="en-US" sz="1800" dirty="0">
                <a:solidFill>
                  <a:srgbClr val="5A5A5A"/>
                </a:solidFill>
              </a:rPr>
              <a:t>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assimilated to ensure correct nowcast water surface elevations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9F29A-326D-918E-EBA7-748FA40D2B35}"/>
              </a:ext>
            </a:extLst>
          </p:cNvPr>
          <p:cNvSpPr/>
          <p:nvPr/>
        </p:nvSpPr>
        <p:spPr>
          <a:xfrm>
            <a:off x="799070" y="2956396"/>
            <a:ext cx="1219200" cy="152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Nowcast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F66DC-9AFF-8CDF-F61B-1797A580B292}"/>
              </a:ext>
            </a:extLst>
          </p:cNvPr>
          <p:cNvSpPr/>
          <p:nvPr/>
        </p:nvSpPr>
        <p:spPr>
          <a:xfrm>
            <a:off x="799070" y="3975186"/>
            <a:ext cx="1219200" cy="152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Nowcast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4B1D9-E4B9-C32B-1AF4-70AB1725FFFA}"/>
              </a:ext>
            </a:extLst>
          </p:cNvPr>
          <p:cNvSpPr/>
          <p:nvPr/>
        </p:nvSpPr>
        <p:spPr>
          <a:xfrm>
            <a:off x="2018270" y="3975186"/>
            <a:ext cx="12192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Forecast Day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7BEA2C-C4F5-0562-949B-83E79B3C9554}"/>
              </a:ext>
            </a:extLst>
          </p:cNvPr>
          <p:cNvSpPr/>
          <p:nvPr/>
        </p:nvSpPr>
        <p:spPr>
          <a:xfrm>
            <a:off x="3237470" y="3975186"/>
            <a:ext cx="1219200" cy="152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Forecast Day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D38B6-B290-E317-30B1-E8BEF27E6CAE}"/>
              </a:ext>
            </a:extLst>
          </p:cNvPr>
          <p:cNvSpPr txBox="1"/>
          <p:nvPr/>
        </p:nvSpPr>
        <p:spPr>
          <a:xfrm>
            <a:off x="683741" y="2612396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Simulate 1-day nowcast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491A02-A95B-FC27-719D-A2DF88784ACA}"/>
              </a:ext>
            </a:extLst>
          </p:cNvPr>
          <p:cNvSpPr txBox="1"/>
          <p:nvPr/>
        </p:nvSpPr>
        <p:spPr>
          <a:xfrm>
            <a:off x="708454" y="3180364"/>
            <a:ext cx="46410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Download NOAA data</a:t>
            </a:r>
          </a:p>
          <a:p>
            <a:r>
              <a:rPr lang="en-US" dirty="0"/>
              <a:t>3) Check nowcast bias and adjust boundary condition</a:t>
            </a:r>
          </a:p>
          <a:p>
            <a:r>
              <a:rPr lang="en-US" dirty="0"/>
              <a:t>4) </a:t>
            </a:r>
            <a:r>
              <a:rPr lang="en-US" dirty="0" err="1"/>
              <a:t>Resimulate</a:t>
            </a:r>
            <a:r>
              <a:rPr lang="en-US" dirty="0"/>
              <a:t> nowcast and then simulate 2-day forecast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A761A-7D7C-E639-9940-2D4CA4C63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748138-6F1A-57B7-1FA3-9A088B33965E}"/>
              </a:ext>
            </a:extLst>
          </p:cNvPr>
          <p:cNvCxnSpPr/>
          <p:nvPr/>
        </p:nvCxnSpPr>
        <p:spPr>
          <a:xfrm>
            <a:off x="799070" y="3170424"/>
            <a:ext cx="12192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7335DF-E92F-D6E5-B36B-18DFB6F9902E}"/>
              </a:ext>
            </a:extLst>
          </p:cNvPr>
          <p:cNvCxnSpPr>
            <a:cxnSpLocks/>
          </p:cNvCxnSpPr>
          <p:nvPr/>
        </p:nvCxnSpPr>
        <p:spPr>
          <a:xfrm>
            <a:off x="799070" y="4222317"/>
            <a:ext cx="3657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FE7FE93-C153-CA89-9A2E-D31F118A6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73" y="987496"/>
            <a:ext cx="3566459" cy="410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8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886D90-9BB7-6A1F-F51D-2DB48FD84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22" y="2114422"/>
            <a:ext cx="2562816" cy="2916838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Daily Model-Data Comparison for Forecast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8" y="1314450"/>
            <a:ext cx="3888257" cy="3306977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Real-time data is downloaded hourly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compared to CBEFS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to track model accuracy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Salinity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Temperature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lang="en-US" sz="1600" dirty="0">
                <a:solidFill>
                  <a:srgbClr val="5A5A5A"/>
                </a:solidFill>
              </a:rPr>
              <a:t>Water surface elevation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Myriad Pro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Wind waves</a:t>
            </a:r>
            <a:endParaRPr lang="en-US" sz="1600" dirty="0">
              <a:solidFill>
                <a:srgbClr val="5A5A5A"/>
              </a:solidFill>
            </a:endParaRPr>
          </a:p>
          <a:p>
            <a:pPr>
              <a:buClrTx/>
              <a:defRPr/>
            </a:pPr>
            <a:r>
              <a:rPr lang="en-US" sz="1800" dirty="0">
                <a:solidFill>
                  <a:srgbClr val="5A5A5A"/>
                </a:solidFill>
                <a:hlinkClick r:id="rId6"/>
              </a:rPr>
              <a:t>Data </a:t>
            </a:r>
            <a:r>
              <a:rPr lang="en-US" sz="1800" dirty="0">
                <a:solidFill>
                  <a:srgbClr val="5A5A5A"/>
                </a:solidFill>
              </a:rPr>
              <a:t>from periodic cruises incorporated as they become available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B71B10-D591-7D75-3EFE-EBCFE5BAF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6342" y="2181579"/>
            <a:ext cx="2746795" cy="1572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F5E09-FBDD-A0FB-8B26-E2FF84E6C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9611" y="592551"/>
            <a:ext cx="2719638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DAD922-6683-E915-496D-2CA5D4EB4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140" y="2211336"/>
            <a:ext cx="2007198" cy="9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Visualization and Use by Stakeholders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8" y="1314450"/>
            <a:ext cx="5798612" cy="3306977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Tailoring graphics to </a:t>
            </a:r>
            <a:r>
              <a:rPr lang="en-US" sz="1800" dirty="0">
                <a:solidFill>
                  <a:srgbClr val="5A5A5A"/>
                </a:solidFill>
                <a:hlinkClick r:id="rId4"/>
              </a:rPr>
              <a:t>stakeholder needs </a:t>
            </a:r>
            <a:r>
              <a:rPr lang="en-US" sz="1800" dirty="0">
                <a:solidFill>
                  <a:srgbClr val="5A5A5A"/>
                </a:solidFill>
              </a:rPr>
              <a:t>is important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Automated alerts setup for select stakeholders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0DD4F-0A60-3552-BC0B-EE75B41F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598" y="1231521"/>
            <a:ext cx="2826402" cy="3785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7C2AD-9CE2-C1BA-6D08-CECF5C309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300" y="2196548"/>
            <a:ext cx="2170090" cy="2820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BEE8C4-8C59-C93F-61D8-78C88937B0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00" y="2270171"/>
            <a:ext cx="3077218" cy="2397689"/>
          </a:xfrm>
          <a:prstGeom prst="rect">
            <a:avLst/>
          </a:prstGeom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865414DA-402D-A8D4-4078-3E594956E718}"/>
              </a:ext>
            </a:extLst>
          </p:cNvPr>
          <p:cNvSpPr/>
          <p:nvPr/>
        </p:nvSpPr>
        <p:spPr>
          <a:xfrm>
            <a:off x="4750904" y="4219161"/>
            <a:ext cx="154057" cy="154057"/>
          </a:xfrm>
          <a:prstGeom prst="star5">
            <a:avLst/>
          </a:prstGeom>
          <a:solidFill>
            <a:schemeClr val="accent3">
              <a:alpha val="5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EB6257D-4790-64A0-AC48-B11E1D3419B4}"/>
              </a:ext>
            </a:extLst>
          </p:cNvPr>
          <p:cNvSpPr txBox="1">
            <a:spLocks/>
          </p:cNvSpPr>
          <p:nvPr/>
        </p:nvSpPr>
        <p:spPr>
          <a:xfrm>
            <a:off x="156519" y="609600"/>
            <a:ext cx="8905103" cy="1409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002060"/>
                </a:solidFill>
              </a:rPr>
              <a:t>Comparison to Long-Term Climatology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675FA1-2B4E-B46F-2889-BCD5E32C8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294"/>
            <a:ext cx="1276865" cy="418972"/>
          </a:xfrm>
          <a:prstGeom prst="rect">
            <a:avLst/>
          </a:prstGeom>
          <a:ln w="6350">
            <a:noFill/>
          </a:ln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7A60579-B38C-85BD-68F5-22A71B245F50}"/>
              </a:ext>
            </a:extLst>
          </p:cNvPr>
          <p:cNvSpPr txBox="1">
            <a:spLocks/>
          </p:cNvSpPr>
          <p:nvPr/>
        </p:nvSpPr>
        <p:spPr>
          <a:xfrm>
            <a:off x="436609" y="1314450"/>
            <a:ext cx="3255778" cy="3306977"/>
          </a:xfrm>
          <a:prstGeom prst="rect">
            <a:avLst/>
          </a:prstGeom>
        </p:spPr>
        <p:txBody>
          <a:bodyPr vert="horz" lIns="0" tIns="45720" rIns="0" bIns="45720" numCol="1" spcCol="45720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Requested by stakeholders</a:t>
            </a:r>
            <a:endParaRPr lang="en-US" sz="1800" dirty="0">
              <a:solidFill>
                <a:srgbClr val="5A5A5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Put current forecasts in perspective with </a:t>
            </a:r>
            <a:r>
              <a:rPr lang="en-US" sz="1800" dirty="0">
                <a:solidFill>
                  <a:srgbClr val="5A5A5A"/>
                </a:solidFill>
                <a:hlinkClick r:id="rId4"/>
              </a:rPr>
              <a:t>long-term average conditions</a:t>
            </a:r>
            <a:endParaRPr lang="en-US" sz="1800" dirty="0">
              <a:solidFill>
                <a:srgbClr val="5A5A5A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5A5A5A"/>
                </a:solidFill>
              </a:rPr>
              <a:t>How different is today from “normal” conditions?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B634F-5082-2FBB-D098-1D55BFC70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522" y="1201837"/>
            <a:ext cx="3025016" cy="3931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5EDC38-2020-010C-EFA3-2ECF733CEC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605"/>
          <a:stretch/>
        </p:blipFill>
        <p:spPr>
          <a:xfrm>
            <a:off x="3663999" y="1201837"/>
            <a:ext cx="2734463" cy="393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56A7ADA-35DB-BB28-5214-1580C3FA2734}"/>
              </a:ext>
            </a:extLst>
          </p:cNvPr>
          <p:cNvSpPr txBox="1"/>
          <p:nvPr/>
        </p:nvSpPr>
        <p:spPr>
          <a:xfrm>
            <a:off x="1459883" y="4323348"/>
            <a:ext cx="239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Climatology from </a:t>
            </a:r>
            <a:r>
              <a:rPr lang="en-US" sz="900" dirty="0">
                <a:hlinkClick r:id="rId4"/>
              </a:rPr>
              <a:t>Chesapeake Bay Atlas </a:t>
            </a:r>
            <a:r>
              <a:rPr lang="en-US" sz="900" dirty="0"/>
              <a:t>St-Laurent and Friedrichs (2024)</a:t>
            </a:r>
          </a:p>
        </p:txBody>
      </p:sp>
    </p:spTree>
    <p:extLst>
      <p:ext uri="{BB962C8B-B14F-4D97-AF65-F5344CB8AC3E}">
        <p14:creationId xmlns:p14="http://schemas.microsoft.com/office/powerpoint/2010/main" val="376695451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512</Words>
  <Application>Microsoft Office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Lato</vt:lpstr>
      <vt:lpstr>Myriad Pro</vt:lpstr>
      <vt:lpstr>Open Sans</vt:lpstr>
      <vt:lpstr>Raleway SemiBold</vt:lpstr>
      <vt:lpstr>Segoe UI</vt:lpstr>
      <vt:lpstr>Calibri</vt:lpstr>
      <vt:lpstr>Arial Narrow</vt:lpstr>
      <vt:lpstr>Arial</vt:lpstr>
      <vt:lpstr>Streamline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 Bever</cp:lastModifiedBy>
  <cp:revision>10</cp:revision>
  <dcterms:modified xsi:type="dcterms:W3CDTF">2024-07-16T15:27:03Z</dcterms:modified>
</cp:coreProperties>
</file>