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20"/>
  </p:notesMasterIdLst>
  <p:sldIdLst>
    <p:sldId id="262" r:id="rId2"/>
    <p:sldId id="263" r:id="rId3"/>
    <p:sldId id="264" r:id="rId4"/>
    <p:sldId id="259" r:id="rId5"/>
    <p:sldId id="269" r:id="rId6"/>
    <p:sldId id="270" r:id="rId7"/>
    <p:sldId id="271" r:id="rId8"/>
    <p:sldId id="272" r:id="rId9"/>
    <p:sldId id="261" r:id="rId10"/>
    <p:sldId id="273" r:id="rId11"/>
    <p:sldId id="277" r:id="rId12"/>
    <p:sldId id="278" r:id="rId13"/>
    <p:sldId id="279" r:id="rId14"/>
    <p:sldId id="280" r:id="rId15"/>
    <p:sldId id="281" r:id="rId16"/>
    <p:sldId id="267" r:id="rId17"/>
    <p:sldId id="288" r:id="rId18"/>
    <p:sldId id="286" r:id="rId19"/>
  </p:sldIdLst>
  <p:sldSz cx="9144000" cy="5143500" type="screen16x9"/>
  <p:notesSz cx="6858000" cy="9144000"/>
  <p:embeddedFontLst>
    <p:embeddedFont>
      <p:font typeface="Montserrat" pitchFamily="2" charset="77"/>
      <p:regular r:id="rId21"/>
      <p:bold r:id="rId22"/>
      <p:italic r:id="rId23"/>
      <p:boldItalic r:id="rId24"/>
    </p:embeddedFont>
    <p:embeddedFont>
      <p:font typeface="Montserrat SemiBold" pitchFamily="2" charset="77"/>
      <p:regular r:id="rId25"/>
      <p:bold r:id="rId26"/>
      <p:italic r:id="rId27"/>
      <p:boldItalic r:id="rId28"/>
    </p:embeddedFont>
    <p:embeddedFont>
      <p:font typeface="Nunito" pitchFamily="2" charset="77"/>
      <p:regular r:id="rId29"/>
      <p:bold r:id="rId30"/>
      <p:italic r:id="rId31"/>
      <p:boldItalic r:id="rId32"/>
    </p:embeddedFont>
    <p:embeddedFont>
      <p:font typeface="Nunito Medium" pitchFamily="2" charset="77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A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25"/>
    <p:restoredTop sz="94655"/>
  </p:normalViewPr>
  <p:slideViewPr>
    <p:cSldViewPr snapToGrid="0">
      <p:cViewPr varScale="1">
        <p:scale>
          <a:sx n="156" d="100"/>
          <a:sy n="156" d="100"/>
        </p:scale>
        <p:origin x="248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a8d7f5341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a8d7f5341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https://</a:t>
            </a:r>
            <a:r>
              <a:rPr lang="en-US" dirty="0" err="1"/>
              <a:t>docs.google.com</a:t>
            </a:r>
            <a:r>
              <a:rPr lang="en-US" dirty="0"/>
              <a:t>/spreadsheets/d/1GU5K1asFZY6TceJltNMaHJCNoyk02WimYwDlwfONWE8/</a:t>
            </a:r>
            <a:r>
              <a:rPr lang="en-US" dirty="0" err="1"/>
              <a:t>edit?gid</a:t>
            </a:r>
            <a:r>
              <a:rPr lang="en-US" dirty="0"/>
              <a:t>=0#gid=0</a:t>
            </a:r>
          </a:p>
        </p:txBody>
      </p:sp>
    </p:spTree>
    <p:extLst>
      <p:ext uri="{BB962C8B-B14F-4D97-AF65-F5344CB8AC3E}">
        <p14:creationId xmlns:p14="http://schemas.microsoft.com/office/powerpoint/2010/main" val="3176469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a8d7f53417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a8d7f53417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a8d7f53417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a8d7f53417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9576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a8d7f53417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a8d7f53417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2095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" name="Google Shape;1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388475"/>
            <a:ext cx="9144000" cy="75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/>
          <p:nvPr/>
        </p:nvSpPr>
        <p:spPr>
          <a:xfrm>
            <a:off x="4468375" y="1146050"/>
            <a:ext cx="4139100" cy="3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The world of weather is a fascinating universe filled with complex patterns and phenomena. These patterns, from a simple gust of wind to the formation of record-breaking hurricanes, play vital roles in our everyday lives and, to a broader extent, the equilibrium of our planet.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Investigating these phenomena and understanding their mechanisms are central to NOAA's mission. Here, you'll find a range of information, from voyeuristic glimpses into the eye of a storm to detailed explanations of climate shapes.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Nunito Medium"/>
              <a:buChar char="●"/>
              <a:defRPr sz="1400">
                <a:latin typeface="Nunito Medium"/>
                <a:ea typeface="Nunito Medium"/>
                <a:cs typeface="Nunito Medium"/>
                <a:sym typeface="Nunito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Nunito Medium"/>
              <a:buChar char="○"/>
              <a:defRPr sz="1200">
                <a:latin typeface="Nunito Medium"/>
                <a:ea typeface="Nunito Medium"/>
                <a:cs typeface="Nunito Medium"/>
                <a:sym typeface="Nunito Medium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Nunito Medium"/>
              <a:buChar char="■"/>
              <a:defRPr sz="1200">
                <a:latin typeface="Nunito Medium"/>
                <a:ea typeface="Nunito Medium"/>
                <a:cs typeface="Nunito Medium"/>
                <a:sym typeface="Nunito Medium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Nunito Medium"/>
              <a:buChar char="●"/>
              <a:defRPr sz="1200">
                <a:latin typeface="Nunito Medium"/>
                <a:ea typeface="Nunito Medium"/>
                <a:cs typeface="Nunito Medium"/>
                <a:sym typeface="Nunito Medium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Nunito Medium"/>
              <a:buChar char="○"/>
              <a:defRPr sz="1200">
                <a:latin typeface="Nunito Medium"/>
                <a:ea typeface="Nunito Medium"/>
                <a:cs typeface="Nunito Medium"/>
                <a:sym typeface="Nunito Medium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Nunito Medium"/>
              <a:buChar char="■"/>
              <a:defRPr sz="1200">
                <a:latin typeface="Nunito Medium"/>
                <a:ea typeface="Nunito Medium"/>
                <a:cs typeface="Nunito Medium"/>
                <a:sym typeface="Nunito Medium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Nunito Medium"/>
              <a:buChar char="●"/>
              <a:defRPr sz="1200">
                <a:latin typeface="Nunito Medium"/>
                <a:ea typeface="Nunito Medium"/>
                <a:cs typeface="Nunito Medium"/>
                <a:sym typeface="Nunito Medium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Nunito Medium"/>
              <a:buChar char="○"/>
              <a:defRPr sz="1200">
                <a:latin typeface="Nunito Medium"/>
                <a:ea typeface="Nunito Medium"/>
                <a:cs typeface="Nunito Medium"/>
                <a:sym typeface="Nunito Medium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Nunito Medium"/>
              <a:buChar char="■"/>
              <a:defRPr sz="1200">
                <a:latin typeface="Nunito Medium"/>
                <a:ea typeface="Nunito Medium"/>
                <a:cs typeface="Nunito Medium"/>
                <a:sym typeface="Nunito Medium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388475"/>
            <a:ext cx="9144000" cy="75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25" name="Google Shape;25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388475"/>
            <a:ext cx="9144000" cy="75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28" name="Google Shape;2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388475"/>
            <a:ext cx="9144000" cy="755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7"/>
          <p:cNvSpPr txBox="1"/>
          <p:nvPr/>
        </p:nvSpPr>
        <p:spPr>
          <a:xfrm>
            <a:off x="462650" y="1146050"/>
            <a:ext cx="8144700" cy="19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The world of weather is a fascinating universe filled with complex patterns and phenomena. These patterns, from a simple gust of wind to the formation of record-breaking hurricanes, play vital roles in our everyday lives and, to a broader extent, the equilibrium of our planet.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Investigating these phenomena and understanding their mechanisms are central to NOAA's mission. Here, you'll find a range of information, from voyeuristic glimpses into the eye of a storm to detailed explanations of climate shapes.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" name="Google Shape;3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388475"/>
            <a:ext cx="9144000" cy="75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c.ncep.noaa.gov/mmb/rtma/rtma_graphics/index.htm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rapidrefresh.noaa.gov/hrrr/HRRRrtma/Welcome.cgi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060D7-35D0-AB01-8185-595EEC29389B}"/>
              </a:ext>
            </a:extLst>
          </p:cNvPr>
          <p:cNvSpPr txBox="1">
            <a:spLocks/>
          </p:cNvSpPr>
          <p:nvPr/>
        </p:nvSpPr>
        <p:spPr>
          <a:xfrm>
            <a:off x="311700" y="668883"/>
            <a:ext cx="8520600" cy="84180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latin typeface=""/>
              </a:rPr>
              <a:t>Recent Collaborative Development of the 3DRTMA Using the SRW-App</a:t>
            </a:r>
          </a:p>
        </p:txBody>
      </p:sp>
      <p:sp>
        <p:nvSpPr>
          <p:cNvPr id="5" name="Google Shape;40;p5">
            <a:extLst>
              <a:ext uri="{FF2B5EF4-FFF2-40B4-BE49-F238E27FC236}">
                <a16:creationId xmlns:a16="http://schemas.microsoft.com/office/drawing/2014/main" id="{AA8F7DE4-5884-06A1-F5A9-CDFC29152304}"/>
              </a:ext>
            </a:extLst>
          </p:cNvPr>
          <p:cNvSpPr txBox="1">
            <a:spLocks/>
          </p:cNvSpPr>
          <p:nvPr/>
        </p:nvSpPr>
        <p:spPr>
          <a:xfrm>
            <a:off x="0" y="1765838"/>
            <a:ext cx="9144000" cy="2371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80" tIns="45700" rIns="18288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SzPts val="2000"/>
            </a:pPr>
            <a:r>
              <a:rPr lang="en-US" sz="2000" dirty="0">
                <a:solidFill>
                  <a:schemeClr val="dk1"/>
                </a:solidFill>
              </a:rPr>
              <a:t>Terra Ladwig</a:t>
            </a:r>
            <a:endParaRPr lang="en-US" dirty="0"/>
          </a:p>
          <a:p>
            <a:pPr marL="228600" algn="ctr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SzPts val="2000"/>
              <a:tabLst>
                <a:tab pos="8680450" algn="l"/>
              </a:tabLst>
            </a:pPr>
            <a:r>
              <a:rPr lang="en-US" sz="2000" dirty="0">
                <a:solidFill>
                  <a:schemeClr val="bg2"/>
                </a:solidFill>
              </a:rPr>
              <a:t>Manuel </a:t>
            </a:r>
            <a:r>
              <a:rPr lang="en-US" sz="2000" dirty="0" err="1">
                <a:solidFill>
                  <a:schemeClr val="bg2"/>
                </a:solidFill>
              </a:rPr>
              <a:t>Pondeca</a:t>
            </a:r>
            <a:r>
              <a:rPr lang="en-US" sz="2000" dirty="0">
                <a:solidFill>
                  <a:schemeClr val="dk1"/>
                </a:solidFill>
              </a:rPr>
              <a:t>, </a:t>
            </a:r>
            <a:r>
              <a:rPr lang="en-US" sz="2000" dirty="0" err="1">
                <a:solidFill>
                  <a:schemeClr val="dk1"/>
                </a:solidFill>
              </a:rPr>
              <a:t>Guoqing</a:t>
            </a:r>
            <a:r>
              <a:rPr lang="en-US" sz="2000" dirty="0">
                <a:solidFill>
                  <a:schemeClr val="dk1"/>
                </a:solidFill>
              </a:rPr>
              <a:t> Ge, </a:t>
            </a:r>
            <a:r>
              <a:rPr lang="en-US" sz="2000" dirty="0">
                <a:solidFill>
                  <a:schemeClr val="bg2"/>
                </a:solidFill>
              </a:rPr>
              <a:t>Edward Colon</a:t>
            </a:r>
            <a:r>
              <a:rPr lang="en-US" sz="2000" dirty="0">
                <a:solidFill>
                  <a:schemeClr val="dk1"/>
                </a:solidFill>
              </a:rPr>
              <a:t>, Craig </a:t>
            </a:r>
            <a:r>
              <a:rPr lang="en-US" sz="2000" dirty="0" err="1">
                <a:solidFill>
                  <a:schemeClr val="dk1"/>
                </a:solidFill>
              </a:rPr>
              <a:t>Hartsough</a:t>
            </a:r>
            <a:r>
              <a:rPr lang="en-US" sz="2000" dirty="0">
                <a:solidFill>
                  <a:schemeClr val="dk1"/>
                </a:solidFill>
              </a:rPr>
              <a:t>, </a:t>
            </a:r>
            <a:r>
              <a:rPr lang="en-US" sz="2000" dirty="0">
                <a:solidFill>
                  <a:schemeClr val="bg2"/>
                </a:solidFill>
              </a:rPr>
              <a:t>Matt Morris</a:t>
            </a:r>
            <a:r>
              <a:rPr lang="en-US" sz="2000" dirty="0">
                <a:solidFill>
                  <a:schemeClr val="dk1"/>
                </a:solidFill>
              </a:rPr>
              <a:t>, Ming Hu, </a:t>
            </a:r>
            <a:r>
              <a:rPr lang="en-US" sz="2000" dirty="0">
                <a:solidFill>
                  <a:schemeClr val="bg2"/>
                </a:solidFill>
              </a:rPr>
              <a:t>Annette Gibbs</a:t>
            </a:r>
            <a:r>
              <a:rPr lang="en-US" sz="2000" dirty="0">
                <a:solidFill>
                  <a:schemeClr val="dk1"/>
                </a:solidFill>
              </a:rPr>
              <a:t>, </a:t>
            </a:r>
            <a:r>
              <a:rPr lang="en-US" sz="2000" dirty="0" err="1">
                <a:solidFill>
                  <a:schemeClr val="dk1"/>
                </a:solidFill>
              </a:rPr>
              <a:t>Sijie</a:t>
            </a:r>
            <a:r>
              <a:rPr lang="en-US" sz="2000" dirty="0">
                <a:solidFill>
                  <a:schemeClr val="dk1"/>
                </a:solidFill>
              </a:rPr>
              <a:t> Pan, </a:t>
            </a:r>
            <a:r>
              <a:rPr lang="en-US" sz="2000" dirty="0">
                <a:solidFill>
                  <a:schemeClr val="bg2"/>
                </a:solidFill>
              </a:rPr>
              <a:t>Gang Zhao</a:t>
            </a:r>
            <a:r>
              <a:rPr lang="en-US" sz="2000" dirty="0">
                <a:solidFill>
                  <a:schemeClr val="dk1"/>
                </a:solidFill>
              </a:rPr>
              <a:t>, Junjun Hu, </a:t>
            </a:r>
            <a:r>
              <a:rPr lang="en-US" sz="2000" dirty="0">
                <a:solidFill>
                  <a:schemeClr val="bg2"/>
                </a:solidFill>
              </a:rPr>
              <a:t>Jim Purser</a:t>
            </a:r>
            <a:r>
              <a:rPr lang="en-US" sz="2000" dirty="0">
                <a:solidFill>
                  <a:schemeClr val="dk1"/>
                </a:solidFill>
              </a:rPr>
              <a:t>, </a:t>
            </a:r>
            <a:r>
              <a:rPr lang="en-US" sz="2000" dirty="0" err="1">
                <a:solidFill>
                  <a:schemeClr val="dk1"/>
                </a:solidFill>
              </a:rPr>
              <a:t>Ruifang</a:t>
            </a:r>
            <a:r>
              <a:rPr lang="en-US" sz="2000" dirty="0">
                <a:solidFill>
                  <a:schemeClr val="dk1"/>
                </a:solidFill>
              </a:rPr>
              <a:t> Li, </a:t>
            </a:r>
            <a:r>
              <a:rPr lang="en-US" sz="2000" dirty="0" err="1">
                <a:solidFill>
                  <a:schemeClr val="bg2"/>
                </a:solidFill>
              </a:rPr>
              <a:t>Miodrag</a:t>
            </a:r>
            <a:r>
              <a:rPr lang="en-US" sz="2000" dirty="0">
                <a:solidFill>
                  <a:schemeClr val="bg2"/>
                </a:solidFill>
              </a:rPr>
              <a:t> Rancic</a:t>
            </a:r>
            <a:r>
              <a:rPr lang="en-US" sz="2000" dirty="0">
                <a:solidFill>
                  <a:schemeClr val="dk1"/>
                </a:solidFill>
              </a:rPr>
              <a:t>, </a:t>
            </a:r>
            <a:r>
              <a:rPr lang="en-US" sz="2000" dirty="0">
                <a:solidFill>
                  <a:schemeClr val="accent3"/>
                </a:solidFill>
              </a:rPr>
              <a:t>Israel </a:t>
            </a:r>
            <a:r>
              <a:rPr lang="en-US" sz="2000" dirty="0" err="1">
                <a:solidFill>
                  <a:schemeClr val="accent3"/>
                </a:solidFill>
              </a:rPr>
              <a:t>Jirak</a:t>
            </a:r>
            <a:r>
              <a:rPr lang="en-US" sz="2000" dirty="0">
                <a:solidFill>
                  <a:schemeClr val="accent3"/>
                </a:solidFill>
              </a:rPr>
              <a:t>, Nathan Dahl</a:t>
            </a:r>
            <a:r>
              <a:rPr lang="en-US" sz="2000" dirty="0">
                <a:solidFill>
                  <a:schemeClr val="dk1"/>
                </a:solidFill>
              </a:rPr>
              <a:t>, </a:t>
            </a:r>
            <a:r>
              <a:rPr lang="en-US" sz="2000" dirty="0">
                <a:solidFill>
                  <a:schemeClr val="bg2"/>
                </a:solidFill>
              </a:rPr>
              <a:t>Ting Lei</a:t>
            </a:r>
            <a:r>
              <a:rPr lang="en-US" sz="2000" dirty="0">
                <a:solidFill>
                  <a:schemeClr val="dk1"/>
                </a:solidFill>
              </a:rPr>
              <a:t>, </a:t>
            </a:r>
            <a:r>
              <a:rPr lang="en-US" sz="2000" dirty="0" err="1">
                <a:solidFill>
                  <a:schemeClr val="accent5"/>
                </a:solidFill>
              </a:rPr>
              <a:t>Malaquias</a:t>
            </a:r>
            <a:r>
              <a:rPr lang="en-US" sz="2000" dirty="0">
                <a:solidFill>
                  <a:schemeClr val="accent5"/>
                </a:solidFill>
              </a:rPr>
              <a:t> Pena</a:t>
            </a:r>
            <a:r>
              <a:rPr lang="en-US" sz="2000" dirty="0">
                <a:solidFill>
                  <a:schemeClr val="dk1"/>
                </a:solidFill>
              </a:rPr>
              <a:t>, Steve Weygandt, Curtis Alexander, </a:t>
            </a:r>
            <a:r>
              <a:rPr lang="en-US" sz="2000" dirty="0">
                <a:solidFill>
                  <a:schemeClr val="bg2"/>
                </a:solidFill>
              </a:rPr>
              <a:t>Jacob Carley</a:t>
            </a:r>
          </a:p>
          <a:p>
            <a:pPr marL="228600" algn="ctr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SzPts val="2000"/>
              <a:tabLst>
                <a:tab pos="8680450" algn="l"/>
              </a:tabLst>
            </a:pPr>
            <a:endParaRPr lang="en-US" sz="1000" b="1" dirty="0">
              <a:solidFill>
                <a:schemeClr val="dk1"/>
              </a:solidFill>
            </a:endParaRPr>
          </a:p>
          <a:p>
            <a:pPr marL="228600" algn="ctr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SzPts val="2000"/>
              <a:tabLst>
                <a:tab pos="8680450" algn="l"/>
              </a:tabLst>
            </a:pPr>
            <a:r>
              <a:rPr lang="en-US" sz="2000" b="1" dirty="0">
                <a:solidFill>
                  <a:schemeClr val="dk1"/>
                </a:solidFill>
              </a:rPr>
              <a:t>GSL, </a:t>
            </a:r>
            <a:r>
              <a:rPr lang="en-US" sz="2000" b="1" dirty="0">
                <a:solidFill>
                  <a:schemeClr val="bg2"/>
                </a:solidFill>
              </a:rPr>
              <a:t>EMC</a:t>
            </a:r>
            <a:r>
              <a:rPr lang="en-US" sz="2000" b="1" dirty="0">
                <a:solidFill>
                  <a:schemeClr val="dk1"/>
                </a:solidFill>
              </a:rPr>
              <a:t>, </a:t>
            </a:r>
            <a:r>
              <a:rPr lang="en-US" sz="2000" b="1" dirty="0">
                <a:solidFill>
                  <a:schemeClr val="accent3"/>
                </a:solidFill>
              </a:rPr>
              <a:t>SPC, </a:t>
            </a:r>
            <a:r>
              <a:rPr lang="en-US" sz="2000" b="1" dirty="0">
                <a:solidFill>
                  <a:schemeClr val="accent5"/>
                </a:solidFill>
              </a:rPr>
              <a:t>UConn</a:t>
            </a:r>
          </a:p>
          <a:p>
            <a:pPr marL="228600" algn="ctr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SzPts val="2000"/>
              <a:tabLst>
                <a:tab pos="8680450" algn="l"/>
              </a:tabLst>
            </a:pPr>
            <a:r>
              <a:rPr lang="en-US" sz="1000" dirty="0">
                <a:solidFill>
                  <a:schemeClr val="tx1"/>
                </a:solidFill>
              </a:rPr>
              <a:t>CIRES, CIRA, </a:t>
            </a:r>
            <a:r>
              <a:rPr lang="en-US" sz="1000" dirty="0" err="1">
                <a:solidFill>
                  <a:schemeClr val="tx1"/>
                </a:solidFill>
              </a:rPr>
              <a:t>Lynker</a:t>
            </a:r>
            <a:r>
              <a:rPr lang="en-US" sz="1000" dirty="0">
                <a:solidFill>
                  <a:schemeClr val="tx1"/>
                </a:solidFill>
              </a:rPr>
              <a:t>, SAIC</a:t>
            </a:r>
          </a:p>
          <a:p>
            <a:pPr marL="228600" algn="ctr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SzPts val="2000"/>
              <a:tabLst>
                <a:tab pos="8680450" algn="l"/>
              </a:tabLst>
            </a:pPr>
            <a:endParaRPr lang="en-US" sz="1000" b="1" dirty="0">
              <a:solidFill>
                <a:schemeClr val="accent3"/>
              </a:solidFill>
            </a:endParaRPr>
          </a:p>
          <a:p>
            <a:pPr marL="228600" algn="ctr">
              <a:lnSpc>
                <a:spcPct val="90000"/>
              </a:lnSpc>
              <a:spcBef>
                <a:spcPts val="1000"/>
              </a:spcBef>
              <a:buClr>
                <a:schemeClr val="dk2"/>
              </a:buClr>
              <a:buSzPts val="2000"/>
              <a:tabLst>
                <a:tab pos="8680450" algn="l"/>
              </a:tabLst>
            </a:pPr>
            <a:r>
              <a:rPr lang="en-US" sz="2000" b="1" dirty="0">
                <a:solidFill>
                  <a:schemeClr val="dk1"/>
                </a:solidFill>
              </a:rPr>
              <a:t>UIFCW July 25, 2024</a:t>
            </a:r>
          </a:p>
        </p:txBody>
      </p:sp>
      <p:pic>
        <p:nvPicPr>
          <p:cNvPr id="6" name="Google Shape;41;p5" descr="C:\Documents and Settings\osborn.FSL-NT.000\Desktop\My Documents\Misc. Graphics-Text\logos\NOAA-Logo_CircleWhite_RestTrans.png">
            <a:extLst>
              <a:ext uri="{FF2B5EF4-FFF2-40B4-BE49-F238E27FC236}">
                <a16:creationId xmlns:a16="http://schemas.microsoft.com/office/drawing/2014/main" id="{D5D11AD0-454F-3780-F78E-BDF77BE20C1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3476" y="4137419"/>
            <a:ext cx="851421" cy="841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1873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9DD0C-0EE0-65CF-9237-0461485A8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50" y="61303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Spring Forecast Experiment Evaluations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AE3C2-9BCF-C86C-1B0D-9E7CD5A0A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034159"/>
            <a:ext cx="8520600" cy="341640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1400" dirty="0">
                <a:solidFill>
                  <a:schemeClr val="bg2"/>
                </a:solidFill>
              </a:rPr>
              <a:t>2019:	The native resolution 3km 3DRTMA was the overwhelming favorite and was rated the highest-quality analysis more than the other analysis systems combined.</a:t>
            </a:r>
          </a:p>
          <a:p>
            <a:pPr marL="114300" indent="0">
              <a:spcBef>
                <a:spcPts val="1000"/>
              </a:spcBef>
              <a:buNone/>
            </a:pPr>
            <a:r>
              <a:rPr lang="en-US" sz="1400" dirty="0">
                <a:solidFill>
                  <a:schemeClr val="bg2"/>
                </a:solidFill>
              </a:rPr>
              <a:t>2020:	</a:t>
            </a:r>
            <a:r>
              <a:rPr lang="en-US" sz="1400" dirty="0">
                <a:solidFill>
                  <a:schemeClr val="bg2"/>
                </a:solidFill>
                <a:latin typeface="Arial" panose="020B0604020202020204" pitchFamily="34" charset="0"/>
              </a:rPr>
              <a:t>Two </a:t>
            </a:r>
            <a:r>
              <a:rPr lang="en-US" sz="1400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RTMA versions were compared to assess the impact of using convective scale background error covariances, i.e. HRRRDAS instead of GDAS ensemble, and they were rated ‘about the same’.</a:t>
            </a:r>
          </a:p>
          <a:p>
            <a:pPr marL="114300" indent="0" rtl="0" fontAlgn="base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2"/>
                </a:solidFill>
                <a:latin typeface="Arial" panose="020B0604020202020204" pitchFamily="34" charset="0"/>
              </a:rPr>
              <a:t>2021:	</a:t>
            </a:r>
            <a:r>
              <a:rPr lang="en-US" sz="140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FV3-based RTMA was rated </a:t>
            </a:r>
            <a:r>
              <a:rPr lang="en-US" sz="1400" b="1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‘much worse’ or ‘slightly worse’ </a:t>
            </a:r>
            <a:r>
              <a:rPr lang="en-US" sz="1400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than the HRRR first guess, especially for 2m dew point and reflectivity. But the FV3 version did not have the hydrometeor analysis.</a:t>
            </a:r>
          </a:p>
          <a:p>
            <a:pPr marL="114300" indent="0" rtl="0" fontAlgn="base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2022:	</a:t>
            </a:r>
            <a:r>
              <a:rPr lang="en-US" sz="140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Both of the FV3-based versions were rated </a:t>
            </a:r>
            <a:r>
              <a:rPr lang="en-US" sz="1400" b="1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“slightly worse” to “about the same” </a:t>
            </a:r>
            <a:r>
              <a:rPr lang="en-US" sz="140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as the HRRR-based version, </a:t>
            </a:r>
            <a:r>
              <a:rPr lang="en-US" sz="1400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which captured the convective effects on 2m temperature better than FV3 versions (e.g. size, shape, and magnitudes of cold pools and thunderstorm outflows). </a:t>
            </a:r>
          </a:p>
          <a:p>
            <a:pPr marL="114300" indent="0" rtl="0" fontAlgn="base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2"/>
                </a:solidFill>
                <a:latin typeface="Arial" panose="020B0604020202020204" pitchFamily="34" charset="0"/>
              </a:rPr>
              <a:t>2023:	</a:t>
            </a:r>
            <a:r>
              <a:rPr lang="en-US" sz="140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3D-RTMA RRFS was ‘</a:t>
            </a:r>
            <a:r>
              <a:rPr lang="en-US" sz="1400" b="1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about the same’ to ‘slightly worse’ </a:t>
            </a:r>
            <a:r>
              <a:rPr lang="en-US" sz="1400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than the HRRR-based version.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888B9E-363D-332F-972D-0BC8C34D669D}"/>
              </a:ext>
            </a:extLst>
          </p:cNvPr>
          <p:cNvSpPr txBox="1"/>
          <p:nvPr/>
        </p:nvSpPr>
        <p:spPr>
          <a:xfrm>
            <a:off x="1159329" y="510939"/>
            <a:ext cx="7413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u="none" strike="noStrike" dirty="0">
                <a:solidFill>
                  <a:srgbClr val="0A4595"/>
                </a:solidFill>
                <a:effectLst/>
                <a:latin typeface="Arial" panose="020B0604020202020204" pitchFamily="34" charset="0"/>
              </a:rPr>
              <a:t>Participants were asked to arrive at a single subjective rating based on the evaluation of composite reflectivity, 2-m T, 2-m TD, and SB/ML/MUCAPE.</a:t>
            </a:r>
          </a:p>
        </p:txBody>
      </p:sp>
    </p:spTree>
    <p:extLst>
      <p:ext uri="{BB962C8B-B14F-4D97-AF65-F5344CB8AC3E}">
        <p14:creationId xmlns:p14="http://schemas.microsoft.com/office/powerpoint/2010/main" val="138979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7;p39">
            <a:extLst>
              <a:ext uri="{FF2B5EF4-FFF2-40B4-BE49-F238E27FC236}">
                <a16:creationId xmlns:a16="http://schemas.microsoft.com/office/drawing/2014/main" id="{1E6FE153-AB8C-9EEB-01B6-08F495495D01}"/>
              </a:ext>
            </a:extLst>
          </p:cNvPr>
          <p:cNvSpPr txBox="1">
            <a:spLocks/>
          </p:cNvSpPr>
          <p:nvPr/>
        </p:nvSpPr>
        <p:spPr>
          <a:xfrm>
            <a:off x="285750" y="69243"/>
            <a:ext cx="8268566" cy="55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500" dirty="0">
                <a:latin typeface=""/>
              </a:rPr>
              <a:t>RTMA Comparisons in 2023</a:t>
            </a:r>
          </a:p>
        </p:txBody>
      </p:sp>
      <p:pic>
        <p:nvPicPr>
          <p:cNvPr id="4" name="Google Shape;172;p39">
            <a:extLst>
              <a:ext uri="{FF2B5EF4-FFF2-40B4-BE49-F238E27FC236}">
                <a16:creationId xmlns:a16="http://schemas.microsoft.com/office/drawing/2014/main" id="{135DC426-6071-7C37-6187-EEB802DBDD8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971" t="16626" r="22172" b="50848"/>
          <a:stretch/>
        </p:blipFill>
        <p:spPr>
          <a:xfrm>
            <a:off x="71201" y="1820426"/>
            <a:ext cx="9020674" cy="2367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71;p39">
            <a:extLst>
              <a:ext uri="{FF2B5EF4-FFF2-40B4-BE49-F238E27FC236}">
                <a16:creationId xmlns:a16="http://schemas.microsoft.com/office/drawing/2014/main" id="{AA9E1E86-EC3B-7928-B044-FC434455D0A9}"/>
              </a:ext>
            </a:extLst>
          </p:cNvPr>
          <p:cNvSpPr txBox="1">
            <a:spLocks/>
          </p:cNvSpPr>
          <p:nvPr/>
        </p:nvSpPr>
        <p:spPr>
          <a:xfrm>
            <a:off x="742084" y="774959"/>
            <a:ext cx="7964632" cy="3740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FV3-based RTMA was rated </a:t>
            </a:r>
            <a:r>
              <a:rPr lang="en-US" sz="2000" b="1" dirty="0">
                <a:solidFill>
                  <a:schemeClr val="bg2"/>
                </a:solidFill>
              </a:rPr>
              <a:t>“slightly worse” to “about the same”</a:t>
            </a:r>
            <a:r>
              <a:rPr lang="en-US" sz="2000" dirty="0">
                <a:solidFill>
                  <a:schemeClr val="bg2"/>
                </a:solidFill>
              </a:rPr>
              <a:t> as the HRRR-based version.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Analyses are very similar in this case.</a:t>
            </a:r>
          </a:p>
        </p:txBody>
      </p:sp>
    </p:spTree>
    <p:extLst>
      <p:ext uri="{BB962C8B-B14F-4D97-AF65-F5344CB8AC3E}">
        <p14:creationId xmlns:p14="http://schemas.microsoft.com/office/powerpoint/2010/main" val="886092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2;p40">
            <a:extLst>
              <a:ext uri="{FF2B5EF4-FFF2-40B4-BE49-F238E27FC236}">
                <a16:creationId xmlns:a16="http://schemas.microsoft.com/office/drawing/2014/main" id="{3D665A21-CE4E-87F7-5F49-1118A768851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489" t="14109" r="21271" b="58939"/>
          <a:stretch/>
        </p:blipFill>
        <p:spPr>
          <a:xfrm>
            <a:off x="71201" y="1847730"/>
            <a:ext cx="9048849" cy="23583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3;p40">
            <a:extLst>
              <a:ext uri="{FF2B5EF4-FFF2-40B4-BE49-F238E27FC236}">
                <a16:creationId xmlns:a16="http://schemas.microsoft.com/office/drawing/2014/main" id="{249353B4-4A9A-12CC-3DDC-59C62AD199B7}"/>
              </a:ext>
            </a:extLst>
          </p:cNvPr>
          <p:cNvSpPr/>
          <p:nvPr/>
        </p:nvSpPr>
        <p:spPr>
          <a:xfrm rot="2495807">
            <a:off x="6553824" y="2182365"/>
            <a:ext cx="582481" cy="1284623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" name="Google Shape;184;p40">
            <a:extLst>
              <a:ext uri="{FF2B5EF4-FFF2-40B4-BE49-F238E27FC236}">
                <a16:creationId xmlns:a16="http://schemas.microsoft.com/office/drawing/2014/main" id="{A4509F46-D3D5-6454-5A6D-03A043CBD86B}"/>
              </a:ext>
            </a:extLst>
          </p:cNvPr>
          <p:cNvSpPr/>
          <p:nvPr/>
        </p:nvSpPr>
        <p:spPr>
          <a:xfrm rot="2495807">
            <a:off x="3631234" y="2172118"/>
            <a:ext cx="582481" cy="1366016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" name="Google Shape;167;p39">
            <a:extLst>
              <a:ext uri="{FF2B5EF4-FFF2-40B4-BE49-F238E27FC236}">
                <a16:creationId xmlns:a16="http://schemas.microsoft.com/office/drawing/2014/main" id="{457AC3A2-B3BB-8FCF-45ED-8858C8BF4726}"/>
              </a:ext>
            </a:extLst>
          </p:cNvPr>
          <p:cNvSpPr txBox="1">
            <a:spLocks/>
          </p:cNvSpPr>
          <p:nvPr/>
        </p:nvSpPr>
        <p:spPr>
          <a:xfrm>
            <a:off x="285750" y="69243"/>
            <a:ext cx="8268566" cy="55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500" dirty="0">
                <a:latin typeface=""/>
              </a:rPr>
              <a:t>RTMA Comparisons in 2023</a:t>
            </a:r>
          </a:p>
        </p:txBody>
      </p:sp>
      <p:sp>
        <p:nvSpPr>
          <p:cNvPr id="8" name="Google Shape;171;p39">
            <a:extLst>
              <a:ext uri="{FF2B5EF4-FFF2-40B4-BE49-F238E27FC236}">
                <a16:creationId xmlns:a16="http://schemas.microsoft.com/office/drawing/2014/main" id="{CACAED3F-7FAE-980E-D48A-43DB3FEDAE16}"/>
              </a:ext>
            </a:extLst>
          </p:cNvPr>
          <p:cNvSpPr txBox="1">
            <a:spLocks/>
          </p:cNvSpPr>
          <p:nvPr/>
        </p:nvSpPr>
        <p:spPr>
          <a:xfrm>
            <a:off x="742084" y="774959"/>
            <a:ext cx="7964632" cy="3740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FV3-based RTMA was rated </a:t>
            </a:r>
            <a:r>
              <a:rPr lang="en-US" sz="2000" b="1" dirty="0">
                <a:solidFill>
                  <a:schemeClr val="bg2"/>
                </a:solidFill>
              </a:rPr>
              <a:t>“slightly worse” to “about the same”</a:t>
            </a:r>
            <a:r>
              <a:rPr lang="en-US" sz="2000" dirty="0">
                <a:solidFill>
                  <a:schemeClr val="bg2"/>
                </a:solidFill>
              </a:rPr>
              <a:t> as the HRRR-based version.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Thunderstorm outflows too early/cold/expansive.</a:t>
            </a:r>
          </a:p>
        </p:txBody>
      </p:sp>
    </p:spTree>
    <p:extLst>
      <p:ext uri="{BB962C8B-B14F-4D97-AF65-F5344CB8AC3E}">
        <p14:creationId xmlns:p14="http://schemas.microsoft.com/office/powerpoint/2010/main" val="2681784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7;p39">
            <a:extLst>
              <a:ext uri="{FF2B5EF4-FFF2-40B4-BE49-F238E27FC236}">
                <a16:creationId xmlns:a16="http://schemas.microsoft.com/office/drawing/2014/main" id="{457AC3A2-B3BB-8FCF-45ED-8858C8BF4726}"/>
              </a:ext>
            </a:extLst>
          </p:cNvPr>
          <p:cNvSpPr txBox="1">
            <a:spLocks/>
          </p:cNvSpPr>
          <p:nvPr/>
        </p:nvSpPr>
        <p:spPr>
          <a:xfrm>
            <a:off x="285750" y="69243"/>
            <a:ext cx="8268566" cy="55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500" dirty="0">
                <a:latin typeface=""/>
              </a:rPr>
              <a:t>RTMA Comparisons in 2023</a:t>
            </a:r>
          </a:p>
        </p:txBody>
      </p:sp>
      <p:sp>
        <p:nvSpPr>
          <p:cNvPr id="8" name="Google Shape;171;p39">
            <a:extLst>
              <a:ext uri="{FF2B5EF4-FFF2-40B4-BE49-F238E27FC236}">
                <a16:creationId xmlns:a16="http://schemas.microsoft.com/office/drawing/2014/main" id="{CACAED3F-7FAE-980E-D48A-43DB3FEDAE16}"/>
              </a:ext>
            </a:extLst>
          </p:cNvPr>
          <p:cNvSpPr txBox="1">
            <a:spLocks/>
          </p:cNvSpPr>
          <p:nvPr/>
        </p:nvSpPr>
        <p:spPr>
          <a:xfrm>
            <a:off x="742084" y="774959"/>
            <a:ext cx="7964632" cy="3740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FV3-based RTMA was rated </a:t>
            </a:r>
            <a:r>
              <a:rPr lang="en-US" sz="2000" b="1" dirty="0">
                <a:solidFill>
                  <a:schemeClr val="bg2"/>
                </a:solidFill>
              </a:rPr>
              <a:t>“slightly worse” to “about the same”</a:t>
            </a:r>
            <a:r>
              <a:rPr lang="en-US" sz="2000" dirty="0">
                <a:solidFill>
                  <a:schemeClr val="bg2"/>
                </a:solidFill>
              </a:rPr>
              <a:t> as the HRRR-based version.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Moist bias in RRFS version; too moist in dry air/behind dryline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3" name="Google Shape;194;p41">
            <a:extLst>
              <a:ext uri="{FF2B5EF4-FFF2-40B4-BE49-F238E27FC236}">
                <a16:creationId xmlns:a16="http://schemas.microsoft.com/office/drawing/2014/main" id="{A0C08031-6132-1A0E-944E-BE1E16D3CF6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402" t="13996" r="21108" b="58936"/>
          <a:stretch/>
        </p:blipFill>
        <p:spPr>
          <a:xfrm>
            <a:off x="71201" y="2113983"/>
            <a:ext cx="9001600" cy="234824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95;p41">
            <a:extLst>
              <a:ext uri="{FF2B5EF4-FFF2-40B4-BE49-F238E27FC236}">
                <a16:creationId xmlns:a16="http://schemas.microsoft.com/office/drawing/2014/main" id="{4C4DC97C-27D4-874C-B19C-024037175060}"/>
              </a:ext>
            </a:extLst>
          </p:cNvPr>
          <p:cNvSpPr/>
          <p:nvPr/>
        </p:nvSpPr>
        <p:spPr>
          <a:xfrm rot="865289">
            <a:off x="6057682" y="2758689"/>
            <a:ext cx="670941" cy="1379281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Google Shape;196;p41">
            <a:extLst>
              <a:ext uri="{FF2B5EF4-FFF2-40B4-BE49-F238E27FC236}">
                <a16:creationId xmlns:a16="http://schemas.microsoft.com/office/drawing/2014/main" id="{C4CB9BAC-7348-F1F5-68B5-4449C30292F2}"/>
              </a:ext>
            </a:extLst>
          </p:cNvPr>
          <p:cNvSpPr/>
          <p:nvPr/>
        </p:nvSpPr>
        <p:spPr>
          <a:xfrm rot="5400000">
            <a:off x="3509932" y="3750433"/>
            <a:ext cx="193203" cy="906173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3459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7;p39">
            <a:extLst>
              <a:ext uri="{FF2B5EF4-FFF2-40B4-BE49-F238E27FC236}">
                <a16:creationId xmlns:a16="http://schemas.microsoft.com/office/drawing/2014/main" id="{457AC3A2-B3BB-8FCF-45ED-8858C8BF4726}"/>
              </a:ext>
            </a:extLst>
          </p:cNvPr>
          <p:cNvSpPr txBox="1">
            <a:spLocks/>
          </p:cNvSpPr>
          <p:nvPr/>
        </p:nvSpPr>
        <p:spPr>
          <a:xfrm>
            <a:off x="285750" y="69243"/>
            <a:ext cx="8268566" cy="55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500" dirty="0">
                <a:latin typeface=""/>
              </a:rPr>
              <a:t>RTMA Comparisons in 2024</a:t>
            </a:r>
          </a:p>
        </p:txBody>
      </p:sp>
      <p:sp>
        <p:nvSpPr>
          <p:cNvPr id="8" name="Google Shape;171;p39">
            <a:extLst>
              <a:ext uri="{FF2B5EF4-FFF2-40B4-BE49-F238E27FC236}">
                <a16:creationId xmlns:a16="http://schemas.microsoft.com/office/drawing/2014/main" id="{CACAED3F-7FAE-980E-D48A-43DB3FEDAE16}"/>
              </a:ext>
            </a:extLst>
          </p:cNvPr>
          <p:cNvSpPr txBox="1">
            <a:spLocks/>
          </p:cNvSpPr>
          <p:nvPr/>
        </p:nvSpPr>
        <p:spPr>
          <a:xfrm>
            <a:off x="742084" y="701483"/>
            <a:ext cx="7964632" cy="3740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SFE results are pending.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As in 2023, examples of colder cold pools for the RRFS based 3DRTMA were observed.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2231F3-25AF-11D2-DC81-EF5BD24FD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04" y="1749400"/>
            <a:ext cx="6426159" cy="16775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4B0558-7CC3-5C28-EC43-2B68C6753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04" y="3443468"/>
            <a:ext cx="6397425" cy="164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6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7;p39">
            <a:extLst>
              <a:ext uri="{FF2B5EF4-FFF2-40B4-BE49-F238E27FC236}">
                <a16:creationId xmlns:a16="http://schemas.microsoft.com/office/drawing/2014/main" id="{457AC3A2-B3BB-8FCF-45ED-8858C8BF4726}"/>
              </a:ext>
            </a:extLst>
          </p:cNvPr>
          <p:cNvSpPr txBox="1">
            <a:spLocks/>
          </p:cNvSpPr>
          <p:nvPr/>
        </p:nvSpPr>
        <p:spPr>
          <a:xfrm>
            <a:off x="285750" y="69243"/>
            <a:ext cx="8268566" cy="55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500" dirty="0">
                <a:latin typeface=""/>
              </a:rPr>
              <a:t>RTMA Comparisons in 2024</a:t>
            </a:r>
          </a:p>
        </p:txBody>
      </p:sp>
      <p:sp>
        <p:nvSpPr>
          <p:cNvPr id="8" name="Google Shape;171;p39">
            <a:extLst>
              <a:ext uri="{FF2B5EF4-FFF2-40B4-BE49-F238E27FC236}">
                <a16:creationId xmlns:a16="http://schemas.microsoft.com/office/drawing/2014/main" id="{CACAED3F-7FAE-980E-D48A-43DB3FEDAE16}"/>
              </a:ext>
            </a:extLst>
          </p:cNvPr>
          <p:cNvSpPr txBox="1">
            <a:spLocks/>
          </p:cNvSpPr>
          <p:nvPr/>
        </p:nvSpPr>
        <p:spPr>
          <a:xfrm>
            <a:off x="742084" y="774959"/>
            <a:ext cx="7964632" cy="3740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SFE results are pending.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As in 2023, examples of too much moisture in dry air (i.e. behind the dry line) for the RRFS based 3DRTMA were observed.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C6AA6D-BD1F-3EA4-54D4-FC2745727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58" y="2077306"/>
            <a:ext cx="8036158" cy="207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86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RRFS-3DRTMA Comparison to Operational 2D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230E16-C64B-109C-22FA-22C71C2ABCEA}"/>
              </a:ext>
            </a:extLst>
          </p:cNvPr>
          <p:cNvSpPr txBox="1"/>
          <p:nvPr/>
        </p:nvSpPr>
        <p:spPr>
          <a:xfrm>
            <a:off x="4097192" y="1209806"/>
            <a:ext cx="1579278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2DRTMA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3DRTMA (RRFS)</a:t>
            </a:r>
          </a:p>
          <a:p>
            <a:r>
              <a:rPr lang="en-US" dirty="0">
                <a:solidFill>
                  <a:srgbClr val="FAA100"/>
                </a:solidFill>
              </a:rPr>
              <a:t>1-hour RRFS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72A255-780C-B4A5-42BC-3B1075091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5" t="24509" r="2206"/>
          <a:stretch/>
        </p:blipFill>
        <p:spPr>
          <a:xfrm>
            <a:off x="4572000" y="2026256"/>
            <a:ext cx="4477268" cy="19627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0A80B-7A31-7BCF-D87C-A038173CEA73}"/>
              </a:ext>
            </a:extLst>
          </p:cNvPr>
          <p:cNvSpPr txBox="1"/>
          <p:nvPr/>
        </p:nvSpPr>
        <p:spPr>
          <a:xfrm>
            <a:off x="6116373" y="1635867"/>
            <a:ext cx="13885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2m Temp RMS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447138-C6AD-F7C8-BC87-B5708E7B70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3" t="25534" r="4065"/>
          <a:stretch/>
        </p:blipFill>
        <p:spPr>
          <a:xfrm>
            <a:off x="0" y="2026256"/>
            <a:ext cx="4710794" cy="19745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B5C89F-87B2-143E-84DC-87058527EC91}"/>
              </a:ext>
            </a:extLst>
          </p:cNvPr>
          <p:cNvSpPr txBox="1"/>
          <p:nvPr/>
        </p:nvSpPr>
        <p:spPr>
          <a:xfrm>
            <a:off x="1635488" y="1579138"/>
            <a:ext cx="143981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10m Wind RMS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732D87-A5BD-42D8-02F1-81A662FCAE64}"/>
              </a:ext>
            </a:extLst>
          </p:cNvPr>
          <p:cNvSpPr txBox="1"/>
          <p:nvPr/>
        </p:nvSpPr>
        <p:spPr>
          <a:xfrm>
            <a:off x="2061484" y="4175255"/>
            <a:ext cx="529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3DRTMA performs better for winds, similarly for temperature, worse for ceiling (not shown since it is under investigation). </a:t>
            </a:r>
          </a:p>
        </p:txBody>
      </p:sp>
    </p:spTree>
    <p:extLst>
      <p:ext uri="{BB962C8B-B14F-4D97-AF65-F5344CB8AC3E}">
        <p14:creationId xmlns:p14="http://schemas.microsoft.com/office/powerpoint/2010/main" val="292731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HRRR-3DRTMA Comparison to Operational 2D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230E16-C64B-109C-22FA-22C71C2ABCEA}"/>
              </a:ext>
            </a:extLst>
          </p:cNvPr>
          <p:cNvSpPr txBox="1"/>
          <p:nvPr/>
        </p:nvSpPr>
        <p:spPr>
          <a:xfrm>
            <a:off x="3914183" y="1701565"/>
            <a:ext cx="16097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2DRTMA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3DRTMA (HRRR)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732D87-A5BD-42D8-02F1-81A662FCAE64}"/>
              </a:ext>
            </a:extLst>
          </p:cNvPr>
          <p:cNvSpPr txBox="1"/>
          <p:nvPr/>
        </p:nvSpPr>
        <p:spPr>
          <a:xfrm>
            <a:off x="2061484" y="4175255"/>
            <a:ext cx="529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3DRTMA performs better. </a:t>
            </a:r>
          </a:p>
          <a:p>
            <a:r>
              <a:rPr lang="en-US" dirty="0">
                <a:solidFill>
                  <a:schemeClr val="bg2"/>
                </a:solidFill>
              </a:rPr>
              <a:t>Working on direct comparisons of the background for May 2024.</a:t>
            </a:r>
          </a:p>
        </p:txBody>
      </p:sp>
      <p:pic>
        <p:nvPicPr>
          <p:cNvPr id="2" name="Google Shape;137;p36">
            <a:extLst>
              <a:ext uri="{FF2B5EF4-FFF2-40B4-BE49-F238E27FC236}">
                <a16:creationId xmlns:a16="http://schemas.microsoft.com/office/drawing/2014/main" id="{B04617EC-9D68-1C0C-4461-701BD33740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086" r="5919" b="9055"/>
          <a:stretch/>
        </p:blipFill>
        <p:spPr>
          <a:xfrm>
            <a:off x="4572000" y="2240550"/>
            <a:ext cx="4516820" cy="1804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8;p36">
            <a:extLst>
              <a:ext uri="{FF2B5EF4-FFF2-40B4-BE49-F238E27FC236}">
                <a16:creationId xmlns:a16="http://schemas.microsoft.com/office/drawing/2014/main" id="{6E9725A1-9B5D-C263-1F91-761CD2031D4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993" t="22654" r="5511" b="10148"/>
          <a:stretch/>
        </p:blipFill>
        <p:spPr>
          <a:xfrm>
            <a:off x="117050" y="2240550"/>
            <a:ext cx="4510129" cy="18206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9;p36">
            <a:extLst>
              <a:ext uri="{FF2B5EF4-FFF2-40B4-BE49-F238E27FC236}">
                <a16:creationId xmlns:a16="http://schemas.microsoft.com/office/drawing/2014/main" id="{2BF2172E-32F0-6F42-8012-EE9A8C6280CF}"/>
              </a:ext>
            </a:extLst>
          </p:cNvPr>
          <p:cNvSpPr txBox="1"/>
          <p:nvPr/>
        </p:nvSpPr>
        <p:spPr>
          <a:xfrm>
            <a:off x="2097279" y="1894332"/>
            <a:ext cx="549670" cy="346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800" dirty="0"/>
              <a:t>July</a:t>
            </a:r>
            <a:endParaRPr sz="1050" dirty="0"/>
          </a:p>
        </p:txBody>
      </p:sp>
      <p:sp>
        <p:nvSpPr>
          <p:cNvPr id="7" name="Google Shape;140;p36">
            <a:extLst>
              <a:ext uri="{FF2B5EF4-FFF2-40B4-BE49-F238E27FC236}">
                <a16:creationId xmlns:a16="http://schemas.microsoft.com/office/drawing/2014/main" id="{F8D3FDC7-6F92-BAB8-273C-78B26EBBBCAC}"/>
              </a:ext>
            </a:extLst>
          </p:cNvPr>
          <p:cNvSpPr txBox="1"/>
          <p:nvPr/>
        </p:nvSpPr>
        <p:spPr>
          <a:xfrm>
            <a:off x="6791153" y="1894004"/>
            <a:ext cx="496771" cy="346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800" dirty="0"/>
              <a:t>Oct</a:t>
            </a:r>
            <a:endParaRPr sz="10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A8BE2E-7CA8-7D46-1586-FF88A560B6FB}"/>
              </a:ext>
            </a:extLst>
          </p:cNvPr>
          <p:cNvSpPr txBox="1"/>
          <p:nvPr/>
        </p:nvSpPr>
        <p:spPr>
          <a:xfrm>
            <a:off x="6276507" y="1594076"/>
            <a:ext cx="13885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2m Temp RMS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E76604-C94B-11C0-2F7E-C1B72EDDE1BB}"/>
              </a:ext>
            </a:extLst>
          </p:cNvPr>
          <p:cNvSpPr txBox="1"/>
          <p:nvPr/>
        </p:nvSpPr>
        <p:spPr>
          <a:xfrm>
            <a:off x="1665330" y="1620061"/>
            <a:ext cx="13885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2m Temp RMS</a:t>
            </a:r>
          </a:p>
        </p:txBody>
      </p:sp>
    </p:spTree>
    <p:extLst>
      <p:ext uri="{BB962C8B-B14F-4D97-AF65-F5344CB8AC3E}">
        <p14:creationId xmlns:p14="http://schemas.microsoft.com/office/powerpoint/2010/main" val="4106637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D6F33-6E8D-DB20-303F-2BE44F81D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B93F7-7026-8DCD-ABE6-30FC9CAC0A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136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DD2E3-B2E7-446C-33EA-EFFA66010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Real-Time Mesoscale Analysis (RTMA)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CB320-285E-565E-CCE1-BFEB679A8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1" y="1152475"/>
            <a:ext cx="6413758" cy="3416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Operational 2DRTMA (hourly) and 2DRTMA-RU (15 mins). Uses 2DVar.</a:t>
            </a:r>
          </a:p>
          <a:p>
            <a:r>
              <a:rPr lang="en-US" dirty="0"/>
              <a:t>Transition to 3D whole atmospheric analysis, and later an ‘on demand’ continuous analysis system. Use 3DEnVar.</a:t>
            </a:r>
          </a:p>
          <a:p>
            <a:r>
              <a:rPr lang="en-US" dirty="0"/>
              <a:t>RTMA is a specific configuration of the Unified Forecast System (UFS) Short-Range Weather (SRW) Application.</a:t>
            </a:r>
          </a:p>
          <a:p>
            <a:r>
              <a:rPr lang="en-US" dirty="0"/>
              <a:t>Supports NWS National Digital Forecast Database (NDFD) operations, NWS national centers (e.g. SPC), and other user groups (e.g. aviation, fire </a:t>
            </a:r>
            <a:r>
              <a:rPr lang="en-US" dirty="0" err="1"/>
              <a:t>wx</a:t>
            </a:r>
            <a:r>
              <a:rPr lang="en-US" dirty="0"/>
              <a:t>, hydrology).</a:t>
            </a:r>
          </a:p>
          <a:p>
            <a:r>
              <a:rPr lang="en-US" dirty="0"/>
              <a:t>Used for situational awareness and nowcasting.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8FD981-D787-BDAB-9C00-0455C8BF3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458" y="2800350"/>
            <a:ext cx="2306050" cy="217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8B9794-E22E-59B6-69D5-EC667CC08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459" y="607359"/>
            <a:ext cx="2306050" cy="212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99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DD2E3-B2E7-446C-33EA-EFFA66010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4590"/>
            <a:ext cx="8520600" cy="5727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SzPts val="2800"/>
            </a:pPr>
            <a:r>
              <a:rPr lang="en-US" dirty="0"/>
              <a:t>Companion system: </a:t>
            </a:r>
            <a:br>
              <a:rPr lang="en-US" dirty="0"/>
            </a:br>
            <a:r>
              <a:rPr lang="en-US" b="1" dirty="0" err="1"/>
              <a:t>UnRestricted</a:t>
            </a:r>
            <a:r>
              <a:rPr lang="en-US" b="1" dirty="0"/>
              <a:t> Mesoscale Analysis (URMA)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CB320-285E-565E-CCE1-BFEB679A8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1" y="1152475"/>
            <a:ext cx="5468613" cy="3416400"/>
          </a:xfrm>
        </p:spPr>
        <p:txBody>
          <a:bodyPr>
            <a:normAutofit/>
          </a:bodyPr>
          <a:lstStyle/>
          <a:p>
            <a:r>
              <a:rPr lang="en-US" dirty="0"/>
              <a:t>Runs in delayed real-time to enable the use of late arriving obs.</a:t>
            </a:r>
          </a:p>
          <a:p>
            <a:r>
              <a:rPr lang="en-US" dirty="0"/>
              <a:t>Serves as NOAA’s analysis of record.</a:t>
            </a:r>
          </a:p>
          <a:p>
            <a:r>
              <a:rPr lang="en-US" dirty="0"/>
              <a:t>Used for verification and calibration in National Blend of Models (NBM).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Google Shape;87;p32">
            <a:extLst>
              <a:ext uri="{FF2B5EF4-FFF2-40B4-BE49-F238E27FC236}">
                <a16:creationId xmlns:a16="http://schemas.microsoft.com/office/drawing/2014/main" id="{4CCE757F-997C-6C53-5C32-27F8585DDA8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04040" y="1577018"/>
            <a:ext cx="3180224" cy="246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8;p32">
            <a:extLst>
              <a:ext uri="{FF2B5EF4-FFF2-40B4-BE49-F238E27FC236}">
                <a16:creationId xmlns:a16="http://schemas.microsoft.com/office/drawing/2014/main" id="{0A859079-DB85-7074-BB79-EBC0BAFEB3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9579" y="2849336"/>
            <a:ext cx="2744461" cy="2161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7484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title"/>
          </p:nvPr>
        </p:nvSpPr>
        <p:spPr>
          <a:xfrm>
            <a:off x="311700" y="26541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Analysis Domains</a:t>
            </a:r>
            <a:endParaRPr dirty="0"/>
          </a:p>
        </p:txBody>
      </p:sp>
      <p:sp>
        <p:nvSpPr>
          <p:cNvPr id="55" name="Google Shape;55;p12"/>
          <p:cNvSpPr txBox="1">
            <a:spLocks noGrp="1"/>
          </p:cNvSpPr>
          <p:nvPr>
            <p:ph type="body" idx="1"/>
          </p:nvPr>
        </p:nvSpPr>
        <p:spPr>
          <a:xfrm>
            <a:off x="311700" y="898637"/>
            <a:ext cx="4651295" cy="38003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285750" indent="-285750"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+mn-lt"/>
              </a:rPr>
              <a:t>RTMA depends on the Rapid Refresh Forecast System (RRFS) to provide background data.</a:t>
            </a:r>
          </a:p>
          <a:p>
            <a:pPr marL="285750" indent="-285750">
              <a:spcAft>
                <a:spcPts val="1200"/>
              </a:spcAft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+mn-lt"/>
                <a:sym typeface="Arial"/>
              </a:rPr>
              <a:t>RTMA needs to provide products on the NDFD grids, which will be significantly more points than RRFS!</a:t>
            </a:r>
            <a:endParaRPr lang="en-US" dirty="0">
              <a:latin typeface="+mn-lt"/>
            </a:endParaRPr>
          </a:p>
          <a:p>
            <a:pPr marL="742950" lvl="1" indent="-285750">
              <a:spcAft>
                <a:spcPts val="1200"/>
              </a:spcAft>
            </a:pPr>
            <a:r>
              <a:rPr lang="en-US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2.5 km grid for CONUS, Hawaii, &amp; NWRFC</a:t>
            </a:r>
            <a:r>
              <a:rPr lang="en-US" dirty="0">
                <a:latin typeface="+mn-lt"/>
                <a:ea typeface="arial"/>
              </a:rPr>
              <a:t>, </a:t>
            </a:r>
          </a:p>
          <a:p>
            <a:pPr marL="742950" lvl="1" indent="-285750">
              <a:spcAft>
                <a:spcPts val="1200"/>
              </a:spcAft>
            </a:pPr>
            <a:r>
              <a:rPr lang="en-US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1.25 km for Puerto Rico</a:t>
            </a:r>
          </a:p>
          <a:p>
            <a:pPr marL="742950" lvl="1" indent="-285750">
              <a:spcAft>
                <a:spcPts val="1200"/>
              </a:spcAft>
            </a:pPr>
            <a:r>
              <a:rPr lang="en-US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3 km for Alaska</a:t>
            </a:r>
          </a:p>
          <a:p>
            <a:pPr marL="285750" indent="-285750">
              <a:spcAft>
                <a:spcPts val="1200"/>
              </a:spcAft>
            </a:pPr>
            <a:r>
              <a:rPr lang="en-US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Separate domain for Guam with </a:t>
            </a:r>
            <a:r>
              <a:rPr lang="en-US" b="0" i="0" u="none" strike="noStrike" cap="none" dirty="0" err="1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HiresW</a:t>
            </a:r>
            <a:r>
              <a:rPr lang="en-US" b="0" i="0" u="none" strike="noStrike" cap="none" dirty="0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rPr>
              <a:t>-Guam background</a:t>
            </a:r>
            <a:endParaRPr lang="en-US" b="1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  <a:p>
            <a:pPr marL="285750" indent="-285750">
              <a:spcAft>
                <a:spcPts val="1200"/>
              </a:spcAft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spcAft>
                <a:spcPts val="1200"/>
              </a:spcAft>
            </a:pPr>
            <a:endParaRPr dirty="0">
              <a:solidFill>
                <a:schemeClr val="tx1"/>
              </a:solidFill>
            </a:endParaRPr>
          </a:p>
        </p:txBody>
      </p:sp>
      <p:pic>
        <p:nvPicPr>
          <p:cNvPr id="2" name="Google Shape;93;p33">
            <a:extLst>
              <a:ext uri="{FF2B5EF4-FFF2-40B4-BE49-F238E27FC236}">
                <a16:creationId xmlns:a16="http://schemas.microsoft.com/office/drawing/2014/main" id="{7564A077-44A0-3380-16EA-611ABB33F63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b="13124"/>
          <a:stretch/>
        </p:blipFill>
        <p:spPr>
          <a:xfrm>
            <a:off x="4686534" y="388743"/>
            <a:ext cx="4309052" cy="2939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5;p33">
            <a:extLst>
              <a:ext uri="{FF2B5EF4-FFF2-40B4-BE49-F238E27FC236}">
                <a16:creationId xmlns:a16="http://schemas.microsoft.com/office/drawing/2014/main" id="{D9865169-6947-AC61-8999-2478C7FA761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9952" y="3660458"/>
            <a:ext cx="1439593" cy="1370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2B950CB-FEC3-48D8-52D7-7BB581EB66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688671"/>
              </p:ext>
            </p:extLst>
          </p:nvPr>
        </p:nvGraphicFramePr>
        <p:xfrm>
          <a:off x="957262" y="793479"/>
          <a:ext cx="7229475" cy="2354580"/>
        </p:xfrm>
        <a:graphic>
          <a:graphicData uri="http://schemas.openxmlformats.org/drawingml/2006/table">
            <a:tbl>
              <a:tblPr/>
              <a:tblGrid>
                <a:gridCol w="2409825">
                  <a:extLst>
                    <a:ext uri="{9D8B030D-6E8A-4147-A177-3AD203B41FA5}">
                      <a16:colId xmlns:a16="http://schemas.microsoft.com/office/drawing/2014/main" val="3233266593"/>
                    </a:ext>
                  </a:extLst>
                </a:gridCol>
                <a:gridCol w="2409825">
                  <a:extLst>
                    <a:ext uri="{9D8B030D-6E8A-4147-A177-3AD203B41FA5}">
                      <a16:colId xmlns:a16="http://schemas.microsoft.com/office/drawing/2014/main" val="2677318998"/>
                    </a:ext>
                  </a:extLst>
                </a:gridCol>
                <a:gridCol w="2409825">
                  <a:extLst>
                    <a:ext uri="{9D8B030D-6E8A-4147-A177-3AD203B41FA5}">
                      <a16:colId xmlns:a16="http://schemas.microsoft.com/office/drawing/2014/main" val="9309689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fontAlgn="b"/>
                      <a:r>
                        <a:rPr lang="en-US">
                          <a:effectLst/>
                        </a:rPr>
                        <a:t> </a:t>
                      </a:r>
                    </a:p>
                  </a:txBody>
                  <a:tcPr marL="28575" marR="28575" marT="19050" marB="1905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3DRTMA</a:t>
                      </a:r>
                      <a:endParaRPr lang="en-US">
                        <a:effectLst/>
                      </a:endParaRPr>
                    </a:p>
                  </a:txBody>
                  <a:tcPr marL="28575" marR="28575" marT="19050" marB="1905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RRFS</a:t>
                      </a:r>
                      <a:endParaRPr lang="en-US">
                        <a:effectLst/>
                      </a:endParaRPr>
                    </a:p>
                  </a:txBody>
                  <a:tcPr marL="28575" marR="28575" marT="19050" marB="1905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996871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Horizontal decorrelation scale</a:t>
                      </a:r>
                      <a:endParaRPr lang="en-US">
                        <a:effectLst/>
                      </a:endParaRPr>
                    </a:p>
                  </a:txBody>
                  <a:tcPr marL="28575" marR="28575" marT="19050" marB="1905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height dependent rescaling of NMC stats (near surface, ~20km)</a:t>
                      </a:r>
                      <a:endParaRPr lang="en-US">
                        <a:effectLst/>
                      </a:endParaRPr>
                    </a:p>
                  </a:txBody>
                  <a:tcPr marL="28575" marR="28575" marT="19050" marB="1905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hzscl=0.7,1.4,2.80</a:t>
                      </a:r>
                      <a:endParaRPr lang="en-US">
                        <a:effectLst/>
                      </a:endParaRPr>
                    </a:p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(about ~200 km)</a:t>
                      </a:r>
                      <a:endParaRPr lang="en-US">
                        <a:effectLst/>
                      </a:endParaRPr>
                    </a:p>
                  </a:txBody>
                  <a:tcPr marL="28575" marR="28575" marT="19050" marB="1905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93009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vertical decorrelation scale</a:t>
                      </a:r>
                      <a:endParaRPr lang="en-US">
                        <a:effectLst/>
                      </a:endParaRPr>
                    </a:p>
                  </a:txBody>
                  <a:tcPr marL="28575" marR="28575" marT="19050" marB="1905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vs=0.125</a:t>
                      </a:r>
                      <a:endParaRPr lang="en-US">
                        <a:effectLst/>
                      </a:endParaRPr>
                    </a:p>
                  </a:txBody>
                  <a:tcPr marL="28575" marR="28575" marT="19050" marB="1905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vs=1.0 (scale factor)</a:t>
                      </a:r>
                      <a:endParaRPr lang="en-US">
                        <a:effectLst/>
                      </a:endParaRPr>
                    </a:p>
                  </a:txBody>
                  <a:tcPr marL="28575" marR="28575" marT="19050" marB="1905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72425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horizontal localization radius</a:t>
                      </a:r>
                      <a:endParaRPr lang="en-US">
                        <a:effectLst/>
                      </a:endParaRPr>
                    </a:p>
                  </a:txBody>
                  <a:tcPr marL="28575" marR="28575" marT="19050" marB="1905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height dependent</a:t>
                      </a:r>
                      <a:endParaRPr lang="en-US">
                        <a:effectLst/>
                      </a:endParaRPr>
                    </a:p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(near surface, 20km)</a:t>
                      </a:r>
                      <a:endParaRPr lang="en-US">
                        <a:effectLst/>
                      </a:endParaRPr>
                    </a:p>
                  </a:txBody>
                  <a:tcPr marL="28575" marR="28575" marT="19050" marB="1905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110km</a:t>
                      </a:r>
                      <a:endParaRPr lang="en-US">
                        <a:effectLst/>
                      </a:endParaRPr>
                    </a:p>
                  </a:txBody>
                  <a:tcPr marL="28575" marR="28575" marT="19050" marB="1905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9064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vertical localization radius</a:t>
                      </a:r>
                      <a:endParaRPr lang="en-US">
                        <a:effectLst/>
                      </a:endParaRPr>
                    </a:p>
                  </a:txBody>
                  <a:tcPr marL="28575" marR="28575" marT="19050" marB="1905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 grid point</a:t>
                      </a:r>
                      <a:endParaRPr lang="en-US">
                        <a:effectLst/>
                      </a:endParaRPr>
                    </a:p>
                  </a:txBody>
                  <a:tcPr marL="28575" marR="28575" marT="19050" marB="1905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grid points</a:t>
                      </a:r>
                      <a:endParaRPr lang="en-US">
                        <a:effectLst/>
                      </a:endParaRPr>
                    </a:p>
                  </a:txBody>
                  <a:tcPr marL="28575" marR="28575" marT="19050" marB="1905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27595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ensemble weight</a:t>
                      </a:r>
                      <a:endParaRPr lang="en-US">
                        <a:effectLst/>
                      </a:endParaRPr>
                    </a:p>
                  </a:txBody>
                  <a:tcPr marL="28575" marR="28575" marT="19050" marB="1905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GDAS 0.5/0.5</a:t>
                      </a:r>
                      <a:endParaRPr lang="en-US">
                        <a:effectLst/>
                      </a:endParaRPr>
                    </a:p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RDAS 0.9/0.1</a:t>
                      </a:r>
                      <a:endParaRPr lang="en-US">
                        <a:effectLst/>
                      </a:endParaRPr>
                    </a:p>
                  </a:txBody>
                  <a:tcPr marL="28575" marR="28575" marT="19050" marB="1905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GDAS 0.85/0.15</a:t>
                      </a:r>
                      <a:endParaRPr lang="en-US" dirty="0">
                        <a:effectLst/>
                      </a:endParaRPr>
                    </a:p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RDAS 0.85/0.15</a:t>
                      </a:r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3936229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3149DF8F-D2F9-4F96-0EBB-C3C9C988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1093"/>
            <a:ext cx="85206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RTMA Differs from RRFS Analysis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EBA640A-7FE9-2F1A-6DC7-BC32A08EB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3" y="3413397"/>
            <a:ext cx="2770716" cy="166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FF1644E-7B54-B75E-2832-E70EBD557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991" y="3413397"/>
            <a:ext cx="2770716" cy="166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BAABF0-5688-B347-111C-EBAB620ADFA0}"/>
              </a:ext>
            </a:extLst>
          </p:cNvPr>
          <p:cNvSpPr txBox="1"/>
          <p:nvPr/>
        </p:nvSpPr>
        <p:spPr>
          <a:xfrm>
            <a:off x="5918479" y="3576683"/>
            <a:ext cx="26697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3DRTMA fits obs closely.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4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Not intended to initialize model forecast!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9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49DF8F-D2F9-4F96-0EBB-C3C9C988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1093"/>
            <a:ext cx="85206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RTMA Differs from RRFS 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AABF0-5688-B347-111C-EBAB620ADFA0}"/>
              </a:ext>
            </a:extLst>
          </p:cNvPr>
          <p:cNvSpPr txBox="1"/>
          <p:nvPr/>
        </p:nvSpPr>
        <p:spPr>
          <a:xfrm>
            <a:off x="5037365" y="4494643"/>
            <a:ext cx="33712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3DRTMA fits obs closely.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Not intended to initialize model forecast!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CCF7987-15FA-116B-6C3F-C60F126ACD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788866"/>
              </p:ext>
            </p:extLst>
          </p:nvPr>
        </p:nvGraphicFramePr>
        <p:xfrm>
          <a:off x="1606570" y="827009"/>
          <a:ext cx="5930859" cy="3430523"/>
        </p:xfrm>
        <a:graphic>
          <a:graphicData uri="http://schemas.openxmlformats.org/drawingml/2006/table">
            <a:tbl>
              <a:tblPr/>
              <a:tblGrid>
                <a:gridCol w="1976953">
                  <a:extLst>
                    <a:ext uri="{9D8B030D-6E8A-4147-A177-3AD203B41FA5}">
                      <a16:colId xmlns:a16="http://schemas.microsoft.com/office/drawing/2014/main" val="2141966834"/>
                    </a:ext>
                  </a:extLst>
                </a:gridCol>
                <a:gridCol w="1976953">
                  <a:extLst>
                    <a:ext uri="{9D8B030D-6E8A-4147-A177-3AD203B41FA5}">
                      <a16:colId xmlns:a16="http://schemas.microsoft.com/office/drawing/2014/main" val="2345213084"/>
                    </a:ext>
                  </a:extLst>
                </a:gridCol>
                <a:gridCol w="1976953">
                  <a:extLst>
                    <a:ext uri="{9D8B030D-6E8A-4147-A177-3AD203B41FA5}">
                      <a16:colId xmlns:a16="http://schemas.microsoft.com/office/drawing/2014/main" val="674813104"/>
                    </a:ext>
                  </a:extLst>
                </a:gridCol>
              </a:tblGrid>
              <a:tr h="312562">
                <a:tc>
                  <a:txBody>
                    <a:bodyPr/>
                    <a:lstStyle/>
                    <a:p>
                      <a:pPr fontAlgn="b"/>
                      <a:r>
                        <a:rPr lang="en-US" sz="1100">
                          <a:effectLst/>
                        </a:rPr>
                        <a:t> </a:t>
                      </a: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3DRTMA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RRFS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3081797"/>
                  </a:ext>
                </a:extLst>
              </a:tr>
              <a:tr h="331315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observation error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Reduced from RRFS values for surface observations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prescribed observation errors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598922"/>
                  </a:ext>
                </a:extLst>
              </a:tr>
              <a:tr h="312562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Assimilated observations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100">
                          <a:effectLst/>
                        </a:rPr>
                        <a:t> </a:t>
                      </a: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100">
                          <a:effectLst/>
                        </a:rPr>
                        <a:t> </a:t>
                      </a: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4390335"/>
                  </a:ext>
                </a:extLst>
              </a:tr>
              <a:tr h="331315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--surface, aircraft, sounding</a:t>
                      </a:r>
                      <a:endParaRPr lang="en-US" sz="1100">
                        <a:effectLst/>
                      </a:endParaRPr>
                    </a:p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radial velocity, satwind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1410096"/>
                  </a:ext>
                </a:extLst>
              </a:tr>
              <a:tr h="312562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--Radiance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188518"/>
                  </a:ext>
                </a:extLst>
              </a:tr>
              <a:tr h="331315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cloud analysis difference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cloud build for whole column</a:t>
                      </a:r>
                      <a:endParaRPr lang="en-US" sz="1100">
                        <a:effectLst/>
                      </a:endParaRPr>
                    </a:p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for NASA LaRC cloud obs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cloud build up to 1.2km AGL for NASA LaRC cloud obs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9426671"/>
                  </a:ext>
                </a:extLst>
              </a:tr>
              <a:tr h="312562">
                <a:tc>
                  <a:txBody>
                    <a:bodyPr/>
                    <a:lstStyle/>
                    <a:p>
                      <a:pPr fontAlgn="b"/>
                      <a:r>
                        <a:rPr lang="en-US" sz="1100">
                          <a:effectLst/>
                        </a:rPr>
                        <a:t> </a:t>
                      </a: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all reflectivity data used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only use CREF&lt;28 dBZ except snow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938791"/>
                  </a:ext>
                </a:extLst>
              </a:tr>
              <a:tr h="234421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--reflectivity inversion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has graupel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graupel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1389825"/>
                  </a:ext>
                </a:extLst>
              </a:tr>
              <a:tr h="312562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--cloud top data to model grids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nearest grid pixel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field-of-view average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5125276"/>
                  </a:ext>
                </a:extLst>
              </a:tr>
              <a:tr h="312562">
                <a:tc>
                  <a:txBody>
                    <a:bodyPr/>
                    <a:lstStyle/>
                    <a:p>
                      <a:pPr fontAlgn="b"/>
                      <a:r>
                        <a:rPr lang="en-US" sz="1100">
                          <a:effectLst/>
                        </a:rPr>
                        <a:t> </a:t>
                      </a: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cloud top data for build and clear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cloud top data for clear only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9006857"/>
                  </a:ext>
                </a:extLst>
              </a:tr>
              <a:tr h="312562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Reflectivity DA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empirical cloud analysis</a:t>
                      </a:r>
                      <a:endParaRPr lang="en-US" sz="110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Ref DA through 3DEnVAR</a:t>
                      </a:r>
                      <a:endParaRPr lang="en-US" sz="1100" dirty="0">
                        <a:effectLst/>
                      </a:endParaRPr>
                    </a:p>
                  </a:txBody>
                  <a:tcPr marL="23442" marR="23442" marT="15628" marB="15628" anchor="b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587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5689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C16E5-8A0B-51A8-AAA3-0CF5D2F0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57253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3DRTMA/3DURMA Products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C6C12-CF66-2A0E-5D61-36BC90C51144}"/>
              </a:ext>
            </a:extLst>
          </p:cNvPr>
          <p:cNvSpPr txBox="1"/>
          <p:nvPr/>
        </p:nvSpPr>
        <p:spPr>
          <a:xfrm>
            <a:off x="171450" y="872691"/>
            <a:ext cx="86608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All of the parameters from the operational 2D RTMA/URMA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Standard 3D fields: Temperature (T), Dew Point Temperature (DPT), Relative Humidity (RH), Zonal component of wind (U), Meridional component of wind (V), Geopotential Height (HGT), and Vertical Velocity (VVEL).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2D fields: Cloud ceiling height, horizontal visibility, total cloud amount, and significant wave height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Derived fields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3D and composite reflectivity, 3D cloud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Storm Prediction Center (SPC) severe weather parameters</a:t>
            </a:r>
          </a:p>
          <a:p>
            <a:pPr marL="1143000" lvl="2" indent="-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Category 5 fields added to UPP for HWT 2021 SFE</a:t>
            </a:r>
          </a:p>
          <a:p>
            <a:pPr marL="1143000" lvl="2" indent="-2286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SPC produces key severe weather products from the Standard 3D fields as well as existing UPP fields. These products include composite reflectivity, effective layer shear, mixed/surface/and most unstable CAPE, effective tornado parameter and effective layer helicity, which served as key assessment metrics during the last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four</a:t>
            </a: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HWT/SFEs.</a:t>
            </a:r>
          </a:p>
        </p:txBody>
      </p:sp>
    </p:spTree>
    <p:extLst>
      <p:ext uri="{BB962C8B-B14F-4D97-AF65-F5344CB8AC3E}">
        <p14:creationId xmlns:p14="http://schemas.microsoft.com/office/powerpoint/2010/main" val="51943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>
            <a:extLst>
              <a:ext uri="{FF2B5EF4-FFF2-40B4-BE49-F238E27FC236}">
                <a16:creationId xmlns:a16="http://schemas.microsoft.com/office/drawing/2014/main" id="{A8738C8F-1750-9DF2-5160-C5FE8A31A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0" y="1705574"/>
            <a:ext cx="4038314" cy="274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F10ECD-BC7D-A4FC-BDF2-368FF69F16D0}"/>
              </a:ext>
            </a:extLst>
          </p:cNvPr>
          <p:cNvSpPr txBox="1"/>
          <p:nvPr/>
        </p:nvSpPr>
        <p:spPr>
          <a:xfrm>
            <a:off x="179614" y="1280254"/>
            <a:ext cx="5625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https://www.emc.ncep.noaa.gov/mmb/rtma/rtma_graphics/index.html</a:t>
            </a:r>
            <a:endParaRPr lang="en-US" dirty="0"/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279B3-22A6-B286-3F4C-F92425CC3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57253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3DRTMA/3DURMA Products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64BB0C-5E1C-8744-0439-239F9DD724B4}"/>
              </a:ext>
            </a:extLst>
          </p:cNvPr>
          <p:cNvSpPr txBox="1"/>
          <p:nvPr/>
        </p:nvSpPr>
        <p:spPr>
          <a:xfrm>
            <a:off x="179614" y="906676"/>
            <a:ext cx="4294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Graphics are available on the EMC Graphics Portal.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821FF5-1325-BFEE-E08B-BA59E2C8E819}"/>
              </a:ext>
            </a:extLst>
          </p:cNvPr>
          <p:cNvSpPr txBox="1"/>
          <p:nvPr/>
        </p:nvSpPr>
        <p:spPr>
          <a:xfrm>
            <a:off x="4983003" y="1753765"/>
            <a:ext cx="3320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GSL also has graphics available online.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2FFC0D-B64A-022B-F6A7-2B832D1FC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086" y="2518604"/>
            <a:ext cx="2518633" cy="2367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D6066E-5E65-487D-25A9-AE9EEFC08643}"/>
              </a:ext>
            </a:extLst>
          </p:cNvPr>
          <p:cNvSpPr txBox="1"/>
          <p:nvPr/>
        </p:nvSpPr>
        <p:spPr>
          <a:xfrm>
            <a:off x="4474379" y="2048883"/>
            <a:ext cx="4790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https://rapidrefresh.noaa.gov/hrrr/HRRRrtma/Welcome.cgi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943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Previously Planned Implementation Schedule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DACA62-F6B5-6719-4740-19ED9DDC5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79" y="1528033"/>
            <a:ext cx="5753100" cy="1816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C523B3-15ED-9509-9BF3-2752BC6EB079}"/>
              </a:ext>
            </a:extLst>
          </p:cNvPr>
          <p:cNvSpPr txBox="1"/>
          <p:nvPr/>
        </p:nvSpPr>
        <p:spPr>
          <a:xfrm>
            <a:off x="728079" y="1127923"/>
            <a:ext cx="2310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Based on RRFSv1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9E1B00-BC06-02AE-3B14-3199D6381707}"/>
              </a:ext>
            </a:extLst>
          </p:cNvPr>
          <p:cNvSpPr txBox="1"/>
          <p:nvPr/>
        </p:nvSpPr>
        <p:spPr>
          <a:xfrm>
            <a:off x="808264" y="3700552"/>
            <a:ext cx="6962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 may be possible to keep this schedule using a HRRRv4 background for 3DRTMAv1.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SL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7868</TotalTime>
  <Words>1245</Words>
  <Application>Microsoft Macintosh PowerPoint</Application>
  <PresentationFormat>On-screen Show (16:9)</PresentationFormat>
  <Paragraphs>146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Montserrat SemiBold</vt:lpstr>
      <vt:lpstr>Montserrat</vt:lpstr>
      <vt:lpstr>Nunito Medium</vt:lpstr>
      <vt:lpstr>Nunito</vt:lpstr>
      <vt:lpstr>GSL Light</vt:lpstr>
      <vt:lpstr>PowerPoint Presentation</vt:lpstr>
      <vt:lpstr>Real-Time Mesoscale Analysis (RTMA)</vt:lpstr>
      <vt:lpstr>Companion system:  UnRestricted Mesoscale Analysis (URMA)</vt:lpstr>
      <vt:lpstr>Analysis Domains</vt:lpstr>
      <vt:lpstr>RTMA Differs from RRFS Analysis</vt:lpstr>
      <vt:lpstr>RTMA Differs from RRFS Analysis</vt:lpstr>
      <vt:lpstr>3DRTMA/3DURMA Products</vt:lpstr>
      <vt:lpstr>3DRTMA/3DURMA Products</vt:lpstr>
      <vt:lpstr>Previously Planned Implementation Schedule</vt:lpstr>
      <vt:lpstr>Spring Forecast Experiment Evaluations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RRFS-3DRTMA Comparison to Operational 2D</vt:lpstr>
      <vt:lpstr>HRRR-3DRTMA Comparison to Operational 2D</vt:lpstr>
      <vt:lpstr>Concluding Remarks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Microsoft Office User</cp:lastModifiedBy>
  <cp:revision>6</cp:revision>
  <dcterms:modified xsi:type="dcterms:W3CDTF">2024-07-24T04:23:04Z</dcterms:modified>
</cp:coreProperties>
</file>