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Raleway SemiBold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h8Z56bpG/EBS1rTRwAO7DglSfT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CCAC473-3B1D-4C52-A1B7-C9D3F36F96E6}">
  <a:tblStyle styleId="{ECCAC473-3B1D-4C52-A1B7-C9D3F36F96E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DC65794-2FB2-49DC-8F7B-1987D1DBB78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F0"/>
          </a:solidFill>
        </a:fill>
      </a:tcStyle>
    </a:wholeTbl>
    <a:band1H>
      <a:tcTxStyle/>
      <a:tcStyle>
        <a:fill>
          <a:solidFill>
            <a:srgbClr val="CAD1E0"/>
          </a:solidFill>
        </a:fill>
      </a:tcStyle>
    </a:band1H>
    <a:band2H>
      <a:tcTxStyle/>
    </a:band2H>
    <a:band1V>
      <a:tcTxStyle/>
      <a:tcStyle>
        <a:fill>
          <a:solidFill>
            <a:srgbClr val="CAD1E0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E7E9F0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E7E9F0"/>
          </a:solidFill>
        </a:fill>
      </a:tcStyle>
    </a:firstRow>
    <a:neCell>
      <a:tcTxStyle/>
    </a:neCell>
    <a:nwCell>
      <a:tcTxStyle/>
    </a:nwCell>
  </a:tblStyle>
  <a:tblStyle styleId="{2D50EA00-D54E-44E5-9BB7-D39C4D09E5AB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9E9"/>
          </a:solidFill>
        </a:fill>
      </a:tcStyle>
    </a:wholeTbl>
    <a:band1H>
      <a:tcTxStyle/>
      <a:tcStyle>
        <a:fill>
          <a:solidFill>
            <a:srgbClr val="D0D0D0"/>
          </a:solidFill>
        </a:fill>
      </a:tcStyle>
    </a:band1H>
    <a:band2H>
      <a:tcTxStyle/>
    </a:band2H>
    <a:band1V>
      <a:tcTxStyle/>
      <a:tcStyle>
        <a:fill>
          <a:solidFill>
            <a:srgbClr val="D0D0D0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RalewaySemiBold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SemiBold-italic.fntdata"/><Relationship Id="rId25" Type="http://schemas.openxmlformats.org/officeDocument/2006/relationships/font" Target="fonts/RalewaySemiBold-bold.fntdata"/><Relationship Id="rId28" Type="http://schemas.openxmlformats.org/officeDocument/2006/relationships/font" Target="fonts/Lato-regular.fntdata"/><Relationship Id="rId27" Type="http://schemas.openxmlformats.org/officeDocument/2006/relationships/font" Target="fonts/Raleway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33" Type="http://schemas.openxmlformats.org/officeDocument/2006/relationships/font" Target="fonts/OpenSans-bold.fntdata"/><Relationship Id="rId10" Type="http://schemas.openxmlformats.org/officeDocument/2006/relationships/slide" Target="slides/slide5.xml"/><Relationship Id="rId32" Type="http://schemas.openxmlformats.org/officeDocument/2006/relationships/font" Target="fonts/OpenSans-regular.fntdata"/><Relationship Id="rId13" Type="http://schemas.openxmlformats.org/officeDocument/2006/relationships/slide" Target="slides/slide8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34" Type="http://schemas.openxmlformats.org/officeDocument/2006/relationships/font" Target="fonts/Open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145FA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" name="Google Shape;12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" name="Google Shape;14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" name="Google Shape;15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Google Shape;1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6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91" name="Google Shape;91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" name="Google Shape;9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2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5" name="Google Shape;95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26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26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6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467975" y="76200"/>
            <a:ext cx="499109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1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" name="Google Shape;25;p17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7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FC11C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" name="Google Shape;31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18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" name="Google Shape;3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8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" name="Google Shape;43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" name="Google Shape;4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9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2" name="Google Shape;52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3" name="Google Shape;53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Google Shape;5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0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no bar">
  <p:cSld name="TITLE_ONLY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9" name="Google Shape;59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" name="Google Shape;6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1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2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5" name="Google Shape;65;p22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7" name="Google Shape;67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8" name="Google Shape;68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Google Shape;7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2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4" name="Google Shape;74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2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" name="Google Shape;7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3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3" name="Google Shape;83;p2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" name="Google Shape;84;p2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5" name="Google Shape;85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6" name="Google Shape;86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7" name="Google Shape;87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b="1" i="0" sz="2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Relationship Id="rId5" Type="http://schemas.openxmlformats.org/officeDocument/2006/relationships/image" Target="../media/image32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44.png"/><Relationship Id="rId13" Type="http://schemas.openxmlformats.org/officeDocument/2006/relationships/image" Target="../media/image23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5" Type="http://schemas.openxmlformats.org/officeDocument/2006/relationships/image" Target="../media/image7.png"/><Relationship Id="rId6" Type="http://schemas.openxmlformats.org/officeDocument/2006/relationships/image" Target="../media/image41.png"/><Relationship Id="rId7" Type="http://schemas.openxmlformats.org/officeDocument/2006/relationships/image" Target="../media/image40.png"/><Relationship Id="rId8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/>
          <p:nvPr>
            <p:ph type="title"/>
          </p:nvPr>
        </p:nvSpPr>
        <p:spPr>
          <a:xfrm>
            <a:off x="727650" y="549726"/>
            <a:ext cx="7688700" cy="127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Incorporating GFDL-AM4.1 chemistry into NOAA’s Unified Forecasting System for global air quality application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"/>
          <p:cNvSpPr txBox="1"/>
          <p:nvPr>
            <p:ph idx="1" type="body"/>
          </p:nvPr>
        </p:nvSpPr>
        <p:spPr>
          <a:xfrm>
            <a:off x="727650" y="1931300"/>
            <a:ext cx="7688700" cy="22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Jian He (jian.he@noaa.gov)</a:t>
            </a:r>
            <a:r>
              <a:rPr b="1"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Li Zhang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1,3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Rebecca Schwantes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1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Barry Baker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Ravan Ahmadov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Larry Horowitz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Vaishali Naik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Zachary Moon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4,6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Jordan Schnell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Georg Grell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Quazi Rasool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Colin Harkins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Siyuan Wang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Patrick Campbell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4,7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Youhua Tang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4,7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Beiming Tang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4,7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Margaret Marvin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4,7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David Fillmore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Matthew Dawson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and Brian McDonald</a:t>
            </a:r>
            <a:r>
              <a:rPr baseline="30000"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University of Colorado Boulder, Boulder, CO; </a:t>
            </a: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NOAA Chemical Sciences Laboratory, Boulder, CO; </a:t>
            </a: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NOAA Global Systems Laboratory, Boulder, CO; </a:t>
            </a: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NOAA Air Resources Laboratory, College Park, Maryland; </a:t>
            </a: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NOAA Geophysical Fluid Dynamics Laboratory, Princeton, NJ; </a:t>
            </a: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Earth Resources Technology (ERT), Inc., Laurel, MD; </a:t>
            </a: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George Mason University, Fairfax, VA; </a:t>
            </a:r>
            <a:r>
              <a:rPr baseline="30000"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National Center for Atmospheric Research, Boulder, CO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Section: Advancing UFS Applications – Air Quality 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p1"/>
          <p:cNvGrpSpPr/>
          <p:nvPr/>
        </p:nvGrpSpPr>
        <p:grpSpPr>
          <a:xfrm>
            <a:off x="1777658" y="4316292"/>
            <a:ext cx="5588684" cy="731520"/>
            <a:chOff x="1489078" y="4384091"/>
            <a:chExt cx="5588684" cy="731520"/>
          </a:xfrm>
        </p:grpSpPr>
        <p:pic>
          <p:nvPicPr>
            <p:cNvPr id="114" name="Google Shape;114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89078" y="4384091"/>
              <a:ext cx="2062886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30489" y="4384091"/>
              <a:ext cx="1847273" cy="7315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10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UFS-Chem vs GFDL-AM4.1: global totals</a:t>
            </a:r>
            <a:endParaRPr/>
          </a:p>
        </p:txBody>
      </p:sp>
      <p:sp>
        <p:nvSpPr>
          <p:cNvPr id="220" name="Google Shape;220;p10"/>
          <p:cNvSpPr txBox="1"/>
          <p:nvPr/>
        </p:nvSpPr>
        <p:spPr>
          <a:xfrm>
            <a:off x="2157211" y="546379"/>
            <a:ext cx="482957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Burden (Tg)</a:t>
            </a:r>
            <a:endParaRPr/>
          </a:p>
        </p:txBody>
      </p:sp>
      <p:graphicFrame>
        <p:nvGraphicFramePr>
          <p:cNvPr id="221" name="Google Shape;221;p10"/>
          <p:cNvGraphicFramePr/>
          <p:nvPr/>
        </p:nvGraphicFramePr>
        <p:xfrm>
          <a:off x="212616" y="9611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{2D50EA00-D54E-44E5-9BB7-D39C4D09E5AB}</a:tableStyleId>
              </a:tblPr>
              <a:tblGrid>
                <a:gridCol w="1453125"/>
                <a:gridCol w="1453125"/>
                <a:gridCol w="1453125"/>
                <a:gridCol w="1453125"/>
                <a:gridCol w="1453125"/>
                <a:gridCol w="1453125"/>
              </a:tblGrid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2"/>
                          </a:solidFill>
                        </a:rPr>
                        <a:t>Tracer</a:t>
                      </a:r>
                      <a:endParaRPr b="1" i="0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525" marB="0" marR="9525" marL="9525" anchor="b">
                    <a:solidFill>
                      <a:srgbClr val="C2CF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2"/>
                          </a:solidFill>
                        </a:rPr>
                        <a:t>Relative diff. (%)</a:t>
                      </a:r>
                      <a:endParaRPr b="1" i="0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525" marB="0" marR="9525" marL="9525" anchor="b">
                    <a:solidFill>
                      <a:srgbClr val="C2CF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2"/>
                          </a:solidFill>
                        </a:rPr>
                        <a:t>Tracer</a:t>
                      </a:r>
                      <a:endParaRPr b="1" i="0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525" marB="0" marR="9525" marL="9525" anchor="b">
                    <a:solidFill>
                      <a:srgbClr val="C2CF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2"/>
                          </a:solidFill>
                        </a:rPr>
                        <a:t>Relative diff. (%)</a:t>
                      </a:r>
                      <a:endParaRPr b="1" i="0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525" marB="0" marR="9525" marL="9525" anchor="b">
                    <a:solidFill>
                      <a:srgbClr val="C2CF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2"/>
                          </a:solidFill>
                        </a:rPr>
                        <a:t>Tracer</a:t>
                      </a:r>
                      <a:endParaRPr b="1" i="0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525" marB="0" marR="9525" marL="9525" anchor="b">
                    <a:solidFill>
                      <a:srgbClr val="C2CF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2"/>
                          </a:solidFill>
                        </a:rPr>
                        <a:t>Relative diff. (%)</a:t>
                      </a:r>
                      <a:endParaRPr b="1" i="0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9525" marB="0" marR="9525" marL="9525" anchor="b">
                    <a:solidFill>
                      <a:srgbClr val="C2CFF2"/>
                    </a:solidFill>
                  </a:tcPr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Bry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-2.19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CH3OH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40.74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ISOP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-25.44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C10H16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-17.45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CH3OOH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3.34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N2O5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-12.51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C2H4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4.63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CH4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1.14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NH3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34.46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C2H5OH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31.29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1.93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-2.43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C2H6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-0.72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Cly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-1.26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-0.80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C3H6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-1.27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DMS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-16.02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NOy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15.19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C3H8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2.75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0.32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O1D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-8.56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C4H10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7.54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H2O2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13.77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O3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0.99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CH2O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12.96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HNO3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22.05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OH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9.29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24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CH3CHO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6.17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3.76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17.13</a:t>
                      </a:r>
                      <a:endParaRPr/>
                    </a:p>
                  </a:txBody>
                  <a:tcPr marT="9525" marB="0" marR="9525" marL="9525" anchor="b"/>
                </a:tc>
              </a:tr>
            </a:tbl>
          </a:graphicData>
        </a:graphic>
      </p:graphicFrame>
      <p:sp>
        <p:nvSpPr>
          <p:cNvPr id="222" name="Google Shape;222;p10"/>
          <p:cNvSpPr txBox="1"/>
          <p:nvPr/>
        </p:nvSpPr>
        <p:spPr>
          <a:xfrm>
            <a:off x="724526" y="3743996"/>
            <a:ext cx="633812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conditions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 options are different (PBL process, microphysics, convection, etc.)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Meteorology-dependent emission estimates are different (e.g., DMS, LNO</a:t>
            </a:r>
            <a:r>
              <a:rPr b="0" baseline="-2500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etc.)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8644" y="3609137"/>
            <a:ext cx="20447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373" y="3609975"/>
            <a:ext cx="2044700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11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UFS-Chem vs GFDL-AM4.1: cloud variables</a:t>
            </a:r>
            <a:endParaRPr/>
          </a:p>
        </p:txBody>
      </p:sp>
      <p:pic>
        <p:nvPicPr>
          <p:cNvPr id="231" name="Google Shape;23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8644" y="2222505"/>
            <a:ext cx="20447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4373" y="2221992"/>
            <a:ext cx="2044700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1"/>
          <p:cNvSpPr txBox="1"/>
          <p:nvPr/>
        </p:nvSpPr>
        <p:spPr>
          <a:xfrm>
            <a:off x="0" y="1241218"/>
            <a:ext cx="86968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liquid water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0" y="2599450"/>
            <a:ext cx="86968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 water</a:t>
            </a:r>
            <a:endParaRPr/>
          </a:p>
        </p:txBody>
      </p:sp>
      <p:sp>
        <p:nvSpPr>
          <p:cNvPr id="235" name="Google Shape;235;p11"/>
          <p:cNvSpPr txBox="1"/>
          <p:nvPr/>
        </p:nvSpPr>
        <p:spPr>
          <a:xfrm>
            <a:off x="0" y="4052733"/>
            <a:ext cx="9895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fraction</a:t>
            </a:r>
            <a:endParaRPr/>
          </a:p>
        </p:txBody>
      </p:sp>
      <p:pic>
        <p:nvPicPr>
          <p:cNvPr id="236" name="Google Shape;23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4373" y="839138"/>
            <a:ext cx="20447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18644" y="836541"/>
            <a:ext cx="2044700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1"/>
          <p:cNvSpPr txBox="1"/>
          <p:nvPr/>
        </p:nvSpPr>
        <p:spPr>
          <a:xfrm>
            <a:off x="5322903" y="1100253"/>
            <a:ext cx="362188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liquid water, cloud ice water, rain water, snow water, graupel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AM4: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liquid water, cloud ice water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Affect photolysis &amp; cloud aqueous phase chemistry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1"/>
          <p:cNvSpPr txBox="1"/>
          <p:nvPr/>
        </p:nvSpPr>
        <p:spPr>
          <a:xfrm>
            <a:off x="869682" y="547491"/>
            <a:ext cx="14050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UFS-Chem</a:t>
            </a:r>
            <a:endParaRPr/>
          </a:p>
        </p:txBody>
      </p:sp>
      <p:sp>
        <p:nvSpPr>
          <p:cNvPr id="240" name="Google Shape;240;p11"/>
          <p:cNvSpPr txBox="1"/>
          <p:nvPr/>
        </p:nvSpPr>
        <p:spPr>
          <a:xfrm>
            <a:off x="3166946" y="551358"/>
            <a:ext cx="14050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GFDL-AM4.1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UFS-Chem vs ATom-1: preliminary</a:t>
            </a:r>
            <a:endParaRPr/>
          </a:p>
        </p:txBody>
      </p:sp>
      <p:pic>
        <p:nvPicPr>
          <p:cNvPr id="246" name="Google Shape;24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7935" y="791027"/>
            <a:ext cx="1978025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3218" y="793289"/>
            <a:ext cx="2000250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8568" y="795528"/>
            <a:ext cx="2018030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320" y="795528"/>
            <a:ext cx="2098040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2312" y="2633472"/>
            <a:ext cx="1915795" cy="183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10182" y="2633472"/>
            <a:ext cx="1849120" cy="183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51377" y="2633473"/>
            <a:ext cx="1782445" cy="183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25897" y="2633473"/>
            <a:ext cx="1826895" cy="183578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 txBox="1"/>
          <p:nvPr/>
        </p:nvSpPr>
        <p:spPr>
          <a:xfrm>
            <a:off x="532268" y="4538005"/>
            <a:ext cx="5621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Photochemistry is overall well represented in the model.</a:t>
            </a:r>
            <a:endParaRPr/>
          </a:p>
        </p:txBody>
      </p:sp>
      <p:sp>
        <p:nvSpPr>
          <p:cNvPr id="255" name="Google Shape;255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p13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UFS-Chem vs ATom-1: preliminary</a:t>
            </a:r>
            <a:endParaRPr/>
          </a:p>
        </p:txBody>
      </p:sp>
      <p:pic>
        <p:nvPicPr>
          <p:cNvPr id="262" name="Google Shape;2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274" y="669290"/>
            <a:ext cx="1715770" cy="17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4922" y="664886"/>
            <a:ext cx="1715770" cy="17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0570" y="669290"/>
            <a:ext cx="1715770" cy="17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6218" y="669290"/>
            <a:ext cx="1715770" cy="17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9274" y="2474501"/>
            <a:ext cx="1715770" cy="17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34922" y="2472890"/>
            <a:ext cx="1715770" cy="17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46218" y="2481698"/>
            <a:ext cx="1715770" cy="177355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3"/>
          <p:cNvSpPr txBox="1"/>
          <p:nvPr/>
        </p:nvSpPr>
        <p:spPr>
          <a:xfrm>
            <a:off x="583075" y="4443085"/>
            <a:ext cx="69789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bias could be due to: 1) precursor emissions, 2) cloud processes, 3) dry/wet deposition…</a:t>
            </a:r>
            <a:endParaRPr/>
          </a:p>
        </p:txBody>
      </p:sp>
      <p:pic>
        <p:nvPicPr>
          <p:cNvPr id="270" name="Google Shape;270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90570" y="2472889"/>
            <a:ext cx="1715770" cy="1773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14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/>
          </a:p>
        </p:txBody>
      </p:sp>
      <p:sp>
        <p:nvSpPr>
          <p:cNvPr id="277" name="Google Shape;277;p14"/>
          <p:cNvSpPr txBox="1"/>
          <p:nvPr/>
        </p:nvSpPr>
        <p:spPr>
          <a:xfrm>
            <a:off x="309070" y="833647"/>
            <a:ext cx="8526000" cy="255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Gas-phase chemistry (based on GFDL-AM4.1) is reasonably well simulated in the model.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parameterizations show large impacts on chemistry.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 testing on wet deposition is needed.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to include new aerosols (ammonium, nitrate, and secondary organic aerosols) into AOD calculation.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Need to test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latest version of CEDS and GBBEPx emissions.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 txBox="1"/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 application for atmospheric chemistry and composition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 txBox="1"/>
          <p:nvPr>
            <p:ph idx="1" type="body"/>
          </p:nvPr>
        </p:nvSpPr>
        <p:spPr>
          <a:xfrm>
            <a:off x="5658141" y="1131337"/>
            <a:ext cx="3426861" cy="22908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464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Chemistry related code is duplicated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4644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4644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Divided infrastructure is not efficient for code maintenance and development</a:t>
            </a:r>
            <a:endParaRPr/>
          </a:p>
        </p:txBody>
      </p:sp>
      <p:graphicFrame>
        <p:nvGraphicFramePr>
          <p:cNvPr id="122" name="Google Shape;122;p2"/>
          <p:cNvGraphicFramePr/>
          <p:nvPr/>
        </p:nvGraphicFramePr>
        <p:xfrm>
          <a:off x="250600" y="8878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{ECCAC473-3B1D-4C52-A1B7-C9D3F36F96E6}</a:tableStyleId>
              </a:tblPr>
              <a:tblGrid>
                <a:gridCol w="1544325"/>
                <a:gridCol w="1993525"/>
                <a:gridCol w="1783150"/>
              </a:tblGrid>
              <a:tr h="21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Chemistry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Application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  <a:tr h="442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RRFS-SD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Simplified Aerosols: smoke + dust tracers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Regional wildfire smoke forecasts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635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UFS-Aerosols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Simplified aerosols: GOCART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Global weather forecasts with aerosol feedbacks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635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UFS-AQM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Complex chemistry from CMAQ: ozone and aerosols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Regional air quality forecasts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635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UFS-RAQMS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Simplified chemistry with data assimilation: ozone and aerosols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Global air quality forecasts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123" name="Google Shape;123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 rot="5400000">
            <a:off x="5371024" y="65282"/>
            <a:ext cx="611614" cy="2966484"/>
          </a:xfrm>
          <a:prstGeom prst="leftBrace">
            <a:avLst>
              <a:gd fmla="val 0" name="adj1"/>
              <a:gd fmla="val 50000" name="adj2"/>
            </a:avLst>
          </a:prstGeom>
          <a:noFill/>
          <a:ln cap="flat" cmpd="sng" w="254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" y="0"/>
            <a:ext cx="9143999" cy="4770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 with chemistry component (UFS-Chem)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74951" y="922179"/>
            <a:ext cx="2381106" cy="338514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 model: FV3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1446410" y="2963515"/>
            <a:ext cx="1334124" cy="338514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689548" y="1597063"/>
            <a:ext cx="1334124" cy="338514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CCPP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2922191" y="920653"/>
            <a:ext cx="5467682" cy="338514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CATChem (Configurable ATmospheric Chemistry)</a:t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 rot="5400000">
            <a:off x="221558" y="1363253"/>
            <a:ext cx="576882" cy="359097"/>
          </a:xfrm>
          <a:prstGeom prst="leftUpArrow">
            <a:avLst/>
          </a:prstGeom>
          <a:solidFill>
            <a:srgbClr val="7F7F7F"/>
          </a:solidFill>
          <a:ln cap="flat" cmpd="sng" w="254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622836" y="2388819"/>
            <a:ext cx="1285330" cy="359097"/>
          </a:xfrm>
          <a:prstGeom prst="leftUpArrow">
            <a:avLst/>
          </a:prstGeom>
          <a:solidFill>
            <a:srgbClr val="7F7F7F"/>
          </a:solidFill>
          <a:ln cap="flat" cmpd="sng" w="254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2023672" y="1254360"/>
            <a:ext cx="1513725" cy="576883"/>
          </a:xfrm>
          <a:prstGeom prst="leftUpArrow">
            <a:avLst/>
          </a:prstGeom>
          <a:solidFill>
            <a:srgbClr val="7F7F7F"/>
          </a:solidFill>
          <a:ln cap="flat" cmpd="sng" w="254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3138271" y="1858754"/>
            <a:ext cx="2381693" cy="2260163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BD8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3272313" y="2371392"/>
            <a:ext cx="2113613" cy="287678"/>
          </a:xfrm>
          <a:prstGeom prst="rect">
            <a:avLst/>
          </a:prstGeom>
          <a:solidFill>
            <a:srgbClr val="FBD8D6"/>
          </a:solidFill>
          <a:ln cap="flat" cmpd="sng" w="25400">
            <a:solidFill>
              <a:srgbClr val="FBD8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None</a:t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3272313" y="2750077"/>
            <a:ext cx="2113614" cy="287678"/>
          </a:xfrm>
          <a:prstGeom prst="rect">
            <a:avLst/>
          </a:prstGeom>
          <a:solidFill>
            <a:srgbClr val="FBD8D6"/>
          </a:solidFill>
          <a:ln cap="flat" cmpd="sng" w="25400">
            <a:solidFill>
              <a:srgbClr val="FBD8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Greenhouse gas tracers</a:t>
            </a: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3272312" y="3132219"/>
            <a:ext cx="2113613" cy="287678"/>
          </a:xfrm>
          <a:prstGeom prst="rect">
            <a:avLst/>
          </a:prstGeom>
          <a:solidFill>
            <a:srgbClr val="FBD8D6"/>
          </a:solidFill>
          <a:ln cap="flat" cmpd="sng" w="25400">
            <a:solidFill>
              <a:srgbClr val="FBD8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Simple scheme</a:t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3272313" y="3510903"/>
            <a:ext cx="2113612" cy="474795"/>
          </a:xfrm>
          <a:prstGeom prst="rect">
            <a:avLst/>
          </a:prstGeom>
          <a:solidFill>
            <a:srgbClr val="FBD8D6"/>
          </a:solidFill>
          <a:ln cap="flat" cmpd="sng" w="25400">
            <a:solidFill>
              <a:srgbClr val="FBD8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Complex research scheme</a:t>
            </a:r>
            <a:endParaRPr/>
          </a:p>
        </p:txBody>
      </p:sp>
      <p:sp>
        <p:nvSpPr>
          <p:cNvPr id="143" name="Google Shape;143;p3"/>
          <p:cNvSpPr txBox="1"/>
          <p:nvPr/>
        </p:nvSpPr>
        <p:spPr>
          <a:xfrm>
            <a:off x="2987260" y="1848172"/>
            <a:ext cx="2668772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Gas-phase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chemical mechanisms</a:t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5807043" y="1869336"/>
            <a:ext cx="2381693" cy="2260163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2DF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5941085" y="2381974"/>
            <a:ext cx="2113613" cy="287678"/>
          </a:xfrm>
          <a:prstGeom prst="rect">
            <a:avLst/>
          </a:prstGeom>
          <a:solidFill>
            <a:srgbClr val="C2DFF9"/>
          </a:solidFill>
          <a:ln cap="flat" cmpd="sng" w="25400">
            <a:solidFill>
              <a:srgbClr val="C2DF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None</a:t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5941085" y="2760659"/>
            <a:ext cx="2113614" cy="287678"/>
          </a:xfrm>
          <a:prstGeom prst="rect">
            <a:avLst/>
          </a:prstGeom>
          <a:solidFill>
            <a:srgbClr val="C2DFF9"/>
          </a:solidFill>
          <a:ln cap="flat" cmpd="sng" w="25400">
            <a:solidFill>
              <a:srgbClr val="C2DF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Wildfire smoke tracers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5941084" y="3142801"/>
            <a:ext cx="2113613" cy="287678"/>
          </a:xfrm>
          <a:prstGeom prst="rect">
            <a:avLst/>
          </a:prstGeom>
          <a:solidFill>
            <a:srgbClr val="C2DFF9"/>
          </a:solidFill>
          <a:ln cap="flat" cmpd="sng" w="25400">
            <a:solidFill>
              <a:srgbClr val="C2DF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Simple scheme</a:t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5941085" y="3521485"/>
            <a:ext cx="2113612" cy="474795"/>
          </a:xfrm>
          <a:prstGeom prst="rect">
            <a:avLst/>
          </a:prstGeom>
          <a:solidFill>
            <a:srgbClr val="C2DFF9"/>
          </a:solidFill>
          <a:ln cap="flat" cmpd="sng" w="25400">
            <a:solidFill>
              <a:srgbClr val="C2DFF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Complex research scheme</a:t>
            </a:r>
            <a:endParaRPr/>
          </a:p>
        </p:txBody>
      </p:sp>
      <p:sp>
        <p:nvSpPr>
          <p:cNvPr id="149" name="Google Shape;149;p3"/>
          <p:cNvSpPr txBox="1"/>
          <p:nvPr/>
        </p:nvSpPr>
        <p:spPr>
          <a:xfrm>
            <a:off x="5656032" y="1858754"/>
            <a:ext cx="2668772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Aerosol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schemes</a:t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519964" y="1929813"/>
            <a:ext cx="313734" cy="2397642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C5F5EF"/>
              </a:gs>
              <a:gs pos="74000">
                <a:srgbClr val="B4B4B4"/>
              </a:gs>
              <a:gs pos="83000">
                <a:srgbClr val="B4B4B4"/>
              </a:gs>
              <a:gs pos="100000">
                <a:srgbClr val="CCCCC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4485984" y="4299678"/>
            <a:ext cx="23816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Increasing complexity and computation cost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4"/>
          <p:cNvSpPr txBox="1"/>
          <p:nvPr/>
        </p:nvSpPr>
        <p:spPr>
          <a:xfrm>
            <a:off x="1" y="0"/>
            <a:ext cx="9143999" cy="4770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GSL-GOCART (CCPP version of GEFS-Aerosol)</a:t>
            </a:r>
            <a:endParaRPr/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456" y="633781"/>
            <a:ext cx="4862830" cy="4116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 txBox="1"/>
          <p:nvPr/>
        </p:nvSpPr>
        <p:spPr>
          <a:xfrm>
            <a:off x="5425440" y="1454161"/>
            <a:ext cx="3534104" cy="2318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1429E9"/>
                </a:solidFill>
                <a:latin typeface="Arial"/>
                <a:ea typeface="Arial"/>
                <a:cs typeface="Arial"/>
                <a:sym typeface="Arial"/>
              </a:rPr>
              <a:t>GEFS-Aerosol (Zhang et al., 2022):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Simplified parameterization of sulfur/sulfate chemistry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Hydrophobic and hydrophilic black and organic carbon (BC and OC)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5-bin sea-salt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5-bin dust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5"/>
          <p:cNvSpPr txBox="1"/>
          <p:nvPr/>
        </p:nvSpPr>
        <p:spPr>
          <a:xfrm>
            <a:off x="1" y="0"/>
            <a:ext cx="9143999" cy="4770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GFDL-AM4.1 chemistry</a:t>
            </a:r>
            <a:endParaRPr/>
          </a:p>
        </p:txBody>
      </p:sp>
      <p:pic>
        <p:nvPicPr>
          <p:cNvPr id="166" name="Google Shape;1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62" y="601657"/>
            <a:ext cx="4323080" cy="36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4">
            <a:alphaModFix/>
          </a:blip>
          <a:srcRect b="1560" l="7537" r="2188" t="0"/>
          <a:stretch/>
        </p:blipFill>
        <p:spPr>
          <a:xfrm>
            <a:off x="4624254" y="601657"/>
            <a:ext cx="3857897" cy="341299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4741817" y="4054568"/>
            <a:ext cx="239921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Horowitz et al., 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/>
        </p:nvSpPr>
        <p:spPr>
          <a:xfrm>
            <a:off x="1" y="-15497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Processes included in CATChem</a:t>
            </a:r>
            <a:endParaRPr/>
          </a:p>
        </p:txBody>
      </p:sp>
      <p:sp>
        <p:nvSpPr>
          <p:cNvPr id="174" name="Google Shape;174;p6"/>
          <p:cNvSpPr txBox="1"/>
          <p:nvPr/>
        </p:nvSpPr>
        <p:spPr>
          <a:xfrm>
            <a:off x="5232536" y="1171366"/>
            <a:ext cx="375887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406405" lvl="0" marL="4064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Existing processes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GEFS-Aerosols (Zhang et al., 2022)</a:t>
            </a:r>
            <a:endParaRPr/>
          </a:p>
          <a:p>
            <a:pPr indent="-406405" lvl="0" marL="4064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New processes</a:t>
            </a:r>
            <a:endParaRPr/>
          </a:p>
          <a:p>
            <a:pPr indent="-406405" lvl="0" marL="4064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Modified processes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5" lvl="0" marL="4064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detailed gas-phase chemistry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based on GFDL-AM4.1 (Horowitz et al., 2020), with explicit tropospheric and stratospheric chemistry.</a:t>
            </a:r>
            <a:endParaRPr/>
          </a:p>
        </p:txBody>
      </p:sp>
      <p:sp>
        <p:nvSpPr>
          <p:cNvPr id="175" name="Google Shape;17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98" y="698500"/>
            <a:ext cx="5252720" cy="4094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7"/>
          <p:cNvSpPr txBox="1"/>
          <p:nvPr/>
        </p:nvSpPr>
        <p:spPr>
          <a:xfrm>
            <a:off x="0" y="18390"/>
            <a:ext cx="9143999" cy="4770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CATChem: global configurations</a:t>
            </a:r>
            <a:endParaRPr/>
          </a:p>
        </p:txBody>
      </p:sp>
      <p:graphicFrame>
        <p:nvGraphicFramePr>
          <p:cNvPr id="183" name="Google Shape;183;p7"/>
          <p:cNvGraphicFramePr/>
          <p:nvPr/>
        </p:nvGraphicFramePr>
        <p:xfrm>
          <a:off x="117353" y="5820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{5DC65794-2FB2-49DC-8F7B-1987D1DBB78A}</a:tableStyleId>
              </a:tblPr>
              <a:tblGrid>
                <a:gridCol w="2025100"/>
                <a:gridCol w="3131900"/>
                <a:gridCol w="3752275"/>
              </a:tblGrid>
              <a:tr h="201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GSL-GOCART aerosol (Zhang et al., 2022)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GFDL-AM4.1 chemistry (Horowitz et al., 2020)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36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# of chemical tracers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 (all prognostic, 3 gases and 17 aerosols)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128 (87 prognostic, 41 diagnostic, 21 aerosols)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36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# of chemical reactions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(simple sulfur chemistry with prescribed oxidants)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248 (43 photolysis, 205 kinetics) 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36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Online emissions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DMS, sea-salt &amp; dust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Same as GSL-GOCART for DMS, sea-salt &amp; dust, but also include lightning NO</a:t>
                      </a:r>
                      <a:r>
                        <a:rPr baseline="-25000"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cap="none" strike="noStrike">
                        <a:solidFill>
                          <a:schemeClr val="dk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475" marB="30475" marR="60950" marL="60950" anchor="ctr"/>
                </a:tc>
              </a:tr>
              <a:tr h="201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Inorganic aerosols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GOCART sulfate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ISORROPIA (sulfate-ammonium-nitrate)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201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Carbonaceous aerosols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GOCART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Same as GSL-GOCART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201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Secondary organics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N.A.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Simplified SOA formation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201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Dry &amp; wet deposition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Gases and aerosols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Gases and aerosols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201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Aerosol optical properties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GOCART aerosols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Same as GSL-GOCART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36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Precursor emissions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Offline (for now), including anthropogenic (CEDS) and fires (GBBEPx)  for SO</a:t>
                      </a:r>
                      <a:r>
                        <a:rPr baseline="-25000"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and aerosols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Same as GSL-GOCART, but with AM4 emissions for gases &amp; AM4 biogenic emissions (offline for now)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8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UFS-Chem: CATChem with GFDL-AM4.1 chemistry</a:t>
            </a:r>
            <a:endParaRPr/>
          </a:p>
        </p:txBody>
      </p:sp>
      <p:sp>
        <p:nvSpPr>
          <p:cNvPr id="190" name="Google Shape;190;p8"/>
          <p:cNvSpPr txBox="1"/>
          <p:nvPr/>
        </p:nvSpPr>
        <p:spPr>
          <a:xfrm>
            <a:off x="361506" y="869018"/>
            <a:ext cx="7963787" cy="29268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Simulation period: 2016/07/15 to 2016/08/23 (ATom-1 period with 14 days spin-up, total 40 days)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Met fields are reinitialized at 00z for each cycle (00-24z for each day)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First day: read chemical initial conditions (gases only, from GFDL-AM4.1 output)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Following days: read chemical tracers from restart files from previous day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Emissions: CEDS+GBBEPx+AM4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Resolution: C96 with 64 vertical layers (65 levels, up to 20 Pa)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Hourly output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Physics suite: suite_FV3_GFS_v17_p8_ugwpv1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ATM only run, no feedback on meteorology/radiation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6088" y="2194560"/>
            <a:ext cx="17526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3579" y="2199072"/>
            <a:ext cx="17526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3579" y="1004762"/>
            <a:ext cx="17526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44998" y="3949796"/>
            <a:ext cx="2286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44998" y="2961055"/>
            <a:ext cx="2286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44998" y="1962043"/>
            <a:ext cx="2286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9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UFS-Chem vs GFDL-AM4.1: chemical tracers</a:t>
            </a:r>
            <a:endParaRPr/>
          </a:p>
        </p:txBody>
      </p:sp>
      <p:pic>
        <p:nvPicPr>
          <p:cNvPr id="203" name="Google Shape;203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44998" y="955692"/>
            <a:ext cx="2286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 txBox="1"/>
          <p:nvPr/>
        </p:nvSpPr>
        <p:spPr>
          <a:xfrm>
            <a:off x="379141" y="654205"/>
            <a:ext cx="14050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UFS-Chem</a:t>
            </a:r>
            <a:endParaRPr/>
          </a:p>
        </p:txBody>
      </p:sp>
      <p:sp>
        <p:nvSpPr>
          <p:cNvPr id="205" name="Google Shape;205;p9"/>
          <p:cNvSpPr txBox="1"/>
          <p:nvPr/>
        </p:nvSpPr>
        <p:spPr>
          <a:xfrm>
            <a:off x="2785471" y="647915"/>
            <a:ext cx="14050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GFDL-AM4.1</a:t>
            </a: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5392408" y="692064"/>
            <a:ext cx="14050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UFS-Chem</a:t>
            </a:r>
            <a:endParaRPr/>
          </a:p>
        </p:txBody>
      </p:sp>
      <p:sp>
        <p:nvSpPr>
          <p:cNvPr id="207" name="Google Shape;207;p9"/>
          <p:cNvSpPr txBox="1"/>
          <p:nvPr/>
        </p:nvSpPr>
        <p:spPr>
          <a:xfrm>
            <a:off x="7359805" y="692065"/>
            <a:ext cx="14050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GFDL-AM4.1</a:t>
            </a:r>
            <a:endParaRPr/>
          </a:p>
        </p:txBody>
      </p:sp>
      <p:sp>
        <p:nvSpPr>
          <p:cNvPr id="208" name="Google Shape;208;p9"/>
          <p:cNvSpPr txBox="1"/>
          <p:nvPr/>
        </p:nvSpPr>
        <p:spPr>
          <a:xfrm>
            <a:off x="4804185" y="3984849"/>
            <a:ext cx="33156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Comparable gas tracers</a:t>
            </a:r>
            <a:endParaRPr/>
          </a:p>
        </p:txBody>
      </p:sp>
      <p:pic>
        <p:nvPicPr>
          <p:cNvPr id="209" name="Google Shape;209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864" y="960120"/>
            <a:ext cx="2286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864" y="1965960"/>
            <a:ext cx="2286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4864" y="2962656"/>
            <a:ext cx="2286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76088" y="1005840"/>
            <a:ext cx="17526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864" y="3950208"/>
            <a:ext cx="2286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