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</p:sldIdLst>
  <p:sldSz cy="5143500" cx="9144000"/>
  <p:notesSz cx="6858000" cy="9144000"/>
  <p:embeddedFontLst>
    <p:embeddedFont>
      <p:font typeface="Raleway"/>
      <p:regular r:id="rId33"/>
      <p:bold r:id="rId34"/>
      <p:italic r:id="rId35"/>
      <p:boldItalic r:id="rId36"/>
    </p:embeddedFont>
    <p:embeddedFont>
      <p:font typeface="Raleway SemiBold"/>
      <p:regular r:id="rId37"/>
      <p:bold r:id="rId38"/>
      <p:italic r:id="rId39"/>
      <p:boldItalic r:id="rId40"/>
    </p:embeddedFont>
    <p:embeddedFont>
      <p:font typeface="Proxima Nova"/>
      <p:regular r:id="rId41"/>
      <p:bold r:id="rId42"/>
      <p:italic r:id="rId43"/>
      <p:boldItalic r:id="rId44"/>
    </p:embeddedFont>
    <p:embeddedFont>
      <p:font typeface="Lato"/>
      <p:regular r:id="rId45"/>
      <p:bold r:id="rId46"/>
      <p:italic r:id="rId47"/>
      <p:boldItalic r:id="rId48"/>
    </p:embeddedFont>
    <p:embeddedFont>
      <p:font typeface="Montserrat"/>
      <p:regular r:id="rId49"/>
      <p:bold r:id="rId50"/>
      <p:italic r:id="rId51"/>
      <p:boldItalic r:id="rId52"/>
    </p:embeddedFont>
    <p:embeddedFont>
      <p:font typeface="Cambria Math"/>
      <p:regular r:id="rId53"/>
    </p:embeddedFont>
    <p:embeddedFont>
      <p:font typeface="Open Sans"/>
      <p:regular r:id="rId54"/>
      <p:bold r:id="rId55"/>
      <p:italic r:id="rId56"/>
      <p:boldItalic r:id="rId5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552">
          <p15:clr>
            <a:srgbClr val="747775"/>
          </p15:clr>
        </p15:guide>
        <p15:guide id="2" orient="horz" pos="3086">
          <p15:clr>
            <a:srgbClr val="747775"/>
          </p15:clr>
        </p15:guide>
        <p15:guide id="3" orient="horz" pos="418">
          <p15:clr>
            <a:srgbClr val="747775"/>
          </p15:clr>
        </p15:guide>
        <p15:guide id="4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58" roundtripDataSignature="AMtx7mgnE426Qq43jUAuS2u7QkFEXOEvo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8BE7A285-07E3-4A2D-BF15-3C72C79129FA}">
  <a:tblStyle styleId="{8BE7A285-07E3-4A2D-BF15-3C72C79129FA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552" orient="horz"/>
        <p:guide pos="3086" orient="horz"/>
        <p:guide pos="418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alewaySemiBold-boldItalic.fntdata"/><Relationship Id="rId42" Type="http://schemas.openxmlformats.org/officeDocument/2006/relationships/font" Target="fonts/ProximaNova-bold.fntdata"/><Relationship Id="rId41" Type="http://schemas.openxmlformats.org/officeDocument/2006/relationships/font" Target="fonts/ProximaNova-regular.fntdata"/><Relationship Id="rId44" Type="http://schemas.openxmlformats.org/officeDocument/2006/relationships/font" Target="fonts/ProximaNova-boldItalic.fntdata"/><Relationship Id="rId43" Type="http://schemas.openxmlformats.org/officeDocument/2006/relationships/font" Target="fonts/ProximaNova-italic.fntdata"/><Relationship Id="rId46" Type="http://schemas.openxmlformats.org/officeDocument/2006/relationships/font" Target="fonts/Lato-bold.fntdata"/><Relationship Id="rId45" Type="http://schemas.openxmlformats.org/officeDocument/2006/relationships/font" Target="fonts/Lato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font" Target="fonts/Lato-boldItalic.fntdata"/><Relationship Id="rId47" Type="http://schemas.openxmlformats.org/officeDocument/2006/relationships/font" Target="fonts/Lato-italic.fntdata"/><Relationship Id="rId49" Type="http://schemas.openxmlformats.org/officeDocument/2006/relationships/font" Target="fonts/Montserrat-regular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font" Target="fonts/Raleway-regular.fntdata"/><Relationship Id="rId32" Type="http://schemas.openxmlformats.org/officeDocument/2006/relationships/slide" Target="slides/slide26.xml"/><Relationship Id="rId35" Type="http://schemas.openxmlformats.org/officeDocument/2006/relationships/font" Target="fonts/Raleway-italic.fntdata"/><Relationship Id="rId34" Type="http://schemas.openxmlformats.org/officeDocument/2006/relationships/font" Target="fonts/Raleway-bold.fntdata"/><Relationship Id="rId37" Type="http://schemas.openxmlformats.org/officeDocument/2006/relationships/font" Target="fonts/RalewaySemiBold-regular.fntdata"/><Relationship Id="rId36" Type="http://schemas.openxmlformats.org/officeDocument/2006/relationships/font" Target="fonts/Raleway-boldItalic.fntdata"/><Relationship Id="rId39" Type="http://schemas.openxmlformats.org/officeDocument/2006/relationships/font" Target="fonts/RalewaySemiBold-italic.fntdata"/><Relationship Id="rId38" Type="http://schemas.openxmlformats.org/officeDocument/2006/relationships/font" Target="fonts/RalewaySemiBold-bold.fnt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Montserrat-italic.fntdata"/><Relationship Id="rId50" Type="http://schemas.openxmlformats.org/officeDocument/2006/relationships/font" Target="fonts/Montserrat-bold.fntdata"/><Relationship Id="rId53" Type="http://schemas.openxmlformats.org/officeDocument/2006/relationships/font" Target="fonts/CambriaMath-regular.fntdata"/><Relationship Id="rId52" Type="http://schemas.openxmlformats.org/officeDocument/2006/relationships/font" Target="fonts/Montserrat-boldItalic.fntdata"/><Relationship Id="rId11" Type="http://schemas.openxmlformats.org/officeDocument/2006/relationships/slide" Target="slides/slide5.xml"/><Relationship Id="rId55" Type="http://schemas.openxmlformats.org/officeDocument/2006/relationships/font" Target="fonts/OpenSans-bold.fntdata"/><Relationship Id="rId10" Type="http://schemas.openxmlformats.org/officeDocument/2006/relationships/slide" Target="slides/slide4.xml"/><Relationship Id="rId54" Type="http://schemas.openxmlformats.org/officeDocument/2006/relationships/font" Target="fonts/OpenSans-regular.fntdata"/><Relationship Id="rId13" Type="http://schemas.openxmlformats.org/officeDocument/2006/relationships/slide" Target="slides/slide7.xml"/><Relationship Id="rId57" Type="http://schemas.openxmlformats.org/officeDocument/2006/relationships/font" Target="fonts/OpenSans-boldItalic.fntdata"/><Relationship Id="rId12" Type="http://schemas.openxmlformats.org/officeDocument/2006/relationships/slide" Target="slides/slide6.xml"/><Relationship Id="rId56" Type="http://schemas.openxmlformats.org/officeDocument/2006/relationships/font" Target="fonts/OpenSans-italic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58" Type="http://customschemas.google.com/relationships/presentationmetadata" Target="meta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ec7d28901b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7" name="Google Shape;127;g2ec7d28901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8" name="Google Shape;238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ec7d28901b_0_5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3" name="Google Shape;253;g2ec7d28901b_0_53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4" name="Google Shape;254;g2ec7d28901b_0_53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8" name="Google Shape;268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5" name="Google Shape;285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3:notes"/>
          <p:cNvSpPr/>
          <p:nvPr>
            <p:ph idx="2" type="sldImg"/>
          </p:nvPr>
        </p:nvSpPr>
        <p:spPr>
          <a:xfrm>
            <a:off x="382588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99" name="Google Shape;299;p23:notes"/>
          <p:cNvSpPr txBox="1"/>
          <p:nvPr>
            <p:ph idx="1" type="body"/>
          </p:nvPr>
        </p:nvSpPr>
        <p:spPr>
          <a:xfrm>
            <a:off x="914400" y="4344025"/>
            <a:ext cx="5029200" cy="41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4975" lIns="89975" spcFirstLastPara="1" rIns="89975" wrap="square" tIns="449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0" name="Google Shape;300;p23:notes"/>
          <p:cNvSpPr txBox="1"/>
          <p:nvPr>
            <p:ph idx="12" type="sldNum"/>
          </p:nvPr>
        </p:nvSpPr>
        <p:spPr>
          <a:xfrm>
            <a:off x="3886200" y="8686488"/>
            <a:ext cx="2971800" cy="457500"/>
          </a:xfrm>
          <a:prstGeom prst="rect">
            <a:avLst/>
          </a:prstGeom>
          <a:noFill/>
          <a:ln>
            <a:noFill/>
          </a:ln>
        </p:spPr>
        <p:txBody>
          <a:bodyPr anchorCtr="0" anchor="b" bIns="44975" lIns="89975" spcFirstLastPara="1" rIns="89975" wrap="square" tIns="449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0" name="Google Shape;310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8" name="Google Shape;318;p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19" name="Google Shape;319;p2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0" name="Google Shape;340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9" name="Google Shape;349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9" name="Google Shape;359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ec7d28901b_0_5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6" name="Google Shape;136;g2ec7d28901b_0_5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6" name="Google Shape;366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5" name="Google Shape;375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6" name="Google Shape;386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9" name="Google Shape;399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3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0" name="Google Shape;410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1" name="Google Shape;441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3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7" name="Google Shape;447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5" name="Google Shape;14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1" name="Google Shape;161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ec8f2d79c5_0_414:notes"/>
          <p:cNvSpPr/>
          <p:nvPr>
            <p:ph idx="2" type="sldImg"/>
          </p:nvPr>
        </p:nvSpPr>
        <p:spPr>
          <a:xfrm>
            <a:off x="382588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94" name="Google Shape;194;g2ec8f2d79c5_0_414:notes"/>
          <p:cNvSpPr txBox="1"/>
          <p:nvPr>
            <p:ph idx="1" type="body"/>
          </p:nvPr>
        </p:nvSpPr>
        <p:spPr>
          <a:xfrm>
            <a:off x="914400" y="4344025"/>
            <a:ext cx="5029200" cy="41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4975" lIns="89975" spcFirstLastPara="1" rIns="89975" wrap="square" tIns="449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5" name="Google Shape;195;g2ec8f2d79c5_0_414:notes"/>
          <p:cNvSpPr txBox="1"/>
          <p:nvPr>
            <p:ph idx="12" type="sldNum"/>
          </p:nvPr>
        </p:nvSpPr>
        <p:spPr>
          <a:xfrm>
            <a:off x="3886200" y="8686488"/>
            <a:ext cx="2971800" cy="457500"/>
          </a:xfrm>
          <a:prstGeom prst="rect">
            <a:avLst/>
          </a:prstGeom>
          <a:noFill/>
          <a:ln>
            <a:noFill/>
          </a:ln>
        </p:spPr>
        <p:txBody>
          <a:bodyPr anchorCtr="0" anchor="b" bIns="44975" lIns="89975" spcFirstLastPara="1" rIns="89975" wrap="square" tIns="449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0" name="Google Shape;210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9" name="Google Shape;219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6" name="Google Shape;226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rgbClr val="FFFFFF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145FA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" name="Google Shape;11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145FA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" name="Google Shape;14;p4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5" name="Google Shape;15;p4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" name="Google Shape;16;p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7" name="Google Shape;17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22187" y="3831087"/>
            <a:ext cx="1167089" cy="798462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4"/>
          <p:cNvSpPr txBox="1"/>
          <p:nvPr/>
        </p:nvSpPr>
        <p:spPr>
          <a:xfrm>
            <a:off x="7142425" y="4673650"/>
            <a:ext cx="1821000" cy="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dk2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A UFS Collaboration Powered by</a:t>
            </a:r>
            <a:r>
              <a:rPr b="1" i="0" lang="en" sz="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i="0" lang="en" sz="600" u="none" cap="none" strike="noStrike">
                <a:solidFill>
                  <a:srgbClr val="F68822"/>
                </a:solidFill>
                <a:latin typeface="Open Sans"/>
                <a:ea typeface="Open Sans"/>
                <a:cs typeface="Open Sans"/>
                <a:sym typeface="Open Sans"/>
              </a:rPr>
              <a:t>EPIC</a:t>
            </a:r>
            <a:endParaRPr b="1" i="0" sz="600" u="none" cap="none" strike="noStrike">
              <a:solidFill>
                <a:srgbClr val="F6882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2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91" name="Google Shape;91;p1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2" name="Google Shape;92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70226" y="97375"/>
            <a:ext cx="1519050" cy="103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rgbClr val="145FA6"/>
        </a:soli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Google Shape;94;p13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95" name="Google Shape;95;p1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1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7" name="Google Shape;97;p13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8" name="Google Shape;98;p13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9" name="Google Shape;99;p1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0" name="Google Shape;100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32894" y="3570999"/>
            <a:ext cx="1578500" cy="1079125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3"/>
          <p:cNvSpPr txBox="1"/>
          <p:nvPr/>
        </p:nvSpPr>
        <p:spPr>
          <a:xfrm>
            <a:off x="6746225" y="4698800"/>
            <a:ext cx="22653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A UFS Collaboration Powered by</a:t>
            </a:r>
            <a:r>
              <a:rPr b="1" i="0" lang="en" sz="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EPIC</a:t>
            </a:r>
            <a:endParaRPr b="1" i="0" sz="8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Section Divider">
  <p:cSld name="TITLE_1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g2ec7d28901b_0_2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3" cy="2419939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g2ec7d28901b_0_25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2 1">
  <p:cSld name="TITLE_AND_BODY_4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ec7d28901b_0_257"/>
          <p:cNvSpPr/>
          <p:nvPr/>
        </p:nvSpPr>
        <p:spPr>
          <a:xfrm>
            <a:off x="0" y="0"/>
            <a:ext cx="9144000" cy="823200"/>
          </a:xfrm>
          <a:prstGeom prst="rect">
            <a:avLst/>
          </a:prstGeom>
          <a:solidFill>
            <a:srgbClr val="00273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g2ec7d28901b_0_257"/>
          <p:cNvSpPr txBox="1"/>
          <p:nvPr>
            <p:ph type="title"/>
          </p:nvPr>
        </p:nvSpPr>
        <p:spPr>
          <a:xfrm>
            <a:off x="311700" y="1297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8" name="Google Shape;108;g2ec7d28901b_0_257"/>
          <p:cNvSpPr txBox="1"/>
          <p:nvPr>
            <p:ph idx="1" type="body"/>
          </p:nvPr>
        </p:nvSpPr>
        <p:spPr>
          <a:xfrm>
            <a:off x="311700" y="9238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9" name="Google Shape;109;g2ec7d28901b_0_257"/>
          <p:cNvSpPr/>
          <p:nvPr/>
        </p:nvSpPr>
        <p:spPr>
          <a:xfrm>
            <a:off x="0" y="5006400"/>
            <a:ext cx="9144000" cy="137100"/>
          </a:xfrm>
          <a:prstGeom prst="rect">
            <a:avLst/>
          </a:prstGeom>
          <a:gradFill>
            <a:gsLst>
              <a:gs pos="0">
                <a:srgbClr val="00273F"/>
              </a:gs>
              <a:gs pos="50000">
                <a:srgbClr val="4066B0"/>
              </a:gs>
              <a:gs pos="100000">
                <a:srgbClr val="91AFDB"/>
              </a:gs>
            </a:gsLst>
            <a:lin ang="10800025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g2ec7d28901b_0_257"/>
          <p:cNvSpPr txBox="1"/>
          <p:nvPr/>
        </p:nvSpPr>
        <p:spPr>
          <a:xfrm>
            <a:off x="6174399" y="4663225"/>
            <a:ext cx="28467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rgbClr val="4066B0"/>
                </a:solidFill>
                <a:latin typeface="Montserrat"/>
                <a:ea typeface="Montserrat"/>
                <a:cs typeface="Montserrat"/>
                <a:sym typeface="Montserrat"/>
              </a:rPr>
              <a:t>NOAA  //  ESIB - Modeling Team  //  </a:t>
            </a:r>
            <a:fld id="{00000000-1234-1234-1234-123412341234}" type="slidenum">
              <a:rPr b="0" i="0" lang="en" sz="900" u="none" cap="none" strike="noStrike">
                <a:solidFill>
                  <a:srgbClr val="4066B0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0" i="0" sz="900" u="none" cap="none" strike="noStrike">
              <a:solidFill>
                <a:srgbClr val="4066B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1" name="Google Shape;111;g2ec7d28901b_0_25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6"/>
          <p:cNvSpPr txBox="1"/>
          <p:nvPr>
            <p:ph idx="1" type="body"/>
          </p:nvPr>
        </p:nvSpPr>
        <p:spPr>
          <a:xfrm>
            <a:off x="495301" y="869842"/>
            <a:ext cx="8050200" cy="32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2pPr>
            <a:lvl3pPr indent="-3175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indent="-3175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indent="-3175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6pPr>
            <a:lvl7pPr indent="-3175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7pPr>
            <a:lvl8pPr indent="-3175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8pPr>
            <a:lvl9pPr indent="-3175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9pPr>
          </a:lstStyle>
          <a:p/>
        </p:txBody>
      </p:sp>
      <p:sp>
        <p:nvSpPr>
          <p:cNvPr id="114" name="Google Shape;114;p36"/>
          <p:cNvSpPr txBox="1"/>
          <p:nvPr>
            <p:ph type="title"/>
          </p:nvPr>
        </p:nvSpPr>
        <p:spPr>
          <a:xfrm>
            <a:off x="428625" y="258366"/>
            <a:ext cx="8472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5" name="Google Shape;115;p36"/>
          <p:cNvSpPr txBox="1"/>
          <p:nvPr>
            <p:ph idx="11" type="ftr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Times New Roman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 type="obj">
  <p:cSld name="OBJECT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8" name="Google Shape;118;p37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9" name="Google Shape;119;p3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0" name="Google Shape;120;p3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1" name="Google Shape;121;p3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8"/>
          <p:cNvSpPr txBox="1"/>
          <p:nvPr>
            <p:ph idx="12" type="sldNum"/>
          </p:nvPr>
        </p:nvSpPr>
        <p:spPr>
          <a:xfrm>
            <a:off x="7945513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4" name="Google Shape;124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393640"/>
            <a:ext cx="9144000" cy="75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145FA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highlight>
                <a:srgbClr val="145FA6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3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22" name="Google Shape;22;p3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4" name="Google Shape;24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5" name="Google Shape;25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145FA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7" name="Google Shape;27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22187" y="3831087"/>
            <a:ext cx="1167089" cy="798462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3"/>
          <p:cNvSpPr txBox="1"/>
          <p:nvPr/>
        </p:nvSpPr>
        <p:spPr>
          <a:xfrm>
            <a:off x="7142425" y="4673650"/>
            <a:ext cx="1821000" cy="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dk2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A UFS Collaboration Powered by</a:t>
            </a:r>
            <a:r>
              <a:rPr b="1" i="0" lang="en" sz="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i="0" lang="en" sz="600" u="none" cap="none" strike="noStrike">
                <a:solidFill>
                  <a:srgbClr val="F68822"/>
                </a:solidFill>
                <a:latin typeface="Open Sans"/>
                <a:ea typeface="Open Sans"/>
                <a:cs typeface="Open Sans"/>
                <a:sym typeface="Open Sans"/>
              </a:rPr>
              <a:t>EPIC</a:t>
            </a:r>
            <a:endParaRPr b="1" i="0" sz="600" u="none" cap="none" strike="noStrike">
              <a:solidFill>
                <a:srgbClr val="F6882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145FA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7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3" name="Google Shape;33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Google Shape;34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145FA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6" name="Google Shape;36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22187" y="3831087"/>
            <a:ext cx="1167089" cy="798462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7"/>
          <p:cNvSpPr txBox="1"/>
          <p:nvPr/>
        </p:nvSpPr>
        <p:spPr>
          <a:xfrm>
            <a:off x="7142425" y="4673650"/>
            <a:ext cx="1821000" cy="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dk2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A UFS Collaboration Powered by</a:t>
            </a:r>
            <a:r>
              <a:rPr b="1" i="0" lang="en" sz="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i="0" lang="en" sz="600" u="none" cap="none" strike="noStrike">
                <a:solidFill>
                  <a:srgbClr val="F68822"/>
                </a:solidFill>
                <a:latin typeface="Open Sans"/>
                <a:ea typeface="Open Sans"/>
                <a:cs typeface="Open Sans"/>
                <a:sym typeface="Open Sans"/>
              </a:rPr>
              <a:t>EPIC</a:t>
            </a:r>
            <a:endParaRPr b="1" i="0" sz="600" u="none" cap="none" strike="noStrike">
              <a:solidFill>
                <a:srgbClr val="F6882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rgbClr val="FFC11C"/>
        </a:solidFill>
      </p:bgPr>
    </p:bg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0" name="Google Shape;40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" name="Google Shape;42;p5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3" name="Google Shape;43;p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4" name="Google Shape;44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32894" y="3570999"/>
            <a:ext cx="1578500" cy="1079125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5"/>
          <p:cNvSpPr txBox="1"/>
          <p:nvPr/>
        </p:nvSpPr>
        <p:spPr>
          <a:xfrm>
            <a:off x="6746225" y="4698800"/>
            <a:ext cx="22653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A UFS Collaboration Powered by</a:t>
            </a:r>
            <a:r>
              <a:rPr b="1" i="0" lang="en" sz="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EPIC</a:t>
            </a:r>
            <a:endParaRPr b="1" i="0" sz="8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145FA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6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49" name="Google Shape;49;p6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0" name="Google Shape;50;p6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1" name="Google Shape;51;p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52" name="Google Shape;52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3" name="Google Shape;53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145FA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5" name="Google Shape;55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22187" y="3831087"/>
            <a:ext cx="1167089" cy="798462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6"/>
          <p:cNvSpPr txBox="1"/>
          <p:nvPr/>
        </p:nvSpPr>
        <p:spPr>
          <a:xfrm>
            <a:off x="7142425" y="4673650"/>
            <a:ext cx="1821000" cy="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dk2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A UFS Collaboration Powered by</a:t>
            </a:r>
            <a:r>
              <a:rPr b="1" i="0" lang="en" sz="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i="0" lang="en" sz="600" u="none" cap="none" strike="noStrike">
                <a:solidFill>
                  <a:srgbClr val="F68822"/>
                </a:solidFill>
                <a:latin typeface="Open Sans"/>
                <a:ea typeface="Open Sans"/>
                <a:cs typeface="Open Sans"/>
                <a:sym typeface="Open Sans"/>
              </a:rPr>
              <a:t>EPIC</a:t>
            </a:r>
            <a:endParaRPr b="1" i="0" sz="600" u="none" cap="none" strike="noStrike">
              <a:solidFill>
                <a:srgbClr val="F6882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no bar">
  <p:cSld name="TITLE_ONLY_1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8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59" name="Google Shape;59;p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0" name="Google Shape;60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22187" y="3831087"/>
            <a:ext cx="1167089" cy="798462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8"/>
          <p:cNvSpPr txBox="1"/>
          <p:nvPr/>
        </p:nvSpPr>
        <p:spPr>
          <a:xfrm>
            <a:off x="7142425" y="4673650"/>
            <a:ext cx="1821000" cy="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dk2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A UFS Collaboration Powered by</a:t>
            </a:r>
            <a:r>
              <a:rPr b="1" i="0" lang="en" sz="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i="0" lang="en" sz="600" u="none" cap="none" strike="noStrike">
                <a:solidFill>
                  <a:srgbClr val="F68822"/>
                </a:solidFill>
                <a:latin typeface="Open Sans"/>
                <a:ea typeface="Open Sans"/>
                <a:cs typeface="Open Sans"/>
                <a:sym typeface="Open Sans"/>
              </a:rPr>
              <a:t>EPIC</a:t>
            </a:r>
            <a:endParaRPr b="1" i="0" sz="600" u="none" cap="none" strike="noStrike">
              <a:solidFill>
                <a:srgbClr val="F6882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9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145FA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9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65" name="Google Shape;65;p9"/>
          <p:cNvSpPr txBox="1"/>
          <p:nvPr>
            <p:ph idx="1" type="body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6" name="Google Shape;66;p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7" name="Google Shape;67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8" name="Google Shape;68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69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145FA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0" name="Google Shape;70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22187" y="3831087"/>
            <a:ext cx="1167089" cy="798462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9"/>
          <p:cNvSpPr txBox="1"/>
          <p:nvPr/>
        </p:nvSpPr>
        <p:spPr>
          <a:xfrm>
            <a:off x="7142425" y="4673650"/>
            <a:ext cx="1821000" cy="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dk2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A UFS Collaboration Powered by</a:t>
            </a:r>
            <a:r>
              <a:rPr b="1" i="0" lang="en" sz="6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i="0" lang="en" sz="600" u="none" cap="none" strike="noStrike">
                <a:solidFill>
                  <a:srgbClr val="F68822"/>
                </a:solidFill>
                <a:latin typeface="Open Sans"/>
                <a:ea typeface="Open Sans"/>
                <a:cs typeface="Open Sans"/>
                <a:sym typeface="Open Sans"/>
              </a:rPr>
              <a:t>EPIC</a:t>
            </a:r>
            <a:endParaRPr b="1" i="0" sz="600" u="none" cap="none" strike="noStrike">
              <a:solidFill>
                <a:srgbClr val="F6882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oogle Shape;73;p10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4" name="Google Shape;74;p1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1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6" name="Google Shape;76;p10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7" name="Google Shape;77;p1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8" name="Google Shape;78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32894" y="3570999"/>
            <a:ext cx="1578500" cy="1079125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0"/>
          <p:cNvSpPr txBox="1"/>
          <p:nvPr/>
        </p:nvSpPr>
        <p:spPr>
          <a:xfrm>
            <a:off x="6746225" y="4698800"/>
            <a:ext cx="22653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A UFS Collaboration Powered by</a:t>
            </a:r>
            <a:r>
              <a:rPr b="1" i="0" lang="en" sz="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EPIC</a:t>
            </a:r>
            <a:endParaRPr b="1" i="0" sz="8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1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11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83" name="Google Shape;83;p11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None/>
              <a:defRPr sz="1600"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84" name="Google Shape;84;p11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85" name="Google Shape;85;p1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86" name="Google Shape;86;p11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87" name="Google Shape;87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145FA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2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Open Sans"/>
              <a:buNone/>
              <a:defRPr b="1" i="0" sz="28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i="0" sz="28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i="0" sz="28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i="0" sz="28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i="0" sz="28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i="0" sz="28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i="0" sz="28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i="0" sz="28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i="0" sz="28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b="0" i="0" sz="13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b="0" i="0" sz="11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Relationship Id="rId4" Type="http://schemas.openxmlformats.org/officeDocument/2006/relationships/image" Target="../media/image2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7.png"/><Relationship Id="rId4" Type="http://schemas.openxmlformats.org/officeDocument/2006/relationships/image" Target="../media/image2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png"/><Relationship Id="rId4" Type="http://schemas.openxmlformats.org/officeDocument/2006/relationships/image" Target="../media/image18.png"/><Relationship Id="rId5" Type="http://schemas.openxmlformats.org/officeDocument/2006/relationships/image" Target="../media/image11.png"/><Relationship Id="rId6" Type="http://schemas.openxmlformats.org/officeDocument/2006/relationships/image" Target="../media/image16.png"/><Relationship Id="rId7" Type="http://schemas.openxmlformats.org/officeDocument/2006/relationships/image" Target="../media/image1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6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5.png"/><Relationship Id="rId4" Type="http://schemas.openxmlformats.org/officeDocument/2006/relationships/image" Target="../media/image3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3.png"/><Relationship Id="rId4" Type="http://schemas.openxmlformats.org/officeDocument/2006/relationships/image" Target="../media/image29.png"/><Relationship Id="rId5" Type="http://schemas.openxmlformats.org/officeDocument/2006/relationships/image" Target="../media/image3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8.png"/><Relationship Id="rId4" Type="http://schemas.openxmlformats.org/officeDocument/2006/relationships/image" Target="../media/image3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9" name="Google Shape;129;g2ec7d28901b_0_0"/>
          <p:cNvCxnSpPr/>
          <p:nvPr/>
        </p:nvCxnSpPr>
        <p:spPr>
          <a:xfrm>
            <a:off x="303400" y="4090863"/>
            <a:ext cx="2248200" cy="0"/>
          </a:xfrm>
          <a:prstGeom prst="straightConnector1">
            <a:avLst/>
          </a:prstGeom>
          <a:noFill/>
          <a:ln cap="flat" cmpd="sng" w="28575">
            <a:solidFill>
              <a:srgbClr val="91AFD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0" name="Google Shape;130;g2ec7d28901b_0_0"/>
          <p:cNvSpPr txBox="1"/>
          <p:nvPr/>
        </p:nvSpPr>
        <p:spPr>
          <a:xfrm>
            <a:off x="726450" y="2591869"/>
            <a:ext cx="6505514" cy="129263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Curtis Alexander (NOAA/GSL)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Matthew Pyle (NOAA/EMC)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Stephen Weygandt (NOAA/GSL)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Jacob Carley (NOAA/EMC)</a:t>
            </a:r>
            <a:endParaRPr b="0" i="0" sz="1800" u="none" cap="none" strike="noStrik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31" name="Google Shape;131;g2ec7d28901b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18325" y="3695700"/>
            <a:ext cx="2076450" cy="144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g2ec7d28901b_0_0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222"/>
              <a:buFont typeface="Arial"/>
              <a:buNone/>
            </a:pPr>
            <a:r>
              <a:rPr lang="en" sz="3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Rapid Refresh Forecast System Development for Version 2</a:t>
            </a:r>
            <a:endParaRPr sz="32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" name="Google Shape;133;g2ec7d28901b_0_0"/>
          <p:cNvPicPr preferRelativeResize="0"/>
          <p:nvPr/>
        </p:nvPicPr>
        <p:blipFill rotWithShape="1">
          <a:blip r:embed="rId4">
            <a:alphaModFix/>
          </a:blip>
          <a:srcRect b="0" l="0" r="64196" t="0"/>
          <a:stretch/>
        </p:blipFill>
        <p:spPr>
          <a:xfrm>
            <a:off x="0" y="4606700"/>
            <a:ext cx="539812" cy="535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0"/>
          <p:cNvSpPr txBox="1"/>
          <p:nvPr>
            <p:ph idx="4294967295" type="body"/>
          </p:nvPr>
        </p:nvSpPr>
        <p:spPr>
          <a:xfrm>
            <a:off x="39662" y="1285293"/>
            <a:ext cx="5356361" cy="34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400">
                <a:solidFill>
                  <a:schemeClr val="dk1"/>
                </a:solidFill>
              </a:rPr>
              <a:t>Tuning of RUC LSM parameters in MPAS</a:t>
            </a:r>
            <a:endParaRPr sz="1400"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400">
                <a:solidFill>
                  <a:schemeClr val="dk1"/>
                </a:solidFill>
              </a:rPr>
              <a:t>Soil resistance to evaporation from HRRR -</a:t>
            </a:r>
            <a:r>
              <a:rPr i="1" lang="en" sz="1400">
                <a:solidFill>
                  <a:schemeClr val="dk1"/>
                </a:solidFill>
              </a:rPr>
              <a:t> </a:t>
            </a:r>
            <a:r>
              <a:rPr b="1" i="1" lang="en" sz="1400">
                <a:solidFill>
                  <a:schemeClr val="dk1"/>
                </a:solidFill>
              </a:rPr>
              <a:t>too small for MPAS, overestimated direct soil evaporation;</a:t>
            </a:r>
            <a:endParaRPr b="1" i="1" sz="1400"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400">
                <a:solidFill>
                  <a:schemeClr val="dk1"/>
                </a:solidFill>
              </a:rPr>
              <a:t>Irrigation depends on cropland greenness in the updated version of RUC LSM. The climatological greenness fraction in MPAS is higher than real-time VIIRS greenness in RRFS over Western US, as a result </a:t>
            </a:r>
            <a:r>
              <a:rPr b="1" i="1" lang="en" sz="1400">
                <a:solidFill>
                  <a:schemeClr val="dk1"/>
                </a:solidFill>
              </a:rPr>
              <a:t>irrigation is triggered too early, adds soil moisture</a:t>
            </a:r>
            <a:endParaRPr b="1" i="1" sz="14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400">
                <a:solidFill>
                  <a:schemeClr val="dk1"/>
                </a:solidFill>
              </a:rPr>
              <a:t>Fixes:</a:t>
            </a:r>
            <a:endParaRPr sz="1400"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400">
                <a:solidFill>
                  <a:schemeClr val="dk1"/>
                </a:solidFill>
              </a:rPr>
              <a:t>Increased soil resistance to evaporation (as in RRFS)</a:t>
            </a:r>
            <a:endParaRPr sz="1400"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400">
                <a:solidFill>
                  <a:schemeClr val="dk1"/>
                </a:solidFill>
              </a:rPr>
              <a:t>Irrigation is turned off for now.</a:t>
            </a:r>
            <a:endParaRPr sz="1400">
              <a:solidFill>
                <a:schemeClr val="dk1"/>
              </a:solidFill>
            </a:endParaRPr>
          </a:p>
        </p:txBody>
      </p:sp>
      <p:pic>
        <p:nvPicPr>
          <p:cNvPr id="241" name="Google Shape;241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22285" y="991421"/>
            <a:ext cx="3028173" cy="2151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82102" y="2992101"/>
            <a:ext cx="3017800" cy="215135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0"/>
          <p:cNvSpPr txBox="1"/>
          <p:nvPr/>
        </p:nvSpPr>
        <p:spPr>
          <a:xfrm>
            <a:off x="7281428" y="991421"/>
            <a:ext cx="1263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2-m temp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20"/>
          <p:cNvSpPr txBox="1"/>
          <p:nvPr/>
        </p:nvSpPr>
        <p:spPr>
          <a:xfrm>
            <a:off x="7207865" y="2995225"/>
            <a:ext cx="1692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2-m dewpoint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20"/>
          <p:cNvSpPr txBox="1"/>
          <p:nvPr/>
        </p:nvSpPr>
        <p:spPr>
          <a:xfrm>
            <a:off x="3698729" y="3997543"/>
            <a:ext cx="1580400" cy="101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Red - MPAS</a:t>
            </a:r>
            <a:endParaRPr b="0" i="0" sz="18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Blue - HRRR</a:t>
            </a:r>
            <a:endParaRPr b="0" i="0" sz="1800" u="none" cap="none" strike="noStrik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F1C232"/>
                </a:solidFill>
                <a:latin typeface="Arial"/>
                <a:ea typeface="Arial"/>
                <a:cs typeface="Arial"/>
                <a:sym typeface="Arial"/>
              </a:rPr>
              <a:t>Gold - RRFS</a:t>
            </a:r>
            <a:endParaRPr b="0" i="0" sz="1800" u="none" cap="none" strike="noStrike">
              <a:solidFill>
                <a:srgbClr val="F1C23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20"/>
          <p:cNvSpPr txBox="1"/>
          <p:nvPr/>
        </p:nvSpPr>
        <p:spPr>
          <a:xfrm>
            <a:off x="8669400" y="772800"/>
            <a:ext cx="5172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RMSE</a:t>
            </a:r>
            <a:endParaRPr b="0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20"/>
          <p:cNvSpPr txBox="1"/>
          <p:nvPr/>
        </p:nvSpPr>
        <p:spPr>
          <a:xfrm>
            <a:off x="8635950" y="3231175"/>
            <a:ext cx="550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RMSE</a:t>
            </a:r>
            <a:endParaRPr b="0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20"/>
          <p:cNvSpPr txBox="1"/>
          <p:nvPr/>
        </p:nvSpPr>
        <p:spPr>
          <a:xfrm>
            <a:off x="8645250" y="3790225"/>
            <a:ext cx="422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bias</a:t>
            </a:r>
            <a:endParaRPr b="0" i="0" sz="1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20"/>
          <p:cNvSpPr txBox="1"/>
          <p:nvPr>
            <p:ph type="title"/>
          </p:nvPr>
        </p:nvSpPr>
        <p:spPr>
          <a:xfrm>
            <a:off x="599572" y="548846"/>
            <a:ext cx="7688400" cy="535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>
                <a:solidFill>
                  <a:schemeClr val="dk2"/>
                </a:solidFill>
              </a:rPr>
              <a:t>5. Daytime moist bias in 2-m dewpoint 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50" name="Google Shape;250;p2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g2ec7d28901b_0_5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2600" y="2106736"/>
            <a:ext cx="4243016" cy="2413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g2ec7d28901b_0_5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66800" y="2106736"/>
            <a:ext cx="4381348" cy="2413262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g2ec7d28901b_0_531"/>
          <p:cNvSpPr txBox="1"/>
          <p:nvPr/>
        </p:nvSpPr>
        <p:spPr>
          <a:xfrm>
            <a:off x="415110" y="1177738"/>
            <a:ext cx="8463900" cy="7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We have begun optimizing the subgrid clouds for MPAS. </a:t>
            </a:r>
            <a:endParaRPr b="0" i="0" sz="2000" u="none" cap="none" strike="noStrike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Statistics valid from 13 June-08 July 2024 (since last major physics update):</a:t>
            </a:r>
            <a:endParaRPr b="0" i="0" sz="2000" u="none" cap="none" strike="noStrike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59" name="Google Shape;259;g2ec7d28901b_0_531"/>
          <p:cNvSpPr txBox="1"/>
          <p:nvPr/>
        </p:nvSpPr>
        <p:spPr>
          <a:xfrm>
            <a:off x="1295700" y="2271923"/>
            <a:ext cx="736200" cy="11190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" sz="1700" u="none" cap="none" strike="noStrike">
                <a:solidFill>
                  <a:srgbClr val="0000FF"/>
                </a:solidFill>
                <a:latin typeface="Proxima Nova"/>
                <a:ea typeface="Proxima Nova"/>
                <a:cs typeface="Proxima Nova"/>
                <a:sym typeface="Proxima Nova"/>
              </a:rPr>
              <a:t>RRFS</a:t>
            </a:r>
            <a:endParaRPr b="1" i="0" sz="1700" u="none" cap="none" strike="noStrike">
              <a:solidFill>
                <a:srgbClr val="0000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" sz="1700" u="none" cap="none" strike="noStrike">
                <a:solidFill>
                  <a:srgbClr val="FF0000"/>
                </a:solidFill>
                <a:latin typeface="Proxima Nova"/>
                <a:ea typeface="Proxima Nova"/>
                <a:cs typeface="Proxima Nova"/>
                <a:sym typeface="Proxima Nova"/>
              </a:rPr>
              <a:t>HRRR</a:t>
            </a:r>
            <a:endParaRPr b="1" i="0" sz="1700" u="none" cap="none" strike="noStrike">
              <a:solidFill>
                <a:srgbClr val="FF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" sz="1700" u="none" cap="none" strike="noStrike">
                <a:solidFill>
                  <a:srgbClr val="7F7F7F"/>
                </a:solidFill>
                <a:latin typeface="Proxima Nova"/>
                <a:ea typeface="Proxima Nova"/>
                <a:cs typeface="Proxima Nova"/>
                <a:sym typeface="Proxima Nova"/>
              </a:rPr>
              <a:t>RAP</a:t>
            </a:r>
            <a:endParaRPr b="1" i="0" sz="1700" u="none" cap="none" strike="noStrike">
              <a:solidFill>
                <a:srgbClr val="7F7F7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" sz="1700" u="none" cap="none" strike="noStrike">
                <a:solidFill>
                  <a:srgbClr val="38761D"/>
                </a:solidFill>
                <a:latin typeface="Proxima Nova"/>
                <a:ea typeface="Proxima Nova"/>
                <a:cs typeface="Proxima Nova"/>
                <a:sym typeface="Proxima Nova"/>
              </a:rPr>
              <a:t>MPAS</a:t>
            </a:r>
            <a:endParaRPr b="1" i="0" sz="1700" u="none" cap="none" strike="noStrike">
              <a:solidFill>
                <a:srgbClr val="38761D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60" name="Google Shape;260;g2ec7d28901b_0_531"/>
          <p:cNvSpPr txBox="1"/>
          <p:nvPr/>
        </p:nvSpPr>
        <p:spPr>
          <a:xfrm>
            <a:off x="5565600" y="2330855"/>
            <a:ext cx="9618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RMSE</a:t>
            </a:r>
            <a:endParaRPr b="0" i="0" sz="1800" u="none" cap="none" strike="noStrike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61" name="Google Shape;261;g2ec7d28901b_0_531"/>
          <p:cNvSpPr txBox="1"/>
          <p:nvPr/>
        </p:nvSpPr>
        <p:spPr>
          <a:xfrm>
            <a:off x="5622750" y="3130955"/>
            <a:ext cx="9618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Bias</a:t>
            </a:r>
            <a:endParaRPr b="0" i="0" sz="1800" u="none" cap="none" strike="noStrike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62" name="Google Shape;262;g2ec7d28901b_0_531"/>
          <p:cNvSpPr txBox="1"/>
          <p:nvPr/>
        </p:nvSpPr>
        <p:spPr>
          <a:xfrm>
            <a:off x="471169" y="1773061"/>
            <a:ext cx="38238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Bias of Shortwave Down at Surface at fhr 6</a:t>
            </a:r>
            <a:endParaRPr b="0" i="0" sz="1500" u="none" cap="none" strike="noStrike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63" name="Google Shape;263;g2ec7d28901b_0_531"/>
          <p:cNvSpPr txBox="1"/>
          <p:nvPr/>
        </p:nvSpPr>
        <p:spPr>
          <a:xfrm>
            <a:off x="4996256" y="1773061"/>
            <a:ext cx="38238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2-m Temperature Bias and RMSE at hr 6</a:t>
            </a:r>
            <a:endParaRPr b="0" i="0" sz="1500" u="none" cap="none" strike="noStrike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64" name="Google Shape;264;g2ec7d28901b_0_531"/>
          <p:cNvSpPr txBox="1"/>
          <p:nvPr/>
        </p:nvSpPr>
        <p:spPr>
          <a:xfrm>
            <a:off x="468577" y="606862"/>
            <a:ext cx="83187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2F68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Testing for RRFSv2: CONUS-MPAS</a:t>
            </a:r>
            <a:endParaRPr b="1" i="0" sz="2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g2ec7d28901b_0_53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9699" y="1452903"/>
            <a:ext cx="3027375" cy="3318206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21"/>
          <p:cNvSpPr txBox="1"/>
          <p:nvPr/>
        </p:nvSpPr>
        <p:spPr>
          <a:xfrm>
            <a:off x="3493990" y="2074653"/>
            <a:ext cx="942300" cy="124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MPAS</a:t>
            </a:r>
            <a:endParaRPr b="0" i="0" sz="1800" u="none" cap="none" strike="noStrike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HRRR</a:t>
            </a:r>
            <a:endParaRPr b="0" i="0" sz="18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RRFS</a:t>
            </a:r>
            <a:endParaRPr b="0" i="0" sz="1800" u="none" cap="none" strike="noStrik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RAP</a:t>
            </a:r>
            <a:endParaRPr b="0" i="0" sz="1800" u="none" cap="none" strike="noStrik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21"/>
          <p:cNvSpPr txBox="1"/>
          <p:nvPr/>
        </p:nvSpPr>
        <p:spPr>
          <a:xfrm>
            <a:off x="903674" y="1124065"/>
            <a:ext cx="20394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Temperature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3" name="Google Shape;273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50599" y="1443203"/>
            <a:ext cx="3027375" cy="3327906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21"/>
          <p:cNvSpPr txBox="1"/>
          <p:nvPr/>
        </p:nvSpPr>
        <p:spPr>
          <a:xfrm>
            <a:off x="5044574" y="1124065"/>
            <a:ext cx="20394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RH(obT)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21"/>
          <p:cNvSpPr txBox="1"/>
          <p:nvPr/>
        </p:nvSpPr>
        <p:spPr>
          <a:xfrm>
            <a:off x="391249" y="831158"/>
            <a:ext cx="8318700" cy="3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91425" spcFirstLastPara="1" rIns="9142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Time range: 26 June - 07 July 2024 (similar results for later dates in initial testing)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21"/>
          <p:cNvSpPr txBox="1"/>
          <p:nvPr/>
        </p:nvSpPr>
        <p:spPr>
          <a:xfrm>
            <a:off x="0" y="4593303"/>
            <a:ext cx="7577974" cy="550197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This suggests that a lot less improvement is needed from the convection scheme when using MPAS (compared to FV3), which already looks good above 500 hPa.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21"/>
          <p:cNvSpPr txBox="1"/>
          <p:nvPr/>
        </p:nvSpPr>
        <p:spPr>
          <a:xfrm>
            <a:off x="861612" y="2022359"/>
            <a:ext cx="583800" cy="2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Bias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21"/>
          <p:cNvSpPr txBox="1"/>
          <p:nvPr/>
        </p:nvSpPr>
        <p:spPr>
          <a:xfrm>
            <a:off x="2290362" y="2022359"/>
            <a:ext cx="583800" cy="2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RMSE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21"/>
          <p:cNvSpPr txBox="1"/>
          <p:nvPr/>
        </p:nvSpPr>
        <p:spPr>
          <a:xfrm>
            <a:off x="6405162" y="2022359"/>
            <a:ext cx="583800" cy="2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RMSE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21"/>
          <p:cNvSpPr txBox="1"/>
          <p:nvPr/>
        </p:nvSpPr>
        <p:spPr>
          <a:xfrm>
            <a:off x="5147862" y="2022359"/>
            <a:ext cx="583800" cy="2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Bias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21"/>
          <p:cNvSpPr txBox="1"/>
          <p:nvPr/>
        </p:nvSpPr>
        <p:spPr>
          <a:xfrm>
            <a:off x="718106" y="479535"/>
            <a:ext cx="83187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2F68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Early MPAS Results: fhr 12, valid 00 UTC, all CONUS</a:t>
            </a:r>
            <a:endParaRPr b="1" i="0" sz="2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2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888" y="1221594"/>
            <a:ext cx="4366594" cy="3070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21419" y="1221594"/>
            <a:ext cx="4320189" cy="3070181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22"/>
          <p:cNvSpPr txBox="1"/>
          <p:nvPr/>
        </p:nvSpPr>
        <p:spPr>
          <a:xfrm>
            <a:off x="1922226" y="2234781"/>
            <a:ext cx="1016700" cy="6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Generally improved in MPAS at later forecast hours</a:t>
            </a:r>
            <a:endParaRPr b="1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22"/>
          <p:cNvSpPr txBox="1"/>
          <p:nvPr/>
        </p:nvSpPr>
        <p:spPr>
          <a:xfrm>
            <a:off x="6899325" y="2037050"/>
            <a:ext cx="928800" cy="4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Still problematic</a:t>
            </a:r>
            <a:endParaRPr b="1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22"/>
          <p:cNvSpPr txBox="1"/>
          <p:nvPr/>
        </p:nvSpPr>
        <p:spPr>
          <a:xfrm>
            <a:off x="409700" y="999006"/>
            <a:ext cx="3831000" cy="37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Temperature: -0.2 to +0.2°C</a:t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22"/>
          <p:cNvSpPr txBox="1"/>
          <p:nvPr/>
        </p:nvSpPr>
        <p:spPr>
          <a:xfrm>
            <a:off x="5007875" y="999006"/>
            <a:ext cx="3831000" cy="37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RH(obT): -2 to +2%</a:t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22"/>
          <p:cNvSpPr txBox="1"/>
          <p:nvPr/>
        </p:nvSpPr>
        <p:spPr>
          <a:xfrm>
            <a:off x="-87498" y="4268874"/>
            <a:ext cx="8248500" cy="833369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-2603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●"/>
            </a:pPr>
            <a:r>
              <a:rPr b="1" i="0" lang="en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Even without DA</a:t>
            </a:r>
            <a:r>
              <a:rPr b="0" i="0" lang="en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smaller temperature RMSEs can be found at long forecast hours.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603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●"/>
            </a:pPr>
            <a:r>
              <a:rPr b="0" i="0" lang="en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RH is still problematic, but there are lingering implementation tasks that will improve RH (implementing real-time green vegetation fraction initializations, moving from RAP ICs).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22"/>
          <p:cNvSpPr txBox="1"/>
          <p:nvPr/>
        </p:nvSpPr>
        <p:spPr>
          <a:xfrm>
            <a:off x="388464" y="747339"/>
            <a:ext cx="8318700" cy="2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RMSE Differences (MPAS-HRRR) - </a:t>
            </a:r>
            <a:r>
              <a:rPr b="1" i="0" lang="en" sz="1800" u="none" cap="none" strike="noStrike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BLUE</a:t>
            </a:r>
            <a:r>
              <a:rPr b="1" i="0" lang="en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better in MPAS</a:t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22"/>
          <p:cNvSpPr txBox="1"/>
          <p:nvPr/>
        </p:nvSpPr>
        <p:spPr>
          <a:xfrm>
            <a:off x="388464" y="487979"/>
            <a:ext cx="8318700" cy="42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2F68"/>
              </a:buClr>
              <a:buSzPts val="2400"/>
              <a:buFont typeface="Arial"/>
              <a:buNone/>
            </a:pPr>
            <a:r>
              <a:rPr b="1" i="0" lang="en" sz="2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Preliminary (Cold-Start) MPAS-RRFSv2 Results vs. HRRR</a:t>
            </a:r>
            <a:endParaRPr b="1" i="0" sz="23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2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3"/>
          <p:cNvSpPr txBox="1"/>
          <p:nvPr/>
        </p:nvSpPr>
        <p:spPr>
          <a:xfrm>
            <a:off x="294713" y="511734"/>
            <a:ext cx="83187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2F68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Improved Near-Surface (1000-850 hPa) RH Bias</a:t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3" name="Google Shape;303;p23"/>
          <p:cNvPicPr preferRelativeResize="0"/>
          <p:nvPr/>
        </p:nvPicPr>
        <p:blipFill rotWithShape="1">
          <a:blip r:embed="rId3">
            <a:alphaModFix/>
          </a:blip>
          <a:srcRect b="1994" l="0" r="4895" t="17241"/>
          <a:stretch/>
        </p:blipFill>
        <p:spPr>
          <a:xfrm>
            <a:off x="530587" y="976840"/>
            <a:ext cx="8082826" cy="3455399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23"/>
          <p:cNvSpPr txBox="1"/>
          <p:nvPr/>
        </p:nvSpPr>
        <p:spPr>
          <a:xfrm>
            <a:off x="38352" y="1029853"/>
            <a:ext cx="1011309" cy="124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RAP 0h</a:t>
            </a:r>
            <a:endParaRPr b="1" i="0" sz="14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" sz="1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RAP 6h</a:t>
            </a:r>
            <a:endParaRPr b="1" i="0" sz="1400" u="none" cap="none" strike="noStrik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MPAS 0h</a:t>
            </a:r>
            <a:endParaRPr b="1" i="0" sz="1400" u="none" cap="none" strike="noStrik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MPAS 6h</a:t>
            </a:r>
            <a:endParaRPr b="1" i="0" sz="1400" u="none" cap="none" strike="noStrik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23"/>
          <p:cNvSpPr txBox="1"/>
          <p:nvPr/>
        </p:nvSpPr>
        <p:spPr>
          <a:xfrm>
            <a:off x="-159236" y="4461000"/>
            <a:ext cx="8078100" cy="6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Changed MPAS namelist to use the RAP specific humidity variable to initialize q</a:t>
            </a:r>
            <a:r>
              <a:rPr b="0" baseline="-25000" i="0" lang="en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vapor</a:t>
            </a:r>
            <a:r>
              <a:rPr b="0" i="0" lang="en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in MPAS (was previously recomputing from RAP RH data) as of 14 July 2024 0000 UTC.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06" name="Google Shape;306;p23"/>
          <p:cNvCxnSpPr/>
          <p:nvPr/>
        </p:nvCxnSpPr>
        <p:spPr>
          <a:xfrm rot="10800000">
            <a:off x="6611187" y="1072790"/>
            <a:ext cx="0" cy="31299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07" name="Google Shape;307;p2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4"/>
          <p:cNvSpPr txBox="1"/>
          <p:nvPr>
            <p:ph type="title"/>
          </p:nvPr>
        </p:nvSpPr>
        <p:spPr>
          <a:xfrm>
            <a:off x="708369" y="1269954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300"/>
              <a:buFont typeface="Open Sans"/>
              <a:buNone/>
            </a:pPr>
            <a:r>
              <a:rPr b="1" lang="en">
                <a:solidFill>
                  <a:srgbClr val="404040"/>
                </a:solidFill>
              </a:rPr>
              <a:t>Overview of Modifications</a:t>
            </a:r>
            <a:endParaRPr b="1"/>
          </a:p>
        </p:txBody>
      </p:sp>
      <p:sp>
        <p:nvSpPr>
          <p:cNvPr id="313" name="Google Shape;313;p24"/>
          <p:cNvSpPr txBox="1"/>
          <p:nvPr/>
        </p:nvSpPr>
        <p:spPr>
          <a:xfrm>
            <a:off x="96965" y="1623464"/>
            <a:ext cx="8068800" cy="325371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Summary of modifications to date (will be applied to future runs)</a:t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34950" lvl="0" marL="3048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AutoNum type="arabicPeriod"/>
            </a:pPr>
            <a:r>
              <a:rPr b="0" i="0" lang="en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Reduce eddy diffusivities at high wind speed conditions (already in MYNN-EDMF, but modified to further restrict turbulent mixing).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3048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0" i="0" lang="en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Reduce mass flux at high wind speed conditions (already in MYNN-EDMF, unchanged for HFIP).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3048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0" i="0" lang="en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Upper limit on the surface drag coefficient following Curic and Haus (2020, </a:t>
            </a:r>
            <a:r>
              <a:rPr b="0" i="1" lang="en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GRL</a:t>
            </a:r>
            <a:r>
              <a:rPr b="0" i="0" lang="en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).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3048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0" i="0" lang="en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Addition of TKE advection (in MPAS, already in WRF and CCPP).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3048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b="0" i="0" lang="en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Modify Smagorinsky horizontal mixing to use a ~700 m length scale (c_s = 0.23 at ∆x = 3 km).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314" name="Google Shape;314;p24"/>
          <p:cNvSpPr txBox="1"/>
          <p:nvPr/>
        </p:nvSpPr>
        <p:spPr>
          <a:xfrm>
            <a:off x="708369" y="702510"/>
            <a:ext cx="83187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2F68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Tuning MYNN PBL/Surface Layer for Hurricane Apps</a:t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2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722681"/>
            <a:ext cx="3734495" cy="1932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35694" y="2816644"/>
            <a:ext cx="3867638" cy="2012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101" y="2859910"/>
            <a:ext cx="3734494" cy="1948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989788" y="685856"/>
            <a:ext cx="3659850" cy="1892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2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488094" y="4813144"/>
            <a:ext cx="6126403" cy="294656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25"/>
          <p:cNvSpPr txBox="1"/>
          <p:nvPr/>
        </p:nvSpPr>
        <p:spPr>
          <a:xfrm>
            <a:off x="0" y="533756"/>
            <a:ext cx="31596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8/0600 UTC</a:t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25"/>
          <p:cNvSpPr txBox="1"/>
          <p:nvPr/>
        </p:nvSpPr>
        <p:spPr>
          <a:xfrm>
            <a:off x="0" y="2597241"/>
            <a:ext cx="252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9/0600 UTC</a:t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25"/>
          <p:cNvSpPr txBox="1"/>
          <p:nvPr/>
        </p:nvSpPr>
        <p:spPr>
          <a:xfrm>
            <a:off x="6825338" y="3406388"/>
            <a:ext cx="1824300" cy="4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Max = 65 m/s (cat-4)</a:t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minslp = 926 hPa</a:t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25"/>
          <p:cNvSpPr txBox="1"/>
          <p:nvPr/>
        </p:nvSpPr>
        <p:spPr>
          <a:xfrm>
            <a:off x="7577869" y="4755544"/>
            <a:ext cx="6825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 s</a:t>
            </a:r>
            <a:r>
              <a:rPr b="1" baseline="30000" i="0" lang="en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-1</a:t>
            </a:r>
            <a:endParaRPr b="1" baseline="3000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25"/>
          <p:cNvSpPr txBox="1"/>
          <p:nvPr/>
        </p:nvSpPr>
        <p:spPr>
          <a:xfrm>
            <a:off x="1760663" y="1415531"/>
            <a:ext cx="1711200" cy="4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Max = 39 m/s (cat-2)</a:t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b="0" i="0" lang="en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minslp = 977 hPa</a:t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25"/>
          <p:cNvSpPr txBox="1"/>
          <p:nvPr/>
        </p:nvSpPr>
        <p:spPr>
          <a:xfrm>
            <a:off x="6467831" y="533756"/>
            <a:ext cx="23355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8/1800 UTC</a:t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25"/>
          <p:cNvSpPr txBox="1"/>
          <p:nvPr/>
        </p:nvSpPr>
        <p:spPr>
          <a:xfrm>
            <a:off x="6768188" y="1338599"/>
            <a:ext cx="1824300" cy="4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Max = 54 m/s (cat-3)</a:t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b="0" i="0" lang="en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minslp = 955 hPa</a:t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25"/>
          <p:cNvSpPr txBox="1"/>
          <p:nvPr/>
        </p:nvSpPr>
        <p:spPr>
          <a:xfrm>
            <a:off x="1704075" y="3563569"/>
            <a:ext cx="1824300" cy="4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Max = 63 m/s (cat-4)</a:t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b="0" i="0" lang="en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minslp = 930 hPa</a:t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25"/>
          <p:cNvSpPr txBox="1"/>
          <p:nvPr/>
        </p:nvSpPr>
        <p:spPr>
          <a:xfrm>
            <a:off x="6206006" y="2597259"/>
            <a:ext cx="25224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9/1800 UTC</a:t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25"/>
          <p:cNvSpPr txBox="1"/>
          <p:nvPr/>
        </p:nvSpPr>
        <p:spPr>
          <a:xfrm>
            <a:off x="1261200" y="417746"/>
            <a:ext cx="5934966" cy="43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2F68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Case Study: Hurricane Lee (Sept. 2023)</a:t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25"/>
          <p:cNvSpPr txBox="1"/>
          <p:nvPr/>
        </p:nvSpPr>
        <p:spPr>
          <a:xfrm>
            <a:off x="3255125" y="2476725"/>
            <a:ext cx="2284800" cy="4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Can simulate rapid intensification, but ~a day late and not intense enough.</a:t>
            </a:r>
            <a:endParaRPr b="1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2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26"/>
          <p:cNvSpPr txBox="1"/>
          <p:nvPr/>
        </p:nvSpPr>
        <p:spPr>
          <a:xfrm>
            <a:off x="1827031" y="1268315"/>
            <a:ext cx="4000239" cy="40007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https://github.com/NOAA-EMC/RDASApp</a:t>
            </a:r>
            <a:endParaRPr b="1" i="0" sz="1400" u="none" cap="none" strike="noStrik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26"/>
          <p:cNvSpPr/>
          <p:nvPr/>
        </p:nvSpPr>
        <p:spPr>
          <a:xfrm>
            <a:off x="430311" y="1355493"/>
            <a:ext cx="1292818" cy="225844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FF"/>
                </a:solidFill>
                <a:latin typeface="Arial"/>
              </a:rPr>
              <a:t>RDASApp</a:t>
            </a:r>
          </a:p>
        </p:txBody>
      </p:sp>
      <p:sp>
        <p:nvSpPr>
          <p:cNvPr id="344" name="Google Shape;344;p26"/>
          <p:cNvSpPr txBox="1"/>
          <p:nvPr/>
        </p:nvSpPr>
        <p:spPr>
          <a:xfrm>
            <a:off x="58998" y="1581337"/>
            <a:ext cx="8008282" cy="350862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RDASApp replaces GSI and contains all required JEDI components to build, test and run RRFSv2 data assimilation experiments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Greatly facilitates the collaboration and discussions between GSL and EMC with issue tracking, PR reviewing and Wiki Documentation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GSL has participated in over 61 issues, 48 PRs so far; contributed to the developing, testing, evaluation, documentation, portability of RDASApp and establishing/maintaining FV3-JEDI, MPAS-JEDI test cases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Meet bi-weekly and established a preliminary code management and regression test policy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26"/>
          <p:cNvSpPr txBox="1"/>
          <p:nvPr/>
        </p:nvSpPr>
        <p:spPr>
          <a:xfrm>
            <a:off x="102800" y="637625"/>
            <a:ext cx="89823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textRoundtripDataId="4"/>
                  </a:ext>
                </a:extLst>
              </a:rPr>
              <a:t>GSL</a:t>
            </a:r>
            <a:r>
              <a:rPr b="0" i="0" lang="en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+EMC</a:t>
            </a:r>
            <a:r>
              <a:rPr b="0" i="0" lang="en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Data assimilation development and code</a:t>
            </a:r>
            <a:r>
              <a:rPr lang="en" sz="2200">
                <a:solidFill>
                  <a:schemeClr val="dk2"/>
                </a:solidFill>
              </a:rPr>
              <a:t> </a:t>
            </a:r>
            <a:r>
              <a:rPr b="0" i="0" lang="en" sz="2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management</a:t>
            </a:r>
            <a:endParaRPr b="0" i="0" sz="2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2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351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0396" y="1302138"/>
            <a:ext cx="3844825" cy="3775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83266" y="2571750"/>
            <a:ext cx="3578216" cy="2082307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27"/>
          <p:cNvSpPr txBox="1"/>
          <p:nvPr/>
        </p:nvSpPr>
        <p:spPr>
          <a:xfrm>
            <a:off x="3956802" y="1179892"/>
            <a:ext cx="4579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MPAS CONUS 12km domain 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+ 30 ensembles for preliminary tests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27"/>
          <p:cNvSpPr txBox="1"/>
          <p:nvPr/>
        </p:nvSpPr>
        <p:spPr>
          <a:xfrm>
            <a:off x="3956802" y="1756066"/>
            <a:ext cx="4707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Comparable RAP/HRRR-like domain, to be used by GSI baseline tests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27"/>
          <p:cNvSpPr txBox="1"/>
          <p:nvPr/>
        </p:nvSpPr>
        <p:spPr>
          <a:xfrm>
            <a:off x="-130383" y="625030"/>
            <a:ext cx="7228630" cy="6771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GSL MPAS-JEDI development sandbox</a:t>
            </a:r>
            <a:endParaRPr b="0" i="0" sz="2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2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931" y="1254770"/>
            <a:ext cx="7251479" cy="3869607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28"/>
          <p:cNvSpPr txBox="1"/>
          <p:nvPr/>
        </p:nvSpPr>
        <p:spPr>
          <a:xfrm>
            <a:off x="152931" y="458284"/>
            <a:ext cx="8251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1F2328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Single sonde obs MPASJEDI 3DEnVAR experiment with </a:t>
            </a:r>
            <a:r>
              <a:rPr lang="en" sz="1800">
                <a:solidFill>
                  <a:srgbClr val="1F2328"/>
                </a:solidFill>
                <a:highlight>
                  <a:schemeClr val="lt1"/>
                </a:highlight>
                <a:extLst>
                  <a:ext uri="http://customooxmlschemas.google.com/">
                    <go:slidesCustomData xmlns:go="http://customooxmlschemas.google.com/" textRoundtripDataId="5"/>
                  </a:ext>
                </a:extLst>
              </a:rPr>
              <a:t>JEDI</a:t>
            </a:r>
            <a:r>
              <a:rPr lang="en" sz="1800">
                <a:solidFill>
                  <a:srgbClr val="1F2328"/>
                </a:solidFill>
                <a:highlight>
                  <a:schemeClr val="lt1"/>
                </a:highlight>
              </a:rPr>
              <a:t> </a:t>
            </a:r>
            <a:r>
              <a:rPr b="0" i="0" lang="en" sz="1800" u="none" cap="none" strike="noStrike">
                <a:solidFill>
                  <a:srgbClr val="1F2328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401km horizontal localization radius and </a:t>
            </a:r>
            <a:r>
              <a:rPr b="1" i="0" lang="en" sz="1800" u="none" cap="none" strike="noStrike">
                <a:solidFill>
                  <a:srgbClr val="0000FF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11</a:t>
            </a:r>
            <a:r>
              <a:rPr b="0" i="0" lang="en" sz="1800" u="none" cap="none" strike="noStrike">
                <a:solidFill>
                  <a:srgbClr val="1F2328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vertical levels radius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2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ec7d28901b_0_521"/>
          <p:cNvSpPr txBox="1"/>
          <p:nvPr>
            <p:ph type="title"/>
          </p:nvPr>
        </p:nvSpPr>
        <p:spPr>
          <a:xfrm>
            <a:off x="58997" y="582143"/>
            <a:ext cx="8787291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RRFSv2 Development Building Off of RRFSv1 Capabilities</a:t>
            </a:r>
            <a:endParaRPr/>
          </a:p>
        </p:txBody>
      </p:sp>
      <p:sp>
        <p:nvSpPr>
          <p:cNvPr id="139" name="Google Shape;139;g2ec7d28901b_0_521"/>
          <p:cNvSpPr txBox="1"/>
          <p:nvPr>
            <p:ph idx="1" type="body"/>
          </p:nvPr>
        </p:nvSpPr>
        <p:spPr>
          <a:xfrm>
            <a:off x="123394" y="1350543"/>
            <a:ext cx="7457620" cy="332246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078"/>
              <a:buChar char="●"/>
            </a:pPr>
            <a:r>
              <a:rPr b="0" i="0" lang="en" sz="180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 km grid spacing over North America (some testing over CONUS)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078"/>
              <a:buChar char="●"/>
            </a:pPr>
            <a:r>
              <a:rPr b="0" i="0" lang="en" sz="180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Hourly cycled and updated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078"/>
              <a:buChar char="●"/>
            </a:pPr>
            <a:r>
              <a:rPr b="0" i="0" lang="en" sz="180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Deterministic and ensemble forecasts to 60 h, every 6 hours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078"/>
              <a:buChar char="●"/>
            </a:pPr>
            <a:r>
              <a:rPr b="0" i="0" lang="en" sz="180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Deterministic forecasts only to 18 h, all other hourly cycles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078"/>
              <a:buChar char="●"/>
            </a:pPr>
            <a:r>
              <a:rPr b="0" i="0" lang="en" sz="180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65 vertical layers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078"/>
              <a:buChar char="●"/>
            </a:pPr>
            <a:r>
              <a:rPr b="0" i="0" lang="en" sz="180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Hybrid 3DEnVar assimilation (30+ members)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078"/>
              <a:buChar char="●"/>
            </a:pPr>
            <a:r>
              <a:rPr b="0" i="0" lang="en" sz="180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Includes smoke and dust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078"/>
              <a:buChar char="●"/>
            </a:pP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Fire weather (one-way) “nest”</a:t>
            </a:r>
            <a:endParaRPr b="0" i="0" sz="1800" u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078"/>
              <a:buChar char="●"/>
            </a:pPr>
            <a:r>
              <a:rPr b="0" i="0" lang="en" sz="180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Air quality model component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078"/>
              <a:buChar char="●"/>
            </a:pPr>
            <a:r>
              <a:rPr b="0" i="0" lang="en" sz="180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FV3 🡪 MPAS regional dynamic core</a:t>
            </a:r>
            <a:endParaRPr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078"/>
              <a:buChar char="●"/>
            </a:pP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GSI 🡪 JEDI data assimilation software framework</a:t>
            </a:r>
            <a:endParaRPr b="0" i="0" sz="1800" u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8108"/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40" name="Google Shape;140;g2ec7d28901b_0_521"/>
          <p:cNvSpPr txBox="1"/>
          <p:nvPr/>
        </p:nvSpPr>
        <p:spPr>
          <a:xfrm>
            <a:off x="2266627" y="2418830"/>
            <a:ext cx="458491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g2ec7d28901b_0_521"/>
          <p:cNvSpPr txBox="1"/>
          <p:nvPr/>
        </p:nvSpPr>
        <p:spPr>
          <a:xfrm>
            <a:off x="2266064" y="2419191"/>
            <a:ext cx="458529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g2ec7d28901b_0_52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29"/>
          <p:cNvPicPr preferRelativeResize="0"/>
          <p:nvPr/>
        </p:nvPicPr>
        <p:blipFill rotWithShape="1">
          <a:blip r:embed="rId3">
            <a:alphaModFix/>
          </a:blip>
          <a:srcRect b="0" l="0" r="2114" t="0"/>
          <a:stretch/>
        </p:blipFill>
        <p:spPr>
          <a:xfrm rot="-5400000">
            <a:off x="917935" y="413489"/>
            <a:ext cx="3513578" cy="5240049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29"/>
          <p:cNvSpPr txBox="1"/>
          <p:nvPr/>
        </p:nvSpPr>
        <p:spPr>
          <a:xfrm>
            <a:off x="1917000" y="4131575"/>
            <a:ext cx="234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Courtesy of </a:t>
            </a:r>
            <a:r>
              <a:rPr b="0" i="1" lang="en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textRoundtripDataId="6"/>
                  </a:ext>
                </a:extLst>
              </a:rPr>
              <a:t>Hui Li</a:t>
            </a:r>
            <a:r>
              <a:rPr b="0" i="1" lang="en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u</a:t>
            </a:r>
            <a:r>
              <a:rPr i="1" lang="en">
                <a:solidFill>
                  <a:schemeClr val="dk2"/>
                </a:solidFill>
              </a:rPr>
              <a:t> (EMC)</a:t>
            </a:r>
            <a:endParaRPr b="0" i="1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29"/>
          <p:cNvSpPr txBox="1"/>
          <p:nvPr/>
        </p:nvSpPr>
        <p:spPr>
          <a:xfrm>
            <a:off x="5350352" y="1154181"/>
            <a:ext cx="3501900" cy="32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METAR OBS MPAS-JEDI DA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O-B sanity check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Larger O-B near the coastlines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GSI has special treatment for observation near coastlines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Work is underway to bring this function to MPAS-JEDI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29"/>
          <p:cNvSpPr txBox="1"/>
          <p:nvPr/>
        </p:nvSpPr>
        <p:spPr>
          <a:xfrm>
            <a:off x="27879" y="637497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GSL MPAS-JEDI development for surface observations</a:t>
            </a:r>
            <a:endParaRPr b="0" i="0" sz="2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2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0"/>
          <p:cNvSpPr txBox="1"/>
          <p:nvPr/>
        </p:nvSpPr>
        <p:spPr>
          <a:xfrm>
            <a:off x="691571" y="665331"/>
            <a:ext cx="7850263" cy="46163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Testing the JEDI temporal filter to match GSI's </a:t>
            </a:r>
            <a:r>
              <a:rPr b="1" i="0" lang="en" sz="1800" u="none" cap="none" strike="noStrike">
                <a:solidFill>
                  <a:srgbClr val="9900FF"/>
                </a:solidFill>
                <a:latin typeface="Arial"/>
                <a:ea typeface="Arial"/>
                <a:cs typeface="Arial"/>
                <a:sym typeface="Arial"/>
              </a:rPr>
              <a:t>l_closeobs </a:t>
            </a:r>
            <a:r>
              <a:rPr b="1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capability:</a:t>
            </a:r>
            <a:endParaRPr b="1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8" name="Google Shape;378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7738" y="1481828"/>
            <a:ext cx="3595253" cy="2410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87311" y="1481828"/>
            <a:ext cx="3595253" cy="2410591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30"/>
          <p:cNvSpPr txBox="1"/>
          <p:nvPr/>
        </p:nvSpPr>
        <p:spPr>
          <a:xfrm>
            <a:off x="737738" y="1481828"/>
            <a:ext cx="865500" cy="5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9900FF"/>
                </a:solidFill>
                <a:latin typeface="Arial"/>
                <a:ea typeface="Arial"/>
                <a:cs typeface="Arial"/>
                <a:sym typeface="Arial"/>
              </a:rPr>
              <a:t>GSI</a:t>
            </a:r>
            <a:endParaRPr b="0" i="0" sz="1600" u="none" cap="none" strike="noStrike">
              <a:solidFill>
                <a:srgbClr val="99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30"/>
          <p:cNvSpPr txBox="1"/>
          <p:nvPr/>
        </p:nvSpPr>
        <p:spPr>
          <a:xfrm>
            <a:off x="4645612" y="1481828"/>
            <a:ext cx="865500" cy="5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9900FF"/>
                </a:solidFill>
                <a:latin typeface="Arial"/>
                <a:ea typeface="Arial"/>
                <a:cs typeface="Arial"/>
                <a:sym typeface="Arial"/>
              </a:rPr>
              <a:t>JEDI</a:t>
            </a:r>
            <a:endParaRPr b="0" i="0" sz="1600" u="none" cap="none" strike="noStrike">
              <a:solidFill>
                <a:srgbClr val="99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3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83" name="Google Shape;383;p30"/>
          <p:cNvSpPr txBox="1"/>
          <p:nvPr/>
        </p:nvSpPr>
        <p:spPr>
          <a:xfrm>
            <a:off x="1042639" y="4081346"/>
            <a:ext cx="612539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Uses observation closest to analysis time to avoid duplicative error inflation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8" name="Google Shape;388;p31"/>
          <p:cNvGrpSpPr/>
          <p:nvPr/>
        </p:nvGrpSpPr>
        <p:grpSpPr>
          <a:xfrm>
            <a:off x="5902048" y="537195"/>
            <a:ext cx="2519699" cy="4478085"/>
            <a:chOff x="5977425" y="148750"/>
            <a:chExt cx="2704701" cy="4806875"/>
          </a:xfrm>
        </p:grpSpPr>
        <p:pic>
          <p:nvPicPr>
            <p:cNvPr id="389" name="Google Shape;389;p31"/>
            <p:cNvPicPr preferRelativeResize="0"/>
            <p:nvPr/>
          </p:nvPicPr>
          <p:blipFill rotWithShape="1">
            <a:blip r:embed="rId3">
              <a:alphaModFix/>
            </a:blip>
            <a:srcRect b="17795" l="0" r="34335" t="0"/>
            <a:stretch/>
          </p:blipFill>
          <p:spPr>
            <a:xfrm>
              <a:off x="6611600" y="1834875"/>
              <a:ext cx="2070526" cy="3120750"/>
            </a:xfrm>
            <a:prstGeom prst="rect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411"/>
                </a:srgbClr>
              </a:outerShdw>
            </a:effectLst>
          </p:spPr>
        </p:pic>
        <p:pic>
          <p:nvPicPr>
            <p:cNvPr id="390" name="Google Shape;390;p31"/>
            <p:cNvPicPr preferRelativeResize="0"/>
            <p:nvPr/>
          </p:nvPicPr>
          <p:blipFill rotWithShape="1">
            <a:blip r:embed="rId4">
              <a:alphaModFix/>
            </a:blip>
            <a:srcRect b="3315" l="0" r="0" t="0"/>
            <a:stretch/>
          </p:blipFill>
          <p:spPr>
            <a:xfrm>
              <a:off x="5977425" y="148750"/>
              <a:ext cx="2540251" cy="2755724"/>
            </a:xfrm>
            <a:prstGeom prst="rect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9411"/>
                </a:srgbClr>
              </a:outerShdw>
            </a:effectLst>
          </p:spPr>
        </p:pic>
      </p:grpSp>
      <p:pic>
        <p:nvPicPr>
          <p:cNvPr id="391" name="Google Shape;391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9376" y="1269975"/>
            <a:ext cx="2595876" cy="2986924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31"/>
          <p:cNvSpPr/>
          <p:nvPr/>
        </p:nvSpPr>
        <p:spPr>
          <a:xfrm>
            <a:off x="2821126" y="2636325"/>
            <a:ext cx="2595900" cy="12684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00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p31"/>
          <p:cNvSpPr txBox="1"/>
          <p:nvPr/>
        </p:nvSpPr>
        <p:spPr>
          <a:xfrm>
            <a:off x="2958476" y="2440650"/>
            <a:ext cx="1822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BUFR2IODA</a:t>
            </a:r>
            <a:endParaRPr b="1" i="0" sz="20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31"/>
          <p:cNvSpPr txBox="1"/>
          <p:nvPr/>
        </p:nvSpPr>
        <p:spPr>
          <a:xfrm>
            <a:off x="4224" y="4256899"/>
            <a:ext cx="6591721" cy="9232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GSL tested the BUFR2IODA functionality and, in collaboration with EMC, made sure all operational observation files can be seamlessly and successfully converted to the IODA format needed by MPAS-JEDI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31"/>
          <p:cNvSpPr txBox="1"/>
          <p:nvPr/>
        </p:nvSpPr>
        <p:spPr>
          <a:xfrm>
            <a:off x="183996" y="655768"/>
            <a:ext cx="582331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GSL MPAS-JEDI observation processing</a:t>
            </a:r>
            <a:endParaRPr b="0" i="0" sz="2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3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Google Shape;401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80800" y="1517087"/>
            <a:ext cx="3499175" cy="60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32"/>
          <p:cNvSpPr txBox="1"/>
          <p:nvPr/>
        </p:nvSpPr>
        <p:spPr>
          <a:xfrm>
            <a:off x="410750" y="2180652"/>
            <a:ext cx="7687800" cy="240062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Tests completed using pure 3DEnVAR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Work to generate a reasonable </a:t>
            </a:r>
            <a:r>
              <a:rPr b="1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regional </a:t>
            </a: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static BE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Meetings with the NCAR MPAS-JEDI team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Global test case provided to adapt procedure to generate a suitable static BE for regional MPAS-JEDI cases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32"/>
          <p:cNvSpPr txBox="1"/>
          <p:nvPr/>
        </p:nvSpPr>
        <p:spPr>
          <a:xfrm>
            <a:off x="372235" y="1211755"/>
            <a:ext cx="1867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Static BE</a:t>
            </a:r>
            <a:endParaRPr b="1" i="0" sz="2400" u="none" cap="none" strike="noStrik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4" name="Google Shape;404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69674" y="1422873"/>
            <a:ext cx="2133740" cy="1785475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32"/>
          <p:cNvSpPr txBox="1"/>
          <p:nvPr/>
        </p:nvSpPr>
        <p:spPr>
          <a:xfrm>
            <a:off x="6169674" y="3110223"/>
            <a:ext cx="2216043" cy="36930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1" lang="en" sz="12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Courtesy of Byoung-Joo Jung</a:t>
            </a:r>
            <a:endParaRPr b="0" i="1" sz="1200" u="none" cap="none" strike="noStrik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32"/>
          <p:cNvSpPr txBox="1"/>
          <p:nvPr/>
        </p:nvSpPr>
        <p:spPr>
          <a:xfrm>
            <a:off x="410750" y="693525"/>
            <a:ext cx="6127597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GSL MPAS-JEDI model background error</a:t>
            </a:r>
            <a:endParaRPr b="0" i="0" sz="2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3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33"/>
          <p:cNvSpPr txBox="1"/>
          <p:nvPr/>
        </p:nvSpPr>
        <p:spPr>
          <a:xfrm>
            <a:off x="41118" y="994394"/>
            <a:ext cx="8581500" cy="258529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Two different configurations for different testing purposes: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conus12km:   focusing on DA developments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conus3km  :   Model and DA developments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At the moment, the DA task is a just a pass through and doesn’t modify backgrounds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Initialize from GFS, RAP/HRRR or GEFS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Cold start at 03 and 15z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13" name="Google Shape;413;p33"/>
          <p:cNvGrpSpPr/>
          <p:nvPr/>
        </p:nvGrpSpPr>
        <p:grpSpPr>
          <a:xfrm>
            <a:off x="200747" y="2932049"/>
            <a:ext cx="7625100" cy="2038175"/>
            <a:chOff x="914425" y="2838225"/>
            <a:chExt cx="7625100" cy="2038175"/>
          </a:xfrm>
        </p:grpSpPr>
        <p:cxnSp>
          <p:nvCxnSpPr>
            <p:cNvPr id="414" name="Google Shape;414;p33"/>
            <p:cNvCxnSpPr/>
            <p:nvPr/>
          </p:nvCxnSpPr>
          <p:spPr>
            <a:xfrm>
              <a:off x="2824150" y="3991850"/>
              <a:ext cx="0" cy="451800"/>
            </a:xfrm>
            <a:prstGeom prst="straightConnector1">
              <a:avLst/>
            </a:prstGeom>
            <a:noFill/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grpSp>
          <p:nvGrpSpPr>
            <p:cNvPr id="415" name="Google Shape;415;p33"/>
            <p:cNvGrpSpPr/>
            <p:nvPr/>
          </p:nvGrpSpPr>
          <p:grpSpPr>
            <a:xfrm>
              <a:off x="914425" y="2838225"/>
              <a:ext cx="7625100" cy="2038175"/>
              <a:chOff x="844575" y="1925475"/>
              <a:chExt cx="7625100" cy="2038175"/>
            </a:xfrm>
          </p:grpSpPr>
          <p:sp>
            <p:nvSpPr>
              <p:cNvPr id="416" name="Google Shape;416;p33"/>
              <p:cNvSpPr/>
              <p:nvPr/>
            </p:nvSpPr>
            <p:spPr>
              <a:xfrm>
                <a:off x="844575" y="2816875"/>
                <a:ext cx="1071300" cy="439500"/>
              </a:xfrm>
              <a:prstGeom prst="round1Rect">
                <a:avLst>
                  <a:gd fmla="val 16667" name="adj"/>
                </a:avLst>
              </a:pr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0" i="0" lang="en" sz="1400" u="none" cap="none" strike="noStrike">
                    <a:solidFill>
                      <a:srgbClr val="FFFF00"/>
                    </a:solidFill>
                    <a:latin typeface="Arial"/>
                    <a:ea typeface="Arial"/>
                    <a:cs typeface="Arial"/>
                    <a:sym typeface="Arial"/>
                  </a:rPr>
                  <a:t>ungrib_ic</a:t>
                </a:r>
                <a:endParaRPr b="0" i="0" sz="1400" u="none" cap="none" strike="noStrike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7" name="Google Shape;417;p33"/>
              <p:cNvSpPr/>
              <p:nvPr/>
            </p:nvSpPr>
            <p:spPr>
              <a:xfrm>
                <a:off x="844625" y="3524150"/>
                <a:ext cx="1071300" cy="439500"/>
              </a:xfrm>
              <a:prstGeom prst="round1Rect">
                <a:avLst>
                  <a:gd fmla="val 16667" name="adj"/>
                </a:avLst>
              </a:pr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0" i="0" lang="en" sz="1400" u="none" cap="none" strike="noStrike">
                    <a:solidFill>
                      <a:srgbClr val="FFFF00"/>
                    </a:solidFill>
                    <a:latin typeface="Arial"/>
                    <a:ea typeface="Arial"/>
                    <a:cs typeface="Arial"/>
                    <a:sym typeface="Arial"/>
                  </a:rPr>
                  <a:t>ungrib_lbc</a:t>
                </a:r>
                <a:endParaRPr b="0" i="0" sz="1400" u="none" cap="none" strike="noStrike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8" name="Google Shape;418;p33"/>
              <p:cNvSpPr/>
              <p:nvPr/>
            </p:nvSpPr>
            <p:spPr>
              <a:xfrm>
                <a:off x="2212475" y="2816875"/>
                <a:ext cx="1071300" cy="439500"/>
              </a:xfrm>
              <a:prstGeom prst="round1Rect">
                <a:avLst>
                  <a:gd fmla="val 16667" name="adj"/>
                </a:avLst>
              </a:pr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0" i="0" lang="en" sz="1400" u="none" cap="none" strike="noStrike">
                    <a:solidFill>
                      <a:srgbClr val="FFFF00"/>
                    </a:solidFill>
                    <a:latin typeface="Arial"/>
                    <a:ea typeface="Arial"/>
                    <a:cs typeface="Arial"/>
                    <a:sym typeface="Arial"/>
                  </a:rPr>
                  <a:t>ic</a:t>
                </a:r>
                <a:endParaRPr b="0" i="0" sz="1400" u="none" cap="none" strike="noStrike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419;p33"/>
              <p:cNvSpPr/>
              <p:nvPr/>
            </p:nvSpPr>
            <p:spPr>
              <a:xfrm>
                <a:off x="2212525" y="3524150"/>
                <a:ext cx="1071300" cy="439500"/>
              </a:xfrm>
              <a:prstGeom prst="round1Rect">
                <a:avLst>
                  <a:gd fmla="val 16667" name="adj"/>
                </a:avLst>
              </a:pr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0" i="0" lang="en" sz="1400" u="none" cap="none" strike="noStrike">
                    <a:solidFill>
                      <a:srgbClr val="FFFF00"/>
                    </a:solidFill>
                    <a:latin typeface="Arial"/>
                    <a:ea typeface="Arial"/>
                    <a:cs typeface="Arial"/>
                    <a:sym typeface="Arial"/>
                  </a:rPr>
                  <a:t>lbc</a:t>
                </a:r>
                <a:endParaRPr b="0" i="0" sz="1400" u="none" cap="none" strike="noStrike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420;p33"/>
              <p:cNvSpPr/>
              <p:nvPr/>
            </p:nvSpPr>
            <p:spPr>
              <a:xfrm>
                <a:off x="3580475" y="2816875"/>
                <a:ext cx="1071300" cy="439500"/>
              </a:xfrm>
              <a:prstGeom prst="round1Rect">
                <a:avLst>
                  <a:gd fmla="val 16667" name="adj"/>
                </a:avLst>
              </a:pr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0" i="0" lang="en" sz="1400" u="none" cap="none" strike="noStrike">
                    <a:solidFill>
                      <a:srgbClr val="FFFF00"/>
                    </a:solidFill>
                    <a:latin typeface="Arial"/>
                    <a:ea typeface="Arial"/>
                    <a:cs typeface="Arial"/>
                    <a:sym typeface="Arial"/>
                  </a:rPr>
                  <a:t>da</a:t>
                </a:r>
                <a:endParaRPr b="0" i="0" sz="1400" u="none" cap="none" strike="noStrike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421;p33"/>
              <p:cNvSpPr/>
              <p:nvPr/>
            </p:nvSpPr>
            <p:spPr>
              <a:xfrm>
                <a:off x="4860425" y="2816875"/>
                <a:ext cx="1071300" cy="439500"/>
              </a:xfrm>
              <a:prstGeom prst="round1Rect">
                <a:avLst>
                  <a:gd fmla="val 16667" name="adj"/>
                </a:avLst>
              </a:pr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0" i="0" lang="en" sz="1400" u="none" cap="none" strike="noStrike">
                    <a:solidFill>
                      <a:srgbClr val="FFFF00"/>
                    </a:solidFill>
                    <a:latin typeface="Arial"/>
                    <a:ea typeface="Arial"/>
                    <a:cs typeface="Arial"/>
                    <a:sym typeface="Arial"/>
                  </a:rPr>
                  <a:t>fcst</a:t>
                </a:r>
                <a:endParaRPr b="0" i="0" sz="1400" u="none" cap="none" strike="noStrike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422;p33"/>
              <p:cNvSpPr/>
              <p:nvPr/>
            </p:nvSpPr>
            <p:spPr>
              <a:xfrm>
                <a:off x="6140375" y="2816875"/>
                <a:ext cx="1071300" cy="439500"/>
              </a:xfrm>
              <a:prstGeom prst="round1Rect">
                <a:avLst>
                  <a:gd fmla="val 16667" name="adj"/>
                </a:avLst>
              </a:pr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0" i="0" lang="en" sz="1400" u="none" cap="none" strike="noStrike">
                    <a:solidFill>
                      <a:srgbClr val="FFFF00"/>
                    </a:solidFill>
                    <a:latin typeface="Arial"/>
                    <a:ea typeface="Arial"/>
                    <a:cs typeface="Arial"/>
                    <a:sym typeface="Arial"/>
                  </a:rPr>
                  <a:t>mpassit</a:t>
                </a:r>
                <a:endParaRPr b="0" i="0" sz="1400" u="none" cap="none" strike="noStrike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3" name="Google Shape;423;p33"/>
              <p:cNvSpPr/>
              <p:nvPr/>
            </p:nvSpPr>
            <p:spPr>
              <a:xfrm>
                <a:off x="7398375" y="2816875"/>
                <a:ext cx="1071300" cy="439500"/>
              </a:xfrm>
              <a:prstGeom prst="round1Rect">
                <a:avLst>
                  <a:gd fmla="val 16667" name="adj"/>
                </a:avLst>
              </a:pr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0" i="0" lang="en" sz="1400" u="none" cap="none" strike="noStrike">
                    <a:solidFill>
                      <a:srgbClr val="FFFF00"/>
                    </a:solidFill>
                    <a:latin typeface="Arial"/>
                    <a:ea typeface="Arial"/>
                    <a:cs typeface="Arial"/>
                    <a:sym typeface="Arial"/>
                  </a:rPr>
                  <a:t>upp</a:t>
                </a:r>
                <a:endParaRPr b="0" i="0" sz="1400" u="none" cap="none" strike="noStrike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424" name="Google Shape;424;p33"/>
              <p:cNvCxnSpPr>
                <a:stCxn id="416" idx="3"/>
                <a:endCxn id="418" idx="1"/>
              </p:cNvCxnSpPr>
              <p:nvPr/>
            </p:nvCxnSpPr>
            <p:spPr>
              <a:xfrm>
                <a:off x="1915875" y="3036625"/>
                <a:ext cx="296700" cy="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accent1"/>
                </a:solidFill>
                <a:prstDash val="solid"/>
                <a:round/>
                <a:headEnd len="sm" w="sm" type="none"/>
                <a:tailEnd len="med" w="med" type="triangle"/>
              </a:ln>
            </p:spPr>
          </p:cxnSp>
          <p:cxnSp>
            <p:nvCxnSpPr>
              <p:cNvPr id="425" name="Google Shape;425;p33"/>
              <p:cNvCxnSpPr/>
              <p:nvPr/>
            </p:nvCxnSpPr>
            <p:spPr>
              <a:xfrm>
                <a:off x="1915925" y="3743900"/>
                <a:ext cx="296700" cy="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accent1"/>
                </a:solidFill>
                <a:prstDash val="solid"/>
                <a:round/>
                <a:headEnd len="sm" w="sm" type="none"/>
                <a:tailEnd len="med" w="med" type="triangle"/>
              </a:ln>
            </p:spPr>
          </p:cxnSp>
          <p:cxnSp>
            <p:nvCxnSpPr>
              <p:cNvPr id="426" name="Google Shape;426;p33"/>
              <p:cNvCxnSpPr/>
              <p:nvPr/>
            </p:nvCxnSpPr>
            <p:spPr>
              <a:xfrm>
                <a:off x="4572000" y="3036625"/>
                <a:ext cx="296700" cy="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accent1"/>
                </a:solidFill>
                <a:prstDash val="solid"/>
                <a:round/>
                <a:headEnd len="sm" w="sm" type="none"/>
                <a:tailEnd len="med" w="med" type="triangle"/>
              </a:ln>
            </p:spPr>
          </p:cxnSp>
          <p:cxnSp>
            <p:nvCxnSpPr>
              <p:cNvPr id="427" name="Google Shape;427;p33"/>
              <p:cNvCxnSpPr/>
              <p:nvPr/>
            </p:nvCxnSpPr>
            <p:spPr>
              <a:xfrm>
                <a:off x="5830750" y="3036625"/>
                <a:ext cx="296700" cy="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accent1"/>
                </a:solidFill>
                <a:prstDash val="solid"/>
                <a:round/>
                <a:headEnd len="sm" w="sm" type="none"/>
                <a:tailEnd len="med" w="med" type="triangle"/>
              </a:ln>
            </p:spPr>
          </p:cxnSp>
          <p:cxnSp>
            <p:nvCxnSpPr>
              <p:cNvPr id="428" name="Google Shape;428;p33"/>
              <p:cNvCxnSpPr/>
              <p:nvPr/>
            </p:nvCxnSpPr>
            <p:spPr>
              <a:xfrm>
                <a:off x="7135475" y="3036625"/>
                <a:ext cx="296700" cy="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accent1"/>
                </a:solidFill>
                <a:prstDash val="solid"/>
                <a:round/>
                <a:headEnd len="sm" w="sm" type="none"/>
                <a:tailEnd len="med" w="med" type="triangle"/>
              </a:ln>
            </p:spPr>
          </p:cxnSp>
          <p:sp>
            <p:nvSpPr>
              <p:cNvPr id="429" name="Google Shape;429;p33"/>
              <p:cNvSpPr/>
              <p:nvPr/>
            </p:nvSpPr>
            <p:spPr>
              <a:xfrm>
                <a:off x="3580475" y="1925475"/>
                <a:ext cx="1071300" cy="439500"/>
              </a:xfrm>
              <a:prstGeom prst="round1Rect">
                <a:avLst>
                  <a:gd fmla="val 16667" name="adj"/>
                </a:avLst>
              </a:prstGeom>
              <a:solidFill>
                <a:schemeClr val="accent1"/>
              </a:solidFill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0" i="0" lang="en" sz="1400" u="none" cap="none" strike="noStrike">
                    <a:solidFill>
                      <a:srgbClr val="FFFF00"/>
                    </a:solidFill>
                    <a:latin typeface="Arial"/>
                    <a:ea typeface="Arial"/>
                    <a:cs typeface="Arial"/>
                    <a:sym typeface="Arial"/>
                  </a:rPr>
                  <a:t>ioda_bufr</a:t>
                </a:r>
                <a:endParaRPr b="0" i="0" sz="1400" u="none" cap="none" strike="noStrike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430" name="Google Shape;430;p33"/>
              <p:cNvCxnSpPr>
                <a:stCxn id="429" idx="2"/>
                <a:endCxn id="420" idx="0"/>
              </p:cNvCxnSpPr>
              <p:nvPr/>
            </p:nvCxnSpPr>
            <p:spPr>
              <a:xfrm>
                <a:off x="4116125" y="2364975"/>
                <a:ext cx="0" cy="4518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accent1"/>
                </a:solidFill>
                <a:prstDash val="solid"/>
                <a:round/>
                <a:headEnd len="sm" w="sm" type="none"/>
                <a:tailEnd len="med" w="med" type="triangle"/>
              </a:ln>
            </p:spPr>
          </p:cxnSp>
          <p:cxnSp>
            <p:nvCxnSpPr>
              <p:cNvPr id="431" name="Google Shape;431;p33"/>
              <p:cNvCxnSpPr/>
              <p:nvPr/>
            </p:nvCxnSpPr>
            <p:spPr>
              <a:xfrm>
                <a:off x="3283775" y="3036625"/>
                <a:ext cx="296700" cy="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accent1"/>
                </a:solidFill>
                <a:prstDash val="solid"/>
                <a:round/>
                <a:headEnd len="sm" w="sm" type="none"/>
                <a:tailEnd len="med" w="med" type="triangle"/>
              </a:ln>
            </p:spPr>
          </p:cxnSp>
          <p:cxnSp>
            <p:nvCxnSpPr>
              <p:cNvPr id="432" name="Google Shape;432;p33"/>
              <p:cNvCxnSpPr>
                <a:stCxn id="419" idx="3"/>
                <a:endCxn id="421" idx="2"/>
              </p:cNvCxnSpPr>
              <p:nvPr/>
            </p:nvCxnSpPr>
            <p:spPr>
              <a:xfrm flipH="1" rot="10800000">
                <a:off x="3283825" y="3256400"/>
                <a:ext cx="2112300" cy="487500"/>
              </a:xfrm>
              <a:prstGeom prst="bentConnector2">
                <a:avLst/>
              </a:prstGeom>
              <a:noFill/>
              <a:ln cap="flat" cmpd="sng" w="19050">
                <a:solidFill>
                  <a:schemeClr val="accent1"/>
                </a:solidFill>
                <a:prstDash val="solid"/>
                <a:round/>
                <a:headEnd len="sm" w="sm" type="none"/>
                <a:tailEnd len="med" w="med" type="triangle"/>
              </a:ln>
            </p:spPr>
          </p:cxnSp>
          <p:sp>
            <p:nvSpPr>
              <p:cNvPr id="433" name="Google Shape;433;p33"/>
              <p:cNvSpPr/>
              <p:nvPr/>
            </p:nvSpPr>
            <p:spPr>
              <a:xfrm>
                <a:off x="4154550" y="3263400"/>
                <a:ext cx="889375" cy="276000"/>
              </a:xfrm>
              <a:custGeom>
                <a:rect b="b" l="l" r="r" t="t"/>
                <a:pathLst>
                  <a:path extrusionOk="0" h="11040" w="35575">
                    <a:moveTo>
                      <a:pt x="35575" y="0"/>
                    </a:moveTo>
                    <a:lnTo>
                      <a:pt x="35575" y="11040"/>
                    </a:lnTo>
                    <a:lnTo>
                      <a:pt x="0" y="11040"/>
                    </a:lnTo>
                    <a:lnTo>
                      <a:pt x="0" y="0"/>
                    </a:lnTo>
                  </a:path>
                </a:pathLst>
              </a:custGeom>
              <a:noFill/>
              <a:ln cap="flat" cmpd="sng" w="19050">
                <a:solidFill>
                  <a:srgbClr val="FF00FF"/>
                </a:solidFill>
                <a:prstDash val="solid"/>
                <a:round/>
                <a:headEnd len="sm" w="sm" type="none"/>
                <a:tailEnd len="med" w="med" type="triangle"/>
              </a:ln>
            </p:spPr>
          </p:sp>
        </p:grpSp>
      </p:grpSp>
      <p:pic>
        <p:nvPicPr>
          <p:cNvPr id="434" name="Google Shape;434;p33"/>
          <p:cNvPicPr preferRelativeResize="0"/>
          <p:nvPr/>
        </p:nvPicPr>
        <p:blipFill rotWithShape="1">
          <a:blip r:embed="rId3">
            <a:alphaModFix/>
          </a:blip>
          <a:srcRect b="0" l="7180" r="9325" t="12118"/>
          <a:stretch/>
        </p:blipFill>
        <p:spPr>
          <a:xfrm>
            <a:off x="6304020" y="1545025"/>
            <a:ext cx="2556801" cy="1808376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33"/>
          <p:cNvSpPr txBox="1"/>
          <p:nvPr/>
        </p:nvSpPr>
        <p:spPr>
          <a:xfrm>
            <a:off x="6918370" y="3163825"/>
            <a:ext cx="1580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conus3km domain</a:t>
            </a:r>
            <a:endParaRPr b="0" i="0" sz="1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36" name="Google Shape;436;p33"/>
          <p:cNvCxnSpPr/>
          <p:nvPr/>
        </p:nvCxnSpPr>
        <p:spPr>
          <a:xfrm flipH="1" rot="10800000">
            <a:off x="1245522" y="4267949"/>
            <a:ext cx="325200" cy="3096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437" name="Google Shape;437;p33"/>
          <p:cNvSpPr txBox="1"/>
          <p:nvPr/>
        </p:nvSpPr>
        <p:spPr>
          <a:xfrm>
            <a:off x="177939" y="550284"/>
            <a:ext cx="878812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Cycling MPAS+JEDI sandbox: retro runs on Jet/Hera and real time runs on Jet (Orion/Hercules soon)</a:t>
            </a:r>
            <a:endParaRPr/>
          </a:p>
        </p:txBody>
      </p:sp>
      <p:sp>
        <p:nvSpPr>
          <p:cNvPr id="438" name="Google Shape;438;p3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34"/>
          <p:cNvSpPr txBox="1"/>
          <p:nvPr/>
        </p:nvSpPr>
        <p:spPr>
          <a:xfrm>
            <a:off x="174399" y="620454"/>
            <a:ext cx="8473372" cy="433961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JEDI RDAS development next steps:</a:t>
            </a:r>
            <a:endParaRPr b="1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 GSL and EMC collaborate to advance RDASApp for a preliminary recommendation of DA configurations for RRFSv2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 Dual resolution hybrid DA using 12km ensemble BEC on CONUS 3km runs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3. Regional static BEC interpolating from NCAR's global static BEC for CONUS 12km runs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4. Collect enough forecast samples to generate static BEC for CONUS 3km runs 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5. Add and test the regional GSI BEC in JEDI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6. Test different ensemble initialization strategies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3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35"/>
          <p:cNvSpPr txBox="1"/>
          <p:nvPr>
            <p:ph type="title"/>
          </p:nvPr>
        </p:nvSpPr>
        <p:spPr>
          <a:xfrm>
            <a:off x="58998" y="1168106"/>
            <a:ext cx="9085002" cy="38248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0" lang="en" sz="1800">
                <a:latin typeface="Arial"/>
                <a:ea typeface="Arial"/>
                <a:cs typeface="Arial"/>
                <a:sym typeface="Arial"/>
              </a:rPr>
              <a:t>Broad engagement in MPAS and JEDI development</a:t>
            </a:r>
            <a:br>
              <a:rPr b="0" lang="en" sz="1800">
                <a:latin typeface="Arial"/>
                <a:ea typeface="Arial"/>
                <a:cs typeface="Arial"/>
                <a:sym typeface="Arial"/>
              </a:rPr>
            </a:br>
            <a:r>
              <a:rPr b="0" lang="en" sz="1800">
                <a:latin typeface="Arial"/>
                <a:ea typeface="Arial"/>
                <a:cs typeface="Arial"/>
                <a:sym typeface="Arial"/>
              </a:rPr>
              <a:t>Global and regional applications</a:t>
            </a:r>
            <a:br>
              <a:rPr b="0" lang="en" sz="1800">
                <a:latin typeface="Arial"/>
                <a:ea typeface="Arial"/>
                <a:cs typeface="Arial"/>
                <a:sym typeface="Arial"/>
              </a:rPr>
            </a:br>
            <a:r>
              <a:rPr b="0" lang="en" sz="1800">
                <a:latin typeface="Arial"/>
                <a:ea typeface="Arial"/>
                <a:cs typeface="Arial"/>
                <a:sym typeface="Arial"/>
              </a:rPr>
              <a:t>Hydrostatic through CAM to convection resolving scales</a:t>
            </a:r>
            <a:br>
              <a:rPr b="0" lang="en" sz="1800">
                <a:latin typeface="Arial"/>
                <a:ea typeface="Arial"/>
                <a:cs typeface="Arial"/>
                <a:sym typeface="Arial"/>
              </a:rPr>
            </a:br>
            <a:r>
              <a:rPr b="0" lang="en" sz="1800">
                <a:latin typeface="Arial"/>
                <a:ea typeface="Arial"/>
                <a:cs typeface="Arial"/>
                <a:sym typeface="Arial"/>
              </a:rPr>
              <a:t>Physics testing and development across forecast applications</a:t>
            </a:r>
            <a:br>
              <a:rPr b="0" lang="en" sz="1800">
                <a:latin typeface="Arial"/>
                <a:ea typeface="Arial"/>
                <a:cs typeface="Arial"/>
                <a:sym typeface="Arial"/>
              </a:rPr>
            </a:br>
            <a:r>
              <a:rPr b="0" lang="en" sz="1800">
                <a:latin typeface="Arial"/>
                <a:ea typeface="Arial"/>
                <a:cs typeface="Arial"/>
                <a:sym typeface="Arial"/>
              </a:rPr>
              <a:t>MPAS-JEDI data assimilation development including ensemble use</a:t>
            </a:r>
            <a:br>
              <a:rPr b="0" lang="en" sz="1800">
                <a:latin typeface="Arial"/>
                <a:ea typeface="Arial"/>
                <a:cs typeface="Arial"/>
                <a:sym typeface="Arial"/>
              </a:rPr>
            </a:br>
            <a:r>
              <a:rPr b="0" lang="en" sz="1800">
                <a:latin typeface="Arial"/>
                <a:ea typeface="Arial"/>
                <a:cs typeface="Arial"/>
                <a:sym typeface="Arial"/>
              </a:rPr>
              <a:t>Infrastructure work with UFS including physics-dynamics coupling,workflow, post, etc…</a:t>
            </a:r>
            <a:br>
              <a:rPr b="0" lang="en" sz="1800">
                <a:latin typeface="Arial"/>
                <a:ea typeface="Arial"/>
                <a:cs typeface="Arial"/>
                <a:sym typeface="Arial"/>
              </a:rPr>
            </a:br>
            <a:br>
              <a:rPr b="0" lang="en" sz="1800">
                <a:latin typeface="Arial"/>
                <a:ea typeface="Arial"/>
                <a:cs typeface="Arial"/>
                <a:sym typeface="Arial"/>
              </a:rPr>
            </a:br>
            <a:r>
              <a:rPr b="0" lang="en" sz="1800">
                <a:latin typeface="Arial"/>
                <a:ea typeface="Arial"/>
                <a:cs typeface="Arial"/>
                <a:sym typeface="Arial"/>
              </a:rPr>
              <a:t>GSL is committed to development and testing of MPAS-JEDI for use in</a:t>
            </a:r>
            <a:br>
              <a:rPr b="0" lang="en" sz="1800">
                <a:latin typeface="Arial"/>
                <a:ea typeface="Arial"/>
                <a:cs typeface="Arial"/>
                <a:sym typeface="Arial"/>
              </a:rPr>
            </a:br>
            <a:r>
              <a:rPr b="0" lang="en" sz="1800">
                <a:latin typeface="Arial"/>
                <a:ea typeface="Arial"/>
                <a:cs typeface="Arial"/>
                <a:sym typeface="Arial"/>
              </a:rPr>
              <a:t>future UFS-based Rapid Refresh Forecast System</a:t>
            </a:r>
            <a:endParaRPr b="0"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35"/>
          <p:cNvSpPr txBox="1"/>
          <p:nvPr/>
        </p:nvSpPr>
        <p:spPr>
          <a:xfrm>
            <a:off x="139390" y="595018"/>
            <a:ext cx="3757961" cy="5730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7500" lnSpcReduction="1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2564"/>
              <a:buFont typeface="Arial"/>
              <a:buNone/>
            </a:pPr>
            <a:r>
              <a:rPr b="0" i="0" lang="en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GSL Summary</a:t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3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"/>
          <p:cNvSpPr txBox="1"/>
          <p:nvPr>
            <p:ph type="title"/>
          </p:nvPr>
        </p:nvSpPr>
        <p:spPr>
          <a:xfrm>
            <a:off x="58998" y="582143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RRFSv2 Development Framework</a:t>
            </a:r>
            <a:endParaRPr/>
          </a:p>
        </p:txBody>
      </p:sp>
      <p:sp>
        <p:nvSpPr>
          <p:cNvPr id="148" name="Google Shape;148;p1"/>
          <p:cNvSpPr txBox="1"/>
          <p:nvPr>
            <p:ph idx="1" type="body"/>
          </p:nvPr>
        </p:nvSpPr>
        <p:spPr>
          <a:xfrm>
            <a:off x="18418" y="1361331"/>
            <a:ext cx="4913390" cy="1821387"/>
          </a:xfrm>
          <a:prstGeom prst="rect">
            <a:avLst/>
          </a:prstGeom>
          <a:solidFill>
            <a:srgbClr val="C5F5E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b="1" i="1" lang="en" sz="14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High Resolution Data Assimilation System “HRDAS”</a:t>
            </a:r>
            <a:endParaRPr/>
          </a:p>
          <a:p>
            <a:pPr indent="-285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35"/>
              <a:buChar char="●"/>
            </a:pPr>
            <a:r>
              <a:rPr b="1"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JCSDA Testbed Application</a:t>
            </a:r>
            <a:endParaRPr/>
          </a:p>
          <a:p>
            <a:pPr indent="-285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35"/>
              <a:buChar char="●"/>
            </a:pPr>
            <a:r>
              <a:rPr b="1"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JEDI SkyLab infrastructure and components</a:t>
            </a:r>
            <a:endParaRPr/>
          </a:p>
          <a:p>
            <a:pPr indent="-285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35"/>
              <a:buChar char="●"/>
            </a:pPr>
            <a:r>
              <a:rPr b="1"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b="1" lang="en" sz="14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calable development, rigorous testing, effective demonstration, and comprehensive documentation</a:t>
            </a:r>
            <a:endParaRPr b="1"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35"/>
              <a:buChar char="●"/>
            </a:pPr>
            <a:r>
              <a:rPr b="1"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Demonstrate and validate new capabilities tailored to meet various stakeholder needs</a:t>
            </a:r>
            <a:endParaRPr/>
          </a:p>
          <a:p>
            <a:pPr indent="-285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35"/>
              <a:buChar char="●"/>
            </a:pPr>
            <a:r>
              <a:rPr b="1" lang="en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Community development</a:t>
            </a:r>
            <a:endParaRPr b="1" i="1" sz="1400">
              <a:solidFill>
                <a:srgbClr val="000000"/>
              </a:solidFill>
            </a:endParaRPr>
          </a:p>
          <a:p>
            <a:pPr indent="-226377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35"/>
              <a:buNone/>
            </a:pPr>
            <a:r>
              <a:t/>
            </a:r>
            <a:endParaRPr b="1" i="1" sz="14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t/>
            </a:r>
            <a:endParaRPr b="1" i="1" sz="14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t/>
            </a:r>
            <a:endParaRPr b="1" i="1" sz="1645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t/>
            </a:r>
            <a:endParaRPr b="1" i="1" sz="1645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t/>
            </a:r>
            <a:endParaRPr b="1" i="1" sz="1645">
              <a:solidFill>
                <a:srgbClr val="000000"/>
              </a:solidFill>
            </a:endParaRPr>
          </a:p>
        </p:txBody>
      </p:sp>
      <p:sp>
        <p:nvSpPr>
          <p:cNvPr id="149" name="Google Shape;149;p1"/>
          <p:cNvSpPr txBox="1"/>
          <p:nvPr/>
        </p:nvSpPr>
        <p:spPr>
          <a:xfrm>
            <a:off x="1638231" y="1106250"/>
            <a:ext cx="252184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Research to Demonstration</a:t>
            </a:r>
            <a:endParaRPr/>
          </a:p>
        </p:txBody>
      </p:sp>
      <p:sp>
        <p:nvSpPr>
          <p:cNvPr id="150" name="Google Shape;150;p1"/>
          <p:cNvSpPr txBox="1"/>
          <p:nvPr/>
        </p:nvSpPr>
        <p:spPr>
          <a:xfrm>
            <a:off x="18418" y="3239216"/>
            <a:ext cx="4913390" cy="1821387"/>
          </a:xfrm>
          <a:prstGeom prst="rect">
            <a:avLst/>
          </a:prstGeom>
          <a:solidFill>
            <a:srgbClr val="8CECD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35"/>
              <a:buFont typeface="Lato"/>
              <a:buNone/>
            </a:pPr>
            <a:r>
              <a:rPr b="1" i="1" lang="en" sz="14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Short Range Weather Application “SRW App”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35"/>
              <a:buFont typeface="Lato"/>
              <a:buChar char="●"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UFS application supported by EPIC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35"/>
              <a:buFont typeface="Lato"/>
              <a:buChar char="●"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UFS infrastructure and components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35"/>
              <a:buFont typeface="Lato"/>
              <a:buChar char="●"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Scalable development, rigorous testing, effective demonstration, and comprehensive documentation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35"/>
              <a:buFont typeface="Lato"/>
              <a:buChar char="●"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Demonstrate and validate new capabilities tailored to meet various research and development needs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35"/>
              <a:buFont typeface="Lato"/>
              <a:buChar char="●"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Community development</a:t>
            </a:r>
            <a:endParaRPr b="1" i="1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1" name="Google Shape;151;p1"/>
          <p:cNvSpPr txBox="1"/>
          <p:nvPr/>
        </p:nvSpPr>
        <p:spPr>
          <a:xfrm>
            <a:off x="4972388" y="1361331"/>
            <a:ext cx="4139148" cy="1817057"/>
          </a:xfrm>
          <a:prstGeom prst="rect">
            <a:avLst/>
          </a:prstGeom>
          <a:solidFill>
            <a:srgbClr val="C2CFF2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35"/>
              <a:buFont typeface="Lato"/>
              <a:buNone/>
            </a:pPr>
            <a:r>
              <a:rPr b="1" i="1" lang="en" sz="14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RRFS Data Assimilation System “RDAS”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35"/>
              <a:buFont typeface="Lato"/>
              <a:buChar char="●"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Operational app component of RRFS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35"/>
              <a:buFont typeface="Lato"/>
              <a:buChar char="●"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WCOSS2 infrastructure and components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35"/>
              <a:buFont typeface="Lato"/>
              <a:buChar char="●"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Meets NCO code standards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35"/>
              <a:buFont typeface="Lato"/>
              <a:buChar char="●"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Rigorous testing and demonstration of new capabilities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35"/>
              <a:buFont typeface="Lato"/>
              <a:buChar char="●"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NOAA GSL+EMC development</a:t>
            </a:r>
            <a:endParaRPr b="1" i="1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35"/>
              <a:buFont typeface="Lato"/>
              <a:buNone/>
            </a:pPr>
            <a:r>
              <a:t/>
            </a:r>
            <a:endParaRPr b="1" i="1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35"/>
              <a:buFont typeface="Lato"/>
              <a:buNone/>
            </a:pPr>
            <a:r>
              <a:t/>
            </a:r>
            <a:endParaRPr b="1" i="1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35"/>
              <a:buFont typeface="Lato"/>
              <a:buNone/>
            </a:pPr>
            <a:r>
              <a:t/>
            </a:r>
            <a:endParaRPr b="1" i="1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2" name="Google Shape;152;p1"/>
          <p:cNvSpPr txBox="1"/>
          <p:nvPr/>
        </p:nvSpPr>
        <p:spPr>
          <a:xfrm>
            <a:off x="4972388" y="3239216"/>
            <a:ext cx="4139148" cy="1821387"/>
          </a:xfrm>
          <a:prstGeom prst="rect">
            <a:avLst/>
          </a:prstGeom>
          <a:solidFill>
            <a:srgbClr val="88C0F2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35"/>
              <a:buFont typeface="Lato"/>
              <a:buNone/>
            </a:pPr>
            <a:r>
              <a:rPr b="1" i="1" lang="en" sz="14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Rapid Refresh Forecast System “RRFS/REFS”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35"/>
              <a:buFont typeface="Lato"/>
              <a:buChar char="●"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UFS NOAA operational application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35"/>
              <a:buFont typeface="Lato"/>
              <a:buChar char="●"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WCOSS2 infrastructure and components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35"/>
              <a:buFont typeface="Lato"/>
              <a:buChar char="●"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Meets NCO code standards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35"/>
              <a:buFont typeface="Lato"/>
              <a:buChar char="●"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Rigorous testing and demonstration of new capabilities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35"/>
              <a:buFont typeface="Lato"/>
              <a:buChar char="●"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NOAA GSL+EMC development</a:t>
            </a:r>
            <a:endParaRPr b="1" i="1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35"/>
              <a:buFont typeface="Lato"/>
              <a:buNone/>
            </a:pPr>
            <a:r>
              <a:t/>
            </a:r>
            <a:endParaRPr b="1" i="1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35"/>
              <a:buFont typeface="Lato"/>
              <a:buNone/>
            </a:pPr>
            <a:r>
              <a:t/>
            </a:r>
            <a:endParaRPr b="1" i="1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35"/>
              <a:buFont typeface="Lato"/>
              <a:buNone/>
            </a:pPr>
            <a:r>
              <a:t/>
            </a:r>
            <a:endParaRPr b="1" i="1" sz="1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3" name="Google Shape;153;p1"/>
          <p:cNvSpPr txBox="1"/>
          <p:nvPr/>
        </p:nvSpPr>
        <p:spPr>
          <a:xfrm>
            <a:off x="5608661" y="1085449"/>
            <a:ext cx="2659702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Demonstration to Operations</a:t>
            </a:r>
            <a:endParaRPr/>
          </a:p>
        </p:txBody>
      </p:sp>
      <p:cxnSp>
        <p:nvCxnSpPr>
          <p:cNvPr id="154" name="Google Shape;154;p1"/>
          <p:cNvCxnSpPr/>
          <p:nvPr/>
        </p:nvCxnSpPr>
        <p:spPr>
          <a:xfrm>
            <a:off x="4469194" y="3040786"/>
            <a:ext cx="854884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155" name="Google Shape;155;p1"/>
          <p:cNvCxnSpPr/>
          <p:nvPr/>
        </p:nvCxnSpPr>
        <p:spPr>
          <a:xfrm>
            <a:off x="4188746" y="2895188"/>
            <a:ext cx="0" cy="688055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156" name="Google Shape;156;p1"/>
          <p:cNvCxnSpPr/>
          <p:nvPr/>
        </p:nvCxnSpPr>
        <p:spPr>
          <a:xfrm>
            <a:off x="9042099" y="2895188"/>
            <a:ext cx="0" cy="688055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157" name="Google Shape;157;p1"/>
          <p:cNvCxnSpPr/>
          <p:nvPr/>
        </p:nvCxnSpPr>
        <p:spPr>
          <a:xfrm>
            <a:off x="4469194" y="4967880"/>
            <a:ext cx="854884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158" name="Google Shape;158;p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5"/>
          <p:cNvSpPr/>
          <p:nvPr/>
        </p:nvSpPr>
        <p:spPr>
          <a:xfrm>
            <a:off x="97507" y="2757177"/>
            <a:ext cx="8947442" cy="149595"/>
          </a:xfrm>
          <a:prstGeom prst="roundRect">
            <a:avLst>
              <a:gd fmla="val 16667" name="adj"/>
            </a:avLst>
          </a:prstGeom>
          <a:solidFill>
            <a:srgbClr val="A5A5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15"/>
          <p:cNvSpPr/>
          <p:nvPr/>
        </p:nvSpPr>
        <p:spPr>
          <a:xfrm rot="5400000">
            <a:off x="839184" y="2767086"/>
            <a:ext cx="772770" cy="752967"/>
          </a:xfrm>
          <a:prstGeom prst="homePlate">
            <a:avLst>
              <a:gd fmla="val 28333" name="adj"/>
            </a:avLst>
          </a:prstGeom>
          <a:solidFill>
            <a:srgbClr val="ECB44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15"/>
          <p:cNvSpPr/>
          <p:nvPr/>
        </p:nvSpPr>
        <p:spPr>
          <a:xfrm>
            <a:off x="1460605" y="2757177"/>
            <a:ext cx="416963" cy="150429"/>
          </a:xfrm>
          <a:prstGeom prst="rect">
            <a:avLst/>
          </a:prstGeom>
          <a:solidFill>
            <a:srgbClr val="ECB44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15"/>
          <p:cNvSpPr txBox="1"/>
          <p:nvPr/>
        </p:nvSpPr>
        <p:spPr>
          <a:xfrm>
            <a:off x="754713" y="3000758"/>
            <a:ext cx="941700" cy="2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FY24</a:t>
            </a:r>
            <a:endParaRPr b="1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7" name="Google Shape;167;p15"/>
          <p:cNvGrpSpPr/>
          <p:nvPr/>
        </p:nvGrpSpPr>
        <p:grpSpPr>
          <a:xfrm>
            <a:off x="3919735" y="2757177"/>
            <a:ext cx="1166702" cy="772772"/>
            <a:chOff x="5327017" y="3377333"/>
            <a:chExt cx="1409401" cy="1112702"/>
          </a:xfrm>
        </p:grpSpPr>
        <p:sp>
          <p:nvSpPr>
            <p:cNvPr id="168" name="Google Shape;168;p15"/>
            <p:cNvSpPr/>
            <p:nvPr/>
          </p:nvSpPr>
          <p:spPr>
            <a:xfrm rot="5400000">
              <a:off x="5223517" y="3480835"/>
              <a:ext cx="1112700" cy="905700"/>
            </a:xfrm>
            <a:prstGeom prst="homePlate">
              <a:avLst>
                <a:gd fmla="val 28333" name="adj"/>
              </a:avLst>
            </a:prstGeom>
            <a:solidFill>
              <a:srgbClr val="5FB7A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15"/>
            <p:cNvSpPr/>
            <p:nvPr/>
          </p:nvSpPr>
          <p:spPr>
            <a:xfrm>
              <a:off x="6232718" y="3377333"/>
              <a:ext cx="503700" cy="216600"/>
            </a:xfrm>
            <a:prstGeom prst="rect">
              <a:avLst/>
            </a:prstGeom>
            <a:solidFill>
              <a:srgbClr val="5FB7A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0" name="Google Shape;170;p15"/>
          <p:cNvGrpSpPr/>
          <p:nvPr/>
        </p:nvGrpSpPr>
        <p:grpSpPr>
          <a:xfrm>
            <a:off x="5503356" y="2141962"/>
            <a:ext cx="1166701" cy="765270"/>
            <a:chOff x="7240065" y="2491493"/>
            <a:chExt cx="1409400" cy="1101901"/>
          </a:xfrm>
        </p:grpSpPr>
        <p:sp>
          <p:nvSpPr>
            <p:cNvPr id="171" name="Google Shape;171;p15"/>
            <p:cNvSpPr/>
            <p:nvPr/>
          </p:nvSpPr>
          <p:spPr>
            <a:xfrm flipH="1" rot="5400000">
              <a:off x="7141965" y="2589593"/>
              <a:ext cx="1101900" cy="905700"/>
            </a:xfrm>
            <a:prstGeom prst="homePlate">
              <a:avLst>
                <a:gd fmla="val 28333" name="adj"/>
              </a:avLst>
            </a:prstGeom>
            <a:solidFill>
              <a:srgbClr val="3081A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72;p15"/>
            <p:cNvSpPr/>
            <p:nvPr/>
          </p:nvSpPr>
          <p:spPr>
            <a:xfrm flipH="1" rot="10800000">
              <a:off x="8145765" y="3377394"/>
              <a:ext cx="503700" cy="216000"/>
            </a:xfrm>
            <a:prstGeom prst="rect">
              <a:avLst/>
            </a:prstGeom>
            <a:solidFill>
              <a:srgbClr val="3081A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15"/>
            <p:cNvSpPr txBox="1"/>
            <p:nvPr/>
          </p:nvSpPr>
          <p:spPr>
            <a:xfrm>
              <a:off x="7314744" y="2842353"/>
              <a:ext cx="11412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FY27</a:t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4" name="Google Shape;174;p15"/>
          <p:cNvGrpSpPr/>
          <p:nvPr/>
        </p:nvGrpSpPr>
        <p:grpSpPr>
          <a:xfrm>
            <a:off x="7137826" y="2757177"/>
            <a:ext cx="1182674" cy="765270"/>
            <a:chOff x="9214539" y="3377333"/>
            <a:chExt cx="1428695" cy="1101901"/>
          </a:xfrm>
        </p:grpSpPr>
        <p:sp>
          <p:nvSpPr>
            <p:cNvPr id="175" name="Google Shape;175;p15"/>
            <p:cNvSpPr/>
            <p:nvPr/>
          </p:nvSpPr>
          <p:spPr>
            <a:xfrm rot="5400000">
              <a:off x="9120434" y="3475434"/>
              <a:ext cx="1101900" cy="905700"/>
            </a:xfrm>
            <a:prstGeom prst="homePlate">
              <a:avLst>
                <a:gd fmla="val 28333" name="adj"/>
              </a:avLst>
            </a:prstGeom>
            <a:solidFill>
              <a:srgbClr val="A5A5A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76;p15"/>
            <p:cNvSpPr/>
            <p:nvPr/>
          </p:nvSpPr>
          <p:spPr>
            <a:xfrm>
              <a:off x="10124234" y="3377333"/>
              <a:ext cx="519000" cy="215400"/>
            </a:xfrm>
            <a:prstGeom prst="rect">
              <a:avLst/>
            </a:prstGeom>
            <a:solidFill>
              <a:srgbClr val="A5A5A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15"/>
            <p:cNvSpPr txBox="1"/>
            <p:nvPr/>
          </p:nvSpPr>
          <p:spPr>
            <a:xfrm>
              <a:off x="9214539" y="3614527"/>
              <a:ext cx="909600" cy="56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05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FY28</a:t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8" name="Google Shape;178;p15"/>
          <p:cNvSpPr/>
          <p:nvPr/>
        </p:nvSpPr>
        <p:spPr>
          <a:xfrm>
            <a:off x="1102251" y="2661742"/>
            <a:ext cx="246600" cy="2190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9" name="Google Shape;179;p15"/>
          <p:cNvGrpSpPr/>
          <p:nvPr/>
        </p:nvGrpSpPr>
        <p:grpSpPr>
          <a:xfrm>
            <a:off x="2317162" y="2131942"/>
            <a:ext cx="1166702" cy="777281"/>
            <a:chOff x="3391075" y="2491905"/>
            <a:chExt cx="1409401" cy="1101900"/>
          </a:xfrm>
        </p:grpSpPr>
        <p:sp>
          <p:nvSpPr>
            <p:cNvPr id="180" name="Google Shape;180;p15"/>
            <p:cNvSpPr/>
            <p:nvPr/>
          </p:nvSpPr>
          <p:spPr>
            <a:xfrm flipH="1" rot="5400000">
              <a:off x="3292975" y="2590005"/>
              <a:ext cx="1101900" cy="905700"/>
            </a:xfrm>
            <a:prstGeom prst="homePlate">
              <a:avLst>
                <a:gd fmla="val 28333" name="adj"/>
              </a:avLst>
            </a:prstGeom>
            <a:solidFill>
              <a:srgbClr val="8BB7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81;p15"/>
            <p:cNvSpPr/>
            <p:nvPr/>
          </p:nvSpPr>
          <p:spPr>
            <a:xfrm flipH="1" rot="10800000">
              <a:off x="4296776" y="3377205"/>
              <a:ext cx="503700" cy="216600"/>
            </a:xfrm>
            <a:prstGeom prst="rect">
              <a:avLst/>
            </a:prstGeom>
            <a:solidFill>
              <a:srgbClr val="8BB7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2" name="Google Shape;182;p15"/>
          <p:cNvSpPr txBox="1"/>
          <p:nvPr/>
        </p:nvSpPr>
        <p:spPr>
          <a:xfrm>
            <a:off x="3836763" y="3004522"/>
            <a:ext cx="873600" cy="2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FY26</a:t>
            </a:r>
            <a:endParaRPr b="1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15"/>
          <p:cNvSpPr txBox="1"/>
          <p:nvPr/>
        </p:nvSpPr>
        <p:spPr>
          <a:xfrm>
            <a:off x="2236563" y="2471122"/>
            <a:ext cx="873600" cy="2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FY25</a:t>
            </a:r>
            <a:endParaRPr b="1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15"/>
          <p:cNvSpPr txBox="1"/>
          <p:nvPr/>
        </p:nvSpPr>
        <p:spPr>
          <a:xfrm>
            <a:off x="58998" y="582143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52499" lnSpcReduction="2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11111"/>
              <a:buFont typeface="Open Sans"/>
              <a:buNone/>
            </a:pPr>
            <a:r>
              <a:rPr b="1" i="0" lang="en" sz="42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RRFSv2 Notional Development and Testing Timeline</a:t>
            </a:r>
            <a:endParaRPr/>
          </a:p>
        </p:txBody>
      </p:sp>
      <p:sp>
        <p:nvSpPr>
          <p:cNvPr id="185" name="Google Shape;185;p15"/>
          <p:cNvSpPr txBox="1"/>
          <p:nvPr/>
        </p:nvSpPr>
        <p:spPr>
          <a:xfrm>
            <a:off x="10593" y="3529950"/>
            <a:ext cx="2846231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MPAS grid configuration tests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RRFS physics development into MPAS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GSI to JEDI development cut-over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MPAS integration into UFS begins</a:t>
            </a:r>
            <a:endParaRPr/>
          </a:p>
        </p:txBody>
      </p:sp>
      <p:sp>
        <p:nvSpPr>
          <p:cNvPr id="186" name="Google Shape;186;p15"/>
          <p:cNvSpPr txBox="1"/>
          <p:nvPr/>
        </p:nvSpPr>
        <p:spPr>
          <a:xfrm>
            <a:off x="1433708" y="1309761"/>
            <a:ext cx="2767834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JCSDA HRDAS app established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MPAS integration into UFS continues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RRFS JEDI-MPAS development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RRFS testbed experiment evaluations</a:t>
            </a:r>
            <a:endParaRPr/>
          </a:p>
        </p:txBody>
      </p:sp>
      <p:sp>
        <p:nvSpPr>
          <p:cNvPr id="187" name="Google Shape;187;p15"/>
          <p:cNvSpPr txBox="1"/>
          <p:nvPr/>
        </p:nvSpPr>
        <p:spPr>
          <a:xfrm>
            <a:off x="2985303" y="3549759"/>
            <a:ext cx="274998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RRFS MPAS-JEDI development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MPAS integration into UFS complete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RRFS testbed experiment evaluations</a:t>
            </a:r>
            <a:endParaRPr/>
          </a:p>
        </p:txBody>
      </p:sp>
      <p:sp>
        <p:nvSpPr>
          <p:cNvPr id="188" name="Google Shape;188;p15"/>
          <p:cNvSpPr txBox="1"/>
          <p:nvPr/>
        </p:nvSpPr>
        <p:spPr>
          <a:xfrm>
            <a:off x="4702107" y="1332086"/>
            <a:ext cx="2749987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RRFS MPAS-JEDI development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RRFS RDAS w/JEDI at-scale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RRFS testbed experiment evaluations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RRFSv2 science freeze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15"/>
          <p:cNvSpPr txBox="1"/>
          <p:nvPr/>
        </p:nvSpPr>
        <p:spPr>
          <a:xfrm>
            <a:off x="6394013" y="3537583"/>
            <a:ext cx="2749987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RRFSv2 code freeze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RRFSv2 field evaluation (retros + RT)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RRFSv2 stability tests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5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RRFSv2 operational*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15"/>
          <p:cNvSpPr txBox="1"/>
          <p:nvPr/>
        </p:nvSpPr>
        <p:spPr>
          <a:xfrm>
            <a:off x="855219" y="4575690"/>
            <a:ext cx="647004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*Assumes NWS approval of MPAS, successful field evaluation and stability test </a:t>
            </a:r>
            <a:endParaRPr/>
          </a:p>
        </p:txBody>
      </p:sp>
      <p:sp>
        <p:nvSpPr>
          <p:cNvPr id="191" name="Google Shape;191;p1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ec8f2d79c5_0_414"/>
          <p:cNvSpPr txBox="1"/>
          <p:nvPr/>
        </p:nvSpPr>
        <p:spPr>
          <a:xfrm>
            <a:off x="274434" y="627121"/>
            <a:ext cx="83187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2F68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Physics Development for RRFSv2/MPAS</a:t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98" name="Google Shape;198;g2ec8f2d79c5_0_414"/>
          <p:cNvGraphicFramePr/>
          <p:nvPr/>
        </p:nvGraphicFramePr>
        <p:xfrm>
          <a:off x="274434" y="127564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{8BE7A285-07E3-4A2D-BF15-3C72C79129FA}</a:tableStyleId>
              </a:tblPr>
              <a:tblGrid>
                <a:gridCol w="1620050"/>
                <a:gridCol w="1510775"/>
                <a:gridCol w="5600250"/>
              </a:tblGrid>
              <a:tr h="3107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b="1" lang="en" sz="1400" u="none" cap="none" strike="noStrike">
                          <a:solidFill>
                            <a:schemeClr val="dk2"/>
                          </a:solidFill>
                        </a:rPr>
                        <a:t>Component</a:t>
                      </a:r>
                      <a:endParaRPr b="1" sz="14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25725" marB="25725" marR="51450" marL="51450">
                    <a:lnL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b="1" lang="en" sz="1400" u="none" cap="none" strike="noStrike">
                          <a:solidFill>
                            <a:schemeClr val="dk2"/>
                          </a:solidFill>
                        </a:rPr>
                        <a:t>Scheme</a:t>
                      </a:r>
                      <a:endParaRPr b="1" sz="14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25725" marB="25725" marR="51450" marL="51450">
                    <a:lnL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b="1" lang="en" sz="1400" u="none" cap="none" strike="noStrike">
                          <a:solidFill>
                            <a:schemeClr val="dk2"/>
                          </a:solidFill>
                        </a:rPr>
                        <a:t>Primary Developers</a:t>
                      </a:r>
                      <a:endParaRPr b="1" sz="14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25725" marB="25725" marR="51450" marL="51450">
                    <a:lnL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643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100" u="none" cap="none" strike="noStrike">
                          <a:solidFill>
                            <a:schemeClr val="accent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Land-Surface:</a:t>
                      </a:r>
                      <a:endParaRPr b="1" sz="1100" u="none" cap="none" strike="noStrike">
                        <a:solidFill>
                          <a:schemeClr val="accent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5725" marB="25725" marR="51450" marL="51450" anchor="ctr">
                    <a:lnL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100" u="none" cap="none" strike="noStrike">
                          <a:solidFill>
                            <a:schemeClr val="accent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RUC/Noah-MP</a:t>
                      </a:r>
                      <a:endParaRPr b="1" sz="1100" u="none" cap="none" strike="noStrike">
                        <a:solidFill>
                          <a:schemeClr val="accent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5725" marB="25725" marR="51450" marL="51450" anchor="ctr">
                    <a:lnL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>
                          <a:solidFill>
                            <a:schemeClr val="accent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Tanya Smirnova (GSL), Mike Barlage (GSL)</a:t>
                      </a:r>
                      <a:endParaRPr b="1" sz="1100" u="none" cap="none" strike="noStrike">
                        <a:solidFill>
                          <a:schemeClr val="accent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5725" marB="25725" marR="51450" marL="51450" anchor="ctr">
                    <a:lnL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22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>
                          <a:solidFill>
                            <a:schemeClr val="accent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Lake Model:</a:t>
                      </a:r>
                      <a:endParaRPr b="1" sz="1100" u="none" cap="none" strike="noStrike">
                        <a:solidFill>
                          <a:schemeClr val="accent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5725" marB="25725" marR="51450" marL="51450" anchor="ctr">
                    <a:lnL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>
                          <a:solidFill>
                            <a:schemeClr val="accent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CLM</a:t>
                      </a:r>
                      <a:endParaRPr b="1" sz="1100" u="none" cap="none" strike="noStrike">
                        <a:solidFill>
                          <a:schemeClr val="accent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5725" marB="25725" marR="51450" marL="51450" anchor="ctr">
                    <a:lnL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>
                          <a:solidFill>
                            <a:schemeClr val="accent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Tanya Smirnova (GSL), Sam Trahan (GSL)</a:t>
                      </a:r>
                      <a:endParaRPr b="1" sz="1100" u="none" cap="none" strike="noStrike">
                        <a:solidFill>
                          <a:schemeClr val="accent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5725" marB="25725" marR="51450" marL="51450" anchor="ctr">
                    <a:lnL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515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100" u="none" cap="none" strike="noStrike">
                          <a:solidFill>
                            <a:schemeClr val="accent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Surface Layer:</a:t>
                      </a:r>
                      <a:endParaRPr b="1" sz="1100" u="none" cap="none" strike="noStrike">
                        <a:solidFill>
                          <a:schemeClr val="accent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5725" marB="25725" marR="51450" marL="51450" anchor="ctr">
                    <a:lnL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100" u="none" cap="none" strike="noStrike">
                          <a:solidFill>
                            <a:schemeClr val="accent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MYNN</a:t>
                      </a:r>
                      <a:endParaRPr b="1" sz="1100" u="none" cap="none" strike="noStrike">
                        <a:solidFill>
                          <a:schemeClr val="accent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5725" marB="25725" marR="51450" marL="51450" anchor="ctr">
                    <a:lnL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>
                          <a:solidFill>
                            <a:schemeClr val="accent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Joseph Olson (GSL), Tanya Smirnova (GSL)</a:t>
                      </a:r>
                      <a:endParaRPr b="1" sz="1100" u="none" cap="none" strike="noStrike">
                        <a:solidFill>
                          <a:schemeClr val="accent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5725" marB="25725" marR="51450" marL="51450" anchor="ctr">
                    <a:lnL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5200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100" u="none" cap="none" strike="noStrike">
                          <a:solidFill>
                            <a:schemeClr val="accent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PBL + shallow convection:</a:t>
                      </a:r>
                      <a:endParaRPr b="1" sz="1100" u="none" cap="none" strike="noStrike">
                        <a:solidFill>
                          <a:schemeClr val="accent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5725" marB="25725" marR="51450" marL="51450" anchor="ctr">
                    <a:lnL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100" u="none" cap="none" strike="noStrike">
                          <a:solidFill>
                            <a:schemeClr val="accent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MYNN-EDMF</a:t>
                      </a:r>
                      <a:endParaRPr b="1" sz="1100" u="none" cap="none" strike="noStrike">
                        <a:solidFill>
                          <a:schemeClr val="accent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5725" marB="25725" marR="51450" marL="51450" anchor="ctr">
                    <a:lnL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>
                          <a:solidFill>
                            <a:schemeClr val="accent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Joseph Olson (GSL), Xia Sun (GSL), Wayne Angevine (CSL), Dave Turner (GSL)</a:t>
                      </a:r>
                      <a:endParaRPr b="1" sz="1100" u="none" cap="none" strike="noStrike">
                        <a:solidFill>
                          <a:schemeClr val="accent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5725" marB="25725" marR="51450" marL="51450" anchor="ctr">
                    <a:lnL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351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>
                          <a:solidFill>
                            <a:schemeClr val="accent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Deep Convection:</a:t>
                      </a:r>
                      <a:endParaRPr b="1" sz="1100" u="none" cap="none" strike="noStrike">
                        <a:solidFill>
                          <a:schemeClr val="accent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5725" marB="25725" marR="51450" marL="51450" anchor="ctr">
                    <a:lnL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>
                          <a:solidFill>
                            <a:schemeClr val="accent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extLst>
                            <a:ext uri="http://customooxmlschemas.google.com/">
                              <go:slidesCustomData xmlns:go="http://customooxmlschemas.google.com/" textRoundtripDataId="0"/>
                            </a:ext>
                          </a:extLst>
                        </a:rPr>
                        <a:t>Grell-Freitas</a:t>
                      </a:r>
                      <a:r>
                        <a:rPr b="1" lang="en" sz="1100" u="none" cap="none" strike="noStrike">
                          <a:solidFill>
                            <a:schemeClr val="accent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/C3?</a:t>
                      </a:r>
                      <a:endParaRPr b="1" sz="1100" u="none" cap="none" strike="noStrike">
                        <a:solidFill>
                          <a:schemeClr val="accent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5725" marB="25725" marR="51450" marL="51450" anchor="ctr">
                    <a:lnL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>
                          <a:solidFill>
                            <a:schemeClr val="accent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extLst>
                            <a:ext uri="http://customooxmlschemas.google.com/">
                              <go:slidesCustomData xmlns:go="http://customooxmlschemas.google.com/" textRoundtripDataId="1"/>
                            </a:ext>
                          </a:extLst>
                        </a:rPr>
                        <a:t>Georg Grell (GSL), Saulo Freitas (NISR-Brasil), Haiqin Li (GSL)</a:t>
                      </a:r>
                      <a:r>
                        <a:rPr b="1" lang="en" sz="1100" u="none" cap="none" strike="noStrike">
                          <a:solidFill>
                            <a:schemeClr val="accent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 Jo</a:t>
                      </a:r>
                      <a:r>
                        <a:rPr b="1" lang="en" sz="1100">
                          <a:solidFill>
                            <a:schemeClr val="accent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ngil Han (EMC)</a:t>
                      </a:r>
                      <a:endParaRPr b="1" sz="1100" u="none" cap="none" strike="noStrike">
                        <a:solidFill>
                          <a:schemeClr val="accent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5725" marB="25725" marR="51450" marL="51450" anchor="ctr">
                    <a:lnL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31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100" u="none" cap="none" strike="noStrike">
                          <a:solidFill>
                            <a:schemeClr val="accent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Drag:</a:t>
                      </a:r>
                      <a:endParaRPr b="1" sz="1100" u="none" cap="none" strike="noStrike">
                        <a:solidFill>
                          <a:schemeClr val="accent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5725" marB="25725" marR="51450" marL="51450" anchor="ctr">
                    <a:lnL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100" u="none" cap="none" strike="noStrike">
                          <a:solidFill>
                            <a:schemeClr val="accent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Unified Drag Suite</a:t>
                      </a:r>
                      <a:endParaRPr b="1" sz="1100" u="none" cap="none" strike="noStrike">
                        <a:solidFill>
                          <a:schemeClr val="accent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5725" marB="25725" marR="51450" marL="51450" anchor="ctr">
                    <a:lnL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>
                          <a:solidFill>
                            <a:schemeClr val="accent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Michael Toy (GSL), Bo Yang (EMC), Songyou Hong (PSL) </a:t>
                      </a:r>
                      <a:endParaRPr b="1" sz="1100" u="none" cap="none" strike="noStrike">
                        <a:solidFill>
                          <a:schemeClr val="accent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5725" marB="25725" marR="51450" marL="51450" anchor="ctr">
                    <a:lnL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342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100" u="none" cap="none" strike="noStrike">
                          <a:solidFill>
                            <a:schemeClr val="accent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Radiation:</a:t>
                      </a:r>
                      <a:endParaRPr b="1" sz="1100" u="none" cap="none" strike="noStrike">
                        <a:solidFill>
                          <a:schemeClr val="accent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5725" marB="25725" marR="51450" marL="51450" anchor="ctr">
                    <a:lnL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100" u="none" cap="none" strike="noStrike">
                          <a:solidFill>
                            <a:schemeClr val="accent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RRTMG</a:t>
                      </a:r>
                      <a:endParaRPr b="1" sz="1100" u="none" cap="none" strike="noStrike">
                        <a:solidFill>
                          <a:schemeClr val="accent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5725" marB="25725" marR="51450" marL="51450" anchor="ctr">
                    <a:lnL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>
                          <a:solidFill>
                            <a:schemeClr val="accent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Mike Iacono (AER), Eli Mlawer (AER)</a:t>
                      </a:r>
                      <a:endParaRPr b="1" sz="1100" u="none" cap="none" strike="noStrike">
                        <a:solidFill>
                          <a:schemeClr val="accent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5725" marB="25725" marR="51450" marL="51450" anchor="ctr">
                    <a:lnL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590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100" u="none" cap="none" strike="noStrike">
                          <a:solidFill>
                            <a:schemeClr val="accent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Microphysics:</a:t>
                      </a:r>
                      <a:endParaRPr b="1" sz="1100" u="none" cap="none" strike="noStrike">
                        <a:solidFill>
                          <a:schemeClr val="accent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5725" marB="25725" marR="51450" marL="51450" anchor="ctr">
                    <a:lnL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100" u="none" cap="none" strike="noStrike">
                          <a:solidFill>
                            <a:schemeClr val="accent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Thompson Aero</a:t>
                      </a:r>
                      <a:endParaRPr b="1" sz="1100" u="none" cap="none" strike="noStrike">
                        <a:solidFill>
                          <a:schemeClr val="accent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5725" marB="25725" marR="51450" marL="51450" anchor="ctr">
                    <a:lnL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>
                          <a:solidFill>
                            <a:schemeClr val="accent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  <a:extLst>
                            <a:ext uri="http://customooxmlschemas.google.com/">
                              <go:slidesCustomData xmlns:go="http://customooxmlschemas.google.com/" textRoundtripDataId="2"/>
                            </a:ext>
                          </a:extLst>
                        </a:rPr>
                        <a:t>Anders Jensen (GSL), Greg Thompson (UCAR), Ruiyu Sun (EMC)</a:t>
                      </a:r>
                      <a:r>
                        <a:rPr b="1" lang="en" sz="1100" u="none" cap="none" strike="noStrike">
                          <a:solidFill>
                            <a:schemeClr val="accent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 Eric Aligo (EMC)</a:t>
                      </a:r>
                      <a:endParaRPr b="1" sz="1100" u="none" cap="none" strike="noStrike">
                        <a:solidFill>
                          <a:schemeClr val="accent2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5725" marB="25725" marR="51450" marL="51450" anchor="ctr">
                    <a:lnL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sp>
        <p:nvSpPr>
          <p:cNvPr id="199" name="Google Shape;199;g2ec8f2d79c5_0_414"/>
          <p:cNvSpPr txBox="1"/>
          <p:nvPr/>
        </p:nvSpPr>
        <p:spPr>
          <a:xfrm>
            <a:off x="0" y="4404429"/>
            <a:ext cx="83187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-285750" lvl="0" marL="368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Char char="•"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Planned transition from RUC to Noah-MP for RRFSv2 (begin testing in Fall 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textRoundtripDataId="3"/>
                  </a:ext>
                </a:extLst>
              </a:rPr>
              <a:t>202</a:t>
            </a:r>
            <a:r>
              <a:rPr lang="en">
                <a:solidFill>
                  <a:schemeClr val="dk1"/>
                </a:solidFill>
              </a:rPr>
              <a:t>4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/>
          </a:p>
          <a:p>
            <a:pPr indent="-285750" lvl="0" marL="368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Char char="•"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Possible transition from RRTMG to RRTMGP (TBD)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368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Char char="•"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Merged current physics codes with the MPAS v8.2 release (locally) on July 18th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g2ec8f2d79c5_0_41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6"/>
          <p:cNvSpPr txBox="1"/>
          <p:nvPr>
            <p:ph type="title"/>
          </p:nvPr>
        </p:nvSpPr>
        <p:spPr>
          <a:xfrm>
            <a:off x="431252" y="627274"/>
            <a:ext cx="8428392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>
                <a:solidFill>
                  <a:schemeClr val="dk2"/>
                </a:solidFill>
              </a:rPr>
              <a:t>Recent Challenges in GSL real-time 3-km MPAS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06" name="Google Shape;206;p16"/>
          <p:cNvSpPr txBox="1"/>
          <p:nvPr>
            <p:ph idx="4294967295" type="body"/>
          </p:nvPr>
        </p:nvSpPr>
        <p:spPr>
          <a:xfrm>
            <a:off x="14602" y="1404434"/>
            <a:ext cx="8521700" cy="34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-308641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rabicPeriod"/>
            </a:pPr>
            <a:r>
              <a:rPr lang="en">
                <a:solidFill>
                  <a:schemeClr val="dk1"/>
                </a:solidFill>
              </a:rPr>
              <a:t>Intermittent crashes due to computational instabilities</a:t>
            </a:r>
            <a:endParaRPr>
              <a:solidFill>
                <a:schemeClr val="dk1"/>
              </a:solidFill>
            </a:endParaRPr>
          </a:p>
          <a:p>
            <a:pPr indent="-290861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lang="en">
                <a:solidFill>
                  <a:schemeClr val="dk1"/>
                </a:solidFill>
              </a:rPr>
              <a:t>The crash was in mpas_convective_diagnostics.F due to high wind speeds</a:t>
            </a:r>
            <a:endParaRPr>
              <a:solidFill>
                <a:schemeClr val="dk1"/>
              </a:solidFill>
            </a:endParaRPr>
          </a:p>
          <a:p>
            <a:pPr indent="-290861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b="1" i="1" lang="en">
                <a:solidFill>
                  <a:schemeClr val="dk1"/>
                </a:solidFill>
              </a:rPr>
              <a:t>Fixed on 5 June 2024</a:t>
            </a:r>
            <a:r>
              <a:rPr lang="en">
                <a:solidFill>
                  <a:schemeClr val="dk1"/>
                </a:solidFill>
              </a:rPr>
              <a:t>: config_number_of_sub_steps = 4 (originally, it was a default =2)</a:t>
            </a:r>
            <a:endParaRPr>
              <a:solidFill>
                <a:schemeClr val="dk1"/>
              </a:solidFill>
            </a:endParaRPr>
          </a:p>
          <a:p>
            <a:pPr indent="-308641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rabicPeriod"/>
            </a:pPr>
            <a:r>
              <a:rPr lang="en">
                <a:solidFill>
                  <a:schemeClr val="dk1"/>
                </a:solidFill>
              </a:rPr>
              <a:t>A problem with albedo information in the static file</a:t>
            </a:r>
            <a:endParaRPr>
              <a:solidFill>
                <a:schemeClr val="dk1"/>
              </a:solidFill>
            </a:endParaRPr>
          </a:p>
          <a:p>
            <a:pPr indent="-290861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b="1" i="1" lang="en">
                <a:solidFill>
                  <a:schemeClr val="dk1"/>
                </a:solidFill>
              </a:rPr>
              <a:t>Fixed on 5 June 2024</a:t>
            </a:r>
            <a:r>
              <a:rPr lang="en">
                <a:solidFill>
                  <a:schemeClr val="dk1"/>
                </a:solidFill>
              </a:rPr>
              <a:t>: re-created static file with config_supersample_factor = 3 (=1 before)</a:t>
            </a:r>
            <a:endParaRPr>
              <a:solidFill>
                <a:schemeClr val="dk1"/>
              </a:solidFill>
            </a:endParaRPr>
          </a:p>
          <a:p>
            <a:pPr indent="-308641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rabicPeriod"/>
            </a:pPr>
            <a:r>
              <a:rPr lang="en">
                <a:solidFill>
                  <a:schemeClr val="dk1"/>
                </a:solidFill>
              </a:rPr>
              <a:t>A lag in the SW radiation</a:t>
            </a:r>
            <a:endParaRPr>
              <a:solidFill>
                <a:schemeClr val="dk1"/>
              </a:solidFill>
            </a:endParaRPr>
          </a:p>
          <a:p>
            <a:pPr indent="-290861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lang="en">
                <a:solidFill>
                  <a:schemeClr val="dk1"/>
                </a:solidFill>
              </a:rPr>
              <a:t>Swint_opt available in WRF is not available in MPAS (swint_opt =1 computes radiation in the middle on the radiation time step). </a:t>
            </a:r>
            <a:endParaRPr>
              <a:solidFill>
                <a:schemeClr val="dk1"/>
              </a:solidFill>
            </a:endParaRPr>
          </a:p>
          <a:p>
            <a:pPr indent="-290861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b="1" i="1" lang="en">
                <a:solidFill>
                  <a:schemeClr val="dk1"/>
                </a:solidFill>
              </a:rPr>
              <a:t>Not fixed</a:t>
            </a:r>
            <a:r>
              <a:rPr lang="en">
                <a:solidFill>
                  <a:schemeClr val="dk1"/>
                </a:solidFill>
              </a:rPr>
              <a:t>, but radiation time step is changed from 30 min to 15 min</a:t>
            </a:r>
            <a:endParaRPr>
              <a:solidFill>
                <a:schemeClr val="dk1"/>
              </a:solidFill>
            </a:endParaRPr>
          </a:p>
          <a:p>
            <a:pPr indent="-308641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rabicPeriod"/>
            </a:pPr>
            <a:r>
              <a:rPr lang="en">
                <a:solidFill>
                  <a:schemeClr val="dk1"/>
                </a:solidFill>
              </a:rPr>
              <a:t>Too opaque clouds</a:t>
            </a:r>
            <a:endParaRPr>
              <a:solidFill>
                <a:schemeClr val="dk1"/>
              </a:solidFill>
            </a:endParaRPr>
          </a:p>
          <a:p>
            <a:pPr indent="-290861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lang="en">
                <a:solidFill>
                  <a:schemeClr val="dk1"/>
                </a:solidFill>
              </a:rPr>
              <a:t>Default configuration used poorly specified effective radii. </a:t>
            </a:r>
            <a:endParaRPr>
              <a:solidFill>
                <a:schemeClr val="dk1"/>
              </a:solidFill>
            </a:endParaRPr>
          </a:p>
          <a:p>
            <a:pPr indent="-290861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b="1" i="1" lang="en">
                <a:solidFill>
                  <a:schemeClr val="dk1"/>
                </a:solidFill>
              </a:rPr>
              <a:t>Fixed on 31 May 2024</a:t>
            </a:r>
            <a:r>
              <a:rPr lang="en">
                <a:solidFill>
                  <a:schemeClr val="dk1"/>
                </a:solidFill>
              </a:rPr>
              <a:t> – using effective radii from microphysics scheme (Anders Jensen)</a:t>
            </a:r>
            <a:endParaRPr>
              <a:solidFill>
                <a:schemeClr val="dk1"/>
              </a:solidFill>
            </a:endParaRPr>
          </a:p>
          <a:p>
            <a:pPr indent="-308641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rabicPeriod"/>
            </a:pPr>
            <a:r>
              <a:rPr lang="en">
                <a:solidFill>
                  <a:schemeClr val="dk1"/>
                </a:solidFill>
              </a:rPr>
              <a:t>Daytime moist bias in 2-m dewpoint</a:t>
            </a:r>
            <a:endParaRPr>
              <a:solidFill>
                <a:schemeClr val="dk1"/>
              </a:solidFill>
            </a:endParaRPr>
          </a:p>
          <a:p>
            <a:pPr indent="-290861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b="1" i="1" lang="en">
                <a:solidFill>
                  <a:schemeClr val="dk1"/>
                </a:solidFill>
              </a:rPr>
              <a:t>Improvement from RUC LSM tuning starting 00 UTC, 7 June 2024</a:t>
            </a:r>
            <a:endParaRPr>
              <a:solidFill>
                <a:schemeClr val="dk1"/>
              </a:solidFill>
            </a:endParaRPr>
          </a:p>
          <a:p>
            <a:pPr indent="-290861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</a:pPr>
            <a:r>
              <a:rPr lang="en">
                <a:solidFill>
                  <a:schemeClr val="dk1"/>
                </a:solidFill>
              </a:rPr>
              <a:t>Tuning in other physics parameterization may be needed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07" name="Google Shape;207;p1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512" y="1062275"/>
            <a:ext cx="4115625" cy="301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36548" y="1247041"/>
            <a:ext cx="3906126" cy="3018925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17"/>
          <p:cNvSpPr txBox="1"/>
          <p:nvPr/>
        </p:nvSpPr>
        <p:spPr>
          <a:xfrm>
            <a:off x="900436" y="4238307"/>
            <a:ext cx="7227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before fix                                                          after fix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17"/>
          <p:cNvSpPr txBox="1"/>
          <p:nvPr/>
        </p:nvSpPr>
        <p:spPr>
          <a:xfrm>
            <a:off x="601211" y="618636"/>
            <a:ext cx="8521700" cy="5730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7500" lnSpcReduction="1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11111"/>
              <a:buFont typeface="Open Sans"/>
              <a:buNone/>
            </a:pPr>
            <a:r>
              <a:rPr b="1" i="0" lang="en" sz="28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2. Albedo</a:t>
            </a:r>
            <a:endParaRPr/>
          </a:p>
        </p:txBody>
      </p:sp>
      <p:sp>
        <p:nvSpPr>
          <p:cNvPr id="216" name="Google Shape;216;p1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754" y="1255893"/>
            <a:ext cx="7810431" cy="2985073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18"/>
          <p:cNvSpPr txBox="1"/>
          <p:nvPr/>
        </p:nvSpPr>
        <p:spPr>
          <a:xfrm>
            <a:off x="680225" y="615990"/>
            <a:ext cx="8521700" cy="5730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7500" lnSpcReduction="1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11111"/>
              <a:buFont typeface="Open Sans"/>
              <a:buNone/>
            </a:pPr>
            <a:r>
              <a:rPr b="1" i="0" lang="en" sz="28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3. A lag in SW radiation</a:t>
            </a:r>
            <a:endParaRPr/>
          </a:p>
        </p:txBody>
      </p:sp>
      <p:sp>
        <p:nvSpPr>
          <p:cNvPr id="223" name="Google Shape;223;p1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48651" y="3078571"/>
            <a:ext cx="3217812" cy="1868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48651" y="1059250"/>
            <a:ext cx="3284721" cy="1907271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19"/>
          <p:cNvSpPr txBox="1"/>
          <p:nvPr/>
        </p:nvSpPr>
        <p:spPr>
          <a:xfrm>
            <a:off x="328175" y="1314275"/>
            <a:ext cx="2940900" cy="14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Original Configuration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●"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was not configured to use the effective radii from the microphysics; defaulted to very poorly set values, making clouds too opaque.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1" name="Google Shape;231;p19"/>
          <p:cNvCxnSpPr/>
          <p:nvPr/>
        </p:nvCxnSpPr>
        <p:spPr>
          <a:xfrm>
            <a:off x="3269075" y="2090738"/>
            <a:ext cx="1110300" cy="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232" name="Google Shape;232;p19"/>
          <p:cNvSpPr txBox="1"/>
          <p:nvPr/>
        </p:nvSpPr>
        <p:spPr>
          <a:xfrm>
            <a:off x="392550" y="2960225"/>
            <a:ext cx="2675100" cy="21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Update to use effective radii from microphysics 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Changed the default value of </a:t>
            </a:r>
            <a:r>
              <a:rPr b="0" i="1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config_microp_re</a:t>
            </a: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to true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●"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Currently working on a revision of the macrophysics tailored for MPAS.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3" name="Google Shape;233;p19"/>
          <p:cNvCxnSpPr/>
          <p:nvPr/>
        </p:nvCxnSpPr>
        <p:spPr>
          <a:xfrm>
            <a:off x="3269075" y="3829225"/>
            <a:ext cx="1110300" cy="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234" name="Google Shape;234;p19"/>
          <p:cNvSpPr txBox="1"/>
          <p:nvPr>
            <p:ph type="title"/>
          </p:nvPr>
        </p:nvSpPr>
        <p:spPr>
          <a:xfrm>
            <a:off x="668118" y="585120"/>
            <a:ext cx="3630677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>
                <a:solidFill>
                  <a:schemeClr val="dk2"/>
                </a:solidFill>
              </a:rPr>
              <a:t>4. Opaque Clouds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35" name="Google Shape;235;p1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145FA6"/>
      </a:accent2>
      <a:accent3>
        <a:srgbClr val="EE4238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