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rial Narrow" panose="020B060402020202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  <p:embeddedFont>
      <p:font typeface="Open Sans SemiBold" panose="020F0502020204030204" pitchFamily="34" charset="0"/>
      <p:regular r:id="rId27"/>
      <p:bold r:id="rId28"/>
      <p:italic r:id="rId29"/>
      <p:boldItalic r:id="rId30"/>
    </p:embeddedFont>
    <p:embeddedFont>
      <p:font typeface="Raleway" pitchFamily="2" charset="77"/>
      <p:regular r:id="rId31"/>
      <p:bold r:id="rId32"/>
      <p:italic r:id="rId33"/>
      <p:boldItalic r:id="rId34"/>
    </p:embeddedFont>
    <p:embeddedFont>
      <p:font typeface="Raleway SemiBold" panose="020F0502020204030204" pitchFamily="34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15nTjL6BQxz3wl23f6XjTCCPu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7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presProps" Target="presProps.xml"/><Relationship Id="rId20" Type="http://schemas.openxmlformats.org/officeDocument/2006/relationships/font" Target="fonts/font6.fntdata"/><Relationship Id="rId41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metsoc.org/view/journals/atsc/70/10/jas-d-13-065.1.xml?tab_body=fulltext-displa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14 minutes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 slides - 2~3 min Q&amp;A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Introduction (2 slides)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SST diurnal cycle issue (4 slides)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Convection development and physics (4 slides)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Summary (1 slide)</a:t>
            </a:r>
            <a:endParaRPr i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c1930cf3a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ec1930cf3a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ec1930cf3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ec1930cf3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ec1930cf3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ec1930cf3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 if let SFS SST to drive SCM to exclude role of SST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c1930cf3a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ec1930cf3a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76f0d24b62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76f0d24b62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Lato"/>
              <a:buAutoNum type="arabicPeriod"/>
            </a:pPr>
            <a:r>
              <a:rPr lang="en" sz="1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Physics scalability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specific scale for deriving horizontal advective forcing terms is unknown - likely not very fine. But CNSM study (</a:t>
            </a:r>
            <a:r>
              <a:rPr lang="en" sz="12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Abdel-Lathif et al. 2018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 showed that </a:t>
            </a:r>
            <a:r>
              <a:rPr lang="en" sz="12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CSU v3b forcing can well represent the observed strong convection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AutoNum type="alphaLcPeriod"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But sensitivity not all due to physics scalability, since discrepancies exist between forcing scale and column area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Only climate, static MERRA-2 aerosol (no dynamic aerosol)</a:t>
            </a:r>
            <a:endParaRPr sz="12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Namelist diff for fully-coupled and SCM (e.g., *cpl*)</a:t>
            </a:r>
            <a:endParaRPr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c1930cf3a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ec1930cf3a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SFS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 of fully-coupled simulation: prototype/hr3 tag in ufs-weather-model </a:t>
            </a:r>
            <a:r>
              <a:rPr lang="en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@C192 (~50km)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1/4</a:t>
            </a:r>
            <a:r>
              <a:rPr lang="en" sz="1200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ocean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 SST: </a:t>
            </a: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1.5-m depth - measured by R/V Revelle (a research vessel) carried RAMA mooring (</a:t>
            </a:r>
            <a:r>
              <a:rPr lang="en" sz="1200" i="1" u="sng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Johnson and Ciesielski 2013</a:t>
            </a: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SFS SST: </a:t>
            </a:r>
            <a:r>
              <a:rPr lang="en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1.0-m depth - data from ocean archive.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76f0d24b62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76f0d24b62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c1930cf3a_0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ec1930cf3a_0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Diff reasons for smaller SST amplitude in SCM (more clouds during active phase) vs SFS (winds)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Can do diurnal cycle (composite in active and inactive phases) later.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c1930cf3a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ec1930cf3a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Surface scheme &amp; PBL scheme - primary driver for stronger winds → smaller SST amp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 PBL winds (at 1km) (profiles of winds), friction effect (roughness length)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783c99ef8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783c99ef8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83c99ef8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783c99ef8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rgbClr val="145FA6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5" name="Google Shape;1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145FA6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3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" name="Google Shape;97;p13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3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70226" y="97375"/>
            <a:ext cx="1519050" cy="10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 amt="25000"/>
          </a:blip>
          <a:srcRect/>
          <a:stretch/>
        </p:blipFill>
        <p:spPr>
          <a:xfrm>
            <a:off x="467975" y="76200"/>
            <a:ext cx="499109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a547a53eb_0_111"/>
          <p:cNvSpPr txBox="1">
            <a:spLocks noGrp="1"/>
          </p:cNvSpPr>
          <p:nvPr>
            <p:ph type="title"/>
          </p:nvPr>
        </p:nvSpPr>
        <p:spPr>
          <a:xfrm>
            <a:off x="623625" y="10926"/>
            <a:ext cx="7896600" cy="1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ea547a53eb_0_111"/>
          <p:cNvSpPr txBox="1">
            <a:spLocks noGrp="1"/>
          </p:cNvSpPr>
          <p:nvPr>
            <p:ph type="body" idx="1"/>
          </p:nvPr>
        </p:nvSpPr>
        <p:spPr>
          <a:xfrm>
            <a:off x="671937" y="844188"/>
            <a:ext cx="3658200" cy="30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g2ea547a53eb_0_111"/>
          <p:cNvSpPr txBox="1">
            <a:spLocks noGrp="1"/>
          </p:cNvSpPr>
          <p:nvPr>
            <p:ph type="ftr" idx="11"/>
          </p:nvPr>
        </p:nvSpPr>
        <p:spPr>
          <a:xfrm>
            <a:off x="595170" y="4855739"/>
            <a:ext cx="2685300" cy="2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g2ea547a53eb_0_11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g2ea547a53eb_0_111"/>
          <p:cNvSpPr txBox="1">
            <a:spLocks noGrp="1"/>
          </p:cNvSpPr>
          <p:nvPr>
            <p:ph type="sldNum" idx="12"/>
          </p:nvPr>
        </p:nvSpPr>
        <p:spPr>
          <a:xfrm>
            <a:off x="6162076" y="4870601"/>
            <a:ext cx="255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127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127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7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27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127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127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127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127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127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1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127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a Weather-Ready Nation // </a:t>
            </a: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1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ea547a53eb_0_33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4" name="Google Shape;114;g2ea547a53eb_0_338"/>
          <p:cNvSpPr txBox="1">
            <a:spLocks noGrp="1"/>
          </p:cNvSpPr>
          <p:nvPr>
            <p:ph type="body" idx="1"/>
          </p:nvPr>
        </p:nvSpPr>
        <p:spPr>
          <a:xfrm>
            <a:off x="457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g2ea547a53eb_0_338"/>
          <p:cNvSpPr txBox="1">
            <a:spLocks noGrp="1"/>
          </p:cNvSpPr>
          <p:nvPr>
            <p:ph type="body" idx="2"/>
          </p:nvPr>
        </p:nvSpPr>
        <p:spPr>
          <a:xfrm>
            <a:off x="4648200" y="1200157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g2ea547a53eb_0_33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g2ea547a53eb_0_338"/>
          <p:cNvSpPr txBox="1">
            <a:spLocks noGrp="1"/>
          </p:cNvSpPr>
          <p:nvPr>
            <p:ph type="ftr" idx="11"/>
          </p:nvPr>
        </p:nvSpPr>
        <p:spPr>
          <a:xfrm>
            <a:off x="3124201" y="4767264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g2ea547a53eb_0_338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50" tIns="45675" rIns="91350" bIns="456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White">
  <p:cSld name="Title Only Whit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76f0d24b62_0_132"/>
          <p:cNvSpPr txBox="1">
            <a:spLocks noGrp="1"/>
          </p:cNvSpPr>
          <p:nvPr>
            <p:ph type="title"/>
          </p:nvPr>
        </p:nvSpPr>
        <p:spPr>
          <a:xfrm>
            <a:off x="466344" y="349758"/>
            <a:ext cx="81747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B3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76f0d24b62_0_132"/>
          <p:cNvSpPr txBox="1">
            <a:spLocks noGrp="1"/>
          </p:cNvSpPr>
          <p:nvPr>
            <p:ph type="sldNum" idx="12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7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g276f0d24b62_0_1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938" y="4761863"/>
            <a:ext cx="363140" cy="3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FC11C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1" name="Google Shape;31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3" name="Google Shape;53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no bar">
  <p:cSld name="TITLE_ONL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22187" y="3831087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/>
          <p:nvPr/>
        </p:nvSpPr>
        <p:spPr>
          <a:xfrm>
            <a:off x="7142425" y="4673650"/>
            <a:ext cx="18210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" sz="600" b="0" i="0" u="none" strike="noStrike" cap="none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 i="0" u="none" strike="noStrike" cap="none">
                <a:solidFill>
                  <a:srgbClr val="F68822"/>
                </a:solidFill>
                <a:latin typeface="Open Sans"/>
                <a:ea typeface="Open Sans"/>
                <a:cs typeface="Open Sans"/>
                <a:sym typeface="Open Sans"/>
              </a:rPr>
              <a:t>EPIC</a:t>
            </a:r>
            <a:endParaRPr sz="600" b="1" i="0" u="none" strike="noStrike" cap="none">
              <a:solidFill>
                <a:srgbClr val="F688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4" name="Google Shape;7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0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32894" y="3570999"/>
            <a:ext cx="1578500" cy="10791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/>
          <p:nvPr/>
        </p:nvSpPr>
        <p:spPr>
          <a:xfrm>
            <a:off x="6746225" y="4698800"/>
            <a:ext cx="2265300" cy="1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 b="0" i="0" u="none" strike="noStrike" cap="none">
                <a:solidFill>
                  <a:srgbClr val="FFFFFF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A UFS Collaboration Powered by</a:t>
            </a:r>
            <a:r>
              <a:rPr lang="en" sz="8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EPIC</a:t>
            </a:r>
            <a:endParaRPr sz="8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6" name="Google Shape;86;p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7" name="Google Shape;87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145F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ohnson.atmos.colostate.edu/dynamo/products/array_averag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8.png"/><Relationship Id="rId4" Type="http://schemas.openxmlformats.org/officeDocument/2006/relationships/image" Target="../media/image15.png"/><Relationship Id="rId9" Type="http://schemas.openxmlformats.org/officeDocument/2006/relationships/hyperlink" Target="https://github.com/ufs-community/ccpp-physics/pull/21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"/>
          <p:cNvSpPr txBox="1">
            <a:spLocks noGrp="1"/>
          </p:cNvSpPr>
          <p:nvPr>
            <p:ph type="title" idx="4294967295"/>
          </p:nvPr>
        </p:nvSpPr>
        <p:spPr>
          <a:xfrm>
            <a:off x="729450" y="1318650"/>
            <a:ext cx="76887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>
                <a:solidFill>
                  <a:srgbClr val="000000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Hierarchical Testing to Inform SFS Development: An Investigation from DYNAMO Field Campaign</a:t>
            </a:r>
            <a:endParaRPr sz="2500" b="0"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28" name="Google Shape;128;p1"/>
          <p:cNvSpPr txBox="1">
            <a:spLocks noGrp="1"/>
          </p:cNvSpPr>
          <p:nvPr>
            <p:ph type="body" idx="4294967295"/>
          </p:nvPr>
        </p:nvSpPr>
        <p:spPr>
          <a:xfrm>
            <a:off x="729450" y="2622175"/>
            <a:ext cx="7688700" cy="9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Weiwei Li</a:t>
            </a:r>
            <a:r>
              <a:rPr lang="en" sz="1800" baseline="30000">
                <a:solidFill>
                  <a:srgbClr val="000000"/>
                </a:solidFill>
              </a:rPr>
              <a:t>1,2</a:t>
            </a:r>
            <a:r>
              <a:rPr lang="en" sz="1800">
                <a:solidFill>
                  <a:srgbClr val="000000"/>
                </a:solidFill>
              </a:rPr>
              <a:t> and Shan Sun</a:t>
            </a:r>
            <a:r>
              <a:rPr lang="en" sz="1800" baseline="30000">
                <a:solidFill>
                  <a:srgbClr val="000000"/>
                </a:solidFill>
              </a:rPr>
              <a:t>3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i="1" baseline="30000">
                <a:solidFill>
                  <a:srgbClr val="000000"/>
                </a:solidFill>
              </a:rPr>
              <a:t>1</a:t>
            </a:r>
            <a:r>
              <a:rPr lang="en" sz="1800" i="1">
                <a:solidFill>
                  <a:srgbClr val="000000"/>
                </a:solidFill>
              </a:rPr>
              <a:t>NSF NCAR  </a:t>
            </a:r>
            <a:r>
              <a:rPr lang="en" sz="1800" i="1" baseline="30000">
                <a:solidFill>
                  <a:srgbClr val="000000"/>
                </a:solidFill>
              </a:rPr>
              <a:t>2</a:t>
            </a:r>
            <a:r>
              <a:rPr lang="en" sz="1800" i="1">
                <a:solidFill>
                  <a:srgbClr val="000000"/>
                </a:solidFill>
              </a:rPr>
              <a:t>DTC   </a:t>
            </a:r>
            <a:r>
              <a:rPr lang="en" sz="1800" i="1" baseline="30000">
                <a:solidFill>
                  <a:srgbClr val="000000"/>
                </a:solidFill>
              </a:rPr>
              <a:t>3</a:t>
            </a:r>
            <a:r>
              <a:rPr lang="en" sz="1800" i="1">
                <a:solidFill>
                  <a:srgbClr val="000000"/>
                </a:solidFill>
              </a:rPr>
              <a:t>NOAA/OAR/GSL</a:t>
            </a:r>
            <a:endParaRPr sz="1800" i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i="1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 i="1">
                <a:solidFill>
                  <a:srgbClr val="0066B3"/>
                </a:solidFill>
              </a:rPr>
              <a:t>Acknowledgement: DTC UFS Phys T&amp;E team - Man Zhang (NOAA/GSL &amp; CIRES), Evelyn Grell (NOAA/PSL &amp; CIRES), Jimy Dudhia (NSF NCAR &amp; DTC) and Tracy Hertneky (NSF NCAR &amp; DTC)</a:t>
            </a:r>
            <a:endParaRPr sz="1800" i="1">
              <a:solidFill>
                <a:srgbClr val="000000"/>
              </a:solidFill>
            </a:endParaRPr>
          </a:p>
        </p:txBody>
      </p:sp>
      <p:sp>
        <p:nvSpPr>
          <p:cNvPr id="129" name="Google Shape;129;p1"/>
          <p:cNvSpPr txBox="1"/>
          <p:nvPr/>
        </p:nvSpPr>
        <p:spPr>
          <a:xfrm>
            <a:off x="1246650" y="1925"/>
            <a:ext cx="6650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UFS Application - Medium Range Weather (MRW)_Sub-seasonal to Seasonal (S2S)</a:t>
            </a:r>
            <a:endParaRPr sz="13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July 24, 2024 (Wednesday)</a:t>
            </a:r>
            <a:endParaRPr sz="1300" b="1" i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131" name="Google Shape;131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0250" y="585000"/>
            <a:ext cx="1205928" cy="81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9975" y="509863"/>
            <a:ext cx="1023938" cy="91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"/>
          <p:cNvPicPr preferRelativeResize="0"/>
          <p:nvPr/>
        </p:nvPicPr>
        <p:blipFill rotWithShape="1">
          <a:blip r:embed="rId5">
            <a:alphaModFix/>
          </a:blip>
          <a:srcRect l="81943"/>
          <a:stretch/>
        </p:blipFill>
        <p:spPr>
          <a:xfrm>
            <a:off x="6490774" y="641450"/>
            <a:ext cx="776750" cy="70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g2ec1930cf3a_0_1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125" y="199438"/>
            <a:ext cx="7955282" cy="190926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g2ec1930cf3a_0_192"/>
          <p:cNvSpPr txBox="1"/>
          <p:nvPr/>
        </p:nvSpPr>
        <p:spPr>
          <a:xfrm>
            <a:off x="457200" y="3680925"/>
            <a:ext cx="7397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Unlike SCM, SFS challenged to simulate deep cu (less cloudy in active conv. phases) and </a:t>
            </a:r>
            <a:r>
              <a:rPr lang="en" sz="1800"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shal-to-deep transition in MJO.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SFS vs SCM: environmental flow and/or atmosphere-ocean coupling.</a:t>
            </a:r>
            <a:endParaRPr sz="18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8" name="Google Shape;238;g2ec1930cf3a_0_192"/>
          <p:cNvSpPr txBox="1"/>
          <p:nvPr/>
        </p:nvSpPr>
        <p:spPr>
          <a:xfrm>
            <a:off x="-100850" y="2428200"/>
            <a:ext cx="1152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SFS </a:t>
            </a: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100 km</a:t>
            </a: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9" name="Google Shape;239;g2ec1930cf3a_0_192"/>
          <p:cNvSpPr txBox="1"/>
          <p:nvPr/>
        </p:nvSpPr>
        <p:spPr>
          <a:xfrm>
            <a:off x="-100850" y="823175"/>
            <a:ext cx="1152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SCM </a:t>
            </a: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100 km</a:t>
            </a: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40" name="Google Shape;240;g2ec1930cf3a_0_192"/>
          <p:cNvGrpSpPr/>
          <p:nvPr/>
        </p:nvGrpSpPr>
        <p:grpSpPr>
          <a:xfrm>
            <a:off x="973113" y="341526"/>
            <a:ext cx="7955279" cy="3427067"/>
            <a:chOff x="152400" y="304681"/>
            <a:chExt cx="8839199" cy="3801094"/>
          </a:xfrm>
        </p:grpSpPr>
        <p:pic>
          <p:nvPicPr>
            <p:cNvPr id="241" name="Google Shape;241;g2ec1930cf3a_0_19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2400" y="1986625"/>
              <a:ext cx="8839199" cy="21191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2" name="Google Shape;242;g2ec1930cf3a_0_192"/>
            <p:cNvCxnSpPr/>
            <p:nvPr/>
          </p:nvCxnSpPr>
          <p:spPr>
            <a:xfrm flipH="1">
              <a:off x="2356774" y="304681"/>
              <a:ext cx="16200" cy="3548400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g2ec1930cf3a_0_192"/>
            <p:cNvCxnSpPr/>
            <p:nvPr/>
          </p:nvCxnSpPr>
          <p:spPr>
            <a:xfrm flipH="1">
              <a:off x="3673752" y="304681"/>
              <a:ext cx="16200" cy="3548400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g2ec1930cf3a_0_192"/>
            <p:cNvCxnSpPr/>
            <p:nvPr/>
          </p:nvCxnSpPr>
          <p:spPr>
            <a:xfrm flipH="1">
              <a:off x="5200980" y="304681"/>
              <a:ext cx="16200" cy="3548400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g2ec1930cf3a_0_192"/>
            <p:cNvCxnSpPr/>
            <p:nvPr/>
          </p:nvCxnSpPr>
          <p:spPr>
            <a:xfrm flipH="1">
              <a:off x="6372407" y="304681"/>
              <a:ext cx="16200" cy="3548400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246" name="Google Shape;246;g2ec1930cf3a_0_192"/>
            <p:cNvSpPr txBox="1"/>
            <p:nvPr/>
          </p:nvSpPr>
          <p:spPr>
            <a:xfrm>
              <a:off x="2505956" y="943350"/>
              <a:ext cx="104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0048"/>
                  </a:solidFill>
                  <a:latin typeface="Lato"/>
                  <a:ea typeface="Lato"/>
                  <a:cs typeface="Lato"/>
                  <a:sym typeface="Lato"/>
                </a:rPr>
                <a:t>Phase 1</a:t>
              </a:r>
              <a:endParaRPr sz="1600" b="1">
                <a:solidFill>
                  <a:srgbClr val="DC004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7" name="Google Shape;247;g2ec1930cf3a_0_192"/>
            <p:cNvSpPr txBox="1"/>
            <p:nvPr/>
          </p:nvSpPr>
          <p:spPr>
            <a:xfrm>
              <a:off x="5277442" y="943350"/>
              <a:ext cx="104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0048"/>
                  </a:solidFill>
                  <a:latin typeface="Lato"/>
                  <a:ea typeface="Lato"/>
                  <a:cs typeface="Lato"/>
                  <a:sym typeface="Lato"/>
                </a:rPr>
                <a:t>Phase 2</a:t>
              </a:r>
              <a:endParaRPr sz="1600" b="1">
                <a:solidFill>
                  <a:srgbClr val="DC004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cxnSp>
          <p:nvCxnSpPr>
            <p:cNvPr id="248" name="Google Shape;248;g2ec1930cf3a_0_192"/>
            <p:cNvCxnSpPr/>
            <p:nvPr/>
          </p:nvCxnSpPr>
          <p:spPr>
            <a:xfrm flipH="1">
              <a:off x="7617835" y="304681"/>
              <a:ext cx="16200" cy="3548400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g2ec1930cf3a_0_192"/>
            <p:cNvCxnSpPr/>
            <p:nvPr/>
          </p:nvCxnSpPr>
          <p:spPr>
            <a:xfrm flipH="1">
              <a:off x="8560662" y="304681"/>
              <a:ext cx="16200" cy="3548400"/>
            </a:xfrm>
            <a:prstGeom prst="straightConnector1">
              <a:avLst/>
            </a:prstGeom>
            <a:noFill/>
            <a:ln w="28575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250" name="Google Shape;250;g2ec1930cf3a_0_192"/>
            <p:cNvSpPr txBox="1"/>
            <p:nvPr/>
          </p:nvSpPr>
          <p:spPr>
            <a:xfrm>
              <a:off x="7606384" y="867152"/>
              <a:ext cx="104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0048"/>
                  </a:solidFill>
                  <a:latin typeface="Lato"/>
                  <a:ea typeface="Lato"/>
                  <a:cs typeface="Lato"/>
                  <a:sym typeface="Lato"/>
                </a:rPr>
                <a:t>Phase 3</a:t>
              </a:r>
              <a:endParaRPr sz="1600" b="1">
                <a:solidFill>
                  <a:srgbClr val="DC004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1" name="Google Shape;251;g2ec1930cf3a_0_19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52" name="Google Shape;252;g2ec1930cf3a_0_1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43625"/>
            <a:ext cx="1828801" cy="499872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g2ec1930cf3a_0_192"/>
          <p:cNvSpPr txBox="1"/>
          <p:nvPr/>
        </p:nvSpPr>
        <p:spPr>
          <a:xfrm>
            <a:off x="1762700" y="-30300"/>
            <a:ext cx="6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Clouds, convection and the MJO</a:t>
            </a: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2ec1930cf3a_0_15"/>
          <p:cNvPicPr preferRelativeResize="0"/>
          <p:nvPr/>
        </p:nvPicPr>
        <p:blipFill rotWithShape="1">
          <a:blip r:embed="rId3">
            <a:alphaModFix/>
          </a:blip>
          <a:srcRect t="7158"/>
          <a:stretch/>
        </p:blipFill>
        <p:spPr>
          <a:xfrm>
            <a:off x="182875" y="2060049"/>
            <a:ext cx="8778250" cy="1989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g2ec1930cf3a_0_15"/>
          <p:cNvGrpSpPr/>
          <p:nvPr/>
        </p:nvGrpSpPr>
        <p:grpSpPr>
          <a:xfrm>
            <a:off x="152400" y="164300"/>
            <a:ext cx="8839199" cy="3604425"/>
            <a:chOff x="152400" y="11900"/>
            <a:chExt cx="8839199" cy="3604425"/>
          </a:xfrm>
        </p:grpSpPr>
        <p:pic>
          <p:nvPicPr>
            <p:cNvPr id="260" name="Google Shape;260;g2ec1930cf3a_0_15"/>
            <p:cNvPicPr preferRelativeResize="0"/>
            <p:nvPr/>
          </p:nvPicPr>
          <p:blipFill rotWithShape="1">
            <a:blip r:embed="rId4">
              <a:alphaModFix/>
            </a:blip>
            <a:srcRect b="11496"/>
            <a:stretch/>
          </p:blipFill>
          <p:spPr>
            <a:xfrm>
              <a:off x="152400" y="11900"/>
              <a:ext cx="8839199" cy="18755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1" name="Google Shape;261;g2ec1930cf3a_0_15"/>
            <p:cNvCxnSpPr/>
            <p:nvPr/>
          </p:nvCxnSpPr>
          <p:spPr>
            <a:xfrm flipH="1">
              <a:off x="2280575" y="180425"/>
              <a:ext cx="16200" cy="3435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g2ec1930cf3a_0_15"/>
            <p:cNvCxnSpPr/>
            <p:nvPr/>
          </p:nvCxnSpPr>
          <p:spPr>
            <a:xfrm flipH="1">
              <a:off x="3597550" y="180425"/>
              <a:ext cx="16200" cy="3435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g2ec1930cf3a_0_15"/>
            <p:cNvCxnSpPr/>
            <p:nvPr/>
          </p:nvCxnSpPr>
          <p:spPr>
            <a:xfrm flipH="1">
              <a:off x="5124775" y="180425"/>
              <a:ext cx="16200" cy="3435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g2ec1930cf3a_0_15"/>
            <p:cNvCxnSpPr/>
            <p:nvPr/>
          </p:nvCxnSpPr>
          <p:spPr>
            <a:xfrm flipH="1">
              <a:off x="6296200" y="180425"/>
              <a:ext cx="16200" cy="3435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g2ec1930cf3a_0_15"/>
            <p:cNvCxnSpPr/>
            <p:nvPr/>
          </p:nvCxnSpPr>
          <p:spPr>
            <a:xfrm flipH="1">
              <a:off x="7541625" y="180425"/>
              <a:ext cx="16200" cy="3435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g2ec1930cf3a_0_15"/>
            <p:cNvCxnSpPr/>
            <p:nvPr/>
          </p:nvCxnSpPr>
          <p:spPr>
            <a:xfrm flipH="1">
              <a:off x="8484450" y="180425"/>
              <a:ext cx="16200" cy="3435900"/>
            </a:xfrm>
            <a:prstGeom prst="straightConnector1">
              <a:avLst/>
            </a:prstGeom>
            <a:noFill/>
            <a:ln w="28575" cap="flat" cmpd="sng">
              <a:solidFill>
                <a:schemeClr val="dk2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267" name="Google Shape;267;g2ec1930cf3a_0_15"/>
          <p:cNvSpPr txBox="1"/>
          <p:nvPr/>
        </p:nvSpPr>
        <p:spPr>
          <a:xfrm>
            <a:off x="440100" y="3966075"/>
            <a:ext cx="76407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Both SCM &amp; SFS - Dry condition in active phases.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SCM - related to atmospheric component (no coupling, prescribed flows).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Lato"/>
              <a:buChar char="●"/>
            </a:pPr>
            <a:r>
              <a:rPr lang="en" sz="17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SFS - Dryness amplified → inhibit convective development. </a:t>
            </a:r>
            <a:endParaRPr sz="17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68" name="Google Shape;268;g2ec1930cf3a_0_15"/>
          <p:cNvGrpSpPr/>
          <p:nvPr/>
        </p:nvGrpSpPr>
        <p:grpSpPr>
          <a:xfrm>
            <a:off x="2557913" y="1001050"/>
            <a:ext cx="5989345" cy="457380"/>
            <a:chOff x="2505956" y="867152"/>
            <a:chExt cx="6654828" cy="507298"/>
          </a:xfrm>
        </p:grpSpPr>
        <p:sp>
          <p:nvSpPr>
            <p:cNvPr id="269" name="Google Shape;269;g2ec1930cf3a_0_15"/>
            <p:cNvSpPr txBox="1"/>
            <p:nvPr/>
          </p:nvSpPr>
          <p:spPr>
            <a:xfrm>
              <a:off x="2505956" y="943350"/>
              <a:ext cx="104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0048"/>
                  </a:solidFill>
                  <a:latin typeface="Lato"/>
                  <a:ea typeface="Lato"/>
                  <a:cs typeface="Lato"/>
                  <a:sym typeface="Lato"/>
                </a:rPr>
                <a:t>Phase 1</a:t>
              </a:r>
              <a:endParaRPr sz="1600" b="1">
                <a:solidFill>
                  <a:srgbClr val="DC004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0" name="Google Shape;270;g2ec1930cf3a_0_15"/>
            <p:cNvSpPr txBox="1"/>
            <p:nvPr/>
          </p:nvSpPr>
          <p:spPr>
            <a:xfrm>
              <a:off x="5531442" y="943350"/>
              <a:ext cx="104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0048"/>
                  </a:solidFill>
                  <a:latin typeface="Lato"/>
                  <a:ea typeface="Lato"/>
                  <a:cs typeface="Lato"/>
                  <a:sym typeface="Lato"/>
                </a:rPr>
                <a:t>Phase 2</a:t>
              </a:r>
              <a:endParaRPr sz="1600" b="1">
                <a:solidFill>
                  <a:srgbClr val="DC004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71" name="Google Shape;271;g2ec1930cf3a_0_15"/>
            <p:cNvSpPr txBox="1"/>
            <p:nvPr/>
          </p:nvSpPr>
          <p:spPr>
            <a:xfrm>
              <a:off x="8114384" y="867152"/>
              <a:ext cx="104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>
                  <a:solidFill>
                    <a:srgbClr val="DC0048"/>
                  </a:solidFill>
                  <a:latin typeface="Lato"/>
                  <a:ea typeface="Lato"/>
                  <a:cs typeface="Lato"/>
                  <a:sym typeface="Lato"/>
                </a:rPr>
                <a:t>Phase 3</a:t>
              </a:r>
              <a:endParaRPr sz="1600" b="1">
                <a:solidFill>
                  <a:srgbClr val="DC0048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72" name="Google Shape;272;g2ec1930cf3a_0_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73" name="Google Shape;273;g2ec1930cf3a_0_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43625"/>
            <a:ext cx="1828801" cy="499872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g2ec1930cf3a_0_15"/>
          <p:cNvSpPr txBox="1"/>
          <p:nvPr/>
        </p:nvSpPr>
        <p:spPr>
          <a:xfrm>
            <a:off x="1610300" y="-30300"/>
            <a:ext cx="63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Clouds, convection and the MJO</a:t>
            </a: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c1930cf3a_0_89"/>
          <p:cNvSpPr txBox="1">
            <a:spLocks noGrp="1"/>
          </p:cNvSpPr>
          <p:nvPr>
            <p:ph type="title" idx="4294967295"/>
          </p:nvPr>
        </p:nvSpPr>
        <p:spPr>
          <a:xfrm>
            <a:off x="727650" y="1747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aleway"/>
                <a:ea typeface="Raleway"/>
                <a:cs typeface="Raleway"/>
                <a:sym typeface="Raleway"/>
              </a:rPr>
              <a:t>Summary</a:t>
            </a:r>
            <a:endParaRPr sz="25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0" name="Google Shape;280;g2ec1930cf3a_0_89"/>
          <p:cNvSpPr txBox="1">
            <a:spLocks noGrp="1"/>
          </p:cNvSpPr>
          <p:nvPr>
            <p:ph type="body" idx="4294967295"/>
          </p:nvPr>
        </p:nvSpPr>
        <p:spPr>
          <a:xfrm>
            <a:off x="365825" y="707275"/>
            <a:ext cx="8470200" cy="41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 sz="1900" dirty="0">
                <a:solidFill>
                  <a:schemeClr val="dk2"/>
                </a:solidFill>
              </a:rPr>
              <a:t>Smaller SST diurnal amp, seen in both SFS and SCM.</a:t>
            </a:r>
            <a:endParaRPr sz="1900" dirty="0">
              <a:solidFill>
                <a:schemeClr val="dk2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lphaLcPeriod"/>
            </a:pPr>
            <a:r>
              <a:rPr lang="en" sz="1900" dirty="0">
                <a:solidFill>
                  <a:schemeClr val="dk2"/>
                </a:solidFill>
              </a:rPr>
              <a:t>SCM &amp; SFS: more clouds → less SW down → smaller SST diurnal amp.</a:t>
            </a:r>
            <a:endParaRPr sz="1900" dirty="0">
              <a:solidFill>
                <a:schemeClr val="dk2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lphaLcPeriod"/>
            </a:pPr>
            <a:r>
              <a:rPr lang="en" sz="1900" dirty="0">
                <a:solidFill>
                  <a:schemeClr val="dk2"/>
                </a:solidFill>
              </a:rPr>
              <a:t>SFS-only: stronger </a:t>
            </a:r>
            <a:r>
              <a:rPr lang="en" sz="1900" dirty="0" err="1">
                <a:solidFill>
                  <a:schemeClr val="dk2"/>
                </a:solidFill>
              </a:rPr>
              <a:t>sfc</a:t>
            </a:r>
            <a:r>
              <a:rPr lang="en" sz="1900" dirty="0">
                <a:solidFill>
                  <a:schemeClr val="dk2"/>
                </a:solidFill>
              </a:rPr>
              <a:t> winds → smaller SST diurnal amp + higher </a:t>
            </a:r>
            <a:r>
              <a:rPr lang="en" sz="1900" dirty="0" err="1">
                <a:solidFill>
                  <a:schemeClr val="dk2"/>
                </a:solidFill>
              </a:rPr>
              <a:t>sfc</a:t>
            </a:r>
            <a:r>
              <a:rPr lang="en" sz="1900" dirty="0">
                <a:solidFill>
                  <a:schemeClr val="dk2"/>
                </a:solidFill>
              </a:rPr>
              <a:t> heat fluxes (→ colder SST).</a:t>
            </a:r>
            <a:endParaRPr sz="1900" dirty="0">
              <a:solidFill>
                <a:schemeClr val="dk2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lphaLcPeriod"/>
            </a:pPr>
            <a:r>
              <a:rPr lang="en" sz="1900" dirty="0">
                <a:solidFill>
                  <a:schemeClr val="dk2"/>
                </a:solidFill>
              </a:rPr>
              <a:t>Opposite </a:t>
            </a:r>
            <a:r>
              <a:rPr lang="en" sz="1900" dirty="0" err="1">
                <a:solidFill>
                  <a:schemeClr val="dk2"/>
                </a:solidFill>
              </a:rPr>
              <a:t>sfc</a:t>
            </a:r>
            <a:r>
              <a:rPr lang="en" sz="1900" dirty="0">
                <a:solidFill>
                  <a:schemeClr val="dk2"/>
                </a:solidFill>
              </a:rPr>
              <a:t> wind effects in SFS vs SCM - env flows, coupling, etc.</a:t>
            </a:r>
            <a:endParaRPr sz="1900" dirty="0">
              <a:solidFill>
                <a:schemeClr val="dk2"/>
              </a:solidFill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lphaLcPeriod"/>
            </a:pPr>
            <a:r>
              <a:rPr lang="en" sz="1900" dirty="0">
                <a:solidFill>
                  <a:schemeClr val="dk2"/>
                </a:solidFill>
              </a:rPr>
              <a:t>Bias of surface heat flux attributable to wind bias. </a:t>
            </a:r>
            <a:endParaRPr sz="1900" dirty="0">
              <a:solidFill>
                <a:schemeClr val="dk2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 sz="1900" dirty="0">
                <a:solidFill>
                  <a:schemeClr val="dk2"/>
                </a:solidFill>
              </a:rPr>
              <a:t>Dryness inhibits convection and the MJO development. Bias, which</a:t>
            </a:r>
            <a:r>
              <a:rPr lang="en" sz="1900" dirty="0">
                <a:solidFill>
                  <a:srgbClr val="DC0048"/>
                </a:solidFill>
              </a:rPr>
              <a:t> </a:t>
            </a:r>
            <a:r>
              <a:rPr lang="en" sz="1900" dirty="0">
                <a:solidFill>
                  <a:schemeClr val="dk2"/>
                </a:solidFill>
              </a:rPr>
              <a:t>is amplified in SFS </a:t>
            </a:r>
            <a:r>
              <a:rPr lang="en" sz="1900" dirty="0" err="1">
                <a:solidFill>
                  <a:schemeClr val="dk2"/>
                </a:solidFill>
              </a:rPr>
              <a:t>fcst</a:t>
            </a:r>
            <a:r>
              <a:rPr lang="en" sz="1900" dirty="0">
                <a:solidFill>
                  <a:schemeClr val="dk2"/>
                </a:solidFill>
              </a:rPr>
              <a:t>, may reside in atmospheric component.</a:t>
            </a:r>
            <a:endParaRPr sz="1900" dirty="0">
              <a:solidFill>
                <a:schemeClr val="dk2"/>
              </a:solidFill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AutoNum type="arabicPeriod"/>
            </a:pPr>
            <a:r>
              <a:rPr lang="en" sz="1900" dirty="0">
                <a:solidFill>
                  <a:schemeClr val="dk2"/>
                </a:solidFill>
              </a:rPr>
              <a:t>Air-sea interaction fields are not noticeably sensitive to grid spacings, but clouds-induced radiation is.</a:t>
            </a:r>
            <a:endParaRPr sz="1900" dirty="0">
              <a:solidFill>
                <a:schemeClr val="dk2"/>
              </a:solidFill>
            </a:endParaRPr>
          </a:p>
        </p:txBody>
      </p:sp>
      <p:sp>
        <p:nvSpPr>
          <p:cNvPr id="281" name="Google Shape;281;g2ec1930cf3a_0_8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82" name="Google Shape;282;g2ec1930cf3a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3625"/>
            <a:ext cx="1828801" cy="499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g2ec1930cf3a_0_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3625"/>
            <a:ext cx="1828801" cy="49987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g2ec1930cf3a_0_99"/>
          <p:cNvSpPr txBox="1">
            <a:spLocks noGrp="1"/>
          </p:cNvSpPr>
          <p:nvPr>
            <p:ph type="title" idx="4294967295"/>
          </p:nvPr>
        </p:nvSpPr>
        <p:spPr>
          <a:xfrm>
            <a:off x="729450" y="3280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Raleway"/>
                <a:ea typeface="Raleway"/>
                <a:cs typeface="Raleway"/>
                <a:sym typeface="Raleway"/>
              </a:rPr>
              <a:t>Motivations</a:t>
            </a:r>
            <a:endParaRPr/>
          </a:p>
        </p:txBody>
      </p:sp>
      <p:sp>
        <p:nvSpPr>
          <p:cNvPr id="140" name="Google Shape;140;g2ec1930cf3a_0_99"/>
          <p:cNvSpPr txBox="1">
            <a:spLocks noGrp="1"/>
          </p:cNvSpPr>
          <p:nvPr>
            <p:ph type="body" idx="1"/>
          </p:nvPr>
        </p:nvSpPr>
        <p:spPr>
          <a:xfrm>
            <a:off x="725100" y="1147081"/>
            <a:ext cx="7697400" cy="34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</a:rPr>
              <a:t>Using a case study to discuss issues in fully-coupled SFS simulations:</a:t>
            </a:r>
            <a:endParaRPr sz="2200">
              <a:solidFill>
                <a:srgbClr val="000000"/>
              </a:solidFill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Why does SST have a smaller diurnal amplitude?</a:t>
            </a:r>
            <a:endParaRPr sz="2200">
              <a:solidFill>
                <a:srgbClr val="000000"/>
              </a:solidFill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Why are surface heat fluxes persistently high?</a:t>
            </a:r>
            <a:endParaRPr sz="2200">
              <a:solidFill>
                <a:srgbClr val="000000"/>
              </a:solidFill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What are the key processes governing these issues?</a:t>
            </a:r>
            <a:endParaRPr sz="2200">
              <a:solidFill>
                <a:srgbClr val="000000"/>
              </a:solidFill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What factors may inhibit the MJO development?</a:t>
            </a:r>
            <a:endParaRPr sz="2200">
              <a:solidFill>
                <a:srgbClr val="000000"/>
              </a:solidFill>
            </a:endParaRPr>
          </a:p>
          <a:p>
            <a:pPr marL="914400" marR="0" lvl="1" indent="-3683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Char char="○"/>
            </a:pPr>
            <a:r>
              <a:rPr lang="en" sz="2200">
                <a:solidFill>
                  <a:srgbClr val="000000"/>
                </a:solidFill>
              </a:rPr>
              <a:t>To what extent, does the CCPP SCM help understand these issues?</a:t>
            </a:r>
            <a:endParaRPr sz="2200"/>
          </a:p>
        </p:txBody>
      </p:sp>
      <p:sp>
        <p:nvSpPr>
          <p:cNvPr id="141" name="Google Shape;141;g2ec1930cf3a_0_9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6f0d24b62_0_74"/>
          <p:cNvSpPr txBox="1">
            <a:spLocks noGrp="1"/>
          </p:cNvSpPr>
          <p:nvPr>
            <p:ph type="title" idx="4294967295"/>
          </p:nvPr>
        </p:nvSpPr>
        <p:spPr>
          <a:xfrm>
            <a:off x="727650" y="1689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Model Setup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g276f0d24b62_0_74"/>
          <p:cNvSpPr txBox="1">
            <a:spLocks noGrp="1"/>
          </p:cNvSpPr>
          <p:nvPr>
            <p:ph type="body" idx="1"/>
          </p:nvPr>
        </p:nvSpPr>
        <p:spPr>
          <a:xfrm>
            <a:off x="724950" y="735109"/>
            <a:ext cx="7697400" cy="39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 dirty="0">
                <a:solidFill>
                  <a:schemeClr val="dk2"/>
                </a:solidFill>
              </a:rPr>
              <a:t>Fully-coupled (</a:t>
            </a:r>
            <a:r>
              <a:rPr lang="en" sz="1800" b="1" dirty="0" err="1">
                <a:solidFill>
                  <a:schemeClr val="dk2"/>
                </a:solidFill>
              </a:rPr>
              <a:t>atmos</a:t>
            </a:r>
            <a:r>
              <a:rPr lang="en" sz="1800" b="1" dirty="0">
                <a:solidFill>
                  <a:schemeClr val="dk2"/>
                </a:solidFill>
              </a:rPr>
              <a:t>, ocean &amp; ice) SFS simulations</a:t>
            </a:r>
            <a:endParaRPr sz="1800" b="1" dirty="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 dirty="0">
                <a:solidFill>
                  <a:schemeClr val="dk2"/>
                </a:solidFill>
              </a:rPr>
              <a:t>prototype/hr3 tag in </a:t>
            </a:r>
            <a:r>
              <a:rPr lang="en" sz="1800" i="1" dirty="0" err="1">
                <a:solidFill>
                  <a:schemeClr val="dk2"/>
                </a:solidFill>
              </a:rPr>
              <a:t>ufs</a:t>
            </a:r>
            <a:r>
              <a:rPr lang="en" sz="1800" i="1" dirty="0">
                <a:solidFill>
                  <a:schemeClr val="dk2"/>
                </a:solidFill>
              </a:rPr>
              <a:t>-weather-model </a:t>
            </a:r>
            <a:r>
              <a:rPr lang="en" sz="1800" dirty="0">
                <a:solidFill>
                  <a:schemeClr val="dk2"/>
                </a:solidFill>
              </a:rPr>
              <a:t>repo.</a:t>
            </a:r>
            <a:endParaRPr sz="1800" dirty="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 dirty="0">
                <a:solidFill>
                  <a:schemeClr val="dk2"/>
                </a:solidFill>
              </a:rPr>
              <a:t>Initialized at 00Z Oct 1 2011, for 3 months; C96 (~100 km) L127.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 dirty="0">
                <a:solidFill>
                  <a:schemeClr val="dk2"/>
                </a:solidFill>
              </a:rPr>
              <a:t>CCPP SCM simulations</a:t>
            </a:r>
            <a:endParaRPr sz="1800" b="1" dirty="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 dirty="0">
                <a:solidFill>
                  <a:schemeClr val="dk2"/>
                </a:solidFill>
              </a:rPr>
              <a:t>CSU array-averaged analysis </a:t>
            </a:r>
            <a:r>
              <a:rPr lang="en" sz="1800" dirty="0">
                <a:solidFill>
                  <a:schemeClr val="dk2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product version 3a</a:t>
            </a:r>
            <a:r>
              <a:rPr lang="en" sz="1800" dirty="0">
                <a:solidFill>
                  <a:schemeClr val="dk2"/>
                </a:solidFill>
              </a:rPr>
              <a:t>: observation, large-scale forcing and initial conditions.</a:t>
            </a:r>
            <a:endParaRPr sz="1800" dirty="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 dirty="0">
                <a:solidFill>
                  <a:schemeClr val="dk2"/>
                </a:solidFill>
              </a:rPr>
              <a:t>IC:  00Z Oct 1, 2011; 3-hourly forcing; 3 months.</a:t>
            </a:r>
            <a:endParaRPr sz="1800" dirty="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</a:rPr>
              <a:t>Studied column: 2.5ºN, 77.5ºE; center of the Northern Sounding Array. </a:t>
            </a:r>
            <a:r>
              <a:rPr lang="en" sz="1800" dirty="0">
                <a:solidFill>
                  <a:schemeClr val="dk2"/>
                </a:solidFill>
              </a:rPr>
              <a:t>Column size: equivalent to 100, 50, 25 km; L127.</a:t>
            </a:r>
            <a:endParaRPr sz="1800" dirty="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 dirty="0">
                <a:solidFill>
                  <a:schemeClr val="dk2"/>
                </a:solidFill>
              </a:rPr>
              <a:t>SCM physics code base: same as SFS.</a:t>
            </a:r>
            <a:endParaRPr sz="1800" dirty="0">
              <a:solidFill>
                <a:schemeClr val="dk2"/>
              </a:solidFill>
            </a:endParaRPr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 dirty="0">
                <a:solidFill>
                  <a:schemeClr val="dk2"/>
                </a:solidFill>
              </a:rPr>
              <a:t>Atmos-only, NSST activated, no coupling to ocean.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 dirty="0">
                <a:solidFill>
                  <a:schemeClr val="dk2"/>
                </a:solidFill>
              </a:rPr>
              <a:t>Physics suites</a:t>
            </a:r>
            <a:r>
              <a:rPr lang="en" sz="1800" dirty="0">
                <a:solidFill>
                  <a:schemeClr val="dk2"/>
                </a:solidFill>
              </a:rPr>
              <a:t>: HR3 prototype (</a:t>
            </a:r>
            <a:r>
              <a:rPr lang="en" sz="1800" dirty="0">
                <a:solidFill>
                  <a:schemeClr val="dk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GFS_v17_p8_ugwpv1</a:t>
            </a:r>
            <a:r>
              <a:rPr lang="en" sz="1800" dirty="0">
                <a:solidFill>
                  <a:schemeClr val="dk2"/>
                </a:solidFill>
              </a:rPr>
              <a:t> &amp; GFS_v17_couple_p8_ugwpv1)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148" name="Google Shape;148;g276f0d24b62_0_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643625"/>
            <a:ext cx="1828801" cy="49987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76f0d24b62_0_7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ec1930cf3a_0_111"/>
          <p:cNvPicPr preferRelativeResize="0"/>
          <p:nvPr/>
        </p:nvPicPr>
        <p:blipFill rotWithShape="1">
          <a:blip r:embed="rId3">
            <a:alphaModFix/>
          </a:blip>
          <a:srcRect t="8189"/>
          <a:stretch/>
        </p:blipFill>
        <p:spPr>
          <a:xfrm>
            <a:off x="1523650" y="159500"/>
            <a:ext cx="6803124" cy="231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2ec1930cf3a_0_1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56" name="Google Shape;156;g2ec1930cf3a_0_111"/>
          <p:cNvSpPr txBox="1"/>
          <p:nvPr/>
        </p:nvSpPr>
        <p:spPr>
          <a:xfrm>
            <a:off x="0" y="1115850"/>
            <a:ext cx="1662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Fully-coupled SFS</a:t>
            </a: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g2ec1930cf3a_0_111"/>
          <p:cNvSpPr txBox="1"/>
          <p:nvPr/>
        </p:nvSpPr>
        <p:spPr>
          <a:xfrm>
            <a:off x="138244" y="3035100"/>
            <a:ext cx="1293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CCPP SCM</a:t>
            </a: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g2ec1930cf3a_0_111"/>
          <p:cNvSpPr txBox="1"/>
          <p:nvPr/>
        </p:nvSpPr>
        <p:spPr>
          <a:xfrm>
            <a:off x="530813" y="4344806"/>
            <a:ext cx="8206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SCM results - c</a:t>
            </a:r>
            <a:r>
              <a:rPr lang="en" sz="1800" i="0" u="none" strike="noStrike" cap="none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onsistent with fully</a:t>
            </a:r>
            <a:r>
              <a:rPr lang="en" sz="1800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" sz="1800" i="0" u="none" strike="noStrike" cap="none">
                <a:solidFill>
                  <a:srgbClr val="0000FF"/>
                </a:solidFill>
                <a:latin typeface="Lato"/>
                <a:ea typeface="Lato"/>
                <a:cs typeface="Lato"/>
                <a:sym typeface="Lato"/>
              </a:rPr>
              <a:t>coupled forecast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18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overcast with smaller amplitude of SST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d</a:t>
            </a:r>
            <a:r>
              <a:rPr lang="en" sz="18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i</a:t>
            </a:r>
            <a:r>
              <a:rPr lang="en" sz="180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urnal cycle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.</a:t>
            </a:r>
            <a:endParaRPr sz="180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9" name="Google Shape;159;g2ec1930cf3a_0_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3900" y="2273757"/>
            <a:ext cx="3360420" cy="2117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g2ec1930cf3a_0_1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8744" y="2273372"/>
            <a:ext cx="3332992" cy="2117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2ec1930cf3a_0_1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643625"/>
            <a:ext cx="1828801" cy="499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276f0d24b62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18800"/>
            <a:ext cx="8846817" cy="2123237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276f0d24b62_0_149"/>
          <p:cNvSpPr txBox="1">
            <a:spLocks noGrp="1"/>
          </p:cNvSpPr>
          <p:nvPr>
            <p:ph type="sldNum" idx="12"/>
          </p:nvPr>
        </p:nvSpPr>
        <p:spPr>
          <a:xfrm>
            <a:off x="6583680" y="4865474"/>
            <a:ext cx="2057400" cy="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2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68" name="Google Shape;168;g276f0d24b62_0_149"/>
          <p:cNvSpPr txBox="1"/>
          <p:nvPr/>
        </p:nvSpPr>
        <p:spPr>
          <a:xfrm>
            <a:off x="3121781" y="-57150"/>
            <a:ext cx="59187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Tskin &amp; cloud fraction in SCM during full studied period</a:t>
            </a:r>
            <a:endParaRPr sz="18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9" name="Google Shape;169;g276f0d24b62_0_149"/>
          <p:cNvSpPr txBox="1"/>
          <p:nvPr/>
        </p:nvSpPr>
        <p:spPr>
          <a:xfrm>
            <a:off x="709425" y="1571269"/>
            <a:ext cx="5235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i="1">
                <a:solidFill>
                  <a:srgbClr val="9900FF"/>
                </a:solidFill>
                <a:latin typeface="Calibri"/>
                <a:ea typeface="Calibri"/>
                <a:cs typeface="Calibri"/>
                <a:sym typeface="Calibri"/>
              </a:rPr>
              <a:t>Obs SST: 1.5-m depth; SCM SST: Ocean surface - data from atm archive.</a:t>
            </a:r>
            <a:endParaRPr sz="1300" b="1" i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276f0d24b62_0_149"/>
          <p:cNvPicPr preferRelativeResize="0"/>
          <p:nvPr/>
        </p:nvPicPr>
        <p:blipFill rotWithShape="1">
          <a:blip r:embed="rId4">
            <a:alphaModFix/>
          </a:blip>
          <a:srcRect t="6976"/>
          <a:stretch/>
        </p:blipFill>
        <p:spPr>
          <a:xfrm>
            <a:off x="45720" y="2002536"/>
            <a:ext cx="8935977" cy="200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g276f0d24b62_0_149"/>
          <p:cNvSpPr txBox="1"/>
          <p:nvPr/>
        </p:nvSpPr>
        <p:spPr>
          <a:xfrm>
            <a:off x="158800" y="3797222"/>
            <a:ext cx="90303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B4596"/>
                </a:solidFill>
                <a:latin typeface="Lato"/>
                <a:ea typeface="Lato"/>
                <a:cs typeface="Lato"/>
                <a:sym typeface="Lato"/>
              </a:rPr>
              <a:t>1) </a:t>
            </a:r>
            <a:r>
              <a:rPr lang="en" sz="1800">
                <a:solidFill>
                  <a:srgbClr val="0B4596"/>
                </a:solidFill>
                <a:latin typeface="Lato"/>
                <a:ea typeface="Lato"/>
                <a:cs typeface="Lato"/>
                <a:sym typeface="Lato"/>
              </a:rPr>
              <a:t>Strange min_SST (NSST in SCM - being investigated) </a:t>
            </a:r>
            <a:r>
              <a:rPr lang="en" sz="1800" b="1">
                <a:solidFill>
                  <a:srgbClr val="0B4596"/>
                </a:solidFill>
                <a:latin typeface="Lato"/>
                <a:ea typeface="Lato"/>
                <a:cs typeface="Lato"/>
                <a:sym typeface="Lato"/>
              </a:rPr>
              <a:t>2) </a:t>
            </a:r>
            <a:r>
              <a:rPr lang="en" sz="1800">
                <a:solidFill>
                  <a:srgbClr val="0B4596"/>
                </a:solidFill>
                <a:latin typeface="Lato"/>
                <a:ea typeface="Lato"/>
                <a:cs typeface="Lato"/>
                <a:sym typeface="Lato"/>
              </a:rPr>
              <a:t>Smaller SST diurnal amp; </a:t>
            </a:r>
            <a:r>
              <a:rPr lang="en" sz="1800" b="1">
                <a:solidFill>
                  <a:srgbClr val="0B4596"/>
                </a:solidFill>
                <a:latin typeface="Lato"/>
                <a:ea typeface="Lato"/>
                <a:cs typeface="Lato"/>
                <a:sym typeface="Lato"/>
              </a:rPr>
              <a:t>3)</a:t>
            </a:r>
            <a:r>
              <a:rPr lang="en" sz="1800">
                <a:solidFill>
                  <a:srgbClr val="0B4596"/>
                </a:solidFill>
                <a:latin typeface="Lato"/>
                <a:ea typeface="Lato"/>
                <a:cs typeface="Lato"/>
                <a:sym typeface="Lato"/>
              </a:rPr>
              <a:t> Too much clouds during inactive convective phase; </a:t>
            </a:r>
            <a:r>
              <a:rPr lang="en" sz="1800" b="1">
                <a:solidFill>
                  <a:srgbClr val="0B4596"/>
                </a:solidFill>
                <a:latin typeface="Lato"/>
                <a:ea typeface="Lato"/>
                <a:cs typeface="Lato"/>
                <a:sym typeface="Lato"/>
              </a:rPr>
              <a:t>4) </a:t>
            </a:r>
            <a:r>
              <a:rPr lang="en" sz="1800">
                <a:solidFill>
                  <a:srgbClr val="0B4596"/>
                </a:solidFill>
                <a:latin typeface="Lato"/>
                <a:ea typeface="Lato"/>
                <a:cs typeface="Lato"/>
                <a:sym typeface="Lato"/>
              </a:rPr>
              <a:t>Connection b/t #2 and #3 requires understanding.</a:t>
            </a:r>
            <a:endParaRPr sz="1800">
              <a:solidFill>
                <a:srgbClr val="0B459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g276f0d24b62_0_1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4643625"/>
            <a:ext cx="1828801" cy="4998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3" name="Google Shape;173;g276f0d24b62_0_149"/>
          <p:cNvCxnSpPr/>
          <p:nvPr/>
        </p:nvCxnSpPr>
        <p:spPr>
          <a:xfrm flipH="1">
            <a:off x="2204375" y="304675"/>
            <a:ext cx="16200" cy="343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4" name="Google Shape;174;g276f0d24b62_0_149"/>
          <p:cNvCxnSpPr/>
          <p:nvPr/>
        </p:nvCxnSpPr>
        <p:spPr>
          <a:xfrm flipH="1">
            <a:off x="3521350" y="304675"/>
            <a:ext cx="16200" cy="343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5" name="Google Shape;175;g276f0d24b62_0_149"/>
          <p:cNvCxnSpPr/>
          <p:nvPr/>
        </p:nvCxnSpPr>
        <p:spPr>
          <a:xfrm flipH="1">
            <a:off x="5048575" y="304675"/>
            <a:ext cx="16200" cy="343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76" name="Google Shape;176;g276f0d24b62_0_149"/>
          <p:cNvCxnSpPr/>
          <p:nvPr/>
        </p:nvCxnSpPr>
        <p:spPr>
          <a:xfrm flipH="1">
            <a:off x="6220000" y="304675"/>
            <a:ext cx="16200" cy="343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77" name="Google Shape;177;g276f0d24b62_0_149"/>
          <p:cNvSpPr txBox="1"/>
          <p:nvPr/>
        </p:nvSpPr>
        <p:spPr>
          <a:xfrm>
            <a:off x="2341912" y="3305556"/>
            <a:ext cx="905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DC0048"/>
                </a:solidFill>
                <a:latin typeface="Lato"/>
                <a:ea typeface="Lato"/>
                <a:cs typeface="Lato"/>
                <a:sym typeface="Lato"/>
              </a:rPr>
              <a:t>Phase 1</a:t>
            </a:r>
            <a:endParaRPr sz="1600" b="1">
              <a:solidFill>
                <a:srgbClr val="DC0048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g276f0d24b62_0_149"/>
          <p:cNvSpPr txBox="1"/>
          <p:nvPr/>
        </p:nvSpPr>
        <p:spPr>
          <a:xfrm>
            <a:off x="5113330" y="3305556"/>
            <a:ext cx="905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DC0048"/>
                </a:solidFill>
                <a:latin typeface="Lato"/>
                <a:ea typeface="Lato"/>
                <a:cs typeface="Lato"/>
                <a:sym typeface="Lato"/>
              </a:rPr>
              <a:t>Phase 2</a:t>
            </a:r>
            <a:endParaRPr sz="1600" b="1">
              <a:solidFill>
                <a:srgbClr val="DC0048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9" name="Google Shape;179;g276f0d24b62_0_149"/>
          <p:cNvCxnSpPr/>
          <p:nvPr/>
        </p:nvCxnSpPr>
        <p:spPr>
          <a:xfrm flipH="1">
            <a:off x="7465425" y="304675"/>
            <a:ext cx="16200" cy="343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80" name="Google Shape;180;g276f0d24b62_0_149"/>
          <p:cNvCxnSpPr/>
          <p:nvPr/>
        </p:nvCxnSpPr>
        <p:spPr>
          <a:xfrm flipH="1">
            <a:off x="8408250" y="304675"/>
            <a:ext cx="16200" cy="34320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81" name="Google Shape;181;g276f0d24b62_0_149"/>
          <p:cNvSpPr txBox="1"/>
          <p:nvPr/>
        </p:nvSpPr>
        <p:spPr>
          <a:xfrm>
            <a:off x="7453997" y="3305556"/>
            <a:ext cx="9057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DC0048"/>
                </a:solidFill>
                <a:latin typeface="Lato"/>
                <a:ea typeface="Lato"/>
                <a:cs typeface="Lato"/>
                <a:sym typeface="Lato"/>
              </a:rPr>
              <a:t>Phase 3</a:t>
            </a:r>
            <a:endParaRPr sz="1600" b="1">
              <a:solidFill>
                <a:srgbClr val="DC004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g2ec1930cf3a_0_257"/>
          <p:cNvGrpSpPr/>
          <p:nvPr/>
        </p:nvGrpSpPr>
        <p:grpSpPr>
          <a:xfrm>
            <a:off x="469038" y="299650"/>
            <a:ext cx="4692894" cy="4693148"/>
            <a:chOff x="800950" y="-1650"/>
            <a:chExt cx="5358409" cy="5370349"/>
          </a:xfrm>
        </p:grpSpPr>
        <p:pic>
          <p:nvPicPr>
            <p:cNvPr id="187" name="Google Shape;187;g2ec1930cf3a_0_2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416160" y="-1650"/>
              <a:ext cx="2743199" cy="2139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g2ec1930cf3a_0_2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16160" y="1592975"/>
              <a:ext cx="2743199" cy="21390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g2ec1930cf3a_0_25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416160" y="3203150"/>
              <a:ext cx="2743199" cy="2165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g2ec1930cf3a_0_25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0961" y="-12"/>
              <a:ext cx="2743199" cy="213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g2ec1930cf3a_0_25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00961" y="1594625"/>
              <a:ext cx="2743199" cy="2135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g2ec1930cf3a_0_25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00950" y="3202800"/>
              <a:ext cx="2743199" cy="21658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g2ec1930cf3a_0_257"/>
          <p:cNvSpPr txBox="1">
            <a:spLocks noGrp="1"/>
          </p:cNvSpPr>
          <p:nvPr>
            <p:ph type="title"/>
          </p:nvPr>
        </p:nvSpPr>
        <p:spPr>
          <a:xfrm>
            <a:off x="5161925" y="400200"/>
            <a:ext cx="3843300" cy="9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Surface all-sky SW down flux</a:t>
            </a:r>
            <a:endParaRPr sz="2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4" name="Google Shape;194;g2ec1930cf3a_0_257"/>
          <p:cNvSpPr txBox="1"/>
          <p:nvPr/>
        </p:nvSpPr>
        <p:spPr>
          <a:xfrm>
            <a:off x="5427550" y="1022400"/>
            <a:ext cx="3349200" cy="28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Less SW to sfc overall → smaller SST diurnal amp.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 i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C96 - more clouds, less SW (maybe improved in </a:t>
            </a:r>
            <a:r>
              <a:rPr lang="en" sz="1800" b="1" i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ufs/dev </a:t>
            </a:r>
            <a:r>
              <a:rPr lang="en" sz="1800" b="1" i="1" u="sng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 216</a:t>
            </a:r>
            <a:r>
              <a:rPr lang="en" sz="1800" i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 by Lisa Bengtsson at NOAA PSL).</a:t>
            </a:r>
            <a:endParaRPr sz="1800" i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5" name="Google Shape;195;g2ec1930cf3a_0_25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96" name="Google Shape;196;g2ec1930cf3a_0_25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0" y="4643625"/>
            <a:ext cx="1828801" cy="49987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2ec1930cf3a_0_257"/>
          <p:cNvSpPr txBox="1"/>
          <p:nvPr/>
        </p:nvSpPr>
        <p:spPr>
          <a:xfrm>
            <a:off x="394825" y="0"/>
            <a:ext cx="284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Inactive MJO Phases</a:t>
            </a:r>
            <a:endParaRPr sz="17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g2ec1930cf3a_0_257"/>
          <p:cNvSpPr txBox="1"/>
          <p:nvPr/>
        </p:nvSpPr>
        <p:spPr>
          <a:xfrm>
            <a:off x="2624600" y="0"/>
            <a:ext cx="2847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Active MJO Phases</a:t>
            </a:r>
            <a:endParaRPr sz="17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2ec1930cf3a_0_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096" y="66450"/>
            <a:ext cx="6583680" cy="159889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2ec1930cf3a_0_136"/>
          <p:cNvSpPr txBox="1"/>
          <p:nvPr/>
        </p:nvSpPr>
        <p:spPr>
          <a:xfrm>
            <a:off x="82600" y="4369316"/>
            <a:ext cx="9030300" cy="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3429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Weaker near-surface winds not a contributor, but leads to smaller surface heat fluxes ONLY seen in CCPP SCM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5" name="Google Shape;205;g2ec1930cf3a_0_136"/>
          <p:cNvPicPr preferRelativeResize="0"/>
          <p:nvPr/>
        </p:nvPicPr>
        <p:blipFill rotWithShape="1">
          <a:blip r:embed="rId4">
            <a:alphaModFix/>
          </a:blip>
          <a:srcRect t="6594"/>
          <a:stretch/>
        </p:blipFill>
        <p:spPr>
          <a:xfrm>
            <a:off x="736100" y="1490472"/>
            <a:ext cx="6647675" cy="150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g2ec1930cf3a_0_136"/>
          <p:cNvPicPr preferRelativeResize="0"/>
          <p:nvPr/>
        </p:nvPicPr>
        <p:blipFill rotWithShape="1">
          <a:blip r:embed="rId5">
            <a:alphaModFix/>
          </a:blip>
          <a:srcRect t="6050"/>
          <a:stretch/>
        </p:blipFill>
        <p:spPr>
          <a:xfrm>
            <a:off x="736100" y="2786686"/>
            <a:ext cx="6647675" cy="1500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2ec1930cf3a_0_13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08" name="Google Shape;208;g2ec1930cf3a_0_1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643625"/>
            <a:ext cx="1828801" cy="49987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g2ec1930cf3a_0_136"/>
          <p:cNvSpPr txBox="1">
            <a:spLocks noGrp="1"/>
          </p:cNvSpPr>
          <p:nvPr>
            <p:ph type="title" idx="4294967295"/>
          </p:nvPr>
        </p:nvSpPr>
        <p:spPr>
          <a:xfrm>
            <a:off x="5161925" y="95400"/>
            <a:ext cx="24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latin typeface="Lato"/>
                <a:ea typeface="Lato"/>
                <a:cs typeface="Lato"/>
                <a:sym typeface="Lato"/>
              </a:rPr>
              <a:t>Near-surface winds</a:t>
            </a:r>
            <a:endParaRPr sz="1700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g2ec1930cf3a_0_136"/>
          <p:cNvSpPr txBox="1">
            <a:spLocks noGrp="1"/>
          </p:cNvSpPr>
          <p:nvPr>
            <p:ph type="title" idx="4294967295"/>
          </p:nvPr>
        </p:nvSpPr>
        <p:spPr>
          <a:xfrm>
            <a:off x="1009750" y="1596100"/>
            <a:ext cx="24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latin typeface="Lato"/>
                <a:ea typeface="Lato"/>
                <a:cs typeface="Lato"/>
                <a:sym typeface="Lato"/>
              </a:rPr>
              <a:t>Sensible heat flux</a:t>
            </a:r>
            <a:endParaRPr sz="1700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g2ec1930cf3a_0_136"/>
          <p:cNvSpPr txBox="1">
            <a:spLocks noGrp="1"/>
          </p:cNvSpPr>
          <p:nvPr>
            <p:ph type="title" idx="4294967295"/>
          </p:nvPr>
        </p:nvSpPr>
        <p:spPr>
          <a:xfrm>
            <a:off x="2200850" y="2820538"/>
            <a:ext cx="24606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latin typeface="Lato"/>
                <a:ea typeface="Lato"/>
                <a:cs typeface="Lato"/>
                <a:sym typeface="Lato"/>
              </a:rPr>
              <a:t>Latent heat flux</a:t>
            </a:r>
            <a:endParaRPr sz="1700"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83c99ef82_0_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17" name="Google Shape;217;g2783c99ef82_0_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3625"/>
            <a:ext cx="1828801" cy="499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2783c99ef82_0_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954" y="43850"/>
            <a:ext cx="4550196" cy="491014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2783c99ef82_0_14"/>
          <p:cNvSpPr txBox="1">
            <a:spLocks noGrp="1"/>
          </p:cNvSpPr>
          <p:nvPr>
            <p:ph type="title" idx="4294967295"/>
          </p:nvPr>
        </p:nvSpPr>
        <p:spPr>
          <a:xfrm>
            <a:off x="5382350" y="2270000"/>
            <a:ext cx="3616200" cy="17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Consistent with SCM</a:t>
            </a:r>
            <a:r>
              <a:rPr lang="en" sz="2000" b="0">
                <a:latin typeface="Lato"/>
                <a:ea typeface="Lato"/>
                <a:cs typeface="Lato"/>
                <a:sym typeface="Lato"/>
              </a:rPr>
              <a:t>:</a:t>
            </a:r>
            <a:endParaRPr sz="2000" b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 b="0">
                <a:latin typeface="Lato"/>
                <a:ea typeface="Lato"/>
                <a:cs typeface="Lato"/>
                <a:sym typeface="Lato"/>
              </a:rPr>
              <a:t>More clouds → less SW → smaller SST diurnal amplitude.</a:t>
            </a:r>
            <a:endParaRPr sz="2000" b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0" name="Google Shape;220;g2783c99ef82_0_14"/>
          <p:cNvSpPr txBox="1"/>
          <p:nvPr/>
        </p:nvSpPr>
        <p:spPr>
          <a:xfrm>
            <a:off x="5654800" y="1597125"/>
            <a:ext cx="288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Fully-coupled SFS C96</a:t>
            </a:r>
            <a:endParaRPr sz="21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783c99ef82_0_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26" name="Google Shape;226;g2783c99ef82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643625"/>
            <a:ext cx="1828801" cy="49987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2783c99ef82_0_24"/>
          <p:cNvSpPr txBox="1">
            <a:spLocks noGrp="1"/>
          </p:cNvSpPr>
          <p:nvPr>
            <p:ph type="title" idx="4294967295"/>
          </p:nvPr>
        </p:nvSpPr>
        <p:spPr>
          <a:xfrm>
            <a:off x="5382350" y="1910925"/>
            <a:ext cx="3616200" cy="29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Lato"/>
                <a:ea typeface="Lato"/>
                <a:cs typeface="Lato"/>
                <a:sym typeface="Lato"/>
              </a:rPr>
              <a:t>Opposite to SCM:</a:t>
            </a:r>
            <a:endParaRPr sz="200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lang="en" sz="2000" b="0">
                <a:latin typeface="Lato"/>
                <a:ea typeface="Lato"/>
                <a:cs typeface="Lato"/>
                <a:sym typeface="Lato"/>
              </a:rPr>
              <a:t>Stronger near-surface winds (environmental flows diff from SCM)</a:t>
            </a:r>
            <a:endParaRPr sz="20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lang="en" sz="2000" b="0">
                <a:latin typeface="Lato"/>
                <a:ea typeface="Lato"/>
                <a:cs typeface="Lato"/>
                <a:sym typeface="Lato"/>
              </a:rPr>
              <a:t>Correlated positively with surface fluxes.</a:t>
            </a:r>
            <a:endParaRPr sz="2000" b="0">
              <a:latin typeface="Lato"/>
              <a:ea typeface="Lato"/>
              <a:cs typeface="Lato"/>
              <a:sym typeface="Lato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ato"/>
              <a:buChar char="●"/>
            </a:pPr>
            <a:r>
              <a:rPr lang="en" sz="2000" b="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→ Smaller diurnal cycle of SST. </a:t>
            </a:r>
            <a:endParaRPr sz="2000" b="0"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28" name="Google Shape;228;g2783c99ef82_0_24"/>
          <p:cNvGrpSpPr/>
          <p:nvPr/>
        </p:nvGrpSpPr>
        <p:grpSpPr>
          <a:xfrm>
            <a:off x="637550" y="216100"/>
            <a:ext cx="4475399" cy="4639751"/>
            <a:chOff x="637550" y="216100"/>
            <a:chExt cx="4475399" cy="4639751"/>
          </a:xfrm>
        </p:grpSpPr>
        <p:pic>
          <p:nvPicPr>
            <p:cNvPr id="229" name="Google Shape;229;g2783c99ef82_0_24"/>
            <p:cNvPicPr preferRelativeResize="0"/>
            <p:nvPr/>
          </p:nvPicPr>
          <p:blipFill rotWithShape="1">
            <a:blip r:embed="rId4">
              <a:alphaModFix/>
            </a:blip>
            <a:srcRect t="3880" b="32299"/>
            <a:stretch/>
          </p:blipFill>
          <p:spPr>
            <a:xfrm>
              <a:off x="637550" y="1767650"/>
              <a:ext cx="4475399" cy="3088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g2783c99ef82_0_24"/>
            <p:cNvPicPr preferRelativeResize="0"/>
            <p:nvPr/>
          </p:nvPicPr>
          <p:blipFill rotWithShape="1">
            <a:blip r:embed="rId4">
              <a:alphaModFix/>
            </a:blip>
            <a:srcRect t="67889"/>
            <a:stretch/>
          </p:blipFill>
          <p:spPr>
            <a:xfrm>
              <a:off x="637550" y="216100"/>
              <a:ext cx="4475399" cy="15537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g2783c99ef82_0_24"/>
          <p:cNvSpPr txBox="1"/>
          <p:nvPr/>
        </p:nvSpPr>
        <p:spPr>
          <a:xfrm>
            <a:off x="5654800" y="1368525"/>
            <a:ext cx="288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Fully-coupled SFS C96</a:t>
            </a:r>
            <a:endParaRPr sz="2100"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145FA6"/>
      </a:accent2>
      <a:accent3>
        <a:srgbClr val="EE4238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Microsoft Macintosh PowerPoint</Application>
  <PresentationFormat>On-screen Show (16:9)</PresentationFormat>
  <Paragraphs>109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Raleway SemiBold</vt:lpstr>
      <vt:lpstr>Lato</vt:lpstr>
      <vt:lpstr>Raleway</vt:lpstr>
      <vt:lpstr>Arial</vt:lpstr>
      <vt:lpstr>Open Sans</vt:lpstr>
      <vt:lpstr>Roboto</vt:lpstr>
      <vt:lpstr>Arial Narrow</vt:lpstr>
      <vt:lpstr>Open Sans SemiBold</vt:lpstr>
      <vt:lpstr>Calibri</vt:lpstr>
      <vt:lpstr>Streamline</vt:lpstr>
      <vt:lpstr>Hierarchical Testing to Inform SFS Development: An Investigation from DYNAMO Field Campaign</vt:lpstr>
      <vt:lpstr>Motivations</vt:lpstr>
      <vt:lpstr>Model Setup</vt:lpstr>
      <vt:lpstr>PowerPoint Presentation</vt:lpstr>
      <vt:lpstr>PowerPoint Presentation</vt:lpstr>
      <vt:lpstr>Surface all-sky SW down flux</vt:lpstr>
      <vt:lpstr>Near-surface winds</vt:lpstr>
      <vt:lpstr>Consistent with SCM: More clouds → less SW → smaller SST diurnal amplitude.</vt:lpstr>
      <vt:lpstr>Opposite to SCM: Stronger near-surface winds (environmental flows diff from SCM) Correlated positively with surface fluxes. → Smaller diurnal cycle of SST. 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Weiwei Li</cp:lastModifiedBy>
  <cp:revision>2</cp:revision>
  <dcterms:modified xsi:type="dcterms:W3CDTF">2024-07-19T18:44:53Z</dcterms:modified>
</cp:coreProperties>
</file>