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Raleway SemiBold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Arial Narrow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qI4H6/2DxZaWL0oJFXYVh83As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font" Target="fonts/Raleway-regular.fntdata"/><Relationship Id="rId12" Type="http://schemas.openxmlformats.org/officeDocument/2006/relationships/slide" Target="slides/slide8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alewaySemiBold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RalewaySemiBold-italic.fntdata"/><Relationship Id="rId1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c4f02726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ec4f02726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c4f02726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ec4f02726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c4f02726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c4f02726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c4f0272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ec4f0272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c4f02726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c4f02726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c4f02726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ec4f02726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c4f02726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ec4f02726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c4f02726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ec4f0272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c4f02726e_0_169"/>
          <p:cNvSpPr txBox="1"/>
          <p:nvPr/>
        </p:nvSpPr>
        <p:spPr>
          <a:xfrm>
            <a:off x="0" y="708550"/>
            <a:ext cx="9144000" cy="4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An NSST Alternative in UFS: SkinSST</a:t>
            </a:r>
            <a:r>
              <a:rPr b="1" lang="en" sz="1500"/>
              <a:t> 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Shan Sun</a:t>
            </a:r>
            <a:r>
              <a:rPr baseline="30000" lang="en" sz="1900">
                <a:solidFill>
                  <a:schemeClr val="dk2"/>
                </a:solidFill>
              </a:rPr>
              <a:t>1</a:t>
            </a:r>
            <a:r>
              <a:rPr lang="en" sz="1900">
                <a:solidFill>
                  <a:schemeClr val="dk2"/>
                </a:solidFill>
              </a:rPr>
              <a:t>, Rainer Bleck</a:t>
            </a:r>
            <a:r>
              <a:rPr baseline="30000" lang="en" sz="1900">
                <a:solidFill>
                  <a:schemeClr val="dk2"/>
                </a:solidFill>
              </a:rPr>
              <a:t>1,2</a:t>
            </a:r>
            <a:r>
              <a:rPr lang="en" sz="1900">
                <a:solidFill>
                  <a:schemeClr val="dk2"/>
                </a:solidFill>
              </a:rPr>
              <a:t> and Dongxiao Zhang</a:t>
            </a:r>
            <a:r>
              <a:rPr baseline="30000" lang="en" sz="1900">
                <a:solidFill>
                  <a:schemeClr val="dk2"/>
                </a:solidFill>
              </a:rPr>
              <a:t>3</a:t>
            </a:r>
            <a:endParaRPr baseline="30000" sz="19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2"/>
                </a:solidFill>
              </a:rPr>
              <a:t>1</a:t>
            </a:r>
            <a:r>
              <a:rPr lang="en" sz="1600">
                <a:solidFill>
                  <a:schemeClr val="dk2"/>
                </a:solidFill>
              </a:rPr>
              <a:t>NOAA Global Systems Laboratory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2"/>
                </a:solidFill>
              </a:rPr>
              <a:t>2</a:t>
            </a:r>
            <a:r>
              <a:rPr lang="en" sz="1600">
                <a:solidFill>
                  <a:schemeClr val="dk2"/>
                </a:solidFill>
              </a:rPr>
              <a:t>CIRES, University of Colorado at Boulder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>
                <a:solidFill>
                  <a:schemeClr val="dk2"/>
                </a:solidFill>
              </a:rPr>
              <a:t>3</a:t>
            </a:r>
            <a:r>
              <a:rPr lang="en" sz="1600">
                <a:solidFill>
                  <a:schemeClr val="dk2"/>
                </a:solidFill>
              </a:rPr>
              <a:t>CICOES, Univ of Washington and NOAA Pacific Marine Environmental Laboratory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Funded by OSTI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Unifying Innovations in Forecasting Capabilities Workshop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July 22-26, 2024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Jackson, Mississippi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c4f02726e_0_14"/>
          <p:cNvSpPr txBox="1"/>
          <p:nvPr/>
        </p:nvSpPr>
        <p:spPr>
          <a:xfrm>
            <a:off x="317400" y="529600"/>
            <a:ext cx="7394100" cy="46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Code base: coupled </a:t>
            </a:r>
            <a:r>
              <a:rPr lang="en" sz="2000"/>
              <a:t>UFS (Unified Forecast System) HR3*</a:t>
            </a:r>
            <a:endParaRPr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Atmosphere:FV3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Ocean: MOM6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Sea Ice: CICE6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Focus: ocean skin temperature parameterization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Present scheme: NSST (original purpose: mimic diurnal cycle)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New scheme: SkinSST (full use of oceanic mixed layer)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Experiments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NSST = No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NSST = Yes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SkinSST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Grid resolution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C384 atmosphere with ¼ deg ocean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2m ocean top layer thickness</a:t>
            </a:r>
            <a:endParaRPr sz="16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*xr_cnvcld turned off</a:t>
            </a:r>
            <a:endParaRPr sz="1600"/>
          </a:p>
        </p:txBody>
      </p:sp>
      <p:sp>
        <p:nvSpPr>
          <p:cNvPr id="129" name="Google Shape;129;g2ec4f02726e_0_14"/>
          <p:cNvSpPr txBox="1"/>
          <p:nvPr/>
        </p:nvSpPr>
        <p:spPr>
          <a:xfrm>
            <a:off x="3714725" y="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Model Setup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c4f02726e_0_35"/>
          <p:cNvSpPr txBox="1"/>
          <p:nvPr/>
        </p:nvSpPr>
        <p:spPr>
          <a:xfrm>
            <a:off x="1826650" y="15600"/>
            <a:ext cx="5097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>
                <a:solidFill>
                  <a:schemeClr val="lt1"/>
                </a:solidFill>
              </a:rPr>
              <a:t>Daily Ocean SST Mean 50S-50N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35" name="Google Shape;135;g2ec4f02726e_0_35"/>
          <p:cNvGrpSpPr/>
          <p:nvPr/>
        </p:nvGrpSpPr>
        <p:grpSpPr>
          <a:xfrm>
            <a:off x="2034875" y="675160"/>
            <a:ext cx="5039125" cy="3896840"/>
            <a:chOff x="1425275" y="1208560"/>
            <a:chExt cx="5039125" cy="3896840"/>
          </a:xfrm>
        </p:grpSpPr>
        <p:pic>
          <p:nvPicPr>
            <p:cNvPr id="136" name="Google Shape;136;g2ec4f02726e_0_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5275" y="1208560"/>
              <a:ext cx="4885450" cy="38968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" name="Google Shape;137;g2ec4f02726e_0_35"/>
            <p:cNvGrpSpPr/>
            <p:nvPr/>
          </p:nvGrpSpPr>
          <p:grpSpPr>
            <a:xfrm>
              <a:off x="4474650" y="1562125"/>
              <a:ext cx="1989750" cy="3049825"/>
              <a:chOff x="4474650" y="1562125"/>
              <a:chExt cx="1989750" cy="3049825"/>
            </a:xfrm>
          </p:grpSpPr>
          <p:sp>
            <p:nvSpPr>
              <p:cNvPr id="138" name="Google Shape;138;g2ec4f02726e_0_35"/>
              <p:cNvSpPr txBox="1"/>
              <p:nvPr/>
            </p:nvSpPr>
            <p:spPr>
              <a:xfrm>
                <a:off x="4474650" y="156212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FF00"/>
                    </a:solidFill>
                    <a:latin typeface="Lato"/>
                    <a:ea typeface="Lato"/>
                    <a:cs typeface="Lato"/>
                    <a:sym typeface="Lato"/>
                  </a:rPr>
                  <a:t>NSST=No</a:t>
                </a:r>
                <a:endParaRPr sz="1300">
                  <a:solidFill>
                    <a:srgbClr val="00FF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9" name="Google Shape;139;g2ec4f02726e_0_35"/>
              <p:cNvSpPr txBox="1"/>
              <p:nvPr/>
            </p:nvSpPr>
            <p:spPr>
              <a:xfrm>
                <a:off x="5389050" y="163832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0000"/>
                    </a:solidFill>
                    <a:latin typeface="Lato"/>
                    <a:ea typeface="Lato"/>
                    <a:cs typeface="Lato"/>
                    <a:sym typeface="Lato"/>
                  </a:rPr>
                  <a:t>NSST=Yes</a:t>
                </a:r>
                <a:endParaRPr sz="130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0" name="Google Shape;140;g2ec4f02726e_0_35"/>
              <p:cNvSpPr txBox="1"/>
              <p:nvPr/>
            </p:nvSpPr>
            <p:spPr>
              <a:xfrm>
                <a:off x="5389050" y="2178163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SkinSST</a:t>
                </a:r>
                <a:endParaRPr sz="13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1" name="Google Shape;141;g2ec4f02726e_0_35"/>
              <p:cNvSpPr txBox="1"/>
              <p:nvPr/>
            </p:nvSpPr>
            <p:spPr>
              <a:xfrm>
                <a:off x="4836600" y="251462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OISST</a:t>
                </a:r>
                <a:endParaRPr sz="13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2" name="Google Shape;142;g2ec4f02726e_0_35"/>
              <p:cNvSpPr txBox="1"/>
              <p:nvPr/>
            </p:nvSpPr>
            <p:spPr>
              <a:xfrm>
                <a:off x="4627050" y="346712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FF00"/>
                    </a:solidFill>
                    <a:latin typeface="Lato"/>
                    <a:ea typeface="Lato"/>
                    <a:cs typeface="Lato"/>
                    <a:sym typeface="Lato"/>
                  </a:rPr>
                  <a:t>NSST=No</a:t>
                </a:r>
                <a:endParaRPr sz="1300">
                  <a:solidFill>
                    <a:srgbClr val="00FF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3" name="Google Shape;143;g2ec4f02726e_0_35"/>
              <p:cNvSpPr txBox="1"/>
              <p:nvPr/>
            </p:nvSpPr>
            <p:spPr>
              <a:xfrm>
                <a:off x="5370000" y="369572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FF0000"/>
                    </a:solidFill>
                    <a:latin typeface="Lato"/>
                    <a:ea typeface="Lato"/>
                    <a:cs typeface="Lato"/>
                    <a:sym typeface="Lato"/>
                  </a:rPr>
                  <a:t>NSST=Yes</a:t>
                </a:r>
                <a:endParaRPr sz="130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4" name="Google Shape;144;g2ec4f02726e_0_35"/>
              <p:cNvSpPr txBox="1"/>
              <p:nvPr/>
            </p:nvSpPr>
            <p:spPr>
              <a:xfrm>
                <a:off x="5522400" y="4207975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SkinSST</a:t>
                </a:r>
                <a:endParaRPr sz="13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5" name="Google Shape;145;g2ec4f02726e_0_35"/>
              <p:cNvSpPr txBox="1"/>
              <p:nvPr/>
            </p:nvSpPr>
            <p:spPr>
              <a:xfrm>
                <a:off x="4969950" y="4368650"/>
                <a:ext cx="942000" cy="24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rPr>
                  <a:t>OISST</a:t>
                </a:r>
                <a:endParaRPr sz="13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ec4f02726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75"/>
            <a:ext cx="48045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ec4f02726e_0_20"/>
          <p:cNvSpPr txBox="1"/>
          <p:nvPr/>
        </p:nvSpPr>
        <p:spPr>
          <a:xfrm>
            <a:off x="5325550" y="950675"/>
            <a:ext cx="3278700" cy="28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Near-equatorial SST (5S-5N) in Pacific with time (10days)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Compared to OISST, the warm bias is larger in NSST than SkinSST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152" name="Google Shape;152;g2ec4f02726e_0_20"/>
          <p:cNvSpPr txBox="1"/>
          <p:nvPr/>
        </p:nvSpPr>
        <p:spPr>
          <a:xfrm>
            <a:off x="0" y="1454175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NSST=Y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ec4f02726e_0_20"/>
          <p:cNvSpPr txBox="1"/>
          <p:nvPr/>
        </p:nvSpPr>
        <p:spPr>
          <a:xfrm>
            <a:off x="0" y="3064900"/>
            <a:ext cx="796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SkinSST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ec4f02726e_0_20"/>
          <p:cNvSpPr txBox="1"/>
          <p:nvPr/>
        </p:nvSpPr>
        <p:spPr>
          <a:xfrm>
            <a:off x="-23575" y="-102100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OISST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ec4f02726e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718651"/>
            <a:ext cx="3606306" cy="38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ec4f02726e_0_109"/>
          <p:cNvSpPr txBox="1"/>
          <p:nvPr/>
        </p:nvSpPr>
        <p:spPr>
          <a:xfrm>
            <a:off x="2072200" y="0"/>
            <a:ext cx="517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Case Studies at Selected Points</a:t>
            </a:r>
            <a:endParaRPr/>
          </a:p>
        </p:txBody>
      </p:sp>
      <p:cxnSp>
        <p:nvCxnSpPr>
          <p:cNvPr id="161" name="Google Shape;161;g2ec4f02726e_0_109"/>
          <p:cNvCxnSpPr/>
          <p:nvPr/>
        </p:nvCxnSpPr>
        <p:spPr>
          <a:xfrm>
            <a:off x="2249800" y="1011550"/>
            <a:ext cx="0" cy="838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2" name="Google Shape;162;g2ec4f02726e_0_109"/>
          <p:cNvCxnSpPr/>
          <p:nvPr/>
        </p:nvCxnSpPr>
        <p:spPr>
          <a:xfrm>
            <a:off x="2273600" y="2217275"/>
            <a:ext cx="0" cy="838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3" name="Google Shape;163;g2ec4f02726e_0_109"/>
          <p:cNvCxnSpPr/>
          <p:nvPr/>
        </p:nvCxnSpPr>
        <p:spPr>
          <a:xfrm>
            <a:off x="2273600" y="3449950"/>
            <a:ext cx="0" cy="838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4" name="Google Shape;164;g2ec4f02726e_0_109"/>
          <p:cNvSpPr txBox="1"/>
          <p:nvPr/>
        </p:nvSpPr>
        <p:spPr>
          <a:xfrm>
            <a:off x="0" y="613400"/>
            <a:ext cx="1919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Diurnal warming  case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ec4f02726e_0_109"/>
          <p:cNvSpPr txBox="1"/>
          <p:nvPr/>
        </p:nvSpPr>
        <p:spPr>
          <a:xfrm>
            <a:off x="1306900" y="4470975"/>
            <a:ext cx="579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iurnal warming normally peaks a few hours after noon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iurnal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warming only occurs when the surface wind is weak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g2ec4f02726e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743350"/>
            <a:ext cx="3527967" cy="37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ec4f02726e_0_109"/>
          <p:cNvSpPr txBox="1"/>
          <p:nvPr/>
        </p:nvSpPr>
        <p:spPr>
          <a:xfrm>
            <a:off x="4528175" y="613400"/>
            <a:ext cx="1057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Windy case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8" name="Google Shape;168;g2ec4f02726e_0_109"/>
          <p:cNvCxnSpPr/>
          <p:nvPr/>
        </p:nvCxnSpPr>
        <p:spPr>
          <a:xfrm>
            <a:off x="5454975" y="1011550"/>
            <a:ext cx="0" cy="838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9" name="Google Shape;169;g2ec4f02726e_0_109"/>
          <p:cNvCxnSpPr/>
          <p:nvPr/>
        </p:nvCxnSpPr>
        <p:spPr>
          <a:xfrm flipH="1">
            <a:off x="5455125" y="2216475"/>
            <a:ext cx="2700" cy="776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0" name="Google Shape;170;g2ec4f02726e_0_109"/>
          <p:cNvCxnSpPr/>
          <p:nvPr/>
        </p:nvCxnSpPr>
        <p:spPr>
          <a:xfrm flipH="1">
            <a:off x="5455875" y="3403275"/>
            <a:ext cx="4800" cy="809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1" name="Google Shape;171;g2ec4f02726e_0_109"/>
          <p:cNvSpPr txBox="1"/>
          <p:nvPr/>
        </p:nvSpPr>
        <p:spPr>
          <a:xfrm>
            <a:off x="5211450" y="164005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12pm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172" name="Google Shape;172;g2ec4f02726e_0_109"/>
          <p:cNvSpPr txBox="1"/>
          <p:nvPr/>
        </p:nvSpPr>
        <p:spPr>
          <a:xfrm>
            <a:off x="5211450" y="400225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12pm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173" name="Google Shape;173;g2ec4f02726e_0_109"/>
          <p:cNvSpPr txBox="1"/>
          <p:nvPr/>
        </p:nvSpPr>
        <p:spPr>
          <a:xfrm>
            <a:off x="2011050" y="407845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12pm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174" name="Google Shape;174;g2ec4f02726e_0_109"/>
          <p:cNvSpPr txBox="1"/>
          <p:nvPr/>
        </p:nvSpPr>
        <p:spPr>
          <a:xfrm>
            <a:off x="2011050" y="164005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12pm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175" name="Google Shape;175;g2ec4f02726e_0_109"/>
          <p:cNvSpPr/>
          <p:nvPr/>
        </p:nvSpPr>
        <p:spPr>
          <a:xfrm>
            <a:off x="5651500" y="2338925"/>
            <a:ext cx="624900" cy="8097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ec4f02726e_0_109"/>
          <p:cNvSpPr/>
          <p:nvPr/>
        </p:nvSpPr>
        <p:spPr>
          <a:xfrm>
            <a:off x="5857250" y="3481925"/>
            <a:ext cx="571500" cy="7299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ec4f02726e_0_17"/>
          <p:cNvPicPr preferRelativeResize="0"/>
          <p:nvPr/>
        </p:nvPicPr>
        <p:blipFill rotWithShape="1">
          <a:blip r:embed="rId3">
            <a:alphaModFix/>
          </a:blip>
          <a:srcRect b="18185" l="0" r="0" t="18822"/>
          <a:stretch/>
        </p:blipFill>
        <p:spPr>
          <a:xfrm>
            <a:off x="834725" y="564550"/>
            <a:ext cx="6392074" cy="40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c4f02726e_0_17"/>
          <p:cNvSpPr txBox="1"/>
          <p:nvPr/>
        </p:nvSpPr>
        <p:spPr>
          <a:xfrm>
            <a:off x="1767400" y="0"/>
            <a:ext cx="517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SST Diurnal Cycle Range (</a:t>
            </a:r>
            <a:r>
              <a:rPr b="1" baseline="30000" lang="en" sz="2000">
                <a:solidFill>
                  <a:schemeClr val="lt1"/>
                </a:solidFill>
              </a:rPr>
              <a:t>o</a:t>
            </a:r>
            <a:r>
              <a:rPr b="1" lang="en" sz="2000">
                <a:solidFill>
                  <a:schemeClr val="lt1"/>
                </a:solidFill>
              </a:rPr>
              <a:t>C) Day 3-4</a:t>
            </a:r>
            <a:endParaRPr/>
          </a:p>
        </p:txBody>
      </p:sp>
      <p:sp>
        <p:nvSpPr>
          <p:cNvPr id="183" name="Google Shape;183;g2ec4f02726e_0_17"/>
          <p:cNvSpPr/>
          <p:nvPr/>
        </p:nvSpPr>
        <p:spPr>
          <a:xfrm>
            <a:off x="3771900" y="1030825"/>
            <a:ext cx="942000" cy="59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g2ec4f02726e_0_17"/>
          <p:cNvSpPr/>
          <p:nvPr/>
        </p:nvSpPr>
        <p:spPr>
          <a:xfrm>
            <a:off x="3619500" y="3393025"/>
            <a:ext cx="942000" cy="59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g2ec4f02726e_0_17"/>
          <p:cNvSpPr txBox="1"/>
          <p:nvPr/>
        </p:nvSpPr>
        <p:spPr>
          <a:xfrm>
            <a:off x="-76200" y="1454175"/>
            <a:ext cx="11769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IC=1Jul2017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2ec4f02726e_0_17"/>
          <p:cNvSpPr txBox="1"/>
          <p:nvPr/>
        </p:nvSpPr>
        <p:spPr>
          <a:xfrm>
            <a:off x="-76200" y="3149725"/>
            <a:ext cx="11769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IC=1Jan2017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g2ec4f02726e_0_17"/>
          <p:cNvSpPr txBox="1"/>
          <p:nvPr/>
        </p:nvSpPr>
        <p:spPr>
          <a:xfrm>
            <a:off x="3657600" y="711325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NSST  =  Y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g2ec4f02726e_0_17"/>
          <p:cNvSpPr txBox="1"/>
          <p:nvPr/>
        </p:nvSpPr>
        <p:spPr>
          <a:xfrm>
            <a:off x="5819000" y="711325"/>
            <a:ext cx="8082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SkinSST</a:t>
            </a:r>
            <a:endParaRPr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2ec4f02726e_0_17"/>
          <p:cNvSpPr txBox="1"/>
          <p:nvPr/>
        </p:nvSpPr>
        <p:spPr>
          <a:xfrm>
            <a:off x="1496200" y="711325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NSST =  N   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g2ec4f02726e_0_17"/>
          <p:cNvSpPr txBox="1"/>
          <p:nvPr/>
        </p:nvSpPr>
        <p:spPr>
          <a:xfrm>
            <a:off x="7226800" y="1454175"/>
            <a:ext cx="1855800" cy="18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-190500" lvl="0" marL="571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diurnal warming depends on surface downward radiation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1430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0500" lvl="0" marL="571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NSST=Y occasionally shows a much bigger diurnal cycle than NSST=N and SkinSST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ec4f02726e_0_17"/>
          <p:cNvCxnSpPr/>
          <p:nvPr/>
        </p:nvCxnSpPr>
        <p:spPr>
          <a:xfrm rot="10800000">
            <a:off x="4499950" y="1422625"/>
            <a:ext cx="2792400" cy="11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g2ec4f02726e_0_17"/>
          <p:cNvCxnSpPr>
            <a:endCxn id="184" idx="7"/>
          </p:cNvCxnSpPr>
          <p:nvPr/>
        </p:nvCxnSpPr>
        <p:spPr>
          <a:xfrm flipH="1">
            <a:off x="4423547" y="2849839"/>
            <a:ext cx="2881500" cy="6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c4f02726e_0_84"/>
          <p:cNvSpPr txBox="1"/>
          <p:nvPr/>
        </p:nvSpPr>
        <p:spPr>
          <a:xfrm>
            <a:off x="1409700" y="0"/>
            <a:ext cx="50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SST (0m) at 118w &amp; 22N (IC=1July2017)</a:t>
            </a:r>
            <a:endParaRPr/>
          </a:p>
        </p:txBody>
      </p:sp>
      <p:sp>
        <p:nvSpPr>
          <p:cNvPr id="198" name="Google Shape;198;g2ec4f02726e_0_84"/>
          <p:cNvSpPr txBox="1"/>
          <p:nvPr/>
        </p:nvSpPr>
        <p:spPr>
          <a:xfrm>
            <a:off x="3657600" y="711325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NSST  =  Y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ec4f02726e_0_84"/>
          <p:cNvSpPr txBox="1"/>
          <p:nvPr/>
        </p:nvSpPr>
        <p:spPr>
          <a:xfrm>
            <a:off x="1496200" y="711325"/>
            <a:ext cx="9420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NSST =  N   </a:t>
            </a:r>
            <a:endParaRPr sz="1300">
              <a:solidFill>
                <a:srgbClr val="0000F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2ec4f02726e_0_84"/>
          <p:cNvSpPr txBox="1"/>
          <p:nvPr/>
        </p:nvSpPr>
        <p:spPr>
          <a:xfrm>
            <a:off x="6129875" y="1337775"/>
            <a:ext cx="26988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0500" lvl="0" marL="571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NSST=Y shows erratic warming of more than 4</a:t>
            </a:r>
            <a:r>
              <a:rPr baseline="30000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 at 10 a.m. local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1" name="Google Shape;201;g2ec4f02726e_0_84"/>
          <p:cNvGrpSpPr/>
          <p:nvPr/>
        </p:nvGrpSpPr>
        <p:grpSpPr>
          <a:xfrm>
            <a:off x="353200" y="711325"/>
            <a:ext cx="5596084" cy="3941100"/>
            <a:chOff x="1496200" y="711325"/>
            <a:chExt cx="5596084" cy="3941100"/>
          </a:xfrm>
        </p:grpSpPr>
        <p:pic>
          <p:nvPicPr>
            <p:cNvPr id="202" name="Google Shape;202;g2ec4f02726e_0_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6200" y="768350"/>
              <a:ext cx="5596084" cy="388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2ec4f02726e_0_84"/>
            <p:cNvSpPr txBox="1"/>
            <p:nvPr/>
          </p:nvSpPr>
          <p:spPr>
            <a:xfrm>
              <a:off x="1924050" y="711325"/>
              <a:ext cx="11769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FF"/>
                  </a:solidFill>
                  <a:highlight>
                    <a:srgbClr val="FFFF00"/>
                  </a:highlight>
                  <a:latin typeface="Lato"/>
                  <a:ea typeface="Lato"/>
                  <a:cs typeface="Lato"/>
                  <a:sym typeface="Lato"/>
                </a:rPr>
                <a:t>SST (0m)</a:t>
              </a:r>
              <a:endParaRPr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g2ec4f02726e_0_84"/>
            <p:cNvSpPr txBox="1"/>
            <p:nvPr/>
          </p:nvSpPr>
          <p:spPr>
            <a:xfrm>
              <a:off x="1924050" y="2588738"/>
              <a:ext cx="11769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FF"/>
                  </a:solidFill>
                  <a:highlight>
                    <a:srgbClr val="FFFF00"/>
                  </a:highlight>
                  <a:latin typeface="Lato"/>
                  <a:ea typeface="Lato"/>
                  <a:cs typeface="Lato"/>
                  <a:sym typeface="Lato"/>
                </a:rPr>
                <a:t>10m Wind</a:t>
              </a:r>
              <a:endParaRPr sz="1300">
                <a:solidFill>
                  <a:srgbClr val="0000FF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205" name="Google Shape;205;g2ec4f02726e_0_84"/>
          <p:cNvCxnSpPr/>
          <p:nvPr/>
        </p:nvCxnSpPr>
        <p:spPr>
          <a:xfrm>
            <a:off x="2806075" y="1062050"/>
            <a:ext cx="8100" cy="1207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g2ec4f02726e_0_84"/>
          <p:cNvCxnSpPr/>
          <p:nvPr/>
        </p:nvCxnSpPr>
        <p:spPr>
          <a:xfrm>
            <a:off x="2560325" y="1063000"/>
            <a:ext cx="0" cy="1203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g2ec4f02726e_0_84"/>
          <p:cNvSpPr txBox="1"/>
          <p:nvPr/>
        </p:nvSpPr>
        <p:spPr>
          <a:xfrm>
            <a:off x="2623825" y="2091700"/>
            <a:ext cx="463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chemeClr val="lt1"/>
                </a:highlight>
              </a:rPr>
              <a:t>4pm</a:t>
            </a:r>
            <a:endParaRPr sz="9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08" name="Google Shape;208;g2ec4f02726e_0_84"/>
          <p:cNvSpPr txBox="1"/>
          <p:nvPr/>
        </p:nvSpPr>
        <p:spPr>
          <a:xfrm>
            <a:off x="2287275" y="209170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10a</a:t>
            </a: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cxnSp>
        <p:nvCxnSpPr>
          <p:cNvPr id="209" name="Google Shape;209;g2ec4f02726e_0_84"/>
          <p:cNvCxnSpPr/>
          <p:nvPr/>
        </p:nvCxnSpPr>
        <p:spPr>
          <a:xfrm flipH="1">
            <a:off x="2814100" y="2968950"/>
            <a:ext cx="1500" cy="1205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2ec4f02726e_0_84"/>
          <p:cNvCxnSpPr/>
          <p:nvPr/>
        </p:nvCxnSpPr>
        <p:spPr>
          <a:xfrm>
            <a:off x="2560325" y="2968000"/>
            <a:ext cx="0" cy="1203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g2ec4f02726e_0_84"/>
          <p:cNvSpPr txBox="1"/>
          <p:nvPr/>
        </p:nvSpPr>
        <p:spPr>
          <a:xfrm>
            <a:off x="2623825" y="3234700"/>
            <a:ext cx="463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chemeClr val="lt1"/>
                </a:highlight>
              </a:rPr>
              <a:t>4pm</a:t>
            </a:r>
            <a:endParaRPr sz="9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12" name="Google Shape;212;g2ec4f02726e_0_84"/>
          <p:cNvSpPr txBox="1"/>
          <p:nvPr/>
        </p:nvSpPr>
        <p:spPr>
          <a:xfrm>
            <a:off x="2287275" y="3234700"/>
            <a:ext cx="496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highlight>
                  <a:srgbClr val="FFFFFF"/>
                </a:highlight>
              </a:rPr>
              <a:t>10am</a:t>
            </a:r>
            <a:endParaRPr sz="9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c4f02726e_0_30"/>
          <p:cNvSpPr/>
          <p:nvPr/>
        </p:nvSpPr>
        <p:spPr>
          <a:xfrm>
            <a:off x="4718050" y="2427825"/>
            <a:ext cx="1037100" cy="402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2ec4f02726e_0_30"/>
          <p:cNvSpPr txBox="1"/>
          <p:nvPr/>
        </p:nvSpPr>
        <p:spPr>
          <a:xfrm>
            <a:off x="1071025" y="2421450"/>
            <a:ext cx="36195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Standalone atmospheric model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Coupled model with a dynamic ocean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9" name="Google Shape;219;g2ec4f02726e_0_30"/>
          <p:cNvSpPr/>
          <p:nvPr/>
        </p:nvSpPr>
        <p:spPr>
          <a:xfrm>
            <a:off x="4718050" y="3418425"/>
            <a:ext cx="1037100" cy="402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ec4f02726e_0_30"/>
          <p:cNvSpPr txBox="1"/>
          <p:nvPr/>
        </p:nvSpPr>
        <p:spPr>
          <a:xfrm>
            <a:off x="3714725" y="0"/>
            <a:ext cx="19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Summary</a:t>
            </a:r>
            <a:endParaRPr/>
          </a:p>
        </p:txBody>
      </p:sp>
      <p:sp>
        <p:nvSpPr>
          <p:cNvPr id="221" name="Google Shape;221;g2ec4f02726e_0_30"/>
          <p:cNvSpPr txBox="1"/>
          <p:nvPr/>
        </p:nvSpPr>
        <p:spPr>
          <a:xfrm>
            <a:off x="626525" y="1377950"/>
            <a:ext cx="7186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To capture the diurnal cycle and improve overall accuracy in SST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22" name="Google Shape;222;g2ec4f02726e_0_30"/>
          <p:cNvSpPr txBox="1"/>
          <p:nvPr/>
        </p:nvSpPr>
        <p:spPr>
          <a:xfrm>
            <a:off x="5928775" y="2421450"/>
            <a:ext cx="170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NSST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SkinSST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