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9" roundtripDataSignature="AMtx7mhlCuCFiiAj4HD/OV2w/FqIphAc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41E16C1-D931-4919-BD06-024B06F35351}">
  <a:tblStyle styleId="{841E16C1-D931-4919-BD06-024B06F3535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9355BF75-FA78-4CA7-9599-D8E9D46B4A10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fill>
          <a:solidFill>
            <a:srgbClr val="D0DEEF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D0DEEF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  <a:tblStyle styleId="{0583F423-9828-40AC-9C46-86364BE8976D}" styleName="Table_2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:notes"/>
          <p:cNvSpPr/>
          <p:nvPr>
            <p:ph idx="2" type="sldImg"/>
          </p:nvPr>
        </p:nvSpPr>
        <p:spPr>
          <a:xfrm>
            <a:off x="382588" y="684213"/>
            <a:ext cx="6094412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" name="Google Shape;36;p1:notes"/>
          <p:cNvSpPr txBox="1"/>
          <p:nvPr>
            <p:ph idx="1" type="body"/>
          </p:nvPr>
        </p:nvSpPr>
        <p:spPr>
          <a:xfrm>
            <a:off x="685803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fec9fe3a3_0_4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gffec9fe3a3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:notes"/>
          <p:cNvSpPr txBox="1"/>
          <p:nvPr>
            <p:ph idx="1" type="body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86450" lIns="86450" spcFirstLastPara="1" rIns="86450" wrap="square" tIns="86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4:notes"/>
          <p:cNvSpPr/>
          <p:nvPr>
            <p:ph idx="2" type="sldImg"/>
          </p:nvPr>
        </p:nvSpPr>
        <p:spPr>
          <a:xfrm>
            <a:off x="-228600" y="381000"/>
            <a:ext cx="73152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fec9fe3a3_0_4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ffec9fe3a3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improvement inPM2.5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3b7352e0e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2" name="Google Shape;162;g13b7352e0ee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:notes"/>
          <p:cNvSpPr txBox="1"/>
          <p:nvPr>
            <p:ph idx="1" type="body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86450" lIns="86450" spcFirstLastPara="1" rIns="86450" wrap="square" tIns="86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2:notes"/>
          <p:cNvSpPr/>
          <p:nvPr>
            <p:ph idx="2" type="sldImg"/>
          </p:nvPr>
        </p:nvSpPr>
        <p:spPr>
          <a:xfrm>
            <a:off x="-228600" y="381000"/>
            <a:ext cx="73152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6c2910904e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all using nuopc esmf cap for coupling</a:t>
            </a:r>
            <a:endParaRPr/>
          </a:p>
        </p:txBody>
      </p:sp>
      <p:sp>
        <p:nvSpPr>
          <p:cNvPr id="179" name="Google Shape;179;g16c2910904e_0_2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eb55392af5_0_159:notes"/>
          <p:cNvSpPr txBox="1"/>
          <p:nvPr>
            <p:ph idx="1" type="body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86450" lIns="86450" spcFirstLastPara="1" rIns="86450" wrap="square" tIns="86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g2eb55392af5_0_159:notes"/>
          <p:cNvSpPr/>
          <p:nvPr>
            <p:ph idx="2" type="sldImg"/>
          </p:nvPr>
        </p:nvSpPr>
        <p:spPr>
          <a:xfrm>
            <a:off x="-228600" y="381000"/>
            <a:ext cx="73152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eb55392af5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eb55392af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eb55392af5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2eb55392af5_0_1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eb55392af5_0_2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eb55392af5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/>
          <p:nvPr>
            <p:ph idx="1" type="body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86450" lIns="86450" spcFirstLastPara="1" rIns="86450" wrap="square" tIns="86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:notes"/>
          <p:cNvSpPr/>
          <p:nvPr>
            <p:ph idx="2" type="sldImg"/>
          </p:nvPr>
        </p:nvSpPr>
        <p:spPr>
          <a:xfrm>
            <a:off x="-228600" y="381000"/>
            <a:ext cx="73152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fec9fe3a3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ffec9fe3a3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ffec9fe3a3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gffec9fe3a3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6c2910904e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16c2910904e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3:notes"/>
          <p:cNvSpPr txBox="1"/>
          <p:nvPr>
            <p:ph idx="1" type="body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86450" lIns="86450" spcFirstLastPara="1" rIns="86450" wrap="square" tIns="86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3:notes"/>
          <p:cNvSpPr/>
          <p:nvPr>
            <p:ph idx="2" type="sldImg"/>
          </p:nvPr>
        </p:nvSpPr>
        <p:spPr>
          <a:xfrm>
            <a:off x="-228600" y="381000"/>
            <a:ext cx="73152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8:notes"/>
          <p:cNvSpPr txBox="1"/>
          <p:nvPr>
            <p:ph idx="1" type="body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86450" lIns="86450" spcFirstLastPara="1" rIns="86450" wrap="square" tIns="86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8:notes"/>
          <p:cNvSpPr/>
          <p:nvPr>
            <p:ph idx="2" type="sldImg"/>
          </p:nvPr>
        </p:nvSpPr>
        <p:spPr>
          <a:xfrm>
            <a:off x="-228600" y="381000"/>
            <a:ext cx="73152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ffec9fe3a3_0_489:notes"/>
          <p:cNvSpPr txBox="1"/>
          <p:nvPr>
            <p:ph idx="1" type="body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86450" lIns="86450" spcFirstLastPara="1" rIns="86450" wrap="square" tIns="86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gffec9fe3a3_0_489:notes"/>
          <p:cNvSpPr/>
          <p:nvPr>
            <p:ph idx="2" type="sldImg"/>
          </p:nvPr>
        </p:nvSpPr>
        <p:spPr>
          <a:xfrm>
            <a:off x="-228600" y="381000"/>
            <a:ext cx="73152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8:notes"/>
          <p:cNvSpPr txBox="1"/>
          <p:nvPr>
            <p:ph idx="1" type="body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86450" lIns="86450" spcFirstLastPara="1" rIns="86450" wrap="square" tIns="86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8:notes"/>
          <p:cNvSpPr/>
          <p:nvPr>
            <p:ph idx="2" type="sldImg"/>
          </p:nvPr>
        </p:nvSpPr>
        <p:spPr>
          <a:xfrm>
            <a:off x="-228600" y="381000"/>
            <a:ext cx="73152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3" name="Google Shape;363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ffec9fe3a3_0_0:notes"/>
          <p:cNvSpPr/>
          <p:nvPr>
            <p:ph idx="2" type="sldImg"/>
          </p:nvPr>
        </p:nvSpPr>
        <p:spPr>
          <a:xfrm>
            <a:off x="398217" y="685878"/>
            <a:ext cx="6061500" cy="34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" name="Google Shape;51;gffec9fe3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75" lIns="91275" spcFirstLastPara="1" rIns="91275" wrap="square" tIns="91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3b448f671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7" name="Google Shape;377;g13b448f6712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:notes"/>
          <p:cNvSpPr txBox="1"/>
          <p:nvPr>
            <p:ph idx="1" type="body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86450" lIns="86450" spcFirstLastPara="1" rIns="86450" wrap="square" tIns="86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5:notes"/>
          <p:cNvSpPr/>
          <p:nvPr>
            <p:ph idx="2" type="sldImg"/>
          </p:nvPr>
        </p:nvSpPr>
        <p:spPr>
          <a:xfrm>
            <a:off x="-228600" y="381000"/>
            <a:ext cx="73152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3" name="Google Shape;393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1:notes"/>
          <p:cNvSpPr txBox="1"/>
          <p:nvPr>
            <p:ph idx="1" type="body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86450" lIns="86450" spcFirstLastPara="1" rIns="86450" wrap="square" tIns="86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1:notes"/>
          <p:cNvSpPr/>
          <p:nvPr>
            <p:ph idx="2" type="sldImg"/>
          </p:nvPr>
        </p:nvSpPr>
        <p:spPr>
          <a:xfrm>
            <a:off x="-228600" y="381000"/>
            <a:ext cx="73152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8" name="Google Shape;408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ffec9fe3a3_0_269:notes"/>
          <p:cNvSpPr txBox="1"/>
          <p:nvPr>
            <p:ph idx="1" type="body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86450" lIns="86450" spcFirstLastPara="1" rIns="86450" wrap="square" tIns="86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gffec9fe3a3_0_269:notes"/>
          <p:cNvSpPr/>
          <p:nvPr>
            <p:ph idx="2" type="sldImg"/>
          </p:nvPr>
        </p:nvSpPr>
        <p:spPr>
          <a:xfrm>
            <a:off x="-228600" y="381000"/>
            <a:ext cx="73152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9" name="Google Shape;499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0" name="Google Shape;70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ffec9fe3a3_0_93:notes"/>
          <p:cNvSpPr/>
          <p:nvPr>
            <p:ph idx="2" type="sldImg"/>
          </p:nvPr>
        </p:nvSpPr>
        <p:spPr>
          <a:xfrm>
            <a:off x="399766" y="685878"/>
            <a:ext cx="6058200" cy="34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gffec9fe3a3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00" spcFirstLastPara="1" rIns="91300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" name="Google Shape;78;gffec9fe3a3_0_9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00" spcFirstLastPara="1" rIns="91300" wrap="square" tIns="456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 txBox="1"/>
          <p:nvPr>
            <p:ph idx="1" type="body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86450" lIns="86450" spcFirstLastPara="1" rIns="86450" wrap="square" tIns="86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6:notes"/>
          <p:cNvSpPr/>
          <p:nvPr>
            <p:ph idx="2" type="sldImg"/>
          </p:nvPr>
        </p:nvSpPr>
        <p:spPr>
          <a:xfrm>
            <a:off x="-228600" y="381000"/>
            <a:ext cx="73152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Improvement around fires..overprediction now underprdiction over E. Asia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:notes"/>
          <p:cNvSpPr txBox="1"/>
          <p:nvPr>
            <p:ph idx="1" type="body"/>
          </p:nvPr>
        </p:nvSpPr>
        <p:spPr>
          <a:xfrm>
            <a:off x="685800" y="4648200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86450" lIns="86450" spcFirstLastPara="1" rIns="86450" wrap="square" tIns="86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improvement in overprediction esp around fires in Africa, E. Asia AOD, North America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6:notes"/>
          <p:cNvSpPr/>
          <p:nvPr>
            <p:ph idx="2" type="sldImg"/>
          </p:nvPr>
        </p:nvSpPr>
        <p:spPr>
          <a:xfrm>
            <a:off x="-228600" y="381000"/>
            <a:ext cx="73152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4"/>
          <p:cNvSpPr txBox="1"/>
          <p:nvPr>
            <p:ph type="ctrTitle"/>
          </p:nvPr>
        </p:nvSpPr>
        <p:spPr>
          <a:xfrm>
            <a:off x="914400" y="2111123"/>
            <a:ext cx="103632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b="1" i="0" sz="6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b="1" i="0" sz="6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b="1" i="0" sz="6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b="1" i="0" sz="6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b="1" i="0" sz="6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b="1" i="0" sz="6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b="1" i="0" sz="6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b="1" i="0" sz="6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b="1" i="0" sz="6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54"/>
          <p:cNvSpPr txBox="1"/>
          <p:nvPr>
            <p:ph idx="1" type="subTitle"/>
          </p:nvPr>
        </p:nvSpPr>
        <p:spPr>
          <a:xfrm>
            <a:off x="914400" y="3786736"/>
            <a:ext cx="103632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54"/>
          <p:cNvSpPr txBox="1"/>
          <p:nvPr>
            <p:ph idx="12" type="sldNum"/>
          </p:nvPr>
        </p:nvSpPr>
        <p:spPr>
          <a:xfrm>
            <a:off x="11409056" y="633313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1024px-NOAA_logo.svg.png" id="17" name="Google Shape;17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20719" y="0"/>
            <a:ext cx="1071281" cy="954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5"/>
          <p:cNvSpPr txBox="1"/>
          <p:nvPr>
            <p:ph idx="10" type="dt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55"/>
          <p:cNvSpPr txBox="1"/>
          <p:nvPr>
            <p:ph idx="11" type="ftr"/>
          </p:nvPr>
        </p:nvSpPr>
        <p:spPr>
          <a:xfrm>
            <a:off x="4038600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55"/>
          <p:cNvSpPr txBox="1"/>
          <p:nvPr>
            <p:ph idx="12" type="sldNum"/>
          </p:nvPr>
        </p:nvSpPr>
        <p:spPr>
          <a:xfrm>
            <a:off x="11409056" y="633313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ffec9fe3a3_0_89"/>
          <p:cNvSpPr txBox="1"/>
          <p:nvPr>
            <p:ph type="title"/>
          </p:nvPr>
        </p:nvSpPr>
        <p:spPr>
          <a:xfrm>
            <a:off x="947400" y="274625"/>
            <a:ext cx="106347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" name="Google Shape;24;gffec9fe3a3_0_89"/>
          <p:cNvSpPr txBox="1"/>
          <p:nvPr>
            <p:ph idx="1" type="body"/>
          </p:nvPr>
        </p:nvSpPr>
        <p:spPr>
          <a:xfrm>
            <a:off x="947400" y="1295400"/>
            <a:ext cx="10753500" cy="49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8"/>
          <p:cNvSpPr txBox="1"/>
          <p:nvPr>
            <p:ph type="title"/>
          </p:nvPr>
        </p:nvSpPr>
        <p:spPr>
          <a:xfrm>
            <a:off x="703729" y="98345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8"/>
          <p:cNvSpPr txBox="1"/>
          <p:nvPr>
            <p:ph idx="1" type="body"/>
          </p:nvPr>
        </p:nvSpPr>
        <p:spPr>
          <a:xfrm>
            <a:off x="1062318" y="2151529"/>
            <a:ext cx="10291482" cy="4025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9"/>
          <p:cNvSpPr txBox="1"/>
          <p:nvPr>
            <p:ph type="title"/>
          </p:nvPr>
        </p:nvSpPr>
        <p:spPr>
          <a:xfrm>
            <a:off x="555811" y="109490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59"/>
          <p:cNvSpPr txBox="1"/>
          <p:nvPr>
            <p:ph idx="12" type="sldNum"/>
          </p:nvPr>
        </p:nvSpPr>
        <p:spPr>
          <a:xfrm>
            <a:off x="11409056" y="633313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3"/>
          <p:cNvSpPr txBox="1"/>
          <p:nvPr>
            <p:ph type="title"/>
          </p:nvPr>
        </p:nvSpPr>
        <p:spPr>
          <a:xfrm>
            <a:off x="914350" y="120731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53"/>
          <p:cNvSpPr txBox="1"/>
          <p:nvPr>
            <p:ph idx="1" type="body"/>
          </p:nvPr>
        </p:nvSpPr>
        <p:spPr>
          <a:xfrm>
            <a:off x="609500" y="1898549"/>
            <a:ext cx="109728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82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●"/>
              <a:defRPr b="0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○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■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53"/>
          <p:cNvSpPr txBox="1"/>
          <p:nvPr>
            <p:ph idx="12" type="sldNum"/>
          </p:nvPr>
        </p:nvSpPr>
        <p:spPr>
          <a:xfrm>
            <a:off x="11409056" y="633313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" name="Google Shape;9;p53"/>
          <p:cNvSpPr/>
          <p:nvPr/>
        </p:nvSpPr>
        <p:spPr>
          <a:xfrm>
            <a:off x="0" y="6656294"/>
            <a:ext cx="12140756" cy="305386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2000px-Seal_of_the_United_States_Department_of_Commerce.svg.png" id="10" name="Google Shape;10;p5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0032" y="80675"/>
            <a:ext cx="1119862" cy="86061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3"/>
          <p:cNvSpPr txBox="1"/>
          <p:nvPr/>
        </p:nvSpPr>
        <p:spPr>
          <a:xfrm>
            <a:off x="1169894" y="80675"/>
            <a:ext cx="9912361" cy="445461"/>
          </a:xfrm>
          <a:prstGeom prst="rect">
            <a:avLst/>
          </a:prstGeom>
          <a:solidFill>
            <a:srgbClr val="5BA4E3"/>
          </a:solidFill>
          <a:ln>
            <a:noFill/>
          </a:ln>
        </p:spPr>
        <p:txBody>
          <a:bodyPr anchorCtr="0" anchor="t" bIns="60925" lIns="121875" spcFirstLastPara="1" rIns="121875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A467F"/>
                </a:solidFill>
                <a:latin typeface="Arial"/>
                <a:ea typeface="Arial"/>
                <a:cs typeface="Arial"/>
                <a:sym typeface="Arial"/>
              </a:rPr>
              <a:t>NATIONAL OCEANIC AND ATMOSPHERIC ADMINISTRATION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1024px-NOAA_logo.svg.png" id="12" name="Google Shape;12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82255" y="22075"/>
            <a:ext cx="995899" cy="91921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Relationship Id="rId4" Type="http://schemas.openxmlformats.org/officeDocument/2006/relationships/image" Target="../media/image26.png"/><Relationship Id="rId5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docs.google.com/presentation/d/1knaOdptV0D3r0KEv56KMpan3B_0_4f4Iz5H9czJTULc/edit#slide=id.g120a8b8d1af_2_167" TargetMode="External"/><Relationship Id="rId4" Type="http://schemas.openxmlformats.org/officeDocument/2006/relationships/hyperlink" Target="https://docs.google.com/presentation/d/1knaOdptV0D3r0KEv56KMpan3B_0_4f4Iz5H9czJTULc/edit#slide=id.g120a8b8d1af_2_167" TargetMode="External"/><Relationship Id="rId5" Type="http://schemas.openxmlformats.org/officeDocument/2006/relationships/hyperlink" Target="https://www.emc.ncep.noaa.gov/gc_wmb/parthab/WCOSS2_GEFSAero/html/fv3_aod_png.html#picture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hyperlink" Target="http://www2.spa.ncep.noaa.gov/bugzilla/show_bug.cgi?id=998" TargetMode="External"/><Relationship Id="rId10" Type="http://schemas.openxmlformats.org/officeDocument/2006/relationships/hyperlink" Target="http://www2.spa.ncep.noaa.gov/bugzilla/show_bug.cgi?id=1013" TargetMode="External"/><Relationship Id="rId13" Type="http://schemas.openxmlformats.org/officeDocument/2006/relationships/hyperlink" Target="http://www2.spa.ncep.noaa.gov/bugzilla/show_bug.cgi?id=1002" TargetMode="External"/><Relationship Id="rId12" Type="http://schemas.openxmlformats.org/officeDocument/2006/relationships/hyperlink" Target="http://www2.spa.ncep.noaa.gov/bugzilla/show_bug.cgi?id=998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2.spa.ncep.noaa.gov/bugzilla/buglist.cgi?bug_status=__open__&amp;list_id=3573&amp;product=GEFS&amp;query_format=specific&amp;order=bug_id&amp;query_based_on=" TargetMode="External"/><Relationship Id="rId4" Type="http://schemas.openxmlformats.org/officeDocument/2006/relationships/hyperlink" Target="http://www2.spa.ncep.noaa.gov/bugzilla/buglist.cgi?bug_status=__open__&amp;list_id=3573&amp;product=GEFS&amp;query_format=specific&amp;order=product%2Cpriority%2Cbug_severity&amp;query_based_on=" TargetMode="External"/><Relationship Id="rId9" Type="http://schemas.openxmlformats.org/officeDocument/2006/relationships/hyperlink" Target="http://www2.spa.ncep.noaa.gov/bugzilla/show_bug.cgi?id=1013" TargetMode="External"/><Relationship Id="rId15" Type="http://schemas.openxmlformats.org/officeDocument/2006/relationships/hyperlink" Target="http://www2.spa.ncep.noaa.gov/bugzilla/show_bug.cgi?id=337" TargetMode="External"/><Relationship Id="rId14" Type="http://schemas.openxmlformats.org/officeDocument/2006/relationships/hyperlink" Target="http://www2.spa.ncep.noaa.gov/bugzilla/show_bug.cgi?id=1002" TargetMode="External"/><Relationship Id="rId16" Type="http://schemas.openxmlformats.org/officeDocument/2006/relationships/hyperlink" Target="http://www2.spa.ncep.noaa.gov/bugzilla/show_bug.cgi?id=337" TargetMode="External"/><Relationship Id="rId5" Type="http://schemas.openxmlformats.org/officeDocument/2006/relationships/hyperlink" Target="http://www2.spa.ncep.noaa.gov/bugzilla/buglist.cgi?bug_status=__open__&amp;list_id=3573&amp;product=GEFS&amp;query_format=specific&amp;order=component%2Cpriority%2Cbug_severity&amp;query_based_on=" TargetMode="External"/><Relationship Id="rId6" Type="http://schemas.openxmlformats.org/officeDocument/2006/relationships/hyperlink" Target="http://www2.spa.ncep.noaa.gov/bugzilla/buglist.cgi?bug_status=__open__&amp;list_id=3573&amp;product=GEFS&amp;query_format=specific&amp;order=bug_status%2Cpriority%2Cbug_severity&amp;query_based_on=" TargetMode="External"/><Relationship Id="rId7" Type="http://schemas.openxmlformats.org/officeDocument/2006/relationships/hyperlink" Target="http://www2.spa.ncep.noaa.gov/bugzilla/buglist.cgi?bug_status=__open__&amp;list_id=3573&amp;product=GEFS&amp;query_format=specific&amp;order=short_desc%2Cpriority%2Cbug_severity&amp;query_based_on=" TargetMode="External"/><Relationship Id="rId8" Type="http://schemas.openxmlformats.org/officeDocument/2006/relationships/hyperlink" Target="http://www2.spa.ncep.noaa.gov/bugzilla/buglist.cgi?bug_status=__open__&amp;list_id=3573&amp;product=GEFS&amp;query_format=specific&amp;order=changeddate%2Cpriority%2Cbug_severity&amp;query_based_on=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emc.ncep.noaa.gov/gc_wmb/parthab/WCOSS2_GEFSAero/html/fv3_aod_png.html#picture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"/>
          <p:cNvSpPr txBox="1"/>
          <p:nvPr>
            <p:ph type="ctrTitle"/>
          </p:nvPr>
        </p:nvSpPr>
        <p:spPr>
          <a:xfrm>
            <a:off x="914400" y="2111123"/>
            <a:ext cx="103632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109700" lIns="109700" spcFirstLastPara="1" rIns="109700" wrap="square" tIns="109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</a:pPr>
            <a:r>
              <a:t/>
            </a:r>
            <a:endParaRPr sz="3700">
              <a:solidFill>
                <a:srgbClr val="0000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</a:pPr>
            <a:r>
              <a:t/>
            </a:r>
            <a:endParaRPr sz="3700">
              <a:solidFill>
                <a:srgbClr val="0000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</a:pPr>
            <a:r>
              <a:t/>
            </a:r>
            <a:endParaRPr sz="3700">
              <a:solidFill>
                <a:srgbClr val="0000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</a:pPr>
            <a:r>
              <a:t/>
            </a:r>
            <a:endParaRPr sz="3700">
              <a:solidFill>
                <a:srgbClr val="0000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</a:pPr>
            <a:r>
              <a:rPr lang="en-US" sz="3700">
                <a:solidFill>
                  <a:srgbClr val="0000CC"/>
                </a:solidFill>
              </a:rPr>
              <a:t>Globel Ensemble Forecast System Aerosol Physics v12-v13</a:t>
            </a:r>
            <a:endParaRPr sz="3700">
              <a:solidFill>
                <a:srgbClr val="0000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9" name="Google Shape;39;p1"/>
          <p:cNvSpPr txBox="1"/>
          <p:nvPr>
            <p:ph idx="1" type="subTitle"/>
          </p:nvPr>
        </p:nvSpPr>
        <p:spPr>
          <a:xfrm>
            <a:off x="914400" y="3786736"/>
            <a:ext cx="103632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rPr b="1" lang="en-US" sz="2400">
                <a:solidFill>
                  <a:srgbClr val="002060"/>
                </a:solidFill>
              </a:rPr>
              <a:t>Li Pan, Partha Bhattacharjee and Jeff McQueen  (NOAA/NWS/NCEP/EMC) </a:t>
            </a:r>
            <a:endParaRPr b="1" sz="2400">
              <a:solidFill>
                <a:srgbClr val="002060"/>
              </a:solidFill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"/>
          <p:cNvSpPr txBox="1"/>
          <p:nvPr/>
        </p:nvSpPr>
        <p:spPr>
          <a:xfrm flipH="1">
            <a:off x="1004450" y="5336600"/>
            <a:ext cx="10256100" cy="8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"/>
              <a:buFont typeface="Arial"/>
              <a:buNone/>
            </a:pPr>
            <a:r>
              <a:rPr b="1" lang="en-US" sz="2400">
                <a:solidFill>
                  <a:srgbClr val="002060"/>
                </a:solidFill>
              </a:rPr>
              <a:t>July 24, 2024</a:t>
            </a:r>
            <a:endParaRPr b="1" i="0" sz="2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"/>
          <p:cNvSpPr txBox="1"/>
          <p:nvPr>
            <p:ph idx="12" type="sldNum"/>
          </p:nvPr>
        </p:nvSpPr>
        <p:spPr>
          <a:xfrm>
            <a:off x="11409056" y="633313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ffec9fe3a3_0_4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0"/>
            <a:ext cx="85587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ffec9fe3a3_0_463"/>
          <p:cNvSpPr txBox="1"/>
          <p:nvPr/>
        </p:nvSpPr>
        <p:spPr>
          <a:xfrm>
            <a:off x="86375" y="1122850"/>
            <a:ext cx="2038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20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California Fires, August 2021</a:t>
            </a:r>
            <a:endParaRPr b="1" i="0" sz="2000" u="none" cap="none" strike="noStrik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gffec9fe3a3_0_463"/>
          <p:cNvSpPr txBox="1"/>
          <p:nvPr/>
        </p:nvSpPr>
        <p:spPr>
          <a:xfrm>
            <a:off x="0" y="2560550"/>
            <a:ext cx="9783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Production :</a:t>
            </a:r>
            <a:endParaRPr b="1" i="0" sz="1800" u="sng" cap="none" strike="noStrike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Total AOD bias</a:t>
            </a:r>
            <a:endParaRPr b="1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against MERRA2 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MODIS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gffec9fe3a3_0_463"/>
          <p:cNvSpPr txBox="1"/>
          <p:nvPr/>
        </p:nvSpPr>
        <p:spPr>
          <a:xfrm>
            <a:off x="10387600" y="2782500"/>
            <a:ext cx="9783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V12.3Retro</a:t>
            </a:r>
            <a:r>
              <a:rPr b="1" i="0" lang="en-US" sz="1800" u="none" cap="none" strike="noStrike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</a:t>
            </a:r>
            <a:endParaRPr b="1" i="0" sz="1800" u="none" cap="none" strike="noStrike">
              <a:solidFill>
                <a:srgbClr val="FF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Total AOD bias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against MERRA2 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MODIS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gffec9fe3a3_0_463"/>
          <p:cNvSpPr txBox="1"/>
          <p:nvPr>
            <p:ph idx="12" type="sldNum"/>
          </p:nvPr>
        </p:nvSpPr>
        <p:spPr>
          <a:xfrm>
            <a:off x="11409056" y="633313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955384" y="3244336"/>
            <a:ext cx="331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4"/>
          <p:cNvSpPr txBox="1"/>
          <p:nvPr/>
        </p:nvSpPr>
        <p:spPr>
          <a:xfrm>
            <a:off x="1233726" y="1059550"/>
            <a:ext cx="9701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EXP run CEDS Emission Test: January, 2021 (total AOD Bias)</a:t>
            </a:r>
            <a:endParaRPr b="1" i="1" sz="4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4"/>
          <p:cNvPicPr preferRelativeResize="0"/>
          <p:nvPr/>
        </p:nvPicPr>
        <p:blipFill rotWithShape="1">
          <a:blip r:embed="rId3">
            <a:alphaModFix/>
          </a:blip>
          <a:srcRect b="35057" l="2341" r="50357" t="33375"/>
          <a:stretch/>
        </p:blipFill>
        <p:spPr>
          <a:xfrm>
            <a:off x="6286875" y="1964675"/>
            <a:ext cx="5600149" cy="362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4"/>
          <p:cNvSpPr txBox="1"/>
          <p:nvPr/>
        </p:nvSpPr>
        <p:spPr>
          <a:xfrm>
            <a:off x="8020152" y="1534257"/>
            <a:ext cx="243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CEDS 2019</a:t>
            </a:r>
            <a:endParaRPr b="1" i="0" sz="24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4"/>
          <p:cNvSpPr txBox="1"/>
          <p:nvPr/>
        </p:nvSpPr>
        <p:spPr>
          <a:xfrm>
            <a:off x="2573320" y="1534241"/>
            <a:ext cx="243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CEDS 2014</a:t>
            </a:r>
            <a:endParaRPr b="1" i="0" sz="24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4"/>
          <p:cNvSpPr txBox="1"/>
          <p:nvPr/>
        </p:nvSpPr>
        <p:spPr>
          <a:xfrm>
            <a:off x="1827900" y="5840575"/>
            <a:ext cx="8536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Large improvement of total AOD bias over </a:t>
            </a:r>
            <a:endParaRPr b="1" i="0" sz="24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East Asia with 2019 inventory </a:t>
            </a:r>
            <a:endParaRPr b="1" i="0" sz="24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14"/>
          <p:cNvPicPr preferRelativeResize="0"/>
          <p:nvPr/>
        </p:nvPicPr>
        <p:blipFill rotWithShape="1">
          <a:blip r:embed="rId3">
            <a:alphaModFix/>
          </a:blip>
          <a:srcRect b="36125" l="50263" r="0" t="33994"/>
          <a:stretch/>
        </p:blipFill>
        <p:spPr>
          <a:xfrm>
            <a:off x="252750" y="2064374"/>
            <a:ext cx="5818647" cy="339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ffec9fe3a3_0_471"/>
          <p:cNvSpPr txBox="1"/>
          <p:nvPr>
            <p:ph type="title"/>
          </p:nvPr>
        </p:nvSpPr>
        <p:spPr>
          <a:xfrm>
            <a:off x="966500" y="233275"/>
            <a:ext cx="113538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820"/>
              <a:t>OPEN-AQ PM</a:t>
            </a:r>
            <a:r>
              <a:rPr baseline="-25000" lang="en-US" sz="3820"/>
              <a:t>2.5</a:t>
            </a:r>
            <a:r>
              <a:rPr lang="en-US" sz="3820"/>
              <a:t> Regional Biases (µg m</a:t>
            </a:r>
            <a:r>
              <a:rPr baseline="30000" lang="en-US" sz="3820"/>
              <a:t>-3</a:t>
            </a:r>
            <a:r>
              <a:rPr lang="en-US" sz="3820"/>
              <a:t>) </a:t>
            </a:r>
            <a:endParaRPr sz="3820"/>
          </a:p>
        </p:txBody>
      </p:sp>
      <p:sp>
        <p:nvSpPr>
          <p:cNvPr id="146" name="Google Shape;146;gffec9fe3a3_0_47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" name="Google Shape;147;gffec9fe3a3_0_471"/>
          <p:cNvSpPr txBox="1"/>
          <p:nvPr/>
        </p:nvSpPr>
        <p:spPr>
          <a:xfrm>
            <a:off x="5926500" y="6129000"/>
            <a:ext cx="2295000" cy="4311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Degraded Performance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ffec9fe3a3_0_471"/>
          <p:cNvSpPr txBox="1"/>
          <p:nvPr/>
        </p:nvSpPr>
        <p:spPr>
          <a:xfrm>
            <a:off x="3405900" y="6129000"/>
            <a:ext cx="2295000" cy="4311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Improved Performance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ffec9fe3a3_0_471"/>
          <p:cNvSpPr txBox="1"/>
          <p:nvPr/>
        </p:nvSpPr>
        <p:spPr>
          <a:xfrm>
            <a:off x="4858275" y="5574900"/>
            <a:ext cx="1902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August 2021</a:t>
            </a:r>
            <a:endParaRPr b="1" i="0" sz="2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gffec9fe3a3_0_471"/>
          <p:cNvSpPr txBox="1"/>
          <p:nvPr/>
        </p:nvSpPr>
        <p:spPr>
          <a:xfrm>
            <a:off x="1256925" y="1352200"/>
            <a:ext cx="229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Oper CEDS 2014</a:t>
            </a:r>
            <a:endParaRPr b="1" i="0" sz="2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ffec9fe3a3_0_471"/>
          <p:cNvSpPr txBox="1"/>
          <p:nvPr/>
        </p:nvSpPr>
        <p:spPr>
          <a:xfrm>
            <a:off x="6820800" y="1262663"/>
            <a:ext cx="315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Retro/Fix CEDS 2019</a:t>
            </a:r>
            <a:endParaRPr b="1" i="0" sz="2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2" name="Google Shape;152;gffec9fe3a3_0_471"/>
          <p:cNvGraphicFramePr/>
          <p:nvPr/>
        </p:nvGraphicFramePr>
        <p:xfrm>
          <a:off x="3986400" y="1093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{841E16C1-D931-4919-BD06-024B06F35351}</a:tableStyleId>
              </a:tblPr>
              <a:tblGrid>
                <a:gridCol w="505850"/>
                <a:gridCol w="505850"/>
                <a:gridCol w="505850"/>
              </a:tblGrid>
              <a:tr h="327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NMB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NME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IOA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</a:tr>
              <a:tr h="5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91.87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110.3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0.46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153" name="Google Shape;153;gffec9fe3a3_0_471"/>
          <p:cNvGraphicFramePr/>
          <p:nvPr/>
        </p:nvGraphicFramePr>
        <p:xfrm>
          <a:off x="9970800" y="1120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{841E16C1-D931-4919-BD06-024B06F35351}</a:tableStyleId>
              </a:tblPr>
              <a:tblGrid>
                <a:gridCol w="505850"/>
                <a:gridCol w="505850"/>
                <a:gridCol w="505850"/>
              </a:tblGrid>
              <a:tr h="343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NMB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NME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IOA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</a:tr>
              <a:tr h="49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41.7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74.2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0.54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</a:tr>
            </a:tbl>
          </a:graphicData>
        </a:graphic>
      </p:graphicFrame>
      <p:pic>
        <p:nvPicPr>
          <p:cNvPr id="154" name="Google Shape;154;gffec9fe3a3_0_4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800" y="2026213"/>
            <a:ext cx="5801099" cy="33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ffec9fe3a3_0_4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7899" y="1967763"/>
            <a:ext cx="5960701" cy="34844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Google Shape;156;gffec9fe3a3_0_471"/>
          <p:cNvCxnSpPr/>
          <p:nvPr/>
        </p:nvCxnSpPr>
        <p:spPr>
          <a:xfrm>
            <a:off x="4306500" y="5724000"/>
            <a:ext cx="2592000" cy="1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7" name="Google Shape;157;gffec9fe3a3_0_471"/>
          <p:cNvSpPr txBox="1"/>
          <p:nvPr/>
        </p:nvSpPr>
        <p:spPr>
          <a:xfrm>
            <a:off x="4692600" y="5393750"/>
            <a:ext cx="267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Significant Improvement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gffec9fe3a3_0_471"/>
          <p:cNvSpPr txBox="1"/>
          <p:nvPr/>
        </p:nvSpPr>
        <p:spPr>
          <a:xfrm>
            <a:off x="3621900" y="4707000"/>
            <a:ext cx="229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EAS</a:t>
            </a:r>
            <a:endParaRPr b="1" i="0" sz="2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gffec9fe3a3_0_471"/>
          <p:cNvSpPr txBox="1"/>
          <p:nvPr/>
        </p:nvSpPr>
        <p:spPr>
          <a:xfrm>
            <a:off x="9152400" y="4778400"/>
            <a:ext cx="229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EAS</a:t>
            </a:r>
            <a:endParaRPr b="1" i="0" sz="2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13b7352e0ee_0_6"/>
          <p:cNvPicPr preferRelativeResize="0"/>
          <p:nvPr/>
        </p:nvPicPr>
        <p:blipFill rotWithShape="1">
          <a:blip r:embed="rId3">
            <a:alphaModFix/>
          </a:blip>
          <a:srcRect b="0" l="-1630" r="1628" t="0"/>
          <a:stretch/>
        </p:blipFill>
        <p:spPr>
          <a:xfrm>
            <a:off x="6150675" y="2307300"/>
            <a:ext cx="5382086" cy="254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13b7352e0ee_0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75" y="2307299"/>
            <a:ext cx="6367124" cy="254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13b7352e0ee_0_6"/>
          <p:cNvSpPr txBox="1"/>
          <p:nvPr/>
        </p:nvSpPr>
        <p:spPr>
          <a:xfrm>
            <a:off x="5672471" y="667775"/>
            <a:ext cx="1068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3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PM25</a:t>
            </a:r>
            <a:endParaRPr b="1" i="0" sz="23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13b7352e0ee_0_6"/>
          <p:cNvSpPr txBox="1"/>
          <p:nvPr/>
        </p:nvSpPr>
        <p:spPr>
          <a:xfrm>
            <a:off x="276375" y="5513200"/>
            <a:ext cx="10865700" cy="6465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PM25, the performance is improved for the CONUS and the E US.  The performance is slightly degraded in the W US (mainly due to the overestimate for 6/25-27 but slightly better for the remaining days).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13b7352e0ee_0_6"/>
          <p:cNvSpPr txBox="1"/>
          <p:nvPr/>
        </p:nvSpPr>
        <p:spPr>
          <a:xfrm>
            <a:off x="6425477" y="606275"/>
            <a:ext cx="189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Time Series</a:t>
            </a:r>
            <a:endParaRPr b="1" i="0" sz="2800" u="none" cap="none" strike="noStrike">
              <a:solidFill>
                <a:srgbClr val="3333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13b7352e0ee_0_6"/>
          <p:cNvSpPr txBox="1"/>
          <p:nvPr/>
        </p:nvSpPr>
        <p:spPr>
          <a:xfrm>
            <a:off x="2445075" y="1067975"/>
            <a:ext cx="82161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GEFSv12.3 LBCs impact on </a:t>
            </a:r>
            <a:endParaRPr b="1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CMAQ PM2.5 forecast </a:t>
            </a:r>
            <a:endParaRPr b="1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6/25-7/03/22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/>
          <p:nvPr/>
        </p:nvSpPr>
        <p:spPr>
          <a:xfrm>
            <a:off x="5955384" y="3244336"/>
            <a:ext cx="331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1431559" y="1122282"/>
            <a:ext cx="9090900" cy="92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V12.3 Summary</a:t>
            </a:r>
            <a:endParaRPr b="1" i="1" sz="3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2"/>
          <p:cNvSpPr txBox="1"/>
          <p:nvPr/>
        </p:nvSpPr>
        <p:spPr>
          <a:xfrm>
            <a:off x="292725" y="2287550"/>
            <a:ext cx="11656800" cy="56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C"/>
              </a:buClr>
              <a:buSzPts val="2200"/>
              <a:buFont typeface="Arial"/>
              <a:buChar char="●"/>
            </a:pPr>
            <a:r>
              <a:rPr b="1" i="0" lang="en-US" sz="22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Reduced AOD bias against MODIS satellite and NASA MERRA2 re-analysis</a:t>
            </a:r>
            <a:endParaRPr b="1" i="0" sz="22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C"/>
              </a:buClr>
              <a:buSzPts val="2200"/>
              <a:buFont typeface="Arial"/>
              <a:buChar char="●"/>
            </a:pPr>
            <a:r>
              <a:rPr b="1" i="0" lang="en-US" sz="22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Reduced GEFS-Aerosols AOD RMSE against AERONET stations over N. American and over biomass burning areas</a:t>
            </a:r>
            <a:endParaRPr b="1" i="0" sz="22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C"/>
              </a:buClr>
              <a:buSzPts val="2200"/>
              <a:buFont typeface="Arial"/>
              <a:buChar char="●"/>
            </a:pPr>
            <a:r>
              <a:rPr b="1" i="0" lang="en-US" sz="22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Improved aerosol predictions for East Asia anthropogenically influenced areas</a:t>
            </a:r>
            <a:endParaRPr b="1" i="0" sz="22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C"/>
              </a:buClr>
              <a:buSzPts val="2200"/>
              <a:buFont typeface="Arial"/>
              <a:buChar char="●"/>
            </a:pPr>
            <a:r>
              <a:rPr b="1" i="0" lang="en-US" sz="22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More of an underprediction bias overall</a:t>
            </a:r>
            <a:endParaRPr b="1" i="0" sz="22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n-US" sz="2200" u="none" cap="none" strike="noStrik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Experiments highlight the importance of </a:t>
            </a:r>
            <a:endParaRPr b="1" i="0" sz="2200" u="none" cap="none" strike="noStrike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wet scavenging coefficiants and AOD calculation methods</a:t>
            </a:r>
            <a:endParaRPr b="1" i="0" sz="2200" u="none" cap="none" strike="noStrike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</a:pPr>
            <a:r>
              <a:t/>
            </a:r>
            <a:endParaRPr b="1" i="0" sz="14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6c2910904e_0_206"/>
          <p:cNvSpPr txBox="1"/>
          <p:nvPr>
            <p:ph idx="4294967295" type="title"/>
          </p:nvPr>
        </p:nvSpPr>
        <p:spPr>
          <a:xfrm>
            <a:off x="914400" y="379767"/>
            <a:ext cx="10820400" cy="7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-US" sz="3700">
                <a:solidFill>
                  <a:schemeClr val="accent1"/>
                </a:solidFill>
              </a:rPr>
              <a:t>Operational Targets for Global UFS-Coupled </a:t>
            </a:r>
            <a:endParaRPr sz="3700">
              <a:solidFill>
                <a:schemeClr val="accent1"/>
              </a:solidFill>
            </a:endParaRPr>
          </a:p>
        </p:txBody>
      </p:sp>
      <p:sp>
        <p:nvSpPr>
          <p:cNvPr id="182" name="Google Shape;182;g16c2910904e_0_206"/>
          <p:cNvSpPr/>
          <p:nvPr/>
        </p:nvSpPr>
        <p:spPr>
          <a:xfrm>
            <a:off x="4498181" y="3614223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16c2910904e_0_206"/>
          <p:cNvSpPr txBox="1"/>
          <p:nvPr/>
        </p:nvSpPr>
        <p:spPr>
          <a:xfrm>
            <a:off x="914400" y="1115100"/>
            <a:ext cx="5580300" cy="26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GFS v17/GEFS v13: Fully coupled system for MRW and Subseasonal predictions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736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•"/>
            </a:pPr>
            <a:r>
              <a:rPr b="1" i="0" lang="en-US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FV3+MOM6+CICE6+</a:t>
            </a:r>
            <a:r>
              <a:rPr b="1" i="0" lang="en-US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WW</a:t>
            </a:r>
            <a:r>
              <a:rPr b="1" i="0" lang="en-US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3+NOAH-MP+ GOCART Coupled Model</a:t>
            </a:r>
            <a:endParaRPr b="1" i="0" sz="13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736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•"/>
            </a:pPr>
            <a:r>
              <a:rPr b="0" i="0" lang="en-US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Advanced Physics, Weakly Coupled DA</a:t>
            </a:r>
            <a:endParaRPr b="0" i="0" sz="13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736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Arial"/>
              <a:buChar char="•"/>
            </a:pPr>
            <a:r>
              <a:rPr b="1" i="0" lang="en-US" sz="19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FY2</a:t>
            </a:r>
            <a:r>
              <a:rPr b="1" lang="en-US" sz="1900">
                <a:solidFill>
                  <a:schemeClr val="accent5"/>
                </a:solidFill>
              </a:rPr>
              <a:t>6</a:t>
            </a:r>
            <a:r>
              <a:rPr b="1" i="0" lang="en-US" sz="19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: Implement GFS v17 &amp; GEFS v13</a:t>
            </a:r>
            <a:endParaRPr b="0" i="0" sz="17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16c2910904e_0_206"/>
          <p:cNvSpPr txBox="1"/>
          <p:nvPr/>
        </p:nvSpPr>
        <p:spPr>
          <a:xfrm>
            <a:off x="914400" y="3983533"/>
            <a:ext cx="5580300" cy="25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Seasonal Forecast System (SFS v1.0)</a:t>
            </a:r>
            <a:endParaRPr b="0" i="0" sz="1400" u="none" cap="none" strike="noStrike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27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Fully coupled Unified Forecast System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27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Seasonal ensemble forecasts with reanalysis and reforecasts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27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Advanced coupled DA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27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Arial"/>
              <a:buChar char="•"/>
            </a:pPr>
            <a:r>
              <a:rPr b="1" i="0" lang="en-US" sz="19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FY27+: Implement SFS v1.0</a:t>
            </a:r>
            <a:endParaRPr b="0" i="0" sz="13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g16c2910904e_0_206"/>
          <p:cNvGrpSpPr/>
          <p:nvPr/>
        </p:nvGrpSpPr>
        <p:grpSpPr>
          <a:xfrm>
            <a:off x="6700730" y="985769"/>
            <a:ext cx="5135298" cy="4993666"/>
            <a:chOff x="5029758" y="739350"/>
            <a:chExt cx="4056318" cy="3944444"/>
          </a:xfrm>
        </p:grpSpPr>
        <p:pic>
          <p:nvPicPr>
            <p:cNvPr id="186" name="Google Shape;186;g16c2910904e_0_20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306595" y="1291537"/>
              <a:ext cx="3674945" cy="33922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g16c2910904e_0_20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029758" y="739350"/>
              <a:ext cx="4056318" cy="41937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eb55392af5_0_159"/>
          <p:cNvSpPr/>
          <p:nvPr/>
        </p:nvSpPr>
        <p:spPr>
          <a:xfrm>
            <a:off x="5955384" y="3244336"/>
            <a:ext cx="331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2eb55392af5_0_159"/>
          <p:cNvSpPr txBox="1"/>
          <p:nvPr/>
        </p:nvSpPr>
        <p:spPr>
          <a:xfrm>
            <a:off x="1431559" y="1122282"/>
            <a:ext cx="9090900" cy="92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lang="en-US" sz="4400">
                <a:solidFill>
                  <a:schemeClr val="dk1"/>
                </a:solidFill>
              </a:rPr>
              <a:t>GEFS v13 (2026)</a:t>
            </a:r>
            <a:endParaRPr b="1" i="1" sz="3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2eb55392af5_0_159"/>
          <p:cNvSpPr txBox="1"/>
          <p:nvPr/>
        </p:nvSpPr>
        <p:spPr>
          <a:xfrm>
            <a:off x="292725" y="1790225"/>
            <a:ext cx="11656800" cy="51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C"/>
              </a:buClr>
              <a:buSzPts val="2000"/>
              <a:buFont typeface="Arial"/>
              <a:buChar char="●"/>
            </a:pPr>
            <a:r>
              <a:rPr b="1" lang="en-US" sz="2000">
                <a:solidFill>
                  <a:srgbClr val="0000CC"/>
                </a:solidFill>
              </a:rPr>
              <a:t>Update all 31 members to GFSv17 Unified Coupled Forecast System (UFS) </a:t>
            </a:r>
            <a:endParaRPr b="1" sz="2000">
              <a:solidFill>
                <a:srgbClr val="0000CC"/>
              </a:solidFill>
            </a:endParaRPr>
          </a:p>
          <a:p>
            <a: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C"/>
              </a:buClr>
              <a:buSzPts val="2000"/>
              <a:buChar char="○"/>
            </a:pPr>
            <a:r>
              <a:rPr b="1" lang="en-US" sz="2000">
                <a:solidFill>
                  <a:srgbClr val="0000CC"/>
                </a:solidFill>
              </a:rPr>
              <a:t>~25 km, 127 vertical levels</a:t>
            </a:r>
            <a:endParaRPr b="1" sz="2000">
              <a:solidFill>
                <a:srgbClr val="0000CC"/>
              </a:solidFill>
            </a:endParaRPr>
          </a:p>
          <a:p>
            <a: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C"/>
              </a:buClr>
              <a:buSzPts val="2000"/>
              <a:buChar char="○"/>
            </a:pPr>
            <a:r>
              <a:rPr b="1" lang="en-US" sz="2000">
                <a:solidFill>
                  <a:srgbClr val="0000CC"/>
                </a:solidFill>
              </a:rPr>
              <a:t>Extend forecasts to 48 days</a:t>
            </a:r>
            <a:endParaRPr b="1" sz="2000">
              <a:solidFill>
                <a:srgbClr val="0000CC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CC"/>
              </a:solidFill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C"/>
              </a:buClr>
              <a:buSzPts val="2000"/>
              <a:buFont typeface="Arial"/>
              <a:buChar char="●"/>
            </a:pPr>
            <a:r>
              <a:rPr b="1" i="0" lang="en-US" sz="20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1" lang="en-US" sz="2000">
                <a:solidFill>
                  <a:srgbClr val="0000CC"/>
                </a:solidFill>
              </a:rPr>
              <a:t>nclude GOCART aerosols (EP5r2)</a:t>
            </a:r>
            <a:endParaRPr b="1" sz="2000">
              <a:solidFill>
                <a:srgbClr val="0000CC"/>
              </a:solidFill>
            </a:endParaRPr>
          </a:p>
          <a:p>
            <a: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C"/>
              </a:buClr>
              <a:buSzPts val="2000"/>
              <a:buFont typeface="Arial"/>
              <a:buChar char="○"/>
            </a:pPr>
            <a:r>
              <a:rPr b="1" lang="en-US" sz="2000">
                <a:solidFill>
                  <a:srgbClr val="0000CC"/>
                </a:solidFill>
              </a:rPr>
              <a:t>In all members</a:t>
            </a:r>
            <a:endParaRPr b="1" sz="2000">
              <a:solidFill>
                <a:srgbClr val="0000CC"/>
              </a:solidFill>
            </a:endParaRPr>
          </a:p>
          <a:p>
            <a: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C"/>
              </a:buClr>
              <a:buSzPts val="2000"/>
              <a:buFont typeface="Arial"/>
              <a:buChar char="○"/>
            </a:pPr>
            <a:r>
              <a:rPr b="1" lang="en-US" sz="2000">
                <a:solidFill>
                  <a:srgbClr val="0000CC"/>
                </a:solidFill>
              </a:rPr>
              <a:t>Aerosol radiation feedbacks in all members</a:t>
            </a:r>
            <a:endParaRPr b="1" sz="2000">
              <a:solidFill>
                <a:srgbClr val="0000CC"/>
              </a:solidFill>
            </a:endParaRPr>
          </a:p>
          <a:p>
            <a: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C"/>
              </a:buClr>
              <a:buSzPts val="2000"/>
              <a:buChar char="○"/>
            </a:pPr>
            <a:r>
              <a:rPr b="1" lang="en-US" sz="2000">
                <a:solidFill>
                  <a:srgbClr val="0000CC"/>
                </a:solidFill>
              </a:rPr>
              <a:t>probabilistic prediction of pm2.5, pm10, AOD</a:t>
            </a:r>
            <a:endParaRPr b="1" sz="2000">
              <a:solidFill>
                <a:srgbClr val="0000CC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C"/>
              </a:buClr>
              <a:buSzPts val="2000"/>
              <a:buFont typeface="Arial"/>
              <a:buChar char="●"/>
            </a:pPr>
            <a:r>
              <a:rPr b="1" lang="en-US" sz="2000">
                <a:solidFill>
                  <a:srgbClr val="0000CC"/>
                </a:solidFill>
              </a:rPr>
              <a:t>Update emissions:</a:t>
            </a:r>
            <a:endParaRPr b="1" sz="2000">
              <a:solidFill>
                <a:srgbClr val="0000CC"/>
              </a:solidFill>
            </a:endParaRPr>
          </a:p>
          <a:p>
            <a: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C"/>
              </a:buClr>
              <a:buSzPts val="2000"/>
              <a:buChar char="○"/>
            </a:pPr>
            <a:r>
              <a:rPr b="1" lang="en-US" sz="2000">
                <a:solidFill>
                  <a:srgbClr val="0000CC"/>
                </a:solidFill>
              </a:rPr>
              <a:t>Anthropogenic CEDS</a:t>
            </a:r>
            <a:endParaRPr b="1" sz="2000">
              <a:solidFill>
                <a:srgbClr val="0000CC"/>
              </a:solidFill>
            </a:endParaRPr>
          </a:p>
          <a:p>
            <a: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C"/>
              </a:buClr>
              <a:buSzPts val="2000"/>
              <a:buChar char="○"/>
            </a:pPr>
            <a:r>
              <a:rPr b="1" lang="en-US" sz="2000">
                <a:solidFill>
                  <a:srgbClr val="0000CC"/>
                </a:solidFill>
              </a:rPr>
              <a:t>Wild fire smoke from updated NESDIS GBBEPx hourly emissions;</a:t>
            </a:r>
            <a:endParaRPr b="1" sz="2000">
              <a:solidFill>
                <a:srgbClr val="0000CC"/>
              </a:solidFill>
            </a:endParaRPr>
          </a:p>
          <a:p>
            <a: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C"/>
              </a:buClr>
              <a:buSzPts val="2000"/>
              <a:buChar char="■"/>
            </a:pPr>
            <a:r>
              <a:rPr b="1" lang="en-US" sz="2000">
                <a:solidFill>
                  <a:srgbClr val="0000CC"/>
                </a:solidFill>
              </a:rPr>
              <a:t>Blend smoke emissions towards climatology after 5 days</a:t>
            </a:r>
            <a:endParaRPr b="1" sz="2000">
              <a:solidFill>
                <a:srgbClr val="0000CC"/>
              </a:solidFill>
            </a:endParaRPr>
          </a:p>
          <a:p>
            <a: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C"/>
              </a:buClr>
              <a:buSzPts val="2000"/>
              <a:buChar char="○"/>
            </a:pPr>
            <a:r>
              <a:rPr b="1" lang="en-US" sz="2000">
                <a:solidFill>
                  <a:srgbClr val="0000CC"/>
                </a:solidFill>
              </a:rPr>
              <a:t>Fengsha dust emission scheme updated to include albedo to diagnose dust sources; adjust threshold velocities</a:t>
            </a:r>
            <a:endParaRPr b="1" i="0" sz="14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g2eb55392af5_0_80"/>
          <p:cNvPicPr preferRelativeResize="0"/>
          <p:nvPr/>
        </p:nvPicPr>
        <p:blipFill rotWithShape="1">
          <a:blip r:embed="rId3">
            <a:alphaModFix/>
          </a:blip>
          <a:srcRect b="52555" l="0" r="0" t="2920"/>
          <a:stretch/>
        </p:blipFill>
        <p:spPr>
          <a:xfrm>
            <a:off x="670725" y="662762"/>
            <a:ext cx="11032777" cy="553247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2eb55392af5_0_80"/>
          <p:cNvSpPr txBox="1"/>
          <p:nvPr/>
        </p:nvSpPr>
        <p:spPr>
          <a:xfrm>
            <a:off x="4062925" y="2881525"/>
            <a:ext cx="922200" cy="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201" name="Google Shape;201;g2eb55392af5_0_80"/>
          <p:cNvSpPr txBox="1"/>
          <p:nvPr/>
        </p:nvSpPr>
        <p:spPr>
          <a:xfrm>
            <a:off x="3025600" y="2679475"/>
            <a:ext cx="626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v13 test AOD: </a:t>
            </a:r>
            <a:r>
              <a:rPr b="1" lang="en-US" sz="1800">
                <a:solidFill>
                  <a:schemeClr val="dk1"/>
                </a:solidFill>
              </a:rPr>
              <a:t>Accumulation</a:t>
            </a:r>
            <a:r>
              <a:rPr b="1" lang="en-US" sz="1800">
                <a:solidFill>
                  <a:schemeClr val="dk1"/>
                </a:solidFill>
              </a:rPr>
              <a:t> of aerosols over arctic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02" name="Google Shape;202;g2eb55392af5_0_80"/>
          <p:cNvSpPr txBox="1"/>
          <p:nvPr/>
        </p:nvSpPr>
        <p:spPr>
          <a:xfrm>
            <a:off x="3658528" y="6195250"/>
            <a:ext cx="587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2 m Temperature with radiation feedback Impact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2eb55392af5_0_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967" y="114733"/>
            <a:ext cx="11774228" cy="644393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2eb55392af5_0_165"/>
          <p:cNvSpPr txBox="1"/>
          <p:nvPr/>
        </p:nvSpPr>
        <p:spPr>
          <a:xfrm>
            <a:off x="0" y="46667"/>
            <a:ext cx="8212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Day1, Western USA fire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eb55392af5_0_247"/>
          <p:cNvSpPr txBox="1"/>
          <p:nvPr>
            <p:ph idx="1" type="body"/>
          </p:nvPr>
        </p:nvSpPr>
        <p:spPr>
          <a:xfrm>
            <a:off x="341943" y="1531554"/>
            <a:ext cx="10291500" cy="402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 sz="1900"/>
              <a:t>Overprediction of aerosol AOD compared to  MERRA-II  and AERONET observations.</a:t>
            </a:r>
            <a:endParaRPr sz="1900"/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b="1" i="1" lang="en-US" sz="1900"/>
              <a:t>Unrealistic accumulation of aerosols over the Arctic</a:t>
            </a:r>
            <a:r>
              <a:rPr i="1" lang="en-US" sz="1900"/>
              <a:t> originated from wildfire events that started from the NH mid and high latitudes. </a:t>
            </a:r>
            <a:endParaRPr i="1" sz="1900"/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b="1" lang="en-US" sz="1900"/>
              <a:t>Significant impact on meteorology</a:t>
            </a:r>
            <a:r>
              <a:rPr lang="en-US" sz="1900"/>
              <a:t>: Impact of prognostic aerosol during a  large fire event led to lower tropospheric cooling, 500 mb height bias and zonal winds - the impact is mostly seen in NH (20-80N) </a:t>
            </a:r>
            <a:endParaRPr sz="1900"/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 sz="1900"/>
              <a:t>Surface cooling, reduction of downward solar radiation at the surface, co-located with large smoke transport over Western US and higher latitudes through  the  first week of forecast.</a:t>
            </a:r>
            <a:endParaRPr sz="1900"/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Char char="○"/>
            </a:pPr>
            <a:r>
              <a:rPr i="1" lang="en-US" sz="2000">
                <a:solidFill>
                  <a:srgbClr val="FF3300"/>
                </a:solidFill>
              </a:rPr>
              <a:t>Likely that smoke emissions are too strong and </a:t>
            </a:r>
            <a:r>
              <a:rPr i="1" lang="en-US" sz="2000">
                <a:solidFill>
                  <a:srgbClr val="FF3300"/>
                </a:solidFill>
              </a:rPr>
              <a:t>emissions</a:t>
            </a:r>
            <a:r>
              <a:rPr i="1" lang="en-US" sz="2000">
                <a:solidFill>
                  <a:srgbClr val="FF3300"/>
                </a:solidFill>
              </a:rPr>
              <a:t> scaling will be employed</a:t>
            </a:r>
            <a:endParaRPr i="1" sz="2000">
              <a:solidFill>
                <a:srgbClr val="FF33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214" name="Google Shape;214;g2eb55392af5_0_24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5" name="Google Shape;215;g2eb55392af5_0_247"/>
          <p:cNvSpPr txBox="1"/>
          <p:nvPr/>
        </p:nvSpPr>
        <p:spPr>
          <a:xfrm>
            <a:off x="1685700" y="595400"/>
            <a:ext cx="8298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</a:rPr>
              <a:t>GEFSv13 Summary</a:t>
            </a:r>
            <a:endParaRPr sz="4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"/>
          <p:cNvSpPr/>
          <p:nvPr/>
        </p:nvSpPr>
        <p:spPr>
          <a:xfrm>
            <a:off x="5955384" y="3244336"/>
            <a:ext cx="331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 txBox="1"/>
          <p:nvPr/>
        </p:nvSpPr>
        <p:spPr>
          <a:xfrm>
            <a:off x="1550559" y="1112492"/>
            <a:ext cx="90909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i="0" lang="en-US" sz="37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Collaborators</a:t>
            </a:r>
            <a:endParaRPr b="0" i="0" sz="19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 txBox="1"/>
          <p:nvPr/>
        </p:nvSpPr>
        <p:spPr>
          <a:xfrm>
            <a:off x="473559" y="1141608"/>
            <a:ext cx="112449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Li (Kate) Zhang</a:t>
            </a:r>
            <a:r>
              <a:rPr lang="en-US" sz="2800">
                <a:solidFill>
                  <a:srgbClr val="002060"/>
                </a:solidFill>
              </a:rPr>
              <a:t>, Georg Grell</a:t>
            </a:r>
            <a:endParaRPr b="0" i="0" sz="2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NOAA/OAR/GSL</a:t>
            </a:r>
            <a:endParaRPr b="0" i="0" sz="2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Greg Frost </a:t>
            </a:r>
            <a:endParaRPr b="0" i="0" sz="2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NOAA/OAR/CSL</a:t>
            </a:r>
            <a:endParaRPr b="0" i="0" sz="2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Barry Baker, Patrick Campbell, Youhua Tang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NOAA/OAR/ARL</a:t>
            </a: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2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Xianwu Xue, Meng Wen, Walter Kolczynski, Jun Wang, Rahul Mahajan, Raffaele Montuoro, Cory Martin,AndrewTangborn,Ivanka Stajner (</a:t>
            </a:r>
            <a:r>
              <a:rPr b="1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NOAA/NWS/NCEP/EMC</a:t>
            </a: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2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 txBox="1"/>
          <p:nvPr>
            <p:ph type="title"/>
          </p:nvPr>
        </p:nvSpPr>
        <p:spPr>
          <a:xfrm>
            <a:off x="706000" y="2766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BACKUP SLIDES</a:t>
            </a:r>
            <a:endParaRPr/>
          </a:p>
        </p:txBody>
      </p:sp>
      <p:sp>
        <p:nvSpPr>
          <p:cNvPr id="221" name="Google Shape;221;p24"/>
          <p:cNvSpPr txBox="1"/>
          <p:nvPr>
            <p:ph idx="12" type="sldNum"/>
          </p:nvPr>
        </p:nvSpPr>
        <p:spPr>
          <a:xfrm>
            <a:off x="11409056" y="633313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ffec9fe3a3_0_182"/>
          <p:cNvSpPr txBox="1"/>
          <p:nvPr>
            <p:ph type="title"/>
          </p:nvPr>
        </p:nvSpPr>
        <p:spPr>
          <a:xfrm>
            <a:off x="741081" y="1459877"/>
            <a:ext cx="14630400" cy="15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2400"/>
              <a:t>UFS-Aerosols vs. Operational GEFS-Aerosols v12.3</a:t>
            </a:r>
            <a:endParaRPr sz="2400"/>
          </a:p>
        </p:txBody>
      </p:sp>
      <p:sp>
        <p:nvSpPr>
          <p:cNvPr id="227" name="Google Shape;227;gffec9fe3a3_0_182"/>
          <p:cNvSpPr txBox="1"/>
          <p:nvPr>
            <p:ph idx="12" type="sldNum"/>
          </p:nvPr>
        </p:nvSpPr>
        <p:spPr>
          <a:xfrm>
            <a:off x="15212075" y="8444177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8" name="Google Shape;228;gffec9fe3a3_0_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767" y="1008600"/>
            <a:ext cx="11071866" cy="546076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ffec9fe3a3_0_182"/>
          <p:cNvSpPr txBox="1"/>
          <p:nvPr/>
        </p:nvSpPr>
        <p:spPr>
          <a:xfrm>
            <a:off x="3918900" y="632975"/>
            <a:ext cx="5575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UFS-AEROSOLS Q3FY24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ffec9fe3a3_0_182"/>
          <p:cNvSpPr txBox="1"/>
          <p:nvPr/>
        </p:nvSpPr>
        <p:spPr>
          <a:xfrm>
            <a:off x="8389975" y="6584525"/>
            <a:ext cx="384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courtesy Greg Frost, NOAA/OAR/CSL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gffec9fe3a3_0_277"/>
          <p:cNvGrpSpPr/>
          <p:nvPr/>
        </p:nvGrpSpPr>
        <p:grpSpPr>
          <a:xfrm>
            <a:off x="38413" y="1276071"/>
            <a:ext cx="7327627" cy="1976340"/>
            <a:chOff x="28811" y="880875"/>
            <a:chExt cx="5495858" cy="1482292"/>
          </a:xfrm>
        </p:grpSpPr>
        <p:grpSp>
          <p:nvGrpSpPr>
            <p:cNvPr id="236" name="Google Shape;236;gffec9fe3a3_0_277"/>
            <p:cNvGrpSpPr/>
            <p:nvPr/>
          </p:nvGrpSpPr>
          <p:grpSpPr>
            <a:xfrm>
              <a:off x="28811" y="880875"/>
              <a:ext cx="5495858" cy="1482292"/>
              <a:chOff x="509675" y="1754387"/>
              <a:chExt cx="8511473" cy="2295636"/>
            </a:xfrm>
          </p:grpSpPr>
          <p:sp>
            <p:nvSpPr>
              <p:cNvPr id="237" name="Google Shape;237;gffec9fe3a3_0_277"/>
              <p:cNvSpPr txBox="1"/>
              <p:nvPr/>
            </p:nvSpPr>
            <p:spPr>
              <a:xfrm>
                <a:off x="1506715" y="1754387"/>
                <a:ext cx="6457200" cy="500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121900" lIns="121900" spcFirstLastPara="1" rIns="121900" wrap="square" tIns="1219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Weeks 3&amp;4 July ICs 2-m T bias vs GEFSv12 reanalysis</a:t>
                </a:r>
                <a:endParaRPr b="0" i="0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8" name="Google Shape;238;gffec9fe3a3_0_277"/>
              <p:cNvPicPr preferRelativeResize="0"/>
              <p:nvPr/>
            </p:nvPicPr>
            <p:blipFill rotWithShape="1">
              <a:blip r:embed="rId3">
                <a:alphaModFix/>
              </a:blip>
              <a:srcRect b="34966" l="0" r="0" t="42459"/>
              <a:stretch/>
            </p:blipFill>
            <p:spPr>
              <a:xfrm>
                <a:off x="509675" y="2128712"/>
                <a:ext cx="8511473" cy="19213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9" name="Google Shape;239;gffec9fe3a3_0_277"/>
              <p:cNvSpPr/>
              <p:nvPr/>
            </p:nvSpPr>
            <p:spPr>
              <a:xfrm>
                <a:off x="7872350" y="2604887"/>
                <a:ext cx="340800" cy="1152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gffec9fe3a3_0_277"/>
              <p:cNvSpPr/>
              <p:nvPr/>
            </p:nvSpPr>
            <p:spPr>
              <a:xfrm>
                <a:off x="8096540" y="2797463"/>
                <a:ext cx="340800" cy="3831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gffec9fe3a3_0_277"/>
              <p:cNvSpPr/>
              <p:nvPr/>
            </p:nvSpPr>
            <p:spPr>
              <a:xfrm>
                <a:off x="7001450" y="2334875"/>
                <a:ext cx="828900" cy="1683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gffec9fe3a3_0_277"/>
              <p:cNvSpPr/>
              <p:nvPr/>
            </p:nvSpPr>
            <p:spPr>
              <a:xfrm>
                <a:off x="6874550" y="2556677"/>
                <a:ext cx="381300" cy="3831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gffec9fe3a3_0_277"/>
              <p:cNvSpPr/>
              <p:nvPr/>
            </p:nvSpPr>
            <p:spPr>
              <a:xfrm>
                <a:off x="7001457" y="2966464"/>
                <a:ext cx="304800" cy="1683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gffec9fe3a3_0_277"/>
              <p:cNvSpPr/>
              <p:nvPr/>
            </p:nvSpPr>
            <p:spPr>
              <a:xfrm>
                <a:off x="8069550" y="2437950"/>
                <a:ext cx="227100" cy="1338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gffec9fe3a3_0_277"/>
              <p:cNvSpPr/>
              <p:nvPr/>
            </p:nvSpPr>
            <p:spPr>
              <a:xfrm>
                <a:off x="7854725" y="2490150"/>
                <a:ext cx="164700" cy="816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gffec9fe3a3_0_277"/>
              <p:cNvSpPr/>
              <p:nvPr/>
            </p:nvSpPr>
            <p:spPr>
              <a:xfrm>
                <a:off x="8324900" y="2364275"/>
                <a:ext cx="147300" cy="1338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gffec9fe3a3_0_277"/>
              <p:cNvSpPr/>
              <p:nvPr/>
            </p:nvSpPr>
            <p:spPr>
              <a:xfrm>
                <a:off x="8704275" y="2677125"/>
                <a:ext cx="164700" cy="2895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gffec9fe3a3_0_277"/>
              <p:cNvSpPr/>
              <p:nvPr/>
            </p:nvSpPr>
            <p:spPr>
              <a:xfrm>
                <a:off x="7830350" y="2288725"/>
                <a:ext cx="466200" cy="1683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gffec9fe3a3_0_277"/>
              <p:cNvSpPr/>
              <p:nvPr/>
            </p:nvSpPr>
            <p:spPr>
              <a:xfrm>
                <a:off x="7326835" y="3274752"/>
                <a:ext cx="964800" cy="1683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gffec9fe3a3_0_277"/>
              <p:cNvSpPr/>
              <p:nvPr/>
            </p:nvSpPr>
            <p:spPr>
              <a:xfrm>
                <a:off x="6483650" y="2556675"/>
                <a:ext cx="164700" cy="2409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19050">
                <a:solidFill>
                  <a:srgbClr val="00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1" name="Google Shape;251;gffec9fe3a3_0_277"/>
            <p:cNvSpPr/>
            <p:nvPr/>
          </p:nvSpPr>
          <p:spPr>
            <a:xfrm>
              <a:off x="3889741" y="1238940"/>
              <a:ext cx="222300" cy="108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gffec9fe3a3_0_277"/>
            <p:cNvSpPr/>
            <p:nvPr/>
          </p:nvSpPr>
          <p:spPr>
            <a:xfrm>
              <a:off x="4132412" y="1273647"/>
              <a:ext cx="95100" cy="8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gffec9fe3a3_0_277"/>
            <p:cNvSpPr/>
            <p:nvPr/>
          </p:nvSpPr>
          <p:spPr>
            <a:xfrm>
              <a:off x="3889741" y="1557190"/>
              <a:ext cx="78300" cy="144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gffec9fe3a3_0_277"/>
            <p:cNvSpPr/>
            <p:nvPr/>
          </p:nvSpPr>
          <p:spPr>
            <a:xfrm>
              <a:off x="3981140" y="1665861"/>
              <a:ext cx="151200" cy="108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gffec9fe3a3_0_277"/>
            <p:cNvSpPr/>
            <p:nvPr/>
          </p:nvSpPr>
          <p:spPr>
            <a:xfrm>
              <a:off x="4684114" y="1761651"/>
              <a:ext cx="278700" cy="108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ffec9fe3a3_0_277"/>
            <p:cNvSpPr/>
            <p:nvPr/>
          </p:nvSpPr>
          <p:spPr>
            <a:xfrm>
              <a:off x="5143691" y="1729204"/>
              <a:ext cx="278700" cy="108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gffec9fe3a3_0_277"/>
            <p:cNvSpPr/>
            <p:nvPr/>
          </p:nvSpPr>
          <p:spPr>
            <a:xfrm>
              <a:off x="4399037" y="1376604"/>
              <a:ext cx="354300" cy="108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gffec9fe3a3_0_277"/>
            <p:cNvSpPr/>
            <p:nvPr/>
          </p:nvSpPr>
          <p:spPr>
            <a:xfrm>
              <a:off x="5249699" y="1312744"/>
              <a:ext cx="151200" cy="108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gffec9fe3a3_0_277"/>
            <p:cNvSpPr/>
            <p:nvPr/>
          </p:nvSpPr>
          <p:spPr>
            <a:xfrm>
              <a:off x="4418198" y="1652979"/>
              <a:ext cx="465900" cy="108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gffec9fe3a3_0_277"/>
            <p:cNvSpPr/>
            <p:nvPr/>
          </p:nvSpPr>
          <p:spPr>
            <a:xfrm>
              <a:off x="4003853" y="1358588"/>
              <a:ext cx="78300" cy="144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gffec9fe3a3_0_277"/>
            <p:cNvSpPr/>
            <p:nvPr/>
          </p:nvSpPr>
          <p:spPr>
            <a:xfrm>
              <a:off x="5220820" y="1451456"/>
              <a:ext cx="78300" cy="144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gffec9fe3a3_0_277"/>
            <p:cNvSpPr/>
            <p:nvPr/>
          </p:nvSpPr>
          <p:spPr>
            <a:xfrm>
              <a:off x="3981140" y="1761651"/>
              <a:ext cx="623100" cy="108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gffec9fe3a3_0_277"/>
            <p:cNvSpPr/>
            <p:nvPr/>
          </p:nvSpPr>
          <p:spPr>
            <a:xfrm>
              <a:off x="5042671" y="1772789"/>
              <a:ext cx="95100" cy="86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gffec9fe3a3_0_277"/>
            <p:cNvSpPr/>
            <p:nvPr/>
          </p:nvSpPr>
          <p:spPr>
            <a:xfrm>
              <a:off x="4758208" y="1503290"/>
              <a:ext cx="130500" cy="72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gffec9fe3a3_0_277"/>
            <p:cNvSpPr/>
            <p:nvPr/>
          </p:nvSpPr>
          <p:spPr>
            <a:xfrm>
              <a:off x="3895625" y="1896150"/>
              <a:ext cx="515400" cy="80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gffec9fe3a3_0_277"/>
            <p:cNvSpPr/>
            <p:nvPr/>
          </p:nvSpPr>
          <p:spPr>
            <a:xfrm>
              <a:off x="5049525" y="1896150"/>
              <a:ext cx="382800" cy="80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7" name="Google Shape;267;gffec9fe3a3_0_277"/>
          <p:cNvSpPr txBox="1"/>
          <p:nvPr>
            <p:ph idx="12" type="sldNum"/>
          </p:nvPr>
        </p:nvSpPr>
        <p:spPr>
          <a:xfrm>
            <a:off x="11460410" y="633318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8" name="Google Shape;268;gffec9fe3a3_0_277"/>
          <p:cNvSpPr txBox="1"/>
          <p:nvPr/>
        </p:nvSpPr>
        <p:spPr>
          <a:xfrm>
            <a:off x="7400275" y="1093208"/>
            <a:ext cx="4725300" cy="5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1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nitial evaluations of meteorological impacts from radiation interactions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with prognostic aerosols (UFS-Aerosols) relative to climatological aerosols (MERRA-2) are underway.</a:t>
            </a:r>
            <a:endParaRPr b="0" i="1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0" i="0" lang="en-US" sz="17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nclusion of interactive prognostic aerosols in P8 generally </a:t>
            </a:r>
            <a:r>
              <a:rPr b="1" i="0" lang="en-US" sz="1700" u="sng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improves </a:t>
            </a:r>
            <a:r>
              <a:rPr b="0" i="0" lang="en-US" sz="17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mid-latitude and tropical surface temperature predictions in </a:t>
            </a:r>
            <a:r>
              <a:rPr b="0" i="0" lang="en-US" sz="1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Weeks 3&amp;4 relative to climatology</a:t>
            </a:r>
            <a:r>
              <a:rPr b="0" i="0" lang="en-US" sz="17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b="0" i="0" sz="17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1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top) </a:t>
            </a: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Bias in 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2-m T vs. GEFSv12 reanalysis </a:t>
            </a:r>
            <a:endParaRPr b="0" i="1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1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(middle) </a:t>
            </a: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Bias in maximum 2-m T vs. CPC obs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1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bottom) </a:t>
            </a: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Bias in minimum 2-m T vs. CPC obs</a:t>
            </a:r>
            <a:endParaRPr b="0" i="1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Interactive prognostic aerosols have minor impact on Week 1 meteorological predictions</a:t>
            </a: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compared to climatology in the absence of major aerosol- generated events (</a:t>
            </a:r>
            <a:r>
              <a:rPr b="0" i="1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shown</a:t>
            </a: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9" name="Google Shape;269;gffec9fe3a3_0_277"/>
          <p:cNvGrpSpPr/>
          <p:nvPr/>
        </p:nvGrpSpPr>
        <p:grpSpPr>
          <a:xfrm>
            <a:off x="38424" y="2988465"/>
            <a:ext cx="7327337" cy="1973062"/>
            <a:chOff x="189902" y="1284038"/>
            <a:chExt cx="8831309" cy="2378042"/>
          </a:xfrm>
        </p:grpSpPr>
        <p:sp>
          <p:nvSpPr>
            <p:cNvPr id="270" name="Google Shape;270;gffec9fe3a3_0_277"/>
            <p:cNvSpPr txBox="1"/>
            <p:nvPr/>
          </p:nvSpPr>
          <p:spPr>
            <a:xfrm>
              <a:off x="769610" y="1284038"/>
              <a:ext cx="7632300" cy="51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Weeks 3&amp;4 July ICs max 2-m T bias vs CPC gridded obs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1" name="Google Shape;271;gffec9fe3a3_0_277"/>
            <p:cNvPicPr preferRelativeResize="0"/>
            <p:nvPr/>
          </p:nvPicPr>
          <p:blipFill rotWithShape="1">
            <a:blip r:embed="rId4">
              <a:alphaModFix/>
            </a:blip>
            <a:srcRect b="35480" l="0" r="0" t="42547"/>
            <a:stretch/>
          </p:blipFill>
          <p:spPr>
            <a:xfrm>
              <a:off x="189902" y="1721641"/>
              <a:ext cx="8831309" cy="19404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2" name="Google Shape;272;gffec9fe3a3_0_277"/>
            <p:cNvSpPr/>
            <p:nvPr/>
          </p:nvSpPr>
          <p:spPr>
            <a:xfrm>
              <a:off x="8083825" y="2582125"/>
              <a:ext cx="318000" cy="1923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gffec9fe3a3_0_277"/>
            <p:cNvSpPr/>
            <p:nvPr/>
          </p:nvSpPr>
          <p:spPr>
            <a:xfrm>
              <a:off x="7806587" y="2196549"/>
              <a:ext cx="355200" cy="139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gffec9fe3a3_0_277"/>
            <p:cNvSpPr/>
            <p:nvPr/>
          </p:nvSpPr>
          <p:spPr>
            <a:xfrm>
              <a:off x="6978445" y="2582073"/>
              <a:ext cx="318000" cy="175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gffec9fe3a3_0_277"/>
            <p:cNvSpPr/>
            <p:nvPr/>
          </p:nvSpPr>
          <p:spPr>
            <a:xfrm>
              <a:off x="8562431" y="2201195"/>
              <a:ext cx="318000" cy="175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gffec9fe3a3_0_277"/>
            <p:cNvSpPr/>
            <p:nvPr/>
          </p:nvSpPr>
          <p:spPr>
            <a:xfrm>
              <a:off x="6978449" y="1948825"/>
              <a:ext cx="844500" cy="175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gffec9fe3a3_0_277"/>
            <p:cNvSpPr/>
            <p:nvPr/>
          </p:nvSpPr>
          <p:spPr>
            <a:xfrm>
              <a:off x="7778290" y="2034061"/>
              <a:ext cx="444600" cy="139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gffec9fe3a3_0_277"/>
            <p:cNvSpPr/>
            <p:nvPr/>
          </p:nvSpPr>
          <p:spPr>
            <a:xfrm>
              <a:off x="8727053" y="2406575"/>
              <a:ext cx="153300" cy="175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gffec9fe3a3_0_277"/>
            <p:cNvSpPr/>
            <p:nvPr/>
          </p:nvSpPr>
          <p:spPr>
            <a:xfrm>
              <a:off x="6479644" y="2124375"/>
              <a:ext cx="198300" cy="139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gffec9fe3a3_0_277"/>
            <p:cNvSpPr/>
            <p:nvPr/>
          </p:nvSpPr>
          <p:spPr>
            <a:xfrm>
              <a:off x="6360025" y="2178600"/>
              <a:ext cx="198300" cy="2433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gffec9fe3a3_0_277"/>
            <p:cNvSpPr/>
            <p:nvPr/>
          </p:nvSpPr>
          <p:spPr>
            <a:xfrm>
              <a:off x="6360025" y="2442100"/>
              <a:ext cx="153300" cy="2193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gffec9fe3a3_0_277"/>
            <p:cNvSpPr/>
            <p:nvPr/>
          </p:nvSpPr>
          <p:spPr>
            <a:xfrm>
              <a:off x="6901525" y="2124375"/>
              <a:ext cx="219600" cy="2433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gffec9fe3a3_0_277"/>
            <p:cNvSpPr/>
            <p:nvPr/>
          </p:nvSpPr>
          <p:spPr>
            <a:xfrm>
              <a:off x="7825198" y="1879375"/>
              <a:ext cx="414600" cy="175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ffec9fe3a3_0_277"/>
            <p:cNvSpPr/>
            <p:nvPr/>
          </p:nvSpPr>
          <p:spPr>
            <a:xfrm>
              <a:off x="8241900" y="1897375"/>
              <a:ext cx="198300" cy="2433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gffec9fe3a3_0_277"/>
            <p:cNvSpPr/>
            <p:nvPr/>
          </p:nvSpPr>
          <p:spPr>
            <a:xfrm>
              <a:off x="8604327" y="2054875"/>
              <a:ext cx="276000" cy="139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gffec9fe3a3_0_277"/>
            <p:cNvSpPr/>
            <p:nvPr/>
          </p:nvSpPr>
          <p:spPr>
            <a:xfrm>
              <a:off x="8691876" y="2611925"/>
              <a:ext cx="198300" cy="139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gffec9fe3a3_0_277"/>
            <p:cNvSpPr/>
            <p:nvPr/>
          </p:nvSpPr>
          <p:spPr>
            <a:xfrm>
              <a:off x="6864953" y="2422263"/>
              <a:ext cx="153300" cy="175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gffec9fe3a3_0_277"/>
            <p:cNvSpPr/>
            <p:nvPr/>
          </p:nvSpPr>
          <p:spPr>
            <a:xfrm>
              <a:off x="6625525" y="2250700"/>
              <a:ext cx="276000" cy="139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ffec9fe3a3_0_277"/>
            <p:cNvSpPr/>
            <p:nvPr/>
          </p:nvSpPr>
          <p:spPr>
            <a:xfrm>
              <a:off x="8066050" y="2477825"/>
              <a:ext cx="198300" cy="94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gffec9fe3a3_0_277"/>
            <p:cNvSpPr/>
            <p:nvPr/>
          </p:nvSpPr>
          <p:spPr>
            <a:xfrm>
              <a:off x="8055400" y="2376725"/>
              <a:ext cx="219600" cy="94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gffec9fe3a3_0_277"/>
            <p:cNvSpPr/>
            <p:nvPr/>
          </p:nvSpPr>
          <p:spPr>
            <a:xfrm>
              <a:off x="8264350" y="2470925"/>
              <a:ext cx="153300" cy="94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gffec9fe3a3_0_277"/>
            <p:cNvSpPr/>
            <p:nvPr/>
          </p:nvSpPr>
          <p:spPr>
            <a:xfrm>
              <a:off x="7055200" y="2462763"/>
              <a:ext cx="198300" cy="94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ffec9fe3a3_0_277"/>
            <p:cNvSpPr/>
            <p:nvPr/>
          </p:nvSpPr>
          <p:spPr>
            <a:xfrm>
              <a:off x="8528750" y="2355900"/>
              <a:ext cx="198300" cy="94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gffec9fe3a3_0_277"/>
            <p:cNvSpPr/>
            <p:nvPr/>
          </p:nvSpPr>
          <p:spPr>
            <a:xfrm>
              <a:off x="6713088" y="2146875"/>
              <a:ext cx="153300" cy="94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gffec9fe3a3_0_277"/>
            <p:cNvSpPr/>
            <p:nvPr/>
          </p:nvSpPr>
          <p:spPr>
            <a:xfrm>
              <a:off x="6748227" y="1948825"/>
              <a:ext cx="198300" cy="139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gffec9fe3a3_0_277"/>
            <p:cNvSpPr/>
            <p:nvPr/>
          </p:nvSpPr>
          <p:spPr>
            <a:xfrm>
              <a:off x="8417650" y="1908550"/>
              <a:ext cx="153300" cy="139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ffec9fe3a3_0_277"/>
            <p:cNvSpPr/>
            <p:nvPr/>
          </p:nvSpPr>
          <p:spPr>
            <a:xfrm>
              <a:off x="6356498" y="1948825"/>
              <a:ext cx="359700" cy="139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gffec9fe3a3_0_277"/>
            <p:cNvSpPr/>
            <p:nvPr/>
          </p:nvSpPr>
          <p:spPr>
            <a:xfrm>
              <a:off x="7301550" y="2712450"/>
              <a:ext cx="119700" cy="94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gffec9fe3a3_0_277"/>
            <p:cNvSpPr/>
            <p:nvPr/>
          </p:nvSpPr>
          <p:spPr>
            <a:xfrm>
              <a:off x="8083825" y="2784225"/>
              <a:ext cx="119700" cy="94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gffec9fe3a3_0_277"/>
          <p:cNvGrpSpPr/>
          <p:nvPr/>
        </p:nvGrpSpPr>
        <p:grpSpPr>
          <a:xfrm>
            <a:off x="38366" y="4697667"/>
            <a:ext cx="7327763" cy="1919090"/>
            <a:chOff x="133652" y="1381703"/>
            <a:chExt cx="8782075" cy="2299964"/>
          </a:xfrm>
        </p:grpSpPr>
        <p:sp>
          <p:nvSpPr>
            <p:cNvPr id="301" name="Google Shape;301;gffec9fe3a3_0_277"/>
            <p:cNvSpPr txBox="1"/>
            <p:nvPr/>
          </p:nvSpPr>
          <p:spPr>
            <a:xfrm>
              <a:off x="1227252" y="1381703"/>
              <a:ext cx="6891300" cy="516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Weeks 3&amp;4 July ICs min 2-m T bias vs CPC gridded obs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2" name="Google Shape;302;gffec9fe3a3_0_277"/>
            <p:cNvPicPr preferRelativeResize="0"/>
            <p:nvPr/>
          </p:nvPicPr>
          <p:blipFill rotWithShape="1">
            <a:blip r:embed="rId5">
              <a:alphaModFix/>
            </a:blip>
            <a:srcRect b="36247" l="0" r="0" t="42252"/>
            <a:stretch/>
          </p:blipFill>
          <p:spPr>
            <a:xfrm>
              <a:off x="133652" y="1793524"/>
              <a:ext cx="8782075" cy="18881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gffec9fe3a3_0_277"/>
            <p:cNvSpPr/>
            <p:nvPr/>
          </p:nvSpPr>
          <p:spPr>
            <a:xfrm>
              <a:off x="7966725" y="2561850"/>
              <a:ext cx="318000" cy="297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gffec9fe3a3_0_277"/>
            <p:cNvSpPr/>
            <p:nvPr/>
          </p:nvSpPr>
          <p:spPr>
            <a:xfrm>
              <a:off x="7733425" y="1967700"/>
              <a:ext cx="405300" cy="4461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gffec9fe3a3_0_277"/>
            <p:cNvSpPr/>
            <p:nvPr/>
          </p:nvSpPr>
          <p:spPr>
            <a:xfrm>
              <a:off x="6858025" y="2658900"/>
              <a:ext cx="318000" cy="94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gffec9fe3a3_0_277"/>
            <p:cNvSpPr/>
            <p:nvPr/>
          </p:nvSpPr>
          <p:spPr>
            <a:xfrm>
              <a:off x="8407950" y="2482650"/>
              <a:ext cx="359700" cy="3540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gffec9fe3a3_0_277"/>
            <p:cNvSpPr/>
            <p:nvPr/>
          </p:nvSpPr>
          <p:spPr>
            <a:xfrm>
              <a:off x="6300625" y="2013500"/>
              <a:ext cx="1432800" cy="175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gffec9fe3a3_0_277"/>
            <p:cNvSpPr/>
            <p:nvPr/>
          </p:nvSpPr>
          <p:spPr>
            <a:xfrm>
              <a:off x="8644476" y="2103000"/>
              <a:ext cx="119700" cy="175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gffec9fe3a3_0_277"/>
            <p:cNvSpPr/>
            <p:nvPr/>
          </p:nvSpPr>
          <p:spPr>
            <a:xfrm>
              <a:off x="6864949" y="2746725"/>
              <a:ext cx="153300" cy="139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gffec9fe3a3_0_277"/>
            <p:cNvSpPr/>
            <p:nvPr/>
          </p:nvSpPr>
          <p:spPr>
            <a:xfrm>
              <a:off x="6300625" y="2421250"/>
              <a:ext cx="119700" cy="393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gffec9fe3a3_0_277"/>
            <p:cNvSpPr/>
            <p:nvPr/>
          </p:nvSpPr>
          <p:spPr>
            <a:xfrm>
              <a:off x="6339750" y="2213275"/>
              <a:ext cx="198300" cy="2433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gffec9fe3a3_0_277"/>
            <p:cNvSpPr/>
            <p:nvPr/>
          </p:nvSpPr>
          <p:spPr>
            <a:xfrm>
              <a:off x="6773175" y="2300250"/>
              <a:ext cx="219600" cy="117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gffec9fe3a3_0_277"/>
            <p:cNvSpPr/>
            <p:nvPr/>
          </p:nvSpPr>
          <p:spPr>
            <a:xfrm>
              <a:off x="8159275" y="1981350"/>
              <a:ext cx="258900" cy="2433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gffec9fe3a3_0_277"/>
            <p:cNvSpPr/>
            <p:nvPr/>
          </p:nvSpPr>
          <p:spPr>
            <a:xfrm>
              <a:off x="8407525" y="2330475"/>
              <a:ext cx="359700" cy="139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gffec9fe3a3_0_277"/>
            <p:cNvSpPr/>
            <p:nvPr/>
          </p:nvSpPr>
          <p:spPr>
            <a:xfrm>
              <a:off x="6757600" y="2449550"/>
              <a:ext cx="103500" cy="804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gffec9fe3a3_0_277"/>
            <p:cNvSpPr/>
            <p:nvPr/>
          </p:nvSpPr>
          <p:spPr>
            <a:xfrm>
              <a:off x="7022728" y="2728713"/>
              <a:ext cx="153300" cy="175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gffec9fe3a3_0_277"/>
            <p:cNvSpPr/>
            <p:nvPr/>
          </p:nvSpPr>
          <p:spPr>
            <a:xfrm>
              <a:off x="6864950" y="2197363"/>
              <a:ext cx="198300" cy="94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gffec9fe3a3_0_277"/>
            <p:cNvSpPr/>
            <p:nvPr/>
          </p:nvSpPr>
          <p:spPr>
            <a:xfrm>
              <a:off x="7624900" y="2224975"/>
              <a:ext cx="103500" cy="175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gffec9fe3a3_0_277"/>
            <p:cNvSpPr/>
            <p:nvPr/>
          </p:nvSpPr>
          <p:spPr>
            <a:xfrm>
              <a:off x="8494650" y="2235750"/>
              <a:ext cx="153300" cy="94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gffec9fe3a3_0_277"/>
            <p:cNvSpPr/>
            <p:nvPr/>
          </p:nvSpPr>
          <p:spPr>
            <a:xfrm>
              <a:off x="7214350" y="2809725"/>
              <a:ext cx="119700" cy="94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gffec9fe3a3_0_277"/>
            <p:cNvSpPr/>
            <p:nvPr/>
          </p:nvSpPr>
          <p:spPr>
            <a:xfrm>
              <a:off x="7998725" y="2859450"/>
              <a:ext cx="119700" cy="945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gffec9fe3a3_0_277"/>
            <p:cNvSpPr/>
            <p:nvPr/>
          </p:nvSpPr>
          <p:spPr>
            <a:xfrm>
              <a:off x="6593975" y="2213275"/>
              <a:ext cx="276000" cy="1179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3" name="Google Shape;323;gffec9fe3a3_0_277"/>
          <p:cNvSpPr txBox="1"/>
          <p:nvPr/>
        </p:nvSpPr>
        <p:spPr>
          <a:xfrm>
            <a:off x="214467" y="6453667"/>
            <a:ext cx="706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UFS R2O AC team thanks Lydia Stefanova for this analysis</a:t>
            </a:r>
            <a:endParaRPr b="0" i="1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ffec9fe3a3_0_277"/>
          <p:cNvSpPr/>
          <p:nvPr/>
        </p:nvSpPr>
        <p:spPr>
          <a:xfrm>
            <a:off x="140033" y="747233"/>
            <a:ext cx="23781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Climatological aerosols</a:t>
            </a:r>
            <a:endParaRPr b="1" i="0" sz="1300" u="none" cap="none" strike="noStrik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ffec9fe3a3_0_277"/>
          <p:cNvSpPr/>
          <p:nvPr/>
        </p:nvSpPr>
        <p:spPr>
          <a:xfrm>
            <a:off x="2500100" y="747233"/>
            <a:ext cx="23781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Prognostic aerosols</a:t>
            </a:r>
            <a:endParaRPr b="1" i="0" sz="1300" u="none" cap="none" strike="noStrik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ffec9fe3a3_0_277"/>
          <p:cNvSpPr/>
          <p:nvPr/>
        </p:nvSpPr>
        <p:spPr>
          <a:xfrm>
            <a:off x="4860167" y="747233"/>
            <a:ext cx="25401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Prog - Clim Difference </a:t>
            </a:r>
            <a:endParaRPr b="1" i="0" sz="1300" u="none" cap="none" strike="noStrik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Boxes = Prog aerosols </a:t>
            </a:r>
            <a:r>
              <a:rPr b="1" i="1" lang="en-US" sz="11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improve</a:t>
            </a:r>
            <a:r>
              <a:rPr b="0" i="1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b="1" i="1" lang="en-US" sz="11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degrade</a:t>
            </a:r>
            <a:r>
              <a:rPr b="0" i="1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skill</a:t>
            </a:r>
            <a:endParaRPr b="0" i="1" sz="1100" u="none" cap="none" strike="noStrik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ffec9fe3a3_0_277"/>
          <p:cNvSpPr txBox="1"/>
          <p:nvPr/>
        </p:nvSpPr>
        <p:spPr>
          <a:xfrm>
            <a:off x="7779450" y="6184700"/>
            <a:ext cx="4431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Courtesy: Barry Baker, NOAA/ARL &amp; Greg Frost, NOAA/CSL, UFS-Aero lead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6c2910904e_0_321"/>
          <p:cNvSpPr txBox="1"/>
          <p:nvPr>
            <p:ph idx="1" type="body"/>
          </p:nvPr>
        </p:nvSpPr>
        <p:spPr>
          <a:xfrm>
            <a:off x="902267" y="711200"/>
            <a:ext cx="11289600" cy="49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b="1" lang="en-US" sz="2700"/>
              <a:t>JTTI: “Atmospheric Composition </a:t>
            </a:r>
            <a:r>
              <a:rPr b="1" lang="en-US" sz="2700" u="sng"/>
              <a:t>Data Assimilation</a:t>
            </a:r>
            <a:r>
              <a:rPr b="1" lang="en-US" sz="2700"/>
              <a:t> for the Unified Forecast System (UFS) on Global and Regional Scales”</a:t>
            </a:r>
            <a:endParaRPr b="1" sz="2700"/>
          </a:p>
          <a:p>
            <a:pPr indent="0" lvl="0" marL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SzPts val="2400"/>
              <a:buNone/>
            </a:pPr>
            <a:r>
              <a:rPr lang="en-US" sz="2300"/>
              <a:t>PI: Cory Martin; Co-PIs: D. Kleist, J. McQueen, I. Stajner</a:t>
            </a:r>
            <a:endParaRPr sz="2300"/>
          </a:p>
          <a:p>
            <a:pPr indent="-482600" lvl="0" marL="609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/>
              <a:t> </a:t>
            </a:r>
            <a:r>
              <a:rPr lang="en-US" sz="2800"/>
              <a:t>Primary goal of project:</a:t>
            </a:r>
            <a:endParaRPr sz="2800"/>
          </a:p>
          <a:p>
            <a:pPr indent="-482600" lvl="1" marL="1219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800"/>
              <a:buChar char="•"/>
            </a:pPr>
            <a:r>
              <a:rPr lang="en-US" sz="2800">
                <a:solidFill>
                  <a:srgbClr val="0000CC"/>
                </a:solidFill>
              </a:rPr>
              <a:t>T2O initial global aerosol analysis capability using JEDI and VIIRS AOD observations</a:t>
            </a:r>
            <a:endParaRPr sz="2800">
              <a:solidFill>
                <a:srgbClr val="0000CC"/>
              </a:solidFill>
            </a:endParaRPr>
          </a:p>
          <a:p>
            <a:pPr indent="-482600" lvl="1" marL="1219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Explore improvements in global AOD DA (ensembles, VarQC, etc.)</a:t>
            </a:r>
            <a:endParaRPr sz="2800"/>
          </a:p>
          <a:p>
            <a:pPr indent="-482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Secondary goal for later half of project:</a:t>
            </a:r>
            <a:endParaRPr sz="2800"/>
          </a:p>
          <a:p>
            <a:pPr indent="-482600" lvl="1" marL="1219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Develop initial capability to use TEMPO observations in JEDI</a:t>
            </a:r>
            <a:endParaRPr sz="2800"/>
          </a:p>
          <a:p>
            <a:pPr indent="-482600" lvl="2" marL="1828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“Use” in regional AQ model but not necessarily enough time/resources to do so properly </a:t>
            </a:r>
            <a:endParaRPr sz="2800"/>
          </a:p>
          <a:p>
            <a:pPr indent="0" lvl="0" marL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3"/>
          <p:cNvSpPr/>
          <p:nvPr/>
        </p:nvSpPr>
        <p:spPr>
          <a:xfrm>
            <a:off x="5955384" y="3244336"/>
            <a:ext cx="331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3"/>
          <p:cNvSpPr txBox="1"/>
          <p:nvPr/>
        </p:nvSpPr>
        <p:spPr>
          <a:xfrm>
            <a:off x="1496969" y="386347"/>
            <a:ext cx="9090900" cy="92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alibri"/>
              <a:buNone/>
            </a:pPr>
            <a:r>
              <a:t/>
            </a:r>
            <a:endParaRPr b="1" i="1" sz="37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3"/>
          <p:cNvSpPr txBox="1"/>
          <p:nvPr/>
        </p:nvSpPr>
        <p:spPr>
          <a:xfrm>
            <a:off x="629975" y="1229825"/>
            <a:ext cx="112521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ICAP Updates </a:t>
            </a:r>
            <a:endParaRPr b="1" i="0" sz="2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Add back GEFS-Aerosols graphics to ICAP web site</a:t>
            </a:r>
            <a:endParaRPr b="0" i="0" sz="2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Couple output to new ICAP server</a:t>
            </a:r>
            <a:endParaRPr b="0" i="0" sz="2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Links</a:t>
            </a:r>
            <a:endParaRPr b="1" i="0" sz="2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NRT Evaluation (P. Bhattacharjee)</a:t>
            </a:r>
            <a:endParaRPr b="0" i="0" sz="2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○"/>
            </a:pPr>
            <a:r>
              <a:rPr b="0" i="0" lang="en-US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https://www.emc.ncep.noaa.gov/gc_wmb/parthab/NCO-GEFSAerosol/html/fv3_aod_png.html</a:t>
            </a:r>
            <a:endParaRPr b="0" i="0" sz="2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b="0" i="0" lang="en-US" sz="2200" u="sng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Evaluation of GEFS-Aerosols bug fix runs</a:t>
            </a:r>
            <a:r>
              <a:rPr b="0" i="0" lang="en-US" sz="2200" u="sng" cap="none" strike="noStrike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(w/ ICAP, MERRA-2, AERONET, MODIS, VIIRS using METPlus software)</a:t>
            </a:r>
            <a:endParaRPr b="0" i="0" sz="2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Experimental run on </a:t>
            </a:r>
            <a:r>
              <a:rPr b="0" i="0" lang="en-US" sz="2200" u="sng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WCOSS2</a:t>
            </a:r>
            <a:endParaRPr b="0" i="0" sz="2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8"/>
          <p:cNvSpPr/>
          <p:nvPr/>
        </p:nvSpPr>
        <p:spPr>
          <a:xfrm>
            <a:off x="5955384" y="3244336"/>
            <a:ext cx="331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8"/>
          <p:cNvSpPr txBox="1"/>
          <p:nvPr/>
        </p:nvSpPr>
        <p:spPr>
          <a:xfrm>
            <a:off x="429750" y="1228656"/>
            <a:ext cx="11083800" cy="92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-US" sz="3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V12 Production run forecast Total AOD Bias against MERRA2 </a:t>
            </a:r>
            <a:endParaRPr b="0" i="0" sz="3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-US" sz="3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(April 2021 – February 2022)</a:t>
            </a:r>
            <a:endParaRPr b="1" i="1" sz="3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8"/>
          <p:cNvPicPr preferRelativeResize="0"/>
          <p:nvPr/>
        </p:nvPicPr>
        <p:blipFill rotWithShape="1">
          <a:blip r:embed="rId3">
            <a:alphaModFix/>
          </a:blip>
          <a:srcRect b="0" l="0" r="0" t="3287"/>
          <a:stretch/>
        </p:blipFill>
        <p:spPr>
          <a:xfrm>
            <a:off x="225471" y="1964753"/>
            <a:ext cx="11459825" cy="493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ffec9fe3a3_0_489"/>
          <p:cNvSpPr/>
          <p:nvPr/>
        </p:nvSpPr>
        <p:spPr>
          <a:xfrm>
            <a:off x="5955384" y="3244336"/>
            <a:ext cx="331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ffec9fe3a3_0_489"/>
          <p:cNvSpPr txBox="1"/>
          <p:nvPr/>
        </p:nvSpPr>
        <p:spPr>
          <a:xfrm>
            <a:off x="756675" y="1411200"/>
            <a:ext cx="10728900" cy="92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</a:pPr>
            <a:r>
              <a:rPr b="0" i="0" lang="en-US" sz="3000" u="none" cap="none" strike="noStrik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V12.3 EXP </a:t>
            </a:r>
            <a:r>
              <a:rPr b="0" i="0" lang="en-US" sz="3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run forecast Total AOD Bias against MERRA2 </a:t>
            </a:r>
            <a:endParaRPr b="0" i="0" sz="3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</a:pPr>
            <a:r>
              <a:rPr b="0" i="0" lang="en-US" sz="3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(April 2021 – February 2022)</a:t>
            </a:r>
            <a:endParaRPr b="1" i="1" sz="3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1" i="0" sz="37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gffec9fe3a3_0_489"/>
          <p:cNvPicPr preferRelativeResize="0"/>
          <p:nvPr/>
        </p:nvPicPr>
        <p:blipFill rotWithShape="1">
          <a:blip r:embed="rId3">
            <a:alphaModFix/>
          </a:blip>
          <a:srcRect b="0" l="0" r="0" t="2874"/>
          <a:stretch/>
        </p:blipFill>
        <p:spPr>
          <a:xfrm>
            <a:off x="265675" y="1927600"/>
            <a:ext cx="11406126" cy="505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"/>
          <p:cNvSpPr/>
          <p:nvPr/>
        </p:nvSpPr>
        <p:spPr>
          <a:xfrm>
            <a:off x="5955384" y="3244336"/>
            <a:ext cx="331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8"/>
          <p:cNvSpPr txBox="1"/>
          <p:nvPr/>
        </p:nvSpPr>
        <p:spPr>
          <a:xfrm>
            <a:off x="669200" y="1006725"/>
            <a:ext cx="11211900" cy="92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File Size Resource changes</a:t>
            </a: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en-US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-&gt;</a:t>
            </a:r>
            <a:r>
              <a:rPr b="0" i="1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1" sz="2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1" lang="en-US" sz="1800" u="none" cap="none" strike="noStrike">
                <a:solidFill>
                  <a:srgbClr val="5142BB"/>
                </a:solidFill>
                <a:latin typeface="Arial"/>
                <a:ea typeface="Arial"/>
                <a:cs typeface="Arial"/>
                <a:sym typeface="Arial"/>
              </a:rPr>
              <a:t>Adding surface dust PM10, cloud ceiling, surface visibility and surface frozen precipitation fraction. </a:t>
            </a:r>
            <a:endParaRPr b="1" i="1" sz="3100" u="none" cap="none" strike="noStrike">
              <a:solidFill>
                <a:srgbClr val="5142B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60" name="Google Shape;360;p18"/>
          <p:cNvGraphicFramePr/>
          <p:nvPr/>
        </p:nvGraphicFramePr>
        <p:xfrm>
          <a:off x="669193" y="193402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{9355BF75-FA78-4CA7-9599-D8E9D46B4A10}</a:tableStyleId>
              </a:tblPr>
              <a:tblGrid>
                <a:gridCol w="4018200"/>
                <a:gridCol w="3465100"/>
                <a:gridCol w="3420575"/>
              </a:tblGrid>
              <a:tr h="416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Location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Production_v12.2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GEFS-Aerosols_v12.3</a:t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728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9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chem/master files</a:t>
                      </a:r>
                      <a:endParaRPr b="1" sz="19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991 variables</a:t>
                      </a:r>
                      <a:endParaRPr sz="18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991 + 1 = 992 variables</a:t>
                      </a:r>
                      <a:endParaRPr sz="18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104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9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chem/surface and 2-D variables (pgrb2ap25)</a:t>
                      </a:r>
                      <a:endParaRPr b="1" sz="19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 variables</a:t>
                      </a:r>
                      <a:endParaRPr sz="18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 + 1 = 32 variables</a:t>
                      </a:r>
                      <a:endParaRPr sz="18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104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9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atmos/surface and 2-D variables (pgrb2sp25)</a:t>
                      </a:r>
                      <a:endParaRPr b="1" sz="19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b="1" sz="19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 variables</a:t>
                      </a:r>
                      <a:endParaRPr sz="18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 + 3 =38 variable</a:t>
                      </a:r>
                      <a:endParaRPr sz="18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1353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n-US" sz="19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NOMADS ftp access file</a:t>
                      </a:r>
                      <a:endParaRPr sz="15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n-US" sz="19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size (pgrb2ap25, pgrb</a:t>
                      </a:r>
                      <a:r>
                        <a:rPr b="1" lang="en-US" sz="19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2sp25</a:t>
                      </a:r>
                      <a:r>
                        <a:rPr b="1" i="0" lang="en-US" sz="19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5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34M/66 variables</a:t>
                      </a:r>
                      <a:endParaRPr sz="18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66 </a:t>
                      </a:r>
                      <a:r>
                        <a:rPr b="1" lang="en-US" sz="18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+ 4</a:t>
                      </a:r>
                      <a:r>
                        <a:rPr lang="en-US" sz="18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= 70 variables</a:t>
                      </a:r>
                      <a:endParaRPr sz="18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728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n-US" sz="19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Increase</a:t>
                      </a:r>
                      <a:r>
                        <a:rPr b="1" lang="en-US" sz="19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on NOMADS </a:t>
                      </a:r>
                      <a:r>
                        <a:rPr b="1" i="0" lang="en-US" sz="19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:  </a:t>
                      </a:r>
                      <a:endParaRPr b="1" i="0" sz="19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+ 500 M /day</a:t>
                      </a:r>
                      <a:endParaRPr b="1" sz="24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"/>
          <p:cNvSpPr txBox="1"/>
          <p:nvPr>
            <p:ph type="title"/>
          </p:nvPr>
        </p:nvSpPr>
        <p:spPr>
          <a:xfrm>
            <a:off x="1099457" y="6022888"/>
            <a:ext cx="10515600" cy="516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15"/>
              <a:buFont typeface="Calibri"/>
              <a:buNone/>
            </a:pPr>
            <a:r>
              <a:rPr lang="en-US"/>
              <a:t>CPU Resource changes </a:t>
            </a:r>
            <a:r>
              <a:rPr i="1" lang="en-US" sz="2700"/>
              <a:t>-&gt; task “gefs_forecast”</a:t>
            </a:r>
            <a:endParaRPr i="1" sz="2700"/>
          </a:p>
        </p:txBody>
      </p:sp>
      <p:sp>
        <p:nvSpPr>
          <p:cNvPr id="366" name="Google Shape;36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367" name="Google Shape;367;p19"/>
          <p:cNvGraphicFramePr/>
          <p:nvPr/>
        </p:nvGraphicFramePr>
        <p:xfrm>
          <a:off x="838200" y="108896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{9355BF75-FA78-4CA7-9599-D8E9D46B4A10}</a:tableStyleId>
              </a:tblPr>
              <a:tblGrid>
                <a:gridCol w="3505200"/>
                <a:gridCol w="3505200"/>
                <a:gridCol w="3505200"/>
              </a:tblGrid>
              <a:tr h="438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400" u="none" cap="none" strike="noStrike"/>
                        <a:t>On WCOSS2</a:t>
                      </a:r>
                      <a:endParaRPr sz="2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400" u="none" cap="none" strike="noStrike"/>
                        <a:t>Production_v12.2</a:t>
                      </a:r>
                      <a:endParaRPr sz="2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400" u="none" cap="none" strike="noStrike"/>
                        <a:t>GEFS-Aerosols_v12.3</a:t>
                      </a:r>
                      <a:endParaRPr sz="2400" u="none" cap="none" strike="noStrike"/>
                    </a:p>
                  </a:txBody>
                  <a:tcPr marT="45725" marB="45725" marR="91450" marL="91450"/>
                </a:tc>
              </a:tr>
              <a:tr h="438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100" u="none" cap="none" strike="noStrike"/>
                        <a:t>Layout</a:t>
                      </a:r>
                      <a:endParaRPr sz="17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/>
                        <a:t>6x8</a:t>
                      </a:r>
                      <a:endParaRPr sz="23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/>
                        <a:t>6x8</a:t>
                      </a:r>
                      <a:endParaRPr sz="2300" u="none" cap="none" strike="noStrike"/>
                    </a:p>
                  </a:txBody>
                  <a:tcPr marT="45725" marB="45725" marR="91450" marL="91450"/>
                </a:tc>
              </a:tr>
              <a:tr h="438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100" u="none" cap="none" strike="noStrike"/>
                        <a:t>Task per node</a:t>
                      </a:r>
                      <a:endParaRPr b="1" sz="21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/>
                        <a:t>110</a:t>
                      </a:r>
                      <a:endParaRPr sz="23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/>
                        <a:t>110</a:t>
                      </a:r>
                      <a:endParaRPr sz="2300" u="none" cap="none" strike="noStrike"/>
                    </a:p>
                  </a:txBody>
                  <a:tcPr marT="45725" marB="45725" marR="91450" marL="91450"/>
                </a:tc>
              </a:tr>
              <a:tr h="438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100" u="none" cap="none" strike="noStrike"/>
                        <a:t>Threads</a:t>
                      </a:r>
                      <a:endParaRPr b="1" sz="21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/>
                        <a:t>1</a:t>
                      </a:r>
                      <a:endParaRPr sz="23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/>
                        <a:t>1</a:t>
                      </a:r>
                      <a:endParaRPr sz="2300" u="none" cap="none" strike="noStrike"/>
                    </a:p>
                  </a:txBody>
                  <a:tcPr marT="45725" marB="45725" marR="91450" marL="91450"/>
                </a:tc>
              </a:tr>
              <a:tr h="438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100" u="none" cap="none" strike="noStrike"/>
                        <a:t>Output frequency</a:t>
                      </a:r>
                      <a:endParaRPr b="1" sz="21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/>
                        <a:t>3 hourly</a:t>
                      </a:r>
                      <a:endParaRPr sz="23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/>
                        <a:t>3 hourly</a:t>
                      </a:r>
                      <a:endParaRPr sz="2300" u="none" cap="none" strike="noStrike"/>
                    </a:p>
                  </a:txBody>
                  <a:tcPr marT="45725" marB="45725" marR="91450" marL="91450"/>
                </a:tc>
              </a:tr>
              <a:tr h="438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100" u="none" cap="none" strike="noStrike"/>
                        <a:t>Total forecast length</a:t>
                      </a:r>
                      <a:endParaRPr b="1" sz="21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/>
                        <a:t>120 hrs</a:t>
                      </a:r>
                      <a:endParaRPr sz="23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/>
                        <a:t>120 hrs</a:t>
                      </a:r>
                      <a:endParaRPr sz="2300" u="none" cap="none" strike="noStrike"/>
                    </a:p>
                  </a:txBody>
                  <a:tcPr marT="45725" marB="45725" marR="91450" marL="91450"/>
                </a:tc>
              </a:tr>
              <a:tr h="438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100" u="none" cap="none" strike="noStrike"/>
                        <a:t>I/O groups and total nodes</a:t>
                      </a:r>
                      <a:endParaRPr b="1" sz="21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/>
                        <a:t>1, 42</a:t>
                      </a:r>
                      <a:endParaRPr sz="23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/>
                        <a:t>1, 42</a:t>
                      </a:r>
                      <a:endParaRPr sz="2300" u="none" cap="none" strike="noStrike"/>
                    </a:p>
                  </a:txBody>
                  <a:tcPr marT="45725" marB="45725" marR="91450" marL="91450"/>
                </a:tc>
              </a:tr>
              <a:tr h="438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100" u="none" cap="none" strike="noStrike"/>
                        <a:t>Total #nodes</a:t>
                      </a:r>
                      <a:endParaRPr b="1" sz="21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>
                          <a:solidFill>
                            <a:srgbClr val="FF3300"/>
                          </a:solidFill>
                        </a:rPr>
                        <a:t>3 x 110 = 330</a:t>
                      </a:r>
                      <a:endParaRPr sz="2300" u="none" cap="none" strike="noStrike">
                        <a:solidFill>
                          <a:srgbClr val="FF33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>
                          <a:solidFill>
                            <a:srgbClr val="FF3300"/>
                          </a:solidFill>
                        </a:rPr>
                        <a:t>3 x 110 = 330</a:t>
                      </a:r>
                      <a:endParaRPr sz="2300" u="none" cap="none" strike="noStrike">
                        <a:solidFill>
                          <a:srgbClr val="FF3300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432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100" u="none" cap="none" strike="noStrike"/>
                        <a:t>Wall Time</a:t>
                      </a:r>
                      <a:endParaRPr b="1" sz="21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/>
                        <a:t>3 hrs</a:t>
                      </a:r>
                      <a:endParaRPr sz="23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/>
                        <a:t>3 hrs</a:t>
                      </a:r>
                      <a:endParaRPr sz="2300" u="none" cap="none" strike="noStrike"/>
                    </a:p>
                  </a:txBody>
                  <a:tcPr marT="45725" marB="45725" marR="91450" marL="91450"/>
                </a:tc>
              </a:tr>
              <a:tr h="432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2100" u="none" cap="none" strike="noStrike"/>
                        <a:t>Duration</a:t>
                      </a:r>
                      <a:endParaRPr b="1" sz="21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>
                          <a:solidFill>
                            <a:srgbClr val="FF0000"/>
                          </a:solidFill>
                        </a:rPr>
                        <a:t>2 hrs 13 mins</a:t>
                      </a:r>
                      <a:endParaRPr sz="23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300" u="none" cap="none" strike="noStrike">
                          <a:solidFill>
                            <a:srgbClr val="FF0000"/>
                          </a:solidFill>
                        </a:rPr>
                        <a:t>2 hrs 13 mins</a:t>
                      </a:r>
                      <a:endParaRPr sz="23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432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2100" u="none" cap="none" strike="noStrike"/>
                        <a:t>CPU time for gefs_forecast</a:t>
                      </a:r>
                      <a:endParaRPr b="1" sz="21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300" u="none" cap="none" strike="noStrike">
                          <a:solidFill>
                            <a:srgbClr val="FF0000"/>
                          </a:solidFill>
                        </a:rPr>
                        <a:t>26.6 min/day</a:t>
                      </a:r>
                      <a:endParaRPr sz="19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300" u="none" cap="none" strike="noStrike">
                          <a:solidFill>
                            <a:srgbClr val="FF0000"/>
                          </a:solidFill>
                        </a:rPr>
                        <a:t>26.6 min/day</a:t>
                      </a:r>
                      <a:endParaRPr sz="19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5"/>
          <p:cNvSpPr txBox="1"/>
          <p:nvPr>
            <p:ph type="title"/>
          </p:nvPr>
        </p:nvSpPr>
        <p:spPr>
          <a:xfrm>
            <a:off x="2870200" y="917067"/>
            <a:ext cx="105156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1" lang="en-US" sz="2800"/>
              <a:t>Selected GEFS Bugzilla Issues</a:t>
            </a:r>
            <a:endParaRPr/>
          </a:p>
        </p:txBody>
      </p:sp>
      <p:sp>
        <p:nvSpPr>
          <p:cNvPr id="373" name="Google Shape;373;p25"/>
          <p:cNvSpPr txBox="1"/>
          <p:nvPr>
            <p:ph idx="12" type="sldNum"/>
          </p:nvPr>
        </p:nvSpPr>
        <p:spPr>
          <a:xfrm>
            <a:off x="11409056" y="633313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374" name="Google Shape;374;p25"/>
          <p:cNvGraphicFramePr/>
          <p:nvPr/>
        </p:nvGraphicFramePr>
        <p:xfrm>
          <a:off x="580225" y="1594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{0583F423-9828-40AC-9C46-86364BE8976D}</a:tableStyleId>
              </a:tblPr>
              <a:tblGrid>
                <a:gridCol w="460000"/>
                <a:gridCol w="1311000"/>
                <a:gridCol w="1150000"/>
                <a:gridCol w="621000"/>
                <a:gridCol w="4070975"/>
                <a:gridCol w="885500"/>
                <a:gridCol w="2575975"/>
              </a:tblGrid>
              <a:tr h="58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3"/>
                        </a:rPr>
                        <a:t>ID</a:t>
                      </a:r>
                      <a:endParaRPr b="1" sz="1100" u="sng" cap="none" strike="noStrike">
                        <a:solidFill>
                          <a:schemeClr val="hlink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4"/>
                        </a:rPr>
                        <a:t>Product</a:t>
                      </a:r>
                      <a:endParaRPr b="1" sz="1100" u="sng" cap="none" strike="noStrike">
                        <a:solidFill>
                          <a:schemeClr val="hlink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/>
                        </a:rPr>
                        <a:t>Comp</a:t>
                      </a:r>
                      <a:endParaRPr b="1" sz="1100" u="sng" cap="none" strike="noStrike">
                        <a:solidFill>
                          <a:schemeClr val="hlink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/>
                        </a:rPr>
                        <a:t>Status</a:t>
                      </a:r>
                      <a:endParaRPr b="1" sz="1100" u="sng" cap="none" strike="noStrike">
                        <a:solidFill>
                          <a:schemeClr val="hlink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7"/>
                        </a:rPr>
                        <a:t>Summary</a:t>
                      </a:r>
                      <a:endParaRPr b="1" sz="1100" u="sng" cap="none" strike="noStrike">
                        <a:solidFill>
                          <a:schemeClr val="hlink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8"/>
                        </a:rPr>
                        <a:t>Changed</a:t>
                      </a:r>
                      <a:endParaRPr b="1" sz="1100" u="sng" cap="none" strike="noStrike">
                        <a:solidFill>
                          <a:schemeClr val="hlink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Note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9"/>
                        </a:rPr>
                        <a:t>1013</a:t>
                      </a:r>
                      <a:endParaRPr sz="1100" u="sng" cap="none" strike="noStrike">
                        <a:solidFill>
                          <a:schemeClr val="hlink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GEFS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post_pro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NEW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0"/>
                        </a:rPr>
                        <a:t>No restart ability for job gefs_atmos_ensstat</a:t>
                      </a:r>
                      <a:endParaRPr sz="1100" u="sng" cap="none" strike="noStrike">
                        <a:solidFill>
                          <a:schemeClr val="hlink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2020-09-08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Have resolved in </a:t>
                      </a:r>
                      <a:r>
                        <a:rPr b="1"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develop</a:t>
                      </a: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branch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6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1"/>
                        </a:rPr>
                        <a:t>998</a:t>
                      </a:r>
                      <a:endParaRPr sz="1100" u="sng" cap="none" strike="noStrike">
                        <a:solidFill>
                          <a:schemeClr val="hlink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GEFS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chem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NEW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2"/>
                        </a:rPr>
                        <a:t>Better handling array allocation in gefs</a:t>
                      </a:r>
                      <a:endParaRPr sz="1100" u="sng" cap="none" strike="noStrike">
                        <a:solidFill>
                          <a:schemeClr val="hlink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2020-08-21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Have solved (gefs_chem_prep_emssion)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0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3"/>
                        </a:rPr>
                        <a:t>1002</a:t>
                      </a:r>
                      <a:endParaRPr sz="1100" u="sng" cap="none" strike="noStrike">
                        <a:solidFill>
                          <a:schemeClr val="hlink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GEFS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init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NEW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4"/>
                        </a:rPr>
                        <a:t>variable not defined in nemsio_read.fd</a:t>
                      </a:r>
                      <a:endParaRPr sz="1100" u="sng" cap="none" strike="noStrike">
                        <a:solidFill>
                          <a:schemeClr val="hlink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2020-08-21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Don't use "nemsio_read" now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6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5"/>
                        </a:rPr>
                        <a:t>337</a:t>
                      </a:r>
                      <a:endParaRPr sz="1100" u="sng" cap="none" strike="noStrike">
                        <a:solidFill>
                          <a:schemeClr val="hlink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rgbClr val="6666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GEFS</a:t>
                      </a:r>
                      <a:endParaRPr sz="1100" u="none" cap="none" strike="noStrike">
                        <a:solidFill>
                          <a:srgbClr val="66666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rgbClr val="6666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post_pro</a:t>
                      </a:r>
                      <a:endParaRPr sz="1100" u="none" cap="none" strike="noStrike">
                        <a:solidFill>
                          <a:srgbClr val="66666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rgbClr val="6666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REOP</a:t>
                      </a:r>
                      <a:endParaRPr sz="1100" u="none" cap="none" strike="noStrike">
                        <a:solidFill>
                          <a:srgbClr val="66666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sng" cap="none" strike="noStrike">
                          <a:solidFill>
                            <a:schemeClr val="hlink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6"/>
                        </a:rPr>
                        <a:t>Remove goto statements from Fortran source code in gefs</a:t>
                      </a:r>
                      <a:endParaRPr sz="1100" u="sng" cap="none" strike="noStrike">
                        <a:solidFill>
                          <a:schemeClr val="hlink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rgbClr val="6666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2020-09-04</a:t>
                      </a:r>
                      <a:endParaRPr sz="1100" u="none" cap="none" strike="noStrike">
                        <a:solidFill>
                          <a:srgbClr val="66666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Have removed "goto" in ensstat source in </a:t>
                      </a:r>
                      <a:r>
                        <a:rPr b="1"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develop</a:t>
                      </a: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branch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01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Add pqpf function back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5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Add another function: 3) Add part (1b): probabilistic forecasts ( PQPF, PQRF, PQFF, PQSF and PQIF ) to enspost ex-script</a:t>
                      </a:r>
                      <a:endParaRPr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ffec9fe3a3_0_0"/>
          <p:cNvSpPr txBox="1"/>
          <p:nvPr>
            <p:ph idx="1" type="body"/>
          </p:nvPr>
        </p:nvSpPr>
        <p:spPr>
          <a:xfrm>
            <a:off x="947400" y="1295400"/>
            <a:ext cx="10753500" cy="49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54" name="Google Shape;54;gffec9fe3a3_0_0"/>
          <p:cNvSpPr/>
          <p:nvPr/>
        </p:nvSpPr>
        <p:spPr>
          <a:xfrm>
            <a:off x="3779424" y="913393"/>
            <a:ext cx="8385900" cy="54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450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One additional member of GEFSv12 for aerosols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0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Replace operational NGACv2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0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GEFS meteorology (based on GFSv15) at </a:t>
            </a:r>
            <a:r>
              <a:rPr b="1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C384 (~25 km), 64 levels, to 120 hrs, 4x/day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0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Inline aerosol representation based on GOCART (FIM-Chem)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0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Sulfate, Organic Carbon, Black Carbon, Dust, Sea Salt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0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Emissions: </a:t>
            </a:r>
            <a:r>
              <a:rPr b="1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CEDS-2019</a:t>
            </a:r>
            <a:r>
              <a:rPr b="0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(SO2, PSO4, POC, PEC), </a:t>
            </a:r>
            <a:r>
              <a:rPr b="1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GBBEPx biomass burning</a:t>
            </a:r>
            <a:r>
              <a:rPr b="0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, FENGSHA dust, GEOS-5 sea salt, marine DMS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0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Initial conditions: cycled for aerosols, but from GFS analysis for meteorology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0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Smoke plume rise:</a:t>
            </a:r>
            <a:r>
              <a:rPr b="0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Wind shear dependent 1-d cloud model to simulate tilt of plume. Fire Radiative Power is used to calculate convective heat flux and determine injection height</a:t>
            </a:r>
            <a:endParaRPr b="0" i="0" sz="2100" u="none" cap="none" strike="noStrike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3333FF"/>
                </a:solidFill>
                <a:latin typeface="Trebuchet MS"/>
                <a:ea typeface="Trebuchet MS"/>
                <a:cs typeface="Trebuchet MS"/>
                <a:sym typeface="Trebuchet MS"/>
              </a:rPr>
              <a:t>Tracer transport and wet scavenging are included in Simplified Arakawa-Schubert (SAS) scheme. Fluxes are calculated positive definite.</a:t>
            </a:r>
            <a:endParaRPr b="0" i="1" sz="2100" u="none" cap="none" strike="noStrike">
              <a:solidFill>
                <a:srgbClr val="3333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5" name="Google Shape;55;gffec9fe3a3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529" y="931337"/>
            <a:ext cx="3025312" cy="242146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gffec9fe3a3_0_0"/>
          <p:cNvSpPr/>
          <p:nvPr/>
        </p:nvSpPr>
        <p:spPr>
          <a:xfrm>
            <a:off x="482835" y="5965505"/>
            <a:ext cx="29928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CEDS-2014 SO2 emissions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gffec9fe3a3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536" y="3398109"/>
            <a:ext cx="3004871" cy="248273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ffec9fe3a3_0_0"/>
          <p:cNvSpPr txBox="1"/>
          <p:nvPr/>
        </p:nvSpPr>
        <p:spPr>
          <a:xfrm>
            <a:off x="6440955" y="6447631"/>
            <a:ext cx="40404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1" lang="en-US" sz="21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Courtesy: Ivanka Stajner</a:t>
            </a:r>
            <a:endParaRPr b="0" i="1" sz="21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gffec9fe3a3_0_0"/>
          <p:cNvSpPr txBox="1"/>
          <p:nvPr/>
        </p:nvSpPr>
        <p:spPr>
          <a:xfrm>
            <a:off x="3054425" y="480875"/>
            <a:ext cx="8298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GEFS-Aero v12 Operational Model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g13b448f6712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2175" y="1076075"/>
            <a:ext cx="6144026" cy="567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13b448f6712_0_8"/>
          <p:cNvSpPr txBox="1"/>
          <p:nvPr/>
        </p:nvSpPr>
        <p:spPr>
          <a:xfrm>
            <a:off x="1608795" y="2342766"/>
            <a:ext cx="2199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Total AOD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against MODIS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13b448f6712_0_8"/>
          <p:cNvSpPr txBox="1"/>
          <p:nvPr/>
        </p:nvSpPr>
        <p:spPr>
          <a:xfrm>
            <a:off x="1960995" y="4812961"/>
            <a:ext cx="184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Parallel Total AOD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against MODIS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"/>
          <p:cNvSpPr/>
          <p:nvPr/>
        </p:nvSpPr>
        <p:spPr>
          <a:xfrm>
            <a:off x="5955384" y="3244336"/>
            <a:ext cx="331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5"/>
          <p:cNvSpPr txBox="1"/>
          <p:nvPr/>
        </p:nvSpPr>
        <p:spPr>
          <a:xfrm>
            <a:off x="1741434" y="847425"/>
            <a:ext cx="90909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i="0" lang="en-US" sz="3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  <a:endParaRPr b="0" i="0" sz="19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"/>
          <p:cNvSpPr txBox="1"/>
          <p:nvPr/>
        </p:nvSpPr>
        <p:spPr>
          <a:xfrm>
            <a:off x="478875" y="1563525"/>
            <a:ext cx="111195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356115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008"/>
              <a:buFont typeface="Arial"/>
              <a:buChar char="❖"/>
            </a:pPr>
            <a:r>
              <a:rPr b="0" i="0" lang="en-US" sz="3008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GEFS-Aerosols v12.0</a:t>
            </a:r>
            <a:endParaRPr b="0" i="0" sz="3008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6115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8"/>
              <a:buFont typeface="Arial"/>
              <a:buChar char="➢"/>
            </a:pPr>
            <a:r>
              <a:rPr b="0" i="0" lang="en-US" sz="2608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NGAC replaced by GEFS-Aerosols, Aerosol model became a member of GEFS (September, 2020)</a:t>
            </a:r>
            <a:endParaRPr b="0" i="0" sz="2608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"/>
          <p:cNvSpPr txBox="1"/>
          <p:nvPr/>
        </p:nvSpPr>
        <p:spPr>
          <a:xfrm>
            <a:off x="478875" y="2958525"/>
            <a:ext cx="111195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356115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008"/>
              <a:buFont typeface="Arial"/>
              <a:buChar char="❖"/>
            </a:pPr>
            <a:r>
              <a:rPr b="0" i="0" lang="en-US" sz="3008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GEFS-Aerosols v12.1</a:t>
            </a:r>
            <a:endParaRPr b="0" i="0" sz="3008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6115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8"/>
              <a:buFont typeface="Arial"/>
              <a:buChar char="➢"/>
            </a:pPr>
            <a:r>
              <a:rPr b="0" i="0" lang="en-US" sz="2608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FV3 updated from version 15 to version 16, initial input for GEFS-Aerosols changed from NEMSIO to NETCDF (March, 2021)</a:t>
            </a:r>
            <a:endParaRPr b="0" i="0" sz="2808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"/>
          <p:cNvSpPr txBox="1"/>
          <p:nvPr/>
        </p:nvSpPr>
        <p:spPr>
          <a:xfrm>
            <a:off x="478875" y="4558725"/>
            <a:ext cx="11119500" cy="4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356115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008"/>
              <a:buFont typeface="Arial"/>
              <a:buChar char="❖"/>
            </a:pPr>
            <a:r>
              <a:rPr b="0" i="0" lang="en-US" sz="3008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GEFS-Aerosols v12.2</a:t>
            </a:r>
            <a:endParaRPr b="0" i="0" sz="3008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6115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8"/>
              <a:buFont typeface="Arial"/>
              <a:buChar char="➢"/>
            </a:pPr>
            <a:r>
              <a:rPr b="0" i="0" lang="en-US" sz="2608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Porting GEFS-Aerosols from WCOSS1 to WCOSS2 </a:t>
            </a:r>
            <a:endParaRPr b="0" i="0" sz="2608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55828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8"/>
              <a:buFont typeface="Arial"/>
              <a:buNone/>
            </a:pPr>
            <a:r>
              <a:rPr b="0" i="0" lang="en-US" sz="2608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(on going, July, 2022)</a:t>
            </a:r>
            <a:endParaRPr b="0" i="0" sz="3008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6"/>
          <p:cNvSpPr txBox="1"/>
          <p:nvPr>
            <p:ph type="title"/>
          </p:nvPr>
        </p:nvSpPr>
        <p:spPr>
          <a:xfrm>
            <a:off x="620485" y="5632508"/>
            <a:ext cx="10515600" cy="723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Code, Script and Input/Output changes</a:t>
            </a:r>
            <a:endParaRPr/>
          </a:p>
        </p:txBody>
      </p:sp>
      <p:sp>
        <p:nvSpPr>
          <p:cNvPr id="396" name="Google Shape;396;p26"/>
          <p:cNvSpPr txBox="1"/>
          <p:nvPr>
            <p:ph idx="1" type="body"/>
          </p:nvPr>
        </p:nvSpPr>
        <p:spPr>
          <a:xfrm>
            <a:off x="838200" y="1246909"/>
            <a:ext cx="10515600" cy="4930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❖"/>
            </a:pPr>
            <a:r>
              <a:rPr b="1" lang="en-US"/>
              <a:t>Code:</a:t>
            </a:r>
            <a:r>
              <a:rPr lang="en-US"/>
              <a:t>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/>
              <a:t>fv3gfs.fd/GSDCHEM/src/chem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/>
              <a:t>fv3gfs.fd/FV3/gfsphysics/GFS_layer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/>
              <a:t>gfs_post.fd/sorc/ncep_post.fd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❖"/>
            </a:pPr>
            <a:r>
              <a:rPr b="1" lang="en-US"/>
              <a:t>Script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/>
              <a:t>gfs_post.fd/parm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/>
              <a:t>global-workflow.fd/scripts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❖"/>
            </a:pPr>
            <a:r>
              <a:rPr b="1" lang="en-US"/>
              <a:t>Input/Output</a:t>
            </a:r>
            <a:endParaRPr b="1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-US"/>
              <a:t>fix/fix_emission</a:t>
            </a:r>
            <a:endParaRPr/>
          </a:p>
        </p:txBody>
      </p:sp>
      <p:sp>
        <p:nvSpPr>
          <p:cNvPr id="397" name="Google Shape;39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1"/>
          <p:cNvSpPr/>
          <p:nvPr/>
        </p:nvSpPr>
        <p:spPr>
          <a:xfrm>
            <a:off x="5955384" y="3244336"/>
            <a:ext cx="331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21"/>
          <p:cNvSpPr txBox="1"/>
          <p:nvPr/>
        </p:nvSpPr>
        <p:spPr>
          <a:xfrm>
            <a:off x="823675" y="314725"/>
            <a:ext cx="10403400" cy="5805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1" i="1" sz="37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1"/>
          <p:cNvSpPr txBox="1"/>
          <p:nvPr/>
        </p:nvSpPr>
        <p:spPr>
          <a:xfrm>
            <a:off x="519275" y="1110175"/>
            <a:ext cx="10922700" cy="38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8298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042"/>
              <a:buFont typeface="Arial"/>
              <a:buChar char="❖"/>
            </a:pPr>
            <a:r>
              <a:rPr b="0" i="0" lang="en-US" sz="2967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GEFS-Aerosols v12.0</a:t>
            </a:r>
            <a:endParaRPr b="0" i="0" sz="2967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8298" lvl="1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42"/>
              <a:buFont typeface="Arial"/>
              <a:buChar char="➢"/>
            </a:pPr>
            <a:r>
              <a:rPr b="0" i="0" lang="en-US" sz="2597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NGAC replaced by GEFS-Aerosols, Aerosol model became a member of GEFS (September, 2020)</a:t>
            </a:r>
            <a:endParaRPr b="0" i="0" sz="2597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t/>
            </a:r>
            <a:endParaRPr b="0" i="0" sz="2597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8298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042"/>
              <a:buFont typeface="Arial"/>
              <a:buChar char="❖"/>
            </a:pPr>
            <a:r>
              <a:rPr b="0" i="0" lang="en-US" sz="2967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GEFS-Aerosols v12.1</a:t>
            </a:r>
            <a:endParaRPr b="0" i="0" sz="2967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8298" lvl="1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42"/>
              <a:buFont typeface="Arial"/>
              <a:buChar char="➢"/>
            </a:pPr>
            <a:r>
              <a:rPr b="0" i="0" lang="en-US" sz="2597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FV3 updated from version 15 to version 16, initial input for GEFS-aerosols changed from NEMSIO to NETCDF (March, 2021)</a:t>
            </a:r>
            <a:endParaRPr b="0" i="0" sz="2597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t/>
            </a:r>
            <a:endParaRPr b="0" i="0" sz="2597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8298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042"/>
              <a:buFont typeface="Arial"/>
              <a:buChar char="❖"/>
            </a:pPr>
            <a:r>
              <a:rPr b="0" i="0" lang="en-US" sz="2967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GEFS-Aerosols v12.2</a:t>
            </a:r>
            <a:endParaRPr b="0" i="0" sz="2967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8298" lvl="1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42"/>
              <a:buFont typeface="Arial"/>
              <a:buChar char="➢"/>
            </a:pPr>
            <a:r>
              <a:rPr b="0" i="0" lang="en-US" sz="2597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Porting GEFS-Aerosols from WCOSS1 to WCOSS2 (on going, June, 2022)</a:t>
            </a:r>
            <a:endParaRPr b="0" i="0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1"/>
          <p:cNvSpPr txBox="1"/>
          <p:nvPr/>
        </p:nvSpPr>
        <p:spPr>
          <a:xfrm>
            <a:off x="659775" y="5006275"/>
            <a:ext cx="109227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59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50"/>
              <a:buFont typeface="Arial"/>
              <a:buChar char="❖"/>
            </a:pPr>
            <a:r>
              <a:rPr b="1" i="0" lang="en-US" sz="295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GEFS-Aerosols v12.3</a:t>
            </a:r>
            <a:endParaRPr b="1" i="0" sz="295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0525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50"/>
              <a:buFont typeface="Arial"/>
              <a:buChar char="➢"/>
            </a:pPr>
            <a:r>
              <a:rPr b="1" i="0" lang="en-US" sz="255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Chemistry components only, mainly focusing on bugs fixed in AOD calculation (scheduled, September, 2022)</a:t>
            </a:r>
            <a:endParaRPr b="1" i="0" sz="255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7"/>
          <p:cNvSpPr txBox="1"/>
          <p:nvPr>
            <p:ph type="title"/>
          </p:nvPr>
        </p:nvSpPr>
        <p:spPr>
          <a:xfrm>
            <a:off x="703729" y="98345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/>
              <a:t>Current status: four-cycle real time forecasting at WCOSS2</a:t>
            </a:r>
            <a:endParaRPr b="1" sz="4000"/>
          </a:p>
        </p:txBody>
      </p:sp>
      <p:sp>
        <p:nvSpPr>
          <p:cNvPr id="411" name="Google Shape;411;p27"/>
          <p:cNvSpPr txBox="1"/>
          <p:nvPr>
            <p:ph idx="1" type="body"/>
          </p:nvPr>
        </p:nvSpPr>
        <p:spPr>
          <a:xfrm>
            <a:off x="1062318" y="2151529"/>
            <a:ext cx="10291482" cy="4025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GEFS-Aerosol(v12.3) in WCOSS2</a:t>
            </a:r>
            <a:endParaRPr/>
          </a:p>
        </p:txBody>
      </p:sp>
      <p:sp>
        <p:nvSpPr>
          <p:cNvPr id="412" name="Google Shape;412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 txBox="1"/>
          <p:nvPr>
            <p:ph type="title"/>
          </p:nvPr>
        </p:nvSpPr>
        <p:spPr>
          <a:xfrm>
            <a:off x="838200" y="365125"/>
            <a:ext cx="105156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2500"/>
              <a:buNone/>
            </a:pPr>
            <a:r>
              <a:rPr lang="en-US" sz="3200" u="sng">
                <a:latin typeface="Times New Roman"/>
                <a:ea typeface="Times New Roman"/>
                <a:cs typeface="Times New Roman"/>
                <a:sym typeface="Times New Roman"/>
              </a:rPr>
              <a:t>FENGSHA Dust scheme bug fix</a:t>
            </a:r>
            <a:endParaRPr/>
          </a:p>
        </p:txBody>
      </p:sp>
      <p:sp>
        <p:nvSpPr>
          <p:cNvPr id="418" name="Google Shape;418;p32"/>
          <p:cNvSpPr txBox="1"/>
          <p:nvPr>
            <p:ph idx="1" type="body"/>
          </p:nvPr>
        </p:nvSpPr>
        <p:spPr>
          <a:xfrm>
            <a:off x="528800" y="1074150"/>
            <a:ext cx="11385900" cy="51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Noto Sans"/>
              <a:buChar char="❖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 fengsha bug fix corrects the calculation of the (kok, 2011) volume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distribution of emitted dust </a:t>
            </a:r>
            <a:r>
              <a:rPr b="1" lang="en-US">
                <a:latin typeface="Times New Roman"/>
                <a:ea typeface="Times New Roman"/>
                <a:cs typeface="Times New Roman"/>
                <a:sym typeface="Times New Roman"/>
              </a:rPr>
              <a:t>increasing the mass of the fine mode dust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352"/>
              <a:buFont typeface="Arial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Font typeface="Noto Sans"/>
              <a:buChar char="❖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No changes to the actual emission code, this only will change the distribution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size. Distribution </a:t>
            </a:r>
            <a:r>
              <a:rPr b="1" lang="en-US">
                <a:latin typeface="Times New Roman"/>
                <a:ea typeface="Times New Roman"/>
                <a:cs typeface="Times New Roman"/>
                <a:sym typeface="Times New Roman"/>
              </a:rPr>
              <a:t>has large impact on the total transport AOD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creating more fine particulates after the fix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352"/>
              <a:buFont typeface="Noto Sans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2352"/>
              <a:buFont typeface="Noto Sans"/>
              <a:buChar char="❖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More sources are picked up in regions where the model had some biases (Mid East, Takalamakan/Gobi).</a:t>
            </a:r>
            <a:endParaRPr/>
          </a:p>
        </p:txBody>
      </p:sp>
      <p:sp>
        <p:nvSpPr>
          <p:cNvPr id="419" name="Google Shape;41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0"/>
            <a:ext cx="119556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825216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4"/>
          <p:cNvSpPr/>
          <p:nvPr/>
        </p:nvSpPr>
        <p:spPr>
          <a:xfrm>
            <a:off x="102882" y="1794366"/>
            <a:ext cx="2062200" cy="20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br>
              <a:rPr b="0" i="0" lang="en-US" sz="79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Production run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Day 1 forecast Bias against MODIS total AOD</a:t>
            </a:r>
            <a:r>
              <a:rPr b="0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April 2021 – February 2022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0"/>
            <a:ext cx="825216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5"/>
          <p:cNvSpPr/>
          <p:nvPr/>
        </p:nvSpPr>
        <p:spPr>
          <a:xfrm>
            <a:off x="102882" y="1794366"/>
            <a:ext cx="2062200" cy="20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br>
              <a:rPr b="0" i="0" lang="en-US" sz="79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Retro run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Day 1 forecast Bias against MODIS total AOD</a:t>
            </a:r>
            <a:r>
              <a:rPr b="0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April 2021 – February 2022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4"/>
          <p:cNvSpPr txBox="1"/>
          <p:nvPr>
            <p:ph type="title"/>
          </p:nvPr>
        </p:nvSpPr>
        <p:spPr>
          <a:xfrm>
            <a:off x="136200" y="0"/>
            <a:ext cx="117438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1666"/>
              <a:buNone/>
            </a:pPr>
            <a:r>
              <a:rPr lang="en-US"/>
              <a:t>Total AOD Scatter/Statistical Analysis: Regional</a:t>
            </a:r>
            <a:endParaRPr/>
          </a:p>
        </p:txBody>
      </p:sp>
      <p:sp>
        <p:nvSpPr>
          <p:cNvPr id="445" name="Google Shape;445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6" name="Google Shape;446;p44"/>
          <p:cNvSpPr txBox="1"/>
          <p:nvPr/>
        </p:nvSpPr>
        <p:spPr>
          <a:xfrm>
            <a:off x="9018000" y="958500"/>
            <a:ext cx="2472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Base=CEDS 2014</a:t>
            </a:r>
            <a:endParaRPr b="1" i="0" sz="1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Sens1=CEDS 2019</a:t>
            </a:r>
            <a:endParaRPr b="1" i="0" sz="1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Sens2=CEDS 2019 BiasScaled</a:t>
            </a:r>
            <a:endParaRPr b="1" i="0" sz="1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4"/>
          <p:cNvSpPr txBox="1"/>
          <p:nvPr/>
        </p:nvSpPr>
        <p:spPr>
          <a:xfrm>
            <a:off x="1070400" y="962400"/>
            <a:ext cx="140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Europe</a:t>
            </a:r>
            <a:endParaRPr b="1" i="0" sz="2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4"/>
          <p:cNvSpPr txBox="1"/>
          <p:nvPr/>
        </p:nvSpPr>
        <p:spPr>
          <a:xfrm>
            <a:off x="9123300" y="3037500"/>
            <a:ext cx="2902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of CEDS 2019 has mixed results compared to operational CEDS 2014, but the Bias Scaled can help improve in this region.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4100" y="709500"/>
            <a:ext cx="6217848" cy="614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ffec9fe3a3_0_269"/>
          <p:cNvSpPr/>
          <p:nvPr/>
        </p:nvSpPr>
        <p:spPr>
          <a:xfrm>
            <a:off x="5955384" y="3244336"/>
            <a:ext cx="331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ffec9fe3a3_0_269"/>
          <p:cNvSpPr txBox="1"/>
          <p:nvPr/>
        </p:nvSpPr>
        <p:spPr>
          <a:xfrm>
            <a:off x="823675" y="314725"/>
            <a:ext cx="10403400" cy="5805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1" i="1" sz="37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gffec9fe3a3_0_269"/>
          <p:cNvSpPr txBox="1"/>
          <p:nvPr/>
        </p:nvSpPr>
        <p:spPr>
          <a:xfrm>
            <a:off x="519275" y="1110175"/>
            <a:ext cx="10922700" cy="3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8296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042"/>
              <a:buFont typeface="Arial"/>
              <a:buChar char="❖"/>
            </a:pPr>
            <a:r>
              <a:rPr b="0" i="0" lang="en-US" sz="2967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GEFS-Aerosols v12.0</a:t>
            </a:r>
            <a:endParaRPr b="0" i="0" sz="2967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8296" lvl="1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42"/>
              <a:buFont typeface="Arial"/>
              <a:buChar char="➢"/>
            </a:pPr>
            <a:r>
              <a:rPr b="0" i="0" lang="en-US" sz="2597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NGAC replaced by FV3GFSv15 GEFS-Aerosols, Aerosol model became a member of  Global Ensemble Forecast System </a:t>
            </a:r>
            <a:r>
              <a:rPr b="1" i="0" lang="en-US" sz="2597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(September, 2020)</a:t>
            </a:r>
            <a:endParaRPr b="1" i="0" sz="2597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t/>
            </a:r>
            <a:endParaRPr b="0" i="0" sz="2597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8296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042"/>
              <a:buFont typeface="Arial"/>
              <a:buChar char="❖"/>
            </a:pPr>
            <a:r>
              <a:rPr b="0" i="0" lang="en-US" sz="2967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GEFS-Aerosols v12.1</a:t>
            </a:r>
            <a:endParaRPr b="0" i="0" sz="2967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8296" lvl="1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42"/>
              <a:buFont typeface="Arial"/>
              <a:buChar char="➢"/>
            </a:pPr>
            <a:r>
              <a:rPr b="0" i="0" lang="en-US" sz="2597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FV3-GFS updated from version 15 to version 16, initial input for GEFS-aerosols changed from NEMSIO to NETCDF (March, 2021)</a:t>
            </a:r>
            <a:endParaRPr b="0" i="0" sz="2597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t/>
            </a:r>
            <a:endParaRPr b="0" i="0" sz="2597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8296" lvl="0" marL="4572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042"/>
              <a:buFont typeface="Arial"/>
              <a:buChar char="❖"/>
            </a:pPr>
            <a:r>
              <a:rPr b="0" i="0" lang="en-US" sz="2967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GEFS-Aerosols v12.2</a:t>
            </a:r>
            <a:endParaRPr b="0" i="0" sz="2967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8296" lvl="1" marL="9144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42"/>
              <a:buFont typeface="Arial"/>
              <a:buChar char="➢"/>
            </a:pPr>
            <a:r>
              <a:rPr b="0" i="0" lang="en-US" sz="2597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Porting GEFS-Aerosols from WCOSS1 to WCOSS2 ( June, 2022)</a:t>
            </a:r>
            <a:endParaRPr b="0" i="0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gffec9fe3a3_0_269"/>
          <p:cNvSpPr txBox="1"/>
          <p:nvPr/>
        </p:nvSpPr>
        <p:spPr>
          <a:xfrm>
            <a:off x="659775" y="5006275"/>
            <a:ext cx="109227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59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50"/>
              <a:buFont typeface="Arial"/>
              <a:buChar char="❖"/>
            </a:pPr>
            <a:r>
              <a:rPr b="1" i="0" lang="en-US" sz="295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GEFS-Aerosols v12.3</a:t>
            </a:r>
            <a:endParaRPr b="1" i="0" sz="295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0525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50"/>
              <a:buFont typeface="Arial"/>
              <a:buChar char="➢"/>
            </a:pPr>
            <a:r>
              <a:rPr b="1" i="0" lang="en-US" sz="255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Chemistry components only, mainly focusing on bugs fixed in AOD calculation (October 19, 2022)</a:t>
            </a:r>
            <a:endParaRPr b="1" i="0" sz="255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5"/>
          <p:cNvSpPr txBox="1"/>
          <p:nvPr>
            <p:ph type="title"/>
          </p:nvPr>
        </p:nvSpPr>
        <p:spPr>
          <a:xfrm>
            <a:off x="352200" y="0"/>
            <a:ext cx="113538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1666"/>
              <a:buNone/>
            </a:pPr>
            <a:r>
              <a:rPr lang="en-US"/>
              <a:t>OPEN-AQ PM</a:t>
            </a:r>
            <a:r>
              <a:rPr baseline="-25000" lang="en-US"/>
              <a:t>2.5</a:t>
            </a:r>
            <a:r>
              <a:rPr lang="en-US"/>
              <a:t> and PM</a:t>
            </a:r>
            <a:r>
              <a:rPr baseline="-25000" lang="en-US"/>
              <a:t>10</a:t>
            </a:r>
            <a:r>
              <a:rPr lang="en-US"/>
              <a:t> Global Statistics</a:t>
            </a:r>
            <a:endParaRPr/>
          </a:p>
        </p:txBody>
      </p:sp>
      <p:sp>
        <p:nvSpPr>
          <p:cNvPr id="455" name="Google Shape;455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456" name="Google Shape;456;p45"/>
          <p:cNvGraphicFramePr/>
          <p:nvPr/>
        </p:nvGraphicFramePr>
        <p:xfrm>
          <a:off x="243725" y="117150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{841E16C1-D931-4919-BD06-024B06F35351}</a:tableStyleId>
              </a:tblPr>
              <a:tblGrid>
                <a:gridCol w="2036575"/>
                <a:gridCol w="1307575"/>
                <a:gridCol w="1672075"/>
                <a:gridCol w="1672075"/>
                <a:gridCol w="1672075"/>
                <a:gridCol w="1672075"/>
                <a:gridCol w="1672075"/>
              </a:tblGrid>
              <a:tr h="537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August 2021</a:t>
                      </a:r>
                      <a:endParaRPr b="1"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Global Stats</a:t>
                      </a:r>
                      <a:endParaRPr b="1" sz="1800" u="none" cap="none" strike="noStrike"/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#Obs-Mod 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MB</a:t>
                      </a:r>
                      <a:endParaRPr b="1" sz="1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(µg m</a:t>
                      </a:r>
                      <a:r>
                        <a:rPr b="1" baseline="30000" lang="en-US" sz="1800" u="none" cap="none" strike="noStrike"/>
                        <a:t>-3</a:t>
                      </a:r>
                      <a:r>
                        <a:rPr b="1" lang="en-US" sz="1800" u="none" cap="none" strike="noStrike"/>
                        <a:t>)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NMB</a:t>
                      </a:r>
                      <a:endParaRPr b="1" sz="1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(%)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NME</a:t>
                      </a:r>
                      <a:endParaRPr b="1" sz="1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(%)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R 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IOA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</a:tr>
              <a:tr h="520350"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PM2.5 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722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Oper. CEDS </a:t>
                      </a:r>
                      <a:endParaRPr b="1"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2014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225285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8.87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66.90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113.48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0.24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0.15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  <a:tr h="776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Retro/Fix CEDS 2019</a:t>
                      </a:r>
                      <a:endParaRPr b="1" sz="1800" u="none" cap="none" strike="noStrike"/>
                    </a:p>
                  </a:txBody>
                  <a:tcPr marT="91425" marB="91425" marR="91425" marL="91425"/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6.95</a:t>
                      </a:r>
                      <a:endParaRPr sz="1800" u="none" cap="none" strike="noStrike"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52.42</a:t>
                      </a:r>
                      <a:endParaRPr sz="1800" u="none" cap="none" strike="noStrike"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104.98</a:t>
                      </a:r>
                      <a:endParaRPr sz="1800" u="none" cap="none" strike="noStrike"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0.24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0.15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  <a:tr h="390175"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PM10 </a:t>
                      </a:r>
                      <a:endParaRPr b="1" sz="18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592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Oper. CEDS </a:t>
                      </a:r>
                      <a:endParaRPr b="1"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2014</a:t>
                      </a:r>
                      <a:endParaRPr b="1" sz="1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194198</a:t>
                      </a:r>
                      <a:endParaRPr sz="1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2.83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12.32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80.40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0.14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0.24</a:t>
                      </a:r>
                      <a:endParaRPr sz="1800" u="none" cap="none" strike="noStrike"/>
                    </a:p>
                  </a:txBody>
                  <a:tcPr marT="91425" marB="91425" marR="91425" marL="91425"/>
                </a:tc>
              </a:tr>
              <a:tr h="592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Retro/Fix CEDS 2019</a:t>
                      </a:r>
                      <a:endParaRPr b="1" sz="1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0.90</a:t>
                      </a:r>
                      <a:endParaRPr sz="1800" u="none" cap="none" strike="noStrike"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3.89</a:t>
                      </a:r>
                      <a:endParaRPr sz="1800" u="none" cap="none" strike="noStrike"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78.20</a:t>
                      </a:r>
                      <a:endParaRPr sz="1800" u="none" cap="none" strike="noStrike"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0.13</a:t>
                      </a:r>
                      <a:endParaRPr sz="1800" u="none" cap="none" strike="noStrike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0.23</a:t>
                      </a:r>
                      <a:endParaRPr sz="1800" u="none" cap="none" strike="noStrike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</a:tbl>
          </a:graphicData>
        </a:graphic>
      </p:graphicFrame>
      <p:sp>
        <p:nvSpPr>
          <p:cNvPr id="457" name="Google Shape;457;p45"/>
          <p:cNvSpPr txBox="1"/>
          <p:nvPr/>
        </p:nvSpPr>
        <p:spPr>
          <a:xfrm>
            <a:off x="6102000" y="6024325"/>
            <a:ext cx="2295000" cy="4311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Degraded Performance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45"/>
          <p:cNvSpPr txBox="1"/>
          <p:nvPr/>
        </p:nvSpPr>
        <p:spPr>
          <a:xfrm>
            <a:off x="3486900" y="6024325"/>
            <a:ext cx="2295000" cy="4311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Improved Performance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7"/>
          <p:cNvSpPr txBox="1"/>
          <p:nvPr>
            <p:ph type="title"/>
          </p:nvPr>
        </p:nvSpPr>
        <p:spPr>
          <a:xfrm>
            <a:off x="352200" y="0"/>
            <a:ext cx="113538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1666"/>
              <a:buNone/>
            </a:pPr>
            <a:r>
              <a:rPr lang="en-US"/>
              <a:t>OPEN-AQ PM</a:t>
            </a:r>
            <a:r>
              <a:rPr baseline="-25000" lang="en-US"/>
              <a:t>2.5</a:t>
            </a:r>
            <a:r>
              <a:rPr lang="en-US"/>
              <a:t> Regional Biases (µg m</a:t>
            </a:r>
            <a:r>
              <a:rPr baseline="30000" lang="en-US"/>
              <a:t>-3</a:t>
            </a:r>
            <a:r>
              <a:rPr lang="en-US"/>
              <a:t>) </a:t>
            </a:r>
            <a:endParaRPr/>
          </a:p>
        </p:txBody>
      </p:sp>
      <p:sp>
        <p:nvSpPr>
          <p:cNvPr id="464" name="Google Shape;464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5" name="Google Shape;465;p47"/>
          <p:cNvSpPr txBox="1"/>
          <p:nvPr/>
        </p:nvSpPr>
        <p:spPr>
          <a:xfrm>
            <a:off x="5926500" y="6129000"/>
            <a:ext cx="2295000" cy="4311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Degraded Performance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47"/>
          <p:cNvSpPr txBox="1"/>
          <p:nvPr/>
        </p:nvSpPr>
        <p:spPr>
          <a:xfrm>
            <a:off x="3405900" y="6129000"/>
            <a:ext cx="2295000" cy="4311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Improved Performance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7"/>
          <p:cNvSpPr txBox="1"/>
          <p:nvPr/>
        </p:nvSpPr>
        <p:spPr>
          <a:xfrm>
            <a:off x="9640200" y="368400"/>
            <a:ext cx="1902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August 2021</a:t>
            </a:r>
            <a:endParaRPr b="1" i="0" sz="2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47"/>
          <p:cNvSpPr txBox="1"/>
          <p:nvPr/>
        </p:nvSpPr>
        <p:spPr>
          <a:xfrm>
            <a:off x="1326900" y="967275"/>
            <a:ext cx="229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Oper CEDS 2014</a:t>
            </a:r>
            <a:endParaRPr b="1" i="0" sz="2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47"/>
          <p:cNvSpPr txBox="1"/>
          <p:nvPr/>
        </p:nvSpPr>
        <p:spPr>
          <a:xfrm>
            <a:off x="6759000" y="967275"/>
            <a:ext cx="315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Retro/Fix CEDS 2019</a:t>
            </a:r>
            <a:endParaRPr b="1" i="0" sz="2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70" name="Google Shape;470;p47"/>
          <p:cNvGraphicFramePr/>
          <p:nvPr/>
        </p:nvGraphicFramePr>
        <p:xfrm>
          <a:off x="3986400" y="1014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{841E16C1-D931-4919-BD06-024B06F35351}</a:tableStyleId>
              </a:tblPr>
              <a:tblGrid>
                <a:gridCol w="505850"/>
                <a:gridCol w="505850"/>
                <a:gridCol w="505850"/>
              </a:tblGrid>
              <a:tr h="327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NMB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NME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IOA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</a:tr>
              <a:tr h="5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31.12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56.68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0.44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471" name="Google Shape;471;p47"/>
          <p:cNvGraphicFramePr/>
          <p:nvPr/>
        </p:nvGraphicFramePr>
        <p:xfrm>
          <a:off x="9579300" y="963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{841E16C1-D931-4919-BD06-024B06F35351}</a:tableStyleId>
              </a:tblPr>
              <a:tblGrid>
                <a:gridCol w="505850"/>
                <a:gridCol w="505850"/>
                <a:gridCol w="505850"/>
              </a:tblGrid>
              <a:tr h="343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NMB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NME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IOA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</a:tr>
              <a:tr h="49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18.26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50.85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0.45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</a:tr>
            </a:tbl>
          </a:graphicData>
        </a:graphic>
      </p:graphicFrame>
      <p:cxnSp>
        <p:nvCxnSpPr>
          <p:cNvPr id="472" name="Google Shape;472;p47"/>
          <p:cNvCxnSpPr/>
          <p:nvPr/>
        </p:nvCxnSpPr>
        <p:spPr>
          <a:xfrm>
            <a:off x="4306500" y="5724000"/>
            <a:ext cx="2592000" cy="1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73" name="Google Shape;473;p47"/>
          <p:cNvSpPr txBox="1"/>
          <p:nvPr/>
        </p:nvSpPr>
        <p:spPr>
          <a:xfrm>
            <a:off x="4692600" y="5393750"/>
            <a:ext cx="267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Moderate Improvement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850" y="1852875"/>
            <a:ext cx="4521600" cy="368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0000" y="1842713"/>
            <a:ext cx="4521600" cy="3666162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7"/>
          <p:cNvSpPr txBox="1"/>
          <p:nvPr/>
        </p:nvSpPr>
        <p:spPr>
          <a:xfrm>
            <a:off x="2183250" y="4707000"/>
            <a:ext cx="229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ENA</a:t>
            </a:r>
            <a:endParaRPr b="1" i="0" sz="2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47"/>
          <p:cNvSpPr txBox="1"/>
          <p:nvPr/>
        </p:nvSpPr>
        <p:spPr>
          <a:xfrm>
            <a:off x="7713750" y="4778400"/>
            <a:ext cx="229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ENA</a:t>
            </a:r>
            <a:endParaRPr b="1" i="0" sz="2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8"/>
          <p:cNvSpPr txBox="1"/>
          <p:nvPr>
            <p:ph type="title"/>
          </p:nvPr>
        </p:nvSpPr>
        <p:spPr>
          <a:xfrm>
            <a:off x="352200" y="0"/>
            <a:ext cx="113538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OPEN-AQ PM</a:t>
            </a:r>
            <a:r>
              <a:rPr baseline="-25000" lang="en-US"/>
              <a:t>2.5</a:t>
            </a:r>
            <a:r>
              <a:rPr lang="en-US"/>
              <a:t> Regional Biases</a:t>
            </a:r>
            <a:endParaRPr/>
          </a:p>
        </p:txBody>
      </p:sp>
      <p:sp>
        <p:nvSpPr>
          <p:cNvPr id="483" name="Google Shape;483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4" name="Google Shape;484;p48"/>
          <p:cNvSpPr txBox="1"/>
          <p:nvPr/>
        </p:nvSpPr>
        <p:spPr>
          <a:xfrm>
            <a:off x="5926500" y="6129000"/>
            <a:ext cx="2295000" cy="4311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Degraded Performance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48"/>
          <p:cNvSpPr txBox="1"/>
          <p:nvPr/>
        </p:nvSpPr>
        <p:spPr>
          <a:xfrm>
            <a:off x="3405900" y="6129000"/>
            <a:ext cx="2295000" cy="4311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Improved Performance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6" name="Google Shape;48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800" y="1016400"/>
            <a:ext cx="5459099" cy="482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2299" y="1016400"/>
            <a:ext cx="5507743" cy="482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8"/>
          <p:cNvSpPr txBox="1"/>
          <p:nvPr/>
        </p:nvSpPr>
        <p:spPr>
          <a:xfrm>
            <a:off x="9640200" y="368400"/>
            <a:ext cx="1902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August 2021</a:t>
            </a:r>
            <a:endParaRPr b="1" i="0" sz="2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48"/>
          <p:cNvSpPr txBox="1"/>
          <p:nvPr/>
        </p:nvSpPr>
        <p:spPr>
          <a:xfrm>
            <a:off x="1110900" y="736800"/>
            <a:ext cx="229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Oper CEDS 2014</a:t>
            </a:r>
            <a:endParaRPr b="1" i="0" sz="2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8"/>
          <p:cNvSpPr txBox="1"/>
          <p:nvPr/>
        </p:nvSpPr>
        <p:spPr>
          <a:xfrm>
            <a:off x="6664500" y="736800"/>
            <a:ext cx="315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Retro/Fix CEDS 2019</a:t>
            </a:r>
            <a:endParaRPr b="1" i="0" sz="2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91" name="Google Shape;491;p48"/>
          <p:cNvGraphicFramePr/>
          <p:nvPr/>
        </p:nvGraphicFramePr>
        <p:xfrm>
          <a:off x="3486900" y="1120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{841E16C1-D931-4919-BD06-024B06F35351}</a:tableStyleId>
              </a:tblPr>
              <a:tblGrid>
                <a:gridCol w="505850"/>
                <a:gridCol w="505850"/>
                <a:gridCol w="505850"/>
              </a:tblGrid>
              <a:tr h="327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NMB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NME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IOA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</a:tr>
              <a:tr h="5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146.9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190.9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0.13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492" name="Google Shape;492;p48"/>
          <p:cNvGraphicFramePr/>
          <p:nvPr/>
        </p:nvGraphicFramePr>
        <p:xfrm>
          <a:off x="9025800" y="1113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{841E16C1-D931-4919-BD06-024B06F35351}</a:tableStyleId>
              </a:tblPr>
              <a:tblGrid>
                <a:gridCol w="505850"/>
                <a:gridCol w="505850"/>
                <a:gridCol w="505850"/>
              </a:tblGrid>
              <a:tr h="34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NMB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NME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IOA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</a:tr>
              <a:tr h="5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142.1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188.8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0.13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cxnSp>
        <p:nvCxnSpPr>
          <p:cNvPr id="493" name="Google Shape;493;p48"/>
          <p:cNvCxnSpPr/>
          <p:nvPr/>
        </p:nvCxnSpPr>
        <p:spPr>
          <a:xfrm>
            <a:off x="4077000" y="6059050"/>
            <a:ext cx="2592000" cy="1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94" name="Google Shape;494;p48"/>
          <p:cNvSpPr txBox="1"/>
          <p:nvPr/>
        </p:nvSpPr>
        <p:spPr>
          <a:xfrm>
            <a:off x="4463100" y="5728800"/>
            <a:ext cx="267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Very Slight Improvement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48"/>
          <p:cNvSpPr txBox="1"/>
          <p:nvPr/>
        </p:nvSpPr>
        <p:spPr>
          <a:xfrm>
            <a:off x="241800" y="4844700"/>
            <a:ext cx="229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WNA</a:t>
            </a:r>
            <a:endParaRPr b="1" i="0" sz="2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48"/>
          <p:cNvSpPr txBox="1"/>
          <p:nvPr/>
        </p:nvSpPr>
        <p:spPr>
          <a:xfrm>
            <a:off x="5772300" y="4916100"/>
            <a:ext cx="229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WNA</a:t>
            </a:r>
            <a:endParaRPr b="1" i="0" sz="2400" u="none" cap="none" strike="noStrik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241" y="1100923"/>
            <a:ext cx="11513975" cy="5458587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50"/>
          <p:cNvSpPr txBox="1"/>
          <p:nvPr>
            <p:ph type="title"/>
          </p:nvPr>
        </p:nvSpPr>
        <p:spPr>
          <a:xfrm>
            <a:off x="838200" y="365126"/>
            <a:ext cx="105156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lang="en-US" sz="2800"/>
              <a:t>GEFS-Aerosols Bugzilla items: (Search “GEFS chem”)</a:t>
            </a:r>
            <a:endParaRPr b="1" sz="2800"/>
          </a:p>
        </p:txBody>
      </p:sp>
      <p:sp>
        <p:nvSpPr>
          <p:cNvPr id="503" name="Google Shape;503;p50"/>
          <p:cNvSpPr txBox="1"/>
          <p:nvPr>
            <p:ph idx="12" type="sldNum"/>
          </p:nvPr>
        </p:nvSpPr>
        <p:spPr>
          <a:xfrm>
            <a:off x="11409056" y="633313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/>
          <p:nvPr>
            <p:ph type="title"/>
          </p:nvPr>
        </p:nvSpPr>
        <p:spPr>
          <a:xfrm>
            <a:off x="2437878" y="584854"/>
            <a:ext cx="84363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Dependencies</a:t>
            </a:r>
            <a:endParaRPr sz="4000"/>
          </a:p>
        </p:txBody>
      </p:sp>
      <p:sp>
        <p:nvSpPr>
          <p:cNvPr id="73" name="Google Shape;73;p20"/>
          <p:cNvSpPr txBox="1"/>
          <p:nvPr>
            <p:ph idx="1" type="body"/>
          </p:nvPr>
        </p:nvSpPr>
        <p:spPr>
          <a:xfrm>
            <a:off x="983350" y="1576525"/>
            <a:ext cx="10515600" cy="51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2400" u="sng">
                <a:solidFill>
                  <a:srgbClr val="0000CC"/>
                </a:solidFill>
              </a:rPr>
              <a:t>Models:</a:t>
            </a:r>
            <a:r>
              <a:rPr lang="en-US" sz="2400" u="sng"/>
              <a:t> </a:t>
            </a:r>
            <a:endParaRPr sz="3600" u="sng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"/>
              <a:buChar char="▪"/>
            </a:pPr>
            <a:r>
              <a:rPr lang="en-US" sz="2000">
                <a:solidFill>
                  <a:srgbClr val="0000CC"/>
                </a:solidFill>
              </a:rPr>
              <a:t>Regional </a:t>
            </a:r>
            <a:r>
              <a:rPr lang="en-US" sz="2000">
                <a:solidFill>
                  <a:srgbClr val="0000CC"/>
                </a:solidFill>
              </a:rPr>
              <a:t>AQMv7.0 (CMAQ)</a:t>
            </a:r>
            <a:r>
              <a:rPr lang="en-US" sz="2000" u="sng"/>
              <a:t> </a:t>
            </a:r>
            <a:r>
              <a:rPr lang="en-US" sz="2000"/>
              <a:t>: Jianping Huang, NCEP/EMC; Barry Baker (NOAA/ARL)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667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"/>
              <a:buFont typeface="Noto Sans"/>
              <a:buChar char="▪"/>
            </a:pPr>
            <a:r>
              <a:rPr b="1" lang="en-US" sz="2400" u="sng">
                <a:solidFill>
                  <a:srgbClr val="0000CC"/>
                </a:solidFill>
              </a:rPr>
              <a:t>Users:</a:t>
            </a:r>
            <a:endParaRPr b="1" sz="2400" u="sng">
              <a:solidFill>
                <a:srgbClr val="0000CC"/>
              </a:solidFill>
            </a:endParaRPr>
          </a:p>
          <a:p>
            <a:pPr indent="-2921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"/>
              <a:buChar char="▪"/>
            </a:pPr>
            <a:r>
              <a:rPr lang="en-US" sz="2000">
                <a:solidFill>
                  <a:srgbClr val="3333FF"/>
                </a:solidFill>
              </a:rPr>
              <a:t>International Centers for Aerosol Prediction(ICAP)</a:t>
            </a:r>
            <a:endParaRPr sz="2000"/>
          </a:p>
          <a:p>
            <a:pPr indent="-2921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"/>
              <a:buChar char="•"/>
            </a:pPr>
            <a:r>
              <a:rPr lang="en-US" sz="2000"/>
              <a:t>(Jeff Reid, NRL)</a:t>
            </a:r>
            <a:endParaRPr sz="2000"/>
          </a:p>
          <a:p>
            <a:pPr indent="-2921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"/>
              <a:buChar char="▪"/>
            </a:pPr>
            <a:r>
              <a:rPr lang="en-US" sz="2000">
                <a:solidFill>
                  <a:srgbClr val="3333FF"/>
                </a:solidFill>
              </a:rPr>
              <a:t>WMO Sand and Dust Storm Advisory Center</a:t>
            </a:r>
            <a:r>
              <a:rPr lang="en-US" sz="2000"/>
              <a:t>: Barcelona Supercomputer Center </a:t>
            </a:r>
            <a:endParaRPr sz="2000"/>
          </a:p>
          <a:p>
            <a:pPr indent="-2921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"/>
              <a:buChar char="•"/>
            </a:pPr>
            <a:r>
              <a:rPr lang="en-US" sz="2000"/>
              <a:t>(Oriol Jorba, BSC)</a:t>
            </a:r>
            <a:endParaRPr sz="2000"/>
          </a:p>
          <a:p>
            <a:pPr indent="-2921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"/>
              <a:buChar char="▪"/>
            </a:pPr>
            <a:r>
              <a:rPr lang="en-US" sz="2000">
                <a:solidFill>
                  <a:srgbClr val="3333FF"/>
                </a:solidFill>
              </a:rPr>
              <a:t>Global Air quality Forecast International Center </a:t>
            </a:r>
            <a:r>
              <a:rPr lang="en-US" sz="2000"/>
              <a:t>(GAFIS) </a:t>
            </a:r>
            <a:endParaRPr sz="2000"/>
          </a:p>
          <a:p>
            <a:pPr indent="-2921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"/>
              <a:buChar char="•"/>
            </a:pPr>
            <a:r>
              <a:rPr lang="en-US" sz="2000"/>
              <a:t>(Bihui Zhang)</a:t>
            </a:r>
            <a:endParaRPr sz="2000"/>
          </a:p>
          <a:p>
            <a:pPr indent="-2921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"/>
              <a:buChar char="▪"/>
            </a:pPr>
            <a:r>
              <a:rPr lang="en-US" sz="2000">
                <a:solidFill>
                  <a:srgbClr val="3333FF"/>
                </a:solidFill>
              </a:rPr>
              <a:t>Singapore Meteorological Center</a:t>
            </a:r>
            <a:endParaRPr sz="2000">
              <a:solidFill>
                <a:srgbClr val="3333FF"/>
              </a:solidFill>
            </a:endParaRPr>
          </a:p>
          <a:p>
            <a:pPr indent="-2921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"/>
              <a:buChar char="•"/>
            </a:pPr>
            <a:r>
              <a:rPr lang="en-US" sz="2000"/>
              <a:t> </a:t>
            </a:r>
            <a:endParaRPr sz="2000"/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US" sz="2000"/>
              <a:t>NCEP/CPC (for UV index predictions)</a:t>
            </a:r>
            <a:endParaRPr sz="2000"/>
          </a:p>
        </p:txBody>
      </p:sp>
      <p:sp>
        <p:nvSpPr>
          <p:cNvPr id="74" name="Google Shape;7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ffec9fe3a3_0_93"/>
          <p:cNvSpPr txBox="1"/>
          <p:nvPr>
            <p:ph idx="12" type="sldNum"/>
          </p:nvPr>
        </p:nvSpPr>
        <p:spPr>
          <a:xfrm>
            <a:off x="15212075" y="8444177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1" name="Google Shape;81;gffec9fe3a3_0_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168" y="1953897"/>
            <a:ext cx="5799032" cy="344406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gffec9fe3a3_0_93"/>
          <p:cNvSpPr txBox="1"/>
          <p:nvPr/>
        </p:nvSpPr>
        <p:spPr>
          <a:xfrm>
            <a:off x="296884" y="753167"/>
            <a:ext cx="57993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Correlation (R) based on Day 1 forecast of NGACv2 and AERONET </a:t>
            </a:r>
            <a:endParaRPr b="1" i="0" sz="2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3" name="Google Shape;83;gffec9fe3a3_0_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8600" y="1848075"/>
            <a:ext cx="5798988" cy="344406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ffec9fe3a3_0_93"/>
          <p:cNvSpPr txBox="1"/>
          <p:nvPr/>
        </p:nvSpPr>
        <p:spPr>
          <a:xfrm>
            <a:off x="6163302" y="753167"/>
            <a:ext cx="61296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Correlation (R) based on Day 1 forecast of GEFSv12-Aersol and AERONET </a:t>
            </a:r>
            <a:endParaRPr b="1" i="0" sz="2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gffec9fe3a3_0_93"/>
          <p:cNvSpPr txBox="1"/>
          <p:nvPr/>
        </p:nvSpPr>
        <p:spPr>
          <a:xfrm>
            <a:off x="1931767" y="5972100"/>
            <a:ext cx="96528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Aug 2019-June 2020 annual average error: Significant improvement in aerosol forecasts from GEFSv12-Aerosol</a:t>
            </a:r>
            <a:endParaRPr b="1" i="0" sz="19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"/>
          <p:cNvSpPr/>
          <p:nvPr/>
        </p:nvSpPr>
        <p:spPr>
          <a:xfrm>
            <a:off x="5955384" y="3244336"/>
            <a:ext cx="331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6"/>
          <p:cNvSpPr txBox="1"/>
          <p:nvPr/>
        </p:nvSpPr>
        <p:spPr>
          <a:xfrm>
            <a:off x="1409934" y="1000682"/>
            <a:ext cx="9090900" cy="92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4400" u="none" cap="none" strike="noStrike">
                <a:solidFill>
                  <a:srgbClr val="5142BB"/>
                </a:solidFill>
                <a:latin typeface="Arial"/>
                <a:ea typeface="Arial"/>
                <a:cs typeface="Arial"/>
                <a:sym typeface="Arial"/>
              </a:rPr>
              <a:t>V12.3 Scope of changes</a:t>
            </a:r>
            <a:endParaRPr b="1" i="1" sz="3700" u="none" cap="none" strike="noStrike">
              <a:solidFill>
                <a:srgbClr val="5142B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 txBox="1"/>
          <p:nvPr/>
        </p:nvSpPr>
        <p:spPr>
          <a:xfrm>
            <a:off x="292734" y="2290839"/>
            <a:ext cx="11656800" cy="37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9021" lvl="0" marL="39902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716"/>
              <a:buFont typeface="Noto Sans"/>
              <a:buChar char="▪"/>
            </a:pPr>
            <a:r>
              <a:rPr b="1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Bug Fixes</a:t>
            </a:r>
            <a:endParaRPr b="1" i="0" sz="2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2" marL="12573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"/>
              <a:buChar char="▪"/>
            </a:pPr>
            <a:r>
              <a:rPr b="0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Aerosol Optical Depth (AOD) calculation in Unified Post-Processor  (UPP)</a:t>
            </a:r>
            <a:endParaRPr b="0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2" marL="12573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ARL Fengsha dust source code </a:t>
            </a:r>
            <a:endParaRPr b="0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9021" lvl="0" marL="39902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3716"/>
              <a:buFont typeface="Noto Sans"/>
              <a:buChar char="▪"/>
            </a:pPr>
            <a:r>
              <a:rPr b="1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Science updates</a:t>
            </a:r>
            <a:endParaRPr b="1" i="0" sz="2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2" marL="12573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"/>
              <a:buChar char="▪"/>
            </a:pPr>
            <a:r>
              <a:rPr b="0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Aerosols large scale precip wet removal adjusted</a:t>
            </a:r>
            <a:endParaRPr b="0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2" marL="12573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"/>
              <a:buChar char="▪"/>
            </a:pPr>
            <a:r>
              <a:rPr b="0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Aerosols convective wet scavenging adjusted</a:t>
            </a:r>
            <a:endParaRPr b="0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2" marL="12573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"/>
              <a:buChar char="▪"/>
            </a:pPr>
            <a:r>
              <a:rPr b="0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GBBEPx OC emission process optimized</a:t>
            </a:r>
            <a:endParaRPr b="0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2" marL="12573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"/>
              <a:buChar char="▪"/>
            </a:pPr>
            <a:r>
              <a:rPr b="0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Aerosols anthropogenic emission inventory updated to 2019</a:t>
            </a:r>
            <a:endParaRPr b="0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2" marL="1270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"/>
              <a:buChar char="▪"/>
            </a:pPr>
            <a:r>
              <a:rPr b="0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UPP updates to include surface dust PM10 &amp; 3 met fields in output</a:t>
            </a:r>
            <a:endParaRPr b="0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 txBox="1"/>
          <p:nvPr>
            <p:ph idx="12" type="sldNum"/>
          </p:nvPr>
        </p:nvSpPr>
        <p:spPr>
          <a:xfrm>
            <a:off x="11409056" y="633313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8" name="Google Shape;98;p11"/>
          <p:cNvPicPr preferRelativeResize="0"/>
          <p:nvPr/>
        </p:nvPicPr>
        <p:blipFill rotWithShape="1">
          <a:blip r:embed="rId3">
            <a:alphaModFix/>
          </a:blip>
          <a:srcRect b="26939" l="33195" r="32384" t="26223"/>
          <a:stretch/>
        </p:blipFill>
        <p:spPr>
          <a:xfrm>
            <a:off x="449941" y="1747712"/>
            <a:ext cx="5907315" cy="4992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1"/>
          <p:cNvPicPr preferRelativeResize="0"/>
          <p:nvPr/>
        </p:nvPicPr>
        <p:blipFill rotWithShape="1">
          <a:blip r:embed="rId4">
            <a:alphaModFix/>
          </a:blip>
          <a:srcRect b="26474" l="33619" r="32914" t="26721"/>
          <a:stretch/>
        </p:blipFill>
        <p:spPr>
          <a:xfrm>
            <a:off x="6255656" y="1747712"/>
            <a:ext cx="5312230" cy="484777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1"/>
          <p:cNvSpPr/>
          <p:nvPr/>
        </p:nvSpPr>
        <p:spPr>
          <a:xfrm>
            <a:off x="676566" y="1033556"/>
            <a:ext cx="110607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PROD vs EXP forecast total</a:t>
            </a:r>
            <a:r>
              <a:rPr b="1" i="0" lang="en-US" sz="2800" u="sng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AOD Bias against MERRA2 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(August &amp; November 2021)</a:t>
            </a:r>
            <a:endParaRPr b="1" i="1" sz="28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/>
          <p:nvPr/>
        </p:nvSpPr>
        <p:spPr>
          <a:xfrm>
            <a:off x="2699656" y="3585030"/>
            <a:ext cx="1785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1"/>
          <p:cNvSpPr txBox="1"/>
          <p:nvPr/>
        </p:nvSpPr>
        <p:spPr>
          <a:xfrm>
            <a:off x="8505376" y="3504925"/>
            <a:ext cx="2131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Experimental</a:t>
            </a:r>
            <a:endParaRPr b="1" i="0" sz="21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/>
          <p:nvPr/>
        </p:nvSpPr>
        <p:spPr>
          <a:xfrm>
            <a:off x="5955384" y="3244336"/>
            <a:ext cx="3315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802" y="179111"/>
            <a:ext cx="5498174" cy="63029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0"/>
              </a:srgbClr>
            </a:outerShdw>
          </a:effectLst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2488" y="179111"/>
            <a:ext cx="5875350" cy="630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524713" y="4660438"/>
            <a:ext cx="11524341" cy="6155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Total </a:t>
            </a:r>
            <a:r>
              <a:rPr b="1" i="0" lang="en-US" sz="2800" u="sng" cap="none" strike="noStrik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AOD RMSE</a:t>
            </a:r>
            <a:r>
              <a:rPr b="1" i="0" lang="en-US" sz="28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against AERONET stations (May 2021 - Mar 2022)</a:t>
            </a:r>
            <a:endParaRPr b="0" i="0" sz="2800" u="none" cap="none" strike="noStrike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2596350" y="3940025"/>
            <a:ext cx="2614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1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 b="0" i="0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8952950" y="3947675"/>
            <a:ext cx="2614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EXP Retro</a:t>
            </a:r>
            <a:endParaRPr b="0" i="0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6"/>
          <p:cNvSpPr/>
          <p:nvPr/>
        </p:nvSpPr>
        <p:spPr>
          <a:xfrm>
            <a:off x="6923450" y="913200"/>
            <a:ext cx="1271100" cy="752100"/>
          </a:xfrm>
          <a:prstGeom prst="ellipse">
            <a:avLst/>
          </a:prstGeom>
          <a:noFill/>
          <a:ln cap="flat" cmpd="sng" w="1905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6"/>
          <p:cNvSpPr/>
          <p:nvPr/>
        </p:nvSpPr>
        <p:spPr>
          <a:xfrm>
            <a:off x="7753300" y="2578475"/>
            <a:ext cx="805800" cy="752100"/>
          </a:xfrm>
          <a:prstGeom prst="ellipse">
            <a:avLst/>
          </a:prstGeom>
          <a:noFill/>
          <a:ln cap="flat" cmpd="sng" w="1905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6"/>
          <p:cNvSpPr/>
          <p:nvPr/>
        </p:nvSpPr>
        <p:spPr>
          <a:xfrm>
            <a:off x="8952950" y="2408200"/>
            <a:ext cx="1146000" cy="752100"/>
          </a:xfrm>
          <a:prstGeom prst="ellipse">
            <a:avLst/>
          </a:prstGeom>
          <a:noFill/>
          <a:ln cap="flat" cmpd="sng" w="1905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10528725" y="1038550"/>
            <a:ext cx="805800" cy="1369800"/>
          </a:xfrm>
          <a:prstGeom prst="ellipse">
            <a:avLst/>
          </a:prstGeom>
          <a:noFill/>
          <a:ln cap="flat" cmpd="sng" w="1905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4636863" y="1085018"/>
            <a:ext cx="805800" cy="1369800"/>
          </a:xfrm>
          <a:prstGeom prst="ellipse">
            <a:avLst/>
          </a:prstGeom>
          <a:noFill/>
          <a:ln cap="flat" cmpd="sng" w="1905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/>
          <p:nvPr/>
        </p:nvSpPr>
        <p:spPr>
          <a:xfrm>
            <a:off x="1325250" y="1056479"/>
            <a:ext cx="1271100" cy="752100"/>
          </a:xfrm>
          <a:prstGeom prst="ellipse">
            <a:avLst/>
          </a:prstGeom>
          <a:noFill/>
          <a:ln cap="flat" cmpd="sng" w="1905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2141875" y="2750425"/>
            <a:ext cx="805800" cy="752100"/>
          </a:xfrm>
          <a:prstGeom prst="ellipse">
            <a:avLst/>
          </a:prstGeom>
          <a:noFill/>
          <a:ln cap="flat" cmpd="sng" w="1905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3185175" y="2578475"/>
            <a:ext cx="1146000" cy="752100"/>
          </a:xfrm>
          <a:prstGeom prst="ellipse">
            <a:avLst/>
          </a:prstGeom>
          <a:noFill/>
          <a:ln cap="flat" cmpd="sng" w="1905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