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Nunito"/>
      <p:regular r:id="rId26"/>
      <p:bold r:id="rId27"/>
      <p:italic r:id="rId28"/>
      <p:boldItalic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Montserrat Medium"/>
      <p:regular r:id="rId34"/>
      <p:bold r:id="rId35"/>
      <p:italic r:id="rId36"/>
      <p:boldItalic r:id="rId37"/>
    </p:embeddedFont>
    <p:embeddedFont>
      <p:font typeface="Nunito Medium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Medium-italic.fntdata"/><Relationship Id="rId20" Type="http://schemas.openxmlformats.org/officeDocument/2006/relationships/slide" Target="slides/slide15.xml"/><Relationship Id="rId41" Type="http://schemas.openxmlformats.org/officeDocument/2006/relationships/font" Target="fonts/NunitoMedium-boldItalic.fntdata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6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Nunito-italic.fntdata"/><Relationship Id="rId27" Type="http://schemas.openxmlformats.org/officeDocument/2006/relationships/font" Target="fonts/Nuni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bold.fntdata"/><Relationship Id="rId12" Type="http://schemas.openxmlformats.org/officeDocument/2006/relationships/slide" Target="slides/slide7.xml"/><Relationship Id="rId34" Type="http://schemas.openxmlformats.org/officeDocument/2006/relationships/font" Target="fonts/MontserratMedium-regular.fntdata"/><Relationship Id="rId15" Type="http://schemas.openxmlformats.org/officeDocument/2006/relationships/slide" Target="slides/slide10.xml"/><Relationship Id="rId37" Type="http://schemas.openxmlformats.org/officeDocument/2006/relationships/font" Target="fonts/MontserratMedium-bold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Medium-italic.fntdata"/><Relationship Id="rId17" Type="http://schemas.openxmlformats.org/officeDocument/2006/relationships/slide" Target="slides/slide12.xml"/><Relationship Id="rId39" Type="http://schemas.openxmlformats.org/officeDocument/2006/relationships/font" Target="fonts/NunitoMedium-bold.fntdata"/><Relationship Id="rId16" Type="http://schemas.openxmlformats.org/officeDocument/2006/relationships/slide" Target="slides/slide11.xml"/><Relationship Id="rId38" Type="http://schemas.openxmlformats.org/officeDocument/2006/relationships/font" Target="fonts/NunitoMedium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78351b310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78351b310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78351b310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78351b310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78351b310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78351b310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78351b310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78351b310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6d608d3cef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6d608d3cef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a8d7f5341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a8d7f5341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66b0349c5d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66b0349c5d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a8d7f5341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2a8d7f5341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6d608d3ce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6d608d3ce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a8d7f5341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a8d7f5341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be3b2b8c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ebe3b2b8c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b0969c540f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b0969c540f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ebe3b2b8c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ebe3b2b8c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78351b310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78351b310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78268726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78268726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b="1"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1" name="Google Shape;1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388475"/>
            <a:ext cx="9144000" cy="75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388475"/>
            <a:ext cx="9144000" cy="75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/>
        </p:nvSpPr>
        <p:spPr>
          <a:xfrm>
            <a:off x="4468375" y="1146050"/>
            <a:ext cx="4139100" cy="3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The world of weather is a fascinating universe filled with complex patterns and phenomena. These patterns, from a simple gust of wind to the formation of record-breaking hurricanes, play vital roles in our everyday lives and, to a broader extent, the equilibrium of our planet.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Investigating these phenomena and understanding their mechanisms are central to NOAA's mission. Here, you'll find a range of information, from voyeuristic glimpses into the eye of a storm to detailed explanations of climate shapes.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" name="Google Shape;1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Nunito Medium"/>
              <a:buChar char="●"/>
              <a:defRPr sz="1400">
                <a:latin typeface="Nunito Medium"/>
                <a:ea typeface="Nunito Medium"/>
                <a:cs typeface="Nunito Medium"/>
                <a:sym typeface="Nunito Medium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Nunito Medium"/>
              <a:buChar char="○"/>
              <a:defRPr sz="1200">
                <a:latin typeface="Nunito Medium"/>
                <a:ea typeface="Nunito Medium"/>
                <a:cs typeface="Nunito Medium"/>
                <a:sym typeface="Nunito Medium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Nunito Medium"/>
              <a:buChar char="■"/>
              <a:defRPr sz="1200">
                <a:latin typeface="Nunito Medium"/>
                <a:ea typeface="Nunito Medium"/>
                <a:cs typeface="Nunito Medium"/>
                <a:sym typeface="Nunito Medium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Nunito Medium"/>
              <a:buChar char="●"/>
              <a:defRPr sz="1200">
                <a:latin typeface="Nunito Medium"/>
                <a:ea typeface="Nunito Medium"/>
                <a:cs typeface="Nunito Medium"/>
                <a:sym typeface="Nunito Medium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Nunito Medium"/>
              <a:buChar char="○"/>
              <a:defRPr sz="1200">
                <a:latin typeface="Nunito Medium"/>
                <a:ea typeface="Nunito Medium"/>
                <a:cs typeface="Nunito Medium"/>
                <a:sym typeface="Nunito Medium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Nunito Medium"/>
              <a:buChar char="■"/>
              <a:defRPr sz="1200">
                <a:latin typeface="Nunito Medium"/>
                <a:ea typeface="Nunito Medium"/>
                <a:cs typeface="Nunito Medium"/>
                <a:sym typeface="Nunito Medium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Nunito Medium"/>
              <a:buChar char="●"/>
              <a:defRPr sz="1200">
                <a:latin typeface="Nunito Medium"/>
                <a:ea typeface="Nunito Medium"/>
                <a:cs typeface="Nunito Medium"/>
                <a:sym typeface="Nunito Medium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Nunito Medium"/>
              <a:buChar char="○"/>
              <a:defRPr sz="1200">
                <a:latin typeface="Nunito Medium"/>
                <a:ea typeface="Nunito Medium"/>
                <a:cs typeface="Nunito Medium"/>
                <a:sym typeface="Nunito Medium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Nunito Medium"/>
              <a:buChar char="■"/>
              <a:defRPr sz="1200">
                <a:latin typeface="Nunito Medium"/>
                <a:ea typeface="Nunito Medium"/>
                <a:cs typeface="Nunito Medium"/>
                <a:sym typeface="Nunito Medium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388475"/>
            <a:ext cx="9144000" cy="75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388475"/>
            <a:ext cx="9144000" cy="75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pic>
        <p:nvPicPr>
          <p:cNvPr id="28" name="Google Shape;2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388475"/>
            <a:ext cx="9144000" cy="75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7"/>
          <p:cNvSpPr txBox="1"/>
          <p:nvPr/>
        </p:nvSpPr>
        <p:spPr>
          <a:xfrm>
            <a:off x="462650" y="1146050"/>
            <a:ext cx="8144700" cy="19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The world of weather is a fascinating universe filled with complex patterns and phenomena. These patterns, from a simple gust of wind to the formation of record-breaking hurricanes, play vital roles in our everyday lives and, to a broader extent, the equilibrium of our planet.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Investigating these phenomena and understanding their mechanisms are central to NOAA's mission. Here, you'll find a range of information, from voyeuristic glimpses into the eye of a storm to detailed explanations of climate shapes.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" name="Google Shape;3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388475"/>
            <a:ext cx="9144000" cy="75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16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OVSGcqEoGTI&amp;t=18525s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idx="4294967295" type="ctrTitle"/>
          </p:nvPr>
        </p:nvSpPr>
        <p:spPr>
          <a:xfrm>
            <a:off x="0" y="176975"/>
            <a:ext cx="9144000" cy="16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0481C4"/>
                </a:solidFill>
              </a:rPr>
              <a:t>The </a:t>
            </a:r>
            <a:r>
              <a:rPr b="1" lang="en" sz="4400">
                <a:solidFill>
                  <a:srgbClr val="0481C4"/>
                </a:solidFill>
              </a:rPr>
              <a:t>Unified</a:t>
            </a:r>
            <a:r>
              <a:rPr b="1" lang="en" sz="4400">
                <a:solidFill>
                  <a:srgbClr val="0481C4"/>
                </a:solidFill>
              </a:rPr>
              <a:t> Workflow Tools and a Proposed UFS Applications Framework </a:t>
            </a:r>
            <a:endParaRPr b="1" sz="4400">
              <a:solidFill>
                <a:srgbClr val="0481C4"/>
              </a:solidFill>
            </a:endParaRPr>
          </a:p>
        </p:txBody>
      </p:sp>
      <p:sp>
        <p:nvSpPr>
          <p:cNvPr id="38" name="Google Shape;38;p9"/>
          <p:cNvSpPr txBox="1"/>
          <p:nvPr>
            <p:ph idx="4294967295" type="subTitle"/>
          </p:nvPr>
        </p:nvSpPr>
        <p:spPr>
          <a:xfrm>
            <a:off x="779400" y="2211500"/>
            <a:ext cx="7585200" cy="8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Christina Holt and Paul Madden</a:t>
            </a:r>
            <a:endParaRPr sz="25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Emily Carpenter, Naureen Bharwani, Brian Weir, Fredrick Gabelmann</a:t>
            </a:r>
            <a:endParaRPr sz="2200"/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UIFCW 2024, </a:t>
            </a:r>
            <a:r>
              <a:rPr lang="en" sz="1500"/>
              <a:t>Jackson, MS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300"/>
          </a:p>
        </p:txBody>
      </p:sp>
      <p:pic>
        <p:nvPicPr>
          <p:cNvPr id="39" name="Google Shape;3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3000" y="3498751"/>
            <a:ext cx="1498600" cy="83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324" y="4386525"/>
            <a:ext cx="1885009" cy="7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50" y="3516937"/>
            <a:ext cx="1629611" cy="80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9"/>
          <p:cNvPicPr preferRelativeResize="0"/>
          <p:nvPr/>
        </p:nvPicPr>
        <p:blipFill rotWithShape="1">
          <a:blip r:embed="rId6">
            <a:alphaModFix/>
          </a:blip>
          <a:srcRect b="28838" l="12364" r="12515" t="28316"/>
          <a:stretch/>
        </p:blipFill>
        <p:spPr>
          <a:xfrm>
            <a:off x="3384763" y="4401450"/>
            <a:ext cx="2146475" cy="67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20676" y="4401463"/>
            <a:ext cx="2770921" cy="67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9"/>
          <p:cNvPicPr preferRelativeResize="0"/>
          <p:nvPr/>
        </p:nvPicPr>
        <p:blipFill rotWithShape="1">
          <a:blip r:embed="rId8">
            <a:alphaModFix/>
          </a:blip>
          <a:srcRect b="0" l="0" r="64196" t="0"/>
          <a:stretch/>
        </p:blipFill>
        <p:spPr>
          <a:xfrm>
            <a:off x="0" y="4338500"/>
            <a:ext cx="810327" cy="8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800">
                <a:latin typeface="Montserrat SemiBold"/>
                <a:ea typeface="Montserrat SemiBold"/>
                <a:cs typeface="Montserrat SemiBold"/>
                <a:sym typeface="Montserrat SemiBold"/>
              </a:rPr>
              <a:t>NOAA GSL’s MPAS App: Run-time Layer</a:t>
            </a:r>
            <a:endParaRPr b="0" sz="2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/>
        </p:nvSpPr>
        <p:spPr>
          <a:xfrm>
            <a:off x="147850" y="439938"/>
            <a:ext cx="4636800" cy="4263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673ED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user: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experiment_dir: /scratch2/place/for/output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mpas_app: "/path/to/clone"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mpas_files: "/path/to/clone/src/MPAS-Model"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prepare_grib: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ungrib: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...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create_ics: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mpas_init: &amp;mpas_init_config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boundary_conditions: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interval_hours: 6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length: 6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offset: 0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path: "/path/to/ungrib/run/dir"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execution: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batchargs: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cores: 4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walltime: 01:30:00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envcmds: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- module use /path/to/clone/modulefiles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- module load build_hera_intel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executable: "/path/to/clone/exec/init_atmosphere_model"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mpiargs: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- "--ntasks=4"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mpicmd: srun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files_to_copy: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stream_list.atmosphere.diagnostics: "/path/to/clone/src/MPAS-Model/stream_list.atmosphere.diagnostics"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stream_list.atmosphere.output: "/path/to/clone/src/MPAS-Model/stream_list.atmosphere.output"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stream_list.atmosphere.surface: "/path/to/clone/src/MPAS-Model/stream_list.atmosphere.surface"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...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files_to_link: &amp;mpas_init_files_to_link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CAM_ABS_DATA.DBL: "/path/to/clone/src/MPAS-Model/CAM_ABS_DATA.DBL"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CAM_AEROPT_DATA.DBL: "/path/to/clone/src/MPAS-Model/CAM_AEROPT_DATA.DBL"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...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namelist: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base_file: "/path/to/clone/src/MPAS-Model/namelist.init_atmosphere"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update_values: &amp;mpas_init_update_values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nhyd_model: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  config_init_case: 7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  ...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rundir: '{{ user.experiment_dir }}/{{ cycle.strftime("%Y%m%d%H") }}/mpas_ics'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streams: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platform: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account: 'my_account'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scheduler: 'slurm'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create_lbcs: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mpas_init: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...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forecast: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mpas: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...</a:t>
            </a:r>
            <a:endParaRPr b="1" sz="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60" name="Google Shape;160;p19"/>
          <p:cNvPicPr preferRelativeResize="0"/>
          <p:nvPr/>
        </p:nvPicPr>
        <p:blipFill rotWithShape="1">
          <a:blip r:embed="rId3">
            <a:alphaModFix/>
          </a:blip>
          <a:srcRect b="2963" l="3739" r="3470" t="3839"/>
          <a:stretch/>
        </p:blipFill>
        <p:spPr>
          <a:xfrm>
            <a:off x="3096050" y="93525"/>
            <a:ext cx="5525851" cy="4333374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1" name="Google Shape;161;p19"/>
          <p:cNvSpPr txBox="1"/>
          <p:nvPr/>
        </p:nvSpPr>
        <p:spPr>
          <a:xfrm>
            <a:off x="71649" y="93525"/>
            <a:ext cx="2507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673ED2"/>
                </a:solidFill>
                <a:latin typeface="Courier New"/>
                <a:ea typeface="Courier New"/>
                <a:cs typeface="Courier New"/>
                <a:sym typeface="Courier New"/>
              </a:rPr>
              <a:t>experiment.yaml</a:t>
            </a:r>
            <a:endParaRPr b="1" sz="1700">
              <a:solidFill>
                <a:srgbClr val="673ED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800">
                <a:latin typeface="Montserrat SemiBold"/>
                <a:ea typeface="Montserrat SemiBold"/>
                <a:cs typeface="Montserrat SemiBold"/>
                <a:sym typeface="Montserrat SemiBold"/>
              </a:rPr>
              <a:t>NOAA GSL’s MPAS App: Run-time Automation</a:t>
            </a:r>
            <a:endParaRPr b="0" sz="2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/>
        </p:nvSpPr>
        <p:spPr>
          <a:xfrm>
            <a:off x="218200" y="590550"/>
            <a:ext cx="6064800" cy="32631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task_mpas_ics: &amp;mpas_init_task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command: 'source &amp;MPAS_APP;/load_wflow_modules.sh &amp;PLATFORM; ; python &amp;MPAS_APP;/scripts/mpas_init.py'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account: "{{ platform.account }}"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join: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cyclestr: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  value: '&amp;LOGDIR;/{{ jobname }}_@Y@m@d@H.log'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walltime: "{{ create_ics.mpas_init.execution.batchargs.walltime }}"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cores: !int "{{ create_ics.mpas_init.execution.batchargs.cores }}"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envars: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CONFIG_PATH: '&amp;EXPERIMENT_CONFIG;'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CYCLE: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  cyclestr: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value: "@Y-@m-@dT@H:@M:@S"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EXPT_SECT: create_ics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dependency: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taskdep: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  attrs: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task: ungrib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168099" y="214100"/>
            <a:ext cx="2507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coldstart</a:t>
            </a:r>
            <a:r>
              <a:rPr b="1" lang="en" sz="17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.yaml</a:t>
            </a:r>
            <a:endParaRPr b="1" sz="1700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1615350" y="1458975"/>
            <a:ext cx="5680200" cy="754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85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b="1" lang="en" sz="2000">
                <a:solidFill>
                  <a:srgbClr val="008573"/>
                </a:solidFill>
                <a:latin typeface="Courier New"/>
                <a:ea typeface="Courier New"/>
                <a:cs typeface="Courier New"/>
                <a:sym typeface="Courier New"/>
              </a:rPr>
              <a:t>uw rocoto realize</a:t>
            </a:r>
            <a:r>
              <a:rPr b="1" lang="en" sz="17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-c </a:t>
            </a:r>
            <a:r>
              <a:rPr b="1" lang="en" sz="17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coldstart.yaml </a:t>
            </a:r>
            <a:br>
              <a:rPr b="1" lang="en" sz="17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7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-o </a:t>
            </a:r>
            <a:r>
              <a:rPr b="1" lang="en" sz="1700">
                <a:solidFill>
                  <a:srgbClr val="CC4E00"/>
                </a:solidFill>
                <a:latin typeface="Courier New"/>
                <a:ea typeface="Courier New"/>
                <a:cs typeface="Courier New"/>
                <a:sym typeface="Courier New"/>
              </a:rPr>
              <a:t>rocoto.xml</a:t>
            </a:r>
            <a:endParaRPr b="1" sz="1700">
              <a:solidFill>
                <a:srgbClr val="CC4E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2374375" y="1133450"/>
            <a:ext cx="6211200" cy="32631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CC4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&lt;task name="mpas_ics"&gt; 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&lt;account&gt;nrtrr&lt;/account&gt; 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&lt;cores&gt;4&lt;/cores&gt; 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&lt;walltime&gt;01:30:00&lt;/walltime&gt; 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&lt;command&gt;source &amp;MPAS_APP;/load_wflow_modules.sh &amp;PLATFORM; ; python &amp;MPAS_APP;/scripts/mpas_init.py&lt;/command&gt; 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&lt;jobname&gt;mpas_ics&lt;/jobname&gt; 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&lt;join&gt; 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&lt;cyclestr&gt;&amp;LOGDIR;/mpas_ics_@Y@m@d@H.log&lt;/cyclestr&gt; 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&lt;/join&gt; 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&lt;envar&gt; 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&lt;name&gt;CONFIG_PATH&lt;/name&gt; 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&lt;value&gt;&amp;EXPERIMENT_CONFIG;&lt;/value&gt; 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&lt;/envar&gt;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... 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&lt;dependency&gt; 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&lt;taskdep task="ungrib"/&gt; 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&lt;/dependency&gt; 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&lt;/task&gt;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6638350" y="1203050"/>
            <a:ext cx="2031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C4E00"/>
                </a:solidFill>
                <a:latin typeface="Courier New"/>
                <a:ea typeface="Courier New"/>
                <a:cs typeface="Courier New"/>
                <a:sym typeface="Courier New"/>
              </a:rPr>
              <a:t>rocoto.xml</a:t>
            </a:r>
            <a:endParaRPr b="1" sz="1700">
              <a:solidFill>
                <a:srgbClr val="CC4E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81" name="Google Shape;181;p22"/>
          <p:cNvSpPr txBox="1"/>
          <p:nvPr/>
        </p:nvSpPr>
        <p:spPr>
          <a:xfrm>
            <a:off x="1185300" y="1093625"/>
            <a:ext cx="6773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uwtools is a tangible Python package that you should install today to help you with workflow tasks.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1185300" y="1978950"/>
            <a:ext cx="6773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The tools are designed to help scientists be productive, and to help applications improve the automation of common tasks.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1302400" y="2864275"/>
            <a:ext cx="6773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Graph-oriented drivers are more flexible than many existing solutions that are often hard-coded, procedural, and/or brittle.</a:t>
            </a:r>
            <a:br>
              <a:rPr lang="en" sz="1800">
                <a:solidFill>
                  <a:schemeClr val="dk2"/>
                </a:solidFill>
              </a:rPr>
            </a:br>
            <a:endParaRPr sz="1800">
              <a:solidFill>
                <a:schemeClr val="dk2"/>
              </a:solidFill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1658250" y="3803775"/>
            <a:ext cx="5827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Helps with hierarchical testing for research, and reliability and recovery in real time use cases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Next Steps</a:t>
            </a:r>
            <a:endParaRPr/>
          </a:p>
        </p:txBody>
      </p:sp>
      <p:sp>
        <p:nvSpPr>
          <p:cNvPr id="190" name="Google Shape;190;p23"/>
          <p:cNvSpPr txBox="1"/>
          <p:nvPr>
            <p:ph idx="1" type="body"/>
          </p:nvPr>
        </p:nvSpPr>
        <p:spPr>
          <a:xfrm>
            <a:off x="311700" y="1152475"/>
            <a:ext cx="864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Integrate </a:t>
            </a:r>
            <a:r>
              <a:rPr i="1" lang="en" sz="1900"/>
              <a:t>uwtools</a:t>
            </a:r>
            <a:r>
              <a:rPr lang="en" sz="1900"/>
              <a:t> into SRW</a:t>
            </a:r>
            <a:r>
              <a:rPr lang="en" sz="1900"/>
              <a:t>. </a:t>
            </a:r>
            <a:br>
              <a:rPr lang="en" sz="1900"/>
            </a:br>
            <a:r>
              <a:rPr lang="en" sz="1900"/>
              <a:t>The prototype will be ready for demonstration by October! </a:t>
            </a:r>
            <a:endParaRPr sz="1900"/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Build the framework for coupling drivers </a:t>
            </a:r>
            <a:br>
              <a:rPr lang="en" sz="1900"/>
            </a:br>
            <a:r>
              <a:rPr lang="en" sz="1900"/>
              <a:t>following ufs-weather-model design</a:t>
            </a:r>
            <a:endParaRPr sz="1900"/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/>
              <a:t>Continue spreading the word using </a:t>
            </a:r>
            <a:br>
              <a:rPr lang="en" sz="1900"/>
            </a:br>
            <a:r>
              <a:rPr lang="en" sz="1900"/>
              <a:t>presentations, video demos, blog posts, etc.</a:t>
            </a:r>
            <a:endParaRPr sz="19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196" name="Google Shape;196;p24"/>
          <p:cNvSpPr txBox="1"/>
          <p:nvPr/>
        </p:nvSpPr>
        <p:spPr>
          <a:xfrm>
            <a:off x="552725" y="929000"/>
            <a:ext cx="79023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This research was supported in part by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NOAA cooperative agreement NA22OAR432015</a:t>
            </a:r>
            <a:r>
              <a:rPr lang="en" sz="2200">
                <a:solidFill>
                  <a:schemeClr val="dk1"/>
                </a:solidFill>
              </a:rPr>
              <a:t>1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An</a:t>
            </a:r>
            <a:r>
              <a:rPr lang="en" sz="2200">
                <a:solidFill>
                  <a:schemeClr val="dk1"/>
                </a:solidFill>
              </a:rPr>
              <a:t> FY22 WPO JTTI award: </a:t>
            </a:r>
            <a:r>
              <a:rPr i="1" lang="en" sz="2200">
                <a:solidFill>
                  <a:schemeClr val="dk1"/>
                </a:solidFill>
              </a:rPr>
              <a:t>Implementation of a Unified Workflow for the Unified Forecast System (UFS) Short Range Weather (SRW) Application</a:t>
            </a:r>
            <a:endParaRPr i="1"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T</a:t>
            </a:r>
            <a:r>
              <a:rPr lang="en" sz="2200">
                <a:solidFill>
                  <a:schemeClr val="dk1"/>
                </a:solidFill>
              </a:rPr>
              <a:t>he OCIO Software Engineering for Novel Architectures program award to NOAA GSL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The EPIC Contract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The NOAA R2O Project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In-kind contributions from NOAA EMC, NOAA GSL, and George Mason University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The Unified Workflow Project: The Goals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0"/>
          <p:cNvSpPr txBox="1"/>
          <p:nvPr/>
        </p:nvSpPr>
        <p:spPr>
          <a:xfrm>
            <a:off x="1123800" y="1449675"/>
            <a:ext cx="15390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81C4"/>
                </a:solidFill>
              </a:rPr>
              <a:t>Unification:</a:t>
            </a:r>
            <a:endParaRPr b="1" sz="1800">
              <a:solidFill>
                <a:srgbClr val="0481C4"/>
              </a:solidFill>
            </a:endParaRPr>
          </a:p>
        </p:txBody>
      </p:sp>
      <p:sp>
        <p:nvSpPr>
          <p:cNvPr id="51" name="Google Shape;51;p10"/>
          <p:cNvSpPr txBox="1"/>
          <p:nvPr/>
        </p:nvSpPr>
        <p:spPr>
          <a:xfrm>
            <a:off x="978600" y="2115513"/>
            <a:ext cx="1684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81C4"/>
                </a:solidFill>
              </a:rPr>
              <a:t>Ease of Use:</a:t>
            </a:r>
            <a:endParaRPr b="1" sz="1800">
              <a:solidFill>
                <a:srgbClr val="0481C4"/>
              </a:solidFill>
            </a:endParaRPr>
          </a:p>
        </p:txBody>
      </p:sp>
      <p:sp>
        <p:nvSpPr>
          <p:cNvPr id="52" name="Google Shape;52;p10"/>
          <p:cNvSpPr txBox="1"/>
          <p:nvPr/>
        </p:nvSpPr>
        <p:spPr>
          <a:xfrm>
            <a:off x="978600" y="2862650"/>
            <a:ext cx="16842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81C4"/>
                </a:solidFill>
              </a:rPr>
              <a:t>Flexibility:</a:t>
            </a:r>
            <a:endParaRPr b="1" sz="1800">
              <a:solidFill>
                <a:srgbClr val="0481C4"/>
              </a:solidFill>
            </a:endParaRPr>
          </a:p>
        </p:txBody>
      </p:sp>
      <p:sp>
        <p:nvSpPr>
          <p:cNvPr id="53" name="Google Shape;53;p10"/>
          <p:cNvSpPr txBox="1"/>
          <p:nvPr/>
        </p:nvSpPr>
        <p:spPr>
          <a:xfrm>
            <a:off x="3194350" y="1449675"/>
            <a:ext cx="4425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Multiple apps using the </a:t>
            </a:r>
            <a:r>
              <a:rPr b="1" i="1" lang="en" sz="1800">
                <a:solidFill>
                  <a:schemeClr val="dk2"/>
                </a:solidFill>
              </a:rPr>
              <a:t>same tools</a:t>
            </a:r>
            <a:r>
              <a:rPr lang="en" sz="1800">
                <a:solidFill>
                  <a:schemeClr val="dk2"/>
                </a:solidFill>
              </a:rPr>
              <a:t> to perform the </a:t>
            </a:r>
            <a:r>
              <a:rPr b="1" i="1" lang="en" sz="1800">
                <a:solidFill>
                  <a:schemeClr val="dk2"/>
                </a:solidFill>
              </a:rPr>
              <a:t>same tasks</a:t>
            </a:r>
            <a:endParaRPr b="1" i="1" sz="1800">
              <a:solidFill>
                <a:schemeClr val="dk2"/>
              </a:solidFill>
            </a:endParaRPr>
          </a:p>
        </p:txBody>
      </p:sp>
      <p:sp>
        <p:nvSpPr>
          <p:cNvPr id="54" name="Google Shape;54;p10"/>
          <p:cNvSpPr txBox="1"/>
          <p:nvPr/>
        </p:nvSpPr>
        <p:spPr>
          <a:xfrm>
            <a:off x="3194350" y="2862650"/>
            <a:ext cx="5482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dk2"/>
                </a:solidFill>
              </a:rPr>
              <a:t>Empowering </a:t>
            </a:r>
            <a:r>
              <a:rPr b="1" i="1" lang="en" sz="1800">
                <a:solidFill>
                  <a:schemeClr val="dk2"/>
                </a:solidFill>
              </a:rPr>
              <a:t>scientists</a:t>
            </a:r>
            <a:r>
              <a:rPr lang="en" sz="1800">
                <a:solidFill>
                  <a:schemeClr val="dk2"/>
                </a:solidFill>
              </a:rPr>
              <a:t> to realize experiments without being limited to what already exists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5" name="Google Shape;55;p10"/>
          <p:cNvSpPr txBox="1"/>
          <p:nvPr/>
        </p:nvSpPr>
        <p:spPr>
          <a:xfrm>
            <a:off x="3194350" y="2115513"/>
            <a:ext cx="5482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dk2"/>
                </a:solidFill>
              </a:rPr>
              <a:t>Flattening the learning curve</a:t>
            </a:r>
            <a:r>
              <a:rPr lang="en" sz="1800">
                <a:solidFill>
                  <a:schemeClr val="dk2"/>
                </a:solidFill>
              </a:rPr>
              <a:t> to get what you need out of </a:t>
            </a:r>
            <a:r>
              <a:rPr lang="en" sz="1800">
                <a:solidFill>
                  <a:schemeClr val="dk2"/>
                </a:solidFill>
              </a:rPr>
              <a:t>a</a:t>
            </a:r>
            <a:r>
              <a:rPr lang="en" sz="1800">
                <a:solidFill>
                  <a:schemeClr val="dk2"/>
                </a:solidFill>
              </a:rPr>
              <a:t> UFS App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6" name="Google Shape;56;p10"/>
          <p:cNvSpPr txBox="1"/>
          <p:nvPr/>
        </p:nvSpPr>
        <p:spPr>
          <a:xfrm>
            <a:off x="635000" y="3709325"/>
            <a:ext cx="20277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81C4"/>
                </a:solidFill>
              </a:rPr>
              <a:t>Facilitate R2O</a:t>
            </a:r>
            <a:r>
              <a:rPr b="1" lang="en" sz="1800">
                <a:solidFill>
                  <a:srgbClr val="0481C4"/>
                </a:solidFill>
              </a:rPr>
              <a:t>:</a:t>
            </a:r>
            <a:endParaRPr b="1" sz="1800">
              <a:solidFill>
                <a:srgbClr val="0481C4"/>
              </a:solidFill>
            </a:endParaRPr>
          </a:p>
        </p:txBody>
      </p:sp>
      <p:sp>
        <p:nvSpPr>
          <p:cNvPr id="57" name="Google Shape;57;p10"/>
          <p:cNvSpPr txBox="1"/>
          <p:nvPr/>
        </p:nvSpPr>
        <p:spPr>
          <a:xfrm>
            <a:off x="3194350" y="3709325"/>
            <a:ext cx="5482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dk2"/>
                </a:solidFill>
              </a:rPr>
              <a:t>Research and operations</a:t>
            </a:r>
            <a:r>
              <a:rPr lang="en" sz="1800">
                <a:solidFill>
                  <a:schemeClr val="dk2"/>
                </a:solidFill>
              </a:rPr>
              <a:t> configuring and running the </a:t>
            </a:r>
            <a:r>
              <a:rPr b="1" i="1" lang="en" sz="1800">
                <a:solidFill>
                  <a:schemeClr val="dk2"/>
                </a:solidFill>
              </a:rPr>
              <a:t>same components </a:t>
            </a:r>
            <a:r>
              <a:rPr lang="en" sz="1800">
                <a:solidFill>
                  <a:schemeClr val="dk2"/>
                </a:solidFill>
              </a:rPr>
              <a:t>with the </a:t>
            </a:r>
            <a:r>
              <a:rPr b="1" i="1" lang="en" sz="1800">
                <a:solidFill>
                  <a:schemeClr val="dk2"/>
                </a:solidFill>
              </a:rPr>
              <a:t>same languages and infrastructure</a:t>
            </a:r>
            <a:endParaRPr b="1" i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Unified Workflow Project: The Software</a:t>
            </a:r>
            <a:endParaRPr/>
          </a:p>
        </p:txBody>
      </p:sp>
      <p:sp>
        <p:nvSpPr>
          <p:cNvPr id="63" name="Google Shape;63;p11"/>
          <p:cNvSpPr txBox="1"/>
          <p:nvPr/>
        </p:nvSpPr>
        <p:spPr>
          <a:xfrm>
            <a:off x="1156950" y="1081700"/>
            <a:ext cx="6830100" cy="10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 Python package that provides command line tools and a Python API to perform </a:t>
            </a:r>
            <a:r>
              <a:rPr b="1" lang="en" sz="1800">
                <a:solidFill>
                  <a:srgbClr val="0481C4"/>
                </a:solidFill>
              </a:rPr>
              <a:t>common workflow tasks</a:t>
            </a:r>
            <a:r>
              <a:rPr b="1" lang="en" sz="1800">
                <a:solidFill>
                  <a:schemeClr val="dk2"/>
                </a:solidFill>
              </a:rPr>
              <a:t> </a:t>
            </a:r>
            <a:r>
              <a:rPr lang="en" sz="1800">
                <a:solidFill>
                  <a:schemeClr val="dk2"/>
                </a:solidFill>
              </a:rPr>
              <a:t>and </a:t>
            </a:r>
            <a:r>
              <a:rPr b="1" lang="en" sz="1800">
                <a:solidFill>
                  <a:srgbClr val="0481C4"/>
                </a:solidFill>
              </a:rPr>
              <a:t>drive UFS components</a:t>
            </a:r>
            <a:r>
              <a:rPr lang="en" sz="1800">
                <a:solidFill>
                  <a:schemeClr val="dk2"/>
                </a:solidFill>
              </a:rPr>
              <a:t> (forecast model, post processing, verification, etc.)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4" name="Google Shape;64;p11"/>
          <p:cNvSpPr txBox="1"/>
          <p:nvPr/>
        </p:nvSpPr>
        <p:spPr>
          <a:xfrm>
            <a:off x="1226700" y="2085800"/>
            <a:ext cx="6690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We publish each release to the ufs-community Anaconda channel for easy installation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5" name="Google Shape;65;p11"/>
          <p:cNvSpPr txBox="1"/>
          <p:nvPr/>
        </p:nvSpPr>
        <p:spPr>
          <a:xfrm>
            <a:off x="606600" y="3362325"/>
            <a:ext cx="793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We’re planning to integrate the tools into multiple existing UFS Applications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Currently focused on</a:t>
            </a:r>
            <a:br>
              <a:rPr lang="en" sz="1800">
                <a:solidFill>
                  <a:schemeClr val="dk2"/>
                </a:solidFill>
              </a:rPr>
            </a:br>
            <a:r>
              <a:rPr b="1" lang="en" sz="1800">
                <a:solidFill>
                  <a:srgbClr val="0481C4"/>
                </a:solidFill>
              </a:rPr>
              <a:t>Short Range Weather</a:t>
            </a:r>
            <a:r>
              <a:rPr lang="en" sz="1800">
                <a:solidFill>
                  <a:srgbClr val="0481C4"/>
                </a:solidFill>
              </a:rPr>
              <a:t> </a:t>
            </a:r>
            <a:r>
              <a:rPr lang="en" sz="1800">
                <a:solidFill>
                  <a:schemeClr val="dk2"/>
                </a:solidFill>
              </a:rPr>
              <a:t>(a limited-area, static domain system)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6" name="Google Shape;66;p11"/>
          <p:cNvSpPr txBox="1"/>
          <p:nvPr/>
        </p:nvSpPr>
        <p:spPr>
          <a:xfrm>
            <a:off x="946050" y="2824700"/>
            <a:ext cx="725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The </a:t>
            </a:r>
            <a:r>
              <a:rPr b="1" lang="en" sz="1800">
                <a:solidFill>
                  <a:srgbClr val="0481C4"/>
                </a:solidFill>
              </a:rPr>
              <a:t>GSL MPAS App</a:t>
            </a:r>
            <a:r>
              <a:rPr lang="en" sz="1800">
                <a:solidFill>
                  <a:schemeClr val="dk2"/>
                </a:solidFill>
              </a:rPr>
              <a:t> was the first fully-functional uwtools-based App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uwtools v2.3.x</a:t>
            </a:r>
            <a:endParaRPr/>
          </a:p>
        </p:txBody>
      </p:sp>
      <p:grpSp>
        <p:nvGrpSpPr>
          <p:cNvPr id="72" name="Google Shape;72;p12"/>
          <p:cNvGrpSpPr/>
          <p:nvPr/>
        </p:nvGrpSpPr>
        <p:grpSpPr>
          <a:xfrm>
            <a:off x="6383325" y="333250"/>
            <a:ext cx="1663674" cy="1972981"/>
            <a:chOff x="6383325" y="333250"/>
            <a:chExt cx="1663674" cy="1972981"/>
          </a:xfrm>
        </p:grpSpPr>
        <p:pic>
          <p:nvPicPr>
            <p:cNvPr id="73" name="Google Shape;73;p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459523" y="718755"/>
              <a:ext cx="1587476" cy="15874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12"/>
            <p:cNvSpPr txBox="1"/>
            <p:nvPr/>
          </p:nvSpPr>
          <p:spPr>
            <a:xfrm>
              <a:off x="6383325" y="333250"/>
              <a:ext cx="15876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</a:rPr>
                <a:t>On GitHub:</a:t>
              </a:r>
              <a:endParaRPr sz="1800">
                <a:solidFill>
                  <a:schemeClr val="dk2"/>
                </a:solidFill>
              </a:endParaRPr>
            </a:p>
          </p:txBody>
        </p:sp>
      </p:grpSp>
      <p:grpSp>
        <p:nvGrpSpPr>
          <p:cNvPr id="75" name="Google Shape;75;p12"/>
          <p:cNvGrpSpPr/>
          <p:nvPr/>
        </p:nvGrpSpPr>
        <p:grpSpPr>
          <a:xfrm>
            <a:off x="6383330" y="2449075"/>
            <a:ext cx="2244300" cy="1972976"/>
            <a:chOff x="6383330" y="2449075"/>
            <a:chExt cx="2244300" cy="1972976"/>
          </a:xfrm>
        </p:grpSpPr>
        <p:pic>
          <p:nvPicPr>
            <p:cNvPr id="76" name="Google Shape;76;p1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459525" y="2834575"/>
              <a:ext cx="1587476" cy="15874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12"/>
            <p:cNvSpPr txBox="1"/>
            <p:nvPr/>
          </p:nvSpPr>
          <p:spPr>
            <a:xfrm>
              <a:off x="6383330" y="2449075"/>
              <a:ext cx="224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</a:rPr>
                <a:t>On Read the Docs:</a:t>
              </a:r>
              <a:endParaRPr sz="1800">
                <a:solidFill>
                  <a:schemeClr val="dk2"/>
                </a:solidFill>
              </a:endParaRPr>
            </a:p>
          </p:txBody>
        </p:sp>
      </p:grpSp>
      <p:sp>
        <p:nvSpPr>
          <p:cNvPr id="78" name="Google Shape;78;p12"/>
          <p:cNvSpPr txBox="1"/>
          <p:nvPr/>
        </p:nvSpPr>
        <p:spPr>
          <a:xfrm>
            <a:off x="209125" y="1180388"/>
            <a:ext cx="2369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Install it with conda: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79" name="Google Shape;79;p12"/>
          <p:cNvSpPr txBox="1"/>
          <p:nvPr/>
        </p:nvSpPr>
        <p:spPr>
          <a:xfrm>
            <a:off x="311700" y="1621775"/>
            <a:ext cx="5868000" cy="415500"/>
          </a:xfrm>
          <a:prstGeom prst="rect">
            <a:avLst/>
          </a:prstGeom>
          <a:solidFill>
            <a:srgbClr val="E4FAE3"/>
          </a:solidFill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marR="1143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b="1" lang="en" sz="150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conda install -c ufs-community uwtools=2.3.*</a:t>
            </a:r>
            <a:endParaRPr b="1" sz="1500">
              <a:solidFill>
                <a:srgbClr val="40404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0" name="Google Shape;80;p12"/>
          <p:cNvSpPr txBox="1"/>
          <p:nvPr/>
        </p:nvSpPr>
        <p:spPr>
          <a:xfrm>
            <a:off x="209125" y="2203800"/>
            <a:ext cx="3300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Use the command line tools: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81" name="Google Shape;81;p12"/>
          <p:cNvSpPr txBox="1"/>
          <p:nvPr/>
        </p:nvSpPr>
        <p:spPr>
          <a:xfrm>
            <a:off x="311700" y="2615575"/>
            <a:ext cx="5868000" cy="415500"/>
          </a:xfrm>
          <a:prstGeom prst="rect">
            <a:avLst/>
          </a:prstGeom>
          <a:solidFill>
            <a:srgbClr val="E4FAE3"/>
          </a:solidFill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marR="1143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$ uw [mode] [action] [-h]</a:t>
            </a:r>
            <a:endParaRPr b="1" sz="1500">
              <a:solidFill>
                <a:srgbClr val="40404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2" name="Google Shape;82;p12"/>
          <p:cNvSpPr txBox="1"/>
          <p:nvPr/>
        </p:nvSpPr>
        <p:spPr>
          <a:xfrm>
            <a:off x="209125" y="3285475"/>
            <a:ext cx="3300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Use the API: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83" name="Google Shape;83;p12"/>
          <p:cNvSpPr txBox="1"/>
          <p:nvPr/>
        </p:nvSpPr>
        <p:spPr>
          <a:xfrm>
            <a:off x="311700" y="3716575"/>
            <a:ext cx="5868000" cy="415500"/>
          </a:xfrm>
          <a:prstGeom prst="rect">
            <a:avLst/>
          </a:prstGeom>
          <a:solidFill>
            <a:srgbClr val="E4FAE3"/>
          </a:solidFill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marR="1143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import uwtools.api as uwtools</a:t>
            </a:r>
            <a:endParaRPr b="1" sz="1500">
              <a:solidFill>
                <a:srgbClr val="40404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us out!</a:t>
            </a:r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5178926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7087" y="147975"/>
            <a:ext cx="5231576" cy="44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3803" y="1170125"/>
            <a:ext cx="4649626" cy="343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7000" y="2180250"/>
            <a:ext cx="3921126" cy="289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0" l="20146" r="0" t="38852"/>
          <a:stretch/>
        </p:blipFill>
        <p:spPr>
          <a:xfrm>
            <a:off x="2211400" y="887850"/>
            <a:ext cx="5074951" cy="404295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 to uwtools CLI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115600" y="1902925"/>
            <a:ext cx="2288400" cy="461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One Interface: 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uw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761375" y="2539875"/>
            <a:ext cx="1822500" cy="738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81C4"/>
                </a:solidFill>
              </a:rPr>
              <a:t>Mode for what to act on</a:t>
            </a:r>
            <a:endParaRPr b="1" sz="1800">
              <a:solidFill>
                <a:srgbClr val="0481C4"/>
              </a:solidFill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5619650" y="2805625"/>
            <a:ext cx="1822500" cy="461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B24F6"/>
                </a:solidFill>
              </a:rPr>
              <a:t>Action to take</a:t>
            </a:r>
            <a:endParaRPr b="1" sz="1800">
              <a:solidFill>
                <a:srgbClr val="BB24F6"/>
              </a:solidFill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6384625" y="1394875"/>
            <a:ext cx="1822500" cy="738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Every level has a help flag</a:t>
            </a:r>
            <a:endParaRPr b="1" sz="1800">
              <a:solidFill>
                <a:schemeClr val="dk2"/>
              </a:solidFill>
            </a:endParaRPr>
          </a:p>
        </p:txBody>
      </p:sp>
      <p:cxnSp>
        <p:nvCxnSpPr>
          <p:cNvPr id="103" name="Google Shape;103;p14"/>
          <p:cNvCxnSpPr>
            <a:stCxn id="99" idx="3"/>
          </p:cNvCxnSpPr>
          <p:nvPr/>
        </p:nvCxnSpPr>
        <p:spPr>
          <a:xfrm flipH="1" rot="10800000">
            <a:off x="2404000" y="1605475"/>
            <a:ext cx="332400" cy="528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4" name="Google Shape;104;p14"/>
          <p:cNvSpPr/>
          <p:nvPr/>
        </p:nvSpPr>
        <p:spPr>
          <a:xfrm>
            <a:off x="2741825" y="1560225"/>
            <a:ext cx="256200" cy="26982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rgbClr val="0481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5" name="Google Shape;105;p14"/>
          <p:cNvCxnSpPr>
            <a:stCxn id="102" idx="1"/>
          </p:cNvCxnSpPr>
          <p:nvPr/>
        </p:nvCxnSpPr>
        <p:spPr>
          <a:xfrm rot="10800000">
            <a:off x="5385025" y="1506025"/>
            <a:ext cx="999600" cy="258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6" name="Google Shape;106;p14"/>
          <p:cNvSpPr/>
          <p:nvPr/>
        </p:nvSpPr>
        <p:spPr>
          <a:xfrm>
            <a:off x="5207650" y="1605475"/>
            <a:ext cx="256200" cy="28620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rgbClr val="BB24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8525150" y="22591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6891475" y="3423075"/>
            <a:ext cx="2144400" cy="1015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Each combo has an API equivalent not shown here</a:t>
            </a:r>
            <a:endParaRPr b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Graph-oriented</a:t>
            </a:r>
            <a:r>
              <a:rPr lang="en"/>
              <a:t> UW Drivers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6293700" y="2052650"/>
            <a:ext cx="19311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ungrib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mpas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mpas_init</a:t>
            </a:r>
            <a:endParaRPr sz="1700"/>
          </a:p>
        </p:txBody>
      </p:sp>
      <p:sp>
        <p:nvSpPr>
          <p:cNvPr id="115" name="Google Shape;115;p15"/>
          <p:cNvSpPr txBox="1"/>
          <p:nvPr/>
        </p:nvSpPr>
        <p:spPr>
          <a:xfrm>
            <a:off x="777875" y="2052675"/>
            <a:ext cx="23034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chgres_cube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esg_grid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filter_topo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global_equiv_resol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make_hgrid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make_solo_mosaic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orog_gsl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sfc_climo_gen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shave</a:t>
            </a:r>
            <a:endParaRPr sz="1700"/>
          </a:p>
        </p:txBody>
      </p:sp>
      <p:sp>
        <p:nvSpPr>
          <p:cNvPr id="116" name="Google Shape;116;p15"/>
          <p:cNvSpPr txBox="1"/>
          <p:nvPr/>
        </p:nvSpPr>
        <p:spPr>
          <a:xfrm>
            <a:off x="3749550" y="3904325"/>
            <a:ext cx="1771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ioda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jedi</a:t>
            </a:r>
            <a:endParaRPr sz="1700"/>
          </a:p>
        </p:txBody>
      </p:sp>
      <p:sp>
        <p:nvSpPr>
          <p:cNvPr id="117" name="Google Shape;117;p15"/>
          <p:cNvSpPr txBox="1"/>
          <p:nvPr/>
        </p:nvSpPr>
        <p:spPr>
          <a:xfrm>
            <a:off x="6293700" y="3904325"/>
            <a:ext cx="1931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upp</a:t>
            </a:r>
            <a:endParaRPr sz="1700"/>
          </a:p>
        </p:txBody>
      </p:sp>
      <p:sp>
        <p:nvSpPr>
          <p:cNvPr id="118" name="Google Shape;118;p15"/>
          <p:cNvSpPr txBox="1"/>
          <p:nvPr/>
        </p:nvSpPr>
        <p:spPr>
          <a:xfrm>
            <a:off x="3751200" y="2036750"/>
            <a:ext cx="2364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fv3 (uncoupled)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5076550" y="1564350"/>
            <a:ext cx="1682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481C4"/>
                </a:solidFill>
              </a:rPr>
              <a:t>Forecasts</a:t>
            </a:r>
            <a:endParaRPr b="1" sz="2100">
              <a:solidFill>
                <a:srgbClr val="0481C4"/>
              </a:solidFill>
            </a:endParaRPr>
          </a:p>
        </p:txBody>
      </p:sp>
      <p:cxnSp>
        <p:nvCxnSpPr>
          <p:cNvPr id="120" name="Google Shape;120;p15"/>
          <p:cNvCxnSpPr/>
          <p:nvPr/>
        </p:nvCxnSpPr>
        <p:spPr>
          <a:xfrm flipH="1" rot="10800000">
            <a:off x="3811500" y="2040050"/>
            <a:ext cx="4408200" cy="12600"/>
          </a:xfrm>
          <a:prstGeom prst="straightConnector1">
            <a:avLst/>
          </a:prstGeom>
          <a:noFill/>
          <a:ln cap="flat" cmpd="sng" w="28575">
            <a:solidFill>
              <a:srgbClr val="0481C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" name="Google Shape;121;p15"/>
          <p:cNvSpPr txBox="1"/>
          <p:nvPr/>
        </p:nvSpPr>
        <p:spPr>
          <a:xfrm>
            <a:off x="3457938" y="3092625"/>
            <a:ext cx="2459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481C4"/>
                </a:solidFill>
              </a:rPr>
              <a:t>Data </a:t>
            </a:r>
            <a:br>
              <a:rPr b="1" lang="en" sz="2100">
                <a:solidFill>
                  <a:srgbClr val="0481C4"/>
                </a:solidFill>
              </a:rPr>
            </a:br>
            <a:r>
              <a:rPr b="1" lang="en" sz="2100">
                <a:solidFill>
                  <a:srgbClr val="0481C4"/>
                </a:solidFill>
              </a:rPr>
              <a:t>Assimilation</a:t>
            </a:r>
            <a:endParaRPr b="1" sz="2100">
              <a:solidFill>
                <a:srgbClr val="0481C4"/>
              </a:solidFill>
            </a:endParaRPr>
          </a:p>
        </p:txBody>
      </p:sp>
      <p:cxnSp>
        <p:nvCxnSpPr>
          <p:cNvPr id="122" name="Google Shape;122;p15"/>
          <p:cNvCxnSpPr/>
          <p:nvPr/>
        </p:nvCxnSpPr>
        <p:spPr>
          <a:xfrm flipH="1" rot="10800000">
            <a:off x="3757500" y="3898325"/>
            <a:ext cx="1831200" cy="6000"/>
          </a:xfrm>
          <a:prstGeom prst="straightConnector1">
            <a:avLst/>
          </a:prstGeom>
          <a:noFill/>
          <a:ln cap="flat" cmpd="sng" w="28575">
            <a:solidFill>
              <a:srgbClr val="0481C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" name="Google Shape;123;p15"/>
          <p:cNvSpPr txBox="1"/>
          <p:nvPr/>
        </p:nvSpPr>
        <p:spPr>
          <a:xfrm>
            <a:off x="6029700" y="3059325"/>
            <a:ext cx="2459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481C4"/>
                </a:solidFill>
              </a:rPr>
              <a:t>Post</a:t>
            </a:r>
            <a:endParaRPr b="1" sz="2100">
              <a:solidFill>
                <a:srgbClr val="0481C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481C4"/>
                </a:solidFill>
              </a:rPr>
              <a:t> Processing</a:t>
            </a:r>
            <a:endParaRPr b="1" sz="2100">
              <a:solidFill>
                <a:srgbClr val="0481C4"/>
              </a:solidFill>
            </a:endParaRPr>
          </a:p>
        </p:txBody>
      </p:sp>
      <p:cxnSp>
        <p:nvCxnSpPr>
          <p:cNvPr id="124" name="Google Shape;124;p15"/>
          <p:cNvCxnSpPr/>
          <p:nvPr/>
        </p:nvCxnSpPr>
        <p:spPr>
          <a:xfrm flipH="1" rot="10800000">
            <a:off x="6419050" y="3865025"/>
            <a:ext cx="1831200" cy="6000"/>
          </a:xfrm>
          <a:prstGeom prst="straightConnector1">
            <a:avLst/>
          </a:prstGeom>
          <a:noFill/>
          <a:ln cap="flat" cmpd="sng" w="28575">
            <a:solidFill>
              <a:srgbClr val="0481C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5" name="Google Shape;125;p15"/>
          <p:cNvSpPr txBox="1"/>
          <p:nvPr/>
        </p:nvSpPr>
        <p:spPr>
          <a:xfrm>
            <a:off x="700013" y="1544775"/>
            <a:ext cx="2459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481C4"/>
                </a:solidFill>
              </a:rPr>
              <a:t>UFS Utils</a:t>
            </a:r>
            <a:endParaRPr b="1" sz="2100">
              <a:solidFill>
                <a:srgbClr val="0481C4"/>
              </a:solidFill>
            </a:endParaRPr>
          </a:p>
        </p:txBody>
      </p:sp>
      <p:cxnSp>
        <p:nvCxnSpPr>
          <p:cNvPr id="126" name="Google Shape;126;p15"/>
          <p:cNvCxnSpPr/>
          <p:nvPr/>
        </p:nvCxnSpPr>
        <p:spPr>
          <a:xfrm flipH="1" rot="10800000">
            <a:off x="1013975" y="2052675"/>
            <a:ext cx="1831200" cy="6000"/>
          </a:xfrm>
          <a:prstGeom prst="straightConnector1">
            <a:avLst/>
          </a:prstGeom>
          <a:noFill/>
          <a:ln cap="flat" cmpd="sng" w="28575">
            <a:solidFill>
              <a:srgbClr val="0481C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7" name="Google Shape;127;p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850" y="102813"/>
            <a:ext cx="1257125" cy="1257125"/>
          </a:xfrm>
          <a:prstGeom prst="rect">
            <a:avLst/>
          </a:prstGeom>
          <a:noFill/>
          <a:ln cap="flat" cmpd="sng" w="28575">
            <a:solidFill>
              <a:srgbClr val="0481C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8" name="Google Shape;128;p15"/>
          <p:cNvSpPr txBox="1"/>
          <p:nvPr/>
        </p:nvSpPr>
        <p:spPr>
          <a:xfrm>
            <a:off x="5668050" y="88075"/>
            <a:ext cx="20778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For more detailed info on UW drivers, here’s a YouTube talk from UCAR’s ISS 2024 Conference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2521800" y="1610000"/>
            <a:ext cx="4100400" cy="18549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242888" rotWithShape="0" algn="bl" dir="2280000" dist="114300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4447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UW Drivers help users configure and run a component using a pre-defined, schema-checked UW YAML file. </a:t>
            </a:r>
            <a:br>
              <a:rPr lang="en" sz="1550">
                <a:solidFill>
                  <a:srgbClr val="4447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lang="en" sz="1550">
                <a:solidFill>
                  <a:srgbClr val="4447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1550">
                <a:solidFill>
                  <a:srgbClr val="4447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Drivers require that the component supports the configuration the user is requesting.</a:t>
            </a:r>
            <a:endParaRPr sz="23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800">
                <a:latin typeface="Montserrat SemiBold"/>
                <a:ea typeface="Montserrat SemiBold"/>
                <a:cs typeface="Montserrat SemiBold"/>
                <a:sym typeface="Montserrat SemiBold"/>
              </a:rPr>
              <a:t>NOAA GSL’s MPAS App: Config Layer</a:t>
            </a:r>
            <a:br>
              <a:rPr b="0" lang="en" sz="280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0" lang="en" sz="2800">
                <a:latin typeface="Montserrat SemiBold"/>
                <a:ea typeface="Montserrat SemiBold"/>
                <a:cs typeface="Montserrat SemiBold"/>
                <a:sym typeface="Montserrat SemiBold"/>
              </a:rPr>
              <a:t>(Our first uwtools-based App)</a:t>
            </a:r>
            <a:endParaRPr b="0" sz="2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/>
          <p:nvPr/>
        </p:nvSpPr>
        <p:spPr>
          <a:xfrm>
            <a:off x="112925" y="86675"/>
            <a:ext cx="5535300" cy="4802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user: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mpas_files: "</a:t>
            </a: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{{ user.mpas_app }}/src/MPAS-Model"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prepare_grib: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ungrib: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...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create_ics: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mpas_init: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boundary_conditions: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interval_hours: 6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length: 6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offset: 0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path: "{{ prepare_grib.ungrib['rundir'] }}"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execution: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batchargs: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cores: 4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walltime: 01:30:00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envcmds: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- module use {{ user.mpas_app }}/modulefiles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- module load build_{{ user.platform }}_intel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executable: "{{ user.mpas_app }}/exec/init_atmosphere_model"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mpiargs: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- "--ntasks={{ create_ics.mpas_init.execution.batchargs.cores }}"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mpicmd: srun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files_to_copy: &amp;mpas_init_files_to_copy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stream_list.atmosphere.diagnostics: "{{ user.mpas_files }}/stream_list.atmosphere.diagnostics"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stream_list.atmosphere.output: "{{ user.mpas_files }}/stream_list.atmosphere.output"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stream_list.atmosphere.surface: "{{ user.mpas_files }}/stream_list.atmosphere.surface"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...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files_to_link: &amp;mpas_init_files_to_link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CAM_ABS_DATA.DBL: "{{ user.mpas_files }}/CAM_ABS_DATA.DBL"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CAM_AEROPT_DATA.DBL: "{{ user.mpas_files }}/CAM_AEROPT_DATA.DBL"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...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namelist: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base_file: "{{ user.mpas_files}}/namelist.init_atmosphere"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update_values: &amp;mpas_init_update_values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nhyd_model: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  config_init_case: 7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  ...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rundir: '{{ user.experiment_dir }}/{{ cycle.strftime("%Y%m%d%H") }}/mpas_ics'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streams: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platform: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account: '{{ platform.account }}'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scheduler: '{{ platform.scheduler }}'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create_lbcs: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mpas_init: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...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forecast: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mpas: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...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1372025" y="323525"/>
            <a:ext cx="2870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defaults.yaml</a:t>
            </a:r>
            <a:endParaRPr b="1" sz="1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1252377" y="1455275"/>
            <a:ext cx="5022600" cy="92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envcmds:</a:t>
            </a:r>
            <a:endParaRPr b="1" sz="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- module use {{ user.mpas_app }}/modulefiles</a:t>
            </a:r>
            <a:endParaRPr b="1" sz="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- module load build_{{ user.platform }}_intel</a:t>
            </a:r>
            <a:endParaRPr b="1" sz="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executable: "{{ user.mpas_app }}/exec/init_atmosphere_model"</a:t>
            </a:r>
            <a:endParaRPr b="1" sz="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mpiargs:</a:t>
            </a:r>
            <a:endParaRPr b="1" sz="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- "--ntasks={{ create_ics.mpas_init.execution.batchargs.cores }}"</a:t>
            </a:r>
            <a:endParaRPr sz="1600"/>
          </a:p>
        </p:txBody>
      </p:sp>
      <p:sp>
        <p:nvSpPr>
          <p:cNvPr id="142" name="Google Shape;142;p17"/>
          <p:cNvSpPr/>
          <p:nvPr/>
        </p:nvSpPr>
        <p:spPr>
          <a:xfrm rot="-5400000">
            <a:off x="409125" y="1527600"/>
            <a:ext cx="904800" cy="760200"/>
          </a:xfrm>
          <a:prstGeom prst="trapezoid">
            <a:avLst>
              <a:gd fmla="val 21843" name="adj"/>
            </a:avLst>
          </a:prstGeom>
          <a:gradFill>
            <a:gsLst>
              <a:gs pos="0">
                <a:srgbClr val="FFFFFF">
                  <a:alpha val="0"/>
                </a:srgbClr>
              </a:gs>
              <a:gs pos="66000">
                <a:srgbClr val="FFFFFF">
                  <a:alpha val="0"/>
                </a:srgbClr>
              </a:gs>
              <a:gs pos="100000">
                <a:srgbClr val="B3B3B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7"/>
          <p:cNvSpPr txBox="1"/>
          <p:nvPr/>
        </p:nvSpPr>
        <p:spPr>
          <a:xfrm>
            <a:off x="4061425" y="471200"/>
            <a:ext cx="2341200" cy="831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user: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experiment_dir: /scratch2/place/for/output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mpas_app: /path/to/clone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platform: hera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platform: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account: my_account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4061425" y="125475"/>
            <a:ext cx="142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user</a:t>
            </a:r>
            <a:r>
              <a:rPr b="1" lang="en" sz="1800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.yaml</a:t>
            </a:r>
            <a:endParaRPr b="1" sz="18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879000" y="2492250"/>
            <a:ext cx="4980900" cy="954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85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b="1" lang="en" sz="1800">
                <a:solidFill>
                  <a:srgbClr val="008573"/>
                </a:solidFill>
                <a:latin typeface="Courier New"/>
                <a:ea typeface="Courier New"/>
                <a:cs typeface="Courier New"/>
                <a:sym typeface="Courier New"/>
              </a:rPr>
              <a:t>uw config realize</a:t>
            </a:r>
            <a:r>
              <a:rPr b="1"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-i </a:t>
            </a:r>
            <a:r>
              <a:rPr b="1" lang="en" sz="16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defaults.yaml</a:t>
            </a:r>
            <a:br>
              <a:rPr b="1"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--update-file </a:t>
            </a:r>
            <a:r>
              <a:rPr b="1" lang="en" sz="1600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user.yaml</a:t>
            </a:r>
            <a:br>
              <a:rPr b="1"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--output-file </a:t>
            </a:r>
            <a:r>
              <a:rPr b="1" lang="en" sz="1600">
                <a:solidFill>
                  <a:srgbClr val="673ED2"/>
                </a:solidFill>
                <a:latin typeface="Courier New"/>
                <a:ea typeface="Courier New"/>
                <a:cs typeface="Courier New"/>
                <a:sym typeface="Courier New"/>
              </a:rPr>
              <a:t>experiment.yaml</a:t>
            </a:r>
            <a:endParaRPr b="1" sz="1600">
              <a:solidFill>
                <a:srgbClr val="673ED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3133625" y="78200"/>
            <a:ext cx="5307600" cy="5079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673ED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user: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experiment_dir: /scratch2/place/for/output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mpas_app: "/path/to/clone"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mpas_files: </a:t>
            </a: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"/path/to/clone/src/MPAS-Model"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prepare_grib: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ungrib: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...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create_ics: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mpas_init: &amp;mpas_init_config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boundary_conditions: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interval_hours: 6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length: 6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offset: 0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path: "/path/to/ungrib/</a:t>
            </a: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run/dir</a:t>
            </a: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execution: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batchargs: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cores: 4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walltime: 01:30:00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envcmds: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- module use /path/to/clone/modulefiles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- module load build_hera_intel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executable: "/path/to/clone/exec/init_atmosphere_model"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mpiargs: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- "--ntasks=4"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mpicmd: srun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files_to_copy: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stream_list.atmosphere.diagnostics: "/path/to/clone/src/MPAS-Model/stream_list.atmosphere.diagnostics"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stream_list.atmosphere.output: "/path/to/clone/src/MPAS-Model/stream_list.atmosphere.output"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stream_list.atmosphere.surface: "/path/to/clone/src/MPAS-Model/stream_list.atmosphere.surface"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...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files_to_link: &amp;mpas_init_files_to_link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CAM_ABS_DATA.DBL: "/path/to/clone/src/MPAS-Model/CAM_ABS_DATA.DBL"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CAM_AEROPT_DATA.DBL: "/path/to/clone/src/MPAS-Model/CAM_AEROPT_DATA.DBL"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...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namelist: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base_file: "/path/to/clone/src/MPAS-Model/namelist.init_atmosphere"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update_values: &amp;mpas_init_update_values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nhyd_model: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  config_init_case: 7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  ...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rundir</a:t>
            </a: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: '{{ user.experiment_dir }}/{{ cycle.strftime("%Y%m%d%H") }}/mpas_ics'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streams: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platform: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account: 'my_account'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scheduler: 'slurm'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create_lbcs: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mpas_init: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...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forecast: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mpas: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...</a:t>
            </a:r>
            <a:endParaRPr b="1"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7" name="Google Shape;147;p17"/>
          <p:cNvSpPr txBox="1"/>
          <p:nvPr/>
        </p:nvSpPr>
        <p:spPr>
          <a:xfrm>
            <a:off x="5859900" y="125475"/>
            <a:ext cx="2870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73ED2"/>
                </a:solidFill>
                <a:latin typeface="Courier New"/>
                <a:ea typeface="Courier New"/>
                <a:cs typeface="Courier New"/>
                <a:sym typeface="Courier New"/>
              </a:rPr>
              <a:t>experiment</a:t>
            </a:r>
            <a:r>
              <a:rPr b="1" lang="en" sz="1800">
                <a:solidFill>
                  <a:srgbClr val="673ED2"/>
                </a:solidFill>
                <a:latin typeface="Courier New"/>
                <a:ea typeface="Courier New"/>
                <a:cs typeface="Courier New"/>
                <a:sym typeface="Courier New"/>
              </a:rPr>
              <a:t>.yaml</a:t>
            </a:r>
            <a:endParaRPr b="1" sz="1800">
              <a:solidFill>
                <a:srgbClr val="673ED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4199526" y="1724550"/>
            <a:ext cx="3957000" cy="92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envcmds:</a:t>
            </a:r>
            <a:endParaRPr b="1" sz="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- module use /path/to/clone/modulefiles</a:t>
            </a:r>
            <a:endParaRPr b="1" sz="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- module load build_hera_intel</a:t>
            </a:r>
            <a:endParaRPr b="1" sz="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executable: "/path/to/clone/exec/init_atmosphere_model"</a:t>
            </a:r>
            <a:endParaRPr b="1" sz="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mpiargs:</a:t>
            </a:r>
            <a:endParaRPr b="1" sz="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- "--ntasks=4"</a:t>
            </a:r>
            <a:endParaRPr b="1" sz="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9" name="Google Shape;149;p17"/>
          <p:cNvSpPr/>
          <p:nvPr/>
        </p:nvSpPr>
        <p:spPr>
          <a:xfrm rot="-5400000">
            <a:off x="3356275" y="1796875"/>
            <a:ext cx="904800" cy="760200"/>
          </a:xfrm>
          <a:prstGeom prst="trapezoid">
            <a:avLst>
              <a:gd fmla="val 21843" name="adj"/>
            </a:avLst>
          </a:prstGeom>
          <a:gradFill>
            <a:gsLst>
              <a:gs pos="0">
                <a:srgbClr val="FFFFFF">
                  <a:alpha val="0"/>
                </a:srgbClr>
              </a:gs>
              <a:gs pos="66000">
                <a:srgbClr val="FFFFFF">
                  <a:alpha val="0"/>
                </a:srgbClr>
              </a:gs>
              <a:gs pos="100000">
                <a:srgbClr val="B3B3B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GSL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