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5"/>
    <p:sldMasterId id="2147483662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r:id="rId29" roundtripDataSignature="AMtx7mjQvtFuddBNxM0jVd5Qj40xDz4yZ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F59B5080-0330-41F7-B561-71765647BDBE}">
  <a:tblStyle styleId="{F59B5080-0330-41F7-B561-71765647BDBE}" styleName="Table_0">
    <a:wholeTbl>
      <a:tcTxStyle b="off" i="off">
        <a:font>
          <a:latin typeface="Arial"/>
          <a:ea typeface="Arial"/>
          <a:cs typeface="Arial"/>
        </a:font>
        <a:srgbClr val="000000"/>
      </a:tcTx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  <a:tblStyle styleId="{573BFEB3-4DCA-407D-8EB7-0AE77DA5AD33}" styleName="Table_1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29" Type="http://customschemas.google.com/relationships/presentationmetadata" Target="metadata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1" name="Google Shape;141;p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42" name="Google Shape;142;p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0" name="Google Shape;270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3" name="Google Shape;293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2" name="Google Shape;312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4" name="Google Shape;334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4" name="Google Shape;344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8" name="Google Shape;358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7" name="Google Shape;377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2" name="Google Shape;402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0" name="Google Shape;420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7" name="Google Shape;447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1" name="Google Shape;16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9" name="Google Shape;469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3" name="Google Shape;493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2" name="Google Shape;17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8" name="Google Shape;18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7" name="Google Shape;19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7" name="Google Shape;207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6" name="Google Shape;216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7" name="Google Shape;227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8" name="Google Shape;238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Relationship Id="rId3" Type="http://schemas.openxmlformats.org/officeDocument/2006/relationships/image" Target="../media/image4.jpg"/><Relationship Id="rId4" Type="http://schemas.openxmlformats.org/officeDocument/2006/relationships/image" Target="../media/image3.jp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1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Three Pictures">
  <p:cSld name="Title Slide Three Pictures">
    <p:bg>
      <p:bgPr>
        <a:solidFill>
          <a:schemeClr val="dk2"/>
        </a:solidFill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lueDome_w_scud.psd" id="12" name="Google Shape;12;p23"/>
          <p:cNvPicPr preferRelativeResize="0"/>
          <p:nvPr/>
        </p:nvPicPr>
        <p:blipFill rotWithShape="1">
          <a:blip r:embed="rId2">
            <a:alphaModFix/>
          </a:blip>
          <a:srcRect b="0" l="0" r="0" t="-309"/>
          <a:stretch/>
        </p:blipFill>
        <p:spPr>
          <a:xfrm>
            <a:off x="1" y="-7003"/>
            <a:ext cx="2234145" cy="32112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090605_Wyoming6_Coniglio.psd" id="13" name="Google Shape;13;p23"/>
          <p:cNvPicPr preferRelativeResize="0"/>
          <p:nvPr/>
        </p:nvPicPr>
        <p:blipFill rotWithShape="1">
          <a:blip r:embed="rId3">
            <a:alphaModFix/>
          </a:blip>
          <a:srcRect b="0" l="0" r="0" t="-309"/>
          <a:stretch/>
        </p:blipFill>
        <p:spPr>
          <a:xfrm>
            <a:off x="2319005" y="-7004"/>
            <a:ext cx="4505991" cy="32112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5764.psd" id="14" name="Google Shape;14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09855" y="2195"/>
            <a:ext cx="2234144" cy="320428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3"/>
          <p:cNvSpPr txBox="1"/>
          <p:nvPr>
            <p:ph type="ctrTitle"/>
          </p:nvPr>
        </p:nvSpPr>
        <p:spPr>
          <a:xfrm>
            <a:off x="1" y="3221358"/>
            <a:ext cx="9144000" cy="8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sz="2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16" name="Google Shape;16;p23"/>
          <p:cNvSpPr txBox="1"/>
          <p:nvPr>
            <p:ph idx="1" type="subTitle"/>
          </p:nvPr>
        </p:nvSpPr>
        <p:spPr>
          <a:xfrm>
            <a:off x="3552484" y="4092920"/>
            <a:ext cx="5591400" cy="10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grpSp>
        <p:nvGrpSpPr>
          <p:cNvPr id="17" name="Google Shape;17;p23"/>
          <p:cNvGrpSpPr/>
          <p:nvPr/>
        </p:nvGrpSpPr>
        <p:grpSpPr>
          <a:xfrm>
            <a:off x="214655" y="4524376"/>
            <a:ext cx="2476501" cy="523875"/>
            <a:chOff x="1823332" y="6023429"/>
            <a:chExt cx="2476501" cy="698500"/>
          </a:xfrm>
        </p:grpSpPr>
        <p:pic>
          <p:nvPicPr>
            <p:cNvPr descr="noaa_wt.png" id="18" name="Google Shape;18;p2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713204" y="6023429"/>
              <a:ext cx="696758" cy="698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S-DeptOfCommerce-Seal.png" id="19" name="Google Shape;19;p2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823332" y="6032501"/>
              <a:ext cx="680357" cy="6803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niversal_gold_b.png" id="20" name="Google Shape;20;p23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3619476" y="6032501"/>
              <a:ext cx="680357" cy="68035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4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0" name="Google Shape;70;p44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71" name="Google Shape;71;p44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72" name="Google Shape;72;p4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3" name="Google Shape;73;p4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4" name="Google Shape;74;p4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5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7" name="Google Shape;77;p45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78" name="Google Shape;78;p45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79" name="Google Shape;79;p4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0" name="Google Shape;80;p4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1" name="Google Shape;81;p4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6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4" name="Google Shape;84;p46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5" name="Google Shape;85;p4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6" name="Google Shape;86;p4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7" name="Google Shape;87;p4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47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0" name="Google Shape;90;p47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1" name="Google Shape;91;p4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2" name="Google Shape;92;p4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3" name="Google Shape;93;p4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0" name="Google Shape;100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1" name="Google Shape;101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6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04" name="Google Shape;104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07" name="Google Shape;107;p2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08" name="Google Shape;108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1" name="Google Shape;111;p28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12" name="Google Shape;112;p28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13" name="Google Shape;113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6" name="Google Shape;116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0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9" name="Google Shape;119;p3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20" name="Google Shape;120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23" name="Google Shape;23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indent="-298450" lvl="1" marL="9144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2pPr>
            <a:lvl3pPr indent="-298450" lvl="2" marL="1371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/>
            </a:lvl3pPr>
            <a:lvl4pPr indent="-298450" lvl="3" marL="1828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/>
            </a:lvl4pPr>
            <a:lvl5pPr indent="-298450" lvl="4" marL="22860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5pPr>
            <a:lvl6pPr indent="-298450" lvl="5" marL="2743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/>
            </a:lvl6pPr>
            <a:lvl7pPr indent="-298450" lvl="6" marL="32004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/>
            </a:lvl7pPr>
            <a:lvl8pPr indent="-298450" lvl="7" marL="3657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8pPr>
            <a:lvl9pPr indent="-298450" lvl="8" marL="41148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Char char="■"/>
              <a:defRPr/>
            </a:lvl9pPr>
          </a:lstStyle>
          <a:p/>
        </p:txBody>
      </p:sp>
      <p:sp>
        <p:nvSpPr>
          <p:cNvPr id="24" name="Google Shape;24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1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23" name="Google Shape;123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2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32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27" name="Google Shape;127;p32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28" name="Google Shape;128;p32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9" name="Google Shape;129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3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132" name="Google Shape;132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4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35" name="Google Shape;135;p34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6" name="Google Shape;136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7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7" name="Google Shape;27;p37"/>
          <p:cNvSpPr txBox="1"/>
          <p:nvPr>
            <p:ph idx="1" type="subTitle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28" name="Google Shape;28;p3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9" name="Google Shape;29;p3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0" name="Google Shape;30;p3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8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3" name="Google Shape;33;p38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4" name="Google Shape;34;p3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5" name="Google Shape;35;p3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6" name="Google Shape;36;p3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9"/>
          <p:cNvSpPr txBox="1"/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9" name="Google Shape;39;p39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0" name="Google Shape;40;p3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1" name="Google Shape;41;p3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2" name="Google Shape;42;p3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0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5" name="Google Shape;45;p40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6" name="Google Shape;46;p40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7" name="Google Shape;47;p4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8" name="Google Shape;48;p4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9" name="Google Shape;49;p4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1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2" name="Google Shape;52;p41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53" name="Google Shape;53;p41"/>
          <p:cNvSpPr txBox="1"/>
          <p:nvPr>
            <p:ph idx="2" type="body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4" name="Google Shape;54;p41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55" name="Google Shape;55;p41"/>
          <p:cNvSpPr txBox="1"/>
          <p:nvPr>
            <p:ph idx="4" type="body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6" name="Google Shape;56;p4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7" name="Google Shape;57;p4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8" name="Google Shape;58;p4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42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1" name="Google Shape;61;p4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2" name="Google Shape;62;p4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3" name="Google Shape;63;p4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4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6" name="Google Shape;66;p4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7" name="Google Shape;67;p4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3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2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22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6" name="Google Shape;96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7" name="Google Shape;97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1" Type="http://schemas.openxmlformats.org/officeDocument/2006/relationships/image" Target="../media/image5.jpg"/><Relationship Id="rId10" Type="http://schemas.openxmlformats.org/officeDocument/2006/relationships/image" Target="../media/image8.png"/><Relationship Id="rId13" Type="http://schemas.openxmlformats.org/officeDocument/2006/relationships/image" Target="../media/image7.jpg"/><Relationship Id="rId1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1.png"/><Relationship Id="rId4" Type="http://schemas.openxmlformats.org/officeDocument/2006/relationships/image" Target="../media/image23.jpg"/><Relationship Id="rId9" Type="http://schemas.openxmlformats.org/officeDocument/2006/relationships/image" Target="../media/image24.png"/><Relationship Id="rId15" Type="http://schemas.openxmlformats.org/officeDocument/2006/relationships/image" Target="../media/image16.jpg"/><Relationship Id="rId14" Type="http://schemas.openxmlformats.org/officeDocument/2006/relationships/image" Target="../media/image6.png"/><Relationship Id="rId5" Type="http://schemas.openxmlformats.org/officeDocument/2006/relationships/image" Target="../media/image13.jpg"/><Relationship Id="rId6" Type="http://schemas.openxmlformats.org/officeDocument/2006/relationships/image" Target="../media/image10.jpg"/><Relationship Id="rId7" Type="http://schemas.openxmlformats.org/officeDocument/2006/relationships/image" Target="../media/image19.png"/><Relationship Id="rId8" Type="http://schemas.openxmlformats.org/officeDocument/2006/relationships/image" Target="../media/image1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Relationship Id="rId4" Type="http://schemas.openxmlformats.org/officeDocument/2006/relationships/image" Target="../media/image27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6.png"/><Relationship Id="rId4" Type="http://schemas.openxmlformats.org/officeDocument/2006/relationships/image" Target="../media/image14.png"/><Relationship Id="rId5" Type="http://schemas.openxmlformats.org/officeDocument/2006/relationships/image" Target="../media/image2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7.png"/><Relationship Id="rId4" Type="http://schemas.openxmlformats.org/officeDocument/2006/relationships/image" Target="../media/image37.png"/><Relationship Id="rId5" Type="http://schemas.openxmlformats.org/officeDocument/2006/relationships/image" Target="../media/image14.png"/><Relationship Id="rId6" Type="http://schemas.openxmlformats.org/officeDocument/2006/relationships/image" Target="../media/image2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Relationship Id="rId4" Type="http://schemas.openxmlformats.org/officeDocument/2006/relationships/image" Target="../media/image2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7.png"/><Relationship Id="rId4" Type="http://schemas.openxmlformats.org/officeDocument/2006/relationships/image" Target="../media/image14.png"/><Relationship Id="rId5" Type="http://schemas.openxmlformats.org/officeDocument/2006/relationships/image" Target="../media/image2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14.png"/><Relationship Id="rId6" Type="http://schemas.openxmlformats.org/officeDocument/2006/relationships/image" Target="../media/image2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2.png"/><Relationship Id="rId4" Type="http://schemas.openxmlformats.org/officeDocument/2006/relationships/image" Target="../media/image14.png"/><Relationship Id="rId5" Type="http://schemas.openxmlformats.org/officeDocument/2006/relationships/image" Target="../media/image2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1.png"/><Relationship Id="rId4" Type="http://schemas.openxmlformats.org/officeDocument/2006/relationships/image" Target="../media/image14.png"/><Relationship Id="rId5" Type="http://schemas.openxmlformats.org/officeDocument/2006/relationships/image" Target="../media/image2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5.png"/><Relationship Id="rId4" Type="http://schemas.openxmlformats.org/officeDocument/2006/relationships/image" Target="../media/image30.png"/><Relationship Id="rId9" Type="http://schemas.openxmlformats.org/officeDocument/2006/relationships/image" Target="../media/image50.png"/><Relationship Id="rId5" Type="http://schemas.openxmlformats.org/officeDocument/2006/relationships/image" Target="../media/image40.png"/><Relationship Id="rId6" Type="http://schemas.openxmlformats.org/officeDocument/2006/relationships/image" Target="../media/image54.png"/><Relationship Id="rId7" Type="http://schemas.openxmlformats.org/officeDocument/2006/relationships/image" Target="../media/image14.png"/><Relationship Id="rId8" Type="http://schemas.openxmlformats.org/officeDocument/2006/relationships/image" Target="../media/image2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8.png"/><Relationship Id="rId4" Type="http://schemas.openxmlformats.org/officeDocument/2006/relationships/image" Target="../media/image46.png"/><Relationship Id="rId5" Type="http://schemas.openxmlformats.org/officeDocument/2006/relationships/image" Target="../media/image56.png"/><Relationship Id="rId6" Type="http://schemas.openxmlformats.org/officeDocument/2006/relationships/image" Target="../media/image49.png"/><Relationship Id="rId7" Type="http://schemas.openxmlformats.org/officeDocument/2006/relationships/image" Target="../media/image14.png"/><Relationship Id="rId8" Type="http://schemas.openxmlformats.org/officeDocument/2006/relationships/image" Target="../media/image2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Relationship Id="rId4" Type="http://schemas.openxmlformats.org/officeDocument/2006/relationships/image" Target="../media/image39.png"/><Relationship Id="rId5" Type="http://schemas.openxmlformats.org/officeDocument/2006/relationships/image" Target="../media/image22.png"/><Relationship Id="rId6" Type="http://schemas.openxmlformats.org/officeDocument/2006/relationships/image" Target="../media/image2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2.png"/><Relationship Id="rId4" Type="http://schemas.openxmlformats.org/officeDocument/2006/relationships/image" Target="../media/image38.png"/><Relationship Id="rId9" Type="http://schemas.openxmlformats.org/officeDocument/2006/relationships/image" Target="../media/image27.png"/><Relationship Id="rId5" Type="http://schemas.openxmlformats.org/officeDocument/2006/relationships/image" Target="../media/image45.png"/><Relationship Id="rId6" Type="http://schemas.openxmlformats.org/officeDocument/2006/relationships/image" Target="../media/image58.png"/><Relationship Id="rId7" Type="http://schemas.openxmlformats.org/officeDocument/2006/relationships/image" Target="../media/image53.png"/><Relationship Id="rId8" Type="http://schemas.openxmlformats.org/officeDocument/2006/relationships/image" Target="../media/image1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4.png"/><Relationship Id="rId4" Type="http://schemas.openxmlformats.org/officeDocument/2006/relationships/image" Target="../media/image2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Relationship Id="rId4" Type="http://schemas.openxmlformats.org/officeDocument/2006/relationships/image" Target="../media/image25.png"/><Relationship Id="rId5" Type="http://schemas.openxmlformats.org/officeDocument/2006/relationships/image" Target="../media/image18.png"/><Relationship Id="rId6" Type="http://schemas.openxmlformats.org/officeDocument/2006/relationships/image" Target="../media/image2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doi.org/10.25923/ccgj-7140" TargetMode="External"/><Relationship Id="rId4" Type="http://schemas.openxmlformats.org/officeDocument/2006/relationships/image" Target="../media/image14.png"/><Relationship Id="rId5" Type="http://schemas.openxmlformats.org/officeDocument/2006/relationships/image" Target="../media/image20.png"/><Relationship Id="rId6" Type="http://schemas.openxmlformats.org/officeDocument/2006/relationships/image" Target="../media/image2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Relationship Id="rId4" Type="http://schemas.openxmlformats.org/officeDocument/2006/relationships/image" Target="../media/image32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Relationship Id="rId4" Type="http://schemas.openxmlformats.org/officeDocument/2006/relationships/image" Target="../media/image2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Relationship Id="rId4" Type="http://schemas.openxmlformats.org/officeDocument/2006/relationships/image" Target="../media/image2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Relationship Id="rId4" Type="http://schemas.openxmlformats.org/officeDocument/2006/relationships/image" Target="../media/image29.png"/><Relationship Id="rId5" Type="http://schemas.openxmlformats.org/officeDocument/2006/relationships/image" Target="../media/image2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Relationship Id="rId4" Type="http://schemas.openxmlformats.org/officeDocument/2006/relationships/image" Target="../media/image21.png"/><Relationship Id="rId5" Type="http://schemas.openxmlformats.org/officeDocument/2006/relationships/image" Target="../media/image31.png"/><Relationship Id="rId6" Type="http://schemas.openxmlformats.org/officeDocument/2006/relationships/image" Target="../media/image33.png"/><Relationship Id="rId7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87245" y="38368"/>
            <a:ext cx="4364566" cy="1948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750" y="2031022"/>
            <a:ext cx="1777126" cy="1269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9625" y="2022275"/>
            <a:ext cx="1917855" cy="1278251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"/>
          <p:cNvSpPr txBox="1"/>
          <p:nvPr>
            <p:ph type="ctrTitle"/>
          </p:nvPr>
        </p:nvSpPr>
        <p:spPr>
          <a:xfrm>
            <a:off x="60746" y="3396056"/>
            <a:ext cx="8864400" cy="72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b="1" lang="en" sz="2600"/>
              <a:t>Evaluation of the Rapid Refresh Forecast System during the 2024 NOAA HWT Spring Forecasting Experiment </a:t>
            </a:r>
            <a:endParaRPr i="1" sz="1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25553242184_91f214e66e_h.jpg" id="148" name="Google Shape;148;p1"/>
          <p:cNvPicPr preferRelativeResize="0"/>
          <p:nvPr/>
        </p:nvPicPr>
        <p:blipFill rotWithShape="1">
          <a:blip r:embed="rId6">
            <a:alphaModFix/>
          </a:blip>
          <a:srcRect b="0" l="31445" r="0" t="0"/>
          <a:stretch/>
        </p:blipFill>
        <p:spPr>
          <a:xfrm>
            <a:off x="6997158" y="38368"/>
            <a:ext cx="2086094" cy="1942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12164" y="4480484"/>
            <a:ext cx="608745" cy="608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354621" y="4480484"/>
            <a:ext cx="638075" cy="63807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151" name="Google Shape;151;p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390813" y="4458739"/>
            <a:ext cx="652235" cy="652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026409" y="4473332"/>
            <a:ext cx="1330693" cy="6317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IWRO (@CIWRO_) / Twitter" id="153" name="Google Shape;153;p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60746" y="4477075"/>
            <a:ext cx="613985" cy="613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60747" y="38368"/>
            <a:ext cx="2481150" cy="1942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5580181" y="2020757"/>
            <a:ext cx="1902112" cy="1268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3898813" y="2022284"/>
            <a:ext cx="1609533" cy="1269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"/>
          <p:cNvPicPr preferRelativeResize="0"/>
          <p:nvPr/>
        </p:nvPicPr>
        <p:blipFill rotWithShape="1">
          <a:blip r:embed="rId15">
            <a:alphaModFix/>
          </a:blip>
          <a:srcRect b="0" l="5539" r="8037" t="0"/>
          <a:stretch/>
        </p:blipFill>
        <p:spPr>
          <a:xfrm>
            <a:off x="7554130" y="2020757"/>
            <a:ext cx="1534210" cy="1268076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"/>
          <p:cNvSpPr txBox="1"/>
          <p:nvPr/>
        </p:nvSpPr>
        <p:spPr>
          <a:xfrm>
            <a:off x="4107300" y="4209125"/>
            <a:ext cx="4976100" cy="84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Israel Jirak, NOAA/NWS/SPC</a:t>
            </a:r>
            <a:endParaRPr b="1" i="0" sz="1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Adam Clark (NSSL), Jake Vancil (CIWRO/SPC), Tim Supinie (SPC), &amp; David Harrison (CIWRO/SPC)</a:t>
            </a:r>
            <a:endParaRPr b="0" i="0" sz="1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pclogo" id="272" name="Google Shape;272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" y="95250"/>
            <a:ext cx="1379538" cy="5512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ssllogo" id="273" name="Google Shape;273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05800" y="57150"/>
            <a:ext cx="677467" cy="67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10"/>
          <p:cNvPicPr preferRelativeResize="0"/>
          <p:nvPr/>
        </p:nvPicPr>
        <p:blipFill rotWithShape="1">
          <a:blip r:embed="rId5">
            <a:alphaModFix/>
          </a:blip>
          <a:srcRect b="9990" l="7192" r="9370" t="8985"/>
          <a:stretch/>
        </p:blipFill>
        <p:spPr>
          <a:xfrm>
            <a:off x="121188" y="1279025"/>
            <a:ext cx="4303476" cy="3342851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10"/>
          <p:cNvSpPr txBox="1"/>
          <p:nvPr/>
        </p:nvSpPr>
        <p:spPr>
          <a:xfrm>
            <a:off x="392682" y="4621864"/>
            <a:ext cx="792600" cy="2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" sz="13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HRRR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10"/>
          <p:cNvSpPr txBox="1"/>
          <p:nvPr/>
        </p:nvSpPr>
        <p:spPr>
          <a:xfrm>
            <a:off x="1185274" y="4621864"/>
            <a:ext cx="862200" cy="2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" sz="130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MPAS HT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10"/>
          <p:cNvSpPr txBox="1"/>
          <p:nvPr/>
        </p:nvSpPr>
        <p:spPr>
          <a:xfrm>
            <a:off x="2089731" y="4621864"/>
            <a:ext cx="583500" cy="2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" sz="13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RRFS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10"/>
          <p:cNvSpPr txBox="1"/>
          <p:nvPr/>
        </p:nvSpPr>
        <p:spPr>
          <a:xfrm>
            <a:off x="3645302" y="4621864"/>
            <a:ext cx="926700" cy="2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" sz="13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GFDL FV3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10"/>
          <p:cNvSpPr txBox="1"/>
          <p:nvPr/>
        </p:nvSpPr>
        <p:spPr>
          <a:xfrm>
            <a:off x="2603408" y="4621864"/>
            <a:ext cx="1160400" cy="4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" sz="13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NASA GEOS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" sz="13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FV3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10"/>
          <p:cNvSpPr txBox="1"/>
          <p:nvPr/>
        </p:nvSpPr>
        <p:spPr>
          <a:xfrm>
            <a:off x="476258" y="4252898"/>
            <a:ext cx="5508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6.74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10"/>
          <p:cNvSpPr txBox="1"/>
          <p:nvPr/>
        </p:nvSpPr>
        <p:spPr>
          <a:xfrm>
            <a:off x="1293317" y="4252898"/>
            <a:ext cx="5508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6.23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10"/>
          <p:cNvSpPr txBox="1"/>
          <p:nvPr/>
        </p:nvSpPr>
        <p:spPr>
          <a:xfrm>
            <a:off x="2112706" y="4252898"/>
            <a:ext cx="550800" cy="3309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5.48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10"/>
          <p:cNvSpPr txBox="1"/>
          <p:nvPr/>
        </p:nvSpPr>
        <p:spPr>
          <a:xfrm>
            <a:off x="2932079" y="4252898"/>
            <a:ext cx="550800" cy="3309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5.12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10"/>
          <p:cNvSpPr txBox="1"/>
          <p:nvPr/>
        </p:nvSpPr>
        <p:spPr>
          <a:xfrm>
            <a:off x="3751456" y="4252898"/>
            <a:ext cx="550800" cy="3309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4.90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10"/>
          <p:cNvSpPr txBox="1"/>
          <p:nvPr/>
        </p:nvSpPr>
        <p:spPr>
          <a:xfrm>
            <a:off x="5253538" y="909725"/>
            <a:ext cx="312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Mean subjective ratings in 2024 &amp; 2023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10"/>
          <p:cNvSpPr txBox="1"/>
          <p:nvPr/>
        </p:nvSpPr>
        <p:spPr>
          <a:xfrm>
            <a:off x="4477050" y="2840800"/>
            <a:ext cx="4612200" cy="21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429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●"/>
            </a:pPr>
            <a:r>
              <a:rPr b="0" i="0" lang="en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HRRRv4 was clear top performer &amp; differences in average ratings were statistically significant (</a:t>
            </a: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95% CI with 1000 bootstrapped samples</a:t>
            </a:r>
            <a:r>
              <a:rPr b="0" i="0" lang="en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).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●"/>
            </a:pPr>
            <a:r>
              <a:rPr b="0" i="0" lang="en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MPAS </a:t>
            </a: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b="0" i="0" lang="en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 was clear runner-up &amp; differences w.r.t lower rated models were significant (including RRFS).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●"/>
            </a:pPr>
            <a:r>
              <a:rPr b="0" i="0" lang="en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HRRR, MPAS, and NASA-GEOS ratings went up this year, while RRFS and C-SHiELD went down. 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7" name="Google Shape;287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546575" y="1203075"/>
            <a:ext cx="2534225" cy="1637725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10"/>
          <p:cNvSpPr txBox="1"/>
          <p:nvPr>
            <p:ph type="title"/>
          </p:nvPr>
        </p:nvSpPr>
        <p:spPr>
          <a:xfrm>
            <a:off x="776100" y="155450"/>
            <a:ext cx="7910700" cy="84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40"/>
              <a:buFont typeface="Century Gothic"/>
              <a:buNone/>
            </a:pPr>
            <a:r>
              <a:rPr lang="en" sz="3000">
                <a:latin typeface="Calibri"/>
                <a:ea typeface="Calibri"/>
                <a:cs typeface="Calibri"/>
                <a:sym typeface="Calibri"/>
              </a:rPr>
              <a:t>2024 HWT SFE Results: 00Z Day 1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40"/>
              <a:buFont typeface="Century Gothic"/>
              <a:buNone/>
            </a:pPr>
            <a:r>
              <a:rPr lang="en" sz="3000">
                <a:latin typeface="Calibri"/>
                <a:ea typeface="Calibri"/>
                <a:cs typeface="Calibri"/>
                <a:sym typeface="Calibri"/>
              </a:rPr>
              <a:t>Deterministic Subjective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10"/>
          <p:cNvSpPr/>
          <p:nvPr/>
        </p:nvSpPr>
        <p:spPr>
          <a:xfrm>
            <a:off x="392682" y="1750595"/>
            <a:ext cx="792592" cy="2502303"/>
          </a:xfrm>
          <a:prstGeom prst="ellipse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10"/>
          <p:cNvSpPr/>
          <p:nvPr/>
        </p:nvSpPr>
        <p:spPr>
          <a:xfrm>
            <a:off x="2006919" y="1810753"/>
            <a:ext cx="792592" cy="2541723"/>
          </a:xfrm>
          <a:prstGeom prst="ellipse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991" y="902075"/>
            <a:ext cx="5053474" cy="40873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pclogo" id="296" name="Google Shape;296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200" y="95250"/>
            <a:ext cx="1379538" cy="5512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ssllogo" id="297" name="Google Shape;297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05800" y="57150"/>
            <a:ext cx="677467" cy="676275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11"/>
          <p:cNvSpPr txBox="1"/>
          <p:nvPr/>
        </p:nvSpPr>
        <p:spPr>
          <a:xfrm>
            <a:off x="5035950" y="961940"/>
            <a:ext cx="3875450" cy="46163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1" lang="en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POD</a:t>
            </a:r>
            <a:r>
              <a:rPr b="0" i="0" lang="en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40 dBZ in 2024 and 2023: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11"/>
          <p:cNvSpPr txBox="1"/>
          <p:nvPr/>
        </p:nvSpPr>
        <p:spPr>
          <a:xfrm>
            <a:off x="5093000" y="2653167"/>
            <a:ext cx="3954900" cy="240810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lnSpcReduction="10000"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●"/>
            </a:pPr>
            <a:r>
              <a:rPr b="0" i="0" lang="en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Significant difference in POD (and CSI) between 00Z HRRR and 00Z RRFS control member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●"/>
            </a:pPr>
            <a:r>
              <a:rPr b="0" i="0" lang="en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HRRR (RRFS) POD increased (decreased) in 2024 relative to 2023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●"/>
            </a:pPr>
            <a:r>
              <a:rPr b="0" i="0" lang="en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For rare event, high impact forecasting, POD is more important than FAR and bias because the penalty is large for missing events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00" name="Google Shape;300;p11"/>
          <p:cNvCxnSpPr>
            <a:stCxn id="301" idx="7"/>
          </p:cNvCxnSpPr>
          <p:nvPr/>
        </p:nvCxnSpPr>
        <p:spPr>
          <a:xfrm flipH="1" rot="10800000">
            <a:off x="2921520" y="1684249"/>
            <a:ext cx="251400" cy="591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02" name="Google Shape;302;p11"/>
          <p:cNvSpPr txBox="1"/>
          <p:nvPr/>
        </p:nvSpPr>
        <p:spPr>
          <a:xfrm>
            <a:off x="3161425" y="1530825"/>
            <a:ext cx="861900" cy="293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HRRR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11"/>
          <p:cNvSpPr/>
          <p:nvPr/>
        </p:nvSpPr>
        <p:spPr>
          <a:xfrm>
            <a:off x="2752625" y="2837600"/>
            <a:ext cx="292800" cy="29310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04" name="Google Shape;304;p11"/>
          <p:cNvCxnSpPr>
            <a:endCxn id="305" idx="1"/>
          </p:cNvCxnSpPr>
          <p:nvPr/>
        </p:nvCxnSpPr>
        <p:spPr>
          <a:xfrm>
            <a:off x="3045425" y="3032875"/>
            <a:ext cx="255000" cy="639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05" name="Google Shape;305;p11"/>
          <p:cNvSpPr txBox="1"/>
          <p:nvPr/>
        </p:nvSpPr>
        <p:spPr>
          <a:xfrm>
            <a:off x="3300425" y="2950225"/>
            <a:ext cx="861900" cy="293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RRFS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11"/>
          <p:cNvSpPr/>
          <p:nvPr/>
        </p:nvSpPr>
        <p:spPr>
          <a:xfrm>
            <a:off x="2671600" y="1700425"/>
            <a:ext cx="292800" cy="29310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06" name="Google Shape;306;p11"/>
          <p:cNvGraphicFramePr/>
          <p:nvPr/>
        </p:nvGraphicFramePr>
        <p:xfrm>
          <a:off x="5139475" y="13725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{573BFEB3-4DCA-407D-8EB7-0AE77DA5AD33}</a:tableStyleId>
              </a:tblPr>
              <a:tblGrid>
                <a:gridCol w="1222800"/>
                <a:gridCol w="1222800"/>
                <a:gridCol w="1222800"/>
              </a:tblGrid>
              <a:tr h="3565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/>
                        <a:t>2024</a:t>
                      </a:r>
                      <a:endParaRPr b="1"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/>
                        <a:t>2023</a:t>
                      </a:r>
                      <a:endParaRPr b="1" sz="1400" u="none" cap="none" strike="noStrike"/>
                    </a:p>
                  </a:txBody>
                  <a:tcPr marT="91425" marB="91425" marR="91425" marL="91425"/>
                </a:tc>
              </a:tr>
              <a:tr h="350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HRRR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0.39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0.32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  <a:tr h="350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RRFS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0.21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0.23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307" name="Google Shape;307;p11"/>
          <p:cNvSpPr/>
          <p:nvPr/>
        </p:nvSpPr>
        <p:spPr>
          <a:xfrm>
            <a:off x="5954450" y="1782175"/>
            <a:ext cx="316800" cy="3321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6AA84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11"/>
          <p:cNvSpPr/>
          <p:nvPr/>
        </p:nvSpPr>
        <p:spPr>
          <a:xfrm rot="10800000">
            <a:off x="5954449" y="2202125"/>
            <a:ext cx="316800" cy="3321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11"/>
          <p:cNvSpPr txBox="1"/>
          <p:nvPr>
            <p:ph type="title"/>
          </p:nvPr>
        </p:nvSpPr>
        <p:spPr>
          <a:xfrm>
            <a:off x="776100" y="155450"/>
            <a:ext cx="7910700" cy="84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40"/>
              <a:buFont typeface="Century Gothic"/>
              <a:buNone/>
            </a:pPr>
            <a:r>
              <a:rPr lang="en" sz="3000">
                <a:latin typeface="Calibri"/>
                <a:ea typeface="Calibri"/>
                <a:cs typeface="Calibri"/>
                <a:sym typeface="Calibri"/>
              </a:rPr>
              <a:t>2024 HWT SFE Results: 00Z Day 1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40"/>
              <a:buFont typeface="Century Gothic"/>
              <a:buNone/>
            </a:pPr>
            <a:r>
              <a:rPr lang="en" sz="3000">
                <a:latin typeface="Calibri"/>
                <a:ea typeface="Calibri"/>
                <a:cs typeface="Calibri"/>
                <a:sym typeface="Calibri"/>
              </a:rPr>
              <a:t>Deterministic Objective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12"/>
          <p:cNvPicPr preferRelativeResize="0"/>
          <p:nvPr/>
        </p:nvPicPr>
        <p:blipFill rotWithShape="1">
          <a:blip r:embed="rId3">
            <a:alphaModFix/>
          </a:blip>
          <a:srcRect b="50018" l="2798" r="21979" t="17383"/>
          <a:stretch/>
        </p:blipFill>
        <p:spPr>
          <a:xfrm>
            <a:off x="132375" y="3056800"/>
            <a:ext cx="7097923" cy="1856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12"/>
          <p:cNvPicPr preferRelativeResize="0"/>
          <p:nvPr/>
        </p:nvPicPr>
        <p:blipFill rotWithShape="1">
          <a:blip r:embed="rId4">
            <a:alphaModFix/>
          </a:blip>
          <a:srcRect b="49997" l="2804" r="21966" t="17403"/>
          <a:stretch/>
        </p:blipFill>
        <p:spPr>
          <a:xfrm>
            <a:off x="132375" y="1109138"/>
            <a:ext cx="7097923" cy="1856232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12"/>
          <p:cNvSpPr txBox="1"/>
          <p:nvPr>
            <p:ph idx="1" type="body"/>
          </p:nvPr>
        </p:nvSpPr>
        <p:spPr>
          <a:xfrm>
            <a:off x="7173175" y="1152475"/>
            <a:ext cx="1917000" cy="37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-171450" lvl="0" marL="1714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>
                <a:solidFill>
                  <a:schemeClr val="dk1"/>
                </a:solidFill>
              </a:rPr>
              <a:t>The biggest story of the SFE was the suppression of deep convection by the GF convective scheme in the  RRFS control  </a:t>
            </a:r>
            <a:endParaRPr>
              <a:solidFill>
                <a:schemeClr val="dk1"/>
              </a:solidFill>
            </a:endParaRPr>
          </a:p>
          <a:p>
            <a:pPr indent="-171450" lvl="0" marL="1714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>
                <a:solidFill>
                  <a:schemeClr val="dk1"/>
                </a:solidFill>
              </a:rPr>
              <a:t>Despite displacement error in HRRR, still better guidance for high-impact Houston event on May 16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17" name="Google Shape;317;p12"/>
          <p:cNvSpPr/>
          <p:nvPr/>
        </p:nvSpPr>
        <p:spPr>
          <a:xfrm rot="-181126">
            <a:off x="5294287" y="1984423"/>
            <a:ext cx="1207676" cy="356002"/>
          </a:xfrm>
          <a:prstGeom prst="ellipse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12"/>
          <p:cNvSpPr/>
          <p:nvPr/>
        </p:nvSpPr>
        <p:spPr>
          <a:xfrm rot="-181126">
            <a:off x="2932087" y="1984423"/>
            <a:ext cx="1207676" cy="356002"/>
          </a:xfrm>
          <a:prstGeom prst="ellipse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12"/>
          <p:cNvSpPr/>
          <p:nvPr/>
        </p:nvSpPr>
        <p:spPr>
          <a:xfrm rot="-181126">
            <a:off x="569887" y="1984423"/>
            <a:ext cx="1207676" cy="356002"/>
          </a:xfrm>
          <a:prstGeom prst="ellipse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12"/>
          <p:cNvSpPr/>
          <p:nvPr/>
        </p:nvSpPr>
        <p:spPr>
          <a:xfrm rot="-2125095">
            <a:off x="5779964" y="4072907"/>
            <a:ext cx="1037373" cy="493298"/>
          </a:xfrm>
          <a:prstGeom prst="ellipse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12"/>
          <p:cNvSpPr/>
          <p:nvPr/>
        </p:nvSpPr>
        <p:spPr>
          <a:xfrm rot="-2125095">
            <a:off x="3417764" y="4072907"/>
            <a:ext cx="1037373" cy="493298"/>
          </a:xfrm>
          <a:prstGeom prst="ellipse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12"/>
          <p:cNvSpPr/>
          <p:nvPr/>
        </p:nvSpPr>
        <p:spPr>
          <a:xfrm rot="-2125095">
            <a:off x="1055564" y="4072907"/>
            <a:ext cx="1037373" cy="493298"/>
          </a:xfrm>
          <a:prstGeom prst="ellipse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12"/>
          <p:cNvSpPr txBox="1"/>
          <p:nvPr/>
        </p:nvSpPr>
        <p:spPr>
          <a:xfrm>
            <a:off x="195425" y="1241750"/>
            <a:ext cx="1254300" cy="309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HRRR 00F18</a:t>
            </a: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12"/>
          <p:cNvSpPr txBox="1"/>
          <p:nvPr/>
        </p:nvSpPr>
        <p:spPr>
          <a:xfrm>
            <a:off x="189125" y="3184550"/>
            <a:ext cx="1254300" cy="309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HRRR 00F24</a:t>
            </a: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12"/>
          <p:cNvSpPr txBox="1"/>
          <p:nvPr/>
        </p:nvSpPr>
        <p:spPr>
          <a:xfrm>
            <a:off x="2551325" y="3184550"/>
            <a:ext cx="1254300" cy="309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RRFS 00F24</a:t>
            </a: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12"/>
          <p:cNvSpPr txBox="1"/>
          <p:nvPr/>
        </p:nvSpPr>
        <p:spPr>
          <a:xfrm>
            <a:off x="2557625" y="1241750"/>
            <a:ext cx="1254300" cy="309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RRFS 00F18</a:t>
            </a: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12"/>
          <p:cNvSpPr txBox="1"/>
          <p:nvPr/>
        </p:nvSpPr>
        <p:spPr>
          <a:xfrm>
            <a:off x="4919825" y="1241750"/>
            <a:ext cx="1254300" cy="309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OBS 18Z</a:t>
            </a: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12"/>
          <p:cNvSpPr txBox="1"/>
          <p:nvPr/>
        </p:nvSpPr>
        <p:spPr>
          <a:xfrm>
            <a:off x="4919825" y="3185125"/>
            <a:ext cx="1254300" cy="309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OBS 00Z</a:t>
            </a: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pclogo" id="329" name="Google Shape;329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200" y="95250"/>
            <a:ext cx="1379538" cy="5512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ssllogo" id="330" name="Google Shape;330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305800" y="57150"/>
            <a:ext cx="677467" cy="676275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12"/>
          <p:cNvSpPr txBox="1"/>
          <p:nvPr>
            <p:ph type="title"/>
          </p:nvPr>
        </p:nvSpPr>
        <p:spPr>
          <a:xfrm>
            <a:off x="776100" y="155450"/>
            <a:ext cx="7910700" cy="84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40"/>
              <a:buFont typeface="Century Gothic"/>
              <a:buNone/>
            </a:pPr>
            <a:r>
              <a:rPr lang="en" sz="3000">
                <a:latin typeface="Calibri"/>
                <a:ea typeface="Calibri"/>
                <a:cs typeface="Calibri"/>
                <a:sym typeface="Calibri"/>
              </a:rPr>
              <a:t>2024 HWT SFE Results: 00Z Day 1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40"/>
              <a:buFont typeface="Century Gothic"/>
              <a:buNone/>
            </a:pPr>
            <a:r>
              <a:rPr lang="en" sz="3000">
                <a:latin typeface="Calibri"/>
                <a:ea typeface="Calibri"/>
                <a:cs typeface="Calibri"/>
                <a:sym typeface="Calibri"/>
              </a:rPr>
              <a:t>16 May 2024 - Houston Severe Event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3"/>
          <p:cNvSpPr txBox="1"/>
          <p:nvPr>
            <p:ph idx="1" type="body"/>
          </p:nvPr>
        </p:nvSpPr>
        <p:spPr>
          <a:xfrm>
            <a:off x="311700" y="790225"/>
            <a:ext cx="8759400" cy="14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Configuration of the 2024 RRFS Ensemble Forecast System (REFS):</a:t>
            </a:r>
            <a:endParaRPr sz="20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 sz="2000"/>
          </a:p>
        </p:txBody>
      </p:sp>
      <p:pic>
        <p:nvPicPr>
          <p:cNvPr descr="spclogo" id="337" name="Google Shape;337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" y="95250"/>
            <a:ext cx="1379538" cy="551260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13"/>
          <p:cNvSpPr txBox="1"/>
          <p:nvPr>
            <p:ph type="title"/>
          </p:nvPr>
        </p:nvSpPr>
        <p:spPr>
          <a:xfrm>
            <a:off x="776100" y="155450"/>
            <a:ext cx="7910700" cy="402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40"/>
              <a:buFont typeface="Century Gothic"/>
              <a:buNone/>
            </a:pPr>
            <a:r>
              <a:rPr lang="en" sz="3000">
                <a:latin typeface="Calibri"/>
                <a:ea typeface="Calibri"/>
                <a:cs typeface="Calibri"/>
                <a:sym typeface="Calibri"/>
              </a:rPr>
              <a:t>2024 REFS Configuration</a:t>
            </a:r>
            <a:endParaRPr b="1" sz="3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39" name="Google Shape;339;p13"/>
          <p:cNvGraphicFramePr/>
          <p:nvPr/>
        </p:nvGraphicFramePr>
        <p:xfrm>
          <a:off x="152400" y="1268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{F59B5080-0330-41F7-B561-71765647BDBE}</a:tableStyleId>
              </a:tblPr>
              <a:tblGrid>
                <a:gridCol w="981075"/>
                <a:gridCol w="981075"/>
                <a:gridCol w="791200"/>
                <a:gridCol w="1033375"/>
                <a:gridCol w="1118675"/>
                <a:gridCol w="664600"/>
                <a:gridCol w="917800"/>
                <a:gridCol w="1044375"/>
                <a:gridCol w="1002175"/>
              </a:tblGrid>
              <a:tr h="7949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/>
                        <a:t>Members:</a:t>
                      </a:r>
                      <a:endParaRPr b="1" sz="1000" u="none" cap="none" strike="noStrike"/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/>
                        <a:t>REFS</a:t>
                      </a:r>
                      <a:endParaRPr b="1" sz="1000" u="none" cap="none" strike="noStrike"/>
                    </a:p>
                  </a:txBody>
                  <a:tcPr marT="91425" marB="91425" marR="68575" marL="68575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/>
                        <a:t>ICs</a:t>
                      </a:r>
                      <a:endParaRPr b="1"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/>
                        <a:t>LBCs</a:t>
                      </a:r>
                      <a:endParaRPr b="1"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/>
                        <a:t>Microphysics</a:t>
                      </a:r>
                      <a:endParaRPr b="1"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/>
                        <a:t>PBL/SFC</a:t>
                      </a:r>
                      <a:endParaRPr b="1"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/>
                        <a:t>LSM</a:t>
                      </a:r>
                      <a:endParaRPr b="1"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/>
                        <a:t>Radiation</a:t>
                      </a:r>
                      <a:endParaRPr b="1"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/>
                        <a:t>Convection</a:t>
                      </a:r>
                      <a:endParaRPr b="1"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/>
                        <a:t>Dynamical Core</a:t>
                      </a:r>
                      <a:endParaRPr b="1"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67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/>
                        <a:t>RRFS ctl</a:t>
                      </a:r>
                      <a:endParaRPr b="1"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/>
                        <a:t>RRFS hybrid 3DEnVar</a:t>
                      </a:r>
                      <a:endParaRPr b="1"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/>
                        <a:t>GFS</a:t>
                      </a:r>
                      <a:endParaRPr b="1"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/>
                        <a:t>Thompson</a:t>
                      </a:r>
                      <a:endParaRPr b="1"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/>
                        <a:t>MYNN/MYNN</a:t>
                      </a:r>
                      <a:endParaRPr b="1"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/>
                        <a:t>RUC</a:t>
                      </a:r>
                      <a:endParaRPr b="1"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/>
                        <a:t>RRTMG</a:t>
                      </a:r>
                      <a:endParaRPr b="1"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/>
                        <a:t>GF-deep</a:t>
                      </a:r>
                      <a:endParaRPr b="1"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/>
                        <a:t>FV3</a:t>
                      </a:r>
                      <a:endParaRPr b="1"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67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REFS01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RRFS enkf1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GEFS m1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Thompson*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TKE-EDMF/GFS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RUC*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RRMG*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GF-deep*+sh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FV3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67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REFS02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RRFS enkf2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GEFS m2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Thompson*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MYNN*/MYNN*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RUC*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RRTMG*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saSAS deep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FV3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67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REFS03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RRFS enkf3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GEFS m3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NSSL#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MYNN*/MYNN*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RUC*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RRTMG*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GF-deep*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FV3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67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REFS04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RRFS enkf4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GEFS m4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NSSL#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TKE-EDMF/GFS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RUC*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RRTMG*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GF-deep*+sh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FV3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67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REFS05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lgDash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RRFS enkf5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lgDash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GEFS m5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lgDash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NSSL#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lgDash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MYNN*/MYNN*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lgDash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RUC*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lgDash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RRTMG*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lgDash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saSAS deep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lgDash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FV3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lgDash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67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HRRR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lg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HRRRDAS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lg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RAP -1h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lg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Thompson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lg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MYNN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lg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RUC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lg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RRTMG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lg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None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lg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WRF-ARW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lg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40" name="Google Shape;340;p13"/>
          <p:cNvSpPr/>
          <p:nvPr/>
        </p:nvSpPr>
        <p:spPr>
          <a:xfrm>
            <a:off x="6640200" y="1268100"/>
            <a:ext cx="1044300" cy="3213663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nssllogo" id="341" name="Google Shape;341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05800" y="57150"/>
            <a:ext cx="677467" cy="67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14"/>
          <p:cNvPicPr preferRelativeResize="0"/>
          <p:nvPr/>
        </p:nvPicPr>
        <p:blipFill rotWithShape="1">
          <a:blip r:embed="rId3">
            <a:alphaModFix/>
          </a:blip>
          <a:srcRect b="0" l="9616" r="0" t="0"/>
          <a:stretch/>
        </p:blipFill>
        <p:spPr>
          <a:xfrm>
            <a:off x="4344074" y="1023575"/>
            <a:ext cx="4746225" cy="380390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14"/>
          <p:cNvSpPr txBox="1"/>
          <p:nvPr>
            <p:ph idx="1" type="body"/>
          </p:nvPr>
        </p:nvSpPr>
        <p:spPr>
          <a:xfrm>
            <a:off x="311700" y="1152475"/>
            <a:ext cx="3769500" cy="38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Directly compared the 00Z </a:t>
            </a:r>
            <a:r>
              <a:rPr b="1" i="1" lang="en"/>
              <a:t>EMC REFS</a:t>
            </a:r>
            <a:r>
              <a:rPr lang="en"/>
              <a:t> to the HREF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For the storm-attribute fields, REFS was rated similarly to HREF for </a:t>
            </a:r>
            <a:r>
              <a:rPr lang="en">
                <a:solidFill>
                  <a:srgbClr val="FFBB55"/>
                </a:solidFill>
              </a:rPr>
              <a:t>updraft helicity,</a:t>
            </a:r>
            <a:r>
              <a:rPr lang="en">
                <a:solidFill>
                  <a:srgbClr val="FF0000"/>
                </a:solidFill>
              </a:rPr>
              <a:t> </a:t>
            </a:r>
            <a:r>
              <a:rPr lang="en">
                <a:solidFill>
                  <a:srgbClr val="674EA7"/>
                </a:solidFill>
              </a:rPr>
              <a:t>updraft speed, </a:t>
            </a:r>
            <a:r>
              <a:rPr lang="en"/>
              <a:t>&amp; </a:t>
            </a:r>
            <a:r>
              <a:rPr lang="en">
                <a:solidFill>
                  <a:srgbClr val="1155CC"/>
                </a:solidFill>
              </a:rPr>
              <a:t>10-m wind speed </a:t>
            </a:r>
            <a:r>
              <a:rPr lang="en"/>
              <a:t>and slightly worse for</a:t>
            </a:r>
            <a:r>
              <a:rPr lang="en">
                <a:solidFill>
                  <a:srgbClr val="1155CC"/>
                </a:solidFill>
              </a:rPr>
              <a:t> </a:t>
            </a:r>
            <a:r>
              <a:rPr lang="en">
                <a:solidFill>
                  <a:srgbClr val="FF0000"/>
                </a:solidFill>
              </a:rPr>
              <a:t>composite reflectivity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This was somewhat surprising given the issues with the 00Z RRFS control member</a:t>
            </a:r>
            <a:endParaRPr/>
          </a:p>
        </p:txBody>
      </p:sp>
      <p:sp>
        <p:nvSpPr>
          <p:cNvPr id="348" name="Google Shape;348;p14"/>
          <p:cNvSpPr txBox="1"/>
          <p:nvPr/>
        </p:nvSpPr>
        <p:spPr>
          <a:xfrm rot="-5400000">
            <a:off x="3726675" y="2127100"/>
            <a:ext cx="1008900" cy="22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REFS Better</a:t>
            </a:r>
            <a:endParaRPr b="1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14"/>
          <p:cNvSpPr txBox="1"/>
          <p:nvPr/>
        </p:nvSpPr>
        <p:spPr>
          <a:xfrm rot="-5400000">
            <a:off x="3729825" y="3320575"/>
            <a:ext cx="1002600" cy="22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REFS Worse</a:t>
            </a:r>
            <a:endParaRPr b="1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50" name="Google Shape;350;p14"/>
          <p:cNvCxnSpPr/>
          <p:nvPr/>
        </p:nvCxnSpPr>
        <p:spPr>
          <a:xfrm>
            <a:off x="4039950" y="2860675"/>
            <a:ext cx="3084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51" name="Google Shape;351;p14"/>
          <p:cNvCxnSpPr/>
          <p:nvPr/>
        </p:nvCxnSpPr>
        <p:spPr>
          <a:xfrm>
            <a:off x="4209638" y="3962125"/>
            <a:ext cx="6000" cy="5019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52" name="Google Shape;352;p14"/>
          <p:cNvCxnSpPr/>
          <p:nvPr/>
        </p:nvCxnSpPr>
        <p:spPr>
          <a:xfrm flipH="1" rot="10800000">
            <a:off x="4231125" y="1296700"/>
            <a:ext cx="1800" cy="4389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descr="spclogo" id="353" name="Google Shape;353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200" y="95250"/>
            <a:ext cx="1379538" cy="5512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ssllogo" id="354" name="Google Shape;354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05800" y="57150"/>
            <a:ext cx="677467" cy="676275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14"/>
          <p:cNvSpPr txBox="1"/>
          <p:nvPr>
            <p:ph type="title"/>
          </p:nvPr>
        </p:nvSpPr>
        <p:spPr>
          <a:xfrm>
            <a:off x="776100" y="155450"/>
            <a:ext cx="7910700" cy="84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40"/>
              <a:buFont typeface="Century Gothic"/>
              <a:buNone/>
            </a:pPr>
            <a:r>
              <a:rPr lang="en" sz="3000">
                <a:latin typeface="Calibri"/>
                <a:ea typeface="Calibri"/>
                <a:cs typeface="Calibri"/>
                <a:sym typeface="Calibri"/>
              </a:rPr>
              <a:t>2024 HWT SFE Results: 00Z Day 1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40"/>
              <a:buFont typeface="Century Gothic"/>
              <a:buNone/>
            </a:pPr>
            <a:r>
              <a:rPr lang="en" sz="3000">
                <a:latin typeface="Calibri"/>
                <a:ea typeface="Calibri"/>
                <a:cs typeface="Calibri"/>
                <a:sym typeface="Calibri"/>
              </a:rPr>
              <a:t>Ensemble Subjective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Google Shape;360;p15"/>
          <p:cNvPicPr preferRelativeResize="0"/>
          <p:nvPr/>
        </p:nvPicPr>
        <p:blipFill rotWithShape="1">
          <a:blip r:embed="rId3">
            <a:alphaModFix/>
          </a:blip>
          <a:srcRect b="4691" l="6179" r="7856" t="6798"/>
          <a:stretch/>
        </p:blipFill>
        <p:spPr>
          <a:xfrm>
            <a:off x="4614579" y="1386688"/>
            <a:ext cx="4480560" cy="3690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4509" y="1421400"/>
            <a:ext cx="4480560" cy="3633032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15"/>
          <p:cNvSpPr txBox="1"/>
          <p:nvPr>
            <p:ph idx="1" type="body"/>
          </p:nvPr>
        </p:nvSpPr>
        <p:spPr>
          <a:xfrm>
            <a:off x="311700" y="993430"/>
            <a:ext cx="8671567" cy="68211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Objective reflectivity stats confirm similar performance for REFS and HREF</a:t>
            </a:r>
            <a:endParaRPr/>
          </a:p>
        </p:txBody>
      </p:sp>
      <p:pic>
        <p:nvPicPr>
          <p:cNvPr descr="spclogo" id="363" name="Google Shape;363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200" y="95250"/>
            <a:ext cx="1379538" cy="5512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ssllogo" id="364" name="Google Shape;364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305800" y="57150"/>
            <a:ext cx="677467" cy="676275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15"/>
          <p:cNvSpPr txBox="1"/>
          <p:nvPr>
            <p:ph type="title"/>
          </p:nvPr>
        </p:nvSpPr>
        <p:spPr>
          <a:xfrm>
            <a:off x="776100" y="155450"/>
            <a:ext cx="7910700" cy="84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40"/>
              <a:buFont typeface="Century Gothic"/>
              <a:buNone/>
            </a:pPr>
            <a:r>
              <a:rPr lang="en" sz="3000">
                <a:latin typeface="Calibri"/>
                <a:ea typeface="Calibri"/>
                <a:cs typeface="Calibri"/>
                <a:sym typeface="Calibri"/>
              </a:rPr>
              <a:t>2024 HWT SFE Results: 00Z Day 1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40"/>
              <a:buFont typeface="Century Gothic"/>
              <a:buNone/>
            </a:pPr>
            <a:r>
              <a:rPr lang="en" sz="3000">
                <a:latin typeface="Calibri"/>
                <a:ea typeface="Calibri"/>
                <a:cs typeface="Calibri"/>
                <a:sym typeface="Calibri"/>
              </a:rPr>
              <a:t>Ensemble Objective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66" name="Google Shape;366;p15"/>
          <p:cNvCxnSpPr>
            <a:endCxn id="367" idx="1"/>
          </p:cNvCxnSpPr>
          <p:nvPr/>
        </p:nvCxnSpPr>
        <p:spPr>
          <a:xfrm flipH="1" rot="10800000">
            <a:off x="1807567" y="2660070"/>
            <a:ext cx="224700" cy="5085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67" name="Google Shape;367;p15"/>
          <p:cNvSpPr txBox="1"/>
          <p:nvPr/>
        </p:nvSpPr>
        <p:spPr>
          <a:xfrm>
            <a:off x="2032267" y="2513520"/>
            <a:ext cx="1901780" cy="293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HREF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- higher POD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15"/>
          <p:cNvSpPr/>
          <p:nvPr/>
        </p:nvSpPr>
        <p:spPr>
          <a:xfrm>
            <a:off x="1645027" y="3168502"/>
            <a:ext cx="232868" cy="212651"/>
          </a:xfrm>
          <a:prstGeom prst="ellipse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69" name="Google Shape;369;p15"/>
          <p:cNvCxnSpPr>
            <a:stCxn id="370" idx="7"/>
            <a:endCxn id="371" idx="1"/>
          </p:cNvCxnSpPr>
          <p:nvPr/>
        </p:nvCxnSpPr>
        <p:spPr>
          <a:xfrm flipH="1" rot="10800000">
            <a:off x="1989767" y="3168551"/>
            <a:ext cx="204900" cy="2535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71" name="Google Shape;371;p15"/>
          <p:cNvSpPr txBox="1"/>
          <p:nvPr/>
        </p:nvSpPr>
        <p:spPr>
          <a:xfrm>
            <a:off x="2194775" y="3021952"/>
            <a:ext cx="1739272" cy="293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REFS 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b="0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lower FAR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15"/>
          <p:cNvSpPr/>
          <p:nvPr/>
        </p:nvSpPr>
        <p:spPr>
          <a:xfrm>
            <a:off x="1791002" y="3390909"/>
            <a:ext cx="232868" cy="212651"/>
          </a:xfrm>
          <a:prstGeom prst="ellipse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15"/>
          <p:cNvSpPr txBox="1"/>
          <p:nvPr/>
        </p:nvSpPr>
        <p:spPr>
          <a:xfrm rot="-2285467">
            <a:off x="4891098" y="3441317"/>
            <a:ext cx="1562455" cy="2931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REFS more reliable through 40%</a:t>
            </a:r>
            <a:endParaRPr b="0" i="0" sz="12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15"/>
          <p:cNvSpPr/>
          <p:nvPr/>
        </p:nvSpPr>
        <p:spPr>
          <a:xfrm rot="-7684612">
            <a:off x="5659673" y="2992168"/>
            <a:ext cx="241457" cy="1747266"/>
          </a:xfrm>
          <a:prstGeom prst="leftBrace">
            <a:avLst>
              <a:gd fmla="val 8333" name="adj1"/>
              <a:gd fmla="val 49719" name="adj2"/>
            </a:avLst>
          </a:prstGeom>
          <a:noFill/>
          <a:ln cap="flat" cmpd="sng" w="9525">
            <a:solidFill>
              <a:srgbClr val="3B7FF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15"/>
          <p:cNvSpPr txBox="1"/>
          <p:nvPr/>
        </p:nvSpPr>
        <p:spPr>
          <a:xfrm>
            <a:off x="6448152" y="3658963"/>
            <a:ext cx="2514219" cy="106325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It has been challenging to create an ensemble with spread approaching that of HREF, so this is a noteworthy accomplishment</a:t>
            </a:r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197" y="930713"/>
            <a:ext cx="5032898" cy="40782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pclogo" id="380" name="Google Shape;380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200" y="95250"/>
            <a:ext cx="1379538" cy="5512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ssllogo" id="381" name="Google Shape;381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05800" y="57150"/>
            <a:ext cx="677467" cy="676275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16"/>
          <p:cNvSpPr txBox="1"/>
          <p:nvPr/>
        </p:nvSpPr>
        <p:spPr>
          <a:xfrm>
            <a:off x="5117250" y="1010125"/>
            <a:ext cx="3996900" cy="40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●"/>
            </a:pPr>
            <a:r>
              <a:rPr b="0" i="0" lang="en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Performance of HREF and REFS members tend to cluster; HRRR is best performing member of each, but more of an outlier in REFS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●"/>
            </a:pPr>
            <a:r>
              <a:rPr b="0" i="0" lang="en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All REFS members have a low bias in terms of deep convection - not a favorable characteristic for hazardous weather forecasting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●"/>
            </a:pPr>
            <a:r>
              <a:rPr b="0" i="0" lang="en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RRFS control member is not the best performing REFS member this year:</a:t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○"/>
            </a:pPr>
            <a:r>
              <a:rPr b="0" i="0" lang="en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RRFS control: GF deep (red circle)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○"/>
            </a:pPr>
            <a:r>
              <a:rPr b="0" i="0" lang="en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M03: GF deep (brown circle)</a:t>
            </a:r>
            <a:r>
              <a:rPr b="0" i="0" lang="en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○"/>
            </a:pPr>
            <a:r>
              <a:rPr b="0" i="0" lang="en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M02: saSAS deep (green circle)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○"/>
            </a:pPr>
            <a:r>
              <a:rPr b="0" i="0" lang="en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M05: saSAS deep (purple circle)</a:t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83" name="Google Shape;383;p16"/>
          <p:cNvCxnSpPr>
            <a:endCxn id="384" idx="3"/>
          </p:cNvCxnSpPr>
          <p:nvPr/>
        </p:nvCxnSpPr>
        <p:spPr>
          <a:xfrm rot="10800000">
            <a:off x="2050650" y="2529400"/>
            <a:ext cx="317700" cy="1467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84" name="Google Shape;384;p16"/>
          <p:cNvSpPr txBox="1"/>
          <p:nvPr/>
        </p:nvSpPr>
        <p:spPr>
          <a:xfrm>
            <a:off x="1188750" y="2382850"/>
            <a:ext cx="861900" cy="293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HREF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85" name="Google Shape;385;p16"/>
          <p:cNvCxnSpPr/>
          <p:nvPr/>
        </p:nvCxnSpPr>
        <p:spPr>
          <a:xfrm>
            <a:off x="3112400" y="3212575"/>
            <a:ext cx="244200" cy="1269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86" name="Google Shape;386;p16"/>
          <p:cNvSpPr txBox="1"/>
          <p:nvPr/>
        </p:nvSpPr>
        <p:spPr>
          <a:xfrm>
            <a:off x="3323475" y="3181100"/>
            <a:ext cx="861900" cy="293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REFS</a:t>
            </a:r>
            <a:endParaRPr b="0" i="0" sz="16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16"/>
          <p:cNvSpPr/>
          <p:nvPr/>
        </p:nvSpPr>
        <p:spPr>
          <a:xfrm>
            <a:off x="2838150" y="2951400"/>
            <a:ext cx="143400" cy="1509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16"/>
          <p:cNvSpPr txBox="1"/>
          <p:nvPr/>
        </p:nvSpPr>
        <p:spPr>
          <a:xfrm rot="-2276251">
            <a:off x="3095396" y="1981772"/>
            <a:ext cx="891995" cy="25138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bias=1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16"/>
          <p:cNvSpPr txBox="1"/>
          <p:nvPr>
            <p:ph type="title"/>
          </p:nvPr>
        </p:nvSpPr>
        <p:spPr>
          <a:xfrm>
            <a:off x="776100" y="155450"/>
            <a:ext cx="7910700" cy="84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40"/>
              <a:buFont typeface="Century Gothic"/>
              <a:buNone/>
            </a:pPr>
            <a:r>
              <a:rPr lang="en" sz="3000">
                <a:latin typeface="Calibri"/>
                <a:ea typeface="Calibri"/>
                <a:cs typeface="Calibri"/>
                <a:sym typeface="Calibri"/>
              </a:rPr>
              <a:t>2024 HWT SFE Results: 00Z Day 1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40"/>
              <a:buFont typeface="Century Gothic"/>
              <a:buNone/>
            </a:pPr>
            <a:r>
              <a:rPr lang="en" sz="3000">
                <a:latin typeface="Calibri"/>
                <a:ea typeface="Calibri"/>
                <a:cs typeface="Calibri"/>
                <a:sym typeface="Calibri"/>
              </a:rPr>
              <a:t>Ensemble Member Objective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Google Shape;390;p16"/>
          <p:cNvSpPr/>
          <p:nvPr/>
        </p:nvSpPr>
        <p:spPr>
          <a:xfrm>
            <a:off x="2665523" y="2550216"/>
            <a:ext cx="574150" cy="795975"/>
          </a:xfrm>
          <a:custGeom>
            <a:rect b="b" l="l" r="r" t="t"/>
            <a:pathLst>
              <a:path extrusionOk="0" h="31839" w="22966">
                <a:moveTo>
                  <a:pt x="1562" y="18194"/>
                </a:moveTo>
                <a:cubicBezTo>
                  <a:pt x="3231" y="14473"/>
                  <a:pt x="7428" y="5982"/>
                  <a:pt x="10147" y="3025"/>
                </a:cubicBezTo>
                <a:cubicBezTo>
                  <a:pt x="12866" y="68"/>
                  <a:pt x="15824" y="-504"/>
                  <a:pt x="17875" y="450"/>
                </a:cubicBezTo>
                <a:cubicBezTo>
                  <a:pt x="19926" y="1404"/>
                  <a:pt x="21739" y="5601"/>
                  <a:pt x="22454" y="8749"/>
                </a:cubicBezTo>
                <a:cubicBezTo>
                  <a:pt x="23170" y="11897"/>
                  <a:pt x="23074" y="16048"/>
                  <a:pt x="22168" y="19339"/>
                </a:cubicBezTo>
                <a:cubicBezTo>
                  <a:pt x="21262" y="22630"/>
                  <a:pt x="19067" y="26541"/>
                  <a:pt x="17016" y="28497"/>
                </a:cubicBezTo>
                <a:cubicBezTo>
                  <a:pt x="14965" y="30453"/>
                  <a:pt x="12294" y="30596"/>
                  <a:pt x="9861" y="31073"/>
                </a:cubicBezTo>
                <a:cubicBezTo>
                  <a:pt x="7428" y="31550"/>
                  <a:pt x="4042" y="32313"/>
                  <a:pt x="2420" y="31359"/>
                </a:cubicBezTo>
                <a:cubicBezTo>
                  <a:pt x="798" y="30405"/>
                  <a:pt x="274" y="27543"/>
                  <a:pt x="131" y="25349"/>
                </a:cubicBezTo>
                <a:cubicBezTo>
                  <a:pt x="-12" y="23155"/>
                  <a:pt x="-107" y="21915"/>
                  <a:pt x="1562" y="18194"/>
                </a:cubicBezTo>
                <a:close/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16"/>
          <p:cNvSpPr/>
          <p:nvPr/>
        </p:nvSpPr>
        <p:spPr>
          <a:xfrm>
            <a:off x="2354486" y="2425445"/>
            <a:ext cx="359600" cy="695750"/>
          </a:xfrm>
          <a:custGeom>
            <a:rect b="b" l="l" r="r" t="t"/>
            <a:pathLst>
              <a:path extrusionOk="0" h="27830" w="14384">
                <a:moveTo>
                  <a:pt x="11714" y="575"/>
                </a:moveTo>
                <a:cubicBezTo>
                  <a:pt x="10378" y="-283"/>
                  <a:pt x="8136" y="-235"/>
                  <a:pt x="6276" y="1434"/>
                </a:cubicBezTo>
                <a:cubicBezTo>
                  <a:pt x="4416" y="3104"/>
                  <a:pt x="1506" y="7539"/>
                  <a:pt x="552" y="10592"/>
                </a:cubicBezTo>
                <a:cubicBezTo>
                  <a:pt x="-402" y="13645"/>
                  <a:pt x="123" y="17127"/>
                  <a:pt x="552" y="19750"/>
                </a:cubicBezTo>
                <a:cubicBezTo>
                  <a:pt x="981" y="22374"/>
                  <a:pt x="1411" y="25093"/>
                  <a:pt x="3128" y="26333"/>
                </a:cubicBezTo>
                <a:cubicBezTo>
                  <a:pt x="4845" y="27573"/>
                  <a:pt x="9233" y="28432"/>
                  <a:pt x="10855" y="27192"/>
                </a:cubicBezTo>
                <a:cubicBezTo>
                  <a:pt x="12477" y="25952"/>
                  <a:pt x="12287" y="22327"/>
                  <a:pt x="12859" y="18892"/>
                </a:cubicBezTo>
                <a:cubicBezTo>
                  <a:pt x="13432" y="15458"/>
                  <a:pt x="14481" y="9638"/>
                  <a:pt x="14290" y="6585"/>
                </a:cubicBezTo>
                <a:cubicBezTo>
                  <a:pt x="14099" y="3532"/>
                  <a:pt x="13050" y="1434"/>
                  <a:pt x="11714" y="575"/>
                </a:cubicBezTo>
                <a:close/>
              </a:path>
            </a:pathLst>
          </a:cu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16"/>
          <p:cNvSpPr/>
          <p:nvPr/>
        </p:nvSpPr>
        <p:spPr>
          <a:xfrm>
            <a:off x="5685881" y="4549216"/>
            <a:ext cx="3133800" cy="5007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p16"/>
          <p:cNvSpPr txBox="1"/>
          <p:nvPr/>
        </p:nvSpPr>
        <p:spPr>
          <a:xfrm>
            <a:off x="4893495" y="4809262"/>
            <a:ext cx="737700" cy="25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best</a:t>
            </a:r>
            <a:endParaRPr b="0" i="0" sz="18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94" name="Google Shape;394;p16"/>
          <p:cNvCxnSpPr>
            <a:endCxn id="392" idx="1"/>
          </p:cNvCxnSpPr>
          <p:nvPr/>
        </p:nvCxnSpPr>
        <p:spPr>
          <a:xfrm flipH="1" rot="10800000">
            <a:off x="5508581" y="4799566"/>
            <a:ext cx="177300" cy="1869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95" name="Google Shape;395;p16"/>
          <p:cNvSpPr txBox="1"/>
          <p:nvPr/>
        </p:nvSpPr>
        <p:spPr>
          <a:xfrm>
            <a:off x="2478900" y="1329650"/>
            <a:ext cx="861900" cy="293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HRRR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96" name="Google Shape;396;p16"/>
          <p:cNvCxnSpPr>
            <a:stCxn id="395" idx="2"/>
          </p:cNvCxnSpPr>
          <p:nvPr/>
        </p:nvCxnSpPr>
        <p:spPr>
          <a:xfrm flipH="1">
            <a:off x="2866050" y="1622750"/>
            <a:ext cx="43800" cy="2241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97" name="Google Shape;397;p16"/>
          <p:cNvSpPr txBox="1"/>
          <p:nvPr/>
        </p:nvSpPr>
        <p:spPr>
          <a:xfrm>
            <a:off x="3494651" y="2639226"/>
            <a:ext cx="690724" cy="248777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9B9B9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rPr>
              <a:t>saSAS</a:t>
            </a:r>
            <a:endParaRPr b="0" i="0" sz="1200" u="none" cap="none" strike="noStrike">
              <a:solidFill>
                <a:srgbClr val="9B9B9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98" name="Google Shape;398;p16"/>
          <p:cNvCxnSpPr>
            <a:stCxn id="397" idx="1"/>
          </p:cNvCxnSpPr>
          <p:nvPr/>
        </p:nvCxnSpPr>
        <p:spPr>
          <a:xfrm rot="10800000">
            <a:off x="3112451" y="2676015"/>
            <a:ext cx="382200" cy="87600"/>
          </a:xfrm>
          <a:prstGeom prst="straightConnector1">
            <a:avLst/>
          </a:prstGeom>
          <a:noFill/>
          <a:ln cap="flat" cmpd="sng" w="9525">
            <a:solidFill>
              <a:srgbClr val="9B9B9B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99" name="Google Shape;399;p16"/>
          <p:cNvCxnSpPr/>
          <p:nvPr/>
        </p:nvCxnSpPr>
        <p:spPr>
          <a:xfrm flipH="1">
            <a:off x="3114263" y="2773320"/>
            <a:ext cx="357633" cy="146375"/>
          </a:xfrm>
          <a:prstGeom prst="straightConnector1">
            <a:avLst/>
          </a:prstGeom>
          <a:noFill/>
          <a:ln cap="flat" cmpd="sng" w="9525">
            <a:solidFill>
              <a:srgbClr val="9B9B9B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oogle Shape;404;p17"/>
          <p:cNvPicPr preferRelativeResize="0"/>
          <p:nvPr/>
        </p:nvPicPr>
        <p:blipFill rotWithShape="1">
          <a:blip r:embed="rId3">
            <a:alphaModFix/>
          </a:blip>
          <a:srcRect b="2958" l="3408" r="7104" t="8191"/>
          <a:stretch/>
        </p:blipFill>
        <p:spPr>
          <a:xfrm>
            <a:off x="80263" y="906650"/>
            <a:ext cx="5125586" cy="40782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pclogo" id="405" name="Google Shape;405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200" y="95250"/>
            <a:ext cx="1379538" cy="5512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ssllogo" id="406" name="Google Shape;406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05800" y="57150"/>
            <a:ext cx="677467" cy="676275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17"/>
          <p:cNvSpPr txBox="1"/>
          <p:nvPr/>
        </p:nvSpPr>
        <p:spPr>
          <a:xfrm>
            <a:off x="5117250" y="1010125"/>
            <a:ext cx="3996900" cy="40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●"/>
            </a:pPr>
            <a:r>
              <a:rPr b="0" i="0" lang="en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 2023, the performance characteristics of the single-physics RRFS ensemble was much different than the REFS this year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●"/>
            </a:pPr>
            <a:r>
              <a:rPr b="0" i="0" lang="en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REFS members had a higher bias that was more in line with the HREF members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●"/>
            </a:pPr>
            <a:r>
              <a:rPr b="0" i="0" lang="en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RRFS control member was clearly the best performer, which is generally expected given better ICs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●"/>
            </a:pPr>
            <a:r>
              <a:rPr b="0" i="0" lang="en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It appears that the GF convective parameterization scheme had a negative impact on the RRFS control run this year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17"/>
          <p:cNvSpPr txBox="1"/>
          <p:nvPr/>
        </p:nvSpPr>
        <p:spPr>
          <a:xfrm>
            <a:off x="2774425" y="2762213"/>
            <a:ext cx="861900" cy="293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HREF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09" name="Google Shape;409;p17"/>
          <p:cNvCxnSpPr>
            <a:stCxn id="410" idx="1"/>
            <a:endCxn id="411" idx="7"/>
          </p:cNvCxnSpPr>
          <p:nvPr/>
        </p:nvCxnSpPr>
        <p:spPr>
          <a:xfrm flipH="1">
            <a:off x="3198100" y="1489300"/>
            <a:ext cx="174300" cy="3858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0" name="Google Shape;410;p17"/>
          <p:cNvSpPr txBox="1"/>
          <p:nvPr/>
        </p:nvSpPr>
        <p:spPr>
          <a:xfrm>
            <a:off x="3372400" y="1342750"/>
            <a:ext cx="1486200" cy="293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RRFS Control</a:t>
            </a:r>
            <a:endParaRPr b="0" i="0" sz="16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p17"/>
          <p:cNvSpPr/>
          <p:nvPr/>
        </p:nvSpPr>
        <p:spPr>
          <a:xfrm>
            <a:off x="3045450" y="1852150"/>
            <a:ext cx="178800" cy="1572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17"/>
          <p:cNvSpPr txBox="1"/>
          <p:nvPr/>
        </p:nvSpPr>
        <p:spPr>
          <a:xfrm rot="-2276425">
            <a:off x="3177925" y="1892662"/>
            <a:ext cx="921701" cy="25138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bias=1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17"/>
          <p:cNvSpPr txBox="1"/>
          <p:nvPr/>
        </p:nvSpPr>
        <p:spPr>
          <a:xfrm>
            <a:off x="3714275" y="3876325"/>
            <a:ext cx="1211400" cy="576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Red: RRFS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Blue: HREF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17"/>
          <p:cNvSpPr/>
          <p:nvPr/>
        </p:nvSpPr>
        <p:spPr>
          <a:xfrm>
            <a:off x="2494736" y="2094712"/>
            <a:ext cx="427825" cy="424650"/>
          </a:xfrm>
          <a:custGeom>
            <a:rect b="b" l="l" r="r" t="t"/>
            <a:pathLst>
              <a:path extrusionOk="0" h="16986" w="17113">
                <a:moveTo>
                  <a:pt x="403" y="11304"/>
                </a:moveTo>
                <a:cubicBezTo>
                  <a:pt x="956" y="8890"/>
                  <a:pt x="1811" y="4061"/>
                  <a:pt x="4326" y="2250"/>
                </a:cubicBezTo>
                <a:cubicBezTo>
                  <a:pt x="6841" y="439"/>
                  <a:pt x="13430" y="-617"/>
                  <a:pt x="15492" y="439"/>
                </a:cubicBezTo>
                <a:cubicBezTo>
                  <a:pt x="17554" y="1495"/>
                  <a:pt x="17101" y="6274"/>
                  <a:pt x="16699" y="8588"/>
                </a:cubicBezTo>
                <a:cubicBezTo>
                  <a:pt x="16297" y="10902"/>
                  <a:pt x="14688" y="13114"/>
                  <a:pt x="13078" y="14321"/>
                </a:cubicBezTo>
                <a:cubicBezTo>
                  <a:pt x="11469" y="15528"/>
                  <a:pt x="9054" y="15428"/>
                  <a:pt x="7042" y="15830"/>
                </a:cubicBezTo>
                <a:cubicBezTo>
                  <a:pt x="5030" y="16233"/>
                  <a:pt x="2113" y="17490"/>
                  <a:pt x="1006" y="16736"/>
                </a:cubicBezTo>
                <a:cubicBezTo>
                  <a:pt x="-100" y="15982"/>
                  <a:pt x="-150" y="13718"/>
                  <a:pt x="403" y="11304"/>
                </a:cubicBezTo>
                <a:close/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17"/>
          <p:cNvSpPr txBox="1"/>
          <p:nvPr/>
        </p:nvSpPr>
        <p:spPr>
          <a:xfrm>
            <a:off x="1366175" y="1202650"/>
            <a:ext cx="1486200" cy="696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RRFS Perturbed Members</a:t>
            </a:r>
            <a:endParaRPr b="0" i="0" sz="16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16" name="Google Shape;416;p17"/>
          <p:cNvCxnSpPr>
            <a:stCxn id="415" idx="2"/>
          </p:cNvCxnSpPr>
          <p:nvPr/>
        </p:nvCxnSpPr>
        <p:spPr>
          <a:xfrm>
            <a:off x="2109275" y="1899250"/>
            <a:ext cx="487800" cy="2880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7" name="Google Shape;417;p17"/>
          <p:cNvSpPr txBox="1"/>
          <p:nvPr>
            <p:ph type="title"/>
          </p:nvPr>
        </p:nvSpPr>
        <p:spPr>
          <a:xfrm>
            <a:off x="776100" y="155450"/>
            <a:ext cx="7910700" cy="84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40"/>
              <a:buFont typeface="Century Gothic"/>
              <a:buNone/>
            </a:pPr>
            <a:r>
              <a:rPr b="1" lang="en" sz="3000">
                <a:latin typeface="Calibri"/>
                <a:ea typeface="Calibri"/>
                <a:cs typeface="Calibri"/>
                <a:sym typeface="Calibri"/>
              </a:rPr>
              <a:t>2023</a:t>
            </a:r>
            <a:r>
              <a:rPr lang="en" sz="3000">
                <a:latin typeface="Calibri"/>
                <a:ea typeface="Calibri"/>
                <a:cs typeface="Calibri"/>
                <a:sym typeface="Calibri"/>
              </a:rPr>
              <a:t> HWT SFE Results: 12Z Day 1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40"/>
              <a:buFont typeface="Century Gothic"/>
              <a:buNone/>
            </a:pPr>
            <a:r>
              <a:rPr lang="en" sz="3000">
                <a:latin typeface="Calibri"/>
                <a:ea typeface="Calibri"/>
                <a:cs typeface="Calibri"/>
                <a:sym typeface="Calibri"/>
              </a:rPr>
              <a:t>Ensemble Member Objective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8"/>
          <p:cNvGrpSpPr/>
          <p:nvPr/>
        </p:nvGrpSpPr>
        <p:grpSpPr>
          <a:xfrm>
            <a:off x="47563" y="886813"/>
            <a:ext cx="5335980" cy="4180812"/>
            <a:chOff x="47563" y="886813"/>
            <a:chExt cx="5335980" cy="4180812"/>
          </a:xfrm>
        </p:grpSpPr>
        <p:pic>
          <p:nvPicPr>
            <p:cNvPr id="423" name="Google Shape;423;p1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718275" y="886813"/>
              <a:ext cx="2599805" cy="2057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4" name="Google Shape;424;p1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7580" y="3010225"/>
              <a:ext cx="2590454" cy="2057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5" name="Google Shape;425;p1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7563" y="886825"/>
              <a:ext cx="2590453" cy="2057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6" name="Google Shape;426;p18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2718275" y="3010225"/>
              <a:ext cx="2665268" cy="2057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27" name="Google Shape;427;p18"/>
          <p:cNvSpPr/>
          <p:nvPr/>
        </p:nvSpPr>
        <p:spPr>
          <a:xfrm rot="2130891">
            <a:off x="3897641" y="4055462"/>
            <a:ext cx="175069" cy="317077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18"/>
          <p:cNvSpPr txBox="1"/>
          <p:nvPr/>
        </p:nvSpPr>
        <p:spPr>
          <a:xfrm>
            <a:off x="76200" y="3142200"/>
            <a:ext cx="898500" cy="309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HRRR</a:t>
            </a: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p18"/>
          <p:cNvSpPr txBox="1"/>
          <p:nvPr/>
        </p:nvSpPr>
        <p:spPr>
          <a:xfrm>
            <a:off x="76200" y="998500"/>
            <a:ext cx="1131300" cy="309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RRFS CTL</a:t>
            </a: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18"/>
          <p:cNvSpPr txBox="1"/>
          <p:nvPr/>
        </p:nvSpPr>
        <p:spPr>
          <a:xfrm>
            <a:off x="2737575" y="998500"/>
            <a:ext cx="1131300" cy="309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REFS M02</a:t>
            </a: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p18"/>
          <p:cNvSpPr txBox="1"/>
          <p:nvPr/>
        </p:nvSpPr>
        <p:spPr>
          <a:xfrm>
            <a:off x="2737575" y="3113600"/>
            <a:ext cx="898500" cy="309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OBS</a:t>
            </a: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pclogo" id="432" name="Google Shape;432;p1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6200" y="95250"/>
            <a:ext cx="1379538" cy="5512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ssllogo" id="433" name="Google Shape;433;p1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305800" y="57150"/>
            <a:ext cx="677467" cy="676275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18"/>
          <p:cNvSpPr/>
          <p:nvPr/>
        </p:nvSpPr>
        <p:spPr>
          <a:xfrm rot="2130891">
            <a:off x="3897641" y="1921862"/>
            <a:ext cx="175069" cy="317077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18"/>
          <p:cNvSpPr/>
          <p:nvPr/>
        </p:nvSpPr>
        <p:spPr>
          <a:xfrm rot="2130891">
            <a:off x="1230641" y="1921862"/>
            <a:ext cx="175069" cy="317077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18"/>
          <p:cNvSpPr/>
          <p:nvPr/>
        </p:nvSpPr>
        <p:spPr>
          <a:xfrm rot="2130891">
            <a:off x="1230641" y="4055462"/>
            <a:ext cx="175069" cy="317077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37" name="Google Shape;437;p18"/>
          <p:cNvCxnSpPr/>
          <p:nvPr/>
        </p:nvCxnSpPr>
        <p:spPr>
          <a:xfrm>
            <a:off x="3340750" y="4394000"/>
            <a:ext cx="977100" cy="63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438" name="Google Shape;438;p18"/>
          <p:cNvCxnSpPr/>
          <p:nvPr/>
        </p:nvCxnSpPr>
        <p:spPr>
          <a:xfrm>
            <a:off x="673750" y="4394000"/>
            <a:ext cx="977100" cy="63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439" name="Google Shape;439;p18"/>
          <p:cNvCxnSpPr/>
          <p:nvPr/>
        </p:nvCxnSpPr>
        <p:spPr>
          <a:xfrm>
            <a:off x="3340750" y="2260400"/>
            <a:ext cx="977100" cy="63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440" name="Google Shape;440;p18"/>
          <p:cNvCxnSpPr/>
          <p:nvPr/>
        </p:nvCxnSpPr>
        <p:spPr>
          <a:xfrm>
            <a:off x="673750" y="2260400"/>
            <a:ext cx="977100" cy="63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441" name="Google Shape;441;p18"/>
          <p:cNvSpPr txBox="1"/>
          <p:nvPr>
            <p:ph type="title"/>
          </p:nvPr>
        </p:nvSpPr>
        <p:spPr>
          <a:xfrm>
            <a:off x="776100" y="155450"/>
            <a:ext cx="7910700" cy="84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40"/>
              <a:buFont typeface="Century Gothic"/>
              <a:buNone/>
            </a:pPr>
            <a:r>
              <a:rPr lang="en" sz="3000">
                <a:latin typeface="Calibri"/>
                <a:ea typeface="Calibri"/>
                <a:cs typeface="Calibri"/>
                <a:sym typeface="Calibri"/>
              </a:rPr>
              <a:t>2024 HWT SFE High-Impact Events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40"/>
              <a:buFont typeface="Century Gothic"/>
              <a:buNone/>
            </a:pPr>
            <a:r>
              <a:rPr lang="en" sz="3000">
                <a:latin typeface="Calibri"/>
                <a:ea typeface="Calibri"/>
                <a:cs typeface="Calibri"/>
                <a:sym typeface="Calibri"/>
              </a:rPr>
              <a:t>7 May @ 02Z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Google Shape;442;p18"/>
          <p:cNvSpPr txBox="1"/>
          <p:nvPr/>
        </p:nvSpPr>
        <p:spPr>
          <a:xfrm>
            <a:off x="5383550" y="1010125"/>
            <a:ext cx="3730500" cy="40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●"/>
            </a:pPr>
            <a:r>
              <a:rPr b="1" i="1" lang="en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High Risk</a:t>
            </a:r>
            <a:r>
              <a:rPr b="1" i="0" lang="en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across portions of northern OK and southern KS</a:t>
            </a:r>
            <a:endParaRPr b="1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●"/>
            </a:pPr>
            <a:r>
              <a:rPr b="0" i="0" lang="en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Barnsdall EF4 moved northward ahead of the line of storms; exceptional forecast in REFS M02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●"/>
            </a:pPr>
            <a:r>
              <a:rPr b="0" i="0" lang="en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Deep convection was suppressed in RRFS control member ahead of the line and with southward extent</a:t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" name="Google Shape;443;p18"/>
          <p:cNvSpPr/>
          <p:nvPr/>
        </p:nvSpPr>
        <p:spPr>
          <a:xfrm rot="2130891">
            <a:off x="5529516" y="1594712"/>
            <a:ext cx="175069" cy="317077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4" name="Google Shape;444;p1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611275" y="3513575"/>
            <a:ext cx="3145900" cy="157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Google Shape;449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575" y="3003075"/>
            <a:ext cx="2590453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04225" y="867675"/>
            <a:ext cx="2590453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755" y="872825"/>
            <a:ext cx="2590454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708938" y="3003075"/>
            <a:ext cx="2637213" cy="20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19"/>
          <p:cNvSpPr txBox="1"/>
          <p:nvPr/>
        </p:nvSpPr>
        <p:spPr>
          <a:xfrm>
            <a:off x="76200" y="3142200"/>
            <a:ext cx="898500" cy="309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HRRR</a:t>
            </a: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p19"/>
          <p:cNvSpPr txBox="1"/>
          <p:nvPr/>
        </p:nvSpPr>
        <p:spPr>
          <a:xfrm>
            <a:off x="76200" y="998500"/>
            <a:ext cx="1131300" cy="309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RRFS CTL</a:t>
            </a: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Google Shape;455;p19"/>
          <p:cNvSpPr txBox="1"/>
          <p:nvPr/>
        </p:nvSpPr>
        <p:spPr>
          <a:xfrm>
            <a:off x="2737575" y="998500"/>
            <a:ext cx="1131300" cy="309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REFS M02</a:t>
            </a: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p19"/>
          <p:cNvSpPr txBox="1"/>
          <p:nvPr/>
        </p:nvSpPr>
        <p:spPr>
          <a:xfrm>
            <a:off x="2737575" y="3113600"/>
            <a:ext cx="898500" cy="309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OBS</a:t>
            </a: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pclogo" id="457" name="Google Shape;457;p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6200" y="95250"/>
            <a:ext cx="1379538" cy="5512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ssllogo" id="458" name="Google Shape;458;p1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305800" y="57150"/>
            <a:ext cx="677467" cy="6762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9" name="Google Shape;459;p19"/>
          <p:cNvCxnSpPr/>
          <p:nvPr/>
        </p:nvCxnSpPr>
        <p:spPr>
          <a:xfrm>
            <a:off x="3340750" y="4470200"/>
            <a:ext cx="977100" cy="63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460" name="Google Shape;460;p19"/>
          <p:cNvCxnSpPr/>
          <p:nvPr/>
        </p:nvCxnSpPr>
        <p:spPr>
          <a:xfrm>
            <a:off x="673750" y="4470200"/>
            <a:ext cx="977100" cy="63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461" name="Google Shape;461;p19"/>
          <p:cNvCxnSpPr/>
          <p:nvPr/>
        </p:nvCxnSpPr>
        <p:spPr>
          <a:xfrm>
            <a:off x="3340750" y="2336600"/>
            <a:ext cx="977100" cy="63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462" name="Google Shape;462;p19"/>
          <p:cNvCxnSpPr/>
          <p:nvPr/>
        </p:nvCxnSpPr>
        <p:spPr>
          <a:xfrm>
            <a:off x="673750" y="2336600"/>
            <a:ext cx="977100" cy="63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463" name="Google Shape;463;p19"/>
          <p:cNvSpPr txBox="1"/>
          <p:nvPr>
            <p:ph type="title"/>
          </p:nvPr>
        </p:nvSpPr>
        <p:spPr>
          <a:xfrm>
            <a:off x="776100" y="155450"/>
            <a:ext cx="7910700" cy="84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40"/>
              <a:buFont typeface="Century Gothic"/>
              <a:buNone/>
            </a:pPr>
            <a:r>
              <a:rPr lang="en" sz="3000">
                <a:latin typeface="Calibri"/>
                <a:ea typeface="Calibri"/>
                <a:cs typeface="Calibri"/>
                <a:sym typeface="Calibri"/>
              </a:rPr>
              <a:t>2024 HWT SFE High-Impact Events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40"/>
              <a:buFont typeface="Century Gothic"/>
              <a:buNone/>
            </a:pPr>
            <a:r>
              <a:rPr lang="en" sz="3000">
                <a:latin typeface="Calibri"/>
                <a:ea typeface="Calibri"/>
                <a:cs typeface="Calibri"/>
                <a:sym typeface="Calibri"/>
              </a:rPr>
              <a:t>7 May @ 06Z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4" name="Google Shape;464;p19"/>
          <p:cNvSpPr txBox="1"/>
          <p:nvPr/>
        </p:nvSpPr>
        <p:spPr>
          <a:xfrm>
            <a:off x="5383550" y="1010125"/>
            <a:ext cx="3730500" cy="40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●"/>
            </a:pPr>
            <a:r>
              <a:rPr b="1" i="1" lang="en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High Risk</a:t>
            </a:r>
            <a:r>
              <a:rPr b="1" i="0" lang="en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across portions of northern OK and southern KS</a:t>
            </a:r>
            <a:endParaRPr b="1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●"/>
            </a:pPr>
            <a:r>
              <a:rPr b="0" i="0" lang="en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HRRR forecast of southern extent of severe convective line was excellent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●"/>
            </a:pPr>
            <a:r>
              <a:rPr b="0" i="0" lang="en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Severe convective line did not extend far enough south in RRFS control member or any REFS members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●"/>
            </a:pPr>
            <a:r>
              <a:rPr b="0" i="0" lang="en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Deep convection was suppressed across OK in the control member; 25-35 “phantom” dBZ echoes are a common signature of  this model configuration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5" name="Google Shape;465;p19"/>
          <p:cNvSpPr/>
          <p:nvPr/>
        </p:nvSpPr>
        <p:spPr>
          <a:xfrm rot="-2148235">
            <a:off x="842671" y="2096335"/>
            <a:ext cx="803059" cy="339540"/>
          </a:xfrm>
          <a:prstGeom prst="ellipse">
            <a:avLst/>
          </a:prstGeom>
          <a:noFill/>
          <a:ln cap="flat" cmpd="sng" w="1905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19"/>
          <p:cNvSpPr/>
          <p:nvPr/>
        </p:nvSpPr>
        <p:spPr>
          <a:xfrm rot="-2148526">
            <a:off x="5321594" y="3591102"/>
            <a:ext cx="589661" cy="167608"/>
          </a:xfrm>
          <a:prstGeom prst="ellipse">
            <a:avLst/>
          </a:prstGeom>
          <a:noFill/>
          <a:ln cap="flat" cmpd="sng" w="1905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"/>
          <p:cNvSpPr txBox="1"/>
          <p:nvPr>
            <p:ph idx="1" type="body"/>
          </p:nvPr>
        </p:nvSpPr>
        <p:spPr>
          <a:xfrm>
            <a:off x="311700" y="790225"/>
            <a:ext cx="5450400" cy="41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Five-week experiment jointly organized and facilitated by SPC and NSSL</a:t>
            </a:r>
            <a:endParaRPr sz="2000"/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Test and evaluate emerging technology for severe weather prediction</a:t>
            </a:r>
            <a:endParaRPr sz="1800"/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Develop and accelerate R2O and develop, strengthen O2R pathways</a:t>
            </a:r>
            <a:endParaRPr sz="18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The HWT SFE over the past decade has been evaluating the performance of CAMs and CAM ensembles with various configurations to operational baselines</a:t>
            </a:r>
            <a:endParaRPr sz="2000"/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The focus of the HWT SFE in 2023 and 2024 was the evaluation of RRFSv1</a:t>
            </a:r>
            <a:endParaRPr sz="2000"/>
          </a:p>
        </p:txBody>
      </p:sp>
      <p:pic>
        <p:nvPicPr>
          <p:cNvPr descr="spclogo" id="164" name="Google Shape;164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" y="95250"/>
            <a:ext cx="1379538" cy="55126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"/>
          <p:cNvSpPr txBox="1"/>
          <p:nvPr>
            <p:ph type="title"/>
          </p:nvPr>
        </p:nvSpPr>
        <p:spPr>
          <a:xfrm>
            <a:off x="776100" y="155450"/>
            <a:ext cx="8081100" cy="402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40"/>
              <a:buFont typeface="Century Gothic"/>
              <a:buNone/>
            </a:pPr>
            <a:r>
              <a:rPr lang="en" sz="3000">
                <a:latin typeface="Calibri"/>
                <a:ea typeface="Calibri"/>
                <a:cs typeface="Calibri"/>
                <a:sym typeface="Calibri"/>
              </a:rPr>
              <a:t> NOAA HWT Spring Forecasting Experiment</a:t>
            </a:r>
            <a:endParaRPr b="1" sz="3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6" name="Google Shape;166;p2"/>
          <p:cNvPicPr preferRelativeResize="0"/>
          <p:nvPr/>
        </p:nvPicPr>
        <p:blipFill rotWithShape="1">
          <a:blip r:embed="rId4">
            <a:alphaModFix/>
          </a:blip>
          <a:srcRect b="13603" l="9347" r="7999" t="8477"/>
          <a:stretch/>
        </p:blipFill>
        <p:spPr>
          <a:xfrm>
            <a:off x="6074225" y="733425"/>
            <a:ext cx="2916900" cy="1964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643326" y="2946525"/>
            <a:ext cx="3469651" cy="2196975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"/>
          <p:cNvSpPr txBox="1"/>
          <p:nvPr/>
        </p:nvSpPr>
        <p:spPr>
          <a:xfrm>
            <a:off x="6025475" y="2697800"/>
            <a:ext cx="301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HWT SFE Model Contributions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nssllogo" id="169" name="Google Shape;169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305800" y="57150"/>
            <a:ext cx="677467" cy="67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Google Shape;471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08200" y="3003063"/>
            <a:ext cx="2609157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572" y="3010650"/>
            <a:ext cx="2590453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750" y="873225"/>
            <a:ext cx="2590453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717175" y="872825"/>
            <a:ext cx="2590453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699588" y="3003063"/>
            <a:ext cx="2655916" cy="20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20"/>
          <p:cNvSpPr txBox="1"/>
          <p:nvPr/>
        </p:nvSpPr>
        <p:spPr>
          <a:xfrm>
            <a:off x="76200" y="3142200"/>
            <a:ext cx="898500" cy="309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HRRR</a:t>
            </a: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p20"/>
          <p:cNvSpPr txBox="1"/>
          <p:nvPr/>
        </p:nvSpPr>
        <p:spPr>
          <a:xfrm>
            <a:off x="76200" y="998500"/>
            <a:ext cx="1131300" cy="309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RRFS CTL</a:t>
            </a: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p20"/>
          <p:cNvSpPr txBox="1"/>
          <p:nvPr/>
        </p:nvSpPr>
        <p:spPr>
          <a:xfrm>
            <a:off x="2737575" y="998500"/>
            <a:ext cx="1131300" cy="309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REFS M05</a:t>
            </a: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p20"/>
          <p:cNvSpPr txBox="1"/>
          <p:nvPr/>
        </p:nvSpPr>
        <p:spPr>
          <a:xfrm>
            <a:off x="2737575" y="3113600"/>
            <a:ext cx="898500" cy="309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OBS</a:t>
            </a: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pclogo" id="480" name="Google Shape;480;p2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6200" y="95250"/>
            <a:ext cx="1379538" cy="5512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ssllogo" id="481" name="Google Shape;481;p2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305800" y="57150"/>
            <a:ext cx="677467" cy="676275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p20"/>
          <p:cNvSpPr txBox="1"/>
          <p:nvPr>
            <p:ph type="title"/>
          </p:nvPr>
        </p:nvSpPr>
        <p:spPr>
          <a:xfrm>
            <a:off x="776100" y="155450"/>
            <a:ext cx="7910700" cy="84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40"/>
              <a:buFont typeface="Century Gothic"/>
              <a:buNone/>
            </a:pPr>
            <a:r>
              <a:rPr lang="en" sz="3000">
                <a:latin typeface="Calibri"/>
                <a:ea typeface="Calibri"/>
                <a:cs typeface="Calibri"/>
                <a:sym typeface="Calibri"/>
              </a:rPr>
              <a:t>2024 HWT SFE High-Impact Events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40"/>
              <a:buFont typeface="Century Gothic"/>
              <a:buNone/>
            </a:pPr>
            <a:r>
              <a:rPr lang="en" sz="3000">
                <a:latin typeface="Calibri"/>
                <a:ea typeface="Calibri"/>
                <a:cs typeface="Calibri"/>
                <a:sym typeface="Calibri"/>
              </a:rPr>
              <a:t>9 May @ 02Z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3" name="Google Shape;483;p20"/>
          <p:cNvSpPr txBox="1"/>
          <p:nvPr/>
        </p:nvSpPr>
        <p:spPr>
          <a:xfrm>
            <a:off x="5383550" y="1010125"/>
            <a:ext cx="3730500" cy="40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●"/>
            </a:pPr>
            <a:r>
              <a:rPr b="1" i="1" lang="en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Moderate Risk</a:t>
            </a:r>
            <a:r>
              <a:rPr b="1" i="0" lang="en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across portions of southern MO/IL &amp; KY/TN</a:t>
            </a:r>
            <a:endParaRPr b="1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●"/>
            </a:pPr>
            <a:r>
              <a:rPr b="0" i="0" lang="en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Strong tornadic supercells across southern TN &amp; northern AL at this time - mini outbreak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●"/>
            </a:pPr>
            <a:r>
              <a:rPr b="0" i="0" lang="en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RRFS control member has no deep convection in that area and completely misses that high impact event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●"/>
            </a:pPr>
            <a:r>
              <a:rPr b="0" i="0" lang="en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HRRR and REFS M05 have some issues with placement and orientation, but provide a decent signal for severe weather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4" name="Google Shape;484;p20"/>
          <p:cNvSpPr/>
          <p:nvPr/>
        </p:nvSpPr>
        <p:spPr>
          <a:xfrm rot="632454">
            <a:off x="4269930" y="4056404"/>
            <a:ext cx="683840" cy="441942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20"/>
          <p:cNvSpPr/>
          <p:nvPr/>
        </p:nvSpPr>
        <p:spPr>
          <a:xfrm rot="632454">
            <a:off x="4269930" y="1922804"/>
            <a:ext cx="683840" cy="441942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20"/>
          <p:cNvSpPr/>
          <p:nvPr/>
        </p:nvSpPr>
        <p:spPr>
          <a:xfrm rot="632454">
            <a:off x="1602930" y="1922804"/>
            <a:ext cx="683840" cy="441942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20"/>
          <p:cNvSpPr/>
          <p:nvPr/>
        </p:nvSpPr>
        <p:spPr>
          <a:xfrm rot="632454">
            <a:off x="1602930" y="4056404"/>
            <a:ext cx="683840" cy="441942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20"/>
          <p:cNvSpPr/>
          <p:nvPr/>
        </p:nvSpPr>
        <p:spPr>
          <a:xfrm rot="632937">
            <a:off x="5344011" y="1610596"/>
            <a:ext cx="522735" cy="334207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89" name="Google Shape;489;p20"/>
          <p:cNvCxnSpPr>
            <a:stCxn id="490" idx="0"/>
            <a:endCxn id="484" idx="2"/>
          </p:cNvCxnSpPr>
          <p:nvPr/>
        </p:nvCxnSpPr>
        <p:spPr>
          <a:xfrm flipH="1" rot="10800000">
            <a:off x="3852600" y="4214900"/>
            <a:ext cx="423000" cy="2172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490" name="Google Shape;490;p20"/>
          <p:cNvSpPr txBox="1"/>
          <p:nvPr/>
        </p:nvSpPr>
        <p:spPr>
          <a:xfrm>
            <a:off x="3338250" y="4432100"/>
            <a:ext cx="1028700" cy="4764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Tornadic Supercells</a:t>
            </a:r>
            <a:endParaRPr b="0" i="0" sz="14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21"/>
          <p:cNvSpPr txBox="1"/>
          <p:nvPr>
            <p:ph idx="1" type="body"/>
          </p:nvPr>
        </p:nvSpPr>
        <p:spPr>
          <a:xfrm>
            <a:off x="311700" y="857425"/>
            <a:ext cx="8718300" cy="42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8108"/>
              <a:buChar char="●"/>
            </a:pPr>
            <a:r>
              <a:rPr lang="en"/>
              <a:t>Performance of the RRFS control member was worse this year than last year in both an absolute and relative sense - </a:t>
            </a:r>
            <a:r>
              <a:rPr b="1" i="1" lang="en"/>
              <a:t>added</a:t>
            </a:r>
            <a:r>
              <a:rPr lang="en"/>
              <a:t> </a:t>
            </a:r>
            <a:r>
              <a:rPr b="1" i="1" lang="en"/>
              <a:t>GF deep convection scheme</a:t>
            </a:r>
            <a:endParaRPr b="1" i="1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8108"/>
              <a:buChar char="●"/>
            </a:pPr>
            <a:r>
              <a:rPr lang="en"/>
              <a:t>The performance of the REFS was similar to the HREF and comparably better than the deterministic control, which raised lots of questions during the SFE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8108"/>
              <a:buChar char="●"/>
            </a:pPr>
            <a:r>
              <a:rPr lang="en"/>
              <a:t>The performance of the REFS members was strongly influenced by the convective parameterization schemes with saSAS members performing best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8108"/>
              <a:buChar char="●"/>
            </a:pPr>
            <a:r>
              <a:rPr lang="en"/>
              <a:t>Most notably, the REFS members using the GF deep convective scheme performed poorly during high-impact severe weather events by overly suppressing areas of deep convection</a:t>
            </a:r>
            <a:endParaRPr b="1" i="1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8108"/>
              <a:buChar char="●"/>
            </a:pPr>
            <a:r>
              <a:rPr b="1" i="1" lang="en"/>
              <a:t>The RRFS control member should be optimally configured to be the best- performing member since it runs hourly and is the most visible member</a:t>
            </a:r>
            <a:endParaRPr b="1" i="1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8108"/>
              <a:buChar char="●"/>
            </a:pPr>
            <a:r>
              <a:rPr b="1" i="1" lang="en"/>
              <a:t>The potential improvement of reducing a high-intensity bias in RRFSv1 using convective parameterization schemes was strongly outweighed by erroneously suppressing high-impact severe convection</a:t>
            </a:r>
            <a:endParaRPr/>
          </a:p>
        </p:txBody>
      </p:sp>
      <p:pic>
        <p:nvPicPr>
          <p:cNvPr descr="spclogo" id="496" name="Google Shape;496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" y="95250"/>
            <a:ext cx="1379538" cy="5512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ssllogo" id="497" name="Google Shape;497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05800" y="57150"/>
            <a:ext cx="677467" cy="676275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21"/>
          <p:cNvSpPr txBox="1"/>
          <p:nvPr>
            <p:ph type="title"/>
          </p:nvPr>
        </p:nvSpPr>
        <p:spPr>
          <a:xfrm>
            <a:off x="776100" y="155450"/>
            <a:ext cx="7910700" cy="402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40"/>
              <a:buFont typeface="Century Gothic"/>
              <a:buNone/>
            </a:pPr>
            <a:r>
              <a:rPr lang="en" sz="3000">
                <a:latin typeface="Calibri"/>
                <a:ea typeface="Calibri"/>
                <a:cs typeface="Calibri"/>
                <a:sym typeface="Calibri"/>
              </a:rPr>
              <a:t>Discussion</a:t>
            </a:r>
            <a:endParaRPr b="1" sz="3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"/>
          <p:cNvSpPr txBox="1"/>
          <p:nvPr>
            <p:ph idx="1" type="body"/>
          </p:nvPr>
        </p:nvSpPr>
        <p:spPr>
          <a:xfrm>
            <a:off x="311700" y="790225"/>
            <a:ext cx="5936100" cy="42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85000" lnSpcReduction="10000"/>
          </a:bodyPr>
          <a:lstStyle/>
          <a:p>
            <a:pPr indent="-34607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000"/>
              <a:t>In short-term forecasts, the HRRR had superior performance compared to the RRFS control member</a:t>
            </a:r>
            <a:endParaRPr sz="2000"/>
          </a:p>
          <a:p>
            <a:pPr indent="-34607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000"/>
              <a:t>The RRFS systematically produced </a:t>
            </a:r>
            <a:r>
              <a:rPr b="1" i="1" lang="en" sz="2000"/>
              <a:t>overly intense convection</a:t>
            </a:r>
            <a:r>
              <a:rPr lang="en" sz="2000"/>
              <a:t> in the 1-h forecast with an abundance of </a:t>
            </a:r>
            <a:r>
              <a:rPr b="1" i="1" lang="en" sz="2000"/>
              <a:t>spurious storms</a:t>
            </a:r>
            <a:endParaRPr b="1" i="1" sz="2000"/>
          </a:p>
          <a:p>
            <a:pPr indent="-34607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000"/>
              <a:t>This issue impacted the </a:t>
            </a:r>
            <a:r>
              <a:rPr b="1" i="1" lang="en" sz="2000"/>
              <a:t>00Z</a:t>
            </a:r>
            <a:r>
              <a:rPr lang="en" sz="2000"/>
              <a:t> RRFS in Day 1 evaluations, as the RRFS was rated subjectively lower than the HRRR (and MPAS) runs and verified worse in terms of objective verification statistics</a:t>
            </a:r>
            <a:endParaRPr sz="2000"/>
          </a:p>
          <a:p>
            <a:pPr indent="-34607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000"/>
              <a:t>For </a:t>
            </a:r>
            <a:r>
              <a:rPr b="1" i="1" lang="en" sz="2000"/>
              <a:t>12Z </a:t>
            </a:r>
            <a:r>
              <a:rPr lang="en" sz="2000"/>
              <a:t>runs, however, HRRR and RRFS performance was comparable </a:t>
            </a:r>
            <a:endParaRPr sz="2000"/>
          </a:p>
          <a:p>
            <a:pPr indent="-34607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000"/>
              <a:t>HREF probabilistic guidance was more skillful and reliable than the RRFS ensemble, which tended to be underdispersive and overconfident</a:t>
            </a:r>
            <a:endParaRPr sz="2000"/>
          </a:p>
        </p:txBody>
      </p:sp>
      <p:pic>
        <p:nvPicPr>
          <p:cNvPr descr="spclogo" id="175" name="Google Shape;175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" y="95250"/>
            <a:ext cx="1379538" cy="55126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3"/>
          <p:cNvSpPr txBox="1"/>
          <p:nvPr>
            <p:ph type="title"/>
          </p:nvPr>
        </p:nvSpPr>
        <p:spPr>
          <a:xfrm>
            <a:off x="776100" y="155450"/>
            <a:ext cx="7910700" cy="402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40"/>
              <a:buFont typeface="Century Gothic"/>
              <a:buNone/>
            </a:pPr>
            <a:r>
              <a:rPr lang="en" sz="3000">
                <a:latin typeface="Calibri"/>
                <a:ea typeface="Calibri"/>
                <a:cs typeface="Calibri"/>
                <a:sym typeface="Calibri"/>
              </a:rPr>
              <a:t>2023 HWT SFE Results</a:t>
            </a:r>
            <a:endParaRPr b="1" sz="3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7" name="Google Shape;177;p3"/>
          <p:cNvGrpSpPr/>
          <p:nvPr/>
        </p:nvGrpSpPr>
        <p:grpSpPr>
          <a:xfrm>
            <a:off x="6208750" y="762725"/>
            <a:ext cx="2869581" cy="2397013"/>
            <a:chOff x="31530" y="1371599"/>
            <a:chExt cx="4669782" cy="3923098"/>
          </a:xfrm>
        </p:grpSpPr>
        <p:pic>
          <p:nvPicPr>
            <p:cNvPr id="178" name="Google Shape;178;p3"/>
            <p:cNvPicPr preferRelativeResize="0"/>
            <p:nvPr/>
          </p:nvPicPr>
          <p:blipFill rotWithShape="1">
            <a:blip r:embed="rId4">
              <a:alphaModFix/>
            </a:blip>
            <a:srcRect b="10052" l="7093" r="9146" t="11656"/>
            <a:stretch/>
          </p:blipFill>
          <p:spPr>
            <a:xfrm>
              <a:off x="31530" y="1371599"/>
              <a:ext cx="4475868" cy="33471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9" name="Google Shape;179;p3"/>
            <p:cNvSpPr txBox="1"/>
            <p:nvPr/>
          </p:nvSpPr>
          <p:spPr>
            <a:xfrm>
              <a:off x="163792" y="4712967"/>
              <a:ext cx="926700" cy="36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" sz="1000" u="none" cap="none" strike="noStrike">
                  <a:solidFill>
                    <a:srgbClr val="00B050"/>
                  </a:solidFill>
                  <a:latin typeface="Calibri"/>
                  <a:ea typeface="Calibri"/>
                  <a:cs typeface="Calibri"/>
                  <a:sym typeface="Calibri"/>
                </a:rPr>
                <a:t>HRRRv4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3"/>
            <p:cNvSpPr txBox="1"/>
            <p:nvPr/>
          </p:nvSpPr>
          <p:spPr>
            <a:xfrm>
              <a:off x="1090492" y="4712961"/>
              <a:ext cx="1025274" cy="36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" sz="1000" u="none" cap="none" strike="noStrike">
                  <a:solidFill>
                    <a:srgbClr val="FFC000"/>
                  </a:solidFill>
                  <a:latin typeface="Calibri"/>
                  <a:ea typeface="Calibri"/>
                  <a:cs typeface="Calibri"/>
                  <a:sym typeface="Calibri"/>
                </a:rPr>
                <a:t>MPAS RT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3"/>
            <p:cNvSpPr txBox="1"/>
            <p:nvPr/>
          </p:nvSpPr>
          <p:spPr>
            <a:xfrm>
              <a:off x="2115774" y="4712979"/>
              <a:ext cx="753000" cy="36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" sz="1000" u="none" cap="none" strike="noStrik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RRFS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3"/>
            <p:cNvSpPr txBox="1"/>
            <p:nvPr/>
          </p:nvSpPr>
          <p:spPr>
            <a:xfrm>
              <a:off x="2766777" y="4677597"/>
              <a:ext cx="926700" cy="61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" sz="1000" u="none" cap="none" strike="noStrike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GFDL FV3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3"/>
            <p:cNvSpPr txBox="1"/>
            <p:nvPr/>
          </p:nvSpPr>
          <p:spPr>
            <a:xfrm>
              <a:off x="3444142" y="4677597"/>
              <a:ext cx="1257170" cy="6170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" sz="1000" u="none" cap="none" strike="noStrike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NASA GEOS </a:t>
              </a:r>
              <a:endPara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" sz="1000" u="none" cap="none" strike="noStrike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FV3</a:t>
              </a:r>
              <a:endPara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84" name="Google Shape;184;p3"/>
          <p:cNvPicPr preferRelativeResize="0"/>
          <p:nvPr/>
        </p:nvPicPr>
        <p:blipFill rotWithShape="1">
          <a:blip r:embed="rId5">
            <a:alphaModFix/>
          </a:blip>
          <a:srcRect b="4575" l="6486" r="8385" t="7919"/>
          <a:stretch/>
        </p:blipFill>
        <p:spPr>
          <a:xfrm>
            <a:off x="6208740" y="3159686"/>
            <a:ext cx="2826976" cy="19838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ssllogo" id="185" name="Google Shape;185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305800" y="57150"/>
            <a:ext cx="677467" cy="67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4"/>
          <p:cNvSpPr txBox="1"/>
          <p:nvPr>
            <p:ph idx="1" type="body"/>
          </p:nvPr>
        </p:nvSpPr>
        <p:spPr>
          <a:xfrm>
            <a:off x="311700" y="790225"/>
            <a:ext cx="8759400" cy="25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8108"/>
              <a:buChar char="●"/>
            </a:pPr>
            <a:r>
              <a:rPr lang="en" sz="2000"/>
              <a:t>Concerns about RRFSv1 were documented following the 2023 HWT SFE in a </a:t>
            </a:r>
            <a:r>
              <a:rPr lang="en" sz="2000" u="sng">
                <a:solidFill>
                  <a:schemeClr val="hlink"/>
                </a:solidFill>
                <a:hlinkClick r:id="rId3"/>
              </a:rPr>
              <a:t>NOAA whitepaper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8108"/>
              <a:buChar char="●"/>
            </a:pPr>
            <a:r>
              <a:rPr lang="en" sz="2000"/>
              <a:t>In an attempt to mitigate the overly intense and spurious deep convection in the 2023 version of RRFSv1, </a:t>
            </a:r>
            <a:r>
              <a:rPr b="1" i="1" lang="en" sz="2000"/>
              <a:t>convective parameterization schemes</a:t>
            </a:r>
            <a:r>
              <a:rPr lang="en" sz="2000"/>
              <a:t> were implemented in the 3-km RRFS for 2024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8108"/>
              <a:buChar char="●"/>
            </a:pPr>
            <a:r>
              <a:rPr lang="en" sz="2000"/>
              <a:t>CAMs with deep convective parameterization had never been evaluated in the HWT SFE, so characteristics and performance were unknown</a:t>
            </a:r>
            <a:endParaRPr sz="2000"/>
          </a:p>
        </p:txBody>
      </p:sp>
      <p:pic>
        <p:nvPicPr>
          <p:cNvPr descr="spclogo" id="191" name="Google Shape;191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200" y="95250"/>
            <a:ext cx="1379538" cy="55126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4"/>
          <p:cNvSpPr txBox="1"/>
          <p:nvPr>
            <p:ph type="title"/>
          </p:nvPr>
        </p:nvSpPr>
        <p:spPr>
          <a:xfrm>
            <a:off x="776100" y="155450"/>
            <a:ext cx="7910700" cy="402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40"/>
              <a:buFont typeface="Century Gothic"/>
              <a:buNone/>
            </a:pPr>
            <a:r>
              <a:rPr lang="en" sz="3000">
                <a:latin typeface="Calibri"/>
                <a:ea typeface="Calibri"/>
                <a:cs typeface="Calibri"/>
                <a:sym typeface="Calibri"/>
              </a:rPr>
              <a:t>RRFS Updates for 2024</a:t>
            </a:r>
            <a:endParaRPr b="1" sz="3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3" name="Google Shape;193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89413" y="3255850"/>
            <a:ext cx="6965173" cy="18359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ssllogo" id="194" name="Google Shape;194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305800" y="57150"/>
            <a:ext cx="677467" cy="67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5"/>
          <p:cNvSpPr txBox="1"/>
          <p:nvPr>
            <p:ph idx="1" type="body"/>
          </p:nvPr>
        </p:nvSpPr>
        <p:spPr>
          <a:xfrm>
            <a:off x="311700" y="790225"/>
            <a:ext cx="8759400" cy="24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Conducted on weekdays from April 29-May 31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Very active weather pattern; much more strongly forced and strongly sheared than the 2023 HWT SFE period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2024 only trailed 2011 in terms of number of April and May tornadoes</a:t>
            </a:r>
            <a:endParaRPr sz="20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 sz="2000"/>
          </a:p>
        </p:txBody>
      </p:sp>
      <p:pic>
        <p:nvPicPr>
          <p:cNvPr descr="spclogo" id="200" name="Google Shape;200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" y="95250"/>
            <a:ext cx="1379538" cy="55126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5"/>
          <p:cNvSpPr txBox="1"/>
          <p:nvPr>
            <p:ph type="title"/>
          </p:nvPr>
        </p:nvSpPr>
        <p:spPr>
          <a:xfrm>
            <a:off x="776100" y="155450"/>
            <a:ext cx="7910700" cy="402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40"/>
              <a:buFont typeface="Century Gothic"/>
              <a:buNone/>
            </a:pPr>
            <a:r>
              <a:rPr lang="en" sz="3000">
                <a:latin typeface="Calibri"/>
                <a:ea typeface="Calibri"/>
                <a:cs typeface="Calibri"/>
                <a:sym typeface="Calibri"/>
              </a:rPr>
              <a:t>2024 HWT SFE Overview</a:t>
            </a:r>
            <a:endParaRPr b="1" sz="3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2" name="Google Shape;202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200" y="2407879"/>
            <a:ext cx="4898375" cy="264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74575" y="2660024"/>
            <a:ext cx="4086050" cy="23020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ssllogo" id="204" name="Google Shape;204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305800" y="57150"/>
            <a:ext cx="677467" cy="67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6"/>
          <p:cNvSpPr txBox="1"/>
          <p:nvPr>
            <p:ph idx="1" type="body"/>
          </p:nvPr>
        </p:nvSpPr>
        <p:spPr>
          <a:xfrm>
            <a:off x="311700" y="790225"/>
            <a:ext cx="8759400" cy="14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Configuration of the 2024 RRFS Ensemble Forecast System (REFS):</a:t>
            </a:r>
            <a:endParaRPr sz="20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 sz="2000"/>
          </a:p>
        </p:txBody>
      </p:sp>
      <p:pic>
        <p:nvPicPr>
          <p:cNvPr descr="spclogo" id="210" name="Google Shape;210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" y="95250"/>
            <a:ext cx="1379538" cy="55126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6"/>
          <p:cNvSpPr txBox="1"/>
          <p:nvPr>
            <p:ph type="title"/>
          </p:nvPr>
        </p:nvSpPr>
        <p:spPr>
          <a:xfrm>
            <a:off x="776100" y="155450"/>
            <a:ext cx="7910700" cy="402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40"/>
              <a:buFont typeface="Century Gothic"/>
              <a:buNone/>
            </a:pPr>
            <a:r>
              <a:rPr lang="en" sz="3000">
                <a:latin typeface="Calibri"/>
                <a:ea typeface="Calibri"/>
                <a:cs typeface="Calibri"/>
                <a:sym typeface="Calibri"/>
              </a:rPr>
              <a:t>2024 REFS Configuration</a:t>
            </a:r>
            <a:endParaRPr b="1" sz="3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12" name="Google Shape;212;p6"/>
          <p:cNvGraphicFramePr/>
          <p:nvPr/>
        </p:nvGraphicFramePr>
        <p:xfrm>
          <a:off x="152400" y="1268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{F59B5080-0330-41F7-B561-71765647BDBE}</a:tableStyleId>
              </a:tblPr>
              <a:tblGrid>
                <a:gridCol w="981075"/>
                <a:gridCol w="981075"/>
                <a:gridCol w="791200"/>
                <a:gridCol w="1033375"/>
                <a:gridCol w="1118675"/>
                <a:gridCol w="664600"/>
                <a:gridCol w="917800"/>
                <a:gridCol w="1044375"/>
                <a:gridCol w="1002175"/>
              </a:tblGrid>
              <a:tr h="7949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/>
                        <a:t>Members:</a:t>
                      </a:r>
                      <a:endParaRPr b="1" sz="1000" u="none" cap="none" strike="noStrike"/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/>
                        <a:t>REFS</a:t>
                      </a:r>
                      <a:endParaRPr b="1" sz="1000" u="none" cap="none" strike="noStrike"/>
                    </a:p>
                  </a:txBody>
                  <a:tcPr marT="91425" marB="91425" marR="68575" marL="68575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/>
                        <a:t>ICs</a:t>
                      </a:r>
                      <a:endParaRPr b="1"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/>
                        <a:t>LBCs</a:t>
                      </a:r>
                      <a:endParaRPr b="1"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/>
                        <a:t>Microphysics</a:t>
                      </a:r>
                      <a:endParaRPr b="1"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/>
                        <a:t>PBL/SFC</a:t>
                      </a:r>
                      <a:endParaRPr b="1"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/>
                        <a:t>LSM</a:t>
                      </a:r>
                      <a:endParaRPr b="1"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/>
                        <a:t>Radiation</a:t>
                      </a:r>
                      <a:endParaRPr b="1"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/>
                        <a:t>Convection</a:t>
                      </a:r>
                      <a:endParaRPr b="1"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/>
                        <a:t>Dynamical Core</a:t>
                      </a:r>
                      <a:endParaRPr b="1"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67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/>
                        <a:t>RRFS ctl</a:t>
                      </a:r>
                      <a:endParaRPr b="1"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/>
                        <a:t>RRFS hybrid 3DEnVar</a:t>
                      </a:r>
                      <a:endParaRPr b="1"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/>
                        <a:t>GFS</a:t>
                      </a:r>
                      <a:endParaRPr b="1"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/>
                        <a:t>Thompson</a:t>
                      </a:r>
                      <a:endParaRPr b="1"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/>
                        <a:t>MYNN/MYNN</a:t>
                      </a:r>
                      <a:endParaRPr b="1"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/>
                        <a:t>RUC</a:t>
                      </a:r>
                      <a:endParaRPr b="1"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/>
                        <a:t>RRTMG</a:t>
                      </a:r>
                      <a:endParaRPr b="1"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/>
                        <a:t>GF-deep</a:t>
                      </a:r>
                      <a:endParaRPr b="1"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/>
                        <a:t>FV3</a:t>
                      </a:r>
                      <a:endParaRPr b="1"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67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REFS01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RRFS enkf1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GEFS m1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Thompson*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TKE-EDMF/GFS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RUC*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RRMG*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GF-deep*+sh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FV3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67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REFS02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RRFS enkf2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GEFS m2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Thompson*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MYNN*/MYNN*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RUC*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RRTMG*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saSAS deep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FV3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67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REFS03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RRFS enkf3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GEFS m3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NSSL#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MYNN*/MYNN*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RUC*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RRTMG*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GF-deep*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FV3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67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REFS04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RRFS enkf4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GEFS m4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NSSL#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TKE-EDMF/GFS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RUC*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RRTMG*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GF-deep*+sh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FV3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67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REFS05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lgDash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RRFS enkf5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lgDash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GEFS m5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lgDash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NSSL#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lgDash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MYNN*/MYNN*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lgDash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RUC*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lgDash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RRTMG*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lgDash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saSAS deep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lgDash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FV3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lgDash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67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HRRR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lg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HRRRDAS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lg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RAP -1h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lg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Thompson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lg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MYNN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lg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RUC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lg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RRTMG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lg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None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lg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WRF-ARW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lg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descr="nssllogo" id="213" name="Google Shape;213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05800" y="57150"/>
            <a:ext cx="677467" cy="67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7"/>
          <p:cNvSpPr txBox="1"/>
          <p:nvPr>
            <p:ph idx="1" type="body"/>
          </p:nvPr>
        </p:nvSpPr>
        <p:spPr>
          <a:xfrm>
            <a:off x="311700" y="790225"/>
            <a:ext cx="8759400" cy="14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Configuration of the 2024 RRFS Ensemble Forecast System (REFS):</a:t>
            </a:r>
            <a:endParaRPr sz="20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 sz="2000"/>
          </a:p>
        </p:txBody>
      </p:sp>
      <p:pic>
        <p:nvPicPr>
          <p:cNvPr descr="spclogo" id="219" name="Google Shape;219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" y="95250"/>
            <a:ext cx="1379538" cy="55126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7"/>
          <p:cNvSpPr txBox="1"/>
          <p:nvPr>
            <p:ph type="title"/>
          </p:nvPr>
        </p:nvSpPr>
        <p:spPr>
          <a:xfrm>
            <a:off x="776100" y="155450"/>
            <a:ext cx="7910700" cy="402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40"/>
              <a:buFont typeface="Century Gothic"/>
              <a:buNone/>
            </a:pPr>
            <a:r>
              <a:rPr lang="en" sz="3000">
                <a:latin typeface="Calibri"/>
                <a:ea typeface="Calibri"/>
                <a:cs typeface="Calibri"/>
                <a:sym typeface="Calibri"/>
              </a:rPr>
              <a:t>2024 REFS Configuration</a:t>
            </a:r>
            <a:endParaRPr b="1" sz="3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21" name="Google Shape;221;p7"/>
          <p:cNvGraphicFramePr/>
          <p:nvPr/>
        </p:nvGraphicFramePr>
        <p:xfrm>
          <a:off x="152400" y="1268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{F59B5080-0330-41F7-B561-71765647BDBE}</a:tableStyleId>
              </a:tblPr>
              <a:tblGrid>
                <a:gridCol w="981075"/>
                <a:gridCol w="981075"/>
                <a:gridCol w="791200"/>
                <a:gridCol w="1033375"/>
                <a:gridCol w="1118675"/>
                <a:gridCol w="664600"/>
                <a:gridCol w="917800"/>
                <a:gridCol w="1044375"/>
                <a:gridCol w="1002175"/>
              </a:tblGrid>
              <a:tr h="7949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/>
                        <a:t>Members:</a:t>
                      </a:r>
                      <a:endParaRPr b="1" sz="1000" u="none" cap="none" strike="noStrike"/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/>
                        <a:t>REFS</a:t>
                      </a:r>
                      <a:endParaRPr b="1" sz="1000" u="none" cap="none" strike="noStrike"/>
                    </a:p>
                  </a:txBody>
                  <a:tcPr marT="91425" marB="91425" marR="68575" marL="68575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/>
                        <a:t>ICs</a:t>
                      </a:r>
                      <a:endParaRPr b="1"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/>
                        <a:t>LBCs</a:t>
                      </a:r>
                      <a:endParaRPr b="1"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/>
                        <a:t>Microphysics</a:t>
                      </a:r>
                      <a:endParaRPr b="1"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/>
                        <a:t>PBL/SFC</a:t>
                      </a:r>
                      <a:endParaRPr b="1"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/>
                        <a:t>LSM</a:t>
                      </a:r>
                      <a:endParaRPr b="1"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/>
                        <a:t>Radiation</a:t>
                      </a:r>
                      <a:endParaRPr b="1"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/>
                        <a:t>Convection</a:t>
                      </a:r>
                      <a:endParaRPr b="1"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/>
                        <a:t>Dynamical Core</a:t>
                      </a:r>
                      <a:endParaRPr b="1"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67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/>
                        <a:t>RRFS ctl</a:t>
                      </a:r>
                      <a:endParaRPr b="1"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/>
                        <a:t>RRFS hybrid 3DEnVar</a:t>
                      </a:r>
                      <a:endParaRPr b="1"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/>
                        <a:t>GFS</a:t>
                      </a:r>
                      <a:endParaRPr b="1"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/>
                        <a:t>Thompson</a:t>
                      </a:r>
                      <a:endParaRPr b="1"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/>
                        <a:t>MYNN/MYNN</a:t>
                      </a:r>
                      <a:endParaRPr b="1"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/>
                        <a:t>RUC</a:t>
                      </a:r>
                      <a:endParaRPr b="1"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/>
                        <a:t>RRTMG</a:t>
                      </a:r>
                      <a:endParaRPr b="1"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/>
                        <a:t>GF-deep</a:t>
                      </a:r>
                      <a:endParaRPr b="1"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/>
                        <a:t>FV3</a:t>
                      </a:r>
                      <a:endParaRPr b="1"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67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REFS01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RRFS enkf1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GEFS m1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Thompson*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TKE-EDMF/GFS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RUC*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RRMG*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GF-deep*+sh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FV3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67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REFS02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RRFS enkf2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GEFS m2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Thompson*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MYNN*/MYNN*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RUC*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RRTMG*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saSAS deep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FV3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67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REFS03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RRFS enkf3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GEFS m3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NSSL#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MYNN*/MYNN*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RUC*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RRTMG*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GF-deep*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FV3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67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REFS04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RRFS enkf4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GEFS m4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NSSL#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TKE-EDMF/GFS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RUC*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RRTMG*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GF-deep*+sh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FV3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67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REFS05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lgDash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RRFS enkf5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lgDash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GEFS m5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lgDash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NSSL#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lgDash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MYNN*/MYNN*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lgDash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RUC*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lgDash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RRTMG*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lgDash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saSAS deep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lgDash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FV3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lgDash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67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HRRR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lg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HRRRDAS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lg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RAP -1h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lg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Thompson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lg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MYNN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lg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RUC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lg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RRTMG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lg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None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lg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WRF-ARW</a:t>
                      </a:r>
                      <a:endParaRPr sz="1000" u="none" cap="none" strike="noStrike"/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lg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descr="nssllogo" id="222" name="Google Shape;222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05800" y="57150"/>
            <a:ext cx="677467" cy="676275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7"/>
          <p:cNvSpPr/>
          <p:nvPr/>
        </p:nvSpPr>
        <p:spPr>
          <a:xfrm rot="5400000">
            <a:off x="4182839" y="-1966973"/>
            <a:ext cx="472722" cy="85335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7"/>
          <p:cNvSpPr/>
          <p:nvPr/>
        </p:nvSpPr>
        <p:spPr>
          <a:xfrm rot="5400000">
            <a:off x="4231200" y="416625"/>
            <a:ext cx="375900" cy="85335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pclogo" id="229" name="Google Shape;229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" y="95250"/>
            <a:ext cx="1379538" cy="55126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8"/>
          <p:cNvSpPr txBox="1"/>
          <p:nvPr>
            <p:ph type="title"/>
          </p:nvPr>
        </p:nvSpPr>
        <p:spPr>
          <a:xfrm>
            <a:off x="776100" y="155450"/>
            <a:ext cx="7910700" cy="402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40"/>
              <a:buFont typeface="Century Gothic"/>
              <a:buNone/>
            </a:pPr>
            <a:r>
              <a:rPr lang="en" sz="3000">
                <a:latin typeface="Calibri"/>
                <a:ea typeface="Calibri"/>
                <a:cs typeface="Calibri"/>
                <a:sym typeface="Calibri"/>
              </a:rPr>
              <a:t>2024 HWT SFE Results: DA</a:t>
            </a:r>
            <a:endParaRPr b="1" sz="3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1" name="Google Shape;231;p8"/>
          <p:cNvPicPr preferRelativeResize="0"/>
          <p:nvPr/>
        </p:nvPicPr>
        <p:blipFill rotWithShape="1">
          <a:blip r:embed="rId4">
            <a:alphaModFix/>
          </a:blip>
          <a:srcRect b="0" l="37857" r="41139" t="0"/>
          <a:stretch/>
        </p:blipFill>
        <p:spPr>
          <a:xfrm>
            <a:off x="560975" y="838350"/>
            <a:ext cx="2418673" cy="400922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32" name="Google Shape;232;p8"/>
          <p:cNvGraphicFramePr/>
          <p:nvPr/>
        </p:nvGraphicFramePr>
        <p:xfrm>
          <a:off x="3831750" y="13273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{573BFEB3-4DCA-407D-8EB7-0AE77DA5AD33}</a:tableStyleId>
              </a:tblPr>
              <a:tblGrid>
                <a:gridCol w="1222800"/>
                <a:gridCol w="1222800"/>
                <a:gridCol w="1222800"/>
              </a:tblGrid>
              <a:tr h="3565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" sz="1600" u="none" cap="none" strike="noStrike"/>
                        <a:t>2024</a:t>
                      </a:r>
                      <a:endParaRPr b="1" sz="16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" sz="1600" u="none" cap="none" strike="noStrike"/>
                        <a:t>2023</a:t>
                      </a:r>
                      <a:endParaRPr b="1" sz="1600" u="none" cap="none" strike="noStrike"/>
                    </a:p>
                  </a:txBody>
                  <a:tcPr marT="91425" marB="91425" marR="91425" marL="91425"/>
                </a:tc>
              </a:tr>
              <a:tr h="350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u="none" cap="none" strike="noStrike"/>
                        <a:t>00Z @01Z</a:t>
                      </a:r>
                      <a:endParaRPr sz="16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600" u="none" cap="none" strike="noStrike">
                          <a:solidFill>
                            <a:srgbClr val="FF0000"/>
                          </a:solidFill>
                        </a:rPr>
                        <a:t>0.98</a:t>
                      </a:r>
                      <a:endParaRPr sz="16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600" u="none" cap="none" strike="noStrike">
                          <a:solidFill>
                            <a:schemeClr val="dk1"/>
                          </a:solidFill>
                        </a:rPr>
                        <a:t>0.41</a:t>
                      </a:r>
                      <a:endParaRPr b="1" sz="1600" u="none" cap="none" strike="noStrike"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50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u="none" cap="none" strike="noStrike"/>
                        <a:t>00Z @06Z</a:t>
                      </a:r>
                      <a:endParaRPr sz="16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600" u="none" cap="none" strike="noStrike">
                          <a:solidFill>
                            <a:srgbClr val="FF0000"/>
                          </a:solidFill>
                        </a:rPr>
                        <a:t>0.88</a:t>
                      </a:r>
                      <a:endParaRPr sz="16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600" u="none" cap="none" strike="noStrike">
                          <a:solidFill>
                            <a:schemeClr val="dk1"/>
                          </a:solidFill>
                        </a:rPr>
                        <a:t>0.27</a:t>
                      </a:r>
                      <a:endParaRPr b="1" sz="1600" u="none" cap="none" strike="noStrike"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233" name="Google Shape;233;p8"/>
          <p:cNvSpPr txBox="1"/>
          <p:nvPr/>
        </p:nvSpPr>
        <p:spPr>
          <a:xfrm>
            <a:off x="3557319" y="838350"/>
            <a:ext cx="4125600" cy="4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HRRR – RRFS Rating Difference</a:t>
            </a:r>
            <a:endParaRPr b="1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8"/>
          <p:cNvSpPr txBox="1"/>
          <p:nvPr/>
        </p:nvSpPr>
        <p:spPr>
          <a:xfrm>
            <a:off x="3340750" y="2693925"/>
            <a:ext cx="5282100" cy="20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 reflectivity and UH, HRRR performs significantly better than RRFS for each initialization at every lead time examined. 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Relative to 2023, HRRR advantage over RRFS was much larger in 2024.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nssllogo" id="235" name="Google Shape;235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05800" y="57150"/>
            <a:ext cx="677467" cy="67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pclogo" id="240" name="Google Shape;240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" y="95250"/>
            <a:ext cx="1379538" cy="55126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9"/>
          <p:cNvSpPr txBox="1"/>
          <p:nvPr>
            <p:ph type="title"/>
          </p:nvPr>
        </p:nvSpPr>
        <p:spPr>
          <a:xfrm>
            <a:off x="776100" y="155450"/>
            <a:ext cx="7910700" cy="402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40"/>
              <a:buFont typeface="Century Gothic"/>
              <a:buNone/>
            </a:pPr>
            <a:r>
              <a:rPr lang="en" sz="3000">
                <a:latin typeface="Calibri"/>
                <a:ea typeface="Calibri"/>
                <a:cs typeface="Calibri"/>
                <a:sym typeface="Calibri"/>
              </a:rPr>
              <a:t>2024 HWT SFE Results: DA</a:t>
            </a:r>
            <a:endParaRPr b="1" sz="3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2" name="Google Shape;242;p9"/>
          <p:cNvGrpSpPr/>
          <p:nvPr/>
        </p:nvGrpSpPr>
        <p:grpSpPr>
          <a:xfrm>
            <a:off x="214975" y="657225"/>
            <a:ext cx="8692350" cy="4448339"/>
            <a:chOff x="164550" y="711100"/>
            <a:chExt cx="8692350" cy="4448339"/>
          </a:xfrm>
        </p:grpSpPr>
        <p:pic>
          <p:nvPicPr>
            <p:cNvPr id="243" name="Google Shape;243;p9"/>
            <p:cNvPicPr preferRelativeResize="0"/>
            <p:nvPr/>
          </p:nvPicPr>
          <p:blipFill rotWithShape="1">
            <a:blip r:embed="rId4">
              <a:alphaModFix/>
            </a:blip>
            <a:srcRect b="50546" l="0" r="0" t="0"/>
            <a:stretch/>
          </p:blipFill>
          <p:spPr>
            <a:xfrm>
              <a:off x="164550" y="711100"/>
              <a:ext cx="5504835" cy="14302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4" name="Google Shape;244;p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64550" y="2181450"/>
              <a:ext cx="5466281" cy="14065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5" name="Google Shape;245;p9"/>
            <p:cNvSpPr/>
            <p:nvPr/>
          </p:nvSpPr>
          <p:spPr>
            <a:xfrm rot="2468916">
              <a:off x="847883" y="1440869"/>
              <a:ext cx="303185" cy="570416"/>
            </a:xfrm>
            <a:prstGeom prst="ellipse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9"/>
            <p:cNvSpPr/>
            <p:nvPr/>
          </p:nvSpPr>
          <p:spPr>
            <a:xfrm rot="2468916">
              <a:off x="2658783" y="1440869"/>
              <a:ext cx="303185" cy="570416"/>
            </a:xfrm>
            <a:prstGeom prst="ellipse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9"/>
            <p:cNvSpPr/>
            <p:nvPr/>
          </p:nvSpPr>
          <p:spPr>
            <a:xfrm rot="2468916">
              <a:off x="4491208" y="1440869"/>
              <a:ext cx="303185" cy="570416"/>
            </a:xfrm>
            <a:prstGeom prst="ellipse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9"/>
            <p:cNvSpPr txBox="1"/>
            <p:nvPr/>
          </p:nvSpPr>
          <p:spPr>
            <a:xfrm>
              <a:off x="5824500" y="795175"/>
              <a:ext cx="3032400" cy="126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6 May 2024 (High Risk): RRFS (9 h forecast) fails to simulate southern extent of intense convection. Similar behavior was noted in the 00Z RRFS (not shown).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9"/>
            <p:cNvSpPr txBox="1"/>
            <p:nvPr/>
          </p:nvSpPr>
          <p:spPr>
            <a:xfrm>
              <a:off x="5824500" y="2435150"/>
              <a:ext cx="2689500" cy="104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19 May 2024 (Tornadic supercell): RRFS (1 h forecast) immediately dissipates tornadic supercell in Oklahoma.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9"/>
            <p:cNvSpPr/>
            <p:nvPr/>
          </p:nvSpPr>
          <p:spPr>
            <a:xfrm rot="2468916">
              <a:off x="898138" y="3081629"/>
              <a:ext cx="303185" cy="373541"/>
            </a:xfrm>
            <a:prstGeom prst="ellipse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9"/>
            <p:cNvSpPr/>
            <p:nvPr/>
          </p:nvSpPr>
          <p:spPr>
            <a:xfrm rot="2468916">
              <a:off x="2723588" y="3081629"/>
              <a:ext cx="303185" cy="373541"/>
            </a:xfrm>
            <a:prstGeom prst="ellipse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9"/>
            <p:cNvSpPr/>
            <p:nvPr/>
          </p:nvSpPr>
          <p:spPr>
            <a:xfrm rot="2468916">
              <a:off x="4549038" y="3081629"/>
              <a:ext cx="303185" cy="373541"/>
            </a:xfrm>
            <a:prstGeom prst="ellipse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53" name="Google Shape;253;p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206475" y="3628125"/>
              <a:ext cx="5425060" cy="1406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4" name="Google Shape;254;p9"/>
            <p:cNvSpPr txBox="1"/>
            <p:nvPr/>
          </p:nvSpPr>
          <p:spPr>
            <a:xfrm>
              <a:off x="5824500" y="3719875"/>
              <a:ext cx="2843400" cy="126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7 May 2024 (Ohio Valley storms): RRFS (9 h forecast) misses large area of storms over the Ohio valley and instead depicts light to moderate precipitation.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9"/>
            <p:cNvSpPr/>
            <p:nvPr/>
          </p:nvSpPr>
          <p:spPr>
            <a:xfrm rot="3526790">
              <a:off x="1148244" y="3947289"/>
              <a:ext cx="505857" cy="1311772"/>
            </a:xfrm>
            <a:prstGeom prst="ellipse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9"/>
            <p:cNvSpPr/>
            <p:nvPr/>
          </p:nvSpPr>
          <p:spPr>
            <a:xfrm rot="3526790">
              <a:off x="2947444" y="3947289"/>
              <a:ext cx="505857" cy="1311772"/>
            </a:xfrm>
            <a:prstGeom prst="ellipse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9"/>
            <p:cNvSpPr/>
            <p:nvPr/>
          </p:nvSpPr>
          <p:spPr>
            <a:xfrm rot="3526790">
              <a:off x="4746644" y="3947289"/>
              <a:ext cx="505857" cy="1311772"/>
            </a:xfrm>
            <a:prstGeom prst="ellipse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nssllogo" id="258" name="Google Shape;258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305800" y="57150"/>
            <a:ext cx="677467" cy="676275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9"/>
          <p:cNvSpPr txBox="1"/>
          <p:nvPr/>
        </p:nvSpPr>
        <p:spPr>
          <a:xfrm>
            <a:off x="2071225" y="785650"/>
            <a:ext cx="771000" cy="293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RRFS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9"/>
          <p:cNvSpPr txBox="1"/>
          <p:nvPr/>
        </p:nvSpPr>
        <p:spPr>
          <a:xfrm>
            <a:off x="2071225" y="2233450"/>
            <a:ext cx="771000" cy="293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RRFS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9"/>
          <p:cNvSpPr txBox="1"/>
          <p:nvPr/>
        </p:nvSpPr>
        <p:spPr>
          <a:xfrm>
            <a:off x="2071225" y="3681250"/>
            <a:ext cx="771000" cy="293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RRFS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9"/>
          <p:cNvSpPr txBox="1"/>
          <p:nvPr/>
        </p:nvSpPr>
        <p:spPr>
          <a:xfrm>
            <a:off x="265825" y="768825"/>
            <a:ext cx="771000" cy="293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HRRR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9"/>
          <p:cNvSpPr txBox="1"/>
          <p:nvPr/>
        </p:nvSpPr>
        <p:spPr>
          <a:xfrm>
            <a:off x="265825" y="2216625"/>
            <a:ext cx="771000" cy="293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HRRR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9"/>
          <p:cNvSpPr txBox="1"/>
          <p:nvPr/>
        </p:nvSpPr>
        <p:spPr>
          <a:xfrm>
            <a:off x="265825" y="3664425"/>
            <a:ext cx="771000" cy="293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HRRR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9"/>
          <p:cNvSpPr txBox="1"/>
          <p:nvPr/>
        </p:nvSpPr>
        <p:spPr>
          <a:xfrm>
            <a:off x="3923425" y="768825"/>
            <a:ext cx="771000" cy="293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OBS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9"/>
          <p:cNvSpPr txBox="1"/>
          <p:nvPr/>
        </p:nvSpPr>
        <p:spPr>
          <a:xfrm>
            <a:off x="3923425" y="2216625"/>
            <a:ext cx="771000" cy="293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OBS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9"/>
          <p:cNvSpPr txBox="1"/>
          <p:nvPr/>
        </p:nvSpPr>
        <p:spPr>
          <a:xfrm>
            <a:off x="3923425" y="3664425"/>
            <a:ext cx="771000" cy="293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OBS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Israel Jirak</dc:creator>
</cp:coreProperties>
</file>