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5"/>
  </p:notesMasterIdLst>
  <p:sldIdLst>
    <p:sldId id="257" r:id="rId2"/>
    <p:sldId id="261" r:id="rId3"/>
    <p:sldId id="262" r:id="rId4"/>
    <p:sldId id="260" r:id="rId5"/>
    <p:sldId id="263" r:id="rId6"/>
    <p:sldId id="264" r:id="rId7"/>
    <p:sldId id="265" r:id="rId8"/>
    <p:sldId id="266" r:id="rId9"/>
    <p:sldId id="267" r:id="rId10"/>
    <p:sldId id="268" r:id="rId11"/>
    <p:sldId id="269" r:id="rId12"/>
    <p:sldId id="270" r:id="rId13"/>
    <p:sldId id="271" r:id="rId14"/>
  </p:sldIdLst>
  <p:sldSz cx="9144000" cy="5143500" type="screen16x9"/>
  <p:notesSz cx="6858000" cy="9144000"/>
  <p:embeddedFontLst>
    <p:embeddedFont>
      <p:font typeface="Lato" panose="020F0502020204030203"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
      <p:font typeface="Raleway SemiBold" panose="020F050202020403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A1A"/>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8"/>
    <p:restoredTop sz="94720"/>
  </p:normalViewPr>
  <p:slideViewPr>
    <p:cSldViewPr snapToGrid="0">
      <p:cViewPr varScale="1">
        <p:scale>
          <a:sx n="282" d="100"/>
          <a:sy n="282" d="100"/>
        </p:scale>
        <p:origin x="1216"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3731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18" name="Google Shape;18;p2"/>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145FA6"/>
        </a:solidFill>
        <a:effectLst/>
      </p:bgPr>
    </p:bg>
    <p:spTree>
      <p:nvGrpSpPr>
        <p:cNvPr id="1" name="Shape 93"/>
        <p:cNvGrpSpPr/>
        <p:nvPr/>
      </p:nvGrpSpPr>
      <p:grpSpPr>
        <a:xfrm>
          <a:off x="0" y="0"/>
          <a:ext cx="0" cy="0"/>
          <a:chOff x="0" y="0"/>
          <a:chExt cx="0" cy="0"/>
        </a:xfrm>
      </p:grpSpPr>
      <p:grpSp>
        <p:nvGrpSpPr>
          <p:cNvPr id="94" name="Google Shape;94;p12"/>
          <p:cNvGrpSpPr/>
          <p:nvPr/>
        </p:nvGrpSpPr>
        <p:grpSpPr>
          <a:xfrm>
            <a:off x="830392" y="4169130"/>
            <a:ext cx="745763" cy="45826"/>
            <a:chOff x="4580561" y="2589004"/>
            <a:chExt cx="1064464" cy="25200"/>
          </a:xfrm>
        </p:grpSpPr>
        <p:sp>
          <p:nvSpPr>
            <p:cNvPr id="95" name="Google Shape;95;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2"/>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98" name="Google Shape;98;p1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99" name="Google Shape;99;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12"/>
          <p:cNvPicPr preferRelativeResize="0"/>
          <p:nvPr/>
        </p:nvPicPr>
        <p:blipFill>
          <a:blip r:embed="rId2">
            <a:alphaModFix/>
          </a:blip>
          <a:stretch>
            <a:fillRect/>
          </a:stretch>
        </p:blipFill>
        <p:spPr>
          <a:xfrm>
            <a:off x="7432894" y="3570999"/>
            <a:ext cx="1578500" cy="1079125"/>
          </a:xfrm>
          <a:prstGeom prst="rect">
            <a:avLst/>
          </a:prstGeom>
          <a:noFill/>
          <a:ln>
            <a:noFill/>
          </a:ln>
        </p:spPr>
      </p:pic>
      <p:sp>
        <p:nvSpPr>
          <p:cNvPr id="101" name="Google Shape;101;p12"/>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800">
                <a:solidFill>
                  <a:srgbClr val="FFFFFF"/>
                </a:solidFill>
                <a:latin typeface="Raleway SemiBold"/>
                <a:ea typeface="Raleway SemiBold"/>
                <a:cs typeface="Raleway SemiBold"/>
                <a:sym typeface="Raleway SemiBold"/>
              </a:rPr>
              <a:t>A UFS Collaboration Powered by</a:t>
            </a:r>
            <a:r>
              <a:rPr lang="en" sz="800" b="1">
                <a:solidFill>
                  <a:srgbClr val="FFFFFF"/>
                </a:solidFill>
                <a:latin typeface="Open Sans"/>
                <a:ea typeface="Open Sans"/>
                <a:cs typeface="Open Sans"/>
                <a:sym typeface="Open Sans"/>
              </a:rPr>
              <a:t> EPIC</a:t>
            </a:r>
            <a:endParaRPr sz="800" b="1">
              <a:solidFill>
                <a:srgbClr val="FFFFFF"/>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4" name="Google Shape;104;p13"/>
          <p:cNvPicPr preferRelativeResize="0"/>
          <p:nvPr/>
        </p:nvPicPr>
        <p:blipFill>
          <a:blip r:embed="rId2">
            <a:alphaModFix/>
          </a:blip>
          <a:stretch>
            <a:fillRect/>
          </a:stretch>
        </p:blipFill>
        <p:spPr>
          <a:xfrm>
            <a:off x="7470226" y="97375"/>
            <a:ext cx="1519050" cy="1039250"/>
          </a:xfrm>
          <a:prstGeom prst="rect">
            <a:avLst/>
          </a:prstGeom>
          <a:noFill/>
          <a:ln>
            <a:noFill/>
          </a:ln>
        </p:spPr>
      </p:pic>
      <p:pic>
        <p:nvPicPr>
          <p:cNvPr id="105" name="Google Shape;105;p13"/>
          <p:cNvPicPr preferRelativeResize="0"/>
          <p:nvPr/>
        </p:nvPicPr>
        <p:blipFill>
          <a:blip r:embed="rId3">
            <a:alphaModFix amt="25000"/>
          </a:blip>
          <a:stretch>
            <a:fillRect/>
          </a:stretch>
        </p:blipFill>
        <p:spPr>
          <a:xfrm>
            <a:off x="467975" y="76200"/>
            <a:ext cx="4991099" cy="49910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11C"/>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830392" y="1191256"/>
            <a:ext cx="745763" cy="45826"/>
            <a:chOff x="4580561" y="2589004"/>
            <a:chExt cx="1064464" cy="25200"/>
          </a:xfrm>
        </p:grpSpPr>
        <p:sp>
          <p:nvSpPr>
            <p:cNvPr id="21" name="Google Shape;21;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4" name="Google Shape;24;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3"/>
          <p:cNvPicPr preferRelativeResize="0"/>
          <p:nvPr/>
        </p:nvPicPr>
        <p:blipFill>
          <a:blip r:embed="rId2">
            <a:alphaModFix/>
          </a:blip>
          <a:stretch>
            <a:fillRect/>
          </a:stretch>
        </p:blipFill>
        <p:spPr>
          <a:xfrm>
            <a:off x="7432894" y="3570999"/>
            <a:ext cx="1578500" cy="1079125"/>
          </a:xfrm>
          <a:prstGeom prst="rect">
            <a:avLst/>
          </a:prstGeom>
          <a:noFill/>
          <a:ln>
            <a:noFill/>
          </a:ln>
        </p:spPr>
      </p:pic>
      <p:sp>
        <p:nvSpPr>
          <p:cNvPr id="26" name="Google Shape;26;p3"/>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800">
                <a:solidFill>
                  <a:srgbClr val="FFFFFF"/>
                </a:solidFill>
                <a:latin typeface="Raleway SemiBold"/>
                <a:ea typeface="Raleway SemiBold"/>
                <a:cs typeface="Raleway SemiBold"/>
                <a:sym typeface="Raleway SemiBold"/>
              </a:rPr>
              <a:t>A UFS Collaboration Powered by</a:t>
            </a:r>
            <a:r>
              <a:rPr lang="en" sz="800" b="1">
                <a:solidFill>
                  <a:srgbClr val="FFFFFF"/>
                </a:solidFill>
                <a:latin typeface="Open Sans"/>
                <a:ea typeface="Open Sans"/>
                <a:cs typeface="Open Sans"/>
                <a:sym typeface="Open Sans"/>
              </a:rPr>
              <a:t> EPIC</a:t>
            </a:r>
            <a:endParaRPr sz="800" b="1">
              <a:solidFill>
                <a:srgbClr val="FFFFFF"/>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145FA6"/>
              </a:highlight>
            </a:endParaRPr>
          </a:p>
        </p:txBody>
      </p:sp>
      <p:sp>
        <p:nvSpPr>
          <p:cNvPr id="29" name="Google Shape;29;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0" name="Google Shape;30;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2" name="Google Shape;32;p4"/>
          <p:cNvGrpSpPr/>
          <p:nvPr/>
        </p:nvGrpSpPr>
        <p:grpSpPr>
          <a:xfrm>
            <a:off x="830392" y="1191256"/>
            <a:ext cx="745763" cy="45826"/>
            <a:chOff x="4580561" y="2589004"/>
            <a:chExt cx="1064464" cy="25200"/>
          </a:xfrm>
        </p:grpSpPr>
        <p:sp>
          <p:nvSpPr>
            <p:cNvPr id="33" name="Google Shape;33;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 name="Google Shape;35;p4"/>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36" name="Google Shape;36;p4"/>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0" name="Google Shape;40;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1" name="Google Shape;41;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2" name="Google Shape;42;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3" name="Google Shape;43;p5"/>
          <p:cNvGrpSpPr/>
          <p:nvPr/>
        </p:nvGrpSpPr>
        <p:grpSpPr>
          <a:xfrm>
            <a:off x="830392" y="1191256"/>
            <a:ext cx="745763" cy="45826"/>
            <a:chOff x="4580561" y="2589004"/>
            <a:chExt cx="1064464" cy="25200"/>
          </a:xfrm>
        </p:grpSpPr>
        <p:sp>
          <p:nvSpPr>
            <p:cNvPr id="44" name="Google Shape;4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Google Shape;46;p5"/>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47" name="Google Shape;47;p5"/>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no bar">
  <p:cSld name="TITLE_ONLY_1">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59" name="Google Shape;59;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0" name="Google Shape;60;p7"/>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61" name="Google Shape;61;p7"/>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sp>
        <p:nvSpPr>
          <p:cNvPr id="63" name="Google Shape;63;p8"/>
          <p:cNvSpPr/>
          <p:nvPr/>
        </p:nvSpPr>
        <p:spPr>
          <a:xfrm>
            <a:off x="0" y="0"/>
            <a:ext cx="9144000" cy="4878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5" name="Google Shape;65;p8"/>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6" name="Google Shape;66;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7" name="Google Shape;67;p8"/>
          <p:cNvGrpSpPr/>
          <p:nvPr/>
        </p:nvGrpSpPr>
        <p:grpSpPr>
          <a:xfrm>
            <a:off x="830392" y="1191256"/>
            <a:ext cx="745763" cy="45826"/>
            <a:chOff x="4580561" y="2589004"/>
            <a:chExt cx="1064464" cy="25200"/>
          </a:xfrm>
        </p:grpSpPr>
        <p:sp>
          <p:nvSpPr>
            <p:cNvPr id="68" name="Google Shape;68;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 name="Google Shape;70;p8"/>
          <p:cNvPicPr preferRelativeResize="0"/>
          <p:nvPr/>
        </p:nvPicPr>
        <p:blipFill>
          <a:blip r:embed="rId2">
            <a:alphaModFix/>
          </a:blip>
          <a:stretch>
            <a:fillRect/>
          </a:stretch>
        </p:blipFill>
        <p:spPr>
          <a:xfrm>
            <a:off x="7822187" y="3831087"/>
            <a:ext cx="1167089" cy="798462"/>
          </a:xfrm>
          <a:prstGeom prst="rect">
            <a:avLst/>
          </a:prstGeom>
          <a:noFill/>
          <a:ln>
            <a:noFill/>
          </a:ln>
        </p:spPr>
      </p:pic>
      <p:sp>
        <p:nvSpPr>
          <p:cNvPr id="71" name="Google Shape;71;p8"/>
          <p:cNvSpPr txBox="1"/>
          <p:nvPr/>
        </p:nvSpPr>
        <p:spPr>
          <a:xfrm>
            <a:off x="7142425" y="4673650"/>
            <a:ext cx="1821000" cy="924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600">
                <a:solidFill>
                  <a:schemeClr val="dk2"/>
                </a:solidFill>
                <a:latin typeface="Raleway SemiBold"/>
                <a:ea typeface="Raleway SemiBold"/>
                <a:cs typeface="Raleway SemiBold"/>
                <a:sym typeface="Raleway SemiBold"/>
              </a:rPr>
              <a:t>A UFS Collaboration Powered by</a:t>
            </a:r>
            <a:r>
              <a:rPr lang="en" sz="600" b="1">
                <a:solidFill>
                  <a:schemeClr val="dk2"/>
                </a:solidFill>
                <a:latin typeface="Open Sans"/>
                <a:ea typeface="Open Sans"/>
                <a:cs typeface="Open Sans"/>
                <a:sym typeface="Open Sans"/>
              </a:rPr>
              <a:t> </a:t>
            </a:r>
            <a:r>
              <a:rPr lang="en" sz="600" b="1">
                <a:solidFill>
                  <a:srgbClr val="F68822"/>
                </a:solidFill>
                <a:latin typeface="Open Sans"/>
                <a:ea typeface="Open Sans"/>
                <a:cs typeface="Open Sans"/>
                <a:sym typeface="Open Sans"/>
              </a:rPr>
              <a:t>EPIC</a:t>
            </a:r>
            <a:endParaRPr sz="600" b="1">
              <a:solidFill>
                <a:srgbClr val="F68822"/>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72"/>
        <p:cNvGrpSpPr/>
        <p:nvPr/>
      </p:nvGrpSpPr>
      <p:grpSpPr>
        <a:xfrm>
          <a:off x="0" y="0"/>
          <a:ext cx="0" cy="0"/>
          <a:chOff x="0" y="0"/>
          <a:chExt cx="0" cy="0"/>
        </a:xfrm>
      </p:grpSpPr>
      <p:grpSp>
        <p:nvGrpSpPr>
          <p:cNvPr id="73" name="Google Shape;73;p9"/>
          <p:cNvGrpSpPr/>
          <p:nvPr/>
        </p:nvGrpSpPr>
        <p:grpSpPr>
          <a:xfrm>
            <a:off x="830392" y="4169130"/>
            <a:ext cx="745763" cy="45826"/>
            <a:chOff x="4580561" y="2589004"/>
            <a:chExt cx="1064464" cy="25200"/>
          </a:xfrm>
        </p:grpSpPr>
        <p:sp>
          <p:nvSpPr>
            <p:cNvPr id="74" name="Google Shape;74;p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9"/>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9"/>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77" name="Google Shape;77;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78" name="Google Shape;78;p9"/>
          <p:cNvPicPr preferRelativeResize="0"/>
          <p:nvPr/>
        </p:nvPicPr>
        <p:blipFill>
          <a:blip r:embed="rId2">
            <a:alphaModFix/>
          </a:blip>
          <a:stretch>
            <a:fillRect/>
          </a:stretch>
        </p:blipFill>
        <p:spPr>
          <a:xfrm>
            <a:off x="7432894" y="3570999"/>
            <a:ext cx="1578500" cy="1079125"/>
          </a:xfrm>
          <a:prstGeom prst="rect">
            <a:avLst/>
          </a:prstGeom>
          <a:noFill/>
          <a:ln>
            <a:noFill/>
          </a:ln>
        </p:spPr>
      </p:pic>
      <p:sp>
        <p:nvSpPr>
          <p:cNvPr id="79" name="Google Shape;79;p9"/>
          <p:cNvSpPr txBox="1"/>
          <p:nvPr/>
        </p:nvSpPr>
        <p:spPr>
          <a:xfrm>
            <a:off x="6746225" y="4698800"/>
            <a:ext cx="2265300" cy="1230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800">
                <a:solidFill>
                  <a:srgbClr val="FFFFFF"/>
                </a:solidFill>
                <a:latin typeface="Raleway SemiBold"/>
                <a:ea typeface="Raleway SemiBold"/>
                <a:cs typeface="Raleway SemiBold"/>
                <a:sym typeface="Raleway SemiBold"/>
              </a:rPr>
              <a:t>A UFS Collaboration Powered by</a:t>
            </a:r>
            <a:r>
              <a:rPr lang="en" sz="800" b="1">
                <a:solidFill>
                  <a:srgbClr val="FFFFFF"/>
                </a:solidFill>
                <a:latin typeface="Open Sans"/>
                <a:ea typeface="Open Sans"/>
                <a:cs typeface="Open Sans"/>
                <a:sym typeface="Open Sans"/>
              </a:rPr>
              <a:t> EPIC</a:t>
            </a:r>
            <a:endParaRPr sz="800" b="1">
              <a:solidFill>
                <a:srgbClr val="FFFFFF"/>
              </a:solidFill>
              <a:latin typeface="Open Sans"/>
              <a:ea typeface="Open Sans"/>
              <a:cs typeface="Open Sans"/>
              <a:sym typeface="Open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10"/>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83" name="Google Shape;83;p10"/>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Font typeface="Open Sans"/>
              <a:buNone/>
              <a:defRPr sz="1600">
                <a:latin typeface="Open Sans"/>
                <a:ea typeface="Open Sans"/>
                <a:cs typeface="Open Sans"/>
                <a:sym typeface="Open Sans"/>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84" name="Google Shape;84;p1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85" name="Google Shape;85;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6" name="Google Shape;86;p10"/>
          <p:cNvGrpSpPr/>
          <p:nvPr/>
        </p:nvGrpSpPr>
        <p:grpSpPr>
          <a:xfrm>
            <a:off x="830392" y="1191256"/>
            <a:ext cx="745763" cy="45826"/>
            <a:chOff x="4580561" y="2589004"/>
            <a:chExt cx="1064464" cy="25200"/>
          </a:xfrm>
        </p:grpSpPr>
        <p:sp>
          <p:nvSpPr>
            <p:cNvPr id="87" name="Google Shape;87;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rot="-5400000">
              <a:off x="4836311" y="2333254"/>
              <a:ext cx="25200" cy="536700"/>
            </a:xfrm>
            <a:prstGeom prst="rect">
              <a:avLst/>
            </a:prstGeom>
            <a:solidFill>
              <a:srgbClr val="145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91" name="Google Shape;91;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11"/>
          <p:cNvPicPr preferRelativeResize="0"/>
          <p:nvPr/>
        </p:nvPicPr>
        <p:blipFill>
          <a:blip r:embed="rId2">
            <a:alphaModFix/>
          </a:blip>
          <a:stretch>
            <a:fillRect/>
          </a:stretch>
        </p:blipFill>
        <p:spPr>
          <a:xfrm>
            <a:off x="7470226" y="97375"/>
            <a:ext cx="1519050" cy="10392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charts.ecmwf.int/products/plwww_m_hr_ccaf_adrian_ts?single_product=latest" TargetMode="External"/><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hyperlink" Target="https://www.emc.ncep.noaa.gov/users/verification/global/gfs/prod/atmos/long_term/monthly_yearly_stats/"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hyperlink" Target="https://www.esiwace.eu/the-project/past-phases/dyamond-initiativ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hyperlink" Target="https://shield.gfdl.noaa.gov/" TargetMode="External"/><Relationship Id="rId4" Type="http://schemas.openxmlformats.org/officeDocument/2006/relationships/hyperlink" Target="https://www.gfdl.noaa.gov/shiel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7FA4F-B694-83EB-3A04-C7BF915E7B23}"/>
              </a:ext>
            </a:extLst>
          </p:cNvPr>
          <p:cNvSpPr>
            <a:spLocks noGrp="1"/>
          </p:cNvSpPr>
          <p:nvPr>
            <p:ph type="ctrTitle"/>
          </p:nvPr>
        </p:nvSpPr>
        <p:spPr/>
        <p:txBody>
          <a:bodyPr anchor="ctr">
            <a:noAutofit/>
          </a:bodyPr>
          <a:lstStyle/>
          <a:p>
            <a:r>
              <a:rPr lang="en-US" sz="3200" dirty="0"/>
              <a:t>Toward Global 6.5-km Weather Prediction and Storm-Resolving Simulation</a:t>
            </a:r>
          </a:p>
        </p:txBody>
      </p:sp>
      <p:sp>
        <p:nvSpPr>
          <p:cNvPr id="3" name="Subtitle 2">
            <a:extLst>
              <a:ext uri="{FF2B5EF4-FFF2-40B4-BE49-F238E27FC236}">
                <a16:creationId xmlns:a16="http://schemas.microsoft.com/office/drawing/2014/main" id="{03C2C650-28F6-9064-58FA-12BA6FA3A54B}"/>
              </a:ext>
            </a:extLst>
          </p:cNvPr>
          <p:cNvSpPr>
            <a:spLocks noGrp="1"/>
          </p:cNvSpPr>
          <p:nvPr>
            <p:ph type="subTitle" idx="1"/>
          </p:nvPr>
        </p:nvSpPr>
        <p:spPr/>
        <p:txBody>
          <a:bodyPr anchor="ctr"/>
          <a:lstStyle/>
          <a:p>
            <a:r>
              <a:rPr lang="en-US" dirty="0" err="1"/>
              <a:t>Linjiong</a:t>
            </a:r>
            <a:r>
              <a:rPr lang="en-US" dirty="0"/>
              <a:t> Zhou and the GFDL FV3 Team</a:t>
            </a:r>
          </a:p>
        </p:txBody>
      </p:sp>
      <p:pic>
        <p:nvPicPr>
          <p:cNvPr id="5" name="Picture 4" descr="A logo with a globe and letters&#10;&#10;Description automatically generated">
            <a:extLst>
              <a:ext uri="{FF2B5EF4-FFF2-40B4-BE49-F238E27FC236}">
                <a16:creationId xmlns:a16="http://schemas.microsoft.com/office/drawing/2014/main" id="{D2C74924-51C8-F7DA-A94E-F08C5EC11F13}"/>
              </a:ext>
            </a:extLst>
          </p:cNvPr>
          <p:cNvPicPr>
            <a:picLocks noChangeAspect="1"/>
          </p:cNvPicPr>
          <p:nvPr/>
        </p:nvPicPr>
        <p:blipFill rotWithShape="1">
          <a:blip r:embed="rId2"/>
          <a:srcRect l="23819" t="7006" r="25819" b="12322"/>
          <a:stretch/>
        </p:blipFill>
        <p:spPr>
          <a:xfrm>
            <a:off x="986200" y="3899850"/>
            <a:ext cx="1014832" cy="91440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51B4018E-A5B5-5119-D216-30640C90872E}"/>
              </a:ext>
            </a:extLst>
          </p:cNvPr>
          <p:cNvPicPr>
            <a:picLocks noChangeAspect="1"/>
          </p:cNvPicPr>
          <p:nvPr/>
        </p:nvPicPr>
        <p:blipFill>
          <a:blip r:embed="rId3"/>
          <a:stretch>
            <a:fillRect/>
          </a:stretch>
        </p:blipFill>
        <p:spPr>
          <a:xfrm>
            <a:off x="2351313" y="3899850"/>
            <a:ext cx="1610651" cy="457200"/>
          </a:xfrm>
          <a:prstGeom prst="rect">
            <a:avLst/>
          </a:prstGeom>
        </p:spPr>
      </p:pic>
      <p:pic>
        <p:nvPicPr>
          <p:cNvPr id="9" name="Picture 8" descr="A blue circle with white text and a cloud in the middle&#10;&#10;Description automatically generated">
            <a:extLst>
              <a:ext uri="{FF2B5EF4-FFF2-40B4-BE49-F238E27FC236}">
                <a16:creationId xmlns:a16="http://schemas.microsoft.com/office/drawing/2014/main" id="{CBC2AFA2-5C40-3F90-4809-ED766B3AFC37}"/>
              </a:ext>
            </a:extLst>
          </p:cNvPr>
          <p:cNvPicPr>
            <a:picLocks noChangeAspect="1"/>
          </p:cNvPicPr>
          <p:nvPr/>
        </p:nvPicPr>
        <p:blipFill>
          <a:blip r:embed="rId4"/>
          <a:stretch>
            <a:fillRect/>
          </a:stretch>
        </p:blipFill>
        <p:spPr>
          <a:xfrm>
            <a:off x="4312246" y="3899850"/>
            <a:ext cx="914400" cy="914400"/>
          </a:xfrm>
          <a:prstGeom prst="rect">
            <a:avLst/>
          </a:prstGeom>
        </p:spPr>
      </p:pic>
      <p:pic>
        <p:nvPicPr>
          <p:cNvPr id="11" name="Picture 10" descr="A blue circle with black text&#10;&#10;Description automatically generated">
            <a:extLst>
              <a:ext uri="{FF2B5EF4-FFF2-40B4-BE49-F238E27FC236}">
                <a16:creationId xmlns:a16="http://schemas.microsoft.com/office/drawing/2014/main" id="{40238A2D-DE28-B0DB-B5EB-03ADEADD299D}"/>
              </a:ext>
            </a:extLst>
          </p:cNvPr>
          <p:cNvPicPr>
            <a:picLocks noChangeAspect="1"/>
          </p:cNvPicPr>
          <p:nvPr/>
        </p:nvPicPr>
        <p:blipFill>
          <a:blip r:embed="rId5"/>
          <a:stretch>
            <a:fillRect/>
          </a:stretch>
        </p:blipFill>
        <p:spPr>
          <a:xfrm>
            <a:off x="5576928" y="3899850"/>
            <a:ext cx="914400" cy="914400"/>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EB348C9A-067C-4FD8-A0F6-6462183583D8}"/>
              </a:ext>
            </a:extLst>
          </p:cNvPr>
          <p:cNvPicPr>
            <a:picLocks noChangeAspect="1"/>
          </p:cNvPicPr>
          <p:nvPr/>
        </p:nvPicPr>
        <p:blipFill rotWithShape="1">
          <a:blip r:embed="rId6"/>
          <a:srcRect t="27251" b="50000"/>
          <a:stretch/>
        </p:blipFill>
        <p:spPr>
          <a:xfrm>
            <a:off x="2352620" y="4448134"/>
            <a:ext cx="1609344" cy="366116"/>
          </a:xfrm>
          <a:prstGeom prst="rect">
            <a:avLst/>
          </a:prstGeom>
        </p:spPr>
      </p:pic>
    </p:spTree>
    <p:extLst>
      <p:ext uri="{BB962C8B-B14F-4D97-AF65-F5344CB8AC3E}">
        <p14:creationId xmlns:p14="http://schemas.microsoft.com/office/powerpoint/2010/main" val="1378344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52121A-DC4E-174F-D167-2AB77872B9C8}"/>
              </a:ext>
            </a:extLst>
          </p:cNvPr>
          <p:cNvSpPr txBox="1"/>
          <p:nvPr/>
        </p:nvSpPr>
        <p:spPr>
          <a:xfrm>
            <a:off x="6948435" y="833320"/>
            <a:ext cx="1977445" cy="1384995"/>
          </a:xfrm>
          <a:prstGeom prst="rect">
            <a:avLst/>
          </a:prstGeom>
          <a:noFill/>
        </p:spPr>
        <p:txBody>
          <a:bodyPr wrap="square" rtlCol="0">
            <a:spAutoFit/>
          </a:bodyPr>
          <a:lstStyle/>
          <a:p>
            <a:r>
              <a:rPr lang="en-US" b="1" dirty="0"/>
              <a:t>Forecast Skill on the Global Domain</a:t>
            </a:r>
          </a:p>
          <a:p>
            <a:endParaRPr lang="en-US" b="1" dirty="0"/>
          </a:p>
          <a:p>
            <a:r>
              <a:rPr lang="en-US" b="1" dirty="0"/>
              <a:t>Better</a:t>
            </a:r>
            <a:r>
              <a:rPr lang="en-US" dirty="0"/>
              <a:t>:</a:t>
            </a:r>
          </a:p>
          <a:p>
            <a:r>
              <a:rPr lang="en-US" dirty="0"/>
              <a:t>lower RMSE or smaller absolute BIAS</a:t>
            </a:r>
          </a:p>
        </p:txBody>
      </p:sp>
      <p:grpSp>
        <p:nvGrpSpPr>
          <p:cNvPr id="12" name="Group 11">
            <a:extLst>
              <a:ext uri="{FF2B5EF4-FFF2-40B4-BE49-F238E27FC236}">
                <a16:creationId xmlns:a16="http://schemas.microsoft.com/office/drawing/2014/main" id="{9EE66B33-5889-CD54-8B25-D1651D018837}"/>
              </a:ext>
            </a:extLst>
          </p:cNvPr>
          <p:cNvGrpSpPr/>
          <p:nvPr/>
        </p:nvGrpSpPr>
        <p:grpSpPr>
          <a:xfrm>
            <a:off x="181429" y="254000"/>
            <a:ext cx="6507655" cy="4392537"/>
            <a:chOff x="181429" y="254000"/>
            <a:chExt cx="7213600" cy="4799742"/>
          </a:xfrm>
        </p:grpSpPr>
        <p:pic>
          <p:nvPicPr>
            <p:cNvPr id="4" name="Picture 3" descr="A red and blue chart with numbers and a few red and blue squares&#10;&#10;Description automatically generated with medium confidence">
              <a:extLst>
                <a:ext uri="{FF2B5EF4-FFF2-40B4-BE49-F238E27FC236}">
                  <a16:creationId xmlns:a16="http://schemas.microsoft.com/office/drawing/2014/main" id="{7C3C9489-AB16-8F4F-D7EE-15CCC6E0D73D}"/>
                </a:ext>
              </a:extLst>
            </p:cNvPr>
            <p:cNvPicPr>
              <a:picLocks noChangeAspect="1"/>
            </p:cNvPicPr>
            <p:nvPr/>
          </p:nvPicPr>
          <p:blipFill>
            <a:blip r:embed="rId2"/>
            <a:stretch>
              <a:fillRect/>
            </a:stretch>
          </p:blipFill>
          <p:spPr>
            <a:xfrm>
              <a:off x="181429" y="254000"/>
              <a:ext cx="7213600" cy="4635500"/>
            </a:xfrm>
            <a:prstGeom prst="rect">
              <a:avLst/>
            </a:prstGeom>
          </p:spPr>
        </p:pic>
        <p:sp>
          <p:nvSpPr>
            <p:cNvPr id="6" name="TextBox 5">
              <a:extLst>
                <a:ext uri="{FF2B5EF4-FFF2-40B4-BE49-F238E27FC236}">
                  <a16:creationId xmlns:a16="http://schemas.microsoft.com/office/drawing/2014/main" id="{EA86C8F5-F16E-8E15-157A-17729345BAE3}"/>
                </a:ext>
              </a:extLst>
            </p:cNvPr>
            <p:cNvSpPr txBox="1"/>
            <p:nvPr/>
          </p:nvSpPr>
          <p:spPr>
            <a:xfrm>
              <a:off x="958627" y="4767880"/>
              <a:ext cx="1002525" cy="285862"/>
            </a:xfrm>
            <a:prstGeom prst="rect">
              <a:avLst/>
            </a:prstGeom>
            <a:noFill/>
          </p:spPr>
          <p:txBody>
            <a:bodyPr wrap="none" rtlCol="0">
              <a:spAutoFit/>
            </a:bodyPr>
            <a:lstStyle/>
            <a:p>
              <a:pPr algn="ctr"/>
              <a:r>
                <a:rPr lang="en-US" sz="1100" dirty="0"/>
                <a:t>Day 1 to 10</a:t>
              </a:r>
            </a:p>
          </p:txBody>
        </p:sp>
        <p:cxnSp>
          <p:nvCxnSpPr>
            <p:cNvPr id="8" name="Straight Arrow Connector 7">
              <a:extLst>
                <a:ext uri="{FF2B5EF4-FFF2-40B4-BE49-F238E27FC236}">
                  <a16:creationId xmlns:a16="http://schemas.microsoft.com/office/drawing/2014/main" id="{73F0DB21-11FD-7CD6-942D-EAE1FD49D62A}"/>
                </a:ext>
              </a:extLst>
            </p:cNvPr>
            <p:cNvCxnSpPr>
              <a:stCxn id="6" idx="1"/>
            </p:cNvCxnSpPr>
            <p:nvPr/>
          </p:nvCxnSpPr>
          <p:spPr>
            <a:xfrm flipH="1" flipV="1">
              <a:off x="792780" y="4767880"/>
              <a:ext cx="165847" cy="142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F170556-9000-3654-808A-87F2663D7A32}"/>
                </a:ext>
              </a:extLst>
            </p:cNvPr>
            <p:cNvCxnSpPr>
              <a:stCxn id="6" idx="3"/>
            </p:cNvCxnSpPr>
            <p:nvPr/>
          </p:nvCxnSpPr>
          <p:spPr>
            <a:xfrm flipV="1">
              <a:off x="1961152" y="4767880"/>
              <a:ext cx="164941" cy="142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68F38F58-E87B-2FD1-99ED-F76EF1066E79}"/>
              </a:ext>
            </a:extLst>
          </p:cNvPr>
          <p:cNvPicPr>
            <a:picLocks noChangeAspect="1"/>
          </p:cNvPicPr>
          <p:nvPr/>
        </p:nvPicPr>
        <p:blipFill>
          <a:blip r:embed="rId3"/>
          <a:stretch>
            <a:fillRect/>
          </a:stretch>
        </p:blipFill>
        <p:spPr>
          <a:xfrm>
            <a:off x="6795667" y="2765269"/>
            <a:ext cx="2197459" cy="2184087"/>
          </a:xfrm>
          <a:prstGeom prst="rect">
            <a:avLst/>
          </a:prstGeom>
        </p:spPr>
      </p:pic>
      <p:sp>
        <p:nvSpPr>
          <p:cNvPr id="13" name="TextBox 12">
            <a:extLst>
              <a:ext uri="{FF2B5EF4-FFF2-40B4-BE49-F238E27FC236}">
                <a16:creationId xmlns:a16="http://schemas.microsoft.com/office/drawing/2014/main" id="{1FBA9010-A4A4-50C2-9292-4C4AAFE519EC}"/>
              </a:ext>
            </a:extLst>
          </p:cNvPr>
          <p:cNvSpPr txBox="1"/>
          <p:nvPr/>
        </p:nvSpPr>
        <p:spPr>
          <a:xfrm>
            <a:off x="507676" y="4715632"/>
            <a:ext cx="5936240" cy="246221"/>
          </a:xfrm>
          <a:prstGeom prst="rect">
            <a:avLst/>
          </a:prstGeom>
          <a:noFill/>
        </p:spPr>
        <p:txBody>
          <a:bodyPr wrap="none" rtlCol="0">
            <a:spAutoFit/>
          </a:bodyPr>
          <a:lstStyle/>
          <a:p>
            <a:r>
              <a:rPr lang="en-US" sz="1000" dirty="0">
                <a:solidFill>
                  <a:srgbClr val="7030A0"/>
                </a:solidFill>
              </a:rPr>
              <a:t>We recently found that the degradation of H500 is related to the scale-awareness in physics schemes.</a:t>
            </a:r>
          </a:p>
        </p:txBody>
      </p:sp>
      <p:sp>
        <p:nvSpPr>
          <p:cNvPr id="14" name="TextBox 13">
            <a:extLst>
              <a:ext uri="{FF2B5EF4-FFF2-40B4-BE49-F238E27FC236}">
                <a16:creationId xmlns:a16="http://schemas.microsoft.com/office/drawing/2014/main" id="{2ECEC5E9-7A94-EBF2-B3E2-2B1A465B19E6}"/>
              </a:ext>
            </a:extLst>
          </p:cNvPr>
          <p:cNvSpPr txBox="1"/>
          <p:nvPr/>
        </p:nvSpPr>
        <p:spPr>
          <a:xfrm>
            <a:off x="5407426" y="4371546"/>
            <a:ext cx="1239442" cy="246221"/>
          </a:xfrm>
          <a:prstGeom prst="rect">
            <a:avLst/>
          </a:prstGeom>
          <a:noFill/>
        </p:spPr>
        <p:txBody>
          <a:bodyPr wrap="none" rtlCol="0">
            <a:spAutoFit/>
          </a:bodyPr>
          <a:lstStyle/>
          <a:p>
            <a:r>
              <a:rPr lang="en-US" sz="1000" dirty="0"/>
              <a:t>Zhou et al. (2024*)</a:t>
            </a:r>
          </a:p>
        </p:txBody>
      </p:sp>
    </p:spTree>
    <p:extLst>
      <p:ext uri="{BB962C8B-B14F-4D97-AF65-F5344CB8AC3E}">
        <p14:creationId xmlns:p14="http://schemas.microsoft.com/office/powerpoint/2010/main" val="341490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types of data&#10;&#10;Description automatically generated with medium confidence">
            <a:extLst>
              <a:ext uri="{FF2B5EF4-FFF2-40B4-BE49-F238E27FC236}">
                <a16:creationId xmlns:a16="http://schemas.microsoft.com/office/drawing/2014/main" id="{06325D67-8A38-0E44-2308-4D3DEC6F3CD2}"/>
              </a:ext>
            </a:extLst>
          </p:cNvPr>
          <p:cNvPicPr>
            <a:picLocks noChangeAspect="1"/>
          </p:cNvPicPr>
          <p:nvPr/>
        </p:nvPicPr>
        <p:blipFill>
          <a:blip r:embed="rId2"/>
          <a:stretch>
            <a:fillRect/>
          </a:stretch>
        </p:blipFill>
        <p:spPr>
          <a:xfrm>
            <a:off x="685800" y="873304"/>
            <a:ext cx="7772400" cy="3936440"/>
          </a:xfrm>
          <a:prstGeom prst="rect">
            <a:avLst/>
          </a:prstGeom>
        </p:spPr>
      </p:pic>
      <p:sp>
        <p:nvSpPr>
          <p:cNvPr id="9" name="TextBox 8">
            <a:extLst>
              <a:ext uri="{FF2B5EF4-FFF2-40B4-BE49-F238E27FC236}">
                <a16:creationId xmlns:a16="http://schemas.microsoft.com/office/drawing/2014/main" id="{E72EF01A-30F2-BF8E-21EE-77115D914A16}"/>
              </a:ext>
            </a:extLst>
          </p:cNvPr>
          <p:cNvSpPr txBox="1"/>
          <p:nvPr/>
        </p:nvSpPr>
        <p:spPr>
          <a:xfrm>
            <a:off x="1895626" y="279275"/>
            <a:ext cx="5352747" cy="369332"/>
          </a:xfrm>
          <a:prstGeom prst="rect">
            <a:avLst/>
          </a:prstGeom>
          <a:noFill/>
        </p:spPr>
        <p:txBody>
          <a:bodyPr wrap="none" rtlCol="0">
            <a:spAutoFit/>
          </a:bodyPr>
          <a:lstStyle/>
          <a:p>
            <a:r>
              <a:rPr lang="en-US" sz="1800" b="1" dirty="0"/>
              <a:t>Improved Tropical Cyclone Intensity Prediction</a:t>
            </a:r>
          </a:p>
        </p:txBody>
      </p:sp>
      <p:sp>
        <p:nvSpPr>
          <p:cNvPr id="10" name="TextBox 9">
            <a:extLst>
              <a:ext uri="{FF2B5EF4-FFF2-40B4-BE49-F238E27FC236}">
                <a16:creationId xmlns:a16="http://schemas.microsoft.com/office/drawing/2014/main" id="{D683FD12-0081-9053-DB11-CD7E1F8400C5}"/>
              </a:ext>
            </a:extLst>
          </p:cNvPr>
          <p:cNvSpPr txBox="1"/>
          <p:nvPr/>
        </p:nvSpPr>
        <p:spPr>
          <a:xfrm>
            <a:off x="7672059" y="4809744"/>
            <a:ext cx="1239442" cy="246221"/>
          </a:xfrm>
          <a:prstGeom prst="rect">
            <a:avLst/>
          </a:prstGeom>
          <a:noFill/>
        </p:spPr>
        <p:txBody>
          <a:bodyPr wrap="none" rtlCol="0">
            <a:spAutoFit/>
          </a:bodyPr>
          <a:lstStyle/>
          <a:p>
            <a:r>
              <a:rPr lang="en-US" sz="1000" dirty="0"/>
              <a:t>Zhou et al. (2024*)</a:t>
            </a:r>
          </a:p>
        </p:txBody>
      </p:sp>
    </p:spTree>
    <p:extLst>
      <p:ext uri="{BB962C8B-B14F-4D97-AF65-F5344CB8AC3E}">
        <p14:creationId xmlns:p14="http://schemas.microsoft.com/office/powerpoint/2010/main" val="1787736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different colored squares&#10;&#10;Description automatically generated">
            <a:extLst>
              <a:ext uri="{FF2B5EF4-FFF2-40B4-BE49-F238E27FC236}">
                <a16:creationId xmlns:a16="http://schemas.microsoft.com/office/drawing/2014/main" id="{B8CC1921-F083-B2CD-DE9B-97C6225EE2A4}"/>
              </a:ext>
            </a:extLst>
          </p:cNvPr>
          <p:cNvPicPr>
            <a:picLocks noChangeAspect="1"/>
          </p:cNvPicPr>
          <p:nvPr/>
        </p:nvPicPr>
        <p:blipFill>
          <a:blip r:embed="rId2"/>
          <a:stretch>
            <a:fillRect/>
          </a:stretch>
        </p:blipFill>
        <p:spPr>
          <a:xfrm>
            <a:off x="172689" y="568500"/>
            <a:ext cx="5320006" cy="3410260"/>
          </a:xfrm>
          <a:prstGeom prst="rect">
            <a:avLst/>
          </a:prstGeom>
        </p:spPr>
      </p:pic>
      <p:pic>
        <p:nvPicPr>
          <p:cNvPr id="5" name="Picture 4" descr="A graph of a graph showing the amount of precipitation&#10;&#10;Description automatically generated with medium confidence">
            <a:extLst>
              <a:ext uri="{FF2B5EF4-FFF2-40B4-BE49-F238E27FC236}">
                <a16:creationId xmlns:a16="http://schemas.microsoft.com/office/drawing/2014/main" id="{1A34F5D3-5616-BB8F-7415-F2E6494D6BE0}"/>
              </a:ext>
            </a:extLst>
          </p:cNvPr>
          <p:cNvPicPr>
            <a:picLocks noChangeAspect="1"/>
          </p:cNvPicPr>
          <p:nvPr/>
        </p:nvPicPr>
        <p:blipFill>
          <a:blip r:embed="rId3"/>
          <a:stretch>
            <a:fillRect/>
          </a:stretch>
        </p:blipFill>
        <p:spPr>
          <a:xfrm>
            <a:off x="5492695" y="3188858"/>
            <a:ext cx="3594100" cy="1778000"/>
          </a:xfrm>
          <a:prstGeom prst="rect">
            <a:avLst/>
          </a:prstGeom>
        </p:spPr>
      </p:pic>
      <p:sp>
        <p:nvSpPr>
          <p:cNvPr id="8" name="TextBox 7">
            <a:extLst>
              <a:ext uri="{FF2B5EF4-FFF2-40B4-BE49-F238E27FC236}">
                <a16:creationId xmlns:a16="http://schemas.microsoft.com/office/drawing/2014/main" id="{DCA29BE5-B43E-4079-777D-A17F11B86611}"/>
              </a:ext>
            </a:extLst>
          </p:cNvPr>
          <p:cNvSpPr txBox="1"/>
          <p:nvPr/>
        </p:nvSpPr>
        <p:spPr>
          <a:xfrm>
            <a:off x="5531714" y="724517"/>
            <a:ext cx="3439597" cy="2308324"/>
          </a:xfrm>
          <a:prstGeom prst="rect">
            <a:avLst/>
          </a:prstGeom>
          <a:noFill/>
        </p:spPr>
        <p:txBody>
          <a:bodyPr wrap="square" rtlCol="0">
            <a:spAutoFit/>
          </a:bodyPr>
          <a:lstStyle/>
          <a:p>
            <a:pPr marL="285750" indent="-285750">
              <a:buFont typeface="Wingdings" pitchFamily="2" charset="2"/>
              <a:buChar char="Ø"/>
            </a:pPr>
            <a:r>
              <a:rPr lang="en-US" sz="1200" dirty="0"/>
              <a:t>The 6.5-km </a:t>
            </a:r>
            <a:r>
              <a:rPr lang="en-US" sz="1200" dirty="0" err="1"/>
              <a:t>SHiELD</a:t>
            </a:r>
            <a:r>
              <a:rPr lang="en-US" sz="1200" dirty="0"/>
              <a:t> improves convective-prediction skills across ETS, AUC, and FSS, which are particularly noticeable for moderate to heavy precipitation during the first 6 hours and the 3-18 hour forecast period.</a:t>
            </a:r>
          </a:p>
          <a:p>
            <a:pPr marL="285750" indent="-285750">
              <a:buFont typeface="Wingdings" pitchFamily="2" charset="2"/>
              <a:buChar char="Ø"/>
            </a:pPr>
            <a:endParaRPr lang="en-US" sz="1200" dirty="0"/>
          </a:p>
          <a:p>
            <a:pPr marL="285750" indent="-285750">
              <a:buFont typeface="Wingdings" pitchFamily="2" charset="2"/>
              <a:buChar char="Ø"/>
            </a:pPr>
            <a:r>
              <a:rPr lang="en-US" sz="1200" dirty="0"/>
              <a:t>BIAS shows a notable improvement when transitioning from the 13-km </a:t>
            </a:r>
            <a:r>
              <a:rPr lang="en-US" sz="1200" dirty="0" err="1"/>
              <a:t>SHiELD</a:t>
            </a:r>
            <a:r>
              <a:rPr lang="en-US" sz="1200" dirty="0"/>
              <a:t> to the 6.5-km </a:t>
            </a:r>
            <a:r>
              <a:rPr lang="en-US" sz="1200" dirty="0" err="1"/>
              <a:t>SHiELD</a:t>
            </a:r>
            <a:r>
              <a:rPr lang="en-US" sz="1200" dirty="0"/>
              <a:t>, marked by a reduction in BIAS greater than 1 for light precipitation and a decrease in BIAS less than 1.</a:t>
            </a:r>
          </a:p>
        </p:txBody>
      </p:sp>
      <p:sp>
        <p:nvSpPr>
          <p:cNvPr id="9" name="TextBox 8">
            <a:extLst>
              <a:ext uri="{FF2B5EF4-FFF2-40B4-BE49-F238E27FC236}">
                <a16:creationId xmlns:a16="http://schemas.microsoft.com/office/drawing/2014/main" id="{331D7F0B-F3B5-5095-B4B6-26E1A4E7AACE}"/>
              </a:ext>
            </a:extLst>
          </p:cNvPr>
          <p:cNvSpPr txBox="1"/>
          <p:nvPr/>
        </p:nvSpPr>
        <p:spPr>
          <a:xfrm>
            <a:off x="469755" y="80310"/>
            <a:ext cx="8204490" cy="338554"/>
          </a:xfrm>
          <a:prstGeom prst="rect">
            <a:avLst/>
          </a:prstGeom>
          <a:noFill/>
        </p:spPr>
        <p:txBody>
          <a:bodyPr wrap="none" rtlCol="0" anchor="ctr">
            <a:spAutoFit/>
          </a:bodyPr>
          <a:lstStyle/>
          <a:p>
            <a:pPr algn="ctr"/>
            <a:r>
              <a:rPr lang="en-US" sz="1600" b="1" dirty="0">
                <a:solidFill>
                  <a:schemeClr val="bg1"/>
                </a:solidFill>
              </a:rPr>
              <a:t>Prediction of continental convective precipitation over the CONUS – QPF Analysis</a:t>
            </a:r>
          </a:p>
        </p:txBody>
      </p:sp>
      <p:sp>
        <p:nvSpPr>
          <p:cNvPr id="10" name="TextBox 9">
            <a:extLst>
              <a:ext uri="{FF2B5EF4-FFF2-40B4-BE49-F238E27FC236}">
                <a16:creationId xmlns:a16="http://schemas.microsoft.com/office/drawing/2014/main" id="{3D02A055-BA12-6C7B-FCF4-4742A65EEC34}"/>
              </a:ext>
            </a:extLst>
          </p:cNvPr>
          <p:cNvSpPr txBox="1"/>
          <p:nvPr/>
        </p:nvSpPr>
        <p:spPr>
          <a:xfrm>
            <a:off x="288284" y="4217495"/>
            <a:ext cx="4936859" cy="646331"/>
          </a:xfrm>
          <a:prstGeom prst="rect">
            <a:avLst/>
          </a:prstGeom>
          <a:noFill/>
        </p:spPr>
        <p:txBody>
          <a:bodyPr wrap="square" rtlCol="0">
            <a:spAutoFit/>
          </a:bodyPr>
          <a:lstStyle/>
          <a:p>
            <a:pPr marL="285750" indent="-285750">
              <a:buFont typeface="Wingdings" pitchFamily="2" charset="2"/>
              <a:buChar char="Ø"/>
            </a:pPr>
            <a:r>
              <a:rPr lang="en-US" sz="1200" dirty="0"/>
              <a:t>The 6.5-km </a:t>
            </a:r>
            <a:r>
              <a:rPr lang="en-US" sz="1200" dirty="0" err="1"/>
              <a:t>SHiELD</a:t>
            </a:r>
            <a:r>
              <a:rPr lang="en-US" sz="1200" dirty="0"/>
              <a:t> shows improvement in forecasting heavy precipitation, with a predicted frequency much closer to Stage IV observations.</a:t>
            </a:r>
          </a:p>
        </p:txBody>
      </p:sp>
      <p:sp>
        <p:nvSpPr>
          <p:cNvPr id="11" name="TextBox 10">
            <a:extLst>
              <a:ext uri="{FF2B5EF4-FFF2-40B4-BE49-F238E27FC236}">
                <a16:creationId xmlns:a16="http://schemas.microsoft.com/office/drawing/2014/main" id="{C9CB1538-AEDC-D85B-9BB3-A92D42EE2650}"/>
              </a:ext>
            </a:extLst>
          </p:cNvPr>
          <p:cNvSpPr txBox="1"/>
          <p:nvPr/>
        </p:nvSpPr>
        <p:spPr>
          <a:xfrm>
            <a:off x="4292272" y="4816969"/>
            <a:ext cx="1239442" cy="246221"/>
          </a:xfrm>
          <a:prstGeom prst="rect">
            <a:avLst/>
          </a:prstGeom>
          <a:noFill/>
        </p:spPr>
        <p:txBody>
          <a:bodyPr wrap="none" rtlCol="0">
            <a:spAutoFit/>
          </a:bodyPr>
          <a:lstStyle/>
          <a:p>
            <a:r>
              <a:rPr lang="en-US" sz="1000" dirty="0"/>
              <a:t>Zhou et al. (2024*)</a:t>
            </a:r>
          </a:p>
        </p:txBody>
      </p:sp>
    </p:spTree>
    <p:extLst>
      <p:ext uri="{BB962C8B-B14F-4D97-AF65-F5344CB8AC3E}">
        <p14:creationId xmlns:p14="http://schemas.microsoft.com/office/powerpoint/2010/main" val="32749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1C93-03AD-1C8C-31BF-0A09702B2492}"/>
              </a:ext>
            </a:extLst>
          </p:cNvPr>
          <p:cNvSpPr>
            <a:spLocks noGrp="1"/>
          </p:cNvSpPr>
          <p:nvPr>
            <p:ph type="title"/>
          </p:nvPr>
        </p:nvSpPr>
        <p:spPr>
          <a:xfrm>
            <a:off x="729450" y="570913"/>
            <a:ext cx="7688700" cy="535200"/>
          </a:xfrm>
        </p:spPr>
        <p:txBody>
          <a:bodyPr>
            <a:normAutofit fontScale="90000"/>
          </a:bodyPr>
          <a:lstStyle/>
          <a:p>
            <a:r>
              <a:rPr lang="en-US" dirty="0"/>
              <a:t>Summary</a:t>
            </a:r>
          </a:p>
        </p:txBody>
      </p:sp>
      <p:sp>
        <p:nvSpPr>
          <p:cNvPr id="3" name="Text Placeholder 2">
            <a:extLst>
              <a:ext uri="{FF2B5EF4-FFF2-40B4-BE49-F238E27FC236}">
                <a16:creationId xmlns:a16="http://schemas.microsoft.com/office/drawing/2014/main" id="{66369251-2F98-788D-8DED-56274C45C27F}"/>
              </a:ext>
            </a:extLst>
          </p:cNvPr>
          <p:cNvSpPr>
            <a:spLocks noGrp="1"/>
          </p:cNvSpPr>
          <p:nvPr>
            <p:ph type="body" idx="1"/>
          </p:nvPr>
        </p:nvSpPr>
        <p:spPr>
          <a:xfrm>
            <a:off x="729450" y="1315292"/>
            <a:ext cx="7688700" cy="3252788"/>
          </a:xfrm>
        </p:spPr>
        <p:txBody>
          <a:bodyPr>
            <a:normAutofit/>
          </a:bodyPr>
          <a:lstStyle/>
          <a:p>
            <a:r>
              <a:rPr lang="en-US" dirty="0"/>
              <a:t>Increasing the model’s resolution is one of the key approaches to improving weather and climate prediction.</a:t>
            </a:r>
          </a:p>
          <a:p>
            <a:r>
              <a:rPr lang="en-US" dirty="0"/>
              <a:t>When the model’s resolution enters the kilometer scale crossing the ‘gray zone’, uncertainties arise rapidly.</a:t>
            </a:r>
          </a:p>
          <a:p>
            <a:r>
              <a:rPr lang="en-US" dirty="0"/>
              <a:t>Kilometer-scale weather prediction is achievable nowadays due to the expansion of computer power and the growing of global storm-resolving models.</a:t>
            </a:r>
          </a:p>
          <a:p>
            <a:r>
              <a:rPr lang="en-US" dirty="0"/>
              <a:t>GFDL is developing a global 6.5-km </a:t>
            </a:r>
            <a:r>
              <a:rPr lang="en-US" dirty="0" err="1"/>
              <a:t>SHiELD</a:t>
            </a:r>
            <a:r>
              <a:rPr lang="en-US" dirty="0"/>
              <a:t> prediction system to bridge the gap between global weather prediction and global storm-resolving simulation.</a:t>
            </a:r>
          </a:p>
          <a:p>
            <a:r>
              <a:rPr lang="en-US" dirty="0"/>
              <a:t>With the increase in resolution, 6.5-km </a:t>
            </a:r>
            <a:r>
              <a:rPr lang="en-US" dirty="0" err="1"/>
              <a:t>SHiELD</a:t>
            </a:r>
            <a:r>
              <a:rPr lang="en-US" dirty="0"/>
              <a:t> </a:t>
            </a:r>
            <a:r>
              <a:rPr lang="en-US" sz="1400" dirty="0"/>
              <a:t>better represents the detailed mesoscale convections along frontal systems, over the stratocumulus cloud regions, and continental regions.</a:t>
            </a:r>
          </a:p>
          <a:p>
            <a:r>
              <a:rPr lang="en-US" dirty="0"/>
              <a:t>The 6.5-km </a:t>
            </a:r>
            <a:r>
              <a:rPr lang="en-US" dirty="0" err="1"/>
              <a:t>SHiELD</a:t>
            </a:r>
            <a:r>
              <a:rPr lang="en-US" dirty="0"/>
              <a:t> shows significantly improved global forecast skills, improved tropical cyclone intensity prediction, and improved continental convective precipitation.</a:t>
            </a:r>
          </a:p>
        </p:txBody>
      </p:sp>
    </p:spTree>
    <p:extLst>
      <p:ext uri="{BB962C8B-B14F-4D97-AF65-F5344CB8AC3E}">
        <p14:creationId xmlns:p14="http://schemas.microsoft.com/office/powerpoint/2010/main" val="3225007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6EBA978-6FBE-A744-5DFF-BBF418DDC076}"/>
              </a:ext>
            </a:extLst>
          </p:cNvPr>
          <p:cNvSpPr/>
          <p:nvPr/>
        </p:nvSpPr>
        <p:spPr>
          <a:xfrm>
            <a:off x="7333673" y="3628704"/>
            <a:ext cx="1810327" cy="15147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984388-E859-D75E-6D35-8AE8E91E8725}"/>
              </a:ext>
            </a:extLst>
          </p:cNvPr>
          <p:cNvPicPr>
            <a:picLocks noChangeAspect="1"/>
          </p:cNvPicPr>
          <p:nvPr/>
        </p:nvPicPr>
        <p:blipFill>
          <a:blip r:embed="rId3"/>
          <a:stretch>
            <a:fillRect/>
          </a:stretch>
        </p:blipFill>
        <p:spPr>
          <a:xfrm>
            <a:off x="76577" y="1476362"/>
            <a:ext cx="5130548" cy="3290808"/>
          </a:xfrm>
          <a:prstGeom prst="rect">
            <a:avLst/>
          </a:prstGeom>
        </p:spPr>
      </p:pic>
      <p:sp>
        <p:nvSpPr>
          <p:cNvPr id="4" name="TextBox 3">
            <a:extLst>
              <a:ext uri="{FF2B5EF4-FFF2-40B4-BE49-F238E27FC236}">
                <a16:creationId xmlns:a16="http://schemas.microsoft.com/office/drawing/2014/main" id="{1624C93D-DCB6-7806-A077-95140E3164CE}"/>
              </a:ext>
            </a:extLst>
          </p:cNvPr>
          <p:cNvSpPr txBox="1"/>
          <p:nvPr/>
        </p:nvSpPr>
        <p:spPr>
          <a:xfrm>
            <a:off x="3214272" y="4578356"/>
            <a:ext cx="1992853" cy="246221"/>
          </a:xfrm>
          <a:prstGeom prst="rect">
            <a:avLst/>
          </a:prstGeom>
          <a:noFill/>
        </p:spPr>
        <p:txBody>
          <a:bodyPr wrap="none" rtlCol="0">
            <a:spAutoFit/>
          </a:bodyPr>
          <a:lstStyle/>
          <a:p>
            <a:pPr algn="r"/>
            <a:r>
              <a:rPr lang="en-US" sz="1000" dirty="0"/>
              <a:t>Arakawa (2000), Randall (2000)</a:t>
            </a:r>
          </a:p>
        </p:txBody>
      </p:sp>
      <p:sp>
        <p:nvSpPr>
          <p:cNvPr id="5" name="Up Arrow 4">
            <a:extLst>
              <a:ext uri="{FF2B5EF4-FFF2-40B4-BE49-F238E27FC236}">
                <a16:creationId xmlns:a16="http://schemas.microsoft.com/office/drawing/2014/main" id="{CB3BE2A7-C2C4-1EB9-2D18-CE951DBDE686}"/>
              </a:ext>
            </a:extLst>
          </p:cNvPr>
          <p:cNvSpPr/>
          <p:nvPr/>
        </p:nvSpPr>
        <p:spPr>
          <a:xfrm rot="5400000">
            <a:off x="1730551" y="3546603"/>
            <a:ext cx="190703" cy="1005776"/>
          </a:xfrm>
          <a:prstGeom prst="upArrow">
            <a:avLst>
              <a:gd name="adj1" fmla="val 43926"/>
              <a:gd name="adj2" fmla="val 104327"/>
            </a:avLst>
          </a:prstGeom>
          <a:solidFill>
            <a:schemeClr val="accent3"/>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1C7DA5D-A099-D0F9-5B8C-A319C32EC8E8}"/>
              </a:ext>
            </a:extLst>
          </p:cNvPr>
          <p:cNvPicPr>
            <a:picLocks noChangeAspect="1"/>
          </p:cNvPicPr>
          <p:nvPr/>
        </p:nvPicPr>
        <p:blipFill>
          <a:blip r:embed="rId4"/>
          <a:stretch>
            <a:fillRect/>
          </a:stretch>
        </p:blipFill>
        <p:spPr>
          <a:xfrm>
            <a:off x="5169669" y="215932"/>
            <a:ext cx="3460825" cy="2176286"/>
          </a:xfrm>
          <a:prstGeom prst="rect">
            <a:avLst/>
          </a:prstGeom>
        </p:spPr>
      </p:pic>
      <p:sp>
        <p:nvSpPr>
          <p:cNvPr id="10" name="TextBox 9">
            <a:extLst>
              <a:ext uri="{FF2B5EF4-FFF2-40B4-BE49-F238E27FC236}">
                <a16:creationId xmlns:a16="http://schemas.microsoft.com/office/drawing/2014/main" id="{CF4AE0EC-AB11-61E5-1FDF-A459FF53FBE3}"/>
              </a:ext>
            </a:extLst>
          </p:cNvPr>
          <p:cNvSpPr txBox="1"/>
          <p:nvPr/>
        </p:nvSpPr>
        <p:spPr>
          <a:xfrm>
            <a:off x="7544940" y="2392218"/>
            <a:ext cx="1085554" cy="246221"/>
          </a:xfrm>
          <a:prstGeom prst="rect">
            <a:avLst/>
          </a:prstGeom>
          <a:noFill/>
        </p:spPr>
        <p:txBody>
          <a:bodyPr wrap="none" rtlCol="0">
            <a:spAutoFit/>
          </a:bodyPr>
          <a:lstStyle/>
          <a:p>
            <a:pPr algn="r"/>
            <a:r>
              <a:rPr lang="en-US" sz="1000" dirty="0"/>
              <a:t>Arakawa (2004)</a:t>
            </a:r>
          </a:p>
        </p:txBody>
      </p:sp>
      <p:sp>
        <p:nvSpPr>
          <p:cNvPr id="12" name="Up Arrow 11">
            <a:extLst>
              <a:ext uri="{FF2B5EF4-FFF2-40B4-BE49-F238E27FC236}">
                <a16:creationId xmlns:a16="http://schemas.microsoft.com/office/drawing/2014/main" id="{BF2D992E-7184-3B84-A638-0A631D85F613}"/>
              </a:ext>
            </a:extLst>
          </p:cNvPr>
          <p:cNvSpPr/>
          <p:nvPr/>
        </p:nvSpPr>
        <p:spPr>
          <a:xfrm rot="7953780">
            <a:off x="1729997" y="1590937"/>
            <a:ext cx="190703" cy="1191924"/>
          </a:xfrm>
          <a:prstGeom prst="upArrow">
            <a:avLst>
              <a:gd name="adj1" fmla="val 43926"/>
              <a:gd name="adj2" fmla="val 104327"/>
            </a:avLst>
          </a:prstGeom>
          <a:solidFill>
            <a:schemeClr val="accent3"/>
          </a:solidFill>
          <a:ln w="3175">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1E5B6FF-6C81-07CB-D9CC-FB769FC4DB0A}"/>
              </a:ext>
            </a:extLst>
          </p:cNvPr>
          <p:cNvSpPr txBox="1"/>
          <p:nvPr/>
        </p:nvSpPr>
        <p:spPr>
          <a:xfrm>
            <a:off x="333326" y="182461"/>
            <a:ext cx="3990930" cy="1169551"/>
          </a:xfrm>
          <a:prstGeom prst="rect">
            <a:avLst/>
          </a:prstGeom>
          <a:noFill/>
        </p:spPr>
        <p:txBody>
          <a:bodyPr wrap="square" rtlCol="0">
            <a:spAutoFit/>
          </a:bodyPr>
          <a:lstStyle/>
          <a:p>
            <a:pPr marL="285750" indent="-285750">
              <a:buFont typeface="Wingdings" pitchFamily="2" charset="2"/>
              <a:buChar char="Ø"/>
            </a:pPr>
            <a:r>
              <a:rPr lang="en-US" dirty="0"/>
              <a:t>A key aspect of weather and climate modeling is pushing the limits of resolution</a:t>
            </a:r>
          </a:p>
          <a:p>
            <a:pPr marL="285750" indent="-285750">
              <a:buFont typeface="Wingdings" pitchFamily="2" charset="2"/>
              <a:buChar char="Ø"/>
            </a:pPr>
            <a:endParaRPr lang="en-US" dirty="0"/>
          </a:p>
          <a:p>
            <a:pPr marL="285750" indent="-285750">
              <a:buFont typeface="Wingdings" pitchFamily="2" charset="2"/>
              <a:buChar char="Ø"/>
            </a:pPr>
            <a:r>
              <a:rPr lang="en-US" dirty="0"/>
              <a:t>GCMs reach an area where uncertainties become increasingly significant - Gray Zone</a:t>
            </a:r>
          </a:p>
        </p:txBody>
      </p:sp>
      <p:sp>
        <p:nvSpPr>
          <p:cNvPr id="33" name="TextBox 32">
            <a:extLst>
              <a:ext uri="{FF2B5EF4-FFF2-40B4-BE49-F238E27FC236}">
                <a16:creationId xmlns:a16="http://schemas.microsoft.com/office/drawing/2014/main" id="{A29DE87A-4EDA-68D7-8E6A-788D203BB720}"/>
              </a:ext>
            </a:extLst>
          </p:cNvPr>
          <p:cNvSpPr txBox="1"/>
          <p:nvPr/>
        </p:nvSpPr>
        <p:spPr>
          <a:xfrm>
            <a:off x="6672560" y="4645294"/>
            <a:ext cx="1877438" cy="246221"/>
          </a:xfrm>
          <a:prstGeom prst="rect">
            <a:avLst/>
          </a:prstGeom>
          <a:noFill/>
        </p:spPr>
        <p:txBody>
          <a:bodyPr wrap="none" rtlCol="0">
            <a:spAutoFit/>
          </a:bodyPr>
          <a:lstStyle/>
          <a:p>
            <a:pPr algn="r"/>
            <a:r>
              <a:rPr lang="en-US" sz="1000" dirty="0"/>
              <a:t>Arakawa and Schubert (1974)</a:t>
            </a:r>
          </a:p>
        </p:txBody>
      </p:sp>
      <p:pic>
        <p:nvPicPr>
          <p:cNvPr id="45" name="Picture 44">
            <a:extLst>
              <a:ext uri="{FF2B5EF4-FFF2-40B4-BE49-F238E27FC236}">
                <a16:creationId xmlns:a16="http://schemas.microsoft.com/office/drawing/2014/main" id="{8097AF68-CB5E-039C-1B59-F61DE5DBA136}"/>
              </a:ext>
            </a:extLst>
          </p:cNvPr>
          <p:cNvPicPr>
            <a:picLocks noChangeAspect="1"/>
          </p:cNvPicPr>
          <p:nvPr/>
        </p:nvPicPr>
        <p:blipFill>
          <a:blip r:embed="rId5"/>
          <a:stretch>
            <a:fillRect/>
          </a:stretch>
        </p:blipFill>
        <p:spPr>
          <a:xfrm>
            <a:off x="5472855" y="2785475"/>
            <a:ext cx="3157639" cy="1915991"/>
          </a:xfrm>
          <a:prstGeom prst="rect">
            <a:avLst/>
          </a:prstGeom>
        </p:spPr>
      </p:pic>
    </p:spTree>
    <p:extLst>
      <p:ext uri="{BB962C8B-B14F-4D97-AF65-F5344CB8AC3E}">
        <p14:creationId xmlns:p14="http://schemas.microsoft.com/office/powerpoint/2010/main" val="140424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1363F-2530-9F0D-D453-222CF677FBE0}"/>
              </a:ext>
            </a:extLst>
          </p:cNvPr>
          <p:cNvPicPr>
            <a:picLocks noChangeAspect="1"/>
          </p:cNvPicPr>
          <p:nvPr/>
        </p:nvPicPr>
        <p:blipFill>
          <a:blip r:embed="rId2"/>
          <a:stretch>
            <a:fillRect/>
          </a:stretch>
        </p:blipFill>
        <p:spPr>
          <a:xfrm rot="16200000">
            <a:off x="935603" y="-522250"/>
            <a:ext cx="3409789" cy="4623649"/>
          </a:xfrm>
          <a:prstGeom prst="rect">
            <a:avLst/>
          </a:prstGeom>
        </p:spPr>
      </p:pic>
      <p:sp>
        <p:nvSpPr>
          <p:cNvPr id="3" name="TextBox 2">
            <a:extLst>
              <a:ext uri="{FF2B5EF4-FFF2-40B4-BE49-F238E27FC236}">
                <a16:creationId xmlns:a16="http://schemas.microsoft.com/office/drawing/2014/main" id="{73656A5D-0F3F-207E-9DA0-7EAAA1BBD71F}"/>
              </a:ext>
            </a:extLst>
          </p:cNvPr>
          <p:cNvSpPr txBox="1"/>
          <p:nvPr/>
        </p:nvSpPr>
        <p:spPr>
          <a:xfrm>
            <a:off x="884120" y="3569382"/>
            <a:ext cx="3350597" cy="246221"/>
          </a:xfrm>
          <a:prstGeom prst="rect">
            <a:avLst/>
          </a:prstGeom>
          <a:noFill/>
        </p:spPr>
        <p:txBody>
          <a:bodyPr wrap="none" rtlCol="0">
            <a:spAutoFit/>
          </a:bodyPr>
          <a:lstStyle/>
          <a:p>
            <a:r>
              <a:rPr lang="en-US" sz="1000" dirty="0"/>
              <a:t>Source: Briefing to EMC CCB 9/30/2020 – </a:t>
            </a:r>
            <a:r>
              <a:rPr lang="en-US" sz="1000" dirty="0" err="1"/>
              <a:t>Fanglin</a:t>
            </a:r>
            <a:r>
              <a:rPr lang="en-US" sz="1000" dirty="0"/>
              <a:t> Yang</a:t>
            </a:r>
          </a:p>
        </p:txBody>
      </p:sp>
      <p:pic>
        <p:nvPicPr>
          <p:cNvPr id="7" name="Picture 6">
            <a:extLst>
              <a:ext uri="{FF2B5EF4-FFF2-40B4-BE49-F238E27FC236}">
                <a16:creationId xmlns:a16="http://schemas.microsoft.com/office/drawing/2014/main" id="{62D16591-E71F-BB46-3A38-1E648712B320}"/>
              </a:ext>
            </a:extLst>
          </p:cNvPr>
          <p:cNvPicPr>
            <a:picLocks noChangeAspect="1"/>
          </p:cNvPicPr>
          <p:nvPr/>
        </p:nvPicPr>
        <p:blipFill>
          <a:blip r:embed="rId3"/>
          <a:stretch>
            <a:fillRect/>
          </a:stretch>
        </p:blipFill>
        <p:spPr>
          <a:xfrm>
            <a:off x="5341448" y="1243227"/>
            <a:ext cx="3473880" cy="3458842"/>
          </a:xfrm>
          <a:prstGeom prst="rect">
            <a:avLst/>
          </a:prstGeom>
        </p:spPr>
      </p:pic>
      <p:sp>
        <p:nvSpPr>
          <p:cNvPr id="6" name="TextBox 5">
            <a:extLst>
              <a:ext uri="{FF2B5EF4-FFF2-40B4-BE49-F238E27FC236}">
                <a16:creationId xmlns:a16="http://schemas.microsoft.com/office/drawing/2014/main" id="{A406A9C3-FC06-50B9-535A-5D789124C7F5}"/>
              </a:ext>
            </a:extLst>
          </p:cNvPr>
          <p:cNvSpPr txBox="1"/>
          <p:nvPr/>
        </p:nvSpPr>
        <p:spPr>
          <a:xfrm>
            <a:off x="8037035" y="4742606"/>
            <a:ext cx="889626" cy="307777"/>
          </a:xfrm>
          <a:prstGeom prst="rect">
            <a:avLst/>
          </a:prstGeom>
          <a:noFill/>
        </p:spPr>
        <p:txBody>
          <a:bodyPr wrap="square">
            <a:spAutoFit/>
          </a:bodyPr>
          <a:lstStyle/>
          <a:p>
            <a:r>
              <a:rPr lang="en-US" sz="700" b="1" i="0" dirty="0">
                <a:solidFill>
                  <a:srgbClr val="4D4D4D"/>
                </a:solidFill>
                <a:effectLst/>
                <a:highlight>
                  <a:srgbClr val="FFFFFF"/>
                </a:highlight>
                <a:latin typeface="Open Sans" panose="020B0606030504020204" pitchFamily="34" charset="0"/>
              </a:rPr>
              <a:t>Florence </a:t>
            </a:r>
            <a:r>
              <a:rPr lang="en-US" sz="700" b="1" i="0" dirty="0" err="1">
                <a:solidFill>
                  <a:srgbClr val="4D4D4D"/>
                </a:solidFill>
                <a:effectLst/>
                <a:highlight>
                  <a:srgbClr val="FFFFFF"/>
                </a:highlight>
                <a:latin typeface="Open Sans" panose="020B0606030504020204" pitchFamily="34" charset="0"/>
              </a:rPr>
              <a:t>Rabier</a:t>
            </a:r>
            <a:br>
              <a:rPr lang="en-US" sz="700" dirty="0"/>
            </a:br>
            <a:r>
              <a:rPr lang="en-US" sz="700" b="0" i="0" dirty="0">
                <a:solidFill>
                  <a:srgbClr val="212529"/>
                </a:solidFill>
                <a:effectLst/>
                <a:highlight>
                  <a:srgbClr val="FFFFFF"/>
                </a:highlight>
                <a:latin typeface="Open Sans" panose="020B0606030504020204" pitchFamily="34" charset="0"/>
              </a:rPr>
              <a:t>Director-General</a:t>
            </a:r>
            <a:endParaRPr lang="en-US" sz="700" dirty="0"/>
          </a:p>
        </p:txBody>
      </p:sp>
      <p:sp>
        <p:nvSpPr>
          <p:cNvPr id="8" name="TextBox 7">
            <a:extLst>
              <a:ext uri="{FF2B5EF4-FFF2-40B4-BE49-F238E27FC236}">
                <a16:creationId xmlns:a16="http://schemas.microsoft.com/office/drawing/2014/main" id="{C1C31884-E0C0-55E9-78CC-1A79C13E2036}"/>
              </a:ext>
            </a:extLst>
          </p:cNvPr>
          <p:cNvSpPr txBox="1"/>
          <p:nvPr/>
        </p:nvSpPr>
        <p:spPr>
          <a:xfrm>
            <a:off x="5418023" y="4773383"/>
            <a:ext cx="2534668" cy="246221"/>
          </a:xfrm>
          <a:prstGeom prst="rect">
            <a:avLst/>
          </a:prstGeom>
          <a:noFill/>
        </p:spPr>
        <p:txBody>
          <a:bodyPr wrap="none" rtlCol="0">
            <a:spAutoFit/>
          </a:bodyPr>
          <a:lstStyle/>
          <a:p>
            <a:r>
              <a:rPr lang="en-US" sz="1000" dirty="0"/>
              <a:t>ECMWF Newsletter #172– Summer 2022</a:t>
            </a:r>
          </a:p>
        </p:txBody>
      </p:sp>
      <p:sp>
        <p:nvSpPr>
          <p:cNvPr id="9" name="Rounded Rectangle 8">
            <a:extLst>
              <a:ext uri="{FF2B5EF4-FFF2-40B4-BE49-F238E27FC236}">
                <a16:creationId xmlns:a16="http://schemas.microsoft.com/office/drawing/2014/main" id="{D08B357B-53B6-DF80-FA94-F0E278BC2BB1}"/>
              </a:ext>
            </a:extLst>
          </p:cNvPr>
          <p:cNvSpPr/>
          <p:nvPr/>
        </p:nvSpPr>
        <p:spPr>
          <a:xfrm>
            <a:off x="5336944" y="3656629"/>
            <a:ext cx="3473880" cy="1031928"/>
          </a:xfrm>
          <a:prstGeom prst="roundRect">
            <a:avLst>
              <a:gd name="adj" fmla="val 3947"/>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63684B27-0F3E-72F0-DD3B-2D29C1F02385}"/>
              </a:ext>
            </a:extLst>
          </p:cNvPr>
          <p:cNvSpPr txBox="1"/>
          <p:nvPr/>
        </p:nvSpPr>
        <p:spPr>
          <a:xfrm>
            <a:off x="438450" y="4038854"/>
            <a:ext cx="4477837" cy="769441"/>
          </a:xfrm>
          <a:prstGeom prst="rect">
            <a:avLst/>
          </a:prstGeom>
          <a:solidFill>
            <a:schemeClr val="bg1"/>
          </a:solidFill>
        </p:spPr>
        <p:txBody>
          <a:bodyPr wrap="square">
            <a:spAutoFit/>
          </a:bodyPr>
          <a:lstStyle/>
          <a:p>
            <a:r>
              <a:rPr lang="en-US" sz="1100" dirty="0">
                <a:solidFill>
                  <a:srgbClr val="7030A0"/>
                </a:solidFill>
                <a:latin typeface="Times New Roman" panose="02020603050405020304" pitchFamily="18" charset="0"/>
                <a:cs typeface="Times New Roman" panose="02020603050405020304" pitchFamily="18" charset="0"/>
              </a:rPr>
              <a:t>Improvements in the observations as well as the numerical methods and algorithms that are used for both the forecast model and data assimilation have led to significant skill over time, but a leading driver for improvements is the increase of spatial resolution … -- </a:t>
            </a:r>
            <a:r>
              <a:rPr lang="en-US" sz="1100" dirty="0" err="1">
                <a:solidFill>
                  <a:srgbClr val="7030A0"/>
                </a:solidFill>
                <a:latin typeface="Times New Roman" panose="02020603050405020304" pitchFamily="18" charset="0"/>
                <a:cs typeface="Times New Roman" panose="02020603050405020304" pitchFamily="18" charset="0"/>
              </a:rPr>
              <a:t>Wedi</a:t>
            </a:r>
            <a:r>
              <a:rPr lang="en-US" sz="1100" dirty="0">
                <a:solidFill>
                  <a:srgbClr val="7030A0"/>
                </a:solidFill>
                <a:latin typeface="Times New Roman" panose="02020603050405020304" pitchFamily="18" charset="0"/>
                <a:cs typeface="Times New Roman" panose="02020603050405020304" pitchFamily="18" charset="0"/>
              </a:rPr>
              <a:t> (2014), Bauer (2024)</a:t>
            </a:r>
          </a:p>
        </p:txBody>
      </p:sp>
    </p:spTree>
    <p:extLst>
      <p:ext uri="{BB962C8B-B14F-4D97-AF65-F5344CB8AC3E}">
        <p14:creationId xmlns:p14="http://schemas.microsoft.com/office/powerpoint/2010/main" val="78782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and growth of a number of people&#10;&#10;Description automatically generated with medium confidence">
            <a:extLst>
              <a:ext uri="{FF2B5EF4-FFF2-40B4-BE49-F238E27FC236}">
                <a16:creationId xmlns:a16="http://schemas.microsoft.com/office/drawing/2014/main" id="{83A873A8-FCCA-C625-0CF9-32579F56EAD7}"/>
              </a:ext>
            </a:extLst>
          </p:cNvPr>
          <p:cNvPicPr>
            <a:picLocks noChangeAspect="1"/>
          </p:cNvPicPr>
          <p:nvPr/>
        </p:nvPicPr>
        <p:blipFill>
          <a:blip r:embed="rId2"/>
          <a:stretch>
            <a:fillRect/>
          </a:stretch>
        </p:blipFill>
        <p:spPr>
          <a:xfrm>
            <a:off x="4572000" y="1249793"/>
            <a:ext cx="4289092" cy="2770040"/>
          </a:xfrm>
          <a:prstGeom prst="rect">
            <a:avLst/>
          </a:prstGeom>
        </p:spPr>
      </p:pic>
      <p:sp>
        <p:nvSpPr>
          <p:cNvPr id="4" name="TextBox 3">
            <a:extLst>
              <a:ext uri="{FF2B5EF4-FFF2-40B4-BE49-F238E27FC236}">
                <a16:creationId xmlns:a16="http://schemas.microsoft.com/office/drawing/2014/main" id="{38D7119F-8E68-C9F4-43D7-FD527771D722}"/>
              </a:ext>
            </a:extLst>
          </p:cNvPr>
          <p:cNvSpPr txBox="1"/>
          <p:nvPr/>
        </p:nvSpPr>
        <p:spPr>
          <a:xfrm>
            <a:off x="5450364" y="4146887"/>
            <a:ext cx="2936891" cy="400110"/>
          </a:xfrm>
          <a:prstGeom prst="rect">
            <a:avLst/>
          </a:prstGeom>
          <a:noFill/>
        </p:spPr>
        <p:txBody>
          <a:bodyPr wrap="square" rtlCol="0">
            <a:spAutoFit/>
          </a:bodyPr>
          <a:lstStyle/>
          <a:p>
            <a:r>
              <a:rPr lang="en-US" sz="1000" dirty="0">
                <a:hlinkClick r:id="rId3"/>
              </a:rPr>
              <a:t>https://charts.ecmwf.int/products/plwww_m_hr_ccaf_adrian_ts?single_product=latest</a:t>
            </a:r>
            <a:r>
              <a:rPr lang="en-US" sz="1000" dirty="0"/>
              <a:t> </a:t>
            </a:r>
          </a:p>
        </p:txBody>
      </p:sp>
      <p:pic>
        <p:nvPicPr>
          <p:cNvPr id="6" name="Picture 5" descr="A graph of different colored lines&#10;&#10;Description automatically generated">
            <a:extLst>
              <a:ext uri="{FF2B5EF4-FFF2-40B4-BE49-F238E27FC236}">
                <a16:creationId xmlns:a16="http://schemas.microsoft.com/office/drawing/2014/main" id="{4E46AB16-2A36-A660-95C8-057B3789FB0C}"/>
              </a:ext>
            </a:extLst>
          </p:cNvPr>
          <p:cNvPicPr>
            <a:picLocks noChangeAspect="1"/>
          </p:cNvPicPr>
          <p:nvPr/>
        </p:nvPicPr>
        <p:blipFill>
          <a:blip r:embed="rId4"/>
          <a:stretch>
            <a:fillRect/>
          </a:stretch>
        </p:blipFill>
        <p:spPr>
          <a:xfrm>
            <a:off x="336941" y="306902"/>
            <a:ext cx="4081318" cy="4081318"/>
          </a:xfrm>
          <a:prstGeom prst="rect">
            <a:avLst/>
          </a:prstGeom>
        </p:spPr>
      </p:pic>
      <p:sp>
        <p:nvSpPr>
          <p:cNvPr id="8" name="TextBox 7">
            <a:extLst>
              <a:ext uri="{FF2B5EF4-FFF2-40B4-BE49-F238E27FC236}">
                <a16:creationId xmlns:a16="http://schemas.microsoft.com/office/drawing/2014/main" id="{A60D81F7-ABFE-C6FB-739F-A28232336C06}"/>
              </a:ext>
            </a:extLst>
          </p:cNvPr>
          <p:cNvSpPr txBox="1"/>
          <p:nvPr/>
        </p:nvSpPr>
        <p:spPr>
          <a:xfrm>
            <a:off x="667117" y="4506457"/>
            <a:ext cx="3317009" cy="400110"/>
          </a:xfrm>
          <a:prstGeom prst="rect">
            <a:avLst/>
          </a:prstGeom>
          <a:noFill/>
        </p:spPr>
        <p:txBody>
          <a:bodyPr wrap="square">
            <a:spAutoFit/>
          </a:bodyPr>
          <a:lstStyle/>
          <a:p>
            <a:r>
              <a:rPr lang="en-US" sz="1000" dirty="0">
                <a:hlinkClick r:id="rId5"/>
              </a:rPr>
              <a:t>https://www.emc.ncep.noaa.gov/users/verification/global/gfs/prod/atmos/long_term/monthly_yearly_stats/</a:t>
            </a:r>
            <a:r>
              <a:rPr lang="en-US" sz="1000" dirty="0"/>
              <a:t> </a:t>
            </a:r>
          </a:p>
        </p:txBody>
      </p:sp>
    </p:spTree>
    <p:extLst>
      <p:ext uri="{BB962C8B-B14F-4D97-AF65-F5344CB8AC3E}">
        <p14:creationId xmlns:p14="http://schemas.microsoft.com/office/powerpoint/2010/main" val="2305182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D290-14F1-B60A-EB06-3BFFCC03D133}"/>
              </a:ext>
            </a:extLst>
          </p:cNvPr>
          <p:cNvSpPr>
            <a:spLocks noGrp="1"/>
          </p:cNvSpPr>
          <p:nvPr>
            <p:ph type="title"/>
          </p:nvPr>
        </p:nvSpPr>
        <p:spPr>
          <a:xfrm>
            <a:off x="729450" y="579928"/>
            <a:ext cx="7688700" cy="535200"/>
          </a:xfrm>
        </p:spPr>
        <p:txBody>
          <a:bodyPr>
            <a:normAutofit fontScale="90000"/>
          </a:bodyPr>
          <a:lstStyle/>
          <a:p>
            <a:r>
              <a:rPr lang="en-US" dirty="0"/>
              <a:t>Model Resolution at the Major Operational Centers</a:t>
            </a:r>
          </a:p>
        </p:txBody>
      </p:sp>
      <p:graphicFrame>
        <p:nvGraphicFramePr>
          <p:cNvPr id="4" name="Table 3">
            <a:extLst>
              <a:ext uri="{FF2B5EF4-FFF2-40B4-BE49-F238E27FC236}">
                <a16:creationId xmlns:a16="http://schemas.microsoft.com/office/drawing/2014/main" id="{65789CB1-7312-560D-9FC6-D97F1221D18B}"/>
              </a:ext>
            </a:extLst>
          </p:cNvPr>
          <p:cNvGraphicFramePr>
            <a:graphicFrameLocks noGrp="1"/>
          </p:cNvGraphicFramePr>
          <p:nvPr>
            <p:extLst>
              <p:ext uri="{D42A27DB-BD31-4B8C-83A1-F6EECF244321}">
                <p14:modId xmlns:p14="http://schemas.microsoft.com/office/powerpoint/2010/main" val="2911894115"/>
              </p:ext>
            </p:extLst>
          </p:nvPr>
        </p:nvGraphicFramePr>
        <p:xfrm>
          <a:off x="1264245" y="1386584"/>
          <a:ext cx="6615510" cy="2966720"/>
        </p:xfrm>
        <a:graphic>
          <a:graphicData uri="http://schemas.openxmlformats.org/drawingml/2006/table">
            <a:tbl>
              <a:tblPr firstRow="1" bandRow="1">
                <a:tableStyleId>{7DF18680-E054-41AD-8BC1-D1AEF772440D}</a:tableStyleId>
              </a:tblPr>
              <a:tblGrid>
                <a:gridCol w="2205170">
                  <a:extLst>
                    <a:ext uri="{9D8B030D-6E8A-4147-A177-3AD203B41FA5}">
                      <a16:colId xmlns:a16="http://schemas.microsoft.com/office/drawing/2014/main" val="3498650943"/>
                    </a:ext>
                  </a:extLst>
                </a:gridCol>
                <a:gridCol w="2205170">
                  <a:extLst>
                    <a:ext uri="{9D8B030D-6E8A-4147-A177-3AD203B41FA5}">
                      <a16:colId xmlns:a16="http://schemas.microsoft.com/office/drawing/2014/main" val="3620204208"/>
                    </a:ext>
                  </a:extLst>
                </a:gridCol>
                <a:gridCol w="2205170">
                  <a:extLst>
                    <a:ext uri="{9D8B030D-6E8A-4147-A177-3AD203B41FA5}">
                      <a16:colId xmlns:a16="http://schemas.microsoft.com/office/drawing/2014/main" val="3854453836"/>
                    </a:ext>
                  </a:extLst>
                </a:gridCol>
              </a:tblGrid>
              <a:tr h="370840">
                <a:tc>
                  <a:txBody>
                    <a:bodyPr/>
                    <a:lstStyle/>
                    <a:p>
                      <a:r>
                        <a:rPr lang="en-US" dirty="0"/>
                        <a:t>Model</a:t>
                      </a:r>
                    </a:p>
                  </a:txBody>
                  <a:tcPr/>
                </a:tc>
                <a:tc>
                  <a:txBody>
                    <a:bodyPr/>
                    <a:lstStyle/>
                    <a:p>
                      <a:r>
                        <a:rPr lang="en-US" dirty="0"/>
                        <a:t>Resolution</a:t>
                      </a:r>
                    </a:p>
                  </a:txBody>
                  <a:tcPr/>
                </a:tc>
                <a:tc>
                  <a:txBody>
                    <a:bodyPr/>
                    <a:lstStyle/>
                    <a:p>
                      <a:r>
                        <a:rPr lang="en-US" dirty="0"/>
                        <a:t>Levels</a:t>
                      </a:r>
                    </a:p>
                  </a:txBody>
                  <a:tcPr/>
                </a:tc>
                <a:extLst>
                  <a:ext uri="{0D108BD9-81ED-4DB2-BD59-A6C34878D82A}">
                    <a16:rowId xmlns:a16="http://schemas.microsoft.com/office/drawing/2014/main" val="1279218781"/>
                  </a:ext>
                </a:extLst>
              </a:tr>
              <a:tr h="370840">
                <a:tc>
                  <a:txBody>
                    <a:bodyPr/>
                    <a:lstStyle/>
                    <a:p>
                      <a:r>
                        <a:rPr lang="en-US" dirty="0"/>
                        <a:t>ECMWF</a:t>
                      </a:r>
                    </a:p>
                  </a:txBody>
                  <a:tcPr/>
                </a:tc>
                <a:tc>
                  <a:txBody>
                    <a:bodyPr/>
                    <a:lstStyle/>
                    <a:p>
                      <a:r>
                        <a:rPr lang="en-US" dirty="0"/>
                        <a:t>9 km</a:t>
                      </a:r>
                    </a:p>
                  </a:txBody>
                  <a:tcPr/>
                </a:tc>
                <a:tc>
                  <a:txBody>
                    <a:bodyPr/>
                    <a:lstStyle/>
                    <a:p>
                      <a:r>
                        <a:rPr lang="en-US" dirty="0"/>
                        <a:t>137</a:t>
                      </a:r>
                    </a:p>
                  </a:txBody>
                  <a:tcPr/>
                </a:tc>
                <a:extLst>
                  <a:ext uri="{0D108BD9-81ED-4DB2-BD59-A6C34878D82A}">
                    <a16:rowId xmlns:a16="http://schemas.microsoft.com/office/drawing/2014/main" val="808123432"/>
                  </a:ext>
                </a:extLst>
              </a:tr>
              <a:tr h="370840">
                <a:tc>
                  <a:txBody>
                    <a:bodyPr/>
                    <a:lstStyle/>
                    <a:p>
                      <a:r>
                        <a:rPr lang="en-US" dirty="0"/>
                        <a:t>NCEP/EMC</a:t>
                      </a:r>
                    </a:p>
                  </a:txBody>
                  <a:tcPr/>
                </a:tc>
                <a:tc>
                  <a:txBody>
                    <a:bodyPr/>
                    <a:lstStyle/>
                    <a:p>
                      <a:r>
                        <a:rPr lang="en-US" dirty="0"/>
                        <a:t>13 km</a:t>
                      </a:r>
                    </a:p>
                  </a:txBody>
                  <a:tcPr/>
                </a:tc>
                <a:tc>
                  <a:txBody>
                    <a:bodyPr/>
                    <a:lstStyle/>
                    <a:p>
                      <a:r>
                        <a:rPr lang="en-US" dirty="0"/>
                        <a:t>127</a:t>
                      </a:r>
                    </a:p>
                  </a:txBody>
                  <a:tcPr/>
                </a:tc>
                <a:extLst>
                  <a:ext uri="{0D108BD9-81ED-4DB2-BD59-A6C34878D82A}">
                    <a16:rowId xmlns:a16="http://schemas.microsoft.com/office/drawing/2014/main" val="1890254674"/>
                  </a:ext>
                </a:extLst>
              </a:tr>
              <a:tr h="370840">
                <a:tc>
                  <a:txBody>
                    <a:bodyPr/>
                    <a:lstStyle/>
                    <a:p>
                      <a:r>
                        <a:rPr lang="en-US" dirty="0"/>
                        <a:t>CMC</a:t>
                      </a:r>
                    </a:p>
                  </a:txBody>
                  <a:tcPr/>
                </a:tc>
                <a:tc>
                  <a:txBody>
                    <a:bodyPr/>
                    <a:lstStyle/>
                    <a:p>
                      <a:r>
                        <a:rPr lang="en-US" dirty="0"/>
                        <a:t>15 km</a:t>
                      </a:r>
                    </a:p>
                  </a:txBody>
                  <a:tcPr/>
                </a:tc>
                <a:tc>
                  <a:txBody>
                    <a:bodyPr/>
                    <a:lstStyle/>
                    <a:p>
                      <a:r>
                        <a:rPr lang="en-US" dirty="0"/>
                        <a:t>80</a:t>
                      </a:r>
                    </a:p>
                  </a:txBody>
                  <a:tcPr/>
                </a:tc>
                <a:extLst>
                  <a:ext uri="{0D108BD9-81ED-4DB2-BD59-A6C34878D82A}">
                    <a16:rowId xmlns:a16="http://schemas.microsoft.com/office/drawing/2014/main" val="3608281792"/>
                  </a:ext>
                </a:extLst>
              </a:tr>
              <a:tr h="370840">
                <a:tc>
                  <a:txBody>
                    <a:bodyPr/>
                    <a:lstStyle/>
                    <a:p>
                      <a:r>
                        <a:rPr lang="en-US" dirty="0"/>
                        <a:t>Met Office</a:t>
                      </a:r>
                    </a:p>
                  </a:txBody>
                  <a:tcPr/>
                </a:tc>
                <a:tc>
                  <a:txBody>
                    <a:bodyPr/>
                    <a:lstStyle/>
                    <a:p>
                      <a:r>
                        <a:rPr lang="en-US" dirty="0"/>
                        <a:t>10 km</a:t>
                      </a:r>
                    </a:p>
                  </a:txBody>
                  <a:tcPr/>
                </a:tc>
                <a:tc>
                  <a:txBody>
                    <a:bodyPr/>
                    <a:lstStyle/>
                    <a:p>
                      <a:r>
                        <a:rPr lang="en-US" dirty="0"/>
                        <a:t>70</a:t>
                      </a:r>
                    </a:p>
                  </a:txBody>
                  <a:tcPr/>
                </a:tc>
                <a:extLst>
                  <a:ext uri="{0D108BD9-81ED-4DB2-BD59-A6C34878D82A}">
                    <a16:rowId xmlns:a16="http://schemas.microsoft.com/office/drawing/2014/main" val="4039323757"/>
                  </a:ext>
                </a:extLst>
              </a:tr>
              <a:tr h="370840">
                <a:tc>
                  <a:txBody>
                    <a:bodyPr/>
                    <a:lstStyle/>
                    <a:p>
                      <a:r>
                        <a:rPr lang="en-US" dirty="0" err="1"/>
                        <a:t>Meteo</a:t>
                      </a:r>
                      <a:r>
                        <a:rPr lang="en-US" dirty="0"/>
                        <a:t>-France</a:t>
                      </a:r>
                    </a:p>
                  </a:txBody>
                  <a:tcPr/>
                </a:tc>
                <a:tc>
                  <a:txBody>
                    <a:bodyPr/>
                    <a:lstStyle/>
                    <a:p>
                      <a:r>
                        <a:rPr lang="en-US" dirty="0"/>
                        <a:t>5-25 km</a:t>
                      </a:r>
                    </a:p>
                  </a:txBody>
                  <a:tcPr/>
                </a:tc>
                <a:tc>
                  <a:txBody>
                    <a:bodyPr/>
                    <a:lstStyle/>
                    <a:p>
                      <a:r>
                        <a:rPr lang="en-US" dirty="0"/>
                        <a:t>105</a:t>
                      </a:r>
                    </a:p>
                  </a:txBody>
                  <a:tcPr/>
                </a:tc>
                <a:extLst>
                  <a:ext uri="{0D108BD9-81ED-4DB2-BD59-A6C34878D82A}">
                    <a16:rowId xmlns:a16="http://schemas.microsoft.com/office/drawing/2014/main" val="86140462"/>
                  </a:ext>
                </a:extLst>
              </a:tr>
              <a:tr h="370840">
                <a:tc>
                  <a:txBody>
                    <a:bodyPr/>
                    <a:lstStyle/>
                    <a:p>
                      <a:r>
                        <a:rPr lang="en-US" dirty="0"/>
                        <a:t>DWD</a:t>
                      </a:r>
                    </a:p>
                  </a:txBody>
                  <a:tcPr/>
                </a:tc>
                <a:tc>
                  <a:txBody>
                    <a:bodyPr/>
                    <a:lstStyle/>
                    <a:p>
                      <a:r>
                        <a:rPr lang="en-US" dirty="0"/>
                        <a:t>13</a:t>
                      </a:r>
                    </a:p>
                  </a:txBody>
                  <a:tcPr/>
                </a:tc>
                <a:tc>
                  <a:txBody>
                    <a:bodyPr/>
                    <a:lstStyle/>
                    <a:p>
                      <a:r>
                        <a:rPr lang="en-US" dirty="0"/>
                        <a:t>90</a:t>
                      </a:r>
                    </a:p>
                  </a:txBody>
                  <a:tcPr/>
                </a:tc>
                <a:extLst>
                  <a:ext uri="{0D108BD9-81ED-4DB2-BD59-A6C34878D82A}">
                    <a16:rowId xmlns:a16="http://schemas.microsoft.com/office/drawing/2014/main" val="298039376"/>
                  </a:ext>
                </a:extLst>
              </a:tr>
              <a:tr h="370840">
                <a:tc>
                  <a:txBody>
                    <a:bodyPr/>
                    <a:lstStyle/>
                    <a:p>
                      <a:r>
                        <a:rPr lang="en-US" dirty="0"/>
                        <a:t>JMA</a:t>
                      </a:r>
                    </a:p>
                  </a:txBody>
                  <a:tcPr/>
                </a:tc>
                <a:tc>
                  <a:txBody>
                    <a:bodyPr/>
                    <a:lstStyle/>
                    <a:p>
                      <a:r>
                        <a:rPr lang="en-US" dirty="0"/>
                        <a:t>20</a:t>
                      </a:r>
                    </a:p>
                  </a:txBody>
                  <a:tcPr/>
                </a:tc>
                <a:tc>
                  <a:txBody>
                    <a:bodyPr/>
                    <a:lstStyle/>
                    <a:p>
                      <a:r>
                        <a:rPr lang="en-US" dirty="0"/>
                        <a:t>100</a:t>
                      </a:r>
                    </a:p>
                  </a:txBody>
                  <a:tcPr/>
                </a:tc>
                <a:extLst>
                  <a:ext uri="{0D108BD9-81ED-4DB2-BD59-A6C34878D82A}">
                    <a16:rowId xmlns:a16="http://schemas.microsoft.com/office/drawing/2014/main" val="2354172530"/>
                  </a:ext>
                </a:extLst>
              </a:tr>
            </a:tbl>
          </a:graphicData>
        </a:graphic>
      </p:graphicFrame>
      <p:sp>
        <p:nvSpPr>
          <p:cNvPr id="5" name="TextBox 4">
            <a:extLst>
              <a:ext uri="{FF2B5EF4-FFF2-40B4-BE49-F238E27FC236}">
                <a16:creationId xmlns:a16="http://schemas.microsoft.com/office/drawing/2014/main" id="{BEC8316C-CEDD-9FD8-D127-7FF2011C4076}"/>
              </a:ext>
            </a:extLst>
          </p:cNvPr>
          <p:cNvSpPr txBox="1"/>
          <p:nvPr/>
        </p:nvSpPr>
        <p:spPr>
          <a:xfrm>
            <a:off x="2748424" y="4470871"/>
            <a:ext cx="3647152" cy="307777"/>
          </a:xfrm>
          <a:prstGeom prst="rect">
            <a:avLst/>
          </a:prstGeom>
          <a:noFill/>
        </p:spPr>
        <p:txBody>
          <a:bodyPr wrap="none" rtlCol="0">
            <a:spAutoFit/>
          </a:bodyPr>
          <a:lstStyle/>
          <a:p>
            <a:r>
              <a:rPr lang="en-US" dirty="0"/>
              <a:t>Reference: Magnusson et al. (BAMS, 2022)</a:t>
            </a:r>
          </a:p>
        </p:txBody>
      </p:sp>
    </p:spTree>
    <p:extLst>
      <p:ext uri="{BB962C8B-B14F-4D97-AF65-F5344CB8AC3E}">
        <p14:creationId xmlns:p14="http://schemas.microsoft.com/office/powerpoint/2010/main" val="1201181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854871-C03B-4B60-541D-28D0DBB12C0A}"/>
              </a:ext>
            </a:extLst>
          </p:cNvPr>
          <p:cNvPicPr>
            <a:picLocks noChangeAspect="1"/>
          </p:cNvPicPr>
          <p:nvPr/>
        </p:nvPicPr>
        <p:blipFill>
          <a:blip r:embed="rId2"/>
          <a:stretch>
            <a:fillRect/>
          </a:stretch>
        </p:blipFill>
        <p:spPr>
          <a:xfrm>
            <a:off x="4765691" y="2428803"/>
            <a:ext cx="4114800" cy="2464337"/>
          </a:xfrm>
          <a:prstGeom prst="rect">
            <a:avLst/>
          </a:prstGeom>
        </p:spPr>
      </p:pic>
      <p:pic>
        <p:nvPicPr>
          <p:cNvPr id="7" name="Picture 6">
            <a:extLst>
              <a:ext uri="{FF2B5EF4-FFF2-40B4-BE49-F238E27FC236}">
                <a16:creationId xmlns:a16="http://schemas.microsoft.com/office/drawing/2014/main" id="{7FB08CF8-03D0-0908-E34D-B4FF99A763EF}"/>
              </a:ext>
            </a:extLst>
          </p:cNvPr>
          <p:cNvPicPr>
            <a:picLocks noChangeAspect="1"/>
          </p:cNvPicPr>
          <p:nvPr/>
        </p:nvPicPr>
        <p:blipFill>
          <a:blip r:embed="rId3"/>
          <a:stretch>
            <a:fillRect/>
          </a:stretch>
        </p:blipFill>
        <p:spPr>
          <a:xfrm>
            <a:off x="263510" y="1022507"/>
            <a:ext cx="4114800" cy="3393766"/>
          </a:xfrm>
          <a:prstGeom prst="rect">
            <a:avLst/>
          </a:prstGeom>
        </p:spPr>
      </p:pic>
      <p:sp>
        <p:nvSpPr>
          <p:cNvPr id="9" name="Rectangle 8">
            <a:extLst>
              <a:ext uri="{FF2B5EF4-FFF2-40B4-BE49-F238E27FC236}">
                <a16:creationId xmlns:a16="http://schemas.microsoft.com/office/drawing/2014/main" id="{35E9B722-EF79-9359-E779-7630D9C50F4D}"/>
              </a:ext>
            </a:extLst>
          </p:cNvPr>
          <p:cNvSpPr/>
          <p:nvPr/>
        </p:nvSpPr>
        <p:spPr>
          <a:xfrm>
            <a:off x="7308900" y="34166"/>
            <a:ext cx="1810327" cy="15147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0E20CC-16B9-F257-9103-8A30CD107F61}"/>
              </a:ext>
            </a:extLst>
          </p:cNvPr>
          <p:cNvSpPr txBox="1"/>
          <p:nvPr/>
        </p:nvSpPr>
        <p:spPr>
          <a:xfrm>
            <a:off x="325547" y="153151"/>
            <a:ext cx="8637249" cy="515206"/>
          </a:xfrm>
          <a:prstGeom prst="rect">
            <a:avLst/>
          </a:prstGeom>
          <a:noFill/>
        </p:spPr>
        <p:txBody>
          <a:bodyPr wrap="square" rtlCol="0">
            <a:spAutoFit/>
          </a:bodyPr>
          <a:lstStyle/>
          <a:p>
            <a:pPr algn="ctr">
              <a:lnSpc>
                <a:spcPct val="120000"/>
              </a:lnSpc>
            </a:pPr>
            <a:r>
              <a:rPr lang="en-US" sz="1200" b="1" dirty="0">
                <a:latin typeface="+mn-lt"/>
              </a:rPr>
              <a:t>Global Storm-Resolving Models (GSRMs) in the</a:t>
            </a:r>
          </a:p>
          <a:p>
            <a:pPr algn="ctr">
              <a:lnSpc>
                <a:spcPct val="120000"/>
              </a:lnSpc>
            </a:pPr>
            <a:r>
              <a:rPr lang="en-US" sz="1200" b="1" dirty="0" err="1">
                <a:effectLst/>
                <a:latin typeface="+mn-lt"/>
              </a:rPr>
              <a:t>DYnamics</a:t>
            </a:r>
            <a:r>
              <a:rPr lang="en-US" sz="1200" b="1" dirty="0">
                <a:effectLst/>
                <a:latin typeface="+mn-lt"/>
              </a:rPr>
              <a:t> of the Atmospheric general circulation Modeled On Non-hydrostatic Domains (</a:t>
            </a:r>
            <a:r>
              <a:rPr lang="en-US" sz="1200" b="1" dirty="0">
                <a:effectLst/>
                <a:latin typeface="+mn-lt"/>
                <a:hlinkClick r:id="rId4"/>
              </a:rPr>
              <a:t>DYAMOND</a:t>
            </a:r>
            <a:r>
              <a:rPr lang="en-US" sz="1200" b="1" dirty="0">
                <a:effectLst/>
                <a:latin typeface="+mn-lt"/>
              </a:rPr>
              <a:t>) Project</a:t>
            </a:r>
          </a:p>
        </p:txBody>
      </p:sp>
      <p:sp>
        <p:nvSpPr>
          <p:cNvPr id="10" name="TextBox 9">
            <a:extLst>
              <a:ext uri="{FF2B5EF4-FFF2-40B4-BE49-F238E27FC236}">
                <a16:creationId xmlns:a16="http://schemas.microsoft.com/office/drawing/2014/main" id="{2B354199-DB58-2461-9738-0B88C5A8D585}"/>
              </a:ext>
            </a:extLst>
          </p:cNvPr>
          <p:cNvSpPr txBox="1"/>
          <p:nvPr/>
        </p:nvSpPr>
        <p:spPr>
          <a:xfrm>
            <a:off x="2643555" y="4585363"/>
            <a:ext cx="2055371" cy="307777"/>
          </a:xfrm>
          <a:prstGeom prst="rect">
            <a:avLst/>
          </a:prstGeom>
          <a:noFill/>
        </p:spPr>
        <p:txBody>
          <a:bodyPr wrap="none" rtlCol="0">
            <a:spAutoFit/>
          </a:bodyPr>
          <a:lstStyle/>
          <a:p>
            <a:r>
              <a:rPr lang="en-US" dirty="0"/>
              <a:t>DYAMOND Summer </a:t>
            </a:r>
            <a:r>
              <a:rPr lang="en-US" dirty="0">
                <a:sym typeface="Wingdings" pitchFamily="2" charset="2"/>
              </a:rPr>
              <a:t></a:t>
            </a:r>
            <a:endParaRPr lang="en-US" dirty="0"/>
          </a:p>
        </p:txBody>
      </p:sp>
      <p:sp>
        <p:nvSpPr>
          <p:cNvPr id="11" name="TextBox 10">
            <a:extLst>
              <a:ext uri="{FF2B5EF4-FFF2-40B4-BE49-F238E27FC236}">
                <a16:creationId xmlns:a16="http://schemas.microsoft.com/office/drawing/2014/main" id="{B834DFBE-DB10-04AC-8AAB-3C240FF7349B}"/>
              </a:ext>
            </a:extLst>
          </p:cNvPr>
          <p:cNvSpPr txBox="1"/>
          <p:nvPr/>
        </p:nvSpPr>
        <p:spPr>
          <a:xfrm>
            <a:off x="4644171" y="1967686"/>
            <a:ext cx="1896673" cy="307777"/>
          </a:xfrm>
          <a:prstGeom prst="rect">
            <a:avLst/>
          </a:prstGeom>
          <a:noFill/>
        </p:spPr>
        <p:txBody>
          <a:bodyPr wrap="none" rtlCol="0">
            <a:spAutoFit/>
          </a:bodyPr>
          <a:lstStyle/>
          <a:p>
            <a:r>
              <a:rPr lang="en-US" dirty="0">
                <a:sym typeface="Wingdings" pitchFamily="2" charset="2"/>
              </a:rPr>
              <a:t> </a:t>
            </a:r>
            <a:r>
              <a:rPr lang="en-US" dirty="0"/>
              <a:t>DYAMOND Winter</a:t>
            </a:r>
          </a:p>
        </p:txBody>
      </p:sp>
      <p:sp>
        <p:nvSpPr>
          <p:cNvPr id="13" name="TextBox 12">
            <a:extLst>
              <a:ext uri="{FF2B5EF4-FFF2-40B4-BE49-F238E27FC236}">
                <a16:creationId xmlns:a16="http://schemas.microsoft.com/office/drawing/2014/main" id="{E996CDFF-F8B3-EF2C-E737-36C00FC647C7}"/>
              </a:ext>
            </a:extLst>
          </p:cNvPr>
          <p:cNvSpPr txBox="1"/>
          <p:nvPr/>
        </p:nvSpPr>
        <p:spPr>
          <a:xfrm>
            <a:off x="4708259" y="840968"/>
            <a:ext cx="4229663" cy="954107"/>
          </a:xfrm>
          <a:prstGeom prst="rect">
            <a:avLst/>
          </a:prstGeom>
          <a:solidFill>
            <a:schemeClr val="bg1"/>
          </a:solidFill>
        </p:spPr>
        <p:txBody>
          <a:bodyPr wrap="square">
            <a:spAutoFit/>
          </a:bodyPr>
          <a:lstStyle/>
          <a:p>
            <a:r>
              <a:rPr lang="en-US" dirty="0">
                <a:solidFill>
                  <a:srgbClr val="7030A0"/>
                </a:solidFill>
              </a:rPr>
              <a:t>The outcomes of the DYAMOND Initiative offer valuable insights into the behavior of global convective storms and demonstrating the potential for sub-10-km-resolution global weather prediction.</a:t>
            </a:r>
          </a:p>
        </p:txBody>
      </p:sp>
    </p:spTree>
    <p:extLst>
      <p:ext uri="{BB962C8B-B14F-4D97-AF65-F5344CB8AC3E}">
        <p14:creationId xmlns:p14="http://schemas.microsoft.com/office/powerpoint/2010/main" val="2928649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weather conditions&#10;&#10;Description automatically generated">
            <a:extLst>
              <a:ext uri="{FF2B5EF4-FFF2-40B4-BE49-F238E27FC236}">
                <a16:creationId xmlns:a16="http://schemas.microsoft.com/office/drawing/2014/main" id="{FB9E797C-1373-CB28-3E3C-43A6D251B698}"/>
              </a:ext>
            </a:extLst>
          </p:cNvPr>
          <p:cNvPicPr>
            <a:picLocks noChangeAspect="1"/>
          </p:cNvPicPr>
          <p:nvPr/>
        </p:nvPicPr>
        <p:blipFill>
          <a:blip r:embed="rId2"/>
          <a:stretch>
            <a:fillRect/>
          </a:stretch>
        </p:blipFill>
        <p:spPr>
          <a:xfrm>
            <a:off x="301798" y="697573"/>
            <a:ext cx="5657568" cy="4243840"/>
          </a:xfrm>
          <a:prstGeom prst="rect">
            <a:avLst/>
          </a:prstGeom>
        </p:spPr>
      </p:pic>
      <p:pic>
        <p:nvPicPr>
          <p:cNvPr id="4" name="Picture 3">
            <a:extLst>
              <a:ext uri="{FF2B5EF4-FFF2-40B4-BE49-F238E27FC236}">
                <a16:creationId xmlns:a16="http://schemas.microsoft.com/office/drawing/2014/main" id="{C28138C4-0DFB-AF21-8AE4-402097466BC5}"/>
              </a:ext>
            </a:extLst>
          </p:cNvPr>
          <p:cNvPicPr>
            <a:picLocks noChangeAspect="1"/>
          </p:cNvPicPr>
          <p:nvPr/>
        </p:nvPicPr>
        <p:blipFill>
          <a:blip r:embed="rId3"/>
          <a:stretch>
            <a:fillRect/>
          </a:stretch>
        </p:blipFill>
        <p:spPr>
          <a:xfrm>
            <a:off x="595711" y="202087"/>
            <a:ext cx="5657568" cy="542583"/>
          </a:xfrm>
          <a:prstGeom prst="rect">
            <a:avLst/>
          </a:prstGeom>
        </p:spPr>
      </p:pic>
      <p:sp>
        <p:nvSpPr>
          <p:cNvPr id="6" name="TextBox 5">
            <a:extLst>
              <a:ext uri="{FF2B5EF4-FFF2-40B4-BE49-F238E27FC236}">
                <a16:creationId xmlns:a16="http://schemas.microsoft.com/office/drawing/2014/main" id="{32432E12-F116-60AF-8362-6693546409CB}"/>
              </a:ext>
            </a:extLst>
          </p:cNvPr>
          <p:cNvSpPr txBox="1"/>
          <p:nvPr/>
        </p:nvSpPr>
        <p:spPr>
          <a:xfrm>
            <a:off x="5959366" y="1410305"/>
            <a:ext cx="3096797" cy="1600438"/>
          </a:xfrm>
          <a:prstGeom prst="rect">
            <a:avLst/>
          </a:prstGeom>
          <a:noFill/>
        </p:spPr>
        <p:txBody>
          <a:bodyPr wrap="square">
            <a:spAutoFit/>
          </a:bodyPr>
          <a:lstStyle/>
          <a:p>
            <a:r>
              <a:rPr lang="en-US" b="1" dirty="0" err="1"/>
              <a:t>SHiELD</a:t>
            </a:r>
            <a:r>
              <a:rPr lang="en-US" dirty="0"/>
              <a:t> is a </a:t>
            </a:r>
            <a:r>
              <a:rPr lang="en-US" b="1" dirty="0"/>
              <a:t>research-oriented</a:t>
            </a:r>
            <a:r>
              <a:rPr lang="en-US" dirty="0"/>
              <a:t> Unified Forecast System (UFS) prototype </a:t>
            </a:r>
            <a:r>
              <a:rPr lang="en-US" b="1" dirty="0"/>
              <a:t>atmosphere model</a:t>
            </a:r>
            <a:r>
              <a:rPr lang="en-US" dirty="0"/>
              <a:t> showing the power of a unified prediction system across a variety of time and space scales designed for a wide array of applications.</a:t>
            </a:r>
          </a:p>
        </p:txBody>
      </p:sp>
      <p:sp>
        <p:nvSpPr>
          <p:cNvPr id="7" name="TextBox 6">
            <a:extLst>
              <a:ext uri="{FF2B5EF4-FFF2-40B4-BE49-F238E27FC236}">
                <a16:creationId xmlns:a16="http://schemas.microsoft.com/office/drawing/2014/main" id="{53584D86-E0F3-4557-A2F4-A83B1581CA23}"/>
              </a:ext>
            </a:extLst>
          </p:cNvPr>
          <p:cNvSpPr txBox="1"/>
          <p:nvPr/>
        </p:nvSpPr>
        <p:spPr>
          <a:xfrm>
            <a:off x="5770178" y="3257881"/>
            <a:ext cx="3035989" cy="954107"/>
          </a:xfrm>
          <a:prstGeom prst="rect">
            <a:avLst/>
          </a:prstGeom>
          <a:noFill/>
        </p:spPr>
        <p:txBody>
          <a:bodyPr wrap="square" rtlCol="0">
            <a:spAutoFit/>
          </a:bodyPr>
          <a:lstStyle/>
          <a:p>
            <a:r>
              <a:rPr lang="en-US" dirty="0"/>
              <a:t>Our home address: </a:t>
            </a:r>
            <a:r>
              <a:rPr lang="en-US" dirty="0">
                <a:hlinkClick r:id="rId4"/>
              </a:rPr>
              <a:t>https://www.gfdl.noaa.gov/shield/</a:t>
            </a:r>
            <a:endParaRPr lang="en-US" dirty="0"/>
          </a:p>
          <a:p>
            <a:r>
              <a:rPr lang="en-US" dirty="0"/>
              <a:t>Our near-real-time forecast system: </a:t>
            </a:r>
            <a:r>
              <a:rPr lang="en-US" dirty="0">
                <a:hlinkClick r:id="rId5"/>
              </a:rPr>
              <a:t>https://shield.gfdl.noaa.gov/</a:t>
            </a:r>
            <a:r>
              <a:rPr lang="en-US" dirty="0"/>
              <a:t> </a:t>
            </a:r>
          </a:p>
        </p:txBody>
      </p:sp>
    </p:spTree>
    <p:extLst>
      <p:ext uri="{BB962C8B-B14F-4D97-AF65-F5344CB8AC3E}">
        <p14:creationId xmlns:p14="http://schemas.microsoft.com/office/powerpoint/2010/main" val="287164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8D00A-E26F-1C39-E2E9-26C8F363E344}"/>
              </a:ext>
            </a:extLst>
          </p:cNvPr>
          <p:cNvSpPr>
            <a:spLocks noGrp="1"/>
          </p:cNvSpPr>
          <p:nvPr>
            <p:ph type="title"/>
          </p:nvPr>
        </p:nvSpPr>
        <p:spPr>
          <a:xfrm>
            <a:off x="729450" y="575421"/>
            <a:ext cx="7688700" cy="535200"/>
          </a:xfrm>
        </p:spPr>
        <p:txBody>
          <a:bodyPr>
            <a:normAutofit fontScale="90000"/>
          </a:bodyPr>
          <a:lstStyle/>
          <a:p>
            <a:r>
              <a:rPr lang="en-US" dirty="0"/>
              <a:t>The configuration of the 13-km and 6.5-km </a:t>
            </a:r>
            <a:r>
              <a:rPr lang="en-US" dirty="0" err="1"/>
              <a:t>SHiELD</a:t>
            </a:r>
            <a:endParaRPr lang="en-US" dirty="0"/>
          </a:p>
        </p:txBody>
      </p:sp>
      <p:pic>
        <p:nvPicPr>
          <p:cNvPr id="4" name="Picture 3">
            <a:extLst>
              <a:ext uri="{FF2B5EF4-FFF2-40B4-BE49-F238E27FC236}">
                <a16:creationId xmlns:a16="http://schemas.microsoft.com/office/drawing/2014/main" id="{D49EA2AE-9E33-8909-1525-86B6A95A1178}"/>
              </a:ext>
            </a:extLst>
          </p:cNvPr>
          <p:cNvPicPr>
            <a:picLocks noChangeAspect="1"/>
          </p:cNvPicPr>
          <p:nvPr/>
        </p:nvPicPr>
        <p:blipFill>
          <a:blip r:embed="rId2"/>
          <a:stretch>
            <a:fillRect/>
          </a:stretch>
        </p:blipFill>
        <p:spPr>
          <a:xfrm>
            <a:off x="2228849" y="1285156"/>
            <a:ext cx="4686300" cy="1790700"/>
          </a:xfrm>
          <a:prstGeom prst="rect">
            <a:avLst/>
          </a:prstGeom>
        </p:spPr>
      </p:pic>
      <p:sp>
        <p:nvSpPr>
          <p:cNvPr id="5" name="TextBox 4">
            <a:extLst>
              <a:ext uri="{FF2B5EF4-FFF2-40B4-BE49-F238E27FC236}">
                <a16:creationId xmlns:a16="http://schemas.microsoft.com/office/drawing/2014/main" id="{AA4C7502-02FE-2AFE-D2B2-15752520B3D9}"/>
              </a:ext>
            </a:extLst>
          </p:cNvPr>
          <p:cNvSpPr txBox="1"/>
          <p:nvPr/>
        </p:nvSpPr>
        <p:spPr>
          <a:xfrm>
            <a:off x="779134" y="3205910"/>
            <a:ext cx="7585731" cy="1815882"/>
          </a:xfrm>
          <a:prstGeom prst="rect">
            <a:avLst/>
          </a:prstGeom>
          <a:noFill/>
        </p:spPr>
        <p:txBody>
          <a:bodyPr wrap="none" rtlCol="0">
            <a:spAutoFit/>
          </a:bodyPr>
          <a:lstStyle/>
          <a:p>
            <a:pPr marL="285750" indent="-285750">
              <a:buFont typeface="Wingdings" pitchFamily="2" charset="2"/>
              <a:buChar char="Ø"/>
            </a:pPr>
            <a:r>
              <a:rPr lang="en-US" dirty="0"/>
              <a:t>Double resolution </a:t>
            </a:r>
            <a:r>
              <a:rPr lang="en-US" dirty="0">
                <a:sym typeface="Wingdings" pitchFamily="2" charset="2"/>
              </a:rPr>
              <a:t> 4 times more grid cells</a:t>
            </a:r>
          </a:p>
          <a:p>
            <a:pPr marL="285750" indent="-285750">
              <a:buFont typeface="Wingdings" pitchFamily="2" charset="2"/>
              <a:buChar char="Ø"/>
            </a:pPr>
            <a:r>
              <a:rPr lang="en-US" dirty="0">
                <a:sym typeface="Wingdings" pitchFamily="2" charset="2"/>
              </a:rPr>
              <a:t>Half time step  maintain courant number</a:t>
            </a:r>
          </a:p>
          <a:p>
            <a:pPr marL="285750" indent="-285750">
              <a:buFont typeface="Wingdings" pitchFamily="2" charset="2"/>
              <a:buChar char="Ø"/>
            </a:pPr>
            <a:r>
              <a:rPr lang="en-US" dirty="0">
                <a:sym typeface="Wingdings" pitchFamily="2" charset="2"/>
              </a:rPr>
              <a:t>The </a:t>
            </a:r>
            <a:r>
              <a:rPr lang="en-US" dirty="0" err="1">
                <a:sym typeface="Wingdings" pitchFamily="2" charset="2"/>
              </a:rPr>
              <a:t>dycore</a:t>
            </a:r>
            <a:r>
              <a:rPr lang="en-US" dirty="0">
                <a:sym typeface="Wingdings" pitchFamily="2" charset="2"/>
              </a:rPr>
              <a:t> is 8 times more expensive,  but the total model is 6 times slower</a:t>
            </a:r>
          </a:p>
          <a:p>
            <a:pPr marL="285750" indent="-285750">
              <a:buFont typeface="Wingdings" pitchFamily="2" charset="2"/>
              <a:buChar char="Ø"/>
            </a:pPr>
            <a:r>
              <a:rPr lang="en-US" dirty="0">
                <a:sym typeface="Wingdings" pitchFamily="2" charset="2"/>
              </a:rPr>
              <a:t>Half remapping time step  twice cloud microphysics loops (inline microphysics)</a:t>
            </a:r>
          </a:p>
          <a:p>
            <a:pPr marL="285750" indent="-285750">
              <a:buFont typeface="Wingdings" pitchFamily="2" charset="2"/>
              <a:buChar char="Ø"/>
            </a:pPr>
            <a:r>
              <a:rPr lang="en-US" dirty="0">
                <a:sym typeface="Wingdings" pitchFamily="2" charset="2"/>
              </a:rPr>
              <a:t>GFSv16 convection scheme v2021, with tuned shallow convection</a:t>
            </a:r>
          </a:p>
          <a:p>
            <a:pPr marL="285750" indent="-285750">
              <a:buFont typeface="Wingdings" pitchFamily="2" charset="2"/>
              <a:buChar char="Ø"/>
            </a:pPr>
            <a:r>
              <a:rPr lang="en-US" dirty="0">
                <a:sym typeface="Wingdings" pitchFamily="2" charset="2"/>
              </a:rPr>
              <a:t>Scale-awareness in microphysics, convection, and PBL parameterizations</a:t>
            </a:r>
          </a:p>
          <a:p>
            <a:pPr marL="285750" indent="-285750">
              <a:buFont typeface="Wingdings" pitchFamily="2" charset="2"/>
              <a:buChar char="Ø"/>
            </a:pPr>
            <a:r>
              <a:rPr lang="en-US" dirty="0">
                <a:sym typeface="Wingdings" pitchFamily="2" charset="2"/>
              </a:rPr>
              <a:t>Updated energy conservation formula in C1536</a:t>
            </a:r>
          </a:p>
          <a:p>
            <a:pPr marL="285750" indent="-285750">
              <a:buFont typeface="Wingdings" pitchFamily="2" charset="2"/>
              <a:buChar char="Ø"/>
            </a:pPr>
            <a:r>
              <a:rPr lang="en-US" dirty="0">
                <a:sym typeface="Wingdings" pitchFamily="2" charset="2"/>
              </a:rPr>
              <a:t>Each configuration runs for 10 days, initialized every 5 days, covering 3 years (222 cases)</a:t>
            </a:r>
          </a:p>
        </p:txBody>
      </p:sp>
      <p:sp>
        <p:nvSpPr>
          <p:cNvPr id="6" name="TextBox 5">
            <a:extLst>
              <a:ext uri="{FF2B5EF4-FFF2-40B4-BE49-F238E27FC236}">
                <a16:creationId xmlns:a16="http://schemas.microsoft.com/office/drawing/2014/main" id="{0583F8D7-B3EE-2687-35C5-4C543E6E0A74}"/>
              </a:ext>
            </a:extLst>
          </p:cNvPr>
          <p:cNvSpPr txBox="1"/>
          <p:nvPr/>
        </p:nvSpPr>
        <p:spPr>
          <a:xfrm>
            <a:off x="7382122" y="3102241"/>
            <a:ext cx="1592103" cy="400110"/>
          </a:xfrm>
          <a:prstGeom prst="rect">
            <a:avLst/>
          </a:prstGeom>
          <a:noFill/>
        </p:spPr>
        <p:txBody>
          <a:bodyPr wrap="none" rtlCol="0">
            <a:spAutoFit/>
          </a:bodyPr>
          <a:lstStyle/>
          <a:p>
            <a:r>
              <a:rPr lang="en-US" sz="1000" dirty="0"/>
              <a:t>Zhou et al. (2022, 2024*)</a:t>
            </a:r>
          </a:p>
          <a:p>
            <a:r>
              <a:rPr lang="en-US" sz="1000" dirty="0"/>
              <a:t>Zhou and Harris (2022)</a:t>
            </a:r>
          </a:p>
        </p:txBody>
      </p:sp>
    </p:spTree>
    <p:extLst>
      <p:ext uri="{BB962C8B-B14F-4D97-AF65-F5344CB8AC3E}">
        <p14:creationId xmlns:p14="http://schemas.microsoft.com/office/powerpoint/2010/main" val="174856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energy spectrum&#10;&#10;Description automatically generated">
            <a:extLst>
              <a:ext uri="{FF2B5EF4-FFF2-40B4-BE49-F238E27FC236}">
                <a16:creationId xmlns:a16="http://schemas.microsoft.com/office/drawing/2014/main" id="{E4190452-69F2-EBA7-465C-3FF8BF485622}"/>
              </a:ext>
            </a:extLst>
          </p:cNvPr>
          <p:cNvPicPr>
            <a:picLocks noChangeAspect="1"/>
          </p:cNvPicPr>
          <p:nvPr/>
        </p:nvPicPr>
        <p:blipFill>
          <a:blip r:embed="rId2"/>
          <a:stretch>
            <a:fillRect/>
          </a:stretch>
        </p:blipFill>
        <p:spPr>
          <a:xfrm>
            <a:off x="37204" y="46646"/>
            <a:ext cx="4000500" cy="2603500"/>
          </a:xfrm>
          <a:prstGeom prst="rect">
            <a:avLst/>
          </a:prstGeom>
        </p:spPr>
      </p:pic>
      <p:pic>
        <p:nvPicPr>
          <p:cNvPr id="7" name="Picture 6" descr="A collage of earth's images&#10;&#10;Description automatically generated">
            <a:extLst>
              <a:ext uri="{FF2B5EF4-FFF2-40B4-BE49-F238E27FC236}">
                <a16:creationId xmlns:a16="http://schemas.microsoft.com/office/drawing/2014/main" id="{AC40450D-E20E-B877-9F6C-0D278C43EFA6}"/>
              </a:ext>
            </a:extLst>
          </p:cNvPr>
          <p:cNvPicPr>
            <a:picLocks noChangeAspect="1"/>
          </p:cNvPicPr>
          <p:nvPr/>
        </p:nvPicPr>
        <p:blipFill>
          <a:blip r:embed="rId3"/>
          <a:stretch>
            <a:fillRect/>
          </a:stretch>
        </p:blipFill>
        <p:spPr>
          <a:xfrm>
            <a:off x="4049486" y="46646"/>
            <a:ext cx="5057310" cy="5050207"/>
          </a:xfrm>
          <a:prstGeom prst="rect">
            <a:avLst/>
          </a:prstGeom>
        </p:spPr>
      </p:pic>
      <p:sp>
        <p:nvSpPr>
          <p:cNvPr id="9" name="TextBox 8">
            <a:extLst>
              <a:ext uri="{FF2B5EF4-FFF2-40B4-BE49-F238E27FC236}">
                <a16:creationId xmlns:a16="http://schemas.microsoft.com/office/drawing/2014/main" id="{7DF8C2DC-B20D-5251-B20A-FB6955B2324D}"/>
              </a:ext>
            </a:extLst>
          </p:cNvPr>
          <p:cNvSpPr txBox="1"/>
          <p:nvPr/>
        </p:nvSpPr>
        <p:spPr>
          <a:xfrm>
            <a:off x="216213" y="2689148"/>
            <a:ext cx="3567511" cy="2123658"/>
          </a:xfrm>
          <a:prstGeom prst="rect">
            <a:avLst/>
          </a:prstGeom>
          <a:noFill/>
        </p:spPr>
        <p:txBody>
          <a:bodyPr wrap="square" rtlCol="0">
            <a:spAutoFit/>
          </a:bodyPr>
          <a:lstStyle/>
          <a:p>
            <a:pPr marL="285750" indent="-285750">
              <a:buFont typeface="Wingdings" pitchFamily="2" charset="2"/>
              <a:buChar char="Ø"/>
            </a:pPr>
            <a:r>
              <a:rPr lang="en-US" sz="1100" dirty="0"/>
              <a:t>The 6.5-km </a:t>
            </a:r>
            <a:r>
              <a:rPr lang="en-US" sz="1100" dirty="0" err="1"/>
              <a:t>SHiELD</a:t>
            </a:r>
            <a:r>
              <a:rPr lang="en-US" sz="1100" dirty="0"/>
              <a:t> shows a superior energy spectrum at finer scales than the 13-km </a:t>
            </a:r>
            <a:r>
              <a:rPr lang="en-US" sz="1100" dirty="0" err="1"/>
              <a:t>SHiELD</a:t>
            </a:r>
            <a:r>
              <a:rPr lang="en-US" sz="1100" dirty="0"/>
              <a:t> </a:t>
            </a:r>
            <a:r>
              <a:rPr lang="en-US" sz="1100" dirty="0">
                <a:sym typeface="Wingdings" pitchFamily="2" charset="2"/>
              </a:rPr>
              <a:t></a:t>
            </a:r>
            <a:r>
              <a:rPr lang="en-US" sz="1100" dirty="0"/>
              <a:t> better suited for representing mesoscale convection .</a:t>
            </a:r>
          </a:p>
          <a:p>
            <a:pPr marL="285750" indent="-285750">
              <a:buFont typeface="Wingdings" pitchFamily="2" charset="2"/>
              <a:buChar char="Ø"/>
            </a:pPr>
            <a:endParaRPr lang="en-US" sz="1100" dirty="0"/>
          </a:p>
          <a:p>
            <a:pPr marL="285750" indent="-285750">
              <a:buFont typeface="Wingdings" pitchFamily="2" charset="2"/>
              <a:buChar char="Ø"/>
            </a:pPr>
            <a:r>
              <a:rPr lang="en-US" sz="1100" dirty="0"/>
              <a:t>The 6.5-km </a:t>
            </a:r>
            <a:r>
              <a:rPr lang="en-US" sz="1100" dirty="0" err="1"/>
              <a:t>SHiELD</a:t>
            </a:r>
            <a:r>
              <a:rPr lang="en-US" sz="1100" dirty="0"/>
              <a:t> better represents the detailed mesoscale scattered cumulus clouds associated with post-frontal systems and within extratropical cyclones, exhibits more intricate structures over marine stratocumulus cloud regions, and shows significantly more finer-scale convections across continental areas than the 13-km </a:t>
            </a:r>
            <a:r>
              <a:rPr lang="en-US" sz="1100" dirty="0" err="1"/>
              <a:t>SHiELD</a:t>
            </a:r>
            <a:r>
              <a:rPr lang="en-US" sz="1100" dirty="0"/>
              <a:t>.</a:t>
            </a:r>
          </a:p>
        </p:txBody>
      </p:sp>
      <p:sp>
        <p:nvSpPr>
          <p:cNvPr id="10" name="TextBox 9">
            <a:extLst>
              <a:ext uri="{FF2B5EF4-FFF2-40B4-BE49-F238E27FC236}">
                <a16:creationId xmlns:a16="http://schemas.microsoft.com/office/drawing/2014/main" id="{58FDB0C3-83CB-30E2-504D-A4FFF90ED02E}"/>
              </a:ext>
            </a:extLst>
          </p:cNvPr>
          <p:cNvSpPr txBox="1"/>
          <p:nvPr/>
        </p:nvSpPr>
        <p:spPr>
          <a:xfrm>
            <a:off x="4055386" y="51150"/>
            <a:ext cx="497252" cy="246221"/>
          </a:xfrm>
          <a:prstGeom prst="rect">
            <a:avLst/>
          </a:prstGeom>
          <a:solidFill>
            <a:srgbClr val="1A1A1A"/>
          </a:solidFill>
        </p:spPr>
        <p:txBody>
          <a:bodyPr wrap="none" rtlCol="0">
            <a:spAutoFit/>
          </a:bodyPr>
          <a:lstStyle/>
          <a:p>
            <a:r>
              <a:rPr lang="en-US" sz="1000" dirty="0">
                <a:solidFill>
                  <a:schemeClr val="bg1"/>
                </a:solidFill>
              </a:rPr>
              <a:t>13km</a:t>
            </a:r>
          </a:p>
        </p:txBody>
      </p:sp>
      <p:sp>
        <p:nvSpPr>
          <p:cNvPr id="12" name="TextBox 11">
            <a:extLst>
              <a:ext uri="{FF2B5EF4-FFF2-40B4-BE49-F238E27FC236}">
                <a16:creationId xmlns:a16="http://schemas.microsoft.com/office/drawing/2014/main" id="{5368F148-1691-1E87-F9F8-A5AC11C203A4}"/>
              </a:ext>
            </a:extLst>
          </p:cNvPr>
          <p:cNvSpPr txBox="1"/>
          <p:nvPr/>
        </p:nvSpPr>
        <p:spPr>
          <a:xfrm>
            <a:off x="6588883" y="46646"/>
            <a:ext cx="532518" cy="246221"/>
          </a:xfrm>
          <a:prstGeom prst="rect">
            <a:avLst/>
          </a:prstGeom>
          <a:solidFill>
            <a:srgbClr val="1A1A1A"/>
          </a:solidFill>
        </p:spPr>
        <p:txBody>
          <a:bodyPr wrap="none" rtlCol="0">
            <a:spAutoFit/>
          </a:bodyPr>
          <a:lstStyle/>
          <a:p>
            <a:r>
              <a:rPr lang="en-US" sz="1000" dirty="0">
                <a:solidFill>
                  <a:schemeClr val="bg1"/>
                </a:solidFill>
              </a:rPr>
              <a:t>6.5km</a:t>
            </a:r>
          </a:p>
        </p:txBody>
      </p:sp>
      <p:sp>
        <p:nvSpPr>
          <p:cNvPr id="13" name="TextBox 12">
            <a:extLst>
              <a:ext uri="{FF2B5EF4-FFF2-40B4-BE49-F238E27FC236}">
                <a16:creationId xmlns:a16="http://schemas.microsoft.com/office/drawing/2014/main" id="{E7F98CE7-2ABD-6655-79E4-DFE0EAC6CD6F}"/>
              </a:ext>
            </a:extLst>
          </p:cNvPr>
          <p:cNvSpPr txBox="1"/>
          <p:nvPr/>
        </p:nvSpPr>
        <p:spPr>
          <a:xfrm>
            <a:off x="2798262" y="4897279"/>
            <a:ext cx="1239442" cy="246221"/>
          </a:xfrm>
          <a:prstGeom prst="rect">
            <a:avLst/>
          </a:prstGeom>
          <a:noFill/>
        </p:spPr>
        <p:txBody>
          <a:bodyPr wrap="none" rtlCol="0">
            <a:spAutoFit/>
          </a:bodyPr>
          <a:lstStyle/>
          <a:p>
            <a:r>
              <a:rPr lang="en-US" sz="1000" dirty="0"/>
              <a:t>Zhou et al. (2024*)</a:t>
            </a:r>
          </a:p>
        </p:txBody>
      </p:sp>
    </p:spTree>
    <p:extLst>
      <p:ext uri="{BB962C8B-B14F-4D97-AF65-F5344CB8AC3E}">
        <p14:creationId xmlns:p14="http://schemas.microsoft.com/office/powerpoint/2010/main" val="1850727760"/>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145FA6"/>
      </a:accent2>
      <a:accent3>
        <a:srgbClr val="EE4238"/>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4475</TotalTime>
  <Words>846</Words>
  <Application>Microsoft Macintosh PowerPoint</Application>
  <PresentationFormat>On-screen Show (16:9)</PresentationFormat>
  <Paragraphs>87</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Times New Roman</vt:lpstr>
      <vt:lpstr>Lato</vt:lpstr>
      <vt:lpstr>Wingdings</vt:lpstr>
      <vt:lpstr>Raleway SemiBold</vt:lpstr>
      <vt:lpstr>Open Sans</vt:lpstr>
      <vt:lpstr>Streamline</vt:lpstr>
      <vt:lpstr>Toward Global 6.5-km Weather Prediction and Storm-Resolving Simulation</vt:lpstr>
      <vt:lpstr>PowerPoint Presentation</vt:lpstr>
      <vt:lpstr>PowerPoint Presentation</vt:lpstr>
      <vt:lpstr>PowerPoint Presentation</vt:lpstr>
      <vt:lpstr>Model Resolution at the Major Operational Centers</vt:lpstr>
      <vt:lpstr>PowerPoint Presentation</vt:lpstr>
      <vt:lpstr>PowerPoint Presentation</vt:lpstr>
      <vt:lpstr>The configuration of the 13-km and 6.5-km SHiELD</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Linjiong Zhou</cp:lastModifiedBy>
  <cp:revision>7</cp:revision>
  <dcterms:modified xsi:type="dcterms:W3CDTF">2024-07-18T16:32:26Z</dcterms:modified>
</cp:coreProperties>
</file>