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300" r:id="rId4"/>
    <p:sldId id="304" r:id="rId5"/>
    <p:sldId id="305" r:id="rId6"/>
    <p:sldId id="342" r:id="rId7"/>
    <p:sldId id="310" r:id="rId8"/>
    <p:sldId id="311" r:id="rId9"/>
    <p:sldId id="329" r:id="rId10"/>
    <p:sldId id="330" r:id="rId11"/>
    <p:sldId id="336" r:id="rId12"/>
    <p:sldId id="331" r:id="rId13"/>
    <p:sldId id="307" r:id="rId14"/>
    <p:sldId id="308" r:id="rId15"/>
    <p:sldId id="315" r:id="rId16"/>
    <p:sldId id="327" r:id="rId17"/>
    <p:sldId id="328" r:id="rId18"/>
    <p:sldId id="340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/>
    <p:restoredTop sz="91499"/>
  </p:normalViewPr>
  <p:slideViewPr>
    <p:cSldViewPr snapToGrid="0" snapToObjects="1">
      <p:cViewPr varScale="1">
        <p:scale>
          <a:sx n="105" d="100"/>
          <a:sy n="105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2EEF-4073-C14E-BC22-75B0231D53BE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E74F-D93D-664E-BAA1-29A52509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2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78884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37781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50AA3-B9A5-7E3F-0BFC-B4900365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34762B94-02F6-ABAA-6B26-92CCB7BE0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F124E2DD-01C2-1663-AFE5-A4FA13B3A2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67641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C33D-67B3-C255-7ED9-8A74CD91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64CB9551-6055-42E8-4222-E638F873C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6F5BDA96-4E37-7429-3B7D-E45E6AB617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en-US" sz="2200" dirty="0"/>
              <a:t>XW: use circle to highlight differences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1118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8D4A-A185-B95B-E6C7-3D2A6BAE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9FB45876-CE00-8992-01F1-2BABA78BF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3166F6F4-AB63-DD60-2AD9-265B6F51ED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en-US" sz="2200" dirty="0"/>
              <a:t>XW: use circle to highlight differences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35516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35DBA-0628-E71D-7E7C-C3676239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FDE282A9-9FA8-9346-C762-DE2BD631B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DFD74CCF-2F1F-7B13-989A-826833EB1B9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38545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07868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725D0-0296-1AEC-D766-03B0CF28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B4D5D132-238C-3582-9C9F-2DEB931B8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E40AB627-1846-2C65-3B55-7418B111009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91050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725D0-0296-1AEC-D766-03B0CF28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B4D5D132-238C-3582-9C9F-2DEB931B8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E40AB627-1846-2C65-3B55-7418B111009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037278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0EF9-12CB-F6F5-E2AD-5C500671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2C839649-9A6C-CB82-5AD3-9AA2135F4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2F3D153A-CFF3-C5FF-6C02-4AE1871504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7488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62924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3D1C-0B76-C903-9D71-C0806400A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13BF1C39-C1B0-6B74-2DD0-2BBDC674D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BC609328-B55F-14D3-5E2C-BFB81BF45DD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9092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B71DA-F8B3-3DA7-2F59-FB8174D40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37FBCAF7-B68E-E36D-5C5B-DFEE5F73C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7268066D-0D9C-D3A2-7FCC-5E0BCED82AC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6515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55F7D-AB96-02EC-9FB0-E426E46E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4C37A31B-B7A1-DCF4-9563-9E6CE6818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A623585F-170D-CFCF-A4CB-9B97680A0AD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6481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55F7D-AB96-02EC-9FB0-E426E46E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4C37A31B-B7A1-DCF4-9563-9E6CE6818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A623585F-170D-CFCF-A4CB-9B97680A0AD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63273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3F89-C8C6-9995-4153-43747819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52AABBBD-F23C-EE06-8F9D-75FFA010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DB90FA14-CB1A-FF9D-06A7-DCFF077C72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5851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6155D-20A2-F1A3-8CF9-7A3F9E44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FE3459CF-1C24-6AFE-A650-C95F11CF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B5CEC07B-37D8-64B2-B8EE-17629FBB116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6030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7045-86C5-E26E-4BA5-BC9E8E220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>
            <a:extLst>
              <a:ext uri="{FF2B5EF4-FFF2-40B4-BE49-F238E27FC236}">
                <a16:creationId xmlns:a16="http://schemas.microsoft.com/office/drawing/2014/main" id="{FD449DA6-EE16-59D0-1014-63F34C0EA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>
            <a:extLst>
              <a:ext uri="{FF2B5EF4-FFF2-40B4-BE49-F238E27FC236}">
                <a16:creationId xmlns:a16="http://schemas.microsoft.com/office/drawing/2014/main" id="{D33BD679-2B22-F8F4-99D8-E0D60087694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0578" indent="-220578">
              <a:buSzPct val="100000"/>
              <a:buChar char="-"/>
            </a:lvl1pPr>
          </a:lstStyle>
          <a:p>
            <a:pPr marL="220578" marR="0" indent="-2205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28442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DE330E3D-559F-B8EE-91B7-17FBC28EF216}"/>
              </a:ext>
            </a:extLst>
          </p:cNvPr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7;p2">
            <a:extLst>
              <a:ext uri="{FF2B5EF4-FFF2-40B4-BE49-F238E27FC236}">
                <a16:creationId xmlns:a16="http://schemas.microsoft.com/office/drawing/2014/main" id="{3FB01941-F692-53AC-61C0-EC40EA7A271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63200" y="5123521"/>
            <a:ext cx="1497944" cy="10248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;p2">
            <a:extLst>
              <a:ext uri="{FF2B5EF4-FFF2-40B4-BE49-F238E27FC236}">
                <a16:creationId xmlns:a16="http://schemas.microsoft.com/office/drawing/2014/main" id="{295210BF-F9C3-B3EA-7ED4-50F8F712DB6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3269" y="6155019"/>
            <a:ext cx="245202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8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8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49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Google Shape;17;p2">
            <a:extLst>
              <a:ext uri="{FF2B5EF4-FFF2-40B4-BE49-F238E27FC236}">
                <a16:creationId xmlns:a16="http://schemas.microsoft.com/office/drawing/2014/main" id="{6F2C4FA0-5E76-8E53-37E8-6D251CDDA69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63200" y="5123521"/>
            <a:ext cx="1497944" cy="10248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">
            <a:extLst>
              <a:ext uri="{FF2B5EF4-FFF2-40B4-BE49-F238E27FC236}">
                <a16:creationId xmlns:a16="http://schemas.microsoft.com/office/drawing/2014/main" id="{CC598539-2FF0-43B3-3450-52B77CFB6C8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3269" y="6155019"/>
            <a:ext cx="245202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8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8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07969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42415-A294-4A41-9108-B3836B4EE826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87EF-9B32-2145-B29E-E73EB2DC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5/MWR-D-18-0009.1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doi.org/10.1175/WAF-D-23-0096.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175/MWR-D-20-0144.1" TargetMode="External"/><Relationship Id="rId11" Type="http://schemas.openxmlformats.org/officeDocument/2006/relationships/hyperlink" Target="https://doi.org/10.1175/WAF-D-16-0102.1" TargetMode="External"/><Relationship Id="rId5" Type="http://schemas.openxmlformats.org/officeDocument/2006/relationships/hyperlink" Target="https://doi.org/10.1175/MWR-D-18-0305.1" TargetMode="External"/><Relationship Id="rId10" Type="http://schemas.openxmlformats.org/officeDocument/2006/relationships/hyperlink" Target="https://doi.org/10.1175/MWR-D-14-00345.1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doi.org/10.1175/MWR-D-20-0166.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5/MWR-D-19-0075.1" TargetMode="External"/><Relationship Id="rId13" Type="http://schemas.openxmlformats.org/officeDocument/2006/relationships/hyperlink" Target="https://doi.org/10.1175/MWR-D-16-0231.1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doi.org/10.1175/MWR-D-18-0202.1" TargetMode="External"/><Relationship Id="rId12" Type="http://schemas.openxmlformats.org/officeDocument/2006/relationships/hyperlink" Target="https://doi.org/10.1175/MWR-D-13-00303.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175/MWR-D-17-0068.1" TargetMode="External"/><Relationship Id="rId11" Type="http://schemas.openxmlformats.org/officeDocument/2006/relationships/hyperlink" Target="https://doi.org/10.1175/MWR-D-12-00141.1" TargetMode="External"/><Relationship Id="rId5" Type="http://schemas.openxmlformats.org/officeDocument/2006/relationships/hyperlink" Target="https://doi.org/10.1002/qj.2914" TargetMode="External"/><Relationship Id="rId15" Type="http://schemas.openxmlformats.org/officeDocument/2006/relationships/hyperlink" Target="https://doi.org/10.1175/MWR-D-20-0215.1" TargetMode="External"/><Relationship Id="rId10" Type="http://schemas.openxmlformats.org/officeDocument/2006/relationships/hyperlink" Target="https://doi.org/10.1029/2022JD037681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doi.org/10.1175/MWR-D-21-0068.1" TargetMode="External"/><Relationship Id="rId14" Type="http://schemas.openxmlformats.org/officeDocument/2006/relationships/hyperlink" Target="https://doi.org/10.1175/MWR-D-19-0179.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0" y="2472736"/>
            <a:ext cx="12192000" cy="109661"/>
            <a:chOff x="0" y="0"/>
            <a:chExt cx="8305800" cy="76200"/>
          </a:xfrm>
        </p:grpSpPr>
        <p:sp>
          <p:nvSpPr>
            <p:cNvPr id="43" name="Shape 43"/>
            <p:cNvSpPr/>
            <p:nvPr/>
          </p:nvSpPr>
          <p:spPr>
            <a:xfrm>
              <a:off x="0" y="0"/>
              <a:ext cx="8305800" cy="0"/>
            </a:xfrm>
            <a:prstGeom prst="line">
              <a:avLst/>
            </a:prstGeom>
            <a:noFill/>
            <a:ln w="76200" cap="flat">
              <a:solidFill>
                <a:srgbClr val="982A2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76200"/>
              <a:ext cx="8305800" cy="0"/>
            </a:xfrm>
            <a:prstGeom prst="line">
              <a:avLst/>
            </a:prstGeom>
            <a:noFill/>
            <a:ln w="28575" cap="flat">
              <a:solidFill>
                <a:srgbClr val="982A2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</p:grpSp>
      <p:sp>
        <p:nvSpPr>
          <p:cNvPr id="46" name="Shape 46"/>
          <p:cNvSpPr/>
          <p:nvPr/>
        </p:nvSpPr>
        <p:spPr>
          <a:xfrm>
            <a:off x="594440" y="768038"/>
            <a:ext cx="11003119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982A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Recent Development of Research-, Education- and R2O-Friendly Workflow for Cycled JEDI UFS Regional and Global Data Assimilation</a:t>
            </a:r>
            <a:endParaRPr sz="2800" b="1" dirty="0">
              <a:solidFill>
                <a:srgbClr val="982A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498400" y="3465124"/>
            <a:ext cx="8829205" cy="162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Yongming Wang, Xuguang Wang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ulti-scale data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ssimilation and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redictability (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MAP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Laboratory</a:t>
            </a:r>
          </a:p>
          <a:p>
            <a:pPr algn="ctr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School of Meteorology</a:t>
            </a:r>
          </a:p>
          <a:p>
            <a:pPr algn="ctr">
              <a:spcBef>
                <a:spcPts val="400"/>
              </a:spcBef>
            </a:pPr>
            <a:r>
              <a:rPr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University of Oklahoma, Norman, OK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USA</a:t>
            </a:r>
          </a:p>
          <a:p>
            <a:pPr algn="ctr">
              <a:spcBef>
                <a:spcPts val="400"/>
              </a:spcBef>
            </a:pP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DF572-C649-4D4B-977B-FA5CFD118C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9" descr="ou_logo_400x560.jpg">
            <a:extLst>
              <a:ext uri="{FF2B5EF4-FFF2-40B4-BE49-F238E27FC236}">
                <a16:creationId xmlns:a16="http://schemas.microsoft.com/office/drawing/2014/main" id="{5601569A-186C-ED41-BCD5-D4F88572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4" y="2770932"/>
            <a:ext cx="812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new1.png">
            <a:extLst>
              <a:ext uri="{FF2B5EF4-FFF2-40B4-BE49-F238E27FC236}">
                <a16:creationId xmlns:a16="http://schemas.microsoft.com/office/drawing/2014/main" id="{04D74C9B-7DB6-4043-8C05-84EACB7D2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82" y="2770932"/>
            <a:ext cx="12509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1FF3B-9AA0-03EC-5C31-57F99CA507BC}"/>
              </a:ext>
            </a:extLst>
          </p:cNvPr>
          <p:cNvSpPr txBox="1"/>
          <p:nvPr/>
        </p:nvSpPr>
        <p:spPr>
          <a:xfrm>
            <a:off x="1514007" y="5389697"/>
            <a:ext cx="926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Acknowledgement: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Shlyaeva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(JCSDA), Cory Martin &amp; Daryl Kleist (NOAA/EMC), Curtis Alexander (NOAA/GSL)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8D70D-6A83-B783-76F2-8EE4E180C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3601D-7F53-9E73-0901-82864D7B5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F3A93DD2-7E59-9BC6-2FBF-E60DA1E2D350}"/>
              </a:ext>
            </a:extLst>
          </p:cNvPr>
          <p:cNvSpPr/>
          <p:nvPr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94558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images of a circle&#10;&#10;Description automatically generated with medium confidence">
            <a:extLst>
              <a:ext uri="{FF2B5EF4-FFF2-40B4-BE49-F238E27FC236}">
                <a16:creationId xmlns:a16="http://schemas.microsoft.com/office/drawing/2014/main" id="{79AC399E-F7CA-C14F-FA04-7E96C0D8F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17" b="28187"/>
          <a:stretch/>
        </p:blipFill>
        <p:spPr>
          <a:xfrm>
            <a:off x="1428750" y="1340009"/>
            <a:ext cx="7772400" cy="2207190"/>
          </a:xfrm>
          <a:prstGeom prst="rect">
            <a:avLst/>
          </a:prstGeom>
        </p:spPr>
      </p:pic>
      <p:sp>
        <p:nvSpPr>
          <p:cNvPr id="51" name="Shape 51"/>
          <p:cNvSpPr/>
          <p:nvPr/>
        </p:nvSpPr>
        <p:spPr>
          <a:xfrm flipV="1">
            <a:off x="0" y="1230931"/>
            <a:ext cx="12192000" cy="56646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age1.jpeg" descr="ou_logo_400x56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50471" y="175684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1061703" y="89872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34837-E305-415B-98D6-E3020E6228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9BC5A-7705-CA71-EE2B-82E70750FFE5}"/>
              </a:ext>
            </a:extLst>
          </p:cNvPr>
          <p:cNvSpPr txBox="1"/>
          <p:nvPr/>
        </p:nvSpPr>
        <p:spPr>
          <a:xfrm>
            <a:off x="1041618" y="265934"/>
            <a:ext cx="9786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982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Further develop and test the new workflow for cycled JEDI regional MPAS radar data assimilation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Single-Observation LETKF/GETKF tests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E2460-35C3-B8AB-9AE3-60ADE95CCBD3}"/>
              </a:ext>
            </a:extLst>
          </p:cNvPr>
          <p:cNvSpPr txBox="1"/>
          <p:nvPr/>
        </p:nvSpPr>
        <p:spPr>
          <a:xfrm>
            <a:off x="0" y="3599631"/>
            <a:ext cx="3419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LETKF: no vertical localization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GETKF-0.5: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variance retained after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eigenspectrum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vertical localization function is truncated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GETKF-0.9: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variance retained after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eigenspectrum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vertical localization function is truncated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Localization radii of GETKF are the same as EnVar.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9615C-4205-0817-CFDA-FE42CB37CEA1}"/>
              </a:ext>
            </a:extLst>
          </p:cNvPr>
          <p:cNvSpPr txBox="1"/>
          <p:nvPr/>
        </p:nvSpPr>
        <p:spPr>
          <a:xfrm>
            <a:off x="1524000" y="1543986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FV3LAM-GSI-EnSRF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40AF5-5C0E-99CB-70A6-AC5F57C5D6FD}"/>
              </a:ext>
            </a:extLst>
          </p:cNvPr>
          <p:cNvSpPr txBox="1"/>
          <p:nvPr/>
        </p:nvSpPr>
        <p:spPr>
          <a:xfrm>
            <a:off x="3419475" y="1543985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FV3LAM-JEDI-LETKF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5A583-4636-2E1F-CC17-FF1CA733A474}"/>
              </a:ext>
            </a:extLst>
          </p:cNvPr>
          <p:cNvSpPr txBox="1"/>
          <p:nvPr/>
        </p:nvSpPr>
        <p:spPr>
          <a:xfrm>
            <a:off x="5314950" y="1543985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FV3LAM-JEDI-GETKF0.9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42A07-C7D8-AFB7-C1CD-C162F48BF93B}"/>
              </a:ext>
            </a:extLst>
          </p:cNvPr>
          <p:cNvSpPr txBox="1"/>
          <p:nvPr/>
        </p:nvSpPr>
        <p:spPr>
          <a:xfrm>
            <a:off x="7258050" y="1555195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FV3LAM-JEDI-GETKF0.5</a:t>
            </a:r>
          </a:p>
        </p:txBody>
      </p:sp>
      <p:pic>
        <p:nvPicPr>
          <p:cNvPr id="16" name="Picture 15" descr="A group of images of a rainbow colored circle&#10;&#10;Description automatically generated">
            <a:extLst>
              <a:ext uri="{FF2B5EF4-FFF2-40B4-BE49-F238E27FC236}">
                <a16:creationId xmlns:a16="http://schemas.microsoft.com/office/drawing/2014/main" id="{C9A60E1E-46E1-7A63-98FC-7DC3E682C6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87" b="18653"/>
          <a:stretch/>
        </p:blipFill>
        <p:spPr>
          <a:xfrm>
            <a:off x="3419474" y="3467025"/>
            <a:ext cx="6067426" cy="28695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C460CF-326E-9709-A9C2-5DFEC31D51F9}"/>
              </a:ext>
            </a:extLst>
          </p:cNvPr>
          <p:cNvSpPr txBox="1"/>
          <p:nvPr/>
        </p:nvSpPr>
        <p:spPr>
          <a:xfrm>
            <a:off x="3521075" y="3682211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MPAS-JEDI-LETKF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49555-330B-3C22-3D87-8BB5BD6D28E6}"/>
              </a:ext>
            </a:extLst>
          </p:cNvPr>
          <p:cNvSpPr txBox="1"/>
          <p:nvPr/>
        </p:nvSpPr>
        <p:spPr>
          <a:xfrm>
            <a:off x="5416550" y="3682211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MPAS-JEDI-GETKF0.9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4B2B7-BCA6-138D-79D1-B9D356195AB4}"/>
              </a:ext>
            </a:extLst>
          </p:cNvPr>
          <p:cNvSpPr txBox="1"/>
          <p:nvPr/>
        </p:nvSpPr>
        <p:spPr>
          <a:xfrm>
            <a:off x="7359650" y="3693421"/>
            <a:ext cx="15621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MPAS-JEDI-GETKF0.5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D2730B-1D02-B306-48F1-146DE349AF02}"/>
              </a:ext>
            </a:extLst>
          </p:cNvPr>
          <p:cNvSpPr txBox="1"/>
          <p:nvPr/>
        </p:nvSpPr>
        <p:spPr>
          <a:xfrm>
            <a:off x="9406821" y="3131614"/>
            <a:ext cx="2649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EnKF tests show a similar increment pattern with EnVar.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74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0" y="1230931"/>
            <a:ext cx="12192000" cy="56646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age1.jpeg" descr="ou_logo_400x56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50471" y="175684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061703" y="89872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34837-E305-415B-98D6-E3020E6228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9BC5A-7705-CA71-EE2B-82E70750FFE5}"/>
              </a:ext>
            </a:extLst>
          </p:cNvPr>
          <p:cNvSpPr txBox="1"/>
          <p:nvPr/>
        </p:nvSpPr>
        <p:spPr>
          <a:xfrm>
            <a:off x="1041618" y="265934"/>
            <a:ext cx="9786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982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Further develop and test the new workflow for cycled JEDI regional MPAS radar data assimilation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Single-Observation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AC853-9D5C-D895-0DDE-B135199305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81401" y="1487770"/>
            <a:ext cx="5080000" cy="2540000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6C076550-9150-CBE6-0550-8610F530B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102" y="4229100"/>
            <a:ext cx="7772400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37B77-EAA4-EFA4-10FD-C5B3431EF212}"/>
              </a:ext>
            </a:extLst>
          </p:cNvPr>
          <p:cNvSpPr txBox="1"/>
          <p:nvPr/>
        </p:nvSpPr>
        <p:spPr>
          <a:xfrm>
            <a:off x="168898" y="2311127"/>
            <a:ext cx="932204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CAE04-8674-C237-6E69-7E9D2E02B168}"/>
              </a:ext>
            </a:extLst>
          </p:cNvPr>
          <p:cNvSpPr txBox="1"/>
          <p:nvPr/>
        </p:nvSpPr>
        <p:spPr>
          <a:xfrm>
            <a:off x="-41898" y="4914627"/>
            <a:ext cx="11430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A5CA7-6BD6-E3EF-D2AB-5664D1A1E321}"/>
              </a:ext>
            </a:extLst>
          </p:cNvPr>
          <p:cNvSpPr txBox="1"/>
          <p:nvPr/>
        </p:nvSpPr>
        <p:spPr>
          <a:xfrm>
            <a:off x="3795402" y="1287577"/>
            <a:ext cx="965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JEDI-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BA368-EA4B-0088-943C-9DF0522980D9}"/>
              </a:ext>
            </a:extLst>
          </p:cNvPr>
          <p:cNvSpPr txBox="1"/>
          <p:nvPr/>
        </p:nvSpPr>
        <p:spPr>
          <a:xfrm>
            <a:off x="4974602" y="1292856"/>
            <a:ext cx="965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JEDI-LETKF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180D5-7598-E555-97A3-4008332BEE37}"/>
              </a:ext>
            </a:extLst>
          </p:cNvPr>
          <p:cNvSpPr txBox="1"/>
          <p:nvPr/>
        </p:nvSpPr>
        <p:spPr>
          <a:xfrm>
            <a:off x="6107751" y="1318354"/>
            <a:ext cx="965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JEDI-GETKF0.9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6C879-8EA3-2DA6-A672-04B7948D934B}"/>
              </a:ext>
            </a:extLst>
          </p:cNvPr>
          <p:cNvSpPr txBox="1"/>
          <p:nvPr/>
        </p:nvSpPr>
        <p:spPr>
          <a:xfrm>
            <a:off x="7191702" y="1318353"/>
            <a:ext cx="965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JEDI-GETKF0.5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456142-B608-E294-4D32-42430D00CDC9}"/>
              </a:ext>
            </a:extLst>
          </p:cNvPr>
          <p:cNvSpPr txBox="1"/>
          <p:nvPr/>
        </p:nvSpPr>
        <p:spPr>
          <a:xfrm>
            <a:off x="1376052" y="3959158"/>
            <a:ext cx="965200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GSI-EnVar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7344C-E55B-DA69-2827-82939B0860E8}"/>
              </a:ext>
            </a:extLst>
          </p:cNvPr>
          <p:cNvSpPr txBox="1"/>
          <p:nvPr/>
        </p:nvSpPr>
        <p:spPr>
          <a:xfrm>
            <a:off x="2578101" y="3959158"/>
            <a:ext cx="1003299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JEDI-EnVar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37902-4242-1266-239C-D88C9E0AB335}"/>
              </a:ext>
            </a:extLst>
          </p:cNvPr>
          <p:cNvSpPr txBox="1"/>
          <p:nvPr/>
        </p:nvSpPr>
        <p:spPr>
          <a:xfrm>
            <a:off x="3818250" y="3959158"/>
            <a:ext cx="1003299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GSI-EnSRF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2C8BCF-6A7E-CA6B-9812-42AE21DC0CC9}"/>
              </a:ext>
            </a:extLst>
          </p:cNvPr>
          <p:cNvSpPr txBox="1"/>
          <p:nvPr/>
        </p:nvSpPr>
        <p:spPr>
          <a:xfrm>
            <a:off x="4974602" y="3943213"/>
            <a:ext cx="965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JEDI-LETKF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F5B57-64E9-6D62-606B-A3132B44E26D}"/>
              </a:ext>
            </a:extLst>
          </p:cNvPr>
          <p:cNvSpPr txBox="1"/>
          <p:nvPr/>
        </p:nvSpPr>
        <p:spPr>
          <a:xfrm>
            <a:off x="6107751" y="3968711"/>
            <a:ext cx="965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JEDI-GETKF0.9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2681A-5858-A928-FF44-A9E49EB5818A}"/>
              </a:ext>
            </a:extLst>
          </p:cNvPr>
          <p:cNvSpPr txBox="1"/>
          <p:nvPr/>
        </p:nvSpPr>
        <p:spPr>
          <a:xfrm>
            <a:off x="7191702" y="3968710"/>
            <a:ext cx="965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JEDI-GETKF0.5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36D18-B6B9-90CD-AD0F-3BD2A8F09B5C}"/>
              </a:ext>
            </a:extLst>
          </p:cNvPr>
          <p:cNvSpPr txBox="1"/>
          <p:nvPr/>
        </p:nvSpPr>
        <p:spPr>
          <a:xfrm>
            <a:off x="8661401" y="1352910"/>
            <a:ext cx="34052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LETKF: no vertical localization</a:t>
            </a:r>
          </a:p>
          <a:p>
            <a:pPr>
              <a:buClr>
                <a:srgbClr val="C00000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GETKF-0.5: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the variance retained after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eigenspectrum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the vertical localization function is truncated</a:t>
            </a:r>
          </a:p>
          <a:p>
            <a:pPr>
              <a:buClr>
                <a:srgbClr val="C00000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GETKF-0.9: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the variance retained after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eigenspectrum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the vertical localization function is truncated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838B3F-9EB5-0CE4-3BB2-55DD2650266A}"/>
              </a:ext>
            </a:extLst>
          </p:cNvPr>
          <p:cNvSpPr txBox="1"/>
          <p:nvPr/>
        </p:nvSpPr>
        <p:spPr>
          <a:xfrm>
            <a:off x="8531662" y="3470132"/>
            <a:ext cx="3405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tests show similar v-wind increment patterns.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LETKF without vertical localization produces increments throughout entire levels.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B96862-A6B5-F90D-19DB-4BC0690537DE}"/>
              </a:ext>
            </a:extLst>
          </p:cNvPr>
          <p:cNvSpPr txBox="1"/>
          <p:nvPr/>
        </p:nvSpPr>
        <p:spPr>
          <a:xfrm>
            <a:off x="168898" y="2757770"/>
            <a:ext cx="325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Vertical Loc: 20 model levels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CA4A17-2795-005F-CA90-DE8D8685A451}"/>
              </a:ext>
            </a:extLst>
          </p:cNvPr>
          <p:cNvSpPr txBox="1"/>
          <p:nvPr/>
        </p:nvSpPr>
        <p:spPr>
          <a:xfrm>
            <a:off x="-41898" y="5376872"/>
            <a:ext cx="154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Vertical Loc: 1.1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logp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106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2DCDD-78EF-73A1-AD23-0A19021C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3CDA1BF0-A70A-BB84-0CC9-80AE86E35545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F8A4F6CC-4E00-2B56-743D-F3D5003E92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7BFA3B17-8F82-48F2-7220-340060165F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CDEEA-AD74-3324-5C1F-43259C7E5E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Shape 54">
            <a:extLst>
              <a:ext uri="{FF2B5EF4-FFF2-40B4-BE49-F238E27FC236}">
                <a16:creationId xmlns:a16="http://schemas.microsoft.com/office/drawing/2014/main" id="{F242897E-3951-A425-6D3C-3B651B0A57F9}"/>
              </a:ext>
            </a:extLst>
          </p:cNvPr>
          <p:cNvSpPr/>
          <p:nvPr/>
        </p:nvSpPr>
        <p:spPr>
          <a:xfrm>
            <a:off x="1536694" y="357995"/>
            <a:ext cx="8846223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982A21"/>
                </a:solidFill>
              </a:rPr>
              <a:t>2. Further develop and test the new workflow for cycled JEDI regional MPAS radar data assimilation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Analysis of the 11-12 May 2022 Minnesota bow-echo case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C723B-0FE2-F4BD-BC65-13EA7E8278BF}"/>
              </a:ext>
            </a:extLst>
          </p:cNvPr>
          <p:cNvSpPr txBox="1"/>
          <p:nvPr/>
        </p:nvSpPr>
        <p:spPr>
          <a:xfrm>
            <a:off x="8500498" y="2200119"/>
            <a:ext cx="3388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earlier DA cycles, radar DA functions well by adding reflectivity for MCV in all experiments;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later DA cycles, analyses of all experiments reduce the overestimated reflectivity in the background.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GETKF functions well to add/remove reflectivity as expected (not shown).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0653C-9A19-A02A-238C-494997E9D5EF}"/>
              </a:ext>
            </a:extLst>
          </p:cNvPr>
          <p:cNvSpPr txBox="1"/>
          <p:nvPr/>
        </p:nvSpPr>
        <p:spPr>
          <a:xfrm>
            <a:off x="355854" y="2868174"/>
            <a:ext cx="1075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MPAS-AN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A2E80-54C7-AD93-11E0-07143048118F}"/>
              </a:ext>
            </a:extLst>
          </p:cNvPr>
          <p:cNvSpPr txBox="1"/>
          <p:nvPr/>
        </p:nvSpPr>
        <p:spPr>
          <a:xfrm>
            <a:off x="984227" y="1741759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50209-3189-4BE8-992F-7DF70D11861E}"/>
              </a:ext>
            </a:extLst>
          </p:cNvPr>
          <p:cNvSpPr txBox="1"/>
          <p:nvPr/>
        </p:nvSpPr>
        <p:spPr>
          <a:xfrm>
            <a:off x="893373" y="3861181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92BAA-50FF-8494-CF61-E79AA5FA7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" t="15931" b="42667"/>
          <a:stretch/>
        </p:blipFill>
        <p:spPr>
          <a:xfrm>
            <a:off x="1536694" y="4912882"/>
            <a:ext cx="6858000" cy="2028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2DA8E7-E082-A7AF-F3D4-3218A5C214E2}"/>
              </a:ext>
            </a:extLst>
          </p:cNvPr>
          <p:cNvSpPr txBox="1"/>
          <p:nvPr/>
        </p:nvSpPr>
        <p:spPr>
          <a:xfrm>
            <a:off x="-1262" y="5339414"/>
            <a:ext cx="152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FV3LAM-GSI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5F59-03FF-F9A0-FB71-28F85E5D4C80}"/>
              </a:ext>
            </a:extLst>
          </p:cNvPr>
          <p:cNvSpPr txBox="1"/>
          <p:nvPr/>
        </p:nvSpPr>
        <p:spPr>
          <a:xfrm>
            <a:off x="-1262" y="6208504"/>
            <a:ext cx="152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FV3LAM-JEDI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46C046-0DB9-0FD7-1896-12D17C3348EB}"/>
              </a:ext>
            </a:extLst>
          </p:cNvPr>
          <p:cNvGrpSpPr/>
          <p:nvPr/>
        </p:nvGrpSpPr>
        <p:grpSpPr>
          <a:xfrm>
            <a:off x="1536695" y="1325419"/>
            <a:ext cx="6857999" cy="3628984"/>
            <a:chOff x="2621280" y="1316293"/>
            <a:chExt cx="6857999" cy="3628984"/>
          </a:xfrm>
        </p:grpSpPr>
        <p:pic>
          <p:nvPicPr>
            <p:cNvPr id="19" name="Picture 18" descr="A diagram of a level of light&#10;&#10;Description automatically generated with medium confidence">
              <a:extLst>
                <a:ext uri="{FF2B5EF4-FFF2-40B4-BE49-F238E27FC236}">
                  <a16:creationId xmlns:a16="http://schemas.microsoft.com/office/drawing/2014/main" id="{12E1E2C7-D307-DB66-D331-5F388EE2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4764" y="4254168"/>
              <a:ext cx="3489536" cy="691109"/>
            </a:xfrm>
            <a:prstGeom prst="rect">
              <a:avLst/>
            </a:prstGeom>
          </p:spPr>
        </p:pic>
        <p:pic>
          <p:nvPicPr>
            <p:cNvPr id="22" name="Picture 21" descr="A map of different continents&#10;&#10;Description automatically generated with medium confidence">
              <a:extLst>
                <a:ext uri="{FF2B5EF4-FFF2-40B4-BE49-F238E27FC236}">
                  <a16:creationId xmlns:a16="http://schemas.microsoft.com/office/drawing/2014/main" id="{41D49FF4-5C67-A02C-5D44-7DB7771A8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5468" b="51920"/>
            <a:stretch/>
          </p:blipFill>
          <p:spPr>
            <a:xfrm>
              <a:off x="2621281" y="1316293"/>
              <a:ext cx="6857998" cy="1107682"/>
            </a:xfrm>
            <a:prstGeom prst="rect">
              <a:avLst/>
            </a:prstGeom>
          </p:spPr>
        </p:pic>
        <p:pic>
          <p:nvPicPr>
            <p:cNvPr id="24" name="Picture 23" descr="A map of different regions of the world&#10;&#10;Description automatically generated">
              <a:extLst>
                <a:ext uri="{FF2B5EF4-FFF2-40B4-BE49-F238E27FC236}">
                  <a16:creationId xmlns:a16="http://schemas.microsoft.com/office/drawing/2014/main" id="{D5B28425-2B29-E60F-19F9-CFEDDB7DA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8710" b="31946"/>
            <a:stretch/>
          </p:blipFill>
          <p:spPr>
            <a:xfrm>
              <a:off x="2621280" y="2423975"/>
              <a:ext cx="6857999" cy="1927352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E75ED74-B212-3C7F-924F-8D8F02EC5649}"/>
              </a:ext>
            </a:extLst>
          </p:cNvPr>
          <p:cNvSpPr/>
          <p:nvPr/>
        </p:nvSpPr>
        <p:spPr>
          <a:xfrm>
            <a:off x="1536694" y="2433101"/>
            <a:ext cx="3494227" cy="971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75B963-1D05-BD5E-C7FF-9685E4C01635}"/>
              </a:ext>
            </a:extLst>
          </p:cNvPr>
          <p:cNvSpPr/>
          <p:nvPr/>
        </p:nvSpPr>
        <p:spPr>
          <a:xfrm>
            <a:off x="7290903" y="2457447"/>
            <a:ext cx="1103792" cy="448353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49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E14E6-2F74-C8E8-0F85-E3618333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AE3C0B14-BEC4-075E-6075-65BD6CC24FA4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1DA28658-32DC-7870-0041-57AD679619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6390E413-9D79-F057-03A3-669D33C9D17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225D9E0E-EA1B-7D44-C8E8-FCB8F5264925}"/>
              </a:ext>
            </a:extLst>
          </p:cNvPr>
          <p:cNvSpPr/>
          <p:nvPr/>
        </p:nvSpPr>
        <p:spPr>
          <a:xfrm>
            <a:off x="1511601" y="330020"/>
            <a:ext cx="884622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1"/>
                </a:solidFill>
              </a:rPr>
              <a:t>3. Test the new workflow for JEDI GFS data assimilation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3DEnVar tests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B0060-2C8E-8026-4D23-819EA4FD0D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3D726-8788-A0DD-F7C7-5E6F84BE67CA}"/>
              </a:ext>
            </a:extLst>
          </p:cNvPr>
          <p:cNvSpPr txBox="1"/>
          <p:nvPr/>
        </p:nvSpPr>
        <p:spPr>
          <a:xfrm>
            <a:off x="583630" y="4647273"/>
            <a:ext cx="428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Broader and stronger analysis increments for temperature are produced with a wider localization radius near surface.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F6888-745B-3261-2A19-F9F0C52EC74C}"/>
              </a:ext>
            </a:extLst>
          </p:cNvPr>
          <p:cNvSpPr txBox="1"/>
          <p:nvPr/>
        </p:nvSpPr>
        <p:spPr>
          <a:xfrm>
            <a:off x="6926430" y="2392604"/>
            <a:ext cx="428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Weaker analysis increments for temperature are produced with a stricter localization radius near surface.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612964-60B8-5F24-A57D-8BFF6DFDF620}"/>
              </a:ext>
            </a:extLst>
          </p:cNvPr>
          <p:cNvGrpSpPr>
            <a:grpSpLocks noChangeAspect="1"/>
          </p:cNvGrpSpPr>
          <p:nvPr/>
        </p:nvGrpSpPr>
        <p:grpSpPr>
          <a:xfrm>
            <a:off x="934616" y="1902330"/>
            <a:ext cx="5760720" cy="2076523"/>
            <a:chOff x="788312" y="1458152"/>
            <a:chExt cx="6891953" cy="248429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115D63-9EE3-E631-C04C-D8CCA6909142}"/>
                </a:ext>
              </a:extLst>
            </p:cNvPr>
            <p:cNvGrpSpPr/>
            <p:nvPr/>
          </p:nvGrpSpPr>
          <p:grpSpPr>
            <a:xfrm>
              <a:off x="788312" y="1458152"/>
              <a:ext cx="6891953" cy="2484294"/>
              <a:chOff x="778294" y="1325419"/>
              <a:chExt cx="6891953" cy="2484294"/>
            </a:xfrm>
          </p:grpSpPr>
          <p:pic>
            <p:nvPicPr>
              <p:cNvPr id="4" name="Picture 3" descr="A map of the world&#10;&#10;Description automatically generated">
                <a:extLst>
                  <a:ext uri="{FF2B5EF4-FFF2-40B4-BE49-F238E27FC236}">
                    <a16:creationId xmlns:a16="http://schemas.microsoft.com/office/drawing/2014/main" id="{80CB1E98-D1E5-9D25-2FEC-D2EBDB74D8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630" t="12666" r="23782" b="17597"/>
              <a:stretch/>
            </p:blipFill>
            <p:spPr>
              <a:xfrm>
                <a:off x="778294" y="1325419"/>
                <a:ext cx="5029200" cy="2484294"/>
              </a:xfrm>
              <a:prstGeom prst="rect">
                <a:avLst/>
              </a:prstGeom>
            </p:spPr>
          </p:pic>
          <p:pic>
            <p:nvPicPr>
              <p:cNvPr id="8" name="Picture 7" descr="A graph with a line in the middle&#10;&#10;Description automatically generated">
                <a:extLst>
                  <a:ext uri="{FF2B5EF4-FFF2-40B4-BE49-F238E27FC236}">
                    <a16:creationId xmlns:a16="http://schemas.microsoft.com/office/drawing/2014/main" id="{B5F326C9-AD84-5129-1699-A99CD989E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0275" y="1354251"/>
                <a:ext cx="1819972" cy="2426629"/>
              </a:xfrm>
              <a:prstGeom prst="rect">
                <a:avLst/>
              </a:prstGeom>
            </p:spPr>
          </p:pic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F87D2B7-2C25-F317-82D2-E50259314358}"/>
                </a:ext>
              </a:extLst>
            </p:cNvPr>
            <p:cNvSpPr/>
            <p:nvPr/>
          </p:nvSpPr>
          <p:spPr>
            <a:xfrm>
              <a:off x="1841500" y="1930400"/>
              <a:ext cx="939800" cy="279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8523E98-3FE3-5A1C-028B-32CA96B88B0B}"/>
                </a:ext>
              </a:extLst>
            </p:cNvPr>
            <p:cNvSpPr/>
            <p:nvPr/>
          </p:nvSpPr>
          <p:spPr>
            <a:xfrm>
              <a:off x="3525711" y="1872976"/>
              <a:ext cx="1752600" cy="2658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FBE5D3-6C8C-8667-966C-DE2E0D719107}"/>
              </a:ext>
            </a:extLst>
          </p:cNvPr>
          <p:cNvGrpSpPr>
            <a:grpSpLocks noChangeAspect="1"/>
          </p:cNvGrpSpPr>
          <p:nvPr/>
        </p:nvGrpSpPr>
        <p:grpSpPr>
          <a:xfrm>
            <a:off x="4402011" y="3917408"/>
            <a:ext cx="6766560" cy="2604985"/>
            <a:chOff x="4402011" y="3917403"/>
            <a:chExt cx="7638315" cy="29405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E68B4-D574-6C4E-F06A-A25B76E1A875}"/>
                </a:ext>
              </a:extLst>
            </p:cNvPr>
            <p:cNvGrpSpPr/>
            <p:nvPr/>
          </p:nvGrpSpPr>
          <p:grpSpPr>
            <a:xfrm>
              <a:off x="4402011" y="3917403"/>
              <a:ext cx="7638315" cy="2940597"/>
              <a:chOff x="930605" y="3624611"/>
              <a:chExt cx="7638315" cy="2940597"/>
            </a:xfrm>
          </p:grpSpPr>
          <p:pic>
            <p:nvPicPr>
              <p:cNvPr id="6" name="Picture 5" descr="A map of the world&#10;&#10;Description automatically generated">
                <a:extLst>
                  <a:ext uri="{FF2B5EF4-FFF2-40B4-BE49-F238E27FC236}">
                    <a16:creationId xmlns:a16="http://schemas.microsoft.com/office/drawing/2014/main" id="{7F190CBC-2BC2-2814-70CA-88049B2EB9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008" t="8651" r="13998" b="8803"/>
              <a:stretch/>
            </p:blipFill>
            <p:spPr>
              <a:xfrm>
                <a:off x="930605" y="3624611"/>
                <a:ext cx="5699295" cy="2940597"/>
              </a:xfrm>
              <a:prstGeom prst="rect">
                <a:avLst/>
              </a:prstGeom>
            </p:spPr>
          </p:pic>
          <p:pic>
            <p:nvPicPr>
              <p:cNvPr id="10" name="Picture 9" descr="A graph with a line&#10;&#10;Description automatically generated">
                <a:extLst>
                  <a:ext uri="{FF2B5EF4-FFF2-40B4-BE49-F238E27FC236}">
                    <a16:creationId xmlns:a16="http://schemas.microsoft.com/office/drawing/2014/main" id="{20A4E0A7-8983-E285-ED1A-E4AA876C8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2075" y="4049414"/>
                <a:ext cx="1886845" cy="2515794"/>
              </a:xfrm>
              <a:prstGeom prst="rect">
                <a:avLst/>
              </a:prstGeom>
            </p:spPr>
          </p:pic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53A748-DD92-3571-2938-EFE22911EBFC}"/>
                </a:ext>
              </a:extLst>
            </p:cNvPr>
            <p:cNvSpPr/>
            <p:nvPr/>
          </p:nvSpPr>
          <p:spPr>
            <a:xfrm>
              <a:off x="7155673" y="4475459"/>
              <a:ext cx="1752600" cy="2658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DE80DE-DEBC-622E-9432-27A171870496}"/>
                </a:ext>
              </a:extLst>
            </p:cNvPr>
            <p:cNvSpPr/>
            <p:nvPr/>
          </p:nvSpPr>
          <p:spPr>
            <a:xfrm>
              <a:off x="5380375" y="4584543"/>
              <a:ext cx="939800" cy="279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841233-AC15-6541-11A0-2A01743F8A16}"/>
              </a:ext>
            </a:extLst>
          </p:cNvPr>
          <p:cNvSpPr txBox="1"/>
          <p:nvPr/>
        </p:nvSpPr>
        <p:spPr>
          <a:xfrm>
            <a:off x="951221" y="1278789"/>
            <a:ext cx="1088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Various tests were conducted to examine JEDI hybrid EnVar and JEDI LETKF/GETKF in the assimilation of a myriad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satellite observations within the newly developed workflow.</a:t>
            </a:r>
          </a:p>
        </p:txBody>
      </p:sp>
    </p:spTree>
    <p:extLst>
      <p:ext uri="{BB962C8B-B14F-4D97-AF65-F5344CB8AC3E}">
        <p14:creationId xmlns:p14="http://schemas.microsoft.com/office/powerpoint/2010/main" val="13176276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9FB6-1166-AA95-ACB4-6D0E26F7F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93BBD455-4D37-4017-329B-AC6D31AAF5B3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A37FADFA-B31E-53F9-3E02-F1979765FB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C93A0F4D-1C68-2F34-0BFE-394F3F9FA5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3840F3-2538-E5C5-5F69-2650510A1E5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Shape 54">
            <a:extLst>
              <a:ext uri="{FF2B5EF4-FFF2-40B4-BE49-F238E27FC236}">
                <a16:creationId xmlns:a16="http://schemas.microsoft.com/office/drawing/2014/main" id="{31279DD2-4B4D-8D3B-40A8-5543F4A34E06}"/>
              </a:ext>
            </a:extLst>
          </p:cNvPr>
          <p:cNvSpPr/>
          <p:nvPr/>
        </p:nvSpPr>
        <p:spPr>
          <a:xfrm>
            <a:off x="1483710" y="307962"/>
            <a:ext cx="884622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1"/>
                </a:solidFill>
              </a:rPr>
              <a:t>3. Test the new workflow for JEDI GFS data assimilation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Example of OMA/OMB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84FBAA-1F62-ECF5-E0B7-4B255AA202C1}"/>
              </a:ext>
            </a:extLst>
          </p:cNvPr>
          <p:cNvGrpSpPr/>
          <p:nvPr/>
        </p:nvGrpSpPr>
        <p:grpSpPr>
          <a:xfrm>
            <a:off x="219856" y="1456828"/>
            <a:ext cx="5876144" cy="3460149"/>
            <a:chOff x="219856" y="1456828"/>
            <a:chExt cx="5876144" cy="3460149"/>
          </a:xfrm>
        </p:grpSpPr>
        <p:pic>
          <p:nvPicPr>
            <p:cNvPr id="6" name="Picture 5" descr="A map of the world&#10;&#10;Description automatically generated">
              <a:extLst>
                <a:ext uri="{FF2B5EF4-FFF2-40B4-BE49-F238E27FC236}">
                  <a16:creationId xmlns:a16="http://schemas.microsoft.com/office/drawing/2014/main" id="{4BF403FF-99D4-3EBB-6A17-7F617AA10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208" t="5556" r="11188" b="6113"/>
            <a:stretch/>
          </p:blipFill>
          <p:spPr>
            <a:xfrm>
              <a:off x="219856" y="1456828"/>
              <a:ext cx="5876144" cy="34327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4DB36D-C59F-A561-E972-7829755FE838}"/>
                </a:ext>
              </a:extLst>
            </p:cNvPr>
            <p:cNvSpPr txBox="1"/>
            <p:nvPr/>
          </p:nvSpPr>
          <p:spPr>
            <a:xfrm>
              <a:off x="4931764" y="4639978"/>
              <a:ext cx="479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9F8EE-0061-1D5D-E585-7398E40FB0CA}"/>
              </a:ext>
            </a:extLst>
          </p:cNvPr>
          <p:cNvGrpSpPr/>
          <p:nvPr/>
        </p:nvGrpSpPr>
        <p:grpSpPr>
          <a:xfrm>
            <a:off x="6096000" y="2901572"/>
            <a:ext cx="5876144" cy="3476811"/>
            <a:chOff x="5959805" y="2923604"/>
            <a:chExt cx="5876144" cy="3476811"/>
          </a:xfrm>
        </p:grpSpPr>
        <p:pic>
          <p:nvPicPr>
            <p:cNvPr id="8" name="Picture 7" descr="A map of the world&#10;&#10;Description automatically generated">
              <a:extLst>
                <a:ext uri="{FF2B5EF4-FFF2-40B4-BE49-F238E27FC236}">
                  <a16:creationId xmlns:a16="http://schemas.microsoft.com/office/drawing/2014/main" id="{7EF4780C-5ADF-73C4-0A31-33C45E1DC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179" t="5798" r="11218" b="5870"/>
            <a:stretch/>
          </p:blipFill>
          <p:spPr>
            <a:xfrm>
              <a:off x="5959805" y="2923604"/>
              <a:ext cx="5876144" cy="34327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F7C2B5-1044-3E81-0D74-D9CA42B1EEFC}"/>
                </a:ext>
              </a:extLst>
            </p:cNvPr>
            <p:cNvSpPr txBox="1"/>
            <p:nvPr/>
          </p:nvSpPr>
          <p:spPr>
            <a:xfrm>
              <a:off x="10660595" y="6123416"/>
              <a:ext cx="479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DB38E8-EA25-8D59-B29E-0484B058CA03}"/>
              </a:ext>
            </a:extLst>
          </p:cNvPr>
          <p:cNvSpPr txBox="1"/>
          <p:nvPr/>
        </p:nvSpPr>
        <p:spPr>
          <a:xfrm>
            <a:off x="1014335" y="5062447"/>
            <a:ext cx="4287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air temperature with the assimilation of radiosonde and surface observations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677A5-F90F-3D6F-437F-7236E6FFAE4B}"/>
              </a:ext>
            </a:extLst>
          </p:cNvPr>
          <p:cNvSpPr txBox="1"/>
          <p:nvPr/>
        </p:nvSpPr>
        <p:spPr>
          <a:xfrm>
            <a:off x="7684957" y="6329574"/>
            <a:ext cx="428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air temperature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A9BB5-92F8-34A6-2377-7D056DF1CDE4}"/>
              </a:ext>
            </a:extLst>
          </p:cNvPr>
          <p:cNvSpPr/>
          <p:nvPr/>
        </p:nvSpPr>
        <p:spPr>
          <a:xfrm>
            <a:off x="7180289" y="3429000"/>
            <a:ext cx="899409" cy="5883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19EA2-91D2-87EF-913D-E8DFFCA69B3F}"/>
              </a:ext>
            </a:extLst>
          </p:cNvPr>
          <p:cNvSpPr/>
          <p:nvPr/>
        </p:nvSpPr>
        <p:spPr>
          <a:xfrm>
            <a:off x="9034072" y="3429000"/>
            <a:ext cx="1459043" cy="5883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EB613-D89B-F112-126F-528A44F1B221}"/>
              </a:ext>
            </a:extLst>
          </p:cNvPr>
          <p:cNvSpPr txBox="1"/>
          <p:nvPr/>
        </p:nvSpPr>
        <p:spPr>
          <a:xfrm>
            <a:off x="6366396" y="1582318"/>
            <a:ext cx="533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 with analysis increments, OMA is greatly reduced in the green boxes.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25DBCA-A6C2-936B-54A6-602A0B44CBDC}"/>
              </a:ext>
            </a:extLst>
          </p:cNvPr>
          <p:cNvSpPr/>
          <p:nvPr/>
        </p:nvSpPr>
        <p:spPr>
          <a:xfrm>
            <a:off x="7959777" y="4615135"/>
            <a:ext cx="422223" cy="3693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2DEE17-435D-2B4C-6E98-515A244C0128}"/>
              </a:ext>
            </a:extLst>
          </p:cNvPr>
          <p:cNvSpPr/>
          <p:nvPr/>
        </p:nvSpPr>
        <p:spPr>
          <a:xfrm>
            <a:off x="1304145" y="1934467"/>
            <a:ext cx="899409" cy="58836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AE3CC-476A-DE44-4AAB-59EC5D249D70}"/>
              </a:ext>
            </a:extLst>
          </p:cNvPr>
          <p:cNvSpPr/>
          <p:nvPr/>
        </p:nvSpPr>
        <p:spPr>
          <a:xfrm>
            <a:off x="3157928" y="1934467"/>
            <a:ext cx="1459043" cy="58836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28326-9E5D-84C9-3945-CB88B09293A8}"/>
              </a:ext>
            </a:extLst>
          </p:cNvPr>
          <p:cNvSpPr/>
          <p:nvPr/>
        </p:nvSpPr>
        <p:spPr>
          <a:xfrm>
            <a:off x="2083633" y="3120602"/>
            <a:ext cx="422223" cy="369333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56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D761-C9BB-C910-B966-2BD7BAB0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039D1F7D-6E13-96DB-9A84-016E592BFC4B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A5DE9218-BB65-E450-DA88-C6E6869FDC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DC84BEBE-C911-BBBB-75BF-82468219CC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D5D0B-97DF-66E0-3B04-9F1D106512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5B477-B11B-8050-4103-C8C6B7093B90}"/>
              </a:ext>
            </a:extLst>
          </p:cNvPr>
          <p:cNvSpPr txBox="1"/>
          <p:nvPr/>
        </p:nvSpPr>
        <p:spPr>
          <a:xfrm>
            <a:off x="468922" y="1357941"/>
            <a:ext cx="105664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77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Research-, education-, and R2O friendly workflow is developed for cycled JEDI UFS regional and global model data assimilation 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efforts have been made to achieve cycled JEDI regional MPAS radar data assimilation for various solvers</a:t>
            </a:r>
          </a:p>
          <a:p>
            <a:pPr marL="628650" indent="-338138" algn="just"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77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and future work by OU MAP lab using this JEDI system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Simultaneous MDA and multi-resolution background ensemble DA for GFS and RRFS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 all sky radiance DA for RRFS and HAFS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Ocean-atm. coupled DA for HAFS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Land-atm. coupled DA for RRFS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ML/AI and DA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Consortium for Advanced Data Assimilation Research and Education (CADRE)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Ø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JEDI DA system will be used to support CADRE student/postdoc’s various RRFS and HAFS related DA research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their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R2O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 (See Xuguang Wang talk on Tues.)</a:t>
            </a:r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54">
            <a:extLst>
              <a:ext uri="{FF2B5EF4-FFF2-40B4-BE49-F238E27FC236}">
                <a16:creationId xmlns:a16="http://schemas.microsoft.com/office/drawing/2014/main" id="{C9E40248-81D5-CDD1-557F-DA0EF416B48E}"/>
              </a:ext>
            </a:extLst>
          </p:cNvPr>
          <p:cNvSpPr/>
          <p:nvPr/>
        </p:nvSpPr>
        <p:spPr>
          <a:xfrm>
            <a:off x="1483710" y="466835"/>
            <a:ext cx="884622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1"/>
                </a:solidFill>
              </a:rPr>
              <a:t>Summary and Future Plan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54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34837-E305-415B-98D6-E3020E6228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Shape 54">
            <a:extLst>
              <a:ext uri="{FF2B5EF4-FFF2-40B4-BE49-F238E27FC236}">
                <a16:creationId xmlns:a16="http://schemas.microsoft.com/office/drawing/2014/main" id="{4746BD61-B680-B543-AE9A-7A6E2B2813A2}"/>
              </a:ext>
            </a:extLst>
          </p:cNvPr>
          <p:cNvSpPr/>
          <p:nvPr/>
        </p:nvSpPr>
        <p:spPr>
          <a:xfrm>
            <a:off x="1521719" y="562066"/>
            <a:ext cx="91485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References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40AAE-3F48-0FA4-771A-506E64D459A7}"/>
              </a:ext>
            </a:extLst>
          </p:cNvPr>
          <p:cNvSpPr txBox="1">
            <a:spLocks/>
          </p:cNvSpPr>
          <p:nvPr/>
        </p:nvSpPr>
        <p:spPr>
          <a:xfrm>
            <a:off x="778294" y="1590004"/>
            <a:ext cx="10515600" cy="49489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Davis, B.*, X. Wang, and X., Lu*, 2021: A Comparison of HWRF 6-Hourly 4DEnVar and Hourly 3DEnVar Assimilation of Inner Core Tail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Dopper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Radar observations for the Prediction of Hurricane Edouard (2014). Atmosphere, 12, 942, 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/10.3390/atmos12080942.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Degelia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S. K.*, X. Wang, Y. Wang*, and A. Johnson*, 2023: Assimilation of GOES-16 ABI All-sky Radiance Observations in RRFS using EnVar: System Development and Impacts for a Severe Convective Event. Mon. Wea. Rev., 151, 2739–2758, 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/10.1175/MWR-D-23-0057.1.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Feng, J.*, and X. Wang, 2019: Impact of assimilating upper-level dropsonde observations collected during the TCI field campaign on the prediction of intensity and structure of Hurricane Patricia (2015). Mon. Wea. Rev., 147, 3069–3089,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https://doi.org/10.1175/MWR-D-18-0305.1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Feng, J.*, and X. Wang, 2020: Impact of increasing horizontal and vertical resolution during the HWRF hybrid EnVar data assimilation on the analysis and prediction of Hurricane Patricia (2015). Mon. Wea. Rev., 149, 419-441,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https://doi.org/10.1175/MWR-D-20-0144.1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Gasperoni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N. A.*, X. Wang, and Y. Wang*, 2022: Using a cost-effective approach to increase background ensemble member size within the GSI-based EnVar system for improved radar analyses and forecasts of convective systems. Mon. Wea. Rev., 150, 667-689, 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/10.1175/MWR-D-21-0148.1.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Gasperoni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N. A.*, X. Wang, and Y. Wang*, 2023a: Valid time shifting for an experimental RRFS convection-allowing EnVar data assimilation and forecast system: Description and systematic evaluation in real-time. Mon. Wea. Rev., 151, 1229–1245, 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/10.1175/MWR-D-22-0089.1.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Gasperoni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N. A.*, X. Wang, Y. Wang*, and T. Li*, 2023b: Evaluating the multiscale implementation of valid time shifting within a real-time EnVar data assimilation and forecast system for the 2022 HWT Spring Forecasting Experiment. Wea. Forecasting, 38, 2343–2362,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https://doi.org/10.1175/WAF-D-23-0096.1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Green, T.*, X. Wang and X. Lu*, 2022: Impact of Assimilating Ground-Based and Airborne Radar Observations for the Analysis and Prediction of the Eyewall Replacement Cycle of Hurricane Matthew (2016) Using the HWRF Hybrid 3DEnVar System. Mon. Wea. Rev., 150, 1157-1175, 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/10.1175/MWR-D-21-0234.1.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Huang, B.*, and X. Wang, 2018: On the use of cost-effective valid-time-shifting (VTS) method to increase ensemble size in the GFS Hybrid 4DEnVar system. Mon. Wea. Rev., 146, 2973–2998,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https://doi.org/10.1175/MWR-D-18-0009.1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Huang, B.*, X. Wang, D. Kleist, and T. Lei, 2020: A Simultaneous Multi-scale Data Assimilation using Scale Dependent Localization in GSI-based Hybrid 4DEnVar for NCEP FV3-based GFS. Mon. Wea. Rev., 149, 479-501,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https://doi.org/10.1175/MWR-D-20-0166.1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Johnson, A.*, X. Wang,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Carely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L. Wicker, and C.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Karstens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2015: A comparison of multiscale GSI-based EnKF and 3DVar data assimilation using radar and conventional observations for midlatitude convective-scale precipitation forecasts. Mon. Wea. Rev., 143, 3087–3108,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https://doi.org/10.1175/MWR-D-14-00345.1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Johnson, A.*, and X. Wang, 2017: Design and implementation of a GSI-based convection-allowing ensemble data assimilation and forecast system for the PECAN field experiment. Part I: Optimal configurations for nocturnal convection prediction using retrospective cases. Wea. Forecasting, 32, 289–315,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https://doi.org/10.1175/WAF-D-16-0102.1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Jones, E. A.*, and X. Wang, 2023: A multi-resolution ensemble hybrid 4DEnVar with variable ensemble sizes to improve global and tropical cyclone track numerical prediction. Mon. Wea. Rev., 151, 1145–1166, 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/10.1175/MWR-D-22-0186.1. </a:t>
            </a:r>
          </a:p>
        </p:txBody>
      </p:sp>
    </p:spTree>
    <p:extLst>
      <p:ext uri="{BB962C8B-B14F-4D97-AF65-F5344CB8AC3E}">
        <p14:creationId xmlns:p14="http://schemas.microsoft.com/office/powerpoint/2010/main" val="3268814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A49FB-083F-F079-C937-033AB4FA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6E36C10F-EDC1-FB84-08F6-159D77CA164C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E7574005-6DB5-A401-412D-077E1BC8D4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8DF8E257-1B35-5D11-0BE3-BC27CDCB383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7286B-9BF3-D605-DB92-684B1696B3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Shape 54">
            <a:extLst>
              <a:ext uri="{FF2B5EF4-FFF2-40B4-BE49-F238E27FC236}">
                <a16:creationId xmlns:a16="http://schemas.microsoft.com/office/drawing/2014/main" id="{5013B1E9-B5C8-F414-0636-274488A7A271}"/>
              </a:ext>
            </a:extLst>
          </p:cNvPr>
          <p:cNvSpPr/>
          <p:nvPr/>
        </p:nvSpPr>
        <p:spPr>
          <a:xfrm>
            <a:off x="1521719" y="562066"/>
            <a:ext cx="91485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References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18270-0EAF-8C28-30E7-C1B313745CC9}"/>
              </a:ext>
            </a:extLst>
          </p:cNvPr>
          <p:cNvSpPr txBox="1">
            <a:spLocks/>
          </p:cNvSpPr>
          <p:nvPr/>
        </p:nvSpPr>
        <p:spPr>
          <a:xfrm>
            <a:off x="623242" y="1517984"/>
            <a:ext cx="10515600" cy="50294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Kay, J. K.*, X. Wang, and Y. Masaya, 2022: An Observing System Simulation Experiment (OSSE) to study the impact of ocean surface observation from the Micro Unmanned Robot Observation Network (MURON) on tropical cyclone forecast. Atmosphere, 13, 779, https://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/10.3390/atmos13050779.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Lu, X.*, X. Wang, Y. Li*, M. Tong, and X. Ma, 2017: GSI-based ensemble–variational hybrid data assimilation for HWRF for hurricane initialization and prediction: Impact of various error covariances for airborne radar observation assimilation. Quart. J. Roy. Meteor. Soc., 143, 223–239,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https://doi.org/10.1002/qj.2914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Lu, X.*, X. Wang, M. Tong, and V.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Tallapragada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2017: GSI-based, continuously cycled, dual-resolution hybrid ensemble-variational data assimilation system for HWRF: System description and experiments with Edouard (2014). Mon. Wea. Rev., 145, 4877–4898,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https://doi.org/10.1175/MWR-D-17-0068.1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Lu, X.*, and X. Wang, 2019: Improving hurricane analyses and predictions with TCI, IFEX field campaign observations, and CIMSS AMVs using the advanced hybrid data assimilation system for HWRF. Part I: What is missing to capture the rapid intensification of Hurricane Patricia (2015) when HWRF is already initialized with a more realistic analysis? Mon. Wea. Rev., 147, 1351–1373,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https://doi.org/10.1175/MWR-D-18-0202.1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Lu, X.*, and X. Wang, 2020: Improving hurricane analyses and predictions with TCI, IFEX field campaign observations, and CIMSS AMVs using the advanced hybrid data assimilation system for HWRF. Part II: Observation impacts on the analyses and predictions of Patricia (2015). Mon. Wea. Rev., 148, 1407–1430,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https://doi.org/10.1175/MWR-D-19-0075.1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Lu, X.*, and X. Wang, 2021: Improving the Four-Dimensional Incremental Analysis Update (4DIAU) with the HWRF 4DEnVar Data Assimilation System for Rapidly Evolving Hurricane Prediction. Mon. Wea. Rev., 149, 4027-4043,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https://doi.org/10.1175/MWR-D-21-0068.1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Lu, X.*, and X. Wang, 2023: A study of simultaneous assimilation of coastal ground-based and airborne radar observations on the prediction of Harvey (2017) with the hourly 3DEnVar system for HWRF. JGR-Atmos., 128, e2022JD037681,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https://doi.org/10.1029/2022JD037681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X., D. Parrish, D. Kleist, and J. S. Whitaker, 2013: GSI 3DVar-based ensemble–variational hybrid data assimilation for NCEP Global Forecast System: Single-resolution experiments. Mon. Wea. Rev., 141, 4098–4117,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https://doi.org/10.1175/MWR-D-12-00141.1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X., and T. Lei*, 2014: GSI-based four dimensional ensemble-variational (4DEnsVar) data assimilation: formulation and single resolution experiments with real data for NCEP Global Forecast System. Mon. Wea. Rev., 142, 3303–3325,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https://doi.org/10.1175/MWR-D-13-00303.1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Y.*, and X. Wang, 2017: Direct assimilation of radar reflectivity without tangent linear and adjoint of the nonlinear observation operator in the GSI-Based EnVar System: Methodology and experiment with the 8 May 2003 Oklahoma City tornadic supercell. Mon. Wea. Rev., 145, 1447–1471,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https://doi.org/10.1175/MWR-D-16-0231.1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Y.*, and X. Wang, 2020: Prediction of Tornado-Like Vortex (TLV) Embedded in the 8 May 2003 Oklahoma City Tornadic Supercell Initialized from the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Subkilometer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Grid Spacing Analysis Produced by the Dual-Resolution GSI-Based EnVar Data Assimilation System. Mon. Wea. Rev., 148, 2909–2934,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https://doi.org/10.1175/MWR-D-19-0179.1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Y.*, and X. Wang, 2021: Development of Convective-Scale Static Background Error Covariance within GSI-Based Hybrid EnVar System for Direct Radar Reflectivity Data Assimilation. Mon. Wea. Rev., 149, 2713-2736,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https://doi.org/10.1175/MWR-D-20-0215.1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Y.*, and X. Wang, 2023a: 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Simutaneoous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multiscale data assimilation using scale- and variable-dependent localization in EnVar for convection allowing analyses and forecasts: Methodology and experiments for a tornadic supercell. Journal of Advances in Modeling Earth Systems, 15, e2022MS003430, https://</a:t>
            </a:r>
            <a:r>
              <a:rPr lang="en-US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/10.1029/2022MS003430. </a:t>
            </a:r>
          </a:p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Y.*, and X. Wang, 2023b: Improving CONUS Convective-Scale Forecasting with Simultaneous Multiscale Data Assimilation: A Squall-Line Case Study. JGR-Atmos., submitted. </a:t>
            </a:r>
          </a:p>
        </p:txBody>
      </p:sp>
    </p:spTree>
    <p:extLst>
      <p:ext uri="{BB962C8B-B14F-4D97-AF65-F5344CB8AC3E}">
        <p14:creationId xmlns:p14="http://schemas.microsoft.com/office/powerpoint/2010/main" val="31632030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A49FB-083F-F079-C937-033AB4FA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6E36C10F-EDC1-FB84-08F6-159D77CA164C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E7574005-6DB5-A401-412D-077E1BC8D4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8DF8E257-1B35-5D11-0BE3-BC27CDCB383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7286B-9BF3-D605-DB92-684B1696B3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Shape 54">
            <a:extLst>
              <a:ext uri="{FF2B5EF4-FFF2-40B4-BE49-F238E27FC236}">
                <a16:creationId xmlns:a16="http://schemas.microsoft.com/office/drawing/2014/main" id="{5013B1E9-B5C8-F414-0636-274488A7A271}"/>
              </a:ext>
            </a:extLst>
          </p:cNvPr>
          <p:cNvSpPr/>
          <p:nvPr/>
        </p:nvSpPr>
        <p:spPr>
          <a:xfrm>
            <a:off x="1521719" y="562066"/>
            <a:ext cx="91485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BACKUP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387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947-C6FF-BBCA-D208-601855042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4D207032-C946-814C-6854-68705613F351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D5E3AC43-ADDE-D7D0-8AFF-9A0072A7C2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F1C73B30-EB58-0C6C-1D59-0D413A9D29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D266E-2064-447C-7998-AF2B9274CE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Shape 54">
            <a:extLst>
              <a:ext uri="{FF2B5EF4-FFF2-40B4-BE49-F238E27FC236}">
                <a16:creationId xmlns:a16="http://schemas.microsoft.com/office/drawing/2014/main" id="{D41522C8-4B79-D642-2082-F0CDA597959A}"/>
              </a:ext>
            </a:extLst>
          </p:cNvPr>
          <p:cNvSpPr/>
          <p:nvPr/>
        </p:nvSpPr>
        <p:spPr>
          <a:xfrm>
            <a:off x="1536694" y="149013"/>
            <a:ext cx="8846223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1"/>
                </a:solidFill>
              </a:rPr>
              <a:t>2. Implementation and examination of JEDI-based DA system in the GFS application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Developments of multiscale DA in JEDI: perturbation scale decomposition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0602B-0707-3E6C-B42A-3054FC2369AB}"/>
              </a:ext>
            </a:extLst>
          </p:cNvPr>
          <p:cNvSpPr txBox="1"/>
          <p:nvPr/>
        </p:nvSpPr>
        <p:spPr>
          <a:xfrm>
            <a:off x="1702600" y="4635142"/>
            <a:ext cx="26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Full-scale perturbation</a:t>
            </a:r>
          </a:p>
        </p:txBody>
      </p:sp>
      <p:pic>
        <p:nvPicPr>
          <p:cNvPr id="23" name="Picture 22" descr="A map of the world&#10;&#10;Description automatically generated">
            <a:extLst>
              <a:ext uri="{FF2B5EF4-FFF2-40B4-BE49-F238E27FC236}">
                <a16:creationId xmlns:a16="http://schemas.microsoft.com/office/drawing/2014/main" id="{E356ECA6-31BE-B74A-CA66-2A40472D7D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9" t="8074" r="22912" b="6365"/>
          <a:stretch/>
        </p:blipFill>
        <p:spPr>
          <a:xfrm>
            <a:off x="6730583" y="1283955"/>
            <a:ext cx="4167266" cy="2523008"/>
          </a:xfrm>
          <a:prstGeom prst="rect">
            <a:avLst/>
          </a:prstGeom>
        </p:spPr>
      </p:pic>
      <p:pic>
        <p:nvPicPr>
          <p:cNvPr id="25" name="Picture 24" descr="A map of the world&#10;&#10;Description automatically generated">
            <a:extLst>
              <a:ext uri="{FF2B5EF4-FFF2-40B4-BE49-F238E27FC236}">
                <a16:creationId xmlns:a16="http://schemas.microsoft.com/office/drawing/2014/main" id="{62988737-735D-843D-AA1E-866BFDD2C1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8" t="14946" r="23947" b="9450"/>
          <a:stretch/>
        </p:blipFill>
        <p:spPr>
          <a:xfrm>
            <a:off x="6730583" y="3936989"/>
            <a:ext cx="4167266" cy="2262559"/>
          </a:xfrm>
          <a:prstGeom prst="rect">
            <a:avLst/>
          </a:prstGeom>
        </p:spPr>
      </p:pic>
      <p:pic>
        <p:nvPicPr>
          <p:cNvPr id="27" name="Picture 26" descr="A map of the world&#10;&#10;Description automatically generated">
            <a:extLst>
              <a:ext uri="{FF2B5EF4-FFF2-40B4-BE49-F238E27FC236}">
                <a16:creationId xmlns:a16="http://schemas.microsoft.com/office/drawing/2014/main" id="{839B92E8-07B6-3D3D-0E2B-0D12C9C8C8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21" t="9868" r="12375" b="6430"/>
          <a:stretch/>
        </p:blipFill>
        <p:spPr>
          <a:xfrm>
            <a:off x="201769" y="1455090"/>
            <a:ext cx="6327045" cy="32528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E12490A-C5DD-2CDA-C150-68334266DFFE}"/>
              </a:ext>
            </a:extLst>
          </p:cNvPr>
          <p:cNvSpPr txBox="1"/>
          <p:nvPr/>
        </p:nvSpPr>
        <p:spPr>
          <a:xfrm>
            <a:off x="10695566" y="2007461"/>
            <a:ext cx="149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813DAB-501C-5169-99AC-8C7A378FE53C}"/>
              </a:ext>
            </a:extLst>
          </p:cNvPr>
          <p:cNvSpPr txBox="1"/>
          <p:nvPr/>
        </p:nvSpPr>
        <p:spPr>
          <a:xfrm>
            <a:off x="10789620" y="4785845"/>
            <a:ext cx="149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Small-scale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18C331-356E-4DC7-618F-8C0A5283413B}"/>
              </a:ext>
            </a:extLst>
          </p:cNvPr>
          <p:cNvSpPr txBox="1"/>
          <p:nvPr/>
        </p:nvSpPr>
        <p:spPr>
          <a:xfrm>
            <a:off x="449681" y="5079744"/>
            <a:ext cx="6541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 of JEDI SABER for FV3GFS is performed to decompose the perturbations.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new executable was created. </a:t>
            </a:r>
            <a:r>
              <a:rPr lang="en-US" b="1" dirty="0">
                <a:solidFill>
                  <a:srgbClr val="23A3B0"/>
                </a:solidFill>
                <a:effectLst/>
                <a:highlight>
                  <a:srgbClr val="EDEDED"/>
                </a:highlight>
                <a:latin typeface="Menlo" panose="020B0609030804020204" pitchFamily="49" charset="0"/>
              </a:rPr>
              <a:t>fv3jedi_processperts.x</a:t>
            </a:r>
            <a:endParaRPr lang="en-US" dirty="0">
              <a:solidFill>
                <a:srgbClr val="23A3B0"/>
              </a:solidFill>
              <a:effectLst/>
              <a:highlight>
                <a:srgbClr val="EDEDED"/>
              </a:highlight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845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2814338" y="421098"/>
            <a:ext cx="62407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982A21"/>
                </a:solidFill>
              </a:rPr>
              <a:t>Background</a:t>
            </a:r>
            <a:endParaRPr sz="3200" dirty="0">
              <a:solidFill>
                <a:srgbClr val="982A21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x="734520" y="1389751"/>
            <a:ext cx="1072295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85750" indent="-285750" algn="just">
              <a:lnSpc>
                <a:spcPts val="21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past decade, OU MAP lab, in close collaboration with NOAA EMC and OAR labs, has made extensive efforts to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perform research and development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(R&amp;D) in advancing NOAA’s global and regional operational data assimilation (DA) systems within the GSI-based framework and to facilitate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transition of these R&amp;D into NOAA operations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34837-E305-415B-98D6-E3020E6228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A7585-30F8-8504-B5D4-582BB73F58E1}"/>
              </a:ext>
            </a:extLst>
          </p:cNvPr>
          <p:cNvSpPr txBox="1"/>
          <p:nvPr/>
        </p:nvSpPr>
        <p:spPr>
          <a:xfrm>
            <a:off x="967472" y="6079353"/>
            <a:ext cx="216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*denote OU MAP lab authors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BEC305-2611-A9F1-A4C0-63D74606818B}"/>
              </a:ext>
            </a:extLst>
          </p:cNvPr>
          <p:cNvGrpSpPr/>
          <p:nvPr/>
        </p:nvGrpSpPr>
        <p:grpSpPr>
          <a:xfrm>
            <a:off x="734520" y="2556010"/>
            <a:ext cx="10722958" cy="3322771"/>
            <a:chOff x="967472" y="3132943"/>
            <a:chExt cx="10722958" cy="33227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9E4F25-6885-B88C-D81D-8FB451AEAC46}"/>
                </a:ext>
              </a:extLst>
            </p:cNvPr>
            <p:cNvSpPr/>
            <p:nvPr/>
          </p:nvSpPr>
          <p:spPr>
            <a:xfrm>
              <a:off x="3618268" y="3132943"/>
              <a:ext cx="4955459" cy="3979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GSI-based Var/EnKF/3D/4DEnVar hybrid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3135CC-932F-1539-EC5F-68E17B2F7FA3}"/>
                </a:ext>
              </a:extLst>
            </p:cNvPr>
            <p:cNvSpPr/>
            <p:nvPr/>
          </p:nvSpPr>
          <p:spPr>
            <a:xfrm>
              <a:off x="967472" y="4315957"/>
              <a:ext cx="2990073" cy="2907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GFS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21CDFE-EB8E-797D-CE0F-0722BFEDF924}"/>
                </a:ext>
              </a:extLst>
            </p:cNvPr>
            <p:cNvSpPr/>
            <p:nvPr/>
          </p:nvSpPr>
          <p:spPr>
            <a:xfrm>
              <a:off x="4284187" y="4315956"/>
              <a:ext cx="3633489" cy="3042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Convection-allowing Hurricane Prediction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260D39-ED41-F1F1-7469-0140584BB6D3}"/>
                </a:ext>
              </a:extLst>
            </p:cNvPr>
            <p:cNvSpPr/>
            <p:nvPr/>
          </p:nvSpPr>
          <p:spPr>
            <a:xfrm>
              <a:off x="8056941" y="4315959"/>
              <a:ext cx="3633489" cy="3042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CONUS Convective-scale Prediction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545ED9E-F4B5-2B20-1A62-0868312E70B6}"/>
                </a:ext>
              </a:extLst>
            </p:cNvPr>
            <p:cNvCxnSpPr>
              <a:cxnSpLocks/>
              <a:stCxn id="3" idx="2"/>
              <a:endCxn id="4" idx="0"/>
            </p:cNvCxnSpPr>
            <p:nvPr/>
          </p:nvCxnSpPr>
          <p:spPr>
            <a:xfrm flipH="1">
              <a:off x="2462509" y="3530867"/>
              <a:ext cx="3633489" cy="78509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A78046D-99B1-0538-4993-1A647D4576D1}"/>
                </a:ext>
              </a:extLst>
            </p:cNvPr>
            <p:cNvCxnSpPr>
              <a:cxnSpLocks/>
              <a:stCxn id="3" idx="2"/>
              <a:endCxn id="5" idx="0"/>
            </p:cNvCxnSpPr>
            <p:nvPr/>
          </p:nvCxnSpPr>
          <p:spPr>
            <a:xfrm>
              <a:off x="6095998" y="3530867"/>
              <a:ext cx="4934" cy="785089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184F06-02D5-04BE-E911-0455B2FFAE0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100932" y="3530867"/>
              <a:ext cx="3772754" cy="785092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BEE1EA-054E-6D2A-95D0-283E62D4A819}"/>
                </a:ext>
              </a:extLst>
            </p:cNvPr>
            <p:cNvSpPr/>
            <p:nvPr/>
          </p:nvSpPr>
          <p:spPr>
            <a:xfrm>
              <a:off x="967472" y="4620230"/>
              <a:ext cx="2990073" cy="183548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GSI-based 3DEnVar and 4DEnVar hybrid DA system for US NWS GFS (e.g., Wang* X. et al. 2013; Wang* X. and Lei* 2014; Huang* and X. Wang* 2018; Huang*, X. Wang* et al. 2020, Kay* and X. Wang* 2020, Jones* and X. Wang* 2023)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8F5054-A362-2EAD-907A-C6CEDD7A5066}"/>
                </a:ext>
              </a:extLst>
            </p:cNvPr>
            <p:cNvSpPr/>
            <p:nvPr/>
          </p:nvSpPr>
          <p:spPr>
            <a:xfrm>
              <a:off x="4284187" y="4622712"/>
              <a:ext cx="3633489" cy="183300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>
                <a:lnSpc>
                  <a:spcPts val="2100"/>
                </a:lnSpc>
                <a:buClr>
                  <a:srgbClr val="C00000"/>
                </a:buClr>
              </a:pP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GSI-based Var/</a:t>
              </a:r>
              <a:r>
                <a:rPr lang="en-US" altLang="zh-CN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EnKF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/hybrid DA system for US NWS HWRF and HAFS  (e.g., Lu*, Wang* X. et al. 2017a,b; Lu* and X. Wang* 2019, 2020, 2021, 2023; Feng* and X. Wang* 2019, 2020; Davis* et al. 2021; Green* et al. 2022)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486EC1D-AF79-F01F-95C9-739D92D6675D}"/>
                </a:ext>
              </a:extLst>
            </p:cNvPr>
            <p:cNvSpPr/>
            <p:nvPr/>
          </p:nvSpPr>
          <p:spPr>
            <a:xfrm>
              <a:off x="8056940" y="4622712"/>
              <a:ext cx="3633489" cy="183300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>
                <a:buClr>
                  <a:srgbClr val="C00000"/>
                </a:buClr>
              </a:pP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GSI-based </a:t>
              </a:r>
              <a:r>
                <a:rPr lang="en-US" altLang="zh-CN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EnKF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/hybrid DA system on CONUS convective scale radar data assimilation (DA) for HRRR, RRFS and </a:t>
              </a:r>
              <a:r>
                <a:rPr lang="en-US" altLang="zh-CN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WoF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(e.g., Johnson* et al. 2015, 2017, Wang* Y. and X. Wang* 2017, 2020, 2021, 2023a,b, 2024; </a:t>
              </a:r>
              <a:r>
                <a:rPr lang="en-US" altLang="zh-CN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Degelia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et al. 2018, 2023, </a:t>
              </a:r>
              <a:r>
                <a:rPr lang="en-US" altLang="zh-CN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Gasperoni</a:t>
              </a:r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et al. 2021, 2022, 2023a,b)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2334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D72B-F180-9C73-3BCB-3779BCC3F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1D12CEA9-22DC-E921-6148-6BB911FA6D64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7C0CC792-A0E7-3345-86DC-D9D3CE8DE4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52CB6D35-5E1C-7ACD-67E3-0F09EEBBAD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23F4D0CB-96C8-BDB6-C805-78529609943F}"/>
              </a:ext>
            </a:extLst>
          </p:cNvPr>
          <p:cNvSpPr/>
          <p:nvPr/>
        </p:nvSpPr>
        <p:spPr>
          <a:xfrm>
            <a:off x="2814338" y="421098"/>
            <a:ext cx="62407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982A21"/>
                </a:solidFill>
              </a:rPr>
              <a:t>Motivation</a:t>
            </a:r>
            <a:endParaRPr sz="3200" dirty="0">
              <a:solidFill>
                <a:srgbClr val="982A21"/>
              </a:solidFill>
            </a:endParaRPr>
          </a:p>
        </p:txBody>
      </p:sp>
      <p:sp>
        <p:nvSpPr>
          <p:cNvPr id="55" name="Shape 55">
            <a:extLst>
              <a:ext uri="{FF2B5EF4-FFF2-40B4-BE49-F238E27FC236}">
                <a16:creationId xmlns:a16="http://schemas.microsoft.com/office/drawing/2014/main" id="{7C9657E4-FCDF-EAF9-7489-BFAC3517B968}"/>
              </a:ext>
            </a:extLst>
          </p:cNvPr>
          <p:cNvSpPr/>
          <p:nvPr/>
        </p:nvSpPr>
        <p:spPr>
          <a:xfrm>
            <a:off x="375139" y="770147"/>
            <a:ext cx="10660210" cy="586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buClr>
                <a:srgbClr val="C00000"/>
              </a:buClr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77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our past experiences, the following aspects would be needed for a DA system to support data assimilation research, education and R2O: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Flexible to be ported to multiple platforms (e.g. NOAA supported HPCs or University HPCs,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Easy to use for students who just enter the DA field or DA classroom teaching (e.g.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notebook)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Customizable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 simplified ”research mode”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Flexible to test various research ideas at different readiness levels (RLs)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 DA R&amp;D to be contributed back for broader use and for R2O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Housing multiple DA solvers and cycling with various regional and global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3BDAA-BEF1-704C-6822-6C9BED4A16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564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E6C7C-5B04-F127-480D-F4DE54C91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70A8BB6E-0197-ED3D-0E72-E616CB61156F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04B61F99-0BE2-CE04-A5C9-9A3D045462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EFB8DFD1-34FC-08C8-2551-5575CC011A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0A56C745-9A5F-6E6D-02EB-2BD31C2716EC}"/>
              </a:ext>
            </a:extLst>
          </p:cNvPr>
          <p:cNvSpPr/>
          <p:nvPr/>
        </p:nvSpPr>
        <p:spPr>
          <a:xfrm>
            <a:off x="2814338" y="421098"/>
            <a:ext cx="62407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982A21"/>
                </a:solidFill>
              </a:rPr>
              <a:t>Outline</a:t>
            </a:r>
            <a:endParaRPr sz="3200" dirty="0">
              <a:solidFill>
                <a:srgbClr val="982A21"/>
              </a:solidFill>
            </a:endParaRPr>
          </a:p>
        </p:txBody>
      </p:sp>
      <p:sp>
        <p:nvSpPr>
          <p:cNvPr id="55" name="Shape 55">
            <a:extLst>
              <a:ext uri="{FF2B5EF4-FFF2-40B4-BE49-F238E27FC236}">
                <a16:creationId xmlns:a16="http://schemas.microsoft.com/office/drawing/2014/main" id="{6456A496-0925-E68B-DE96-C5B0116EC684}"/>
              </a:ext>
            </a:extLst>
          </p:cNvPr>
          <p:cNvSpPr/>
          <p:nvPr/>
        </p:nvSpPr>
        <p:spPr>
          <a:xfrm>
            <a:off x="375139" y="1654370"/>
            <a:ext cx="10773507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3788" indent="-481013" algn="just">
              <a:buClr>
                <a:srgbClr val="C00000"/>
              </a:buClr>
              <a:buFont typeface="+mj-lt"/>
              <a:buAutoNum type="romanU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Introduce the newly developed, research-, education- and R2O-friendly workflow for cycled JEDI UFS DA</a:t>
            </a:r>
          </a:p>
          <a:p>
            <a:pPr marL="1093788" indent="-481013" algn="just">
              <a:buClr>
                <a:srgbClr val="C00000"/>
              </a:buClr>
              <a:buFont typeface="+mj-lt"/>
              <a:buAutoNum type="romanUcPeriod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3788" indent="-481013" algn="just">
              <a:buClr>
                <a:srgbClr val="C00000"/>
              </a:buClr>
              <a:buFont typeface="+mj-lt"/>
              <a:buAutoNum type="romanUcPeriod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Test the new workflow for various UFS applications:</a:t>
            </a:r>
          </a:p>
          <a:p>
            <a:pPr marL="1093788" indent="-4810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Regional MPAS</a:t>
            </a:r>
          </a:p>
          <a:p>
            <a:pPr marL="1093788" indent="-4810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FV3-LAM</a:t>
            </a:r>
          </a:p>
          <a:p>
            <a:pPr marL="1093788" indent="-4810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GFS</a:t>
            </a:r>
          </a:p>
          <a:p>
            <a:pPr marL="1093788" indent="-4810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B201D-A823-0BF0-53F5-361D620BBB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31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48FA-7C61-DA0F-72F1-EE144757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1A991469-5417-6011-9BB4-C9AA485C7F4B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450C9499-08DA-D63C-DCFA-BB2C9FEE87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D3E85D90-E12B-6D8A-6E05-600A7DE290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CEC13E4B-BA49-A36F-811D-01CBC489D3FF}"/>
              </a:ext>
            </a:extLst>
          </p:cNvPr>
          <p:cNvSpPr/>
          <p:nvPr/>
        </p:nvSpPr>
        <p:spPr>
          <a:xfrm>
            <a:off x="1435510" y="284216"/>
            <a:ext cx="932098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982A21"/>
                </a:solidFill>
              </a:rPr>
              <a:t>1. Development of research-, education- and R2O-friendly workflow for JEDI UFS 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C492F-6A3A-34A4-3389-9AC2900044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EFDA8B-1381-3832-0D1A-587E73794F8A}"/>
              </a:ext>
            </a:extLst>
          </p:cNvPr>
          <p:cNvGrpSpPr/>
          <p:nvPr/>
        </p:nvGrpSpPr>
        <p:grpSpPr>
          <a:xfrm>
            <a:off x="49732" y="1700395"/>
            <a:ext cx="4297680" cy="3299597"/>
            <a:chOff x="49732" y="1700395"/>
            <a:chExt cx="4297680" cy="329959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CC17CB-6C97-3703-3829-4149997B79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32" y="1700395"/>
              <a:ext cx="4297680" cy="3299597"/>
              <a:chOff x="1435510" y="1607574"/>
              <a:chExt cx="5801033" cy="445381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DA3306-C0E0-BEB2-ED4A-E6249CA9244B}"/>
                  </a:ext>
                </a:extLst>
              </p:cNvPr>
              <p:cNvSpPr/>
              <p:nvPr/>
            </p:nvSpPr>
            <p:spPr>
              <a:xfrm>
                <a:off x="1435510" y="1607575"/>
                <a:ext cx="2089355" cy="56179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Driver.py</a:t>
                </a:r>
                <a:endPara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F434A5-E3F7-7228-122F-FF6782BDDF28}"/>
                  </a:ext>
                </a:extLst>
              </p:cNvPr>
              <p:cNvSpPr/>
              <p:nvPr/>
            </p:nvSpPr>
            <p:spPr>
              <a:xfrm>
                <a:off x="4286864" y="1607574"/>
                <a:ext cx="2718620" cy="5617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experiment.yaml</a:t>
                </a:r>
                <a:endPara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Right Arrow 4">
                <a:extLst>
                  <a:ext uri="{FF2B5EF4-FFF2-40B4-BE49-F238E27FC236}">
                    <a16:creationId xmlns:a16="http://schemas.microsoft.com/office/drawing/2014/main" id="{E038EABD-0BE1-8C14-AAA5-BEFD0A0F0C6C}"/>
                  </a:ext>
                </a:extLst>
              </p:cNvPr>
              <p:cNvSpPr/>
              <p:nvPr/>
            </p:nvSpPr>
            <p:spPr>
              <a:xfrm rot="10800000">
                <a:off x="3581400" y="1777859"/>
                <a:ext cx="648929" cy="221226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36A587FA-5A76-43F0-3423-CD9FF45AAF99}"/>
                  </a:ext>
                </a:extLst>
              </p:cNvPr>
              <p:cNvSpPr/>
              <p:nvPr/>
            </p:nvSpPr>
            <p:spPr>
              <a:xfrm rot="5400000">
                <a:off x="291382" y="4066768"/>
                <a:ext cx="3763094" cy="226141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5AAD71-829B-AE14-2DED-24CAA0688A7B}"/>
                  </a:ext>
                </a:extLst>
              </p:cNvPr>
              <p:cNvSpPr/>
              <p:nvPr/>
            </p:nvSpPr>
            <p:spPr>
              <a:xfrm>
                <a:off x="2391697" y="2382375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getObs.py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B1318C-D637-09E9-C309-D7DC40C95627}"/>
                  </a:ext>
                </a:extLst>
              </p:cNvPr>
              <p:cNvSpPr/>
              <p:nvPr/>
            </p:nvSpPr>
            <p:spPr>
              <a:xfrm>
                <a:off x="2391697" y="2793890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getIni.py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2CF55A-29EA-4DD6-13E5-2CFE44B0A0E1}"/>
                  </a:ext>
                </a:extLst>
              </p:cNvPr>
              <p:cNvSpPr/>
              <p:nvPr/>
            </p:nvSpPr>
            <p:spPr>
              <a:xfrm>
                <a:off x="2391697" y="3216577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getForecast.py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852099-4C77-93BB-48F4-2AC0FB1BC795}"/>
                  </a:ext>
                </a:extLst>
              </p:cNvPr>
              <p:cNvSpPr/>
              <p:nvPr/>
            </p:nvSpPr>
            <p:spPr>
              <a:xfrm>
                <a:off x="2391696" y="3639264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getBTrain.py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1675DA-8662-98CD-FA63-64F1CE5023DF}"/>
                  </a:ext>
                </a:extLst>
              </p:cNvPr>
              <p:cNvSpPr/>
              <p:nvPr/>
            </p:nvSpPr>
            <p:spPr>
              <a:xfrm>
                <a:off x="2391695" y="4061951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getAnalysis.py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123987-62C8-06AB-3C07-80EF2E5C8381}"/>
                  </a:ext>
                </a:extLst>
              </p:cNvPr>
              <p:cNvSpPr/>
              <p:nvPr/>
            </p:nvSpPr>
            <p:spPr>
              <a:xfrm>
                <a:off x="2391695" y="4485766"/>
                <a:ext cx="2431028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getAnalysisENS.py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74B5F1-5209-C1EA-0521-D057DE1F6C65}"/>
                  </a:ext>
                </a:extLst>
              </p:cNvPr>
              <p:cNvSpPr/>
              <p:nvPr/>
            </p:nvSpPr>
            <p:spPr>
              <a:xfrm>
                <a:off x="2391695" y="4907325"/>
                <a:ext cx="2431028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getRecenter.py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A0AA1A-7189-CE85-80BE-6004C9594B08}"/>
                  </a:ext>
                </a:extLst>
              </p:cNvPr>
              <p:cNvSpPr/>
              <p:nvPr/>
            </p:nvSpPr>
            <p:spPr>
              <a:xfrm>
                <a:off x="2391695" y="5338305"/>
                <a:ext cx="2431028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getFreeFcst.py</a:t>
                </a:r>
                <a:endPara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88CF2305-BA5C-9A16-F54B-37444519DCBB}"/>
                  </a:ext>
                </a:extLst>
              </p:cNvPr>
              <p:cNvSpPr/>
              <p:nvPr/>
            </p:nvSpPr>
            <p:spPr>
              <a:xfrm>
                <a:off x="4557252" y="2459495"/>
                <a:ext cx="530942" cy="1396338"/>
              </a:xfrm>
              <a:prstGeom prst="leftBrac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7B45BF-D694-FDA5-3AC0-1F8C206721F5}"/>
                  </a:ext>
                </a:extLst>
              </p:cNvPr>
              <p:cNvSpPr/>
              <p:nvPr/>
            </p:nvSpPr>
            <p:spPr>
              <a:xfrm>
                <a:off x="2286000" y="2733849"/>
                <a:ext cx="2271252" cy="83420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2484F8-86BF-E9E4-12CB-B6370A2F7134}"/>
                  </a:ext>
                </a:extLst>
              </p:cNvPr>
              <p:cNvSpPr/>
              <p:nvPr/>
            </p:nvSpPr>
            <p:spPr>
              <a:xfrm>
                <a:off x="5147188" y="2382375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Class GFS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31500D-D3A9-C300-0788-89D09304A040}"/>
                  </a:ext>
                </a:extLst>
              </p:cNvPr>
              <p:cNvSpPr/>
              <p:nvPr/>
            </p:nvSpPr>
            <p:spPr>
              <a:xfrm>
                <a:off x="5132440" y="2748937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Class FV3LAM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BB144B-FD65-A37A-8F03-54455F58327D}"/>
                  </a:ext>
                </a:extLst>
              </p:cNvPr>
              <p:cNvSpPr/>
              <p:nvPr/>
            </p:nvSpPr>
            <p:spPr>
              <a:xfrm>
                <a:off x="5132439" y="3102389"/>
                <a:ext cx="2089355" cy="28089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Class MPAS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9A6F178-07DF-C8C1-14A0-474F841E9202}"/>
                  </a:ext>
                </a:extLst>
              </p:cNvPr>
              <p:cNvSpPr/>
              <p:nvPr/>
            </p:nvSpPr>
            <p:spPr>
              <a:xfrm>
                <a:off x="5119420" y="3766982"/>
                <a:ext cx="2089355" cy="28089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F98485-920C-CD69-BEE2-4EFB06622133}"/>
                </a:ext>
              </a:extLst>
            </p:cNvPr>
            <p:cNvSpPr/>
            <p:nvPr/>
          </p:nvSpPr>
          <p:spPr>
            <a:xfrm>
              <a:off x="2780987" y="3046827"/>
              <a:ext cx="1547893" cy="2081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 HAFS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72A160-D794-2079-1DC9-932DD99227E0}"/>
              </a:ext>
            </a:extLst>
          </p:cNvPr>
          <p:cNvSpPr txBox="1"/>
          <p:nvPr/>
        </p:nvSpPr>
        <p:spPr>
          <a:xfrm>
            <a:off x="4649166" y="1770735"/>
            <a:ext cx="78199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python-based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workflow is developed for cycled JEDI UFS DA;</a:t>
            </a:r>
          </a:p>
          <a:p>
            <a:pPr marL="342900" indent="-342900">
              <a:buAutoNum type="arabicParenR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Flexible to port to different platforms (NOAA supported or University HPCs)</a:t>
            </a:r>
          </a:p>
          <a:p>
            <a:pPr marL="342900" indent="-342900">
              <a:buAutoNum type="arabicParenR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Flexibility to combine the functions (left) to achieve different purposes of DA research for different UFS models easily</a:t>
            </a:r>
          </a:p>
          <a:p>
            <a:pPr marL="342900" indent="-342900">
              <a:buAutoNum type="arabicParenR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R2O friendly</a:t>
            </a:r>
          </a:p>
          <a:p>
            <a:pPr marL="342900" indent="-342900">
              <a:buAutoNum type="arabicParenR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Easy for students and DA beginners to learn and run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88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48FA-7C61-DA0F-72F1-EE144757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1A991469-5417-6011-9BB4-C9AA485C7F4B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450C9499-08DA-D63C-DCFA-BB2C9FEE87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D3E85D90-E12B-6D8A-6E05-600A7DE290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CEC13E4B-BA49-A36F-811D-01CBC489D3FF}"/>
              </a:ext>
            </a:extLst>
          </p:cNvPr>
          <p:cNvSpPr/>
          <p:nvPr/>
        </p:nvSpPr>
        <p:spPr>
          <a:xfrm>
            <a:off x="1435510" y="284216"/>
            <a:ext cx="932098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982A21"/>
                </a:solidFill>
              </a:rPr>
              <a:t>1. Development of research-, education- and R2O-friendly workflow for JEDI UFS 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C492F-6A3A-34A4-3389-9AC2900044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42831A-592C-F90B-E6A5-15CD850A3F18}"/>
              </a:ext>
            </a:extLst>
          </p:cNvPr>
          <p:cNvSpPr txBox="1"/>
          <p:nvPr/>
        </p:nvSpPr>
        <p:spPr>
          <a:xfrm>
            <a:off x="596028" y="4844060"/>
            <a:ext cx="9087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Workflow is flexibility to run end to end standalone Var,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hybrid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(Wang*, X. et al. 2013)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House various DA solvers (Var,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LETKF and LGETKF) from JEDI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Given JEDI for UFS regional applications is immature,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efforts have been made to achieve cycled JEDI DA for UFS regional models like MPAS, FV3-LAM,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with the workflow </a:t>
            </a:r>
          </a:p>
        </p:txBody>
      </p:sp>
      <p:pic>
        <p:nvPicPr>
          <p:cNvPr id="25" name="Picture 24" descr="A diagram of a block diagram&#10;&#10;Description automatically generated">
            <a:extLst>
              <a:ext uri="{FF2B5EF4-FFF2-40B4-BE49-F238E27FC236}">
                <a16:creationId xmlns:a16="http://schemas.microsoft.com/office/drawing/2014/main" id="{61D55436-5F4B-547B-101B-D054F507B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592" y="1773074"/>
            <a:ext cx="6583680" cy="27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3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3F75-5175-1B80-3A14-5B40E19B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6EDD0431-CF94-9D9D-D511-FF26C09B81A9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D5168B08-AF22-148A-E0F9-9E035AEC66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6F17CF4A-BD22-C14F-CD69-5B8176F55A8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>
            <a:extLst>
              <a:ext uri="{FF2B5EF4-FFF2-40B4-BE49-F238E27FC236}">
                <a16:creationId xmlns:a16="http://schemas.microsoft.com/office/drawing/2014/main" id="{CCDAF096-6D8D-E063-10EB-B0906BF14D87}"/>
              </a:ext>
            </a:extLst>
          </p:cNvPr>
          <p:cNvSpPr/>
          <p:nvPr/>
        </p:nvSpPr>
        <p:spPr>
          <a:xfrm>
            <a:off x="958736" y="349605"/>
            <a:ext cx="989616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982A21"/>
                </a:solidFill>
              </a:rPr>
              <a:t>2. Further develop and test the new workflow for cycled JEDI regional MPAS radar data assimilation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90504-7C3B-D2A2-C5D0-F1D644A5F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82B6A-7F2E-05D4-EFDB-AFA5D95C7D83}"/>
              </a:ext>
            </a:extLst>
          </p:cNvPr>
          <p:cNvSpPr txBox="1"/>
          <p:nvPr/>
        </p:nvSpPr>
        <p:spPr>
          <a:xfrm>
            <a:off x="584912" y="1674673"/>
            <a:ext cx="104504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77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efforts were made to enable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MPAS coupling with JEDI for cycled DA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 radar reflectivity assimilation (Wang* Y. and X. Wang* 2017) in MPAS JEDI-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/LETKF/GETKF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Specific developments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utility to convert 3D MRMS radar observations to IODA format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Modify/update Static-file to enable direct reflectivity assimilation and to enable MPAS regional model interfaced with JEDI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update for MPAS-JEDI</a:t>
            </a:r>
          </a:p>
          <a:p>
            <a:pPr marL="692150" indent="-342900" algn="just">
              <a:buClr>
                <a:srgbClr val="C00000"/>
              </a:buClr>
              <a:buFont typeface="+mj-lt"/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77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radar observation tests in MPAS/FV3LAM-JEDI/GSI-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radar observation tests in MPAS/FV3LAM-JEDI-LETKF/GETKF/GSI-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EnSRF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77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Cycling tests in the analysis and forecast of the 11-12 May 2022 Minnesota bow-echo case.</a:t>
            </a:r>
          </a:p>
        </p:txBody>
      </p:sp>
    </p:spTree>
    <p:extLst>
      <p:ext uri="{BB962C8B-B14F-4D97-AF65-F5344CB8AC3E}">
        <p14:creationId xmlns:p14="http://schemas.microsoft.com/office/powerpoint/2010/main" val="20905882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9F9EE-263A-3165-F46E-79B9DF391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550D3408-5B7B-EAE1-43F4-6B89264336BF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E86FA4F7-704D-3703-E719-BF490685C1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1B54EE97-061D-0ED5-F038-16E3E520BF6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BF167-5703-24B1-02DF-99BDBA2598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94F23-CDB1-6B62-68FD-E7C51B431056}"/>
              </a:ext>
            </a:extLst>
          </p:cNvPr>
          <p:cNvSpPr txBox="1"/>
          <p:nvPr/>
        </p:nvSpPr>
        <p:spPr>
          <a:xfrm>
            <a:off x="2158378" y="5026260"/>
            <a:ext cx="787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 of the observed reflectivity at 3 km in the IODA and raw files. </a:t>
            </a:r>
          </a:p>
        </p:txBody>
      </p:sp>
      <p:sp>
        <p:nvSpPr>
          <p:cNvPr id="3" name="Shape 54">
            <a:extLst>
              <a:ext uri="{FF2B5EF4-FFF2-40B4-BE49-F238E27FC236}">
                <a16:creationId xmlns:a16="http://schemas.microsoft.com/office/drawing/2014/main" id="{D1F04363-D19C-E371-8BF7-1CA9AF011236}"/>
              </a:ext>
            </a:extLst>
          </p:cNvPr>
          <p:cNvSpPr/>
          <p:nvPr/>
        </p:nvSpPr>
        <p:spPr>
          <a:xfrm>
            <a:off x="1483710" y="249940"/>
            <a:ext cx="884622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982A21"/>
                </a:solidFill>
              </a:rPr>
              <a:t>2. Further develop and test the new workflow for cycled JEDI regional MPAS radar data assimilation 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IODA-converter Utility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AEF582-B3C8-2C9B-663E-32B36346797C}"/>
              </a:ext>
            </a:extLst>
          </p:cNvPr>
          <p:cNvGrpSpPr/>
          <p:nvPr/>
        </p:nvGrpSpPr>
        <p:grpSpPr>
          <a:xfrm>
            <a:off x="2667000" y="1730301"/>
            <a:ext cx="6858000" cy="3186954"/>
            <a:chOff x="2667000" y="1413922"/>
            <a:chExt cx="6858000" cy="31869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FA7D5F-E3CD-713F-5064-6F8AB9B9F7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7000" y="1413922"/>
              <a:ext cx="6858000" cy="3186954"/>
              <a:chOff x="2303488" y="1456828"/>
              <a:chExt cx="7365168" cy="3422639"/>
            </a:xfrm>
          </p:grpSpPr>
          <p:pic>
            <p:nvPicPr>
              <p:cNvPr id="5" name="Picture 4" descr="A map of the united states&#10;&#10;Description automatically generated">
                <a:extLst>
                  <a:ext uri="{FF2B5EF4-FFF2-40B4-BE49-F238E27FC236}">
                    <a16:creationId xmlns:a16="http://schemas.microsoft.com/office/drawing/2014/main" id="{5F2624BE-5396-F6A5-E775-01915E4243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5478" b="34261"/>
              <a:stretch/>
            </p:blipFill>
            <p:spPr>
              <a:xfrm>
                <a:off x="2303488" y="1456828"/>
                <a:ext cx="7365168" cy="2965267"/>
              </a:xfrm>
              <a:prstGeom prst="rect">
                <a:avLst/>
              </a:prstGeom>
            </p:spPr>
          </p:pic>
          <p:pic>
            <p:nvPicPr>
              <p:cNvPr id="6" name="Picture 5" descr="A map of the united states&#10;&#10;Description automatically generated">
                <a:extLst>
                  <a:ext uri="{FF2B5EF4-FFF2-40B4-BE49-F238E27FC236}">
                    <a16:creationId xmlns:a16="http://schemas.microsoft.com/office/drawing/2014/main" id="{EDF1A33B-BF30-F361-DFAA-F6BB82D456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1811" b="21867"/>
              <a:stretch/>
            </p:blipFill>
            <p:spPr>
              <a:xfrm>
                <a:off x="2303488" y="4413869"/>
                <a:ext cx="7365168" cy="465598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3D60DD-4720-BF42-1508-42E45FBA05ED}"/>
                </a:ext>
              </a:extLst>
            </p:cNvPr>
            <p:cNvSpPr txBox="1"/>
            <p:nvPr/>
          </p:nvSpPr>
          <p:spPr>
            <a:xfrm>
              <a:off x="7176655" y="4199441"/>
              <a:ext cx="734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dBZ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587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6F55-3D68-F0E5-47FA-56AB3A4BC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>
            <a:extLst>
              <a:ext uri="{FF2B5EF4-FFF2-40B4-BE49-F238E27FC236}">
                <a16:creationId xmlns:a16="http://schemas.microsoft.com/office/drawing/2014/main" id="{47E0F075-4120-4FEA-C6D1-F4A7B4D234AD}"/>
              </a:ext>
            </a:extLst>
          </p:cNvPr>
          <p:cNvSpPr/>
          <p:nvPr/>
        </p:nvSpPr>
        <p:spPr>
          <a:xfrm>
            <a:off x="0" y="1283955"/>
            <a:ext cx="12192000" cy="0"/>
          </a:xfrm>
          <a:prstGeom prst="line">
            <a:avLst/>
          </a:prstGeom>
          <a:ln w="57150">
            <a:solidFill>
              <a:srgbClr val="972921"/>
            </a:solidFill>
            <a:round/>
          </a:ln>
        </p:spPr>
        <p:txBody>
          <a:bodyPr lIns="0" tIns="0" rIns="0" bIns="0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52" name="image1.jpeg" descr="ou_logo_400x560.jpg">
            <a:extLst>
              <a:ext uri="{FF2B5EF4-FFF2-40B4-BE49-F238E27FC236}">
                <a16:creationId xmlns:a16="http://schemas.microsoft.com/office/drawing/2014/main" id="{08C9829E-90C3-261B-93CD-D2AD896D89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069" y="191919"/>
            <a:ext cx="657225" cy="91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2469.png">
            <a:extLst>
              <a:ext uri="{FF2B5EF4-FFF2-40B4-BE49-F238E27FC236}">
                <a16:creationId xmlns:a16="http://schemas.microsoft.com/office/drawing/2014/main" id="{8F8D4592-AED8-21EF-697B-FDF4D89B0C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35349" y="149013"/>
            <a:ext cx="1004977" cy="10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D879-D9FF-2432-CA32-47E48F4E77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Shape 54">
            <a:extLst>
              <a:ext uri="{FF2B5EF4-FFF2-40B4-BE49-F238E27FC236}">
                <a16:creationId xmlns:a16="http://schemas.microsoft.com/office/drawing/2014/main" id="{D6A83313-7868-0A92-42EC-55F70AA163CF}"/>
              </a:ext>
            </a:extLst>
          </p:cNvPr>
          <p:cNvSpPr/>
          <p:nvPr/>
        </p:nvSpPr>
        <p:spPr>
          <a:xfrm>
            <a:off x="1483710" y="210309"/>
            <a:ext cx="8846223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982A21"/>
                </a:solidFill>
              </a:rPr>
              <a:t>2. Further develop and test the new workflow for cycled JEDI regional MPAS radar data assimilation 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</a:rPr>
              <a:t>Single-Observation EnVar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E7F20-1229-8E2D-721B-C8BE566C6406}"/>
              </a:ext>
            </a:extLst>
          </p:cNvPr>
          <p:cNvSpPr txBox="1"/>
          <p:nvPr/>
        </p:nvSpPr>
        <p:spPr>
          <a:xfrm>
            <a:off x="1078523" y="1427880"/>
            <a:ext cx="1064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reflectivity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46.6736N, -94.448W, 3000.0 m AGL, Z = 50 dBZ with 15 km cut-off radius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BDD19-3B03-84BD-5C5D-9750951859D2}"/>
              </a:ext>
            </a:extLst>
          </p:cNvPr>
          <p:cNvSpPr txBox="1"/>
          <p:nvPr/>
        </p:nvSpPr>
        <p:spPr>
          <a:xfrm>
            <a:off x="1270847" y="6379676"/>
            <a:ext cx="563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Analysis increments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dbz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winds near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BB7F8-A327-794D-A15E-92AF133A47D2}"/>
              </a:ext>
            </a:extLst>
          </p:cNvPr>
          <p:cNvSpPr txBox="1"/>
          <p:nvPr/>
        </p:nvSpPr>
        <p:spPr>
          <a:xfrm>
            <a:off x="7713322" y="2250265"/>
            <a:ext cx="400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36-member ensemble is used with the horizontal localization of 15 km.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E2A79-6D06-DF0C-1CBE-23D00A9F3B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79" b="12146"/>
          <a:stretch/>
        </p:blipFill>
        <p:spPr>
          <a:xfrm>
            <a:off x="1628197" y="1821203"/>
            <a:ext cx="4503213" cy="21847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99ECEF-03A4-0D4B-CE07-525BDE6A9F69}"/>
              </a:ext>
            </a:extLst>
          </p:cNvPr>
          <p:cNvGrpSpPr/>
          <p:nvPr/>
        </p:nvGrpSpPr>
        <p:grpSpPr>
          <a:xfrm>
            <a:off x="3693010" y="4087979"/>
            <a:ext cx="3102570" cy="2238236"/>
            <a:chOff x="7672522" y="3221101"/>
            <a:chExt cx="4009756" cy="3003447"/>
          </a:xfrm>
        </p:grpSpPr>
        <p:pic>
          <p:nvPicPr>
            <p:cNvPr id="3074" name="Picture 2" descr="MD 721 graphic">
              <a:extLst>
                <a:ext uri="{FF2B5EF4-FFF2-40B4-BE49-F238E27FC236}">
                  <a16:creationId xmlns:a16="http://schemas.microsoft.com/office/drawing/2014/main" id="{8D101CC9-F4D3-8C5E-BF0D-EF2282FBB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522" y="3221101"/>
              <a:ext cx="4009756" cy="300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EB62BBE5-F939-2CF4-ED06-F1524E9B7DB2}"/>
                </a:ext>
              </a:extLst>
            </p:cNvPr>
            <p:cNvSpPr/>
            <p:nvPr/>
          </p:nvSpPr>
          <p:spPr>
            <a:xfrm>
              <a:off x="9819503" y="3339413"/>
              <a:ext cx="162697" cy="179173"/>
            </a:xfrm>
            <a:prstGeom prst="star5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792E31-9F68-C5E8-B8A1-5962893EE8E0}"/>
              </a:ext>
            </a:extLst>
          </p:cNvPr>
          <p:cNvSpPr txBox="1"/>
          <p:nvPr/>
        </p:nvSpPr>
        <p:spPr>
          <a:xfrm>
            <a:off x="7344045" y="3866547"/>
            <a:ext cx="4009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tests show a similar increment pattern.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increase of reflectivity is consistent with the enhancement of convergence.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B332C-ED49-8C62-4B4E-781803111DA3}"/>
              </a:ext>
            </a:extLst>
          </p:cNvPr>
          <p:cNvSpPr txBox="1"/>
          <p:nvPr/>
        </p:nvSpPr>
        <p:spPr>
          <a:xfrm>
            <a:off x="1628197" y="1857498"/>
            <a:ext cx="17780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FV3LAM-GSI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15FF1-1E29-9417-A1DF-2078B178E5AD}"/>
              </a:ext>
            </a:extLst>
          </p:cNvPr>
          <p:cNvSpPr txBox="1"/>
          <p:nvPr/>
        </p:nvSpPr>
        <p:spPr>
          <a:xfrm>
            <a:off x="3797912" y="1870955"/>
            <a:ext cx="17780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FV3LAM-JEDI</a:t>
            </a:r>
          </a:p>
        </p:txBody>
      </p:sp>
      <p:pic>
        <p:nvPicPr>
          <p:cNvPr id="21" name="Picture 20" descr="A screen shot of a graph&#10;&#10;Description automatically generated">
            <a:extLst>
              <a:ext uri="{FF2B5EF4-FFF2-40B4-BE49-F238E27FC236}">
                <a16:creationId xmlns:a16="http://schemas.microsoft.com/office/drawing/2014/main" id="{65E273B4-58B9-1D13-681C-4A93A220D4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767" t="2452"/>
          <a:stretch/>
        </p:blipFill>
        <p:spPr>
          <a:xfrm>
            <a:off x="1651391" y="4042263"/>
            <a:ext cx="1754806" cy="21847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938C41-B07D-43D2-CC40-EF363047980D}"/>
              </a:ext>
            </a:extLst>
          </p:cNvPr>
          <p:cNvSpPr txBox="1"/>
          <p:nvPr/>
        </p:nvSpPr>
        <p:spPr>
          <a:xfrm>
            <a:off x="1675986" y="4059429"/>
            <a:ext cx="17780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MPAS-JEDI</a:t>
            </a:r>
          </a:p>
        </p:txBody>
      </p:sp>
    </p:spTree>
    <p:extLst>
      <p:ext uri="{BB962C8B-B14F-4D97-AF65-F5344CB8AC3E}">
        <p14:creationId xmlns:p14="http://schemas.microsoft.com/office/powerpoint/2010/main" val="31993473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10174</TotalTime>
  <Words>3212</Words>
  <Application>Microsoft Macintosh PowerPoint</Application>
  <PresentationFormat>Widescreen</PresentationFormat>
  <Paragraphs>225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Menlo</vt:lpstr>
      <vt:lpstr>Open Sans</vt:lpstr>
      <vt:lpstr>Raleway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Yongming</dc:creator>
  <cp:lastModifiedBy>Wang, Yongming</cp:lastModifiedBy>
  <cp:revision>287</cp:revision>
  <dcterms:created xsi:type="dcterms:W3CDTF">2021-11-28T22:24:22Z</dcterms:created>
  <dcterms:modified xsi:type="dcterms:W3CDTF">2024-07-18T21:08:40Z</dcterms:modified>
</cp:coreProperties>
</file>