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Raleway SemiBold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Arial Narrow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hUc9n1snC2Uev5QF2TuRD2SoRp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111D22-453F-4E78-AEF4-472CA23EB612}">
  <a:tblStyle styleId="{CB111D22-453F-4E78-AEF4-472CA23EB61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9E9"/>
          </a:solidFill>
        </a:fill>
      </a:tcStyle>
    </a:wholeTbl>
    <a:band1H>
      <a:tcTxStyle/>
      <a:tcStyle>
        <a:fill>
          <a:solidFill>
            <a:srgbClr val="D0D0D0"/>
          </a:solidFill>
        </a:fill>
      </a:tcStyle>
    </a:band1H>
    <a:band2H>
      <a:tcTxStyle/>
    </a:band2H>
    <a:band1V>
      <a:tcTxStyle/>
      <a:tcStyle>
        <a:fill>
          <a:solidFill>
            <a:srgbClr val="D0D0D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8D432142-77EE-4B5F-9B0A-81A05B4AAD4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4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6.xml"/><Relationship Id="rId44" Type="http://customschemas.google.com/relationships/presentationmetadata" Target="metadata"/><Relationship Id="rId21" Type="http://schemas.openxmlformats.org/officeDocument/2006/relationships/slide" Target="slides/slide15.xml"/><Relationship Id="rId43" Type="http://schemas.openxmlformats.org/officeDocument/2006/relationships/font" Target="fonts/OpenSans-boldItalic.fntdata"/><Relationship Id="rId24" Type="http://schemas.openxmlformats.org/officeDocument/2006/relationships/font" Target="fonts/Raleway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RalewaySemiBold-regular.fntdata"/><Relationship Id="rId27" Type="http://schemas.openxmlformats.org/officeDocument/2006/relationships/font" Target="fonts/Raleway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SemiBold-boldItalic.fntdata"/><Relationship Id="rId30" Type="http://schemas.openxmlformats.org/officeDocument/2006/relationships/font" Target="fonts/RalewaySemiBold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37" Type="http://schemas.openxmlformats.org/officeDocument/2006/relationships/font" Target="fonts/ArialNarrow-bold.fntdata"/><Relationship Id="rId14" Type="http://schemas.openxmlformats.org/officeDocument/2006/relationships/slide" Target="slides/slide8.xml"/><Relationship Id="rId36" Type="http://schemas.openxmlformats.org/officeDocument/2006/relationships/font" Target="fonts/ArialNarrow-regular.fntdata"/><Relationship Id="rId17" Type="http://schemas.openxmlformats.org/officeDocument/2006/relationships/slide" Target="slides/slide11.xml"/><Relationship Id="rId39" Type="http://schemas.openxmlformats.org/officeDocument/2006/relationships/font" Target="fonts/ArialNarrow-boldItalic.fntdata"/><Relationship Id="rId16" Type="http://schemas.openxmlformats.org/officeDocument/2006/relationships/slide" Target="slides/slide10.xml"/><Relationship Id="rId38" Type="http://schemas.openxmlformats.org/officeDocument/2006/relationships/font" Target="fonts/ArialNarrow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4" name="Google Shape;344;p2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8" name="Google Shape;278;p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7" name="Google Shape;87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a547a53eb_0_111"/>
          <p:cNvSpPr txBox="1"/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2ea547a53eb_0_111"/>
          <p:cNvSpPr txBox="1"/>
          <p:nvPr>
            <p:ph idx="1" type="body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2ea547a53eb_0_111"/>
          <p:cNvSpPr txBox="1"/>
          <p:nvPr>
            <p:ph idx="11" type="ftr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2ea547a53eb_0_11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g2ea547a53eb_0_111"/>
          <p:cNvSpPr txBox="1"/>
          <p:nvPr>
            <p:ph idx="12" type="sldNum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a547a53eb_0_3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g2ea547a53eb_0_338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ea547a53eb_0_338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g2ea547a53eb_0_33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g2ea547a53eb_0_338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g2ea547a53eb_0_33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0" name="Google Shape;120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5" name="Google Shape;145;p37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7" name="Google Shape;147;p3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7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9" name="Google Shape;159;p3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60" name="Google Shape;160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9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4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67" name="Google Shape;167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0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4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1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2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" name="Google Shape;59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6" name="Google Shape;6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5" name="Google Shape;75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" name="Google Shape;78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3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31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>
            <p:ph type="ctrTitle"/>
          </p:nvPr>
        </p:nvSpPr>
        <p:spPr>
          <a:xfrm>
            <a:off x="258438" y="680499"/>
            <a:ext cx="3741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 sz="2800"/>
              <a:t>Porting of the Global-Workflow to Gaea-C5</a:t>
            </a:r>
            <a:endParaRPr sz="2800"/>
          </a:p>
        </p:txBody>
      </p:sp>
      <p:sp>
        <p:nvSpPr>
          <p:cNvPr id="187" name="Google Shape;187;p15"/>
          <p:cNvSpPr txBox="1"/>
          <p:nvPr>
            <p:ph idx="1" type="subTitle"/>
          </p:nvPr>
        </p:nvSpPr>
        <p:spPr>
          <a:xfrm>
            <a:off x="606115" y="3173138"/>
            <a:ext cx="3045924" cy="18461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/>
              <a:t>An Atmospheric River Application</a:t>
            </a:r>
            <a:endParaRPr/>
          </a:p>
          <a:p>
            <a:pPr indent="-3111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111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D. Alex Burrows* and Anil Kumar*</a:t>
            </a:r>
            <a:endParaRPr/>
          </a:p>
          <a:p>
            <a:pPr indent="-3111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-3111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>
                <a:solidFill>
                  <a:schemeClr val="dk2"/>
                </a:solidFill>
              </a:rPr>
              <a:t>EPIC* EMC PSL GSL WPC CW3E JCSDA AOML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7701" y="1016256"/>
            <a:ext cx="3032750" cy="1705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89" name="Google Shape;189;p15"/>
          <p:cNvPicPr preferRelativeResize="0"/>
          <p:nvPr/>
        </p:nvPicPr>
        <p:blipFill rotWithShape="1">
          <a:blip r:embed="rId4">
            <a:alphaModFix/>
          </a:blip>
          <a:srcRect b="6545" l="0" r="0" t="6545"/>
          <a:stretch/>
        </p:blipFill>
        <p:spPr>
          <a:xfrm>
            <a:off x="4377701" y="3016952"/>
            <a:ext cx="3032751" cy="166139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"/>
          <p:cNvSpPr txBox="1"/>
          <p:nvPr>
            <p:ph type="title"/>
          </p:nvPr>
        </p:nvSpPr>
        <p:spPr>
          <a:xfrm>
            <a:off x="727800" y="571999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Progress: Porting via GW CI tests</a:t>
            </a:r>
            <a:endParaRPr/>
          </a:p>
        </p:txBody>
      </p:sp>
      <p:graphicFrame>
        <p:nvGraphicFramePr>
          <p:cNvPr id="305" name="Google Shape;305;p23"/>
          <p:cNvGraphicFramePr/>
          <p:nvPr/>
        </p:nvGraphicFramePr>
        <p:xfrm>
          <a:off x="221407" y="13351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{CB111D22-453F-4E78-AEF4-472CA23EB612}</a:tableStyleId>
              </a:tblPr>
              <a:tblGrid>
                <a:gridCol w="1789850"/>
                <a:gridCol w="833425"/>
                <a:gridCol w="1824450"/>
                <a:gridCol w="1013950"/>
                <a:gridCol w="1307800"/>
                <a:gridCol w="1307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CI Test Name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Mode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Components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Coupled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C5 ported?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C48_S2SW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C48_S2SWA_gefs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C96_atm3DVar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C96_atmaerosnowDA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C48mx500_3DVarAOWCDA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C96C48_hybatmDA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06" name="Google Shape;306;p23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Workflow	     System Architecture	Data Staging                      </a:t>
            </a: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Experiment Porting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07" name="Google Shape;307;p23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 txBox="1"/>
          <p:nvPr>
            <p:ph type="title"/>
          </p:nvPr>
        </p:nvSpPr>
        <p:spPr>
          <a:xfrm>
            <a:off x="727800" y="571999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Progress: Porting via GW CI tests</a:t>
            </a:r>
            <a:endParaRPr/>
          </a:p>
        </p:txBody>
      </p:sp>
      <p:graphicFrame>
        <p:nvGraphicFramePr>
          <p:cNvPr id="313" name="Google Shape;313;p24"/>
          <p:cNvGraphicFramePr/>
          <p:nvPr/>
        </p:nvGraphicFramePr>
        <p:xfrm>
          <a:off x="221407" y="13351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{CB111D22-453F-4E78-AEF4-472CA23EB612}</a:tableStyleId>
              </a:tblPr>
              <a:tblGrid>
                <a:gridCol w="1789850"/>
                <a:gridCol w="833425"/>
                <a:gridCol w="1824450"/>
                <a:gridCol w="1013950"/>
                <a:gridCol w="1307800"/>
                <a:gridCol w="1307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CI Test Name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Mode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Components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Coupled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C5 ported?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C48_S2SW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S2SW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Atm, ocean, wave, ice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C48_S2SWA_gefs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S2SWA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Atm, ocean, wave, ice, aerosol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 with Aero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C96_atm3DVar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C96_atmaerosnowDA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Atm, aerosols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 with Aero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C48mx500_3DVarAOWCDA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S2SW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Atm, ocean, wave, ice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ATM/OCN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C96C48_hybatmDA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14" name="Google Shape;314;p24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Workflow	     System Architecture	Data Staging                      </a:t>
            </a: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Experiment Porting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/>
          <p:nvPr>
            <p:ph type="title"/>
          </p:nvPr>
        </p:nvSpPr>
        <p:spPr>
          <a:xfrm>
            <a:off x="727800" y="571999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Progress: Porting via GW CI tests</a:t>
            </a:r>
            <a:endParaRPr/>
          </a:p>
        </p:txBody>
      </p:sp>
      <p:graphicFrame>
        <p:nvGraphicFramePr>
          <p:cNvPr id="321" name="Google Shape;321;p25"/>
          <p:cNvGraphicFramePr/>
          <p:nvPr/>
        </p:nvGraphicFramePr>
        <p:xfrm>
          <a:off x="221407" y="13351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{CB111D22-453F-4E78-AEF4-472CA23EB612}</a:tableStyleId>
              </a:tblPr>
              <a:tblGrid>
                <a:gridCol w="1789850"/>
                <a:gridCol w="833425"/>
                <a:gridCol w="1824450"/>
                <a:gridCol w="1013950"/>
                <a:gridCol w="1307800"/>
                <a:gridCol w="1307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CI Test Name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Mode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Components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Coupled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C5 ported?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C48_S2SW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S2SW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Atm, ocean, wave, ice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C48_S2SWA_gefs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S2SWA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Atm, ocean, wave, ice, aerosol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 with Aero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C96_atm3DVar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In progress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C96_atmaerosnowDA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Atm, aerosols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 with Aero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C48mx500_3DVarAOWCDA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S2SW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Atm, ocean, wave, ice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ATM/OCN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C96C48_hybatmDA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22" name="Google Shape;322;p25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Workflow	     System Architecture	Data Staging                      </a:t>
            </a: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Experiment Porting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23" name="Google Shape;323;p25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/>
          <p:nvPr>
            <p:ph idx="2" type="body"/>
          </p:nvPr>
        </p:nvSpPr>
        <p:spPr>
          <a:xfrm>
            <a:off x="4811010" y="874914"/>
            <a:ext cx="4146066" cy="30189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Continue working through the global workflow’s continuous integration tests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Add support for higher resolution runs C48🡺C96🡺…🡺C768🡺C1152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Final goal for EPIC team: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400"/>
              <a:t>Global- (C384) </a:t>
            </a:r>
            <a:r>
              <a:rPr lang="en" sz="1400">
                <a:solidFill>
                  <a:schemeClr val="accent3"/>
                </a:solidFill>
              </a:rPr>
              <a:t>nested (C1152) </a:t>
            </a:r>
            <a:r>
              <a:rPr lang="en" sz="1400"/>
              <a:t>global-workflow with atmospheric and surface DA </a:t>
            </a:r>
            <a:r>
              <a:rPr lang="en" sz="1400">
                <a:solidFill>
                  <a:schemeClr val="accent3"/>
                </a:solidFill>
              </a:rPr>
              <a:t>(hourly cycled) </a:t>
            </a:r>
            <a:r>
              <a:rPr lang="en" sz="1400"/>
              <a:t>running on the currently supported platforms, as well as </a:t>
            </a:r>
            <a:r>
              <a:rPr lang="en" sz="1400">
                <a:solidFill>
                  <a:schemeClr val="accent3"/>
                </a:solidFill>
              </a:rPr>
              <a:t>Gaea C5 </a:t>
            </a:r>
            <a:r>
              <a:rPr lang="en" sz="1400"/>
              <a:t>(C6?) and </a:t>
            </a:r>
            <a:r>
              <a:rPr lang="en" sz="1400">
                <a:solidFill>
                  <a:schemeClr val="accent3"/>
                </a:solidFill>
              </a:rPr>
              <a:t>NOAA’s CSPs</a:t>
            </a:r>
            <a:endParaRPr/>
          </a:p>
        </p:txBody>
      </p:sp>
      <p:graphicFrame>
        <p:nvGraphicFramePr>
          <p:cNvPr id="329" name="Google Shape;329;p26"/>
          <p:cNvGraphicFramePr/>
          <p:nvPr/>
        </p:nvGraphicFramePr>
        <p:xfrm>
          <a:off x="221407" y="13351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{CB111D22-453F-4E78-AEF4-472CA23EB612}</a:tableStyleId>
              </a:tblPr>
              <a:tblGrid>
                <a:gridCol w="1789850"/>
                <a:gridCol w="1013950"/>
                <a:gridCol w="1307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CI Test Name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C5 ported?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C48_S2SW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C48_S2SWA_gefs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C96_atm3DVar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In progress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C96_atmaerosnowDA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C48mx500_3DVarAOWCDA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ATM/OCN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C96C48_hybatmDA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30" name="Google Shape;330;p26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Workflow	     System Architecture	Data Staging                      Experiment Porting	</a:t>
            </a:r>
            <a:endParaRPr/>
          </a:p>
        </p:txBody>
      </p:sp>
      <p:cxnSp>
        <p:nvCxnSpPr>
          <p:cNvPr id="331" name="Google Shape;331;p26"/>
          <p:cNvCxnSpPr/>
          <p:nvPr/>
        </p:nvCxnSpPr>
        <p:spPr>
          <a:xfrm>
            <a:off x="4572000" y="1894385"/>
            <a:ext cx="22366" cy="2316480"/>
          </a:xfrm>
          <a:prstGeom prst="straightConnector1">
            <a:avLst/>
          </a:prstGeom>
          <a:noFill/>
          <a:ln cap="flat" cmpd="sng" w="76200">
            <a:solidFill>
              <a:srgbClr val="56565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2" name="Google Shape;332;p26"/>
          <p:cNvSpPr txBox="1"/>
          <p:nvPr>
            <p:ph type="title"/>
          </p:nvPr>
        </p:nvSpPr>
        <p:spPr>
          <a:xfrm>
            <a:off x="727800" y="571999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Concluding Remarks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Extra slides</a:t>
            </a:r>
            <a:endParaRPr/>
          </a:p>
        </p:txBody>
      </p:sp>
      <p:sp>
        <p:nvSpPr>
          <p:cNvPr id="339" name="Google Shape;339;p27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40" name="Google Shape;340;p27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/>
        </p:nvSpPr>
        <p:spPr>
          <a:xfrm>
            <a:off x="357755" y="2753672"/>
            <a:ext cx="500778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GFS</a:t>
            </a:r>
            <a:endParaRPr/>
          </a:p>
        </p:txBody>
      </p:sp>
      <p:sp>
        <p:nvSpPr>
          <p:cNvPr id="347" name="Google Shape;347;p28"/>
          <p:cNvSpPr txBox="1"/>
          <p:nvPr/>
        </p:nvSpPr>
        <p:spPr>
          <a:xfrm>
            <a:off x="2142913" y="3573764"/>
            <a:ext cx="426912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endParaRPr/>
          </a:p>
        </p:txBody>
      </p:sp>
      <p:sp>
        <p:nvSpPr>
          <p:cNvPr id="348" name="Google Shape;348;p28"/>
          <p:cNvSpPr txBox="1"/>
          <p:nvPr/>
        </p:nvSpPr>
        <p:spPr>
          <a:xfrm>
            <a:off x="1849601" y="1704212"/>
            <a:ext cx="1013537" cy="5847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Forecast-only</a:t>
            </a:r>
            <a:endParaRPr/>
          </a:p>
        </p:txBody>
      </p:sp>
      <p:sp>
        <p:nvSpPr>
          <p:cNvPr id="349" name="Google Shape;349;p28"/>
          <p:cNvSpPr txBox="1"/>
          <p:nvPr/>
        </p:nvSpPr>
        <p:spPr>
          <a:xfrm>
            <a:off x="3900631" y="1107346"/>
            <a:ext cx="829257" cy="26161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ATM*</a:t>
            </a:r>
            <a:endParaRPr/>
          </a:p>
        </p:txBody>
      </p:sp>
      <p:sp>
        <p:nvSpPr>
          <p:cNvPr id="350" name="Google Shape;350;p28"/>
          <p:cNvSpPr txBox="1"/>
          <p:nvPr/>
        </p:nvSpPr>
        <p:spPr>
          <a:xfrm>
            <a:off x="3897571" y="1413570"/>
            <a:ext cx="829257" cy="26161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ATMA</a:t>
            </a:r>
            <a:endParaRPr/>
          </a:p>
        </p:txBody>
      </p:sp>
      <p:sp>
        <p:nvSpPr>
          <p:cNvPr id="351" name="Google Shape;351;p28"/>
          <p:cNvSpPr txBox="1"/>
          <p:nvPr/>
        </p:nvSpPr>
        <p:spPr>
          <a:xfrm>
            <a:off x="3897571" y="1710076"/>
            <a:ext cx="829257" cy="26161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S2S</a:t>
            </a:r>
            <a:endParaRPr/>
          </a:p>
        </p:txBody>
      </p:sp>
      <p:sp>
        <p:nvSpPr>
          <p:cNvPr id="352" name="Google Shape;352;p28"/>
          <p:cNvSpPr txBox="1"/>
          <p:nvPr/>
        </p:nvSpPr>
        <p:spPr>
          <a:xfrm>
            <a:off x="3897571" y="2010571"/>
            <a:ext cx="829257" cy="26161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S2SA</a:t>
            </a:r>
            <a:endParaRPr/>
          </a:p>
        </p:txBody>
      </p:sp>
      <p:sp>
        <p:nvSpPr>
          <p:cNvPr id="353" name="Google Shape;353;p28"/>
          <p:cNvSpPr txBox="1"/>
          <p:nvPr/>
        </p:nvSpPr>
        <p:spPr>
          <a:xfrm>
            <a:off x="3897571" y="2316306"/>
            <a:ext cx="829257" cy="26161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S2SW*</a:t>
            </a:r>
            <a:endParaRPr/>
          </a:p>
        </p:txBody>
      </p:sp>
      <p:sp>
        <p:nvSpPr>
          <p:cNvPr id="354" name="Google Shape;354;p28"/>
          <p:cNvSpPr txBox="1"/>
          <p:nvPr/>
        </p:nvSpPr>
        <p:spPr>
          <a:xfrm>
            <a:off x="3897571" y="2622326"/>
            <a:ext cx="905162" cy="26161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S2SWA**</a:t>
            </a:r>
            <a:endParaRPr/>
          </a:p>
        </p:txBody>
      </p:sp>
      <p:sp>
        <p:nvSpPr>
          <p:cNvPr id="355" name="Google Shape;355;p28"/>
          <p:cNvSpPr txBox="1"/>
          <p:nvPr/>
        </p:nvSpPr>
        <p:spPr>
          <a:xfrm>
            <a:off x="3897571" y="2961421"/>
            <a:ext cx="829257" cy="26161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ATM*</a:t>
            </a:r>
            <a:endParaRPr/>
          </a:p>
        </p:txBody>
      </p:sp>
      <p:sp>
        <p:nvSpPr>
          <p:cNvPr id="356" name="Google Shape;356;p28"/>
          <p:cNvSpPr txBox="1"/>
          <p:nvPr/>
        </p:nvSpPr>
        <p:spPr>
          <a:xfrm>
            <a:off x="3890224" y="3254523"/>
            <a:ext cx="829257" cy="26161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ATMA*</a:t>
            </a:r>
            <a:endParaRPr/>
          </a:p>
        </p:txBody>
      </p:sp>
      <p:sp>
        <p:nvSpPr>
          <p:cNvPr id="357" name="Google Shape;357;p28"/>
          <p:cNvSpPr txBox="1"/>
          <p:nvPr/>
        </p:nvSpPr>
        <p:spPr>
          <a:xfrm>
            <a:off x="3892907" y="3546742"/>
            <a:ext cx="829257" cy="2616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S2S</a:t>
            </a:r>
            <a:endParaRPr/>
          </a:p>
        </p:txBody>
      </p:sp>
      <p:sp>
        <p:nvSpPr>
          <p:cNvPr id="358" name="Google Shape;358;p28"/>
          <p:cNvSpPr txBox="1"/>
          <p:nvPr/>
        </p:nvSpPr>
        <p:spPr>
          <a:xfrm>
            <a:off x="3899994" y="3852298"/>
            <a:ext cx="829257" cy="2616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S2SA</a:t>
            </a:r>
            <a:endParaRPr/>
          </a:p>
        </p:txBody>
      </p:sp>
      <p:sp>
        <p:nvSpPr>
          <p:cNvPr id="359" name="Google Shape;359;p28"/>
          <p:cNvSpPr txBox="1"/>
          <p:nvPr/>
        </p:nvSpPr>
        <p:spPr>
          <a:xfrm>
            <a:off x="3902416" y="4145400"/>
            <a:ext cx="829257" cy="2616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S2SW*</a:t>
            </a:r>
            <a:endParaRPr/>
          </a:p>
        </p:txBody>
      </p:sp>
      <p:sp>
        <p:nvSpPr>
          <p:cNvPr id="360" name="Google Shape;360;p28"/>
          <p:cNvSpPr txBox="1"/>
          <p:nvPr/>
        </p:nvSpPr>
        <p:spPr>
          <a:xfrm>
            <a:off x="3897572" y="4436019"/>
            <a:ext cx="829257" cy="26161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S2SWA</a:t>
            </a:r>
            <a:endParaRPr/>
          </a:p>
        </p:txBody>
      </p:sp>
      <p:cxnSp>
        <p:nvCxnSpPr>
          <p:cNvPr id="361" name="Google Shape;361;p28"/>
          <p:cNvCxnSpPr>
            <a:stCxn id="346" idx="3"/>
            <a:endCxn id="348" idx="1"/>
          </p:cNvCxnSpPr>
          <p:nvPr/>
        </p:nvCxnSpPr>
        <p:spPr>
          <a:xfrm flipH="1" rot="10800000">
            <a:off x="858533" y="1996549"/>
            <a:ext cx="991200" cy="926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2" name="Google Shape;362;p28"/>
          <p:cNvCxnSpPr>
            <a:stCxn id="346" idx="3"/>
            <a:endCxn id="347" idx="1"/>
          </p:cNvCxnSpPr>
          <p:nvPr/>
        </p:nvCxnSpPr>
        <p:spPr>
          <a:xfrm>
            <a:off x="858533" y="2922949"/>
            <a:ext cx="1284300" cy="8202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3" name="Google Shape;363;p28"/>
          <p:cNvCxnSpPr>
            <a:stCxn id="348" idx="3"/>
            <a:endCxn id="349" idx="1"/>
          </p:cNvCxnSpPr>
          <p:nvPr/>
        </p:nvCxnSpPr>
        <p:spPr>
          <a:xfrm flipH="1" rot="10800000">
            <a:off x="2863138" y="1238200"/>
            <a:ext cx="1037400" cy="758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4" name="Google Shape;364;p28"/>
          <p:cNvCxnSpPr>
            <a:stCxn id="348" idx="3"/>
            <a:endCxn id="350" idx="1"/>
          </p:cNvCxnSpPr>
          <p:nvPr/>
        </p:nvCxnSpPr>
        <p:spPr>
          <a:xfrm flipH="1" rot="10800000">
            <a:off x="2863138" y="1544500"/>
            <a:ext cx="1034400" cy="452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5" name="Google Shape;365;p28"/>
          <p:cNvCxnSpPr>
            <a:stCxn id="348" idx="3"/>
            <a:endCxn id="351" idx="1"/>
          </p:cNvCxnSpPr>
          <p:nvPr/>
        </p:nvCxnSpPr>
        <p:spPr>
          <a:xfrm flipH="1" rot="10800000">
            <a:off x="2863138" y="1840900"/>
            <a:ext cx="1034400" cy="155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6" name="Google Shape;366;p28"/>
          <p:cNvCxnSpPr>
            <a:stCxn id="348" idx="3"/>
            <a:endCxn id="352" idx="1"/>
          </p:cNvCxnSpPr>
          <p:nvPr/>
        </p:nvCxnSpPr>
        <p:spPr>
          <a:xfrm>
            <a:off x="2863138" y="1996600"/>
            <a:ext cx="1034400" cy="144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7" name="Google Shape;367;p28"/>
          <p:cNvCxnSpPr>
            <a:stCxn id="348" idx="3"/>
            <a:endCxn id="353" idx="1"/>
          </p:cNvCxnSpPr>
          <p:nvPr/>
        </p:nvCxnSpPr>
        <p:spPr>
          <a:xfrm>
            <a:off x="2863138" y="1996600"/>
            <a:ext cx="1034400" cy="450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8" name="Google Shape;368;p28"/>
          <p:cNvCxnSpPr>
            <a:stCxn id="348" idx="3"/>
            <a:endCxn id="354" idx="1"/>
          </p:cNvCxnSpPr>
          <p:nvPr/>
        </p:nvCxnSpPr>
        <p:spPr>
          <a:xfrm>
            <a:off x="2863138" y="1996600"/>
            <a:ext cx="1034400" cy="756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9" name="Google Shape;369;p28"/>
          <p:cNvCxnSpPr>
            <a:stCxn id="347" idx="3"/>
            <a:endCxn id="355" idx="1"/>
          </p:cNvCxnSpPr>
          <p:nvPr/>
        </p:nvCxnSpPr>
        <p:spPr>
          <a:xfrm flipH="1" rot="10800000">
            <a:off x="2569825" y="3092341"/>
            <a:ext cx="1327800" cy="650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0" name="Google Shape;370;p28"/>
          <p:cNvCxnSpPr>
            <a:stCxn id="347" idx="3"/>
            <a:endCxn id="356" idx="1"/>
          </p:cNvCxnSpPr>
          <p:nvPr/>
        </p:nvCxnSpPr>
        <p:spPr>
          <a:xfrm flipH="1" rot="10800000">
            <a:off x="2569825" y="3385441"/>
            <a:ext cx="1320300" cy="35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1" name="Google Shape;371;p28"/>
          <p:cNvCxnSpPr>
            <a:stCxn id="347" idx="3"/>
            <a:endCxn id="357" idx="1"/>
          </p:cNvCxnSpPr>
          <p:nvPr/>
        </p:nvCxnSpPr>
        <p:spPr>
          <a:xfrm flipH="1" rot="10800000">
            <a:off x="2569825" y="3677641"/>
            <a:ext cx="1323000" cy="65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2" name="Google Shape;372;p28"/>
          <p:cNvCxnSpPr>
            <a:stCxn id="347" idx="3"/>
            <a:endCxn id="358" idx="1"/>
          </p:cNvCxnSpPr>
          <p:nvPr/>
        </p:nvCxnSpPr>
        <p:spPr>
          <a:xfrm>
            <a:off x="2569825" y="3743041"/>
            <a:ext cx="1330200" cy="240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3" name="Google Shape;373;p28"/>
          <p:cNvCxnSpPr>
            <a:stCxn id="347" idx="3"/>
            <a:endCxn id="359" idx="1"/>
          </p:cNvCxnSpPr>
          <p:nvPr/>
        </p:nvCxnSpPr>
        <p:spPr>
          <a:xfrm>
            <a:off x="2569825" y="3743041"/>
            <a:ext cx="1332600" cy="53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4" name="Google Shape;374;p28"/>
          <p:cNvCxnSpPr>
            <a:stCxn id="347" idx="3"/>
            <a:endCxn id="360" idx="1"/>
          </p:cNvCxnSpPr>
          <p:nvPr/>
        </p:nvCxnSpPr>
        <p:spPr>
          <a:xfrm>
            <a:off x="2569825" y="3743041"/>
            <a:ext cx="1327800" cy="82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5" name="Google Shape;375;p28"/>
          <p:cNvSpPr txBox="1"/>
          <p:nvPr/>
        </p:nvSpPr>
        <p:spPr>
          <a:xfrm>
            <a:off x="273664" y="696130"/>
            <a:ext cx="5040378" cy="33855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		          DA?            Component Configuration</a:t>
            </a:r>
            <a:endParaRPr/>
          </a:p>
        </p:txBody>
      </p:sp>
      <p:sp>
        <p:nvSpPr>
          <p:cNvPr id="376" name="Google Shape;376;p28"/>
          <p:cNvSpPr txBox="1"/>
          <p:nvPr/>
        </p:nvSpPr>
        <p:spPr>
          <a:xfrm>
            <a:off x="307260" y="3829472"/>
            <a:ext cx="601767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GEFS</a:t>
            </a:r>
            <a:endParaRPr/>
          </a:p>
        </p:txBody>
      </p:sp>
      <p:sp>
        <p:nvSpPr>
          <p:cNvPr id="377" name="Google Shape;377;p28"/>
          <p:cNvSpPr txBox="1"/>
          <p:nvPr/>
        </p:nvSpPr>
        <p:spPr>
          <a:xfrm>
            <a:off x="413219" y="3262803"/>
            <a:ext cx="389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</p:txBody>
      </p:sp>
      <p:sp>
        <p:nvSpPr>
          <p:cNvPr id="378" name="Google Shape;378;p28"/>
          <p:cNvSpPr txBox="1"/>
          <p:nvPr/>
        </p:nvSpPr>
        <p:spPr>
          <a:xfrm>
            <a:off x="286820" y="4305862"/>
            <a:ext cx="219964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C48, C96, C192, C384, C768, C1152</a:t>
            </a:r>
            <a:endParaRPr/>
          </a:p>
        </p:txBody>
      </p:sp>
      <p:sp>
        <p:nvSpPr>
          <p:cNvPr id="379" name="Google Shape;379;p28"/>
          <p:cNvSpPr txBox="1"/>
          <p:nvPr/>
        </p:nvSpPr>
        <p:spPr>
          <a:xfrm>
            <a:off x="5417256" y="1145448"/>
            <a:ext cx="10183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Uncoupled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Forecast</a:t>
            </a:r>
            <a:endParaRPr/>
          </a:p>
        </p:txBody>
      </p:sp>
      <p:sp>
        <p:nvSpPr>
          <p:cNvPr id="380" name="Google Shape;380;p28"/>
          <p:cNvSpPr txBox="1"/>
          <p:nvPr/>
        </p:nvSpPr>
        <p:spPr>
          <a:xfrm>
            <a:off x="5456350" y="2092694"/>
            <a:ext cx="8306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Coupled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Forecast</a:t>
            </a:r>
            <a:endParaRPr/>
          </a:p>
        </p:txBody>
      </p:sp>
      <p:sp>
        <p:nvSpPr>
          <p:cNvPr id="381" name="Google Shape;381;p28"/>
          <p:cNvSpPr txBox="1"/>
          <p:nvPr/>
        </p:nvSpPr>
        <p:spPr>
          <a:xfrm>
            <a:off x="5314042" y="3031015"/>
            <a:ext cx="11114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Atmospheric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endParaRPr/>
          </a:p>
        </p:txBody>
      </p:sp>
      <p:sp>
        <p:nvSpPr>
          <p:cNvPr id="382" name="Google Shape;382;p28"/>
          <p:cNvSpPr txBox="1"/>
          <p:nvPr/>
        </p:nvSpPr>
        <p:spPr>
          <a:xfrm>
            <a:off x="5531133" y="3904254"/>
            <a:ext cx="7906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Coupled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endParaRPr/>
          </a:p>
        </p:txBody>
      </p:sp>
      <p:sp>
        <p:nvSpPr>
          <p:cNvPr id="383" name="Google Shape;383;p28"/>
          <p:cNvSpPr txBox="1"/>
          <p:nvPr/>
        </p:nvSpPr>
        <p:spPr>
          <a:xfrm>
            <a:off x="6629436" y="1151294"/>
            <a:ext cx="2369150" cy="2862322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EMC’s CI experiments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are GFS experiments regression testing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 (no DA)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S2SW (DA)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 (DA)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ATMA (DA)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S2SW (DA)</a:t>
            </a:r>
            <a:endParaRPr/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are GEFS experiments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S2SWA (no DA)</a:t>
            </a:r>
            <a:endParaRPr/>
          </a:p>
        </p:txBody>
      </p:sp>
      <p:pic>
        <p:nvPicPr>
          <p:cNvPr id="384" name="Google Shape;3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" y="-3700"/>
            <a:ext cx="9144000" cy="47871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8"/>
          <p:cNvSpPr/>
          <p:nvPr/>
        </p:nvSpPr>
        <p:spPr>
          <a:xfrm>
            <a:off x="256558" y="670998"/>
            <a:ext cx="5070640" cy="4058884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8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System Architecture		Data Staging		</a:t>
            </a: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Experiment Porting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87" name="Google Shape;387;p28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/>
          <p:nvPr>
            <p:ph type="title"/>
          </p:nvPr>
        </p:nvSpPr>
        <p:spPr>
          <a:xfrm>
            <a:off x="729504" y="575901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Global Workflow – Atmospheric River Application</a:t>
            </a:r>
            <a:endParaRPr/>
          </a:p>
        </p:txBody>
      </p:sp>
      <p:sp>
        <p:nvSpPr>
          <p:cNvPr id="393" name="Google Shape;393;p29"/>
          <p:cNvSpPr txBox="1"/>
          <p:nvPr>
            <p:ph idx="1" type="body"/>
          </p:nvPr>
        </p:nvSpPr>
        <p:spPr>
          <a:xfrm>
            <a:off x="494035" y="2072908"/>
            <a:ext cx="2325244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6-tile Global Configuration</a:t>
            </a:r>
            <a:endParaRPr/>
          </a:p>
        </p:txBody>
      </p:sp>
      <p:sp>
        <p:nvSpPr>
          <p:cNvPr id="394" name="Google Shape;394;p29"/>
          <p:cNvSpPr txBox="1"/>
          <p:nvPr>
            <p:ph idx="2" type="body"/>
          </p:nvPr>
        </p:nvSpPr>
        <p:spPr>
          <a:xfrm>
            <a:off x="3172810" y="2030219"/>
            <a:ext cx="5326050" cy="400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1460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High-resolution nested configuration</a:t>
            </a:r>
            <a:endParaRPr/>
          </a:p>
        </p:txBody>
      </p:sp>
      <p:pic>
        <p:nvPicPr>
          <p:cNvPr descr="A map of the world&#10;&#10;Description automatically generated with medium confidence" id="395" name="Google Shape;395;p29"/>
          <p:cNvPicPr preferRelativeResize="0"/>
          <p:nvPr/>
        </p:nvPicPr>
        <p:blipFill rotWithShape="1">
          <a:blip r:embed="rId3">
            <a:alphaModFix/>
          </a:blip>
          <a:srcRect b="11779" l="163" r="55" t="13094"/>
          <a:stretch/>
        </p:blipFill>
        <p:spPr>
          <a:xfrm>
            <a:off x="3219079" y="2482613"/>
            <a:ext cx="5279781" cy="191600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9"/>
          <p:cNvSpPr/>
          <p:nvPr/>
        </p:nvSpPr>
        <p:spPr>
          <a:xfrm>
            <a:off x="6199671" y="2719285"/>
            <a:ext cx="1450731" cy="76932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9"/>
          <p:cNvSpPr/>
          <p:nvPr/>
        </p:nvSpPr>
        <p:spPr>
          <a:xfrm>
            <a:off x="3219079" y="2470714"/>
            <a:ext cx="5279781" cy="1916003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9"/>
          <p:cNvSpPr txBox="1"/>
          <p:nvPr/>
        </p:nvSpPr>
        <p:spPr>
          <a:xfrm>
            <a:off x="6199671" y="3500511"/>
            <a:ext cx="15953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Regional nest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C1152 – 9 km</a:t>
            </a:r>
            <a:endParaRPr/>
          </a:p>
        </p:txBody>
      </p:sp>
      <p:sp>
        <p:nvSpPr>
          <p:cNvPr id="399" name="Google Shape;399;p29"/>
          <p:cNvSpPr txBox="1"/>
          <p:nvPr/>
        </p:nvSpPr>
        <p:spPr>
          <a:xfrm>
            <a:off x="3219079" y="4410515"/>
            <a:ext cx="23134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Global (tiled) domain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C384 – 25 km</a:t>
            </a:r>
            <a:endParaRPr/>
          </a:p>
        </p:txBody>
      </p:sp>
      <p:pic>
        <p:nvPicPr>
          <p:cNvPr descr="Circle&#10;&#10;Description automatically generated with low confidence" id="400" name="Google Shape;40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096" y="2470714"/>
            <a:ext cx="1999755" cy="182928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9"/>
          <p:cNvSpPr txBox="1"/>
          <p:nvPr/>
        </p:nvSpPr>
        <p:spPr>
          <a:xfrm>
            <a:off x="726096" y="1403194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77777"/>
              <a:buFont typeface="Open Sans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Upgrades: </a:t>
            </a:r>
            <a:r>
              <a:rPr b="1"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1) global-nested configuration</a:t>
            </a:r>
            <a:r>
              <a:rPr b="0"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2) global-hourly cycling 3) multi-platform</a:t>
            </a:r>
            <a:endParaRPr/>
          </a:p>
        </p:txBody>
      </p:sp>
      <p:sp>
        <p:nvSpPr>
          <p:cNvPr id="402" name="Google Shape;402;p29"/>
          <p:cNvSpPr txBox="1"/>
          <p:nvPr/>
        </p:nvSpPr>
        <p:spPr>
          <a:xfrm>
            <a:off x="345367" y="2032731"/>
            <a:ext cx="3433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endParaRPr/>
          </a:p>
        </p:txBody>
      </p:sp>
      <p:sp>
        <p:nvSpPr>
          <p:cNvPr id="403" name="Google Shape;403;p29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/>
          <p:nvPr>
            <p:ph type="title"/>
          </p:nvPr>
        </p:nvSpPr>
        <p:spPr>
          <a:xfrm>
            <a:off x="729504" y="575901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Global Workflow – Atmospheric River Application</a:t>
            </a:r>
            <a:endParaRPr/>
          </a:p>
        </p:txBody>
      </p:sp>
      <p:sp>
        <p:nvSpPr>
          <p:cNvPr id="409" name="Google Shape;409;p30"/>
          <p:cNvSpPr txBox="1"/>
          <p:nvPr/>
        </p:nvSpPr>
        <p:spPr>
          <a:xfrm>
            <a:off x="726096" y="1403194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92592"/>
              <a:buFont typeface="Open Sans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Upgrades: 1) global-nested configuration </a:t>
            </a:r>
            <a:r>
              <a:rPr b="1"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2) global-hourly cycling 3) multi-platform</a:t>
            </a:r>
            <a:endParaRPr/>
          </a:p>
        </p:txBody>
      </p:sp>
      <p:sp>
        <p:nvSpPr>
          <p:cNvPr id="410" name="Google Shape;410;p30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Goal: increase temporal frequency from 6-hourly to hourly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continue to run forecast at 6-hour intervals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Why? Evidence for better ICs</a:t>
            </a:r>
            <a:endParaRPr/>
          </a:p>
        </p:txBody>
      </p:sp>
      <p:sp>
        <p:nvSpPr>
          <p:cNvPr id="411" name="Google Shape;411;p30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Currently, global-workflow is supported on Hera, Orion/Hercules, Jet, WCOSS2, and S4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Goal: to </a:t>
            </a:r>
            <a:r>
              <a:rPr lang="en">
                <a:solidFill>
                  <a:schemeClr val="dk2"/>
                </a:solidFill>
              </a:rPr>
              <a:t>utilize more pools of resources from different projects and groups </a:t>
            </a:r>
            <a:r>
              <a:rPr lang="en"/>
              <a:t>increase the number of platforms that global-workflow runs on</a:t>
            </a:r>
            <a:endParaRPr/>
          </a:p>
        </p:txBody>
      </p:sp>
      <p:sp>
        <p:nvSpPr>
          <p:cNvPr id="412" name="Google Shape;412;p30"/>
          <p:cNvSpPr txBox="1"/>
          <p:nvPr/>
        </p:nvSpPr>
        <p:spPr>
          <a:xfrm>
            <a:off x="345367" y="2032731"/>
            <a:ext cx="3433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endParaRPr/>
          </a:p>
        </p:txBody>
      </p:sp>
      <p:sp>
        <p:nvSpPr>
          <p:cNvPr id="413" name="Google Shape;413;p30"/>
          <p:cNvSpPr txBox="1"/>
          <p:nvPr/>
        </p:nvSpPr>
        <p:spPr>
          <a:xfrm>
            <a:off x="4372537" y="2032731"/>
            <a:ext cx="3433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endParaRPr/>
          </a:p>
        </p:txBody>
      </p:sp>
      <p:pic>
        <p:nvPicPr>
          <p:cNvPr id="414" name="Google Shape;41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4549">
            <a:off x="1200815" y="3299728"/>
            <a:ext cx="3063386" cy="1534291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415" name="Google Shape;415;p30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>
            <p:ph idx="1" type="body"/>
          </p:nvPr>
        </p:nvSpPr>
        <p:spPr>
          <a:xfrm>
            <a:off x="484061" y="1566367"/>
            <a:ext cx="6041959" cy="2606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>
                <a:solidFill>
                  <a:schemeClr val="accent2"/>
                </a:solidFill>
              </a:rPr>
              <a:t>Global Workflow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600">
                <a:solidFill>
                  <a:schemeClr val="accent2"/>
                </a:solidFill>
              </a:rPr>
              <a:t>Atmospheric River Application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>
                <a:solidFill>
                  <a:schemeClr val="dk2"/>
                </a:solidFill>
              </a:rPr>
              <a:t>Porting to Gaea-C5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>
                <a:solidFill>
                  <a:schemeClr val="dk2"/>
                </a:solidFill>
              </a:rPr>
              <a:t>System Architecture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>
                <a:solidFill>
                  <a:schemeClr val="dk2"/>
                </a:solidFill>
              </a:rPr>
              <a:t>Data Staging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>
                <a:solidFill>
                  <a:schemeClr val="dk2"/>
                </a:solidFill>
              </a:rPr>
              <a:t>Experiment Porting</a:t>
            </a:r>
            <a:endParaRPr/>
          </a:p>
        </p:txBody>
      </p:sp>
      <p:pic>
        <p:nvPicPr>
          <p:cNvPr id="196" name="Google Shape;1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7701" y="1016256"/>
            <a:ext cx="3032750" cy="1705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97" name="Google Shape;197;p16"/>
          <p:cNvPicPr preferRelativeResize="0"/>
          <p:nvPr/>
        </p:nvPicPr>
        <p:blipFill rotWithShape="1">
          <a:blip r:embed="rId4">
            <a:alphaModFix/>
          </a:blip>
          <a:srcRect b="6545" l="0" r="0" t="6545"/>
          <a:stretch/>
        </p:blipFill>
        <p:spPr>
          <a:xfrm>
            <a:off x="4377701" y="3016952"/>
            <a:ext cx="3032751" cy="166139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Global Workflow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    System Architecture	Data Staging                      Experiment Porting	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729450" y="59727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Outline</a:t>
            </a:r>
            <a:endParaRPr/>
          </a:p>
        </p:txBody>
      </p:sp>
      <p:sp>
        <p:nvSpPr>
          <p:cNvPr id="200" name="Google Shape;200;p16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729450" y="59727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Global Workflow</a:t>
            </a:r>
            <a:endParaRPr/>
          </a:p>
        </p:txBody>
      </p:sp>
      <p:sp>
        <p:nvSpPr>
          <p:cNvPr id="206" name="Google Shape;206;p17"/>
          <p:cNvSpPr txBox="1"/>
          <p:nvPr>
            <p:ph idx="2" type="body"/>
          </p:nvPr>
        </p:nvSpPr>
        <p:spPr>
          <a:xfrm>
            <a:off x="3671454" y="2078875"/>
            <a:ext cx="4746449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07" name="Google Shape;207;p17"/>
          <p:cNvPicPr preferRelativeResize="0"/>
          <p:nvPr/>
        </p:nvPicPr>
        <p:blipFill rotWithShape="1">
          <a:blip r:embed="rId3">
            <a:alphaModFix/>
          </a:blip>
          <a:srcRect b="0" l="0" r="0" t="6303"/>
          <a:stretch/>
        </p:blipFill>
        <p:spPr>
          <a:xfrm>
            <a:off x="3244306" y="864870"/>
            <a:ext cx="5782122" cy="40631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8" name="Google Shape;208;p17"/>
          <p:cNvSpPr txBox="1"/>
          <p:nvPr>
            <p:ph idx="1" type="body"/>
          </p:nvPr>
        </p:nvSpPr>
        <p:spPr>
          <a:xfrm>
            <a:off x="72737" y="1328304"/>
            <a:ext cx="3280064" cy="3815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“Global workflow is the </a:t>
            </a:r>
            <a:r>
              <a:rPr b="1" lang="en">
                <a:solidFill>
                  <a:srgbClr val="D03100"/>
                </a:solidFill>
              </a:rPr>
              <a:t>end-to-end workflow </a:t>
            </a:r>
            <a:r>
              <a:rPr lang="en"/>
              <a:t>designed to run </a:t>
            </a:r>
            <a:r>
              <a:rPr b="1" lang="en">
                <a:solidFill>
                  <a:srgbClr val="D03100"/>
                </a:solidFill>
              </a:rPr>
              <a:t>global configurations</a:t>
            </a:r>
            <a:r>
              <a:rPr lang="en"/>
              <a:t> of </a:t>
            </a:r>
            <a:r>
              <a:rPr b="1" lang="en">
                <a:solidFill>
                  <a:srgbClr val="D03100"/>
                </a:solidFill>
              </a:rPr>
              <a:t>medium range weather</a:t>
            </a:r>
            <a:r>
              <a:rPr lang="en"/>
              <a:t> forecasts for the </a:t>
            </a:r>
            <a:r>
              <a:rPr b="1" lang="en">
                <a:solidFill>
                  <a:srgbClr val="D03100"/>
                </a:solidFill>
              </a:rPr>
              <a:t>UFS weather model</a:t>
            </a:r>
            <a:r>
              <a:rPr lang="en"/>
              <a:t>…it supports the GFS and GEFS configuration”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Global workflow components: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/>
              <a:t>GDAS and GFS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/>
              <a:t>Workflow manager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/>
              <a:t>Configuration manager</a:t>
            </a:r>
            <a:endParaRPr/>
          </a:p>
        </p:txBody>
      </p:sp>
      <p:sp>
        <p:nvSpPr>
          <p:cNvPr id="209" name="Google Shape;209;p17"/>
          <p:cNvSpPr txBox="1"/>
          <p:nvPr/>
        </p:nvSpPr>
        <p:spPr>
          <a:xfrm>
            <a:off x="6631774" y="4835723"/>
            <a:ext cx="25122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global-workflow.readthedocs</a:t>
            </a:r>
            <a:endParaRPr/>
          </a:p>
        </p:txBody>
      </p:sp>
      <p:sp>
        <p:nvSpPr>
          <p:cNvPr id="210" name="Google Shape;210;p17"/>
          <p:cNvSpPr txBox="1"/>
          <p:nvPr/>
        </p:nvSpPr>
        <p:spPr>
          <a:xfrm>
            <a:off x="3710940" y="515125"/>
            <a:ext cx="2257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GDAS: initial first guesses</a:t>
            </a:r>
            <a:endParaRPr/>
          </a:p>
        </p:txBody>
      </p:sp>
      <p:sp>
        <p:nvSpPr>
          <p:cNvPr id="211" name="Google Shape;211;p17"/>
          <p:cNvSpPr txBox="1"/>
          <p:nvPr/>
        </p:nvSpPr>
        <p:spPr>
          <a:xfrm>
            <a:off x="6557010" y="515125"/>
            <a:ext cx="18662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GFS: IC and forecast</a:t>
            </a:r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Global Workflow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    System Architecture	Data Staging                      Experiment Porting	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>
            <p:ph type="title"/>
          </p:nvPr>
        </p:nvSpPr>
        <p:spPr>
          <a:xfrm>
            <a:off x="729450" y="56808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Global Workflow – Atmospheric River Application</a:t>
            </a:r>
            <a:endParaRPr/>
          </a:p>
        </p:txBody>
      </p:sp>
      <p:graphicFrame>
        <p:nvGraphicFramePr>
          <p:cNvPr id="219" name="Google Shape;219;p18"/>
          <p:cNvGraphicFramePr/>
          <p:nvPr/>
        </p:nvGraphicFramePr>
        <p:xfrm>
          <a:off x="274502" y="17372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{CB111D22-453F-4E78-AEF4-472CA23EB612}</a:tableStyleId>
              </a:tblPr>
              <a:tblGrid>
                <a:gridCol w="2436975"/>
                <a:gridCol w="29274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Current Global Workflow Configuration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Atmospheric River Application Updates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Runs a global forecast model (no nest)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Upgrade to a high-resolution, nested capability </a:t>
                      </a: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option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GSI and GDAS cycling are 6-hourly (00, 06, 12, and 18Z)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Increase global-DA frequency to hourly but still run forecast 6-hourly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Supported machines in various configurations: Hera, Jet, Orion/Hercules, S4, AWS, and WCOSS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Port to more on-prem sites such as Gaea-C5 and *NOAA CSPs (see Wei Huang’s talk)*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A picture containing nature&#10;&#10;Description automatically generated" id="220" name="Google Shape;220;p18"/>
          <p:cNvPicPr preferRelativeResize="0"/>
          <p:nvPr/>
        </p:nvPicPr>
        <p:blipFill rotWithShape="1">
          <a:blip r:embed="rId3">
            <a:alphaModFix/>
          </a:blip>
          <a:srcRect b="6545" l="0" r="0" t="6545"/>
          <a:stretch/>
        </p:blipFill>
        <p:spPr>
          <a:xfrm>
            <a:off x="5863935" y="2156227"/>
            <a:ext cx="3032751" cy="166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Global Workflow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    System Architecture	Data Staging                      Experiment Porting	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>
            <p:ph idx="1" type="body"/>
          </p:nvPr>
        </p:nvSpPr>
        <p:spPr>
          <a:xfrm>
            <a:off x="727650" y="1290923"/>
            <a:ext cx="7688700" cy="2503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Gaea-C5 System Architecture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HPE Cray EX supercomputer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1920 compute nodes (2 x AMD Rome 64-core per node)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Slingshot 10 Interconnect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251 GB per node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Totaling: 449 TB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10.2 petaflop peak performance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Connected to a general parallel file system with 50 PB total usable memory</a:t>
            </a:r>
            <a:endParaRPr/>
          </a:p>
        </p:txBody>
      </p:sp>
      <p:grpSp>
        <p:nvGrpSpPr>
          <p:cNvPr id="228" name="Google Shape;228;p19"/>
          <p:cNvGrpSpPr/>
          <p:nvPr/>
        </p:nvGrpSpPr>
        <p:grpSpPr>
          <a:xfrm>
            <a:off x="815533" y="3662174"/>
            <a:ext cx="5687232" cy="1274635"/>
            <a:chOff x="345176" y="3778605"/>
            <a:chExt cx="5687232" cy="1274635"/>
          </a:xfrm>
        </p:grpSpPr>
        <p:sp>
          <p:nvSpPr>
            <p:cNvPr id="229" name="Google Shape;229;p19"/>
            <p:cNvSpPr/>
            <p:nvPr/>
          </p:nvSpPr>
          <p:spPr>
            <a:xfrm>
              <a:off x="345176" y="4173258"/>
              <a:ext cx="3159865" cy="48088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25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/gpfs/f5/&lt;project-code&gt;/…</a:t>
              </a: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4194026" y="4240947"/>
              <a:ext cx="1838382" cy="345502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25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proj-shared</a:t>
              </a: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4194026" y="4707738"/>
              <a:ext cx="1838382" cy="345502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25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world-shared*</a:t>
              </a: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4194026" y="3778605"/>
              <a:ext cx="1838382" cy="345502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25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scratch</a:t>
              </a:r>
              <a:endParaRPr/>
            </a:p>
          </p:txBody>
        </p:sp>
        <p:cxnSp>
          <p:nvCxnSpPr>
            <p:cNvPr id="233" name="Google Shape;233;p19"/>
            <p:cNvCxnSpPr>
              <a:stCxn id="229" idx="6"/>
              <a:endCxn id="232" idx="2"/>
            </p:cNvCxnSpPr>
            <p:nvPr/>
          </p:nvCxnSpPr>
          <p:spPr>
            <a:xfrm flipH="1" rot="10800000">
              <a:off x="3505041" y="3951398"/>
              <a:ext cx="689100" cy="46230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34" name="Google Shape;234;p19"/>
            <p:cNvCxnSpPr>
              <a:stCxn id="229" idx="6"/>
              <a:endCxn id="230" idx="2"/>
            </p:cNvCxnSpPr>
            <p:nvPr/>
          </p:nvCxnSpPr>
          <p:spPr>
            <a:xfrm>
              <a:off x="3505041" y="4413698"/>
              <a:ext cx="689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35" name="Google Shape;235;p19"/>
            <p:cNvCxnSpPr>
              <a:stCxn id="229" idx="6"/>
              <a:endCxn id="231" idx="2"/>
            </p:cNvCxnSpPr>
            <p:nvPr/>
          </p:nvCxnSpPr>
          <p:spPr>
            <a:xfrm>
              <a:off x="3505041" y="4413698"/>
              <a:ext cx="689100" cy="46680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236" name="Google Shape;236;p19"/>
          <p:cNvSpPr txBox="1"/>
          <p:nvPr/>
        </p:nvSpPr>
        <p:spPr>
          <a:xfrm>
            <a:off x="729450" y="555546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Porting to Gaea-C5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Workflow	     </a:t>
            </a: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System Architecture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Data Staging                      Experiment Porting	</a:t>
            </a:r>
            <a:endParaRPr/>
          </a:p>
        </p:txBody>
      </p:sp>
      <p:sp>
        <p:nvSpPr>
          <p:cNvPr id="238" name="Google Shape;238;p19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1"/>
          <p:cNvGraphicFramePr/>
          <p:nvPr/>
        </p:nvGraphicFramePr>
        <p:xfrm>
          <a:off x="1230164" y="18653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{CB111D22-453F-4E78-AEF4-472CA23EB612}</a:tableStyleId>
              </a:tblPr>
              <a:tblGrid>
                <a:gridCol w="1295950"/>
                <a:gridCol w="706975"/>
                <a:gridCol w="1193825"/>
                <a:gridCol w="843750"/>
                <a:gridCol w="789450"/>
                <a:gridCol w="986825"/>
              </a:tblGrid>
              <a:tr h="39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kJet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Hercules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Orion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Hera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Gaea-C5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# compute nodes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404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512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1792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1920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1920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cores/node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128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memory/node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96 GB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512 GB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192 GB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96 GB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251 GB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44" name="Google Shape;244;p1"/>
          <p:cNvSpPr txBox="1"/>
          <p:nvPr/>
        </p:nvSpPr>
        <p:spPr>
          <a:xfrm>
            <a:off x="2439992" y="3935705"/>
            <a:ext cx="4606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*not including bigmem or other type nodes</a:t>
            </a:r>
            <a:endParaRPr/>
          </a:p>
        </p:txBody>
      </p:sp>
      <p:sp>
        <p:nvSpPr>
          <p:cNvPr id="245" name="Google Shape;245;p1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Workflow	     </a:t>
            </a: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System Architecture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Data Staging                      Experiment Porting	</a:t>
            </a:r>
            <a:endParaRPr/>
          </a:p>
        </p:txBody>
      </p:sp>
      <p:sp>
        <p:nvSpPr>
          <p:cNvPr id="246" name="Google Shape;246;p1"/>
          <p:cNvSpPr/>
          <p:nvPr/>
        </p:nvSpPr>
        <p:spPr>
          <a:xfrm>
            <a:off x="729450" y="1288239"/>
            <a:ext cx="7688700" cy="4870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NOAA RDHPCS: Compute Node Configuration</a:t>
            </a:r>
            <a:endParaRPr/>
          </a:p>
        </p:txBody>
      </p:sp>
      <p:sp>
        <p:nvSpPr>
          <p:cNvPr id="247" name="Google Shape;247;p1"/>
          <p:cNvSpPr txBox="1"/>
          <p:nvPr/>
        </p:nvSpPr>
        <p:spPr>
          <a:xfrm>
            <a:off x="729450" y="555546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Porting to Gaea-C5</a:t>
            </a:r>
            <a:endParaRPr/>
          </a:p>
        </p:txBody>
      </p:sp>
      <p:sp>
        <p:nvSpPr>
          <p:cNvPr id="248" name="Google Shape;248;p1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0"/>
          <p:cNvGrpSpPr/>
          <p:nvPr/>
        </p:nvGrpSpPr>
        <p:grpSpPr>
          <a:xfrm>
            <a:off x="3259415" y="1934432"/>
            <a:ext cx="5687232" cy="1274635"/>
            <a:chOff x="345176" y="3778605"/>
            <a:chExt cx="5687232" cy="1274635"/>
          </a:xfrm>
        </p:grpSpPr>
        <p:sp>
          <p:nvSpPr>
            <p:cNvPr id="254" name="Google Shape;254;p20"/>
            <p:cNvSpPr/>
            <p:nvPr/>
          </p:nvSpPr>
          <p:spPr>
            <a:xfrm>
              <a:off x="345176" y="4173258"/>
              <a:ext cx="3159865" cy="48088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25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/gpfs/f5/&lt;project-code&gt;/…</a:t>
              </a: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4194026" y="4240947"/>
              <a:ext cx="1838382" cy="345502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25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proj-shared</a:t>
              </a: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4194026" y="4707738"/>
              <a:ext cx="1838382" cy="345502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25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world-shared*</a:t>
              </a: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4194026" y="3778605"/>
              <a:ext cx="1838382" cy="345502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25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scratch</a:t>
              </a:r>
              <a:endParaRPr/>
            </a:p>
          </p:txBody>
        </p:sp>
        <p:cxnSp>
          <p:nvCxnSpPr>
            <p:cNvPr id="258" name="Google Shape;258;p20"/>
            <p:cNvCxnSpPr>
              <a:stCxn id="254" idx="6"/>
              <a:endCxn id="257" idx="2"/>
            </p:cNvCxnSpPr>
            <p:nvPr/>
          </p:nvCxnSpPr>
          <p:spPr>
            <a:xfrm flipH="1" rot="10800000">
              <a:off x="3505041" y="3951398"/>
              <a:ext cx="689100" cy="46230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59" name="Google Shape;259;p20"/>
            <p:cNvCxnSpPr>
              <a:stCxn id="254" idx="6"/>
              <a:endCxn id="255" idx="2"/>
            </p:cNvCxnSpPr>
            <p:nvPr/>
          </p:nvCxnSpPr>
          <p:spPr>
            <a:xfrm>
              <a:off x="3505041" y="4413698"/>
              <a:ext cx="689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60" name="Google Shape;260;p20"/>
            <p:cNvCxnSpPr>
              <a:stCxn id="254" idx="6"/>
              <a:endCxn id="256" idx="2"/>
            </p:cNvCxnSpPr>
            <p:nvPr/>
          </p:nvCxnSpPr>
          <p:spPr>
            <a:xfrm>
              <a:off x="3505041" y="4413698"/>
              <a:ext cx="689100" cy="46680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aphicFrame>
        <p:nvGraphicFramePr>
          <p:cNvPr id="261" name="Google Shape;261;p20"/>
          <p:cNvGraphicFramePr/>
          <p:nvPr/>
        </p:nvGraphicFramePr>
        <p:xfrm>
          <a:off x="818852" y="14309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{CB111D22-453F-4E78-AEF4-472CA23EB612}</a:tableStyleId>
              </a:tblPr>
              <a:tblGrid>
                <a:gridCol w="19967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File type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Initial conditions*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Fixed files*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Observation data*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Regression test data*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Spack-stack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2" name="Google Shape;262;p20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Workflow	     System Architecture	</a:t>
            </a: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Staging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Experiment Porting	</a:t>
            </a:r>
            <a:endParaRPr/>
          </a:p>
        </p:txBody>
      </p:sp>
      <p:sp>
        <p:nvSpPr>
          <p:cNvPr id="263" name="Google Shape;263;p20"/>
          <p:cNvSpPr txBox="1"/>
          <p:nvPr/>
        </p:nvSpPr>
        <p:spPr>
          <a:xfrm>
            <a:off x="729450" y="555546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Porting to Gaea-C5</a:t>
            </a: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3259415" y="3585962"/>
            <a:ext cx="3556675" cy="48088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25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/ncrc/proj/epic/spack-stack/…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p21"/>
          <p:cNvGraphicFramePr/>
          <p:nvPr/>
        </p:nvGraphicFramePr>
        <p:xfrm>
          <a:off x="818853" y="14309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{CB111D22-453F-4E78-AEF4-472CA23EB612}</a:tableStyleId>
              </a:tblPr>
              <a:tblGrid>
                <a:gridCol w="1981500"/>
                <a:gridCol w="4933475"/>
                <a:gridCol w="823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File type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Location on Gaea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Size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Initial conditions*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/gpfs/f5/ufs-ard/world-shared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/</a:t>
                      </a:r>
                      <a:r>
                        <a:rPr lang="en" sz="1400" u="none" cap="none" strike="noStrike">
                          <a:solidFill>
                            <a:schemeClr val="accent3"/>
                          </a:solidFill>
                        </a:rPr>
                        <a:t>global/glopara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/data/ICSDIR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16 TB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Fixed files*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/gpfs/f5/ufs-ard/world-shared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/</a:t>
                      </a:r>
                      <a:r>
                        <a:rPr lang="en" sz="1400" u="none" cap="none" strike="noStrike">
                          <a:solidFill>
                            <a:schemeClr val="accent3"/>
                          </a:solidFill>
                        </a:rPr>
                        <a:t>global/glopara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/fix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289 GB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Observation data*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/gpfs/f5/ufs-ard/world-shared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/</a:t>
                      </a:r>
                      <a:r>
                        <a:rPr lang="en" sz="1400" u="none" cap="none" strike="noStrike">
                          <a:solidFill>
                            <a:schemeClr val="accent3"/>
                          </a:solidFill>
                        </a:rPr>
                        <a:t>global/glopara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/data/dump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91 TB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Regression test data*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GSI: </a:t>
                      </a: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/gpfs/f5/ufs-ard/world-shared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/GSI_data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98 GB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GDAS: </a:t>
                      </a: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/gpfs/f5/ufs-ard/world-shared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/GDASApp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22 GB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Spack-stack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/ncrc/proj/epic/spack-stack/spack-stack-1.6.0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--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71" name="Google Shape;271;p21"/>
          <p:cNvSpPr txBox="1"/>
          <p:nvPr/>
        </p:nvSpPr>
        <p:spPr>
          <a:xfrm>
            <a:off x="1268829" y="4189392"/>
            <a:ext cx="62593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world-shared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directory is available to everyone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global/glopara </a:t>
            </a: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follows the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 structure from other RDHPCS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Spack-stack is also available to everyone (even without an epic account)</a:t>
            </a:r>
            <a:endParaRPr/>
          </a:p>
        </p:txBody>
      </p:sp>
      <p:sp>
        <p:nvSpPr>
          <p:cNvPr id="272" name="Google Shape;272;p21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Workflow	     System Architecture	</a:t>
            </a: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Staging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Experiment Porting	</a:t>
            </a:r>
            <a:endParaRPr/>
          </a:p>
        </p:txBody>
      </p:sp>
      <p:sp>
        <p:nvSpPr>
          <p:cNvPr id="273" name="Google Shape;273;p21"/>
          <p:cNvSpPr txBox="1"/>
          <p:nvPr/>
        </p:nvSpPr>
        <p:spPr>
          <a:xfrm>
            <a:off x="729450" y="555546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Porting to Gaea-C5</a:t>
            </a:r>
            <a:endParaRPr/>
          </a:p>
        </p:txBody>
      </p:sp>
      <p:sp>
        <p:nvSpPr>
          <p:cNvPr id="274" name="Google Shape;274;p21"/>
          <p:cNvSpPr txBox="1"/>
          <p:nvPr/>
        </p:nvSpPr>
        <p:spPr>
          <a:xfrm>
            <a:off x="3505041" y="4928056"/>
            <a:ext cx="2133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/>
          <p:nvPr/>
        </p:nvSpPr>
        <p:spPr>
          <a:xfrm>
            <a:off x="397085" y="2441240"/>
            <a:ext cx="500778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GFS</a:t>
            </a: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2152781" y="3705489"/>
            <a:ext cx="426912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endParaRPr/>
          </a:p>
        </p:txBody>
      </p:sp>
      <p:sp>
        <p:nvSpPr>
          <p:cNvPr id="282" name="Google Shape;282;p22"/>
          <p:cNvSpPr txBox="1"/>
          <p:nvPr/>
        </p:nvSpPr>
        <p:spPr>
          <a:xfrm>
            <a:off x="1859469" y="1835937"/>
            <a:ext cx="1013537" cy="5847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Forecast-only</a:t>
            </a:r>
            <a:endParaRPr/>
          </a:p>
        </p:txBody>
      </p:sp>
      <p:cxnSp>
        <p:nvCxnSpPr>
          <p:cNvPr id="283" name="Google Shape;283;p22"/>
          <p:cNvCxnSpPr>
            <a:endCxn id="282" idx="1"/>
          </p:cNvCxnSpPr>
          <p:nvPr/>
        </p:nvCxnSpPr>
        <p:spPr>
          <a:xfrm flipH="1" rot="10800000">
            <a:off x="918969" y="2128325"/>
            <a:ext cx="940500" cy="7767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4" name="Google Shape;284;p22"/>
          <p:cNvCxnSpPr>
            <a:endCxn id="281" idx="1"/>
          </p:cNvCxnSpPr>
          <p:nvPr/>
        </p:nvCxnSpPr>
        <p:spPr>
          <a:xfrm>
            <a:off x="918881" y="2921066"/>
            <a:ext cx="1233900" cy="9537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5" name="Google Shape;285;p22"/>
          <p:cNvSpPr txBox="1"/>
          <p:nvPr/>
        </p:nvSpPr>
        <p:spPr>
          <a:xfrm>
            <a:off x="283532" y="1118847"/>
            <a:ext cx="6778399" cy="33855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		          DA?            			Component Configuration</a:t>
            </a:r>
            <a:endParaRPr/>
          </a:p>
        </p:txBody>
      </p:sp>
      <p:sp>
        <p:nvSpPr>
          <p:cNvPr id="286" name="Google Shape;286;p22"/>
          <p:cNvSpPr txBox="1"/>
          <p:nvPr/>
        </p:nvSpPr>
        <p:spPr>
          <a:xfrm>
            <a:off x="346591" y="3028231"/>
            <a:ext cx="601767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GEFS</a:t>
            </a:r>
            <a:endParaRPr/>
          </a:p>
        </p:txBody>
      </p:sp>
      <p:sp>
        <p:nvSpPr>
          <p:cNvPr id="287" name="Google Shape;287;p22"/>
          <p:cNvSpPr txBox="1"/>
          <p:nvPr/>
        </p:nvSpPr>
        <p:spPr>
          <a:xfrm>
            <a:off x="452549" y="2709185"/>
            <a:ext cx="389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</p:txBody>
      </p:sp>
      <p:sp>
        <p:nvSpPr>
          <p:cNvPr id="288" name="Google Shape;288;p22"/>
          <p:cNvSpPr txBox="1"/>
          <p:nvPr/>
        </p:nvSpPr>
        <p:spPr>
          <a:xfrm>
            <a:off x="296688" y="4437587"/>
            <a:ext cx="219964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C48, C96, C192, C384, C768, C1152</a:t>
            </a:r>
            <a:endParaRPr/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" y="-3700"/>
            <a:ext cx="9144000" cy="47871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/>
          <p:nvPr/>
        </p:nvSpPr>
        <p:spPr>
          <a:xfrm>
            <a:off x="266426" y="1107199"/>
            <a:ext cx="6795505" cy="3754408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22"/>
          <p:cNvCxnSpPr>
            <a:stCxn id="282" idx="3"/>
          </p:cNvCxnSpPr>
          <p:nvPr/>
        </p:nvCxnSpPr>
        <p:spPr>
          <a:xfrm>
            <a:off x="2873006" y="2128325"/>
            <a:ext cx="940500" cy="926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2" name="Google Shape;292;p22"/>
          <p:cNvCxnSpPr>
            <a:stCxn id="281" idx="3"/>
          </p:cNvCxnSpPr>
          <p:nvPr/>
        </p:nvCxnSpPr>
        <p:spPr>
          <a:xfrm flipH="1" rot="10800000">
            <a:off x="2579693" y="3054566"/>
            <a:ext cx="1233900" cy="8202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293" name="Google Shape;293;p22"/>
          <p:cNvGraphicFramePr/>
          <p:nvPr/>
        </p:nvGraphicFramePr>
        <p:xfrm>
          <a:off x="3813578" y="19421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{8D432142-77EE-4B5F-9B0A-81A05B4AAD4C}</a:tableStyleId>
              </a:tblPr>
              <a:tblGrid>
                <a:gridCol w="702500"/>
                <a:gridCol w="2276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350" u="none" cap="none" strike="noStrike">
                          <a:solidFill>
                            <a:schemeClr val="accent6"/>
                          </a:solidFill>
                        </a:rPr>
                        <a:t>ATM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350" u="none" cap="none" strike="noStrike">
                          <a:solidFill>
                            <a:schemeClr val="accent6"/>
                          </a:solidFill>
                        </a:rPr>
                        <a:t>Atmosphere only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6"/>
                          </a:solidFill>
                        </a:rPr>
                        <a:t>ATMA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6"/>
                          </a:solidFill>
                        </a:rPr>
                        <a:t>Atm, aerosols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1"/>
                          </a:solidFill>
                        </a:rPr>
                        <a:t>S2S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1"/>
                          </a:solidFill>
                        </a:rPr>
                        <a:t>Atm, ocn, ice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1"/>
                          </a:solidFill>
                        </a:rPr>
                        <a:t>S2SA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1"/>
                          </a:solidFill>
                        </a:rPr>
                        <a:t>Atm, ocn, ice, aerosols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1"/>
                          </a:solidFill>
                        </a:rPr>
                        <a:t>S2SW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1"/>
                          </a:solidFill>
                        </a:rPr>
                        <a:t>Atm, ocn, ice, wave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1"/>
                          </a:solidFill>
                        </a:rPr>
                        <a:t>S2SWA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accent1"/>
                          </a:solidFill>
                        </a:rPr>
                        <a:t>Atm, ocn, ice, wave, aerosols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4" name="Google Shape;294;p22"/>
          <p:cNvSpPr txBox="1"/>
          <p:nvPr/>
        </p:nvSpPr>
        <p:spPr>
          <a:xfrm>
            <a:off x="4776150" y="4187047"/>
            <a:ext cx="10534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COUPLED</a:t>
            </a:r>
            <a:endParaRPr/>
          </a:p>
        </p:txBody>
      </p:sp>
      <p:sp>
        <p:nvSpPr>
          <p:cNvPr id="295" name="Google Shape;295;p22"/>
          <p:cNvSpPr txBox="1"/>
          <p:nvPr/>
        </p:nvSpPr>
        <p:spPr>
          <a:xfrm>
            <a:off x="4742487" y="1640766"/>
            <a:ext cx="11208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ATM ONLY</a:t>
            </a:r>
            <a:endParaRPr/>
          </a:p>
        </p:txBody>
      </p:sp>
      <p:sp>
        <p:nvSpPr>
          <p:cNvPr id="296" name="Google Shape;296;p22"/>
          <p:cNvSpPr txBox="1"/>
          <p:nvPr/>
        </p:nvSpPr>
        <p:spPr>
          <a:xfrm>
            <a:off x="7455202" y="2012691"/>
            <a:ext cx="153980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 has 8 continuous integration tests that cover the model/DA/ component configuration space…</a:t>
            </a:r>
            <a:endParaRPr/>
          </a:p>
        </p:txBody>
      </p:sp>
      <p:sp>
        <p:nvSpPr>
          <p:cNvPr id="297" name="Google Shape;297;p22"/>
          <p:cNvSpPr txBox="1"/>
          <p:nvPr/>
        </p:nvSpPr>
        <p:spPr>
          <a:xfrm>
            <a:off x="0" y="8223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Workflow	     System Architecture	Data Staging                      </a:t>
            </a:r>
            <a:r>
              <a:rPr b="0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Experiment Porting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98" name="Google Shape;298;p22"/>
          <p:cNvSpPr txBox="1"/>
          <p:nvPr/>
        </p:nvSpPr>
        <p:spPr>
          <a:xfrm>
            <a:off x="729450" y="555546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Porting to Gaea-C5</a:t>
            </a:r>
            <a:endParaRPr/>
          </a:p>
        </p:txBody>
      </p:sp>
      <p:sp>
        <p:nvSpPr>
          <p:cNvPr id="299" name="Google Shape;299;p22"/>
          <p:cNvSpPr txBox="1"/>
          <p:nvPr>
            <p:ph idx="11" type="ftr"/>
          </p:nvPr>
        </p:nvSpPr>
        <p:spPr>
          <a:xfrm>
            <a:off x="0" y="4767263"/>
            <a:ext cx="914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Raytheon Company - Unrestricted Content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7da5d4ed-4cfc-40d2-ad57-616af3e140e6</vt:lpwstr>
  </property>
  <property fmtid="{D5CDD505-2E9C-101B-9397-08002B2CF9AE}" pid="3" name="bjClsUserRVM">
    <vt:lpwstr>[]</vt:lpwstr>
  </property>
  <property fmtid="{D5CDD505-2E9C-101B-9397-08002B2CF9AE}" pid="4" name="bjSaver">
    <vt:lpwstr>6K/9xPX/Lq0wriP/MAJKECuo8k/JTrF/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6" name="bjDocumentLabelXML-0">
    <vt:lpwstr>ames.com/2008/01/sie/internal/label"&gt;&lt;element uid="dececbd6-da3b-46fe-8f00-f9d9deea2ee1" value="" /&gt;&lt;element uid="bba94c65-ac3d-4f34-b2e1-8de11ef6f01c" value="" /&gt;&lt;element uid="5a7c1d3c-72ce-436f-8e0f-5a13b827e20e" value="" /&gt;&lt;element uid="d759cd7a-b57c-4</vt:lpwstr>
  </property>
  <property fmtid="{D5CDD505-2E9C-101B-9397-08002B2CF9AE}" pid="7" name="bjDocumentLabelXML-1">
    <vt:lpwstr>2e4-9a49-9b82a2337579" value="" /&gt;&lt;element uid="92e993a3-af32-4afb-aa19-3a49cdb82c7a" value="" /&gt;&lt;/sisl&gt;</vt:lpwstr>
  </property>
  <property fmtid="{D5CDD505-2E9C-101B-9397-08002B2CF9AE}" pid="8" name="bjDocumentSecurityLabel">
    <vt:lpwstr>Export Control Country: US  | Unrestricted Content | Raytheon Company | Non-Export Controlled Technical Information (EXIM Determined Only) | No visual marking applied by the tool</vt:lpwstr>
  </property>
  <property fmtid="{D5CDD505-2E9C-101B-9397-08002B2CF9AE}" pid="9" name="rtnipcontrolcodevm">
    <vt:lpwstr>rpogc035</vt:lpwstr>
  </property>
  <property fmtid="{D5CDD505-2E9C-101B-9397-08002B2CF9AE}" pid="10" name="rtnipcontrolcode">
    <vt:lpwstr>unrestricted</vt:lpwstr>
  </property>
  <property fmtid="{D5CDD505-2E9C-101B-9397-08002B2CF9AE}" pid="11" name="rtnexportcontrolcode">
    <vt:lpwstr>nonexporteximdetermined</vt:lpwstr>
  </property>
  <property fmtid="{D5CDD505-2E9C-101B-9397-08002B2CF9AE}" pid="12" name="rtnexportcontrolcountry">
    <vt:lpwstr>usa</vt:lpwstr>
  </property>
  <property fmtid="{D5CDD505-2E9C-101B-9397-08002B2CF9AE}" pid="13" name="rtnexportcontrolcodevm">
    <vt:lpwstr>nousecvm</vt:lpwstr>
  </property>
  <property fmtid="{D5CDD505-2E9C-101B-9397-08002B2CF9AE}" pid="14" name="bjSlideMasterFooterText">
    <vt:lpwstr>Raytheon Company - Unrestricted Content</vt:lpwstr>
  </property>
  <property fmtid="{D5CDD505-2E9C-101B-9397-08002B2CF9AE}" pid="15" name="bjLabelHistoryID">
    <vt:lpwstr>{6190F9C3-74EE-47C0-AC0D-E9826B0BE6D1}</vt:lpwstr>
  </property>
</Properties>
</file>