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20"/>
  </p:notesMasterIdLst>
  <p:sldIdLst>
    <p:sldId id="256" r:id="rId2"/>
    <p:sldId id="257" r:id="rId3"/>
    <p:sldId id="1496" r:id="rId4"/>
    <p:sldId id="1493" r:id="rId5"/>
    <p:sldId id="1494" r:id="rId6"/>
    <p:sldId id="1518" r:id="rId7"/>
    <p:sldId id="895" r:id="rId8"/>
    <p:sldId id="906" r:id="rId9"/>
    <p:sldId id="910" r:id="rId10"/>
    <p:sldId id="909" r:id="rId11"/>
    <p:sldId id="259" r:id="rId12"/>
    <p:sldId id="261" r:id="rId13"/>
    <p:sldId id="1525" r:id="rId14"/>
    <p:sldId id="1526" r:id="rId15"/>
    <p:sldId id="1491" r:id="rId16"/>
    <p:sldId id="1490" r:id="rId17"/>
    <p:sldId id="901" r:id="rId18"/>
    <p:sldId id="897" r:id="rId19"/>
  </p:sldIdLst>
  <p:sldSz cx="9144000" cy="5143500" type="screen16x9"/>
  <p:notesSz cx="6858000" cy="9144000"/>
  <p:embeddedFontLst>
    <p:embeddedFont>
      <p:font typeface="Helvetica" panose="020B0604020202020204" pitchFamily="34" charset="0"/>
      <p:regular r:id="rId21"/>
      <p:bold r:id="rId22"/>
      <p:italic r:id="rId23"/>
      <p:boldItalic r:id="rId24"/>
    </p:embeddedFont>
    <p:embeddedFont>
      <p:font typeface="Lato" panose="020F0502020204030203" pitchFamily="34"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Raleway SemiBold" pitchFamily="2" charset="0"/>
      <p:regular r:id="rId33"/>
      <p:bold r:id="rId34"/>
      <p:italic r:id="rId35"/>
      <p:boldItalic r:id="rId36"/>
    </p:embeddedFont>
    <p:embeddedFont>
      <p:font typeface="Source Sans Pro" panose="020B0503030403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4FC032-2C46-47A9-BE47-928882BD153B}" v="13" dt="2024-07-17T19:17:58.1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26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microsoft.com/office/2015/10/relationships/revisionInfo" Target="revisionInfo.xml"/><Relationship Id="rId20" Type="http://schemas.openxmlformats.org/officeDocument/2006/relationships/notesMaster" Target="notesMasters/notesMaster1.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tane Olabarrieta" userId="8668256e-feec-4d66-85d4-205654119219" providerId="ADAL" clId="{D64FC032-2C46-47A9-BE47-928882BD153B}"/>
    <pc:docChg chg="undo custSel addSld delSld modSld sldOrd">
      <pc:chgData name="Maitane Olabarrieta" userId="8668256e-feec-4d66-85d4-205654119219" providerId="ADAL" clId="{D64FC032-2C46-47A9-BE47-928882BD153B}" dt="2024-07-17T19:20:43.938" v="388"/>
      <pc:docMkLst>
        <pc:docMk/>
      </pc:docMkLst>
      <pc:sldChg chg="modSp mod">
        <pc:chgData name="Maitane Olabarrieta" userId="8668256e-feec-4d66-85d4-205654119219" providerId="ADAL" clId="{D64FC032-2C46-47A9-BE47-928882BD153B}" dt="2024-07-16T20:17:05.055" v="9" actId="20577"/>
        <pc:sldMkLst>
          <pc:docMk/>
          <pc:sldMk cId="0" sldId="256"/>
        </pc:sldMkLst>
        <pc:spChg chg="mod">
          <ac:chgData name="Maitane Olabarrieta" userId="8668256e-feec-4d66-85d4-205654119219" providerId="ADAL" clId="{D64FC032-2C46-47A9-BE47-928882BD153B}" dt="2024-07-16T20:17:05.055" v="9" actId="20577"/>
          <ac:spMkLst>
            <pc:docMk/>
            <pc:sldMk cId="0" sldId="256"/>
            <ac:spMk id="111" creationId="{00000000-0000-0000-0000-000000000000}"/>
          </ac:spMkLst>
        </pc:spChg>
      </pc:sldChg>
      <pc:sldChg chg="addSp modSp add mod modTransition">
        <pc:chgData name="Maitane Olabarrieta" userId="8668256e-feec-4d66-85d4-205654119219" providerId="ADAL" clId="{D64FC032-2C46-47A9-BE47-928882BD153B}" dt="2024-07-17T19:18:10.986" v="248" actId="1076"/>
        <pc:sldMkLst>
          <pc:docMk/>
          <pc:sldMk cId="1155431647" sldId="259"/>
        </pc:sldMkLst>
        <pc:spChg chg="mod">
          <ac:chgData name="Maitane Olabarrieta" userId="8668256e-feec-4d66-85d4-205654119219" providerId="ADAL" clId="{D64FC032-2C46-47A9-BE47-928882BD153B}" dt="2024-07-17T19:18:10.986" v="248" actId="1076"/>
          <ac:spMkLst>
            <pc:docMk/>
            <pc:sldMk cId="1155431647" sldId="259"/>
            <ac:spMk id="2" creationId="{1576D7F1-7E2F-2A64-00BA-3AF3B327F06F}"/>
          </ac:spMkLst>
        </pc:spChg>
        <pc:spChg chg="mod">
          <ac:chgData name="Maitane Olabarrieta" userId="8668256e-feec-4d66-85d4-205654119219" providerId="ADAL" clId="{D64FC032-2C46-47A9-BE47-928882BD153B}" dt="2024-07-17T19:16:30.248" v="238" actId="207"/>
          <ac:spMkLst>
            <pc:docMk/>
            <pc:sldMk cId="1155431647" sldId="259"/>
            <ac:spMk id="3" creationId="{746732CC-22FF-540A-0922-6E0471737176}"/>
          </ac:spMkLst>
        </pc:spChg>
        <pc:spChg chg="add mod">
          <ac:chgData name="Maitane Olabarrieta" userId="8668256e-feec-4d66-85d4-205654119219" providerId="ADAL" clId="{D64FC032-2C46-47A9-BE47-928882BD153B}" dt="2024-07-17T19:17:58.173" v="245"/>
          <ac:spMkLst>
            <pc:docMk/>
            <pc:sldMk cId="1155431647" sldId="259"/>
            <ac:spMk id="4" creationId="{AB103B55-D18E-BBE0-CE57-ADA1424DE272}"/>
          </ac:spMkLst>
        </pc:spChg>
        <pc:spChg chg="add mod">
          <ac:chgData name="Maitane Olabarrieta" userId="8668256e-feec-4d66-85d4-205654119219" providerId="ADAL" clId="{D64FC032-2C46-47A9-BE47-928882BD153B}" dt="2024-07-17T19:17:58.173" v="245"/>
          <ac:spMkLst>
            <pc:docMk/>
            <pc:sldMk cId="1155431647" sldId="259"/>
            <ac:spMk id="5" creationId="{F97C6209-D20D-97EF-5753-88DDD701A39E}"/>
          </ac:spMkLst>
        </pc:spChg>
        <pc:picChg chg="add mod">
          <ac:chgData name="Maitane Olabarrieta" userId="8668256e-feec-4d66-85d4-205654119219" providerId="ADAL" clId="{D64FC032-2C46-47A9-BE47-928882BD153B}" dt="2024-07-17T19:17:58.173" v="245"/>
          <ac:picMkLst>
            <pc:docMk/>
            <pc:sldMk cId="1155431647" sldId="259"/>
            <ac:picMk id="14" creationId="{0399801F-05CA-F749-2133-DE829479772C}"/>
          </ac:picMkLst>
        </pc:picChg>
        <pc:picChg chg="add mod">
          <ac:chgData name="Maitane Olabarrieta" userId="8668256e-feec-4d66-85d4-205654119219" providerId="ADAL" clId="{D64FC032-2C46-47A9-BE47-928882BD153B}" dt="2024-07-17T19:17:58.173" v="245"/>
          <ac:picMkLst>
            <pc:docMk/>
            <pc:sldMk cId="1155431647" sldId="259"/>
            <ac:picMk id="15" creationId="{F4DCB9FA-F334-382D-99F2-E5EEA3BC0F70}"/>
          </ac:picMkLst>
        </pc:picChg>
      </pc:sldChg>
      <pc:sldChg chg="addSp delSp modSp add mod modTransition modNotes">
        <pc:chgData name="Maitane Olabarrieta" userId="8668256e-feec-4d66-85d4-205654119219" providerId="ADAL" clId="{D64FC032-2C46-47A9-BE47-928882BD153B}" dt="2024-07-17T19:18:19.608" v="249" actId="1076"/>
        <pc:sldMkLst>
          <pc:docMk/>
          <pc:sldMk cId="2165087485" sldId="261"/>
        </pc:sldMkLst>
        <pc:spChg chg="mod">
          <ac:chgData name="Maitane Olabarrieta" userId="8668256e-feec-4d66-85d4-205654119219" providerId="ADAL" clId="{D64FC032-2C46-47A9-BE47-928882BD153B}" dt="2024-07-17T19:18:19.608" v="249" actId="1076"/>
          <ac:spMkLst>
            <pc:docMk/>
            <pc:sldMk cId="2165087485" sldId="261"/>
            <ac:spMk id="2" creationId="{31FE23C9-C619-C88B-421A-877EC9EA4271}"/>
          </ac:spMkLst>
        </pc:spChg>
        <pc:spChg chg="mod">
          <ac:chgData name="Maitane Olabarrieta" userId="8668256e-feec-4d66-85d4-205654119219" providerId="ADAL" clId="{D64FC032-2C46-47A9-BE47-928882BD153B}" dt="2024-07-17T19:17:14.177" v="242" actId="207"/>
          <ac:spMkLst>
            <pc:docMk/>
            <pc:sldMk cId="2165087485" sldId="261"/>
            <ac:spMk id="3" creationId="{49541838-445A-5DF5-DA00-D8E3B38FFEB3}"/>
          </ac:spMkLst>
        </pc:spChg>
        <pc:spChg chg="add del mod">
          <ac:chgData name="Maitane Olabarrieta" userId="8668256e-feec-4d66-85d4-205654119219" providerId="ADAL" clId="{D64FC032-2C46-47A9-BE47-928882BD153B}" dt="2024-07-17T19:17:56.603" v="244" actId="21"/>
          <ac:spMkLst>
            <pc:docMk/>
            <pc:sldMk cId="2165087485" sldId="261"/>
            <ac:spMk id="12" creationId="{AB103B55-D18E-BBE0-CE57-ADA1424DE272}"/>
          </ac:spMkLst>
        </pc:spChg>
        <pc:spChg chg="add del mod">
          <ac:chgData name="Maitane Olabarrieta" userId="8668256e-feec-4d66-85d4-205654119219" providerId="ADAL" clId="{D64FC032-2C46-47A9-BE47-928882BD153B}" dt="2024-07-17T19:17:56.603" v="244" actId="21"/>
          <ac:spMkLst>
            <pc:docMk/>
            <pc:sldMk cId="2165087485" sldId="261"/>
            <ac:spMk id="13" creationId="{F97C6209-D20D-97EF-5753-88DDD701A39E}"/>
          </ac:spMkLst>
        </pc:spChg>
        <pc:picChg chg="add del mod">
          <ac:chgData name="Maitane Olabarrieta" userId="8668256e-feec-4d66-85d4-205654119219" providerId="ADAL" clId="{D64FC032-2C46-47A9-BE47-928882BD153B}" dt="2024-07-17T19:17:56.603" v="244" actId="21"/>
          <ac:picMkLst>
            <pc:docMk/>
            <pc:sldMk cId="2165087485" sldId="261"/>
            <ac:picMk id="14" creationId="{0399801F-05CA-F749-2133-DE829479772C}"/>
          </ac:picMkLst>
        </pc:picChg>
        <pc:picChg chg="add del mod">
          <ac:chgData name="Maitane Olabarrieta" userId="8668256e-feec-4d66-85d4-205654119219" providerId="ADAL" clId="{D64FC032-2C46-47A9-BE47-928882BD153B}" dt="2024-07-17T19:17:56.603" v="244" actId="21"/>
          <ac:picMkLst>
            <pc:docMk/>
            <pc:sldMk cId="2165087485" sldId="261"/>
            <ac:picMk id="15" creationId="{F4DCB9FA-F334-382D-99F2-E5EEA3BC0F70}"/>
          </ac:picMkLst>
        </pc:picChg>
        <pc:picChg chg="mod">
          <ac:chgData name="Maitane Olabarrieta" userId="8668256e-feec-4d66-85d4-205654119219" providerId="ADAL" clId="{D64FC032-2C46-47A9-BE47-928882BD153B}" dt="2024-07-17T19:17:09.396" v="241" actId="1076"/>
          <ac:picMkLst>
            <pc:docMk/>
            <pc:sldMk cId="2165087485" sldId="261"/>
            <ac:picMk id="17" creationId="{CF7B3700-64CA-486D-BF8B-785A9E0C9DAE}"/>
          </ac:picMkLst>
        </pc:picChg>
      </pc:sldChg>
      <pc:sldChg chg="ord">
        <pc:chgData name="Maitane Olabarrieta" userId="8668256e-feec-4d66-85d4-205654119219" providerId="ADAL" clId="{D64FC032-2C46-47A9-BE47-928882BD153B}" dt="2024-07-17T18:53:51.358" v="117"/>
        <pc:sldMkLst>
          <pc:docMk/>
          <pc:sldMk cId="678205009" sldId="895"/>
        </pc:sldMkLst>
      </pc:sldChg>
      <pc:sldChg chg="delSp modSp mod ord modShow">
        <pc:chgData name="Maitane Olabarrieta" userId="8668256e-feec-4d66-85d4-205654119219" providerId="ADAL" clId="{D64FC032-2C46-47A9-BE47-928882BD153B}" dt="2024-07-17T19:20:43.938" v="388"/>
        <pc:sldMkLst>
          <pc:docMk/>
          <pc:sldMk cId="50203889" sldId="897"/>
        </pc:sldMkLst>
        <pc:spChg chg="mod">
          <ac:chgData name="Maitane Olabarrieta" userId="8668256e-feec-4d66-85d4-205654119219" providerId="ADAL" clId="{D64FC032-2C46-47A9-BE47-928882BD153B}" dt="2024-07-17T19:07:29.071" v="214" actId="1076"/>
          <ac:spMkLst>
            <pc:docMk/>
            <pc:sldMk cId="50203889" sldId="897"/>
            <ac:spMk id="17" creationId="{630E52DA-5AF1-FBCC-E153-87D52725CDDC}"/>
          </ac:spMkLst>
        </pc:spChg>
        <pc:spChg chg="del">
          <ac:chgData name="Maitane Olabarrieta" userId="8668256e-feec-4d66-85d4-205654119219" providerId="ADAL" clId="{D64FC032-2C46-47A9-BE47-928882BD153B}" dt="2024-07-17T19:05:58.648" v="197" actId="478"/>
          <ac:spMkLst>
            <pc:docMk/>
            <pc:sldMk cId="50203889" sldId="897"/>
            <ac:spMk id="18" creationId="{F8BCA4CF-05A5-FEC9-4889-9BD1768C014F}"/>
          </ac:spMkLst>
        </pc:spChg>
        <pc:spChg chg="del">
          <ac:chgData name="Maitane Olabarrieta" userId="8668256e-feec-4d66-85d4-205654119219" providerId="ADAL" clId="{D64FC032-2C46-47A9-BE47-928882BD153B}" dt="2024-07-17T19:05:56.687" v="196" actId="478"/>
          <ac:spMkLst>
            <pc:docMk/>
            <pc:sldMk cId="50203889" sldId="897"/>
            <ac:spMk id="19" creationId="{C6691553-CEDF-CD3E-FAC8-241065997D43}"/>
          </ac:spMkLst>
        </pc:spChg>
        <pc:spChg chg="del mod">
          <ac:chgData name="Maitane Olabarrieta" userId="8668256e-feec-4d66-85d4-205654119219" providerId="ADAL" clId="{D64FC032-2C46-47A9-BE47-928882BD153B}" dt="2024-07-17T19:05:54.683" v="195" actId="478"/>
          <ac:spMkLst>
            <pc:docMk/>
            <pc:sldMk cId="50203889" sldId="897"/>
            <ac:spMk id="20" creationId="{DA56B2E2-ABAD-95D7-D23C-40DCD275B23A}"/>
          </ac:spMkLst>
        </pc:spChg>
        <pc:picChg chg="mod">
          <ac:chgData name="Maitane Olabarrieta" userId="8668256e-feec-4d66-85d4-205654119219" providerId="ADAL" clId="{D64FC032-2C46-47A9-BE47-928882BD153B}" dt="2024-07-17T19:07:00.919" v="209" actId="1076"/>
          <ac:picMkLst>
            <pc:docMk/>
            <pc:sldMk cId="50203889" sldId="897"/>
            <ac:picMk id="16" creationId="{137BCB63-D159-2A88-CB3D-5AE152E8F344}"/>
          </ac:picMkLst>
        </pc:picChg>
      </pc:sldChg>
      <pc:sldChg chg="mod ord modShow">
        <pc:chgData name="Maitane Olabarrieta" userId="8668256e-feec-4d66-85d4-205654119219" providerId="ADAL" clId="{D64FC032-2C46-47A9-BE47-928882BD153B}" dt="2024-07-17T19:13:14.185" v="228" actId="729"/>
        <pc:sldMkLst>
          <pc:docMk/>
          <pc:sldMk cId="176143139" sldId="901"/>
        </pc:sldMkLst>
      </pc:sldChg>
      <pc:sldChg chg="ord">
        <pc:chgData name="Maitane Olabarrieta" userId="8668256e-feec-4d66-85d4-205654119219" providerId="ADAL" clId="{D64FC032-2C46-47A9-BE47-928882BD153B}" dt="2024-07-17T19:08:33.696" v="216"/>
        <pc:sldMkLst>
          <pc:docMk/>
          <pc:sldMk cId="2206725236" sldId="909"/>
        </pc:sldMkLst>
      </pc:sldChg>
      <pc:sldChg chg="add modNotes">
        <pc:chgData name="Maitane Olabarrieta" userId="8668256e-feec-4d66-85d4-205654119219" providerId="ADAL" clId="{D64FC032-2C46-47A9-BE47-928882BD153B}" dt="2024-07-17T19:09:00.490" v="218"/>
        <pc:sldMkLst>
          <pc:docMk/>
          <pc:sldMk cId="1605553879" sldId="910"/>
        </pc:sldMkLst>
      </pc:sldChg>
      <pc:sldChg chg="mod ord modShow">
        <pc:chgData name="Maitane Olabarrieta" userId="8668256e-feec-4d66-85d4-205654119219" providerId="ADAL" clId="{D64FC032-2C46-47A9-BE47-928882BD153B}" dt="2024-07-17T19:10:19.109" v="221" actId="729"/>
        <pc:sldMkLst>
          <pc:docMk/>
          <pc:sldMk cId="3062807689" sldId="1490"/>
        </pc:sldMkLst>
      </pc:sldChg>
      <pc:sldChg chg="mod ord modShow">
        <pc:chgData name="Maitane Olabarrieta" userId="8668256e-feec-4d66-85d4-205654119219" providerId="ADAL" clId="{D64FC032-2C46-47A9-BE47-928882BD153B}" dt="2024-07-17T18:25:00.063" v="12"/>
        <pc:sldMkLst>
          <pc:docMk/>
          <pc:sldMk cId="492718086" sldId="1491"/>
        </pc:sldMkLst>
      </pc:sldChg>
      <pc:sldChg chg="ord">
        <pc:chgData name="Maitane Olabarrieta" userId="8668256e-feec-4d66-85d4-205654119219" providerId="ADAL" clId="{D64FC032-2C46-47A9-BE47-928882BD153B}" dt="2024-07-17T19:10:28.445" v="223"/>
        <pc:sldMkLst>
          <pc:docMk/>
          <pc:sldMk cId="1420610468" sldId="1493"/>
        </pc:sldMkLst>
      </pc:sldChg>
      <pc:sldChg chg="ord">
        <pc:chgData name="Maitane Olabarrieta" userId="8668256e-feec-4d66-85d4-205654119219" providerId="ADAL" clId="{D64FC032-2C46-47A9-BE47-928882BD153B}" dt="2024-07-17T19:10:40.058" v="225"/>
        <pc:sldMkLst>
          <pc:docMk/>
          <pc:sldMk cId="2098348872" sldId="1496"/>
        </pc:sldMkLst>
      </pc:sldChg>
      <pc:sldChg chg="addSp delSp modSp mod">
        <pc:chgData name="Maitane Olabarrieta" userId="8668256e-feec-4d66-85d4-205654119219" providerId="ADAL" clId="{D64FC032-2C46-47A9-BE47-928882BD153B}" dt="2024-07-17T18:53:16.878" v="111" actId="14100"/>
        <pc:sldMkLst>
          <pc:docMk/>
          <pc:sldMk cId="2542722482" sldId="1518"/>
        </pc:sldMkLst>
        <pc:spChg chg="add mod">
          <ac:chgData name="Maitane Olabarrieta" userId="8668256e-feec-4d66-85d4-205654119219" providerId="ADAL" clId="{D64FC032-2C46-47A9-BE47-928882BD153B}" dt="2024-07-17T18:44:18.425" v="70" actId="20577"/>
          <ac:spMkLst>
            <pc:docMk/>
            <pc:sldMk cId="2542722482" sldId="1518"/>
            <ac:spMk id="9" creationId="{FE87379A-94D4-5E5A-EF7E-B069D55240E8}"/>
          </ac:spMkLst>
        </pc:spChg>
        <pc:grpChg chg="add mod">
          <ac:chgData name="Maitane Olabarrieta" userId="8668256e-feec-4d66-85d4-205654119219" providerId="ADAL" clId="{D64FC032-2C46-47A9-BE47-928882BD153B}" dt="2024-07-17T18:52:32.672" v="95" actId="1076"/>
          <ac:grpSpMkLst>
            <pc:docMk/>
            <pc:sldMk cId="2542722482" sldId="1518"/>
            <ac:grpSpMk id="5" creationId="{052C615E-1718-6DA7-A91E-28F7AFB30588}"/>
          </ac:grpSpMkLst>
        </pc:grpChg>
        <pc:picChg chg="add mod ord modCrop">
          <ac:chgData name="Maitane Olabarrieta" userId="8668256e-feec-4d66-85d4-205654119219" providerId="ADAL" clId="{D64FC032-2C46-47A9-BE47-928882BD153B}" dt="2024-07-17T18:41:13.982" v="37" actId="164"/>
          <ac:picMkLst>
            <pc:docMk/>
            <pc:sldMk cId="2542722482" sldId="1518"/>
            <ac:picMk id="4" creationId="{D45765B8-8C29-C7AD-00D3-BB514B9627C7}"/>
          </ac:picMkLst>
        </pc:picChg>
        <pc:picChg chg="mod modCrop">
          <ac:chgData name="Maitane Olabarrieta" userId="8668256e-feec-4d66-85d4-205654119219" providerId="ADAL" clId="{D64FC032-2C46-47A9-BE47-928882BD153B}" dt="2024-07-17T18:41:13.982" v="37" actId="164"/>
          <ac:picMkLst>
            <pc:docMk/>
            <pc:sldMk cId="2542722482" sldId="1518"/>
            <ac:picMk id="6" creationId="{B8EF333F-6847-0304-BDC1-9E973AAC6F90}"/>
          </ac:picMkLst>
        </pc:picChg>
        <pc:picChg chg="del mod">
          <ac:chgData name="Maitane Olabarrieta" userId="8668256e-feec-4d66-85d4-205654119219" providerId="ADAL" clId="{D64FC032-2C46-47A9-BE47-928882BD153B}" dt="2024-07-17T18:44:22.424" v="71" actId="478"/>
          <ac:picMkLst>
            <pc:docMk/>
            <pc:sldMk cId="2542722482" sldId="1518"/>
            <ac:picMk id="7" creationId="{6B676623-B391-C86B-2441-B49669CBCA7A}"/>
          </ac:picMkLst>
        </pc:picChg>
        <pc:picChg chg="add mod modCrop">
          <ac:chgData name="Maitane Olabarrieta" userId="8668256e-feec-4d66-85d4-205654119219" providerId="ADAL" clId="{D64FC032-2C46-47A9-BE47-928882BD153B}" dt="2024-07-17T18:52:40.312" v="98" actId="1076"/>
          <ac:picMkLst>
            <pc:docMk/>
            <pc:sldMk cId="2542722482" sldId="1518"/>
            <ac:picMk id="11" creationId="{0FB97888-3015-3069-FE2B-64F9E0D024F2}"/>
          </ac:picMkLst>
        </pc:picChg>
        <pc:picChg chg="add del mod">
          <ac:chgData name="Maitane Olabarrieta" userId="8668256e-feec-4d66-85d4-205654119219" providerId="ADAL" clId="{D64FC032-2C46-47A9-BE47-928882BD153B}" dt="2024-07-17T18:52:07.113" v="85" actId="478"/>
          <ac:picMkLst>
            <pc:docMk/>
            <pc:sldMk cId="2542722482" sldId="1518"/>
            <ac:picMk id="13" creationId="{0352C356-2B3F-22EE-2A13-F83F40D499FD}"/>
          </ac:picMkLst>
        </pc:picChg>
        <pc:picChg chg="add del mod">
          <ac:chgData name="Maitane Olabarrieta" userId="8668256e-feec-4d66-85d4-205654119219" providerId="ADAL" clId="{D64FC032-2C46-47A9-BE47-928882BD153B}" dt="2024-07-17T18:52:16.199" v="89" actId="478"/>
          <ac:picMkLst>
            <pc:docMk/>
            <pc:sldMk cId="2542722482" sldId="1518"/>
            <ac:picMk id="15" creationId="{B34D71FE-4722-BF73-3825-773228174E4A}"/>
          </ac:picMkLst>
        </pc:picChg>
        <pc:picChg chg="add mod">
          <ac:chgData name="Maitane Olabarrieta" userId="8668256e-feec-4d66-85d4-205654119219" providerId="ADAL" clId="{D64FC032-2C46-47A9-BE47-928882BD153B}" dt="2024-07-17T18:53:16.878" v="111" actId="14100"/>
          <ac:picMkLst>
            <pc:docMk/>
            <pc:sldMk cId="2542722482" sldId="1518"/>
            <ac:picMk id="17" creationId="{7F2709F9-46BC-D9BD-46E4-1FFA323468B7}"/>
          </ac:picMkLst>
        </pc:picChg>
        <pc:picChg chg="add mod">
          <ac:chgData name="Maitane Olabarrieta" userId="8668256e-feec-4d66-85d4-205654119219" providerId="ADAL" clId="{D64FC032-2C46-47A9-BE47-928882BD153B}" dt="2024-07-17T18:53:10.892" v="109" actId="1076"/>
          <ac:picMkLst>
            <pc:docMk/>
            <pc:sldMk cId="2542722482" sldId="1518"/>
            <ac:picMk id="19" creationId="{9723270F-E066-9B47-6AD8-75DD6DFC457F}"/>
          </ac:picMkLst>
        </pc:picChg>
      </pc:sldChg>
      <pc:sldChg chg="modSp mod">
        <pc:chgData name="Maitane Olabarrieta" userId="8668256e-feec-4d66-85d4-205654119219" providerId="ADAL" clId="{D64FC032-2C46-47A9-BE47-928882BD153B}" dt="2024-07-17T19:17:40.213" v="243" actId="1076"/>
        <pc:sldMkLst>
          <pc:docMk/>
          <pc:sldMk cId="3854191111" sldId="1525"/>
        </pc:sldMkLst>
        <pc:spChg chg="mod">
          <ac:chgData name="Maitane Olabarrieta" userId="8668256e-feec-4d66-85d4-205654119219" providerId="ADAL" clId="{D64FC032-2C46-47A9-BE47-928882BD153B}" dt="2024-07-17T19:17:40.213" v="243" actId="1076"/>
          <ac:spMkLst>
            <pc:docMk/>
            <pc:sldMk cId="3854191111" sldId="1525"/>
            <ac:spMk id="6" creationId="{AC5A6A7B-D363-6D7F-07B1-3D3C9CFC8F9E}"/>
          </ac:spMkLst>
        </pc:spChg>
      </pc:sldChg>
      <pc:sldChg chg="modSp mod">
        <pc:chgData name="Maitane Olabarrieta" userId="8668256e-feec-4d66-85d4-205654119219" providerId="ADAL" clId="{D64FC032-2C46-47A9-BE47-928882BD153B}" dt="2024-07-17T19:19:10.482" v="385" actId="20577"/>
        <pc:sldMkLst>
          <pc:docMk/>
          <pc:sldMk cId="2846319703" sldId="1526"/>
        </pc:sldMkLst>
        <pc:spChg chg="mod">
          <ac:chgData name="Maitane Olabarrieta" userId="8668256e-feec-4d66-85d4-205654119219" providerId="ADAL" clId="{D64FC032-2C46-47A9-BE47-928882BD153B}" dt="2024-07-17T19:19:10.482" v="385" actId="20577"/>
          <ac:spMkLst>
            <pc:docMk/>
            <pc:sldMk cId="2846319703" sldId="1526"/>
            <ac:spMk id="5" creationId="{967D45AA-87B5-8A2E-6EF9-94922116128A}"/>
          </ac:spMkLst>
        </pc:spChg>
      </pc:sldChg>
      <pc:sldChg chg="new del">
        <pc:chgData name="Maitane Olabarrieta" userId="8668256e-feec-4d66-85d4-205654119219" providerId="ADAL" clId="{D64FC032-2C46-47A9-BE47-928882BD153B}" dt="2024-07-17T19:15:50.594" v="231" actId="47"/>
        <pc:sldMkLst>
          <pc:docMk/>
          <pc:sldMk cId="1737444203" sldId="1527"/>
        </pc:sldMkLst>
      </pc:sldChg>
      <pc:sldChg chg="delSp modSp add del mod ord">
        <pc:chgData name="Maitane Olabarrieta" userId="8668256e-feec-4d66-85d4-205654119219" providerId="ADAL" clId="{D64FC032-2C46-47A9-BE47-928882BD153B}" dt="2024-07-17T19:06:22.676" v="198" actId="47"/>
        <pc:sldMkLst>
          <pc:docMk/>
          <pc:sldMk cId="2049056857" sldId="1527"/>
        </pc:sldMkLst>
        <pc:spChg chg="mod">
          <ac:chgData name="Maitane Olabarrieta" userId="8668256e-feec-4d66-85d4-205654119219" providerId="ADAL" clId="{D64FC032-2C46-47A9-BE47-928882BD153B}" dt="2024-07-17T18:54:43.836" v="121" actId="1076"/>
          <ac:spMkLst>
            <pc:docMk/>
            <pc:sldMk cId="2049056857" sldId="1527"/>
            <ac:spMk id="15" creationId="{A14B252B-7172-44CA-A180-1CE3BF5D7BF2}"/>
          </ac:spMkLst>
        </pc:spChg>
        <pc:picChg chg="mod">
          <ac:chgData name="Maitane Olabarrieta" userId="8668256e-feec-4d66-85d4-205654119219" providerId="ADAL" clId="{D64FC032-2C46-47A9-BE47-928882BD153B}" dt="2024-07-17T18:54:37.553" v="119" actId="1076"/>
          <ac:picMkLst>
            <pc:docMk/>
            <pc:sldMk cId="2049056857" sldId="1527"/>
            <ac:picMk id="2" creationId="{A870F52B-8223-B679-37B3-0EB7C6B688B4}"/>
          </ac:picMkLst>
        </pc:picChg>
        <pc:picChg chg="del">
          <ac:chgData name="Maitane Olabarrieta" userId="8668256e-feec-4d66-85d4-205654119219" providerId="ADAL" clId="{D64FC032-2C46-47A9-BE47-928882BD153B}" dt="2024-07-17T18:54:33.035" v="118" actId="478"/>
          <ac:picMkLst>
            <pc:docMk/>
            <pc:sldMk cId="2049056857" sldId="1527"/>
            <ac:picMk id="3" creationId="{A4C91DD5-B453-7272-2972-EADA76B6A165}"/>
          </ac:picMkLst>
        </pc:picChg>
        <pc:cxnChg chg="mod">
          <ac:chgData name="Maitane Olabarrieta" userId="8668256e-feec-4d66-85d4-205654119219" providerId="ADAL" clId="{D64FC032-2C46-47A9-BE47-928882BD153B}" dt="2024-07-17T18:54:41.164" v="120" actId="1076"/>
          <ac:cxnSpMkLst>
            <pc:docMk/>
            <pc:sldMk cId="2049056857" sldId="1527"/>
            <ac:cxnSpMk id="14" creationId="{948640DF-C685-E099-55B9-48F851D06AD4}"/>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ECBCC-0BB3-4020-BC69-76F28A6156CB}" type="slidenum">
              <a:rPr lang="en-US" smtClean="0"/>
              <a:t>11</a:t>
            </a:fld>
            <a:endParaRPr lang="en-US"/>
          </a:p>
        </p:txBody>
      </p:sp>
    </p:spTree>
    <p:extLst>
      <p:ext uri="{BB962C8B-B14F-4D97-AF65-F5344CB8AC3E}">
        <p14:creationId xmlns:p14="http://schemas.microsoft.com/office/powerpoint/2010/main" val="2096579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ECBCC-0BB3-4020-BC69-76F28A6156CB}" type="slidenum">
              <a:rPr lang="en-US" smtClean="0"/>
              <a:t>12</a:t>
            </a:fld>
            <a:endParaRPr lang="en-US"/>
          </a:p>
        </p:txBody>
      </p:sp>
    </p:spTree>
    <p:extLst>
      <p:ext uri="{BB962C8B-B14F-4D97-AF65-F5344CB8AC3E}">
        <p14:creationId xmlns:p14="http://schemas.microsoft.com/office/powerpoint/2010/main" val="3663944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can see that also in the confusion matrixes, that compare the forecasted impacts in residential buildings, the accuracy of the forecasts is also much lower than what we got for Michael. This can be due to different factors but the uncertainty in this atmospheric forecast will have an impact in this sense as well.</a:t>
            </a:r>
          </a:p>
        </p:txBody>
      </p:sp>
      <p:sp>
        <p:nvSpPr>
          <p:cNvPr id="4" name="Slide Number Placeholder 3"/>
          <p:cNvSpPr>
            <a:spLocks noGrp="1"/>
          </p:cNvSpPr>
          <p:nvPr>
            <p:ph type="sldNum" sz="quarter" idx="5"/>
          </p:nvPr>
        </p:nvSpPr>
        <p:spPr/>
        <p:txBody>
          <a:bodyPr/>
          <a:lstStyle/>
          <a:p>
            <a:fld id="{1162B32E-0E63-43FA-BDAC-20C88855F499}" type="slidenum">
              <a:rPr lang="en-US" smtClean="0"/>
              <a:t>13</a:t>
            </a:fld>
            <a:endParaRPr lang="en-US"/>
          </a:p>
        </p:txBody>
      </p:sp>
    </p:spTree>
    <p:extLst>
      <p:ext uri="{BB962C8B-B14F-4D97-AF65-F5344CB8AC3E}">
        <p14:creationId xmlns:p14="http://schemas.microsoft.com/office/powerpoint/2010/main" val="536943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a:t>
            </a:r>
            <a:r>
              <a:rPr lang="en-US" dirty="0" err="1"/>
              <a:t>COAWST</a:t>
            </a:r>
            <a:r>
              <a:rPr lang="en-US" dirty="0"/>
              <a:t> modeling team, with </a:t>
            </a:r>
            <a:r>
              <a:rPr lang="en-US" dirty="0" err="1"/>
              <a:t>reserachers</a:t>
            </a:r>
            <a:r>
              <a:rPr lang="en-US" dirty="0"/>
              <a:t> from USGS, LSU, Fathom Science and University of Florida.</a:t>
            </a:r>
          </a:p>
        </p:txBody>
      </p:sp>
      <p:sp>
        <p:nvSpPr>
          <p:cNvPr id="4" name="Slide Number Placeholder 3"/>
          <p:cNvSpPr>
            <a:spLocks noGrp="1"/>
          </p:cNvSpPr>
          <p:nvPr>
            <p:ph type="sldNum" sz="quarter" idx="5"/>
          </p:nvPr>
        </p:nvSpPr>
        <p:spPr/>
        <p:txBody>
          <a:bodyPr/>
          <a:lstStyle/>
          <a:p>
            <a:fld id="{972D10F1-7D42-A34F-BAC8-00C0AABB3DFF}" type="slidenum">
              <a:rPr lang="en-US" smtClean="0"/>
              <a:t>15</a:t>
            </a:fld>
            <a:endParaRPr lang="en-US"/>
          </a:p>
        </p:txBody>
      </p:sp>
    </p:spTree>
    <p:extLst>
      <p:ext uri="{BB962C8B-B14F-4D97-AF65-F5344CB8AC3E}">
        <p14:creationId xmlns:p14="http://schemas.microsoft.com/office/powerpoint/2010/main" val="1483077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prediction of the impacts of tropical cyclones requires to have high resolution digital elevation models along the coastal areas. Not only that, we also need to know the vegetation characteristics, the land uses and the sediment characteristics. There is </a:t>
            </a:r>
            <a:r>
              <a:rPr lang="en-US" dirty="0" err="1"/>
              <a:t>awhole</a:t>
            </a:r>
            <a:r>
              <a:rPr lang="en-US" dirty="0"/>
              <a:t> team from USGS working on that </a:t>
            </a:r>
            <a:r>
              <a:rPr lang="en-US" dirty="0" err="1"/>
              <a:t>taks</a:t>
            </a:r>
            <a:r>
              <a:rPr lang="en-US" dirty="0"/>
              <a:t>. To be able to predict impacts we also need atmospheric forecast. A team led by Jim Doyle form the Naval Research Lab is in charge of those forecasts. There is another team analyzing satellite imagery, and specifically SAR imagery to better understand the wind fields associated with the tropical cyclones, that team is led by the University of Miami. There are also four different teams (</a:t>
            </a:r>
            <a:r>
              <a:rPr lang="en-US" dirty="0" err="1"/>
              <a:t>SOFAR</a:t>
            </a:r>
            <a:r>
              <a:rPr lang="en-US" dirty="0"/>
              <a:t>, </a:t>
            </a:r>
            <a:r>
              <a:rPr lang="en-US" dirty="0" err="1"/>
              <a:t>Univertity</a:t>
            </a:r>
            <a:r>
              <a:rPr lang="en-US" dirty="0"/>
              <a:t> of </a:t>
            </a:r>
            <a:r>
              <a:rPr lang="en-US" dirty="0" err="1"/>
              <a:t>Washintong</a:t>
            </a:r>
            <a:r>
              <a:rPr lang="en-US" dirty="0"/>
              <a:t>, </a:t>
            </a:r>
            <a:r>
              <a:rPr lang="en-US" dirty="0" err="1"/>
              <a:t>ScRIPS</a:t>
            </a:r>
            <a:r>
              <a:rPr lang="en-US" dirty="0"/>
              <a:t> and USGS) in charge of collecting wave information and water level measurements during hurricanes. The last task corresponds to the oceanic </a:t>
            </a:r>
            <a:r>
              <a:rPr lang="en-US" dirty="0" err="1"/>
              <a:t>modellers</a:t>
            </a:r>
            <a:r>
              <a:rPr lang="en-US" dirty="0"/>
              <a:t>. We have three different teams doing the numerical forecasts. One team, </a:t>
            </a:r>
            <a:r>
              <a:rPr lang="en-US" dirty="0" err="1"/>
              <a:t>Deltares</a:t>
            </a:r>
            <a:r>
              <a:rPr lang="en-US" dirty="0"/>
              <a:t>/USGS. Are using the model </a:t>
            </a:r>
            <a:r>
              <a:rPr lang="en-US" dirty="0" err="1"/>
              <a:t>XBEACH</a:t>
            </a:r>
            <a:r>
              <a:rPr lang="en-US" dirty="0"/>
              <a:t>; The team lead by Rich Luetic from Chapel Hill are using </a:t>
            </a:r>
            <a:r>
              <a:rPr lang="en-US" dirty="0" err="1"/>
              <a:t>adcir</a:t>
            </a:r>
            <a:r>
              <a:rPr lang="en-US" dirty="0"/>
              <a:t> and a one dimensional version of </a:t>
            </a:r>
            <a:r>
              <a:rPr lang="en-US" dirty="0" err="1"/>
              <a:t>XBEACH</a:t>
            </a:r>
            <a:r>
              <a:rPr lang="en-US" dirty="0"/>
              <a:t> and the team I led we use the </a:t>
            </a:r>
            <a:r>
              <a:rPr lang="en-US" dirty="0" err="1"/>
              <a:t>COAWST</a:t>
            </a:r>
            <a:r>
              <a:rPr lang="en-US" dirty="0"/>
              <a:t>  modeling system.</a:t>
            </a:r>
          </a:p>
        </p:txBody>
      </p:sp>
      <p:sp>
        <p:nvSpPr>
          <p:cNvPr id="4" name="Slide Number Placeholder 3"/>
          <p:cNvSpPr>
            <a:spLocks noGrp="1"/>
          </p:cNvSpPr>
          <p:nvPr>
            <p:ph type="sldNum" sz="quarter" idx="5"/>
          </p:nvPr>
        </p:nvSpPr>
        <p:spPr/>
        <p:txBody>
          <a:bodyPr/>
          <a:lstStyle/>
          <a:p>
            <a:fld id="{972D10F1-7D42-A34F-BAC8-00C0AABB3DFF}" type="slidenum">
              <a:rPr lang="en-US" smtClean="0"/>
              <a:t>16</a:t>
            </a:fld>
            <a:endParaRPr lang="en-US"/>
          </a:p>
        </p:txBody>
      </p:sp>
    </p:spTree>
    <p:extLst>
      <p:ext uri="{BB962C8B-B14F-4D97-AF65-F5344CB8AC3E}">
        <p14:creationId xmlns:p14="http://schemas.microsoft.com/office/powerpoint/2010/main" val="2100133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I am comparing the modeled and observed water levels; these tide gauges (Clearwater Beach and Port Manatee) are located in the left side of the hurricane so the overall observed trend was a negative surge. The winds were primarily pushing the water oceanward. We see that differences in the path of the storm manifested in differences in the trends of the water levels (as expected). </a:t>
            </a:r>
          </a:p>
        </p:txBody>
      </p:sp>
      <p:sp>
        <p:nvSpPr>
          <p:cNvPr id="4" name="Slide Number Placeholder 3"/>
          <p:cNvSpPr>
            <a:spLocks noGrp="1"/>
          </p:cNvSpPr>
          <p:nvPr>
            <p:ph type="sldNum" sz="quarter" idx="5"/>
          </p:nvPr>
        </p:nvSpPr>
        <p:spPr/>
        <p:txBody>
          <a:bodyPr/>
          <a:lstStyle/>
          <a:p>
            <a:fld id="{E95CF12B-AE8F-4F50-B29F-53FBDAECD45D}" type="slidenum">
              <a:rPr lang="en-US" smtClean="0"/>
              <a:t>17</a:t>
            </a:fld>
            <a:endParaRPr lang="en-US"/>
          </a:p>
        </p:txBody>
      </p:sp>
    </p:spTree>
    <p:extLst>
      <p:ext uri="{BB962C8B-B14F-4D97-AF65-F5344CB8AC3E}">
        <p14:creationId xmlns:p14="http://schemas.microsoft.com/office/powerpoint/2010/main" val="1480604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the case of Ian, there was a big uncertainty of the path that the hurricane was going to take; initially the forecasts were pointing to landfall areas in the area of Cedar Key, then most of the forecasts moved towards Tampa Bay and then to the South. At the moment we decided to deploy the buoy most of the hurricane tracks were towards Tampa and we decided to deploy most of the buoys close to Tampa. However, the track moved to the south and we were able to capture some measurements in the right side of the hurricane. What we usually want is to cover all the quadrants of the hurricane, but as you can see that is usually challenging. And the challenge increases as the uncertainty in the path of the TC increases.</a:t>
            </a:r>
          </a:p>
          <a:p>
            <a:endParaRPr lang="en-US" dirty="0"/>
          </a:p>
          <a:p>
            <a:r>
              <a:rPr lang="en-US" dirty="0"/>
              <a:t>Now lest see how the changes in the TC forecasts affect the wave predictions</a:t>
            </a:r>
          </a:p>
        </p:txBody>
      </p:sp>
      <p:sp>
        <p:nvSpPr>
          <p:cNvPr id="4" name="Slide Number Placeholder 3"/>
          <p:cNvSpPr>
            <a:spLocks noGrp="1"/>
          </p:cNvSpPr>
          <p:nvPr>
            <p:ph type="sldNum" sz="quarter" idx="5"/>
          </p:nvPr>
        </p:nvSpPr>
        <p:spPr/>
        <p:txBody>
          <a:bodyPr/>
          <a:lstStyle/>
          <a:p>
            <a:fld id="{972D10F1-7D42-A34F-BAC8-00C0AABB3DFF}" type="slidenum">
              <a:rPr lang="en-US" smtClean="0"/>
              <a:t>18</a:t>
            </a:fld>
            <a:endParaRPr lang="en-US"/>
          </a:p>
        </p:txBody>
      </p:sp>
    </p:spTree>
    <p:extLst>
      <p:ext uri="{BB962C8B-B14F-4D97-AF65-F5344CB8AC3E}">
        <p14:creationId xmlns:p14="http://schemas.microsoft.com/office/powerpoint/2010/main" val="1754078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main goal with </a:t>
            </a:r>
            <a:r>
              <a:rPr lang="en-US" dirty="0" err="1"/>
              <a:t>ths</a:t>
            </a:r>
            <a:r>
              <a:rPr lang="en-US" dirty="0"/>
              <a:t> project is to build a forecasting system to ultimately predict the water levels, currents and ocean waves, but we also want to forecast the morphological changes (erosion rates) and impacts on infrastructure.</a:t>
            </a:r>
          </a:p>
        </p:txBody>
      </p:sp>
      <p:sp>
        <p:nvSpPr>
          <p:cNvPr id="4" name="Slide Number Placeholder 3"/>
          <p:cNvSpPr>
            <a:spLocks noGrp="1"/>
          </p:cNvSpPr>
          <p:nvPr>
            <p:ph type="sldNum" sz="quarter" idx="5"/>
          </p:nvPr>
        </p:nvSpPr>
        <p:spPr/>
        <p:txBody>
          <a:bodyPr/>
          <a:lstStyle/>
          <a:p>
            <a:fld id="{972D10F1-7D42-A34F-BAC8-00C0AABB3DFF}" type="slidenum">
              <a:rPr lang="en-US" smtClean="0"/>
              <a:t>3</a:t>
            </a:fld>
            <a:endParaRPr lang="en-US"/>
          </a:p>
        </p:txBody>
      </p:sp>
    </p:spTree>
    <p:extLst>
      <p:ext uri="{BB962C8B-B14F-4D97-AF65-F5344CB8AC3E}">
        <p14:creationId xmlns:p14="http://schemas.microsoft.com/office/powerpoint/2010/main" val="1066444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I mentioned before we use the </a:t>
            </a:r>
            <a:r>
              <a:rPr lang="en-US" dirty="0" err="1"/>
              <a:t>COAWST</a:t>
            </a:r>
            <a:r>
              <a:rPr lang="en-US" dirty="0"/>
              <a:t> modeling system in this project. Since the atmospheric forces are given by the </a:t>
            </a:r>
            <a:r>
              <a:rPr lang="en-US" dirty="0" err="1"/>
              <a:t>COAMPS</a:t>
            </a:r>
            <a:r>
              <a:rPr lang="en-US" dirty="0"/>
              <a:t> model, we don’t use </a:t>
            </a:r>
            <a:r>
              <a:rPr lang="en-US" dirty="0" err="1"/>
              <a:t>WRF</a:t>
            </a:r>
            <a:r>
              <a:rPr lang="en-US" dirty="0"/>
              <a:t> (the atmospheric model) and neither the </a:t>
            </a:r>
            <a:r>
              <a:rPr lang="en-US" dirty="0" err="1"/>
              <a:t>WRF</a:t>
            </a:r>
            <a:r>
              <a:rPr lang="en-US" dirty="0"/>
              <a:t>-hydro components.</a:t>
            </a:r>
          </a:p>
        </p:txBody>
      </p:sp>
      <p:sp>
        <p:nvSpPr>
          <p:cNvPr id="4" name="Slide Number Placeholder 3"/>
          <p:cNvSpPr>
            <a:spLocks noGrp="1"/>
          </p:cNvSpPr>
          <p:nvPr>
            <p:ph type="sldNum" sz="quarter" idx="5"/>
          </p:nvPr>
        </p:nvSpPr>
        <p:spPr/>
        <p:txBody>
          <a:bodyPr/>
          <a:lstStyle/>
          <a:p>
            <a:fld id="{972D10F1-7D42-A34F-BAC8-00C0AABB3DFF}" type="slidenum">
              <a:rPr lang="en-US" smtClean="0"/>
              <a:t>4</a:t>
            </a:fld>
            <a:endParaRPr lang="en-US"/>
          </a:p>
        </p:txBody>
      </p:sp>
    </p:spTree>
    <p:extLst>
      <p:ext uri="{BB962C8B-B14F-4D97-AF65-F5344CB8AC3E}">
        <p14:creationId xmlns:p14="http://schemas.microsoft.com/office/powerpoint/2010/main" val="3014350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forecasting system is composed by several grids, in which we run the ROMS model (this is the ocean circulation model) and the wave propagation and generation models (either SWAN or </a:t>
            </a:r>
            <a:r>
              <a:rPr lang="en-US" dirty="0" err="1"/>
              <a:t>WW3</a:t>
            </a:r>
            <a:r>
              <a:rPr lang="en-US" dirty="0"/>
              <a:t>). The </a:t>
            </a:r>
            <a:r>
              <a:rPr lang="en-US" dirty="0" err="1"/>
              <a:t>L0</a:t>
            </a:r>
            <a:r>
              <a:rPr lang="en-US" dirty="0"/>
              <a:t> grid covers the whole Gulf of Mexico and the US East COAST, with a resolution of ~4 km. Then we have higher resolution grids that we run if we think it covers the are that might be most impacted by the TC.</a:t>
            </a:r>
          </a:p>
        </p:txBody>
      </p:sp>
      <p:sp>
        <p:nvSpPr>
          <p:cNvPr id="4" name="Slide Number Placeholder 3"/>
          <p:cNvSpPr>
            <a:spLocks noGrp="1"/>
          </p:cNvSpPr>
          <p:nvPr>
            <p:ph type="sldNum" sz="quarter" idx="5"/>
          </p:nvPr>
        </p:nvSpPr>
        <p:spPr/>
        <p:txBody>
          <a:bodyPr/>
          <a:lstStyle/>
          <a:p>
            <a:fld id="{972D10F1-7D42-A34F-BAC8-00C0AABB3DFF}" type="slidenum">
              <a:rPr lang="en-US" smtClean="0"/>
              <a:t>5</a:t>
            </a:fld>
            <a:endParaRPr lang="en-US"/>
          </a:p>
        </p:txBody>
      </p:sp>
    </p:spTree>
    <p:extLst>
      <p:ext uri="{BB962C8B-B14F-4D97-AF65-F5344CB8AC3E}">
        <p14:creationId xmlns:p14="http://schemas.microsoft.com/office/powerpoint/2010/main" val="2985598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Overall, I think the results  of the predictions in Michael were reasonable, although we did observe that the directional wave spectra was not that well captured. Now what happens when we have to forecast the impacts of a tropical cyclone?</a:t>
            </a:r>
          </a:p>
          <a:p>
            <a:endParaRPr lang="en-US" dirty="0"/>
          </a:p>
          <a:p>
            <a:r>
              <a:rPr lang="en-US" dirty="0"/>
              <a:t>Within this project we need to start providing forecast 5 days prior to the landfall of the hurricane. We need to provide a daily forecasts, and as you will see this is a challenge. I am going to use Ian as the example.</a:t>
            </a:r>
          </a:p>
        </p:txBody>
      </p:sp>
      <p:sp>
        <p:nvSpPr>
          <p:cNvPr id="4" name="Slide Number Placeholder 3"/>
          <p:cNvSpPr>
            <a:spLocks noGrp="1"/>
          </p:cNvSpPr>
          <p:nvPr>
            <p:ph type="sldNum" sz="quarter" idx="5"/>
          </p:nvPr>
        </p:nvSpPr>
        <p:spPr/>
        <p:txBody>
          <a:bodyPr/>
          <a:lstStyle/>
          <a:p>
            <a:fld id="{972D10F1-7D42-A34F-BAC8-00C0AABB3DFF}" type="slidenum">
              <a:rPr lang="en-US" smtClean="0"/>
              <a:t>6</a:t>
            </a:fld>
            <a:endParaRPr lang="en-US"/>
          </a:p>
        </p:txBody>
      </p:sp>
    </p:spTree>
    <p:extLst>
      <p:ext uri="{BB962C8B-B14F-4D97-AF65-F5344CB8AC3E}">
        <p14:creationId xmlns:p14="http://schemas.microsoft.com/office/powerpoint/2010/main" val="3737727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started forecasting this TC on September 23</a:t>
            </a:r>
            <a:r>
              <a:rPr lang="en-US" baseline="30000" dirty="0"/>
              <a:t>rd</a:t>
            </a:r>
            <a:r>
              <a:rPr lang="en-US" dirty="0"/>
              <a:t>, but I am going to focus on these three days. This figure shows the measured path of the TC, and the observed minimum atmospheric pressure. Blue line and dots, and the orange line and the dots represent the TC path and minimum pressure of the </a:t>
            </a:r>
            <a:r>
              <a:rPr lang="en-US" dirty="0" err="1"/>
              <a:t>COAMPS</a:t>
            </a:r>
            <a:r>
              <a:rPr lang="en-US" dirty="0"/>
              <a:t> forecasts., for the forecasts of the 26</a:t>
            </a:r>
            <a:r>
              <a:rPr lang="en-US" baseline="30000" dirty="0"/>
              <a:t>th</a:t>
            </a:r>
            <a:r>
              <a:rPr lang="en-US" dirty="0"/>
              <a:t>, the 27</a:t>
            </a:r>
            <a:r>
              <a:rPr lang="en-US" baseline="30000" dirty="0"/>
              <a:t>th</a:t>
            </a:r>
            <a:r>
              <a:rPr lang="en-US" dirty="0"/>
              <a:t> and the 28</a:t>
            </a:r>
            <a:r>
              <a:rPr lang="en-US" baseline="30000" dirty="0"/>
              <a:t>th</a:t>
            </a:r>
            <a:r>
              <a:rPr lang="en-US" dirty="0"/>
              <a:t>. The hurricane made landfall the 29</a:t>
            </a:r>
            <a:r>
              <a:rPr lang="en-US" baseline="30000" dirty="0"/>
              <a:t>th</a:t>
            </a:r>
            <a:r>
              <a:rPr lang="en-US" dirty="0"/>
              <a:t>. As you can see the forecasted paths and intensities varied from day to day and as we approached to the landfall time, the forecasts became more accurate, at least as regards the path.</a:t>
            </a:r>
          </a:p>
        </p:txBody>
      </p:sp>
      <p:sp>
        <p:nvSpPr>
          <p:cNvPr id="4" name="Slide Number Placeholder 3"/>
          <p:cNvSpPr>
            <a:spLocks noGrp="1"/>
          </p:cNvSpPr>
          <p:nvPr>
            <p:ph type="sldNum" sz="quarter" idx="5"/>
          </p:nvPr>
        </p:nvSpPr>
        <p:spPr/>
        <p:txBody>
          <a:bodyPr/>
          <a:lstStyle/>
          <a:p>
            <a:fld id="{E95CF12B-AE8F-4F50-B29F-53FBDAECD45D}" type="slidenum">
              <a:rPr lang="en-US" smtClean="0"/>
              <a:t>7</a:t>
            </a:fld>
            <a:endParaRPr lang="en-US"/>
          </a:p>
        </p:txBody>
      </p:sp>
    </p:spTree>
    <p:extLst>
      <p:ext uri="{BB962C8B-B14F-4D97-AF65-F5344CB8AC3E}">
        <p14:creationId xmlns:p14="http://schemas.microsoft.com/office/powerpoint/2010/main" val="3830250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same is </a:t>
            </a:r>
            <a:r>
              <a:rPr lang="en-US" dirty="0" err="1"/>
              <a:t>tru</a:t>
            </a:r>
            <a:r>
              <a:rPr lang="en-US" dirty="0"/>
              <a:t> for the </a:t>
            </a:r>
            <a:r>
              <a:rPr lang="en-US" dirty="0" err="1"/>
              <a:t>lagrangian</a:t>
            </a:r>
            <a:r>
              <a:rPr lang="en-US" dirty="0"/>
              <a:t> </a:t>
            </a:r>
            <a:r>
              <a:rPr lang="en-US" dirty="0" err="1"/>
              <a:t>measuremenst</a:t>
            </a:r>
            <a:r>
              <a:rPr lang="en-US" dirty="0"/>
              <a:t> in the left side of the TC. And close to the eye, the differences are mainly manifested as an underprediction of the wave energy.</a:t>
            </a:r>
          </a:p>
        </p:txBody>
      </p:sp>
      <p:sp>
        <p:nvSpPr>
          <p:cNvPr id="4" name="Slide Number Placeholder 3"/>
          <p:cNvSpPr>
            <a:spLocks noGrp="1"/>
          </p:cNvSpPr>
          <p:nvPr>
            <p:ph type="sldNum" sz="quarter" idx="5"/>
          </p:nvPr>
        </p:nvSpPr>
        <p:spPr/>
        <p:txBody>
          <a:bodyPr/>
          <a:lstStyle/>
          <a:p>
            <a:fld id="{E95CF12B-AE8F-4F50-B29F-53FBDAECD45D}" type="slidenum">
              <a:rPr lang="en-US" smtClean="0"/>
              <a:t>8</a:t>
            </a:fld>
            <a:endParaRPr lang="en-US"/>
          </a:p>
        </p:txBody>
      </p:sp>
    </p:spTree>
    <p:extLst>
      <p:ext uri="{BB962C8B-B14F-4D97-AF65-F5344CB8AC3E}">
        <p14:creationId xmlns:p14="http://schemas.microsoft.com/office/powerpoint/2010/main" val="3551555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if we compare the maximum significant wave height we can see that we can have differences of up to 4 m primarily because of change in the hurricane path.</a:t>
            </a:r>
          </a:p>
          <a:p>
            <a:endParaRPr lang="en-US" dirty="0"/>
          </a:p>
          <a:p>
            <a:r>
              <a:rPr lang="en-US" dirty="0"/>
              <a:t>One thing that I want to emphasize is that this atmospheric forecast are very good, so the error in their predictions are considered by the meteorologists small. So this is the uncertainty we need to live with if we are predicting the coastal impacts, and that means that somehow we need to start accounting for this uncertainty and communicating this uncertainty to government agencies and coastal communities.</a:t>
            </a:r>
          </a:p>
        </p:txBody>
      </p:sp>
      <p:sp>
        <p:nvSpPr>
          <p:cNvPr id="4" name="Slide Number Placeholder 3"/>
          <p:cNvSpPr>
            <a:spLocks noGrp="1"/>
          </p:cNvSpPr>
          <p:nvPr>
            <p:ph type="sldNum" sz="quarter" idx="5"/>
          </p:nvPr>
        </p:nvSpPr>
        <p:spPr/>
        <p:txBody>
          <a:bodyPr/>
          <a:lstStyle/>
          <a:p>
            <a:fld id="{972D10F1-7D42-A34F-BAC8-00C0AABB3DFF}" type="slidenum">
              <a:rPr lang="en-US" smtClean="0"/>
              <a:t>9</a:t>
            </a:fld>
            <a:endParaRPr lang="en-US"/>
          </a:p>
        </p:txBody>
      </p:sp>
    </p:spTree>
    <p:extLst>
      <p:ext uri="{BB962C8B-B14F-4D97-AF65-F5344CB8AC3E}">
        <p14:creationId xmlns:p14="http://schemas.microsoft.com/office/powerpoint/2010/main" val="2743145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we look at the differences of the modeled maximum water levels between predictions we can see how changes in the path of the hurricane can result in big changes in the estimated maximum water levels, in this case, the differences can be almost two meters at specific locations.</a:t>
            </a:r>
          </a:p>
        </p:txBody>
      </p:sp>
      <p:sp>
        <p:nvSpPr>
          <p:cNvPr id="4" name="Slide Number Placeholder 3"/>
          <p:cNvSpPr>
            <a:spLocks noGrp="1"/>
          </p:cNvSpPr>
          <p:nvPr>
            <p:ph type="sldNum" sz="quarter" idx="5"/>
          </p:nvPr>
        </p:nvSpPr>
        <p:spPr/>
        <p:txBody>
          <a:bodyPr/>
          <a:lstStyle/>
          <a:p>
            <a:fld id="{972D10F1-7D42-A34F-BAC8-00C0AABB3DFF}" type="slidenum">
              <a:rPr lang="en-US" smtClean="0"/>
              <a:t>10</a:t>
            </a:fld>
            <a:endParaRPr lang="en-US"/>
          </a:p>
        </p:txBody>
      </p:sp>
    </p:spTree>
    <p:extLst>
      <p:ext uri="{BB962C8B-B14F-4D97-AF65-F5344CB8AC3E}">
        <p14:creationId xmlns:p14="http://schemas.microsoft.com/office/powerpoint/2010/main" val="16536679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7" name="Google Shape;17;p2"/>
          <p:cNvPicPr preferRelativeResize="0"/>
          <p:nvPr/>
        </p:nvPicPr>
        <p:blipFill>
          <a:blip r:embed="rId2">
            <a:alphaModFix/>
          </a:blip>
          <a:stretch>
            <a:fillRect/>
          </a:stretch>
        </p:blipFill>
        <p:spPr>
          <a:xfrm>
            <a:off x="7822187" y="3831087"/>
            <a:ext cx="1167089" cy="798462"/>
          </a:xfrm>
          <a:prstGeom prst="rect">
            <a:avLst/>
          </a:prstGeom>
          <a:noFill/>
          <a:ln>
            <a:noFill/>
          </a:ln>
        </p:spPr>
      </p:pic>
      <p:sp>
        <p:nvSpPr>
          <p:cNvPr id="18" name="Google Shape;18;p2"/>
          <p:cNvSpPr txBox="1"/>
          <p:nvPr/>
        </p:nvSpPr>
        <p:spPr>
          <a:xfrm>
            <a:off x="7142425" y="4673650"/>
            <a:ext cx="1821000" cy="924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600">
                <a:solidFill>
                  <a:schemeClr val="dk2"/>
                </a:solidFill>
                <a:latin typeface="Raleway SemiBold"/>
                <a:ea typeface="Raleway SemiBold"/>
                <a:cs typeface="Raleway SemiBold"/>
                <a:sym typeface="Raleway SemiBold"/>
              </a:rPr>
              <a:t>A UFS Collaboration Powered by</a:t>
            </a:r>
            <a:r>
              <a:rPr lang="en" sz="600" b="1">
                <a:solidFill>
                  <a:schemeClr val="dk2"/>
                </a:solidFill>
                <a:latin typeface="Open Sans"/>
                <a:ea typeface="Open Sans"/>
                <a:cs typeface="Open Sans"/>
                <a:sym typeface="Open Sans"/>
              </a:rPr>
              <a:t> </a:t>
            </a:r>
            <a:r>
              <a:rPr lang="en" sz="600" b="1">
                <a:solidFill>
                  <a:srgbClr val="F68822"/>
                </a:solidFill>
                <a:latin typeface="Open Sans"/>
                <a:ea typeface="Open Sans"/>
                <a:cs typeface="Open Sans"/>
                <a:sym typeface="Open Sans"/>
              </a:rPr>
              <a:t>EPIC</a:t>
            </a:r>
            <a:endParaRPr sz="600" b="1">
              <a:solidFill>
                <a:srgbClr val="F68822"/>
              </a:solidFill>
              <a:latin typeface="Open Sans"/>
              <a:ea typeface="Open Sans"/>
              <a:cs typeface="Open Sans"/>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145FA6"/>
        </a:solidFill>
        <a:effectLst/>
      </p:bgPr>
    </p:bg>
    <p:spTree>
      <p:nvGrpSpPr>
        <p:cNvPr id="1" name="Shape 93"/>
        <p:cNvGrpSpPr/>
        <p:nvPr/>
      </p:nvGrpSpPr>
      <p:grpSpPr>
        <a:xfrm>
          <a:off x="0" y="0"/>
          <a:ext cx="0" cy="0"/>
          <a:chOff x="0" y="0"/>
          <a:chExt cx="0" cy="0"/>
        </a:xfrm>
      </p:grpSpPr>
      <p:grpSp>
        <p:nvGrpSpPr>
          <p:cNvPr id="94" name="Google Shape;94;p12"/>
          <p:cNvGrpSpPr/>
          <p:nvPr/>
        </p:nvGrpSpPr>
        <p:grpSpPr>
          <a:xfrm>
            <a:off x="830392" y="4169130"/>
            <a:ext cx="745763" cy="45826"/>
            <a:chOff x="4580561" y="2589004"/>
            <a:chExt cx="1064464" cy="25200"/>
          </a:xfrm>
        </p:grpSpPr>
        <p:sp>
          <p:nvSpPr>
            <p:cNvPr id="95" name="Google Shape;95;p1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12"/>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98" name="Google Shape;98;p12"/>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99" name="Google Shape;99;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00" name="Google Shape;100;p12"/>
          <p:cNvPicPr preferRelativeResize="0"/>
          <p:nvPr/>
        </p:nvPicPr>
        <p:blipFill>
          <a:blip r:embed="rId2">
            <a:alphaModFix/>
          </a:blip>
          <a:stretch>
            <a:fillRect/>
          </a:stretch>
        </p:blipFill>
        <p:spPr>
          <a:xfrm>
            <a:off x="7432894" y="3570999"/>
            <a:ext cx="1578500" cy="1079125"/>
          </a:xfrm>
          <a:prstGeom prst="rect">
            <a:avLst/>
          </a:prstGeom>
          <a:noFill/>
          <a:ln>
            <a:noFill/>
          </a:ln>
        </p:spPr>
      </p:pic>
      <p:sp>
        <p:nvSpPr>
          <p:cNvPr id="101" name="Google Shape;101;p12"/>
          <p:cNvSpPr txBox="1"/>
          <p:nvPr/>
        </p:nvSpPr>
        <p:spPr>
          <a:xfrm>
            <a:off x="6746225" y="4698800"/>
            <a:ext cx="2265300" cy="1230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800">
                <a:solidFill>
                  <a:srgbClr val="FFFFFF"/>
                </a:solidFill>
                <a:latin typeface="Raleway SemiBold"/>
                <a:ea typeface="Raleway SemiBold"/>
                <a:cs typeface="Raleway SemiBold"/>
                <a:sym typeface="Raleway SemiBold"/>
              </a:rPr>
              <a:t>A UFS Collaboration Powered by</a:t>
            </a:r>
            <a:r>
              <a:rPr lang="en" sz="800" b="1">
                <a:solidFill>
                  <a:srgbClr val="FFFFFF"/>
                </a:solidFill>
                <a:latin typeface="Open Sans"/>
                <a:ea typeface="Open Sans"/>
                <a:cs typeface="Open Sans"/>
                <a:sym typeface="Open Sans"/>
              </a:rPr>
              <a:t> EPIC</a:t>
            </a:r>
            <a:endParaRPr sz="800" b="1">
              <a:solidFill>
                <a:srgbClr val="FFFFFF"/>
              </a:solidFill>
              <a:latin typeface="Open Sans"/>
              <a:ea typeface="Open Sans"/>
              <a:cs typeface="Open Sans"/>
              <a:sym typeface="Open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4" name="Google Shape;104;p13"/>
          <p:cNvPicPr preferRelativeResize="0"/>
          <p:nvPr/>
        </p:nvPicPr>
        <p:blipFill>
          <a:blip r:embed="rId2">
            <a:alphaModFix/>
          </a:blip>
          <a:stretch>
            <a:fillRect/>
          </a:stretch>
        </p:blipFill>
        <p:spPr>
          <a:xfrm>
            <a:off x="7470226" y="97375"/>
            <a:ext cx="1519050" cy="1039250"/>
          </a:xfrm>
          <a:prstGeom prst="rect">
            <a:avLst/>
          </a:prstGeom>
          <a:noFill/>
          <a:ln>
            <a:noFill/>
          </a:ln>
        </p:spPr>
      </p:pic>
      <p:pic>
        <p:nvPicPr>
          <p:cNvPr id="105" name="Google Shape;105;p13"/>
          <p:cNvPicPr preferRelativeResize="0"/>
          <p:nvPr/>
        </p:nvPicPr>
        <p:blipFill>
          <a:blip r:embed="rId3">
            <a:alphaModFix amt="25000"/>
          </a:blip>
          <a:stretch>
            <a:fillRect/>
          </a:stretch>
        </p:blipFill>
        <p:spPr>
          <a:xfrm>
            <a:off x="467975" y="76200"/>
            <a:ext cx="4991099" cy="49910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asic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5266E-F2F9-FF4C-991B-6C20BE34A8BF}"/>
              </a:ext>
            </a:extLst>
          </p:cNvPr>
          <p:cNvSpPr>
            <a:spLocks noGrp="1"/>
          </p:cNvSpPr>
          <p:nvPr>
            <p:ph type="title" hasCustomPrompt="1"/>
          </p:nvPr>
        </p:nvSpPr>
        <p:spPr/>
        <p:txBody>
          <a:bodyPr/>
          <a:lstStyle>
            <a:lvl1pPr>
              <a:defRPr sz="2400" spc="38" baseline="0">
                <a:solidFill>
                  <a:srgbClr val="011FA3"/>
                </a:solidFill>
                <a:latin typeface="Arial" panose="020B0604020202020204" pitchFamily="34" charset="0"/>
                <a:cs typeface="Arial" panose="020B0604020202020204" pitchFamily="34" charset="0"/>
              </a:defRPr>
            </a:lvl1pPr>
          </a:lstStyle>
          <a:p>
            <a:r>
              <a:rPr lang="en-US" dirty="0"/>
              <a:t>CLICK TO EDIT TITLE FOR THIS SLIDE</a:t>
            </a:r>
          </a:p>
        </p:txBody>
      </p:sp>
      <p:sp>
        <p:nvSpPr>
          <p:cNvPr id="3" name="Content Placeholder 2">
            <a:extLst>
              <a:ext uri="{FF2B5EF4-FFF2-40B4-BE49-F238E27FC236}">
                <a16:creationId xmlns:a16="http://schemas.microsoft.com/office/drawing/2014/main" id="{010A2793-80B0-0E41-8554-1C4620C7C679}"/>
              </a:ext>
            </a:extLst>
          </p:cNvPr>
          <p:cNvSpPr>
            <a:spLocks noGrp="1"/>
          </p:cNvSpPr>
          <p:nvPr>
            <p:ph idx="1"/>
          </p:nvPr>
        </p:nvSpPr>
        <p:spPr/>
        <p:txBody>
          <a:bodyPr/>
          <a:lstStyle>
            <a:lvl1pPr marL="171450" indent="-171450">
              <a:lnSpc>
                <a:spcPct val="100000"/>
              </a:lnSpc>
              <a:buClr>
                <a:srgbClr val="ED7C24"/>
              </a:buClr>
              <a:buFont typeface="Wingdings" pitchFamily="2" charset="2"/>
              <a:buChar char="§"/>
              <a:defRPr>
                <a:solidFill>
                  <a:schemeClr val="tx1">
                    <a:lumMod val="75000"/>
                    <a:lumOff val="25000"/>
                  </a:schemeClr>
                </a:solidFill>
                <a:latin typeface="Arial" panose="020B0604020202020204" pitchFamily="34" charset="0"/>
                <a:cs typeface="Arial" panose="020B0604020202020204" pitchFamily="34" charset="0"/>
              </a:defRPr>
            </a:lvl1pPr>
            <a:lvl2pPr marL="514350" indent="-171450">
              <a:lnSpc>
                <a:spcPct val="100000"/>
              </a:lnSpc>
              <a:buClr>
                <a:srgbClr val="ED7C24"/>
              </a:buClr>
              <a:buFont typeface="Wingdings" pitchFamily="2" charset="2"/>
              <a:buChar char="§"/>
              <a:defRPr>
                <a:solidFill>
                  <a:schemeClr val="tx1">
                    <a:lumMod val="75000"/>
                    <a:lumOff val="25000"/>
                  </a:schemeClr>
                </a:solidFill>
                <a:latin typeface="Arial" panose="020B0604020202020204" pitchFamily="34" charset="0"/>
                <a:cs typeface="Arial" panose="020B0604020202020204" pitchFamily="34" charset="0"/>
              </a:defRPr>
            </a:lvl2pPr>
            <a:lvl3pPr marL="857250" indent="-171450">
              <a:lnSpc>
                <a:spcPct val="100000"/>
              </a:lnSpc>
              <a:buClr>
                <a:srgbClr val="ED7C24"/>
              </a:buClr>
              <a:buFont typeface="Wingdings" pitchFamily="2" charset="2"/>
              <a:buChar char="§"/>
              <a:defRPr>
                <a:solidFill>
                  <a:schemeClr val="tx1">
                    <a:lumMod val="75000"/>
                    <a:lumOff val="25000"/>
                  </a:schemeClr>
                </a:solidFill>
                <a:latin typeface="Arial" panose="020B0604020202020204" pitchFamily="34" charset="0"/>
                <a:cs typeface="Arial" panose="020B0604020202020204" pitchFamily="34" charset="0"/>
              </a:defRPr>
            </a:lvl3pPr>
            <a:lvl4pPr marL="1200150" indent="-171450">
              <a:lnSpc>
                <a:spcPct val="100000"/>
              </a:lnSpc>
              <a:buClr>
                <a:srgbClr val="ED7C24"/>
              </a:buClr>
              <a:buFont typeface="Wingdings" pitchFamily="2" charset="2"/>
              <a:buChar char="§"/>
              <a:defRPr>
                <a:solidFill>
                  <a:schemeClr val="tx1">
                    <a:lumMod val="75000"/>
                    <a:lumOff val="25000"/>
                  </a:schemeClr>
                </a:solidFill>
                <a:latin typeface="Arial" panose="020B0604020202020204" pitchFamily="34" charset="0"/>
                <a:cs typeface="Arial" panose="020B0604020202020204" pitchFamily="34" charset="0"/>
              </a:defRPr>
            </a:lvl4pPr>
            <a:lvl5pPr marL="1543050" indent="-171450">
              <a:lnSpc>
                <a:spcPct val="100000"/>
              </a:lnSpc>
              <a:buClr>
                <a:srgbClr val="ED7C24"/>
              </a:buClr>
              <a:buFont typeface="Wingdings" pitchFamily="2" charset="2"/>
              <a:buChar cha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5736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C11C"/>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830392" y="1191256"/>
            <a:ext cx="745763" cy="45826"/>
            <a:chOff x="4580561" y="2589004"/>
            <a:chExt cx="1064464" cy="25200"/>
          </a:xfrm>
        </p:grpSpPr>
        <p:sp>
          <p:nvSpPr>
            <p:cNvPr id="21" name="Google Shape;21;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4" name="Google Shape;24;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5" name="Google Shape;25;p3"/>
          <p:cNvPicPr preferRelativeResize="0"/>
          <p:nvPr/>
        </p:nvPicPr>
        <p:blipFill>
          <a:blip r:embed="rId2">
            <a:alphaModFix/>
          </a:blip>
          <a:stretch>
            <a:fillRect/>
          </a:stretch>
        </p:blipFill>
        <p:spPr>
          <a:xfrm>
            <a:off x="7432894" y="3570999"/>
            <a:ext cx="1578500" cy="1079125"/>
          </a:xfrm>
          <a:prstGeom prst="rect">
            <a:avLst/>
          </a:prstGeom>
          <a:noFill/>
          <a:ln>
            <a:noFill/>
          </a:ln>
        </p:spPr>
      </p:pic>
      <p:sp>
        <p:nvSpPr>
          <p:cNvPr id="26" name="Google Shape;26;p3"/>
          <p:cNvSpPr txBox="1"/>
          <p:nvPr/>
        </p:nvSpPr>
        <p:spPr>
          <a:xfrm>
            <a:off x="6746225" y="4698800"/>
            <a:ext cx="2265300" cy="1230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800">
                <a:solidFill>
                  <a:srgbClr val="FFFFFF"/>
                </a:solidFill>
                <a:latin typeface="Raleway SemiBold"/>
                <a:ea typeface="Raleway SemiBold"/>
                <a:cs typeface="Raleway SemiBold"/>
                <a:sym typeface="Raleway SemiBold"/>
              </a:rPr>
              <a:t>A UFS Collaboration Powered by</a:t>
            </a:r>
            <a:r>
              <a:rPr lang="en" sz="800" b="1">
                <a:solidFill>
                  <a:srgbClr val="FFFFFF"/>
                </a:solidFill>
                <a:latin typeface="Open Sans"/>
                <a:ea typeface="Open Sans"/>
                <a:cs typeface="Open Sans"/>
                <a:sym typeface="Open Sans"/>
              </a:rPr>
              <a:t> EPIC</a:t>
            </a:r>
            <a:endParaRPr sz="800" b="1">
              <a:solidFill>
                <a:srgbClr val="FFFFFF"/>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
          <p:cNvSpPr/>
          <p:nvPr/>
        </p:nvSpPr>
        <p:spPr>
          <a:xfrm>
            <a:off x="0" y="0"/>
            <a:ext cx="9144000" cy="4878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145FA6"/>
              </a:highlight>
            </a:endParaRPr>
          </a:p>
        </p:txBody>
      </p:sp>
      <p:sp>
        <p:nvSpPr>
          <p:cNvPr id="29" name="Google Shape;29;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0" name="Google Shape;30;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32" name="Google Shape;32;p4"/>
          <p:cNvGrpSpPr/>
          <p:nvPr/>
        </p:nvGrpSpPr>
        <p:grpSpPr>
          <a:xfrm>
            <a:off x="830392" y="1191256"/>
            <a:ext cx="745763" cy="45826"/>
            <a:chOff x="4580561" y="2589004"/>
            <a:chExt cx="1064464" cy="25200"/>
          </a:xfrm>
        </p:grpSpPr>
        <p:sp>
          <p:nvSpPr>
            <p:cNvPr id="33" name="Google Shape;33;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5" name="Google Shape;35;p4"/>
          <p:cNvPicPr preferRelativeResize="0"/>
          <p:nvPr/>
        </p:nvPicPr>
        <p:blipFill>
          <a:blip r:embed="rId2">
            <a:alphaModFix/>
          </a:blip>
          <a:stretch>
            <a:fillRect/>
          </a:stretch>
        </p:blipFill>
        <p:spPr>
          <a:xfrm>
            <a:off x="7822187" y="3831087"/>
            <a:ext cx="1167089" cy="798462"/>
          </a:xfrm>
          <a:prstGeom prst="rect">
            <a:avLst/>
          </a:prstGeom>
          <a:noFill/>
          <a:ln>
            <a:noFill/>
          </a:ln>
        </p:spPr>
      </p:pic>
      <p:sp>
        <p:nvSpPr>
          <p:cNvPr id="36" name="Google Shape;36;p4"/>
          <p:cNvSpPr txBox="1"/>
          <p:nvPr/>
        </p:nvSpPr>
        <p:spPr>
          <a:xfrm>
            <a:off x="7142425" y="4673650"/>
            <a:ext cx="1821000" cy="924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600">
                <a:solidFill>
                  <a:schemeClr val="dk2"/>
                </a:solidFill>
                <a:latin typeface="Raleway SemiBold"/>
                <a:ea typeface="Raleway SemiBold"/>
                <a:cs typeface="Raleway SemiBold"/>
                <a:sym typeface="Raleway SemiBold"/>
              </a:rPr>
              <a:t>A UFS Collaboration Powered by</a:t>
            </a:r>
            <a:r>
              <a:rPr lang="en" sz="600" b="1">
                <a:solidFill>
                  <a:schemeClr val="dk2"/>
                </a:solidFill>
                <a:latin typeface="Open Sans"/>
                <a:ea typeface="Open Sans"/>
                <a:cs typeface="Open Sans"/>
                <a:sym typeface="Open Sans"/>
              </a:rPr>
              <a:t> </a:t>
            </a:r>
            <a:r>
              <a:rPr lang="en" sz="600" b="1">
                <a:solidFill>
                  <a:srgbClr val="F68822"/>
                </a:solidFill>
                <a:latin typeface="Open Sans"/>
                <a:ea typeface="Open Sans"/>
                <a:cs typeface="Open Sans"/>
                <a:sym typeface="Open Sans"/>
              </a:rPr>
              <a:t>EPIC</a:t>
            </a:r>
            <a:endParaRPr sz="600" b="1">
              <a:solidFill>
                <a:srgbClr val="F68822"/>
              </a:solidFill>
              <a:latin typeface="Open Sans"/>
              <a:ea typeface="Open Sans"/>
              <a:cs typeface="Open Sans"/>
              <a:sym typeface="Open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
        <p:cNvGrpSpPr/>
        <p:nvPr/>
      </p:nvGrpSpPr>
      <p:grpSpPr>
        <a:xfrm>
          <a:off x="0" y="0"/>
          <a:ext cx="0" cy="0"/>
          <a:chOff x="0" y="0"/>
          <a:chExt cx="0" cy="0"/>
        </a:xfrm>
      </p:grpSpPr>
      <p:sp>
        <p:nvSpPr>
          <p:cNvPr id="38" name="Google Shape;38;p5"/>
          <p:cNvSpPr/>
          <p:nvPr/>
        </p:nvSpPr>
        <p:spPr>
          <a:xfrm>
            <a:off x="0" y="0"/>
            <a:ext cx="9144000" cy="4878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0" name="Google Shape;40;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1" name="Google Shape;41;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2" name="Google Shape;42;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43" name="Google Shape;43;p5"/>
          <p:cNvGrpSpPr/>
          <p:nvPr/>
        </p:nvGrpSpPr>
        <p:grpSpPr>
          <a:xfrm>
            <a:off x="830392" y="1191256"/>
            <a:ext cx="745763" cy="45826"/>
            <a:chOff x="4580561" y="2589004"/>
            <a:chExt cx="1064464" cy="25200"/>
          </a:xfrm>
        </p:grpSpPr>
        <p:sp>
          <p:nvSpPr>
            <p:cNvPr id="44" name="Google Shape;4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6" name="Google Shape;46;p5"/>
          <p:cNvPicPr preferRelativeResize="0"/>
          <p:nvPr/>
        </p:nvPicPr>
        <p:blipFill>
          <a:blip r:embed="rId2">
            <a:alphaModFix/>
          </a:blip>
          <a:stretch>
            <a:fillRect/>
          </a:stretch>
        </p:blipFill>
        <p:spPr>
          <a:xfrm>
            <a:off x="7822187" y="3831087"/>
            <a:ext cx="1167089" cy="798462"/>
          </a:xfrm>
          <a:prstGeom prst="rect">
            <a:avLst/>
          </a:prstGeom>
          <a:noFill/>
          <a:ln>
            <a:noFill/>
          </a:ln>
        </p:spPr>
      </p:pic>
      <p:sp>
        <p:nvSpPr>
          <p:cNvPr id="47" name="Google Shape;47;p5"/>
          <p:cNvSpPr txBox="1"/>
          <p:nvPr/>
        </p:nvSpPr>
        <p:spPr>
          <a:xfrm>
            <a:off x="7142425" y="4673650"/>
            <a:ext cx="1821000" cy="924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600">
                <a:solidFill>
                  <a:schemeClr val="dk2"/>
                </a:solidFill>
                <a:latin typeface="Raleway SemiBold"/>
                <a:ea typeface="Raleway SemiBold"/>
                <a:cs typeface="Raleway SemiBold"/>
                <a:sym typeface="Raleway SemiBold"/>
              </a:rPr>
              <a:t>A UFS Collaboration Powered by</a:t>
            </a:r>
            <a:r>
              <a:rPr lang="en" sz="600" b="1">
                <a:solidFill>
                  <a:schemeClr val="dk2"/>
                </a:solidFill>
                <a:latin typeface="Open Sans"/>
                <a:ea typeface="Open Sans"/>
                <a:cs typeface="Open Sans"/>
                <a:sym typeface="Open Sans"/>
              </a:rPr>
              <a:t> </a:t>
            </a:r>
            <a:r>
              <a:rPr lang="en" sz="600" b="1">
                <a:solidFill>
                  <a:srgbClr val="F68822"/>
                </a:solidFill>
                <a:latin typeface="Open Sans"/>
                <a:ea typeface="Open Sans"/>
                <a:cs typeface="Open Sans"/>
                <a:sym typeface="Open Sans"/>
              </a:rPr>
              <a:t>EPIC</a:t>
            </a:r>
            <a:endParaRPr sz="600" b="1">
              <a:solidFill>
                <a:srgbClr val="F68822"/>
              </a:solidFill>
              <a:latin typeface="Open Sans"/>
              <a:ea typeface="Open Sans"/>
              <a:cs typeface="Open Sans"/>
              <a:sym typeface="Ope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no bar">
  <p:cSld name="TITLE_ONLY_1">
    <p:spTree>
      <p:nvGrpSpPr>
        <p:cNvPr id="1" name="Shape 57"/>
        <p:cNvGrpSpPr/>
        <p:nvPr/>
      </p:nvGrpSpPr>
      <p:grpSpPr>
        <a:xfrm>
          <a:off x="0" y="0"/>
          <a:ext cx="0" cy="0"/>
          <a:chOff x="0" y="0"/>
          <a:chExt cx="0" cy="0"/>
        </a:xfrm>
      </p:grpSpPr>
      <p:sp>
        <p:nvSpPr>
          <p:cNvPr id="58" name="Google Shape;58;p7"/>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59" name="Google Shape;59;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0" name="Google Shape;60;p7"/>
          <p:cNvPicPr preferRelativeResize="0"/>
          <p:nvPr/>
        </p:nvPicPr>
        <p:blipFill>
          <a:blip r:embed="rId2">
            <a:alphaModFix/>
          </a:blip>
          <a:stretch>
            <a:fillRect/>
          </a:stretch>
        </p:blipFill>
        <p:spPr>
          <a:xfrm>
            <a:off x="7822187" y="3831087"/>
            <a:ext cx="1167089" cy="798462"/>
          </a:xfrm>
          <a:prstGeom prst="rect">
            <a:avLst/>
          </a:prstGeom>
          <a:noFill/>
          <a:ln>
            <a:noFill/>
          </a:ln>
        </p:spPr>
      </p:pic>
      <p:sp>
        <p:nvSpPr>
          <p:cNvPr id="61" name="Google Shape;61;p7"/>
          <p:cNvSpPr txBox="1"/>
          <p:nvPr/>
        </p:nvSpPr>
        <p:spPr>
          <a:xfrm>
            <a:off x="7142425" y="4673650"/>
            <a:ext cx="1821000" cy="924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600">
                <a:solidFill>
                  <a:schemeClr val="dk2"/>
                </a:solidFill>
                <a:latin typeface="Raleway SemiBold"/>
                <a:ea typeface="Raleway SemiBold"/>
                <a:cs typeface="Raleway SemiBold"/>
                <a:sym typeface="Raleway SemiBold"/>
              </a:rPr>
              <a:t>A UFS Collaboration Powered by</a:t>
            </a:r>
            <a:r>
              <a:rPr lang="en" sz="600" b="1">
                <a:solidFill>
                  <a:schemeClr val="dk2"/>
                </a:solidFill>
                <a:latin typeface="Open Sans"/>
                <a:ea typeface="Open Sans"/>
                <a:cs typeface="Open Sans"/>
                <a:sym typeface="Open Sans"/>
              </a:rPr>
              <a:t> </a:t>
            </a:r>
            <a:r>
              <a:rPr lang="en" sz="600" b="1">
                <a:solidFill>
                  <a:srgbClr val="F68822"/>
                </a:solidFill>
                <a:latin typeface="Open Sans"/>
                <a:ea typeface="Open Sans"/>
                <a:cs typeface="Open Sans"/>
                <a:sym typeface="Open Sans"/>
              </a:rPr>
              <a:t>EPIC</a:t>
            </a:r>
            <a:endParaRPr sz="600" b="1">
              <a:solidFill>
                <a:srgbClr val="F68822"/>
              </a:solidFill>
              <a:latin typeface="Open Sans"/>
              <a:ea typeface="Open Sans"/>
              <a:cs typeface="Open Sans"/>
              <a:sym typeface="Open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sp>
        <p:nvSpPr>
          <p:cNvPr id="63" name="Google Shape;63;p8"/>
          <p:cNvSpPr/>
          <p:nvPr/>
        </p:nvSpPr>
        <p:spPr>
          <a:xfrm>
            <a:off x="0" y="0"/>
            <a:ext cx="9144000" cy="4878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5" name="Google Shape;65;p8"/>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6" name="Google Shape;66;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7" name="Google Shape;67;p8"/>
          <p:cNvGrpSpPr/>
          <p:nvPr/>
        </p:nvGrpSpPr>
        <p:grpSpPr>
          <a:xfrm>
            <a:off x="830392" y="1191256"/>
            <a:ext cx="745763" cy="45826"/>
            <a:chOff x="4580561" y="2589004"/>
            <a:chExt cx="1064464" cy="25200"/>
          </a:xfrm>
        </p:grpSpPr>
        <p:sp>
          <p:nvSpPr>
            <p:cNvPr id="68" name="Google Shape;68;p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 name="Google Shape;70;p8"/>
          <p:cNvPicPr preferRelativeResize="0"/>
          <p:nvPr/>
        </p:nvPicPr>
        <p:blipFill>
          <a:blip r:embed="rId2">
            <a:alphaModFix/>
          </a:blip>
          <a:stretch>
            <a:fillRect/>
          </a:stretch>
        </p:blipFill>
        <p:spPr>
          <a:xfrm>
            <a:off x="7822187" y="3831087"/>
            <a:ext cx="1167089" cy="798462"/>
          </a:xfrm>
          <a:prstGeom prst="rect">
            <a:avLst/>
          </a:prstGeom>
          <a:noFill/>
          <a:ln>
            <a:noFill/>
          </a:ln>
        </p:spPr>
      </p:pic>
      <p:sp>
        <p:nvSpPr>
          <p:cNvPr id="71" name="Google Shape;71;p8"/>
          <p:cNvSpPr txBox="1"/>
          <p:nvPr/>
        </p:nvSpPr>
        <p:spPr>
          <a:xfrm>
            <a:off x="7142425" y="4673650"/>
            <a:ext cx="1821000" cy="924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600">
                <a:solidFill>
                  <a:schemeClr val="dk2"/>
                </a:solidFill>
                <a:latin typeface="Raleway SemiBold"/>
                <a:ea typeface="Raleway SemiBold"/>
                <a:cs typeface="Raleway SemiBold"/>
                <a:sym typeface="Raleway SemiBold"/>
              </a:rPr>
              <a:t>A UFS Collaboration Powered by</a:t>
            </a:r>
            <a:r>
              <a:rPr lang="en" sz="600" b="1">
                <a:solidFill>
                  <a:schemeClr val="dk2"/>
                </a:solidFill>
                <a:latin typeface="Open Sans"/>
                <a:ea typeface="Open Sans"/>
                <a:cs typeface="Open Sans"/>
                <a:sym typeface="Open Sans"/>
              </a:rPr>
              <a:t> </a:t>
            </a:r>
            <a:r>
              <a:rPr lang="en" sz="600" b="1">
                <a:solidFill>
                  <a:srgbClr val="F68822"/>
                </a:solidFill>
                <a:latin typeface="Open Sans"/>
                <a:ea typeface="Open Sans"/>
                <a:cs typeface="Open Sans"/>
                <a:sym typeface="Open Sans"/>
              </a:rPr>
              <a:t>EPIC</a:t>
            </a:r>
            <a:endParaRPr sz="600" b="1">
              <a:solidFill>
                <a:srgbClr val="F68822"/>
              </a:solidFill>
              <a:latin typeface="Open Sans"/>
              <a:ea typeface="Open Sans"/>
              <a:cs typeface="Open Sans"/>
              <a:sym typeface="Open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72"/>
        <p:cNvGrpSpPr/>
        <p:nvPr/>
      </p:nvGrpSpPr>
      <p:grpSpPr>
        <a:xfrm>
          <a:off x="0" y="0"/>
          <a:ext cx="0" cy="0"/>
          <a:chOff x="0" y="0"/>
          <a:chExt cx="0" cy="0"/>
        </a:xfrm>
      </p:grpSpPr>
      <p:grpSp>
        <p:nvGrpSpPr>
          <p:cNvPr id="73" name="Google Shape;73;p9"/>
          <p:cNvGrpSpPr/>
          <p:nvPr/>
        </p:nvGrpSpPr>
        <p:grpSpPr>
          <a:xfrm>
            <a:off x="830392" y="4169130"/>
            <a:ext cx="745763" cy="45826"/>
            <a:chOff x="4580561" y="2589004"/>
            <a:chExt cx="1064464" cy="25200"/>
          </a:xfrm>
        </p:grpSpPr>
        <p:sp>
          <p:nvSpPr>
            <p:cNvPr id="74" name="Google Shape;74;p9"/>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9"/>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9"/>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77" name="Google Shape;77;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78" name="Google Shape;78;p9"/>
          <p:cNvPicPr preferRelativeResize="0"/>
          <p:nvPr/>
        </p:nvPicPr>
        <p:blipFill>
          <a:blip r:embed="rId2">
            <a:alphaModFix/>
          </a:blip>
          <a:stretch>
            <a:fillRect/>
          </a:stretch>
        </p:blipFill>
        <p:spPr>
          <a:xfrm>
            <a:off x="7432894" y="3570999"/>
            <a:ext cx="1578500" cy="1079125"/>
          </a:xfrm>
          <a:prstGeom prst="rect">
            <a:avLst/>
          </a:prstGeom>
          <a:noFill/>
          <a:ln>
            <a:noFill/>
          </a:ln>
        </p:spPr>
      </p:pic>
      <p:sp>
        <p:nvSpPr>
          <p:cNvPr id="79" name="Google Shape;79;p9"/>
          <p:cNvSpPr txBox="1"/>
          <p:nvPr/>
        </p:nvSpPr>
        <p:spPr>
          <a:xfrm>
            <a:off x="6746225" y="4698800"/>
            <a:ext cx="2265300" cy="1230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800">
                <a:solidFill>
                  <a:srgbClr val="FFFFFF"/>
                </a:solidFill>
                <a:latin typeface="Raleway SemiBold"/>
                <a:ea typeface="Raleway SemiBold"/>
                <a:cs typeface="Raleway SemiBold"/>
                <a:sym typeface="Raleway SemiBold"/>
              </a:rPr>
              <a:t>A UFS Collaboration Powered by</a:t>
            </a:r>
            <a:r>
              <a:rPr lang="en" sz="800" b="1">
                <a:solidFill>
                  <a:srgbClr val="FFFFFF"/>
                </a:solidFill>
                <a:latin typeface="Open Sans"/>
                <a:ea typeface="Open Sans"/>
                <a:cs typeface="Open Sans"/>
                <a:sym typeface="Open Sans"/>
              </a:rPr>
              <a:t> EPIC</a:t>
            </a:r>
            <a:endParaRPr sz="800" b="1">
              <a:solidFill>
                <a:srgbClr val="FFFFFF"/>
              </a:solidFill>
              <a:latin typeface="Open Sans"/>
              <a:ea typeface="Open Sans"/>
              <a:cs typeface="Open Sans"/>
              <a:sym typeface="Open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10"/>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0"/>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83" name="Google Shape;83;p10"/>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Font typeface="Open Sans"/>
              <a:buNone/>
              <a:defRPr sz="1600">
                <a:latin typeface="Open Sans"/>
                <a:ea typeface="Open Sans"/>
                <a:cs typeface="Open Sans"/>
                <a:sym typeface="Open Sans"/>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84" name="Google Shape;84;p10"/>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85" name="Google Shape;85;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86" name="Google Shape;86;p10"/>
          <p:cNvGrpSpPr/>
          <p:nvPr/>
        </p:nvGrpSpPr>
        <p:grpSpPr>
          <a:xfrm>
            <a:off x="830392" y="1191256"/>
            <a:ext cx="745763" cy="45826"/>
            <a:chOff x="4580561" y="2589004"/>
            <a:chExt cx="1064464" cy="25200"/>
          </a:xfrm>
        </p:grpSpPr>
        <p:sp>
          <p:nvSpPr>
            <p:cNvPr id="87" name="Google Shape;87;p1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11"/>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91" name="Google Shape;91;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2" name="Google Shape;92;p11"/>
          <p:cNvPicPr preferRelativeResize="0"/>
          <p:nvPr/>
        </p:nvPicPr>
        <p:blipFill>
          <a:blip r:embed="rId2">
            <a:alphaModFix/>
          </a:blip>
          <a:stretch>
            <a:fillRect/>
          </a:stretch>
        </p:blipFill>
        <p:spPr>
          <a:xfrm>
            <a:off x="7470226" y="97375"/>
            <a:ext cx="1519050" cy="10392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1.jpg"/><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jpeg"/><Relationship Id="rId3" Type="http://schemas.openxmlformats.org/officeDocument/2006/relationships/image" Target="../media/image54.jpg"/><Relationship Id="rId7" Type="http://schemas.openxmlformats.org/officeDocument/2006/relationships/image" Target="../media/image41.jpg"/><Relationship Id="rId12" Type="http://schemas.openxmlformats.org/officeDocument/2006/relationships/image" Target="../media/image61.png"/><Relationship Id="rId17" Type="http://schemas.openxmlformats.org/officeDocument/2006/relationships/image" Target="../media/image66.jpg"/><Relationship Id="rId2" Type="http://schemas.openxmlformats.org/officeDocument/2006/relationships/notesSlide" Target="../notesSlides/notesSlide13.xml"/><Relationship Id="rId16" Type="http://schemas.openxmlformats.org/officeDocument/2006/relationships/image" Target="../media/image65.jpg"/><Relationship Id="rId1" Type="http://schemas.openxmlformats.org/officeDocument/2006/relationships/slideLayout" Target="../slideLayouts/slideLayout11.xml"/><Relationship Id="rId6" Type="http://schemas.openxmlformats.org/officeDocument/2006/relationships/image" Target="../media/image40.jpg"/><Relationship Id="rId11" Type="http://schemas.openxmlformats.org/officeDocument/2006/relationships/image" Target="../media/image60.jpg"/><Relationship Id="rId5" Type="http://schemas.openxmlformats.org/officeDocument/2006/relationships/image" Target="../media/image56.jpg"/><Relationship Id="rId15" Type="http://schemas.openxmlformats.org/officeDocument/2006/relationships/image" Target="../media/image64.png"/><Relationship Id="rId10" Type="http://schemas.openxmlformats.org/officeDocument/2006/relationships/image" Target="../media/image59.jpg"/><Relationship Id="rId4" Type="http://schemas.openxmlformats.org/officeDocument/2006/relationships/image" Target="../media/image55.png"/><Relationship Id="rId9" Type="http://schemas.openxmlformats.org/officeDocument/2006/relationships/image" Target="../media/image58.jp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gif"/><Relationship Id="rId9"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20.tif"/><Relationship Id="rId4" Type="http://schemas.openxmlformats.org/officeDocument/2006/relationships/image" Target="../media/image19.ti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4"/>
          <p:cNvSpPr txBox="1">
            <a:spLocks noGrp="1"/>
          </p:cNvSpPr>
          <p:nvPr>
            <p:ph type="title"/>
          </p:nvPr>
        </p:nvSpPr>
        <p:spPr>
          <a:xfrm>
            <a:off x="729450" y="1318650"/>
            <a:ext cx="7688700" cy="1018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effectLst/>
                <a:latin typeface="Aptos" panose="020B0004020202020204" pitchFamily="34" charset="0"/>
                <a:ea typeface="Times New Roman" panose="02020603050405020304" pitchFamily="18" charset="0"/>
                <a:cs typeface="Aptos" panose="020B0004020202020204" pitchFamily="34" charset="0"/>
              </a:rPr>
              <a:t>Forecasting Hurricane Impacts in the US east coast and Gulf of Mexico </a:t>
            </a:r>
            <a:endParaRPr sz="2800" dirty="0"/>
          </a:p>
        </p:txBody>
      </p:sp>
      <p:sp>
        <p:nvSpPr>
          <p:cNvPr id="111" name="Google Shape;111;p14"/>
          <p:cNvSpPr txBox="1">
            <a:spLocks noGrp="1"/>
          </p:cNvSpPr>
          <p:nvPr>
            <p:ph type="body" idx="1"/>
          </p:nvPr>
        </p:nvSpPr>
        <p:spPr>
          <a:xfrm>
            <a:off x="729450" y="2472267"/>
            <a:ext cx="7688700" cy="1867708"/>
          </a:xfrm>
          <a:prstGeom prst="rect">
            <a:avLst/>
          </a:prstGeom>
        </p:spPr>
        <p:txBody>
          <a:bodyPr spcFirstLastPara="1" wrap="square" lIns="91425" tIns="91425" rIns="91425" bIns="91425" anchor="t" anchorCtr="0">
            <a:noAutofit/>
          </a:bodyPr>
          <a:lstStyle/>
          <a:p>
            <a:pPr marL="0" indent="0" algn="just">
              <a:spcAft>
                <a:spcPts val="1200"/>
              </a:spcAft>
              <a:buNone/>
            </a:pPr>
            <a:r>
              <a:rPr lang="en-US" sz="1600" b="1" dirty="0"/>
              <a:t>Maitane Olabarrieta, University of Florida</a:t>
            </a:r>
            <a:endParaRPr lang="en-US" sz="1200" b="1" dirty="0"/>
          </a:p>
          <a:p>
            <a:pPr marL="0" indent="0" algn="just">
              <a:spcAft>
                <a:spcPts val="1200"/>
              </a:spcAft>
              <a:buNone/>
            </a:pPr>
            <a:r>
              <a:rPr lang="en-US" sz="1200" dirty="0" err="1"/>
              <a:t>Arthriya</a:t>
            </a:r>
            <a:r>
              <a:rPr lang="en-US" sz="1200" dirty="0"/>
              <a:t> </a:t>
            </a:r>
            <a:r>
              <a:rPr lang="en-US" sz="1200" dirty="0" err="1"/>
              <a:t>Subgranon</a:t>
            </a:r>
            <a:r>
              <a:rPr lang="en-US" sz="1200" dirty="0"/>
              <a:t>, Steven </a:t>
            </a:r>
            <a:r>
              <a:rPr lang="en-US" sz="1200" dirty="0" err="1"/>
              <a:t>Klepac</a:t>
            </a:r>
            <a:r>
              <a:rPr lang="en-US" sz="1200" dirty="0"/>
              <a:t> (University of Florida);  John C. Warner, Mark Carson, Emma Manzella, Chris Sherwood, Dean Gesch (US Geological Survey); Joseph Zambon, Ruoying He (Fathom Science); George Xue, Yanda Ou, Muhamad Farid (LSU); Isabel Houghton (</a:t>
            </a:r>
            <a:r>
              <a:rPr lang="en-US" sz="1200" dirty="0" err="1"/>
              <a:t>Sofar</a:t>
            </a:r>
            <a:r>
              <a:rPr lang="en-US" sz="1200" dirty="0"/>
              <a:t> Ocean); Jim Thompson, Jake Davis  (University or Washington), Martha</a:t>
            </a:r>
            <a:r>
              <a:rPr lang="en-US" sz="1600" dirty="0"/>
              <a:t> </a:t>
            </a:r>
            <a:r>
              <a:rPr lang="en-US" sz="1200" dirty="0"/>
              <a:t>Schonau, Luca Centurioni (Scripts Institution of Oceanography); Jim Doyle, Jon Moskaitis (Naval Research Laboratory)</a:t>
            </a:r>
          </a:p>
        </p:txBody>
      </p:sp>
      <p:pic>
        <p:nvPicPr>
          <p:cNvPr id="3" name="Picture 2">
            <a:extLst>
              <a:ext uri="{FF2B5EF4-FFF2-40B4-BE49-F238E27FC236}">
                <a16:creationId xmlns:a16="http://schemas.microsoft.com/office/drawing/2014/main" id="{A895C175-2678-D5F5-24F7-F350D1EB120A}"/>
              </a:ext>
            </a:extLst>
          </p:cNvPr>
          <p:cNvPicPr>
            <a:picLocks noChangeAspect="1"/>
          </p:cNvPicPr>
          <p:nvPr/>
        </p:nvPicPr>
        <p:blipFill rotWithShape="1">
          <a:blip r:embed="rId3"/>
          <a:srcRect l="31454" t="249" r="30442" b="98490"/>
          <a:stretch/>
        </p:blipFill>
        <p:spPr>
          <a:xfrm>
            <a:off x="6105101" y="551219"/>
            <a:ext cx="2958978" cy="6883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D1B4A85E-E588-A3FE-380F-AB7CB5D3C866}"/>
              </a:ext>
            </a:extLst>
          </p:cNvPr>
          <p:cNvSpPr txBox="1">
            <a:spLocks/>
          </p:cNvSpPr>
          <p:nvPr/>
        </p:nvSpPr>
        <p:spPr>
          <a:xfrm>
            <a:off x="190487" y="182644"/>
            <a:ext cx="3215012" cy="371662"/>
          </a:xfrm>
          <a:prstGeom prst="rect">
            <a:avLst/>
          </a:prstGeom>
          <a:solidFill>
            <a:srgbClr val="FA4616"/>
          </a:solidFill>
          <a:ln>
            <a:noFill/>
          </a:ln>
        </p:spPr>
        <p:txBody>
          <a:bodyPr vert="horz" wrap="square" lIns="68580" tIns="0" rIns="68580" bIns="0" numCol="1" anchor="ctr" anchorCtr="0" compatLnSpc="1">
            <a:prstTxWarp prst="textNoShape">
              <a:avLst/>
            </a:prstTxWarp>
            <a:noAutofit/>
          </a:bodyPr>
          <a:lstStyle>
            <a:lvl1pPr marL="0" indent="0" algn="ctr" eaLnBrk="1" hangingPunct="1">
              <a:spcBef>
                <a:spcPts val="0"/>
              </a:spcBef>
              <a:spcAft>
                <a:spcPts val="450"/>
              </a:spcAft>
              <a:buClr>
                <a:srgbClr val="FF462C"/>
              </a:buClr>
              <a:buSzPct val="100000"/>
              <a:buFont typeface="Wingdings" pitchFamily="2" charset="2"/>
              <a:buNone/>
              <a:defRPr sz="1800" b="0" i="0" spc="30" baseline="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342900" indent="0" eaLnBrk="1" hangingPunct="1">
              <a:spcBef>
                <a:spcPts val="0"/>
              </a:spcBef>
              <a:spcAft>
                <a:spcPts val="450"/>
              </a:spcAft>
              <a:buClr>
                <a:schemeClr val="accent3"/>
              </a:buClr>
              <a:buSzPct val="100000"/>
              <a:buFont typeface="Wingdings" pitchFamily="2" charset="2"/>
              <a:buNone/>
              <a:defRPr sz="1500" b="1" i="0">
                <a:solidFill>
                  <a:schemeClr val="accent4"/>
                </a:solidFill>
                <a:latin typeface="+mn-lt"/>
                <a:ea typeface="MS PGothic" panose="020B0600070205080204" pitchFamily="34" charset="-128"/>
                <a:cs typeface="Arial" panose="020B0604020202020204" pitchFamily="34" charset="0"/>
              </a:defRPr>
            </a:lvl2pPr>
            <a:lvl3pPr marL="685800" indent="0" eaLnBrk="1" hangingPunct="1">
              <a:spcBef>
                <a:spcPts val="0"/>
              </a:spcBef>
              <a:spcAft>
                <a:spcPts val="450"/>
              </a:spcAft>
              <a:buClr>
                <a:schemeClr val="accent3"/>
              </a:buClr>
              <a:buSzPct val="100000"/>
              <a:buFont typeface="Wingdings" pitchFamily="2" charset="2"/>
              <a:buNone/>
              <a:defRPr sz="1350" b="1" i="0">
                <a:solidFill>
                  <a:schemeClr val="accent5"/>
                </a:solidFill>
                <a:latin typeface="+mn-lt"/>
                <a:ea typeface="MS PGothic" panose="020B0600070205080204" pitchFamily="34" charset="-128"/>
                <a:cs typeface="Arial" panose="020B0604020202020204" pitchFamily="34" charset="0"/>
              </a:defRPr>
            </a:lvl3pPr>
            <a:lvl4pPr marL="1028700" indent="0" eaLnBrk="1" hangingPunct="1">
              <a:spcBef>
                <a:spcPts val="0"/>
              </a:spcBef>
              <a:spcAft>
                <a:spcPts val="450"/>
              </a:spcAft>
              <a:buClr>
                <a:schemeClr val="accent3"/>
              </a:buClr>
              <a:buSzPct val="100000"/>
              <a:buFont typeface="Wingdings" pitchFamily="2" charset="2"/>
              <a:buNone/>
              <a:tabLst/>
              <a:defRPr sz="1200" b="1" i="1">
                <a:solidFill>
                  <a:schemeClr val="accent5"/>
                </a:solidFill>
                <a:latin typeface="+mn-lt"/>
                <a:ea typeface="MS PGothic" panose="020B0600070205080204" pitchFamily="34" charset="-128"/>
                <a:cs typeface="Helvetica Oblique" pitchFamily="2" charset="0"/>
              </a:defRPr>
            </a:lvl4pPr>
            <a:lvl5pPr marL="1371600" indent="0" eaLnBrk="1" hangingPunct="1">
              <a:spcBef>
                <a:spcPts val="450"/>
              </a:spcBef>
              <a:spcAft>
                <a:spcPts val="450"/>
              </a:spcAft>
              <a:buClr>
                <a:schemeClr val="accent3">
                  <a:lumMod val="60000"/>
                  <a:lumOff val="40000"/>
                </a:schemeClr>
              </a:buClr>
              <a:buSzPct val="75000"/>
              <a:buFont typeface="System Font Regular"/>
              <a:buNone/>
              <a:tabLst/>
              <a:defRPr sz="1200" b="1" i="0" cap="all" spc="15" baseline="0">
                <a:solidFill>
                  <a:schemeClr val="accent1"/>
                </a:solidFill>
                <a:latin typeface="+mn-lt"/>
                <a:ea typeface="MS PGothic" panose="020B0600070205080204" pitchFamily="34" charset="-128"/>
                <a:cs typeface="Arial" panose="020B0604020202020204" pitchFamily="34" charset="0"/>
              </a:defRPr>
            </a:lvl5pPr>
            <a:lvl6pPr marL="1714500" indent="0" defTabSz="685800">
              <a:spcBef>
                <a:spcPts val="0"/>
              </a:spcBef>
              <a:spcAft>
                <a:spcPts val="450"/>
              </a:spcAft>
              <a:buClr>
                <a:schemeClr val="accent1">
                  <a:lumMod val="60000"/>
                  <a:lumOff val="40000"/>
                </a:schemeClr>
              </a:buClr>
              <a:buSzPct val="75000"/>
              <a:buFont typeface="System Font Regular"/>
              <a:buNone/>
              <a:tabLst/>
              <a:defRPr lang="en-US" sz="1200" b="1" i="0" spc="75" baseline="0">
                <a:solidFill>
                  <a:schemeClr val="accent5"/>
                </a:solidFill>
                <a:latin typeface="Arial Narrow" panose="020B0604020202020204" pitchFamily="34" charset="0"/>
                <a:ea typeface="+mn-ea"/>
                <a:cs typeface="Arial Narrow" panose="020B0604020202020204" pitchFamily="34" charset="0"/>
              </a:defRPr>
            </a:lvl6pPr>
            <a:lvl7pPr marL="2057400" indent="0" defTabSz="685800">
              <a:spcBef>
                <a:spcPts val="0"/>
              </a:spcBef>
              <a:spcAft>
                <a:spcPts val="450"/>
              </a:spcAft>
              <a:buClr>
                <a:schemeClr val="accent1"/>
              </a:buClr>
              <a:buSzPct val="75000"/>
              <a:buFont typeface="System Font Regular"/>
              <a:buNone/>
              <a:tabLst/>
              <a:defRPr lang="en-US" sz="1200" b="1" i="0" baseline="0">
                <a:solidFill>
                  <a:schemeClr val="accent5"/>
                </a:solidFill>
                <a:latin typeface="+mn-lt"/>
                <a:ea typeface="+mn-ea"/>
                <a:cs typeface="+mn-cs"/>
              </a:defRPr>
            </a:lvl7pPr>
            <a:lvl8pPr marL="2400300" indent="0" defTabSz="685800">
              <a:spcBef>
                <a:spcPts val="0"/>
              </a:spcBef>
              <a:spcAft>
                <a:spcPts val="450"/>
              </a:spcAft>
              <a:buClr>
                <a:schemeClr val="accent1">
                  <a:lumMod val="60000"/>
                  <a:lumOff val="40000"/>
                </a:schemeClr>
              </a:buClr>
              <a:buSzPct val="75000"/>
              <a:buFont typeface="System Font Regular"/>
              <a:buNone/>
              <a:tabLst/>
              <a:defRPr lang="en-US" sz="1200" b="1" i="1" baseline="0">
                <a:solidFill>
                  <a:schemeClr val="accent5"/>
                </a:solidFill>
                <a:latin typeface="+mn-lt"/>
                <a:ea typeface="+mn-ea"/>
                <a:cs typeface="+mn-cs"/>
              </a:defRPr>
            </a:lvl8pPr>
            <a:lvl9pPr marL="2743200" indent="0" algn="ctr" defTabSz="685800">
              <a:spcBef>
                <a:spcPct val="20000"/>
              </a:spcBef>
              <a:buClr>
                <a:schemeClr val="accent1"/>
              </a:buClr>
              <a:buSzPct val="75000"/>
              <a:buFont typeface="System Font Regular"/>
              <a:buNone/>
              <a:tabLst/>
              <a:defRPr lang="en-US" sz="1200" b="1" i="0" spc="38" baseline="0">
                <a:solidFill>
                  <a:schemeClr val="accent5"/>
                </a:solidFill>
                <a:latin typeface="+mn-lt"/>
                <a:ea typeface="+mn-ea"/>
                <a:cs typeface="+mn-cs"/>
              </a:defRPr>
            </a:lvl9pPr>
          </a:lstStyle>
          <a:p>
            <a:pPr algn="l"/>
            <a:r>
              <a:rPr lang="en-US" sz="2100" dirty="0"/>
              <a:t>Maximum water level (m)</a:t>
            </a:r>
          </a:p>
        </p:txBody>
      </p:sp>
      <p:sp>
        <p:nvSpPr>
          <p:cNvPr id="10" name="TextBox 9">
            <a:extLst>
              <a:ext uri="{FF2B5EF4-FFF2-40B4-BE49-F238E27FC236}">
                <a16:creationId xmlns:a16="http://schemas.microsoft.com/office/drawing/2014/main" id="{7BF0FC1D-A9D1-BCD5-F392-F1606B0879F2}"/>
              </a:ext>
            </a:extLst>
          </p:cNvPr>
          <p:cNvSpPr txBox="1"/>
          <p:nvPr/>
        </p:nvSpPr>
        <p:spPr>
          <a:xfrm>
            <a:off x="1153426" y="795211"/>
            <a:ext cx="1289135" cy="253916"/>
          </a:xfrm>
          <a:prstGeom prst="rect">
            <a:avLst/>
          </a:prstGeom>
          <a:noFill/>
        </p:spPr>
        <p:txBody>
          <a:bodyPr wrap="none" rtlCol="0">
            <a:spAutoFit/>
          </a:bodyPr>
          <a:lstStyle/>
          <a:p>
            <a:r>
              <a:rPr lang="en-US" sz="1050" b="1" dirty="0"/>
              <a:t>26</a:t>
            </a:r>
            <a:r>
              <a:rPr lang="en-US" sz="1050" b="1" baseline="30000" dirty="0"/>
              <a:t>th</a:t>
            </a:r>
            <a:r>
              <a:rPr lang="en-US" sz="1050" b="1" dirty="0"/>
              <a:t> </a:t>
            </a:r>
            <a:r>
              <a:rPr lang="en-US" sz="1050" b="1" dirty="0" err="1"/>
              <a:t>Z00</a:t>
            </a:r>
            <a:r>
              <a:rPr lang="en-US" sz="1050" b="1" dirty="0"/>
              <a:t> Forecast</a:t>
            </a:r>
          </a:p>
        </p:txBody>
      </p:sp>
      <p:sp>
        <p:nvSpPr>
          <p:cNvPr id="11" name="TextBox 10">
            <a:extLst>
              <a:ext uri="{FF2B5EF4-FFF2-40B4-BE49-F238E27FC236}">
                <a16:creationId xmlns:a16="http://schemas.microsoft.com/office/drawing/2014/main" id="{F88472EB-8D7F-F26E-66B3-0A9669478AC6}"/>
              </a:ext>
            </a:extLst>
          </p:cNvPr>
          <p:cNvSpPr txBox="1"/>
          <p:nvPr/>
        </p:nvSpPr>
        <p:spPr>
          <a:xfrm>
            <a:off x="3785096" y="795211"/>
            <a:ext cx="1289135" cy="253916"/>
          </a:xfrm>
          <a:prstGeom prst="rect">
            <a:avLst/>
          </a:prstGeom>
          <a:noFill/>
        </p:spPr>
        <p:txBody>
          <a:bodyPr wrap="none" rtlCol="0">
            <a:spAutoFit/>
          </a:bodyPr>
          <a:lstStyle/>
          <a:p>
            <a:r>
              <a:rPr lang="en-US" sz="1050" b="1" dirty="0"/>
              <a:t>28</a:t>
            </a:r>
            <a:r>
              <a:rPr lang="en-US" sz="1050" b="1" baseline="30000" dirty="0"/>
              <a:t>th</a:t>
            </a:r>
            <a:r>
              <a:rPr lang="en-US" sz="1050" b="1" dirty="0"/>
              <a:t> </a:t>
            </a:r>
            <a:r>
              <a:rPr lang="en-US" sz="1050" b="1" dirty="0" err="1"/>
              <a:t>Z00</a:t>
            </a:r>
            <a:r>
              <a:rPr lang="en-US" sz="1050" b="1" dirty="0"/>
              <a:t> Forecast</a:t>
            </a:r>
          </a:p>
        </p:txBody>
      </p:sp>
      <p:sp>
        <p:nvSpPr>
          <p:cNvPr id="12" name="TextBox 11">
            <a:extLst>
              <a:ext uri="{FF2B5EF4-FFF2-40B4-BE49-F238E27FC236}">
                <a16:creationId xmlns:a16="http://schemas.microsoft.com/office/drawing/2014/main" id="{3CE60FAD-5057-6B80-3E1B-06E80F2653D5}"/>
              </a:ext>
            </a:extLst>
          </p:cNvPr>
          <p:cNvSpPr txBox="1"/>
          <p:nvPr/>
        </p:nvSpPr>
        <p:spPr>
          <a:xfrm>
            <a:off x="6476557" y="628284"/>
            <a:ext cx="1643399" cy="415498"/>
          </a:xfrm>
          <a:prstGeom prst="rect">
            <a:avLst/>
          </a:prstGeom>
          <a:noFill/>
        </p:spPr>
        <p:txBody>
          <a:bodyPr wrap="none" rtlCol="0">
            <a:spAutoFit/>
          </a:bodyPr>
          <a:lstStyle/>
          <a:p>
            <a:pPr algn="ctr"/>
            <a:r>
              <a:rPr lang="en-US" sz="1050" b="1" dirty="0"/>
              <a:t>Difference</a:t>
            </a:r>
          </a:p>
          <a:p>
            <a:pPr algn="ctr"/>
            <a:r>
              <a:rPr lang="en-US" sz="1050" b="1" dirty="0"/>
              <a:t>26</a:t>
            </a:r>
            <a:r>
              <a:rPr lang="en-US" sz="1050" b="1" baseline="30000" dirty="0"/>
              <a:t>th</a:t>
            </a:r>
            <a:r>
              <a:rPr lang="en-US" sz="1050" b="1" dirty="0"/>
              <a:t> - 28</a:t>
            </a:r>
            <a:r>
              <a:rPr lang="en-US" sz="1050" b="1" baseline="30000" dirty="0"/>
              <a:t>th</a:t>
            </a:r>
            <a:r>
              <a:rPr lang="en-US" sz="1050" b="1" dirty="0"/>
              <a:t> </a:t>
            </a:r>
            <a:r>
              <a:rPr lang="en-US" sz="1050" b="1" dirty="0" err="1"/>
              <a:t>Z00</a:t>
            </a:r>
            <a:r>
              <a:rPr lang="en-US" sz="1050" b="1" dirty="0"/>
              <a:t> Forecast</a:t>
            </a:r>
          </a:p>
        </p:txBody>
      </p:sp>
      <p:pic>
        <p:nvPicPr>
          <p:cNvPr id="13" name="Picture 12">
            <a:extLst>
              <a:ext uri="{FF2B5EF4-FFF2-40B4-BE49-F238E27FC236}">
                <a16:creationId xmlns:a16="http://schemas.microsoft.com/office/drawing/2014/main" id="{E13F580B-824E-6237-ACE8-E8052C3ABF03}"/>
              </a:ext>
            </a:extLst>
          </p:cNvPr>
          <p:cNvPicPr>
            <a:picLocks noChangeAspect="1"/>
          </p:cNvPicPr>
          <p:nvPr/>
        </p:nvPicPr>
        <p:blipFill>
          <a:blip r:embed="rId3"/>
          <a:stretch>
            <a:fillRect/>
          </a:stretch>
        </p:blipFill>
        <p:spPr>
          <a:xfrm>
            <a:off x="307369" y="1131566"/>
            <a:ext cx="2742629" cy="2845244"/>
          </a:xfrm>
          <a:prstGeom prst="rect">
            <a:avLst/>
          </a:prstGeom>
        </p:spPr>
      </p:pic>
      <p:pic>
        <p:nvPicPr>
          <p:cNvPr id="14" name="Picture 13">
            <a:extLst>
              <a:ext uri="{FF2B5EF4-FFF2-40B4-BE49-F238E27FC236}">
                <a16:creationId xmlns:a16="http://schemas.microsoft.com/office/drawing/2014/main" id="{47279B16-30C0-BE10-73FA-8A05BAE0778E}"/>
              </a:ext>
            </a:extLst>
          </p:cNvPr>
          <p:cNvPicPr>
            <a:picLocks noChangeAspect="1"/>
          </p:cNvPicPr>
          <p:nvPr/>
        </p:nvPicPr>
        <p:blipFill>
          <a:blip r:embed="rId4"/>
          <a:stretch>
            <a:fillRect/>
          </a:stretch>
        </p:blipFill>
        <p:spPr>
          <a:xfrm>
            <a:off x="3200686" y="1133393"/>
            <a:ext cx="2742629" cy="2841590"/>
          </a:xfrm>
          <a:prstGeom prst="rect">
            <a:avLst/>
          </a:prstGeom>
        </p:spPr>
      </p:pic>
      <p:pic>
        <p:nvPicPr>
          <p:cNvPr id="15" name="Picture 14">
            <a:extLst>
              <a:ext uri="{FF2B5EF4-FFF2-40B4-BE49-F238E27FC236}">
                <a16:creationId xmlns:a16="http://schemas.microsoft.com/office/drawing/2014/main" id="{3B4AB922-1396-A818-C850-205780328E12}"/>
              </a:ext>
            </a:extLst>
          </p:cNvPr>
          <p:cNvPicPr>
            <a:picLocks noChangeAspect="1"/>
          </p:cNvPicPr>
          <p:nvPr/>
        </p:nvPicPr>
        <p:blipFill>
          <a:blip r:embed="rId5"/>
          <a:stretch>
            <a:fillRect/>
          </a:stretch>
        </p:blipFill>
        <p:spPr>
          <a:xfrm>
            <a:off x="6031073" y="1113033"/>
            <a:ext cx="2685515" cy="2817964"/>
          </a:xfrm>
          <a:prstGeom prst="rect">
            <a:avLst/>
          </a:prstGeom>
        </p:spPr>
      </p:pic>
    </p:spTree>
    <p:extLst>
      <p:ext uri="{BB962C8B-B14F-4D97-AF65-F5344CB8AC3E}">
        <p14:creationId xmlns:p14="http://schemas.microsoft.com/office/powerpoint/2010/main" val="2206725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6D7F1-7E2F-2A64-00BA-3AF3B327F06F}"/>
              </a:ext>
            </a:extLst>
          </p:cNvPr>
          <p:cNvSpPr>
            <a:spLocks noGrp="1"/>
          </p:cNvSpPr>
          <p:nvPr>
            <p:ph type="title"/>
          </p:nvPr>
        </p:nvSpPr>
        <p:spPr>
          <a:xfrm>
            <a:off x="311700" y="274238"/>
            <a:ext cx="5522030" cy="572700"/>
          </a:xfrm>
        </p:spPr>
        <p:txBody>
          <a:bodyPr>
            <a:normAutofit fontScale="90000"/>
          </a:bodyPr>
          <a:lstStyle/>
          <a:p>
            <a:r>
              <a:rPr lang="en-US" b="1" dirty="0"/>
              <a:t>Building-Level Damage Predictions with ML</a:t>
            </a:r>
            <a:endParaRPr lang="en-US" dirty="0"/>
          </a:p>
        </p:txBody>
      </p:sp>
      <p:sp>
        <p:nvSpPr>
          <p:cNvPr id="3" name="Content Placeholder 2">
            <a:extLst>
              <a:ext uri="{FF2B5EF4-FFF2-40B4-BE49-F238E27FC236}">
                <a16:creationId xmlns:a16="http://schemas.microsoft.com/office/drawing/2014/main" id="{746732CC-22FF-540A-0922-6E0471737176}"/>
              </a:ext>
            </a:extLst>
          </p:cNvPr>
          <p:cNvSpPr>
            <a:spLocks noGrp="1"/>
          </p:cNvSpPr>
          <p:nvPr>
            <p:ph idx="1"/>
          </p:nvPr>
        </p:nvSpPr>
        <p:spPr/>
        <p:txBody>
          <a:bodyPr>
            <a:noAutofit/>
          </a:bodyPr>
          <a:lstStyle/>
          <a:p>
            <a:r>
              <a:rPr lang="en-US" sz="1500" dirty="0">
                <a:solidFill>
                  <a:schemeClr val="accent2"/>
                </a:solidFill>
              </a:rPr>
              <a:t>Building-level</a:t>
            </a:r>
          </a:p>
          <a:p>
            <a:pPr lvl="1"/>
            <a:r>
              <a:rPr lang="en-US" sz="1350" dirty="0">
                <a:solidFill>
                  <a:schemeClr val="accent2"/>
                </a:solidFill>
              </a:rPr>
              <a:t>A.k.a. parcel-level</a:t>
            </a:r>
          </a:p>
          <a:p>
            <a:pPr lvl="1"/>
            <a:r>
              <a:rPr lang="en-US" sz="1350" dirty="0">
                <a:solidFill>
                  <a:schemeClr val="accent2"/>
                </a:solidFill>
              </a:rPr>
              <a:t>Individual houses</a:t>
            </a:r>
          </a:p>
          <a:p>
            <a:r>
              <a:rPr lang="en-US" sz="1500" dirty="0">
                <a:solidFill>
                  <a:schemeClr val="accent2"/>
                </a:solidFill>
              </a:rPr>
              <a:t>Damage</a:t>
            </a:r>
          </a:p>
          <a:p>
            <a:pPr lvl="1"/>
            <a:r>
              <a:rPr lang="en-US" sz="1350" dirty="0">
                <a:solidFill>
                  <a:schemeClr val="accent2"/>
                </a:solidFill>
              </a:rPr>
              <a:t>Overall, qualitative damage states</a:t>
            </a:r>
          </a:p>
          <a:p>
            <a:r>
              <a:rPr lang="en-US" sz="1500" dirty="0">
                <a:solidFill>
                  <a:schemeClr val="accent2"/>
                </a:solidFill>
              </a:rPr>
              <a:t>Predictions</a:t>
            </a:r>
          </a:p>
          <a:p>
            <a:pPr lvl="1"/>
            <a:r>
              <a:rPr lang="en-US" sz="1350" dirty="0">
                <a:solidFill>
                  <a:schemeClr val="accent2"/>
                </a:solidFill>
              </a:rPr>
              <a:t>Estimations without prior knowledge</a:t>
            </a:r>
          </a:p>
          <a:p>
            <a:r>
              <a:rPr lang="en-US" sz="1500" dirty="0">
                <a:solidFill>
                  <a:schemeClr val="accent2"/>
                </a:solidFill>
              </a:rPr>
              <a:t>Data-driven machine learning (ML) approach</a:t>
            </a:r>
          </a:p>
          <a:p>
            <a:r>
              <a:rPr lang="en-US" sz="1500" dirty="0">
                <a:solidFill>
                  <a:schemeClr val="accent2"/>
                </a:solidFill>
              </a:rPr>
              <a:t>Real-time forecast</a:t>
            </a:r>
          </a:p>
          <a:p>
            <a:pPr lvl="1"/>
            <a:r>
              <a:rPr lang="en-US" sz="1350" dirty="0">
                <a:solidFill>
                  <a:schemeClr val="accent2"/>
                </a:solidFill>
              </a:rPr>
              <a:t>Concurrent to hurricane forecast</a:t>
            </a:r>
          </a:p>
          <a:p>
            <a:r>
              <a:rPr lang="en-US" sz="1500" dirty="0">
                <a:solidFill>
                  <a:schemeClr val="accent2"/>
                </a:solidFill>
              </a:rPr>
              <a:t>US Gulf and Atlantic Coasts</a:t>
            </a:r>
          </a:p>
          <a:p>
            <a:pPr lvl="1"/>
            <a:r>
              <a:rPr lang="en-US" sz="1350" dirty="0">
                <a:solidFill>
                  <a:schemeClr val="accent2"/>
                </a:solidFill>
              </a:rPr>
              <a:t>TX to NC</a:t>
            </a:r>
          </a:p>
          <a:p>
            <a:pPr lvl="1"/>
            <a:r>
              <a:rPr lang="en-US" sz="1350" dirty="0">
                <a:solidFill>
                  <a:schemeClr val="accent2"/>
                </a:solidFill>
              </a:rPr>
              <a:t>20km from coastline</a:t>
            </a:r>
          </a:p>
        </p:txBody>
      </p:sp>
      <p:pic>
        <p:nvPicPr>
          <p:cNvPr id="11" name="Picture 10">
            <a:extLst>
              <a:ext uri="{FF2B5EF4-FFF2-40B4-BE49-F238E27FC236}">
                <a16:creationId xmlns:a16="http://schemas.microsoft.com/office/drawing/2014/main" id="{29B98958-C01D-322B-E6A4-844157A8D12C}"/>
              </a:ext>
            </a:extLst>
          </p:cNvPr>
          <p:cNvPicPr>
            <a:picLocks noChangeAspect="1"/>
          </p:cNvPicPr>
          <p:nvPr/>
        </p:nvPicPr>
        <p:blipFill>
          <a:blip r:embed="rId3"/>
          <a:stretch>
            <a:fillRect/>
          </a:stretch>
        </p:blipFill>
        <p:spPr>
          <a:xfrm>
            <a:off x="5425871" y="1669473"/>
            <a:ext cx="3718129" cy="3474027"/>
          </a:xfrm>
          <a:prstGeom prst="rect">
            <a:avLst/>
          </a:prstGeom>
        </p:spPr>
      </p:pic>
      <p:sp>
        <p:nvSpPr>
          <p:cNvPr id="12" name="TextBox 11">
            <a:extLst>
              <a:ext uri="{FF2B5EF4-FFF2-40B4-BE49-F238E27FC236}">
                <a16:creationId xmlns:a16="http://schemas.microsoft.com/office/drawing/2014/main" id="{5B6F288A-A369-1B34-88E1-501DE94A69B2}"/>
              </a:ext>
            </a:extLst>
          </p:cNvPr>
          <p:cNvSpPr txBox="1"/>
          <p:nvPr/>
        </p:nvSpPr>
        <p:spPr>
          <a:xfrm>
            <a:off x="4130471" y="1660165"/>
            <a:ext cx="1378904" cy="415498"/>
          </a:xfrm>
          <a:prstGeom prst="rect">
            <a:avLst/>
          </a:prstGeom>
          <a:noFill/>
        </p:spPr>
        <p:txBody>
          <a:bodyPr wrap="none" rtlCol="0">
            <a:spAutoFit/>
          </a:bodyPr>
          <a:lstStyle/>
          <a:p>
            <a:r>
              <a:rPr lang="en-US" sz="1050" b="1" dirty="0"/>
              <a:t>Existing Methods: </a:t>
            </a:r>
          </a:p>
          <a:p>
            <a:r>
              <a:rPr lang="en-US" sz="1050" dirty="0"/>
              <a:t>Tract-level damage</a:t>
            </a:r>
          </a:p>
        </p:txBody>
      </p:sp>
      <p:sp>
        <p:nvSpPr>
          <p:cNvPr id="13" name="TextBox 12">
            <a:extLst>
              <a:ext uri="{FF2B5EF4-FFF2-40B4-BE49-F238E27FC236}">
                <a16:creationId xmlns:a16="http://schemas.microsoft.com/office/drawing/2014/main" id="{5E131246-93D4-04F3-B64F-15BBA29B2E9F}"/>
              </a:ext>
            </a:extLst>
          </p:cNvPr>
          <p:cNvSpPr txBox="1"/>
          <p:nvPr/>
        </p:nvSpPr>
        <p:spPr>
          <a:xfrm>
            <a:off x="3771812" y="4549431"/>
            <a:ext cx="1417376" cy="415498"/>
          </a:xfrm>
          <a:prstGeom prst="rect">
            <a:avLst/>
          </a:prstGeom>
          <a:noFill/>
        </p:spPr>
        <p:txBody>
          <a:bodyPr wrap="none" rtlCol="0">
            <a:spAutoFit/>
          </a:bodyPr>
          <a:lstStyle/>
          <a:p>
            <a:r>
              <a:rPr lang="en-US" sz="1050" b="1" dirty="0"/>
              <a:t>Our Method: </a:t>
            </a:r>
          </a:p>
          <a:p>
            <a:r>
              <a:rPr lang="en-US" sz="1050" dirty="0"/>
              <a:t>Parcel-level damage</a:t>
            </a:r>
          </a:p>
        </p:txBody>
      </p:sp>
      <p:sp>
        <p:nvSpPr>
          <p:cNvPr id="4" name="TextBox 3">
            <a:extLst>
              <a:ext uri="{FF2B5EF4-FFF2-40B4-BE49-F238E27FC236}">
                <a16:creationId xmlns:a16="http://schemas.microsoft.com/office/drawing/2014/main" id="{AB103B55-D18E-BBE0-CE57-ADA1424DE272}"/>
              </a:ext>
            </a:extLst>
          </p:cNvPr>
          <p:cNvSpPr txBox="1"/>
          <p:nvPr/>
        </p:nvSpPr>
        <p:spPr>
          <a:xfrm>
            <a:off x="6238385" y="1377183"/>
            <a:ext cx="1447832" cy="253916"/>
          </a:xfrm>
          <a:prstGeom prst="rect">
            <a:avLst/>
          </a:prstGeom>
          <a:noFill/>
        </p:spPr>
        <p:txBody>
          <a:bodyPr wrap="none" rtlCol="0">
            <a:spAutoFit/>
          </a:bodyPr>
          <a:lstStyle/>
          <a:p>
            <a:r>
              <a:rPr lang="en-US" sz="1050" b="1" dirty="0" err="1">
                <a:solidFill>
                  <a:schemeClr val="accent1">
                    <a:lumMod val="50000"/>
                  </a:schemeClr>
                </a:solidFill>
              </a:rPr>
              <a:t>Arthriya</a:t>
            </a:r>
            <a:r>
              <a:rPr lang="en-US" sz="1050" b="1" dirty="0">
                <a:solidFill>
                  <a:schemeClr val="accent1">
                    <a:lumMod val="50000"/>
                  </a:schemeClr>
                </a:solidFill>
              </a:rPr>
              <a:t> </a:t>
            </a:r>
            <a:r>
              <a:rPr lang="en-US" sz="1050" b="1" dirty="0" err="1">
                <a:solidFill>
                  <a:schemeClr val="accent1">
                    <a:lumMod val="50000"/>
                  </a:schemeClr>
                </a:solidFill>
              </a:rPr>
              <a:t>Subgranon</a:t>
            </a:r>
            <a:endParaRPr lang="en-US" sz="1050" b="1" dirty="0">
              <a:solidFill>
                <a:schemeClr val="accent1">
                  <a:lumMod val="50000"/>
                </a:schemeClr>
              </a:solidFill>
            </a:endParaRPr>
          </a:p>
        </p:txBody>
      </p:sp>
      <p:sp>
        <p:nvSpPr>
          <p:cNvPr id="5" name="TextBox 4">
            <a:extLst>
              <a:ext uri="{FF2B5EF4-FFF2-40B4-BE49-F238E27FC236}">
                <a16:creationId xmlns:a16="http://schemas.microsoft.com/office/drawing/2014/main" id="{F97C6209-D20D-97EF-5753-88DDD701A39E}"/>
              </a:ext>
            </a:extLst>
          </p:cNvPr>
          <p:cNvSpPr txBox="1"/>
          <p:nvPr/>
        </p:nvSpPr>
        <p:spPr>
          <a:xfrm>
            <a:off x="7779936" y="1392674"/>
            <a:ext cx="1106393" cy="253916"/>
          </a:xfrm>
          <a:prstGeom prst="rect">
            <a:avLst/>
          </a:prstGeom>
          <a:noFill/>
        </p:spPr>
        <p:txBody>
          <a:bodyPr wrap="none" rtlCol="0">
            <a:spAutoFit/>
          </a:bodyPr>
          <a:lstStyle/>
          <a:p>
            <a:r>
              <a:rPr lang="en-US" sz="1050" b="1" dirty="0">
                <a:solidFill>
                  <a:schemeClr val="accent1">
                    <a:lumMod val="50000"/>
                  </a:schemeClr>
                </a:solidFill>
              </a:rPr>
              <a:t>Steven </a:t>
            </a:r>
            <a:r>
              <a:rPr lang="en-US" sz="1050" b="1" dirty="0" err="1">
                <a:solidFill>
                  <a:schemeClr val="accent1">
                    <a:lumMod val="50000"/>
                  </a:schemeClr>
                </a:solidFill>
              </a:rPr>
              <a:t>Klepac</a:t>
            </a:r>
            <a:endParaRPr lang="en-US" sz="1050" b="1" dirty="0">
              <a:solidFill>
                <a:schemeClr val="accent1">
                  <a:lumMod val="50000"/>
                </a:schemeClr>
              </a:solidFill>
            </a:endParaRPr>
          </a:p>
        </p:txBody>
      </p:sp>
      <p:pic>
        <p:nvPicPr>
          <p:cNvPr id="14" name="Picture 13" descr="A person smiling for the camera&#10;&#10;Description automatically generated with medium confidence">
            <a:extLst>
              <a:ext uri="{FF2B5EF4-FFF2-40B4-BE49-F238E27FC236}">
                <a16:creationId xmlns:a16="http://schemas.microsoft.com/office/drawing/2014/main" id="{0399801F-05CA-F749-2133-DE829479772C}"/>
              </a:ext>
            </a:extLst>
          </p:cNvPr>
          <p:cNvPicPr>
            <a:picLocks noChangeAspect="1"/>
          </p:cNvPicPr>
          <p:nvPr/>
        </p:nvPicPr>
        <p:blipFill rotWithShape="1">
          <a:blip r:embed="rId4">
            <a:extLst>
              <a:ext uri="{28A0092B-C50C-407E-A947-70E740481C1C}">
                <a14:useLocalDpi xmlns:a14="http://schemas.microsoft.com/office/drawing/2010/main" val="0"/>
              </a:ext>
            </a:extLst>
          </a:blip>
          <a:srcRect t="9422" b="18946"/>
          <a:stretch/>
        </p:blipFill>
        <p:spPr>
          <a:xfrm>
            <a:off x="6415633" y="147971"/>
            <a:ext cx="1136609" cy="1221248"/>
          </a:xfrm>
          <a:prstGeom prst="rect">
            <a:avLst/>
          </a:prstGeom>
        </p:spPr>
      </p:pic>
      <p:pic>
        <p:nvPicPr>
          <p:cNvPr id="15" name="Picture 14" descr="A person in a suit&#10;&#10;Description automatically generated with medium confidence">
            <a:extLst>
              <a:ext uri="{FF2B5EF4-FFF2-40B4-BE49-F238E27FC236}">
                <a16:creationId xmlns:a16="http://schemas.microsoft.com/office/drawing/2014/main" id="{F4DCB9FA-F334-382D-99F2-E5EEA3BC0F70}"/>
              </a:ext>
            </a:extLst>
          </p:cNvPr>
          <p:cNvPicPr>
            <a:picLocks noChangeAspect="1"/>
          </p:cNvPicPr>
          <p:nvPr/>
        </p:nvPicPr>
        <p:blipFill rotWithShape="1">
          <a:blip r:embed="rId5">
            <a:extLst>
              <a:ext uri="{28A0092B-C50C-407E-A947-70E740481C1C}">
                <a14:useLocalDpi xmlns:a14="http://schemas.microsoft.com/office/drawing/2010/main" val="0"/>
              </a:ext>
            </a:extLst>
          </a:blip>
          <a:srcRect l="9968" t="9271" r="9478" b="32210"/>
          <a:stretch/>
        </p:blipFill>
        <p:spPr>
          <a:xfrm>
            <a:off x="7700119" y="121309"/>
            <a:ext cx="1296243" cy="1255874"/>
          </a:xfrm>
          <a:prstGeom prst="rect">
            <a:avLst/>
          </a:prstGeom>
        </p:spPr>
      </p:pic>
    </p:spTree>
    <p:extLst>
      <p:ext uri="{BB962C8B-B14F-4D97-AF65-F5344CB8AC3E}">
        <p14:creationId xmlns:p14="http://schemas.microsoft.com/office/powerpoint/2010/main" val="1155431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23C9-C619-C88B-421A-877EC9EA4271}"/>
              </a:ext>
            </a:extLst>
          </p:cNvPr>
          <p:cNvSpPr>
            <a:spLocks noGrp="1"/>
          </p:cNvSpPr>
          <p:nvPr>
            <p:ph type="title"/>
          </p:nvPr>
        </p:nvSpPr>
        <p:spPr>
          <a:xfrm>
            <a:off x="262081" y="218651"/>
            <a:ext cx="8520600" cy="572700"/>
          </a:xfrm>
        </p:spPr>
        <p:txBody>
          <a:bodyPr/>
          <a:lstStyle/>
          <a:p>
            <a:r>
              <a:rPr lang="en-US" b="1" dirty="0"/>
              <a:t>Machine Learning (ML) Approach</a:t>
            </a:r>
          </a:p>
        </p:txBody>
      </p:sp>
      <p:sp>
        <p:nvSpPr>
          <p:cNvPr id="3" name="Content Placeholder 2">
            <a:extLst>
              <a:ext uri="{FF2B5EF4-FFF2-40B4-BE49-F238E27FC236}">
                <a16:creationId xmlns:a16="http://schemas.microsoft.com/office/drawing/2014/main" id="{49541838-445A-5DF5-DA00-D8E3B38FFEB3}"/>
              </a:ext>
            </a:extLst>
          </p:cNvPr>
          <p:cNvSpPr>
            <a:spLocks noGrp="1"/>
          </p:cNvSpPr>
          <p:nvPr>
            <p:ph idx="1"/>
          </p:nvPr>
        </p:nvSpPr>
        <p:spPr/>
        <p:txBody>
          <a:bodyPr>
            <a:normAutofit/>
          </a:bodyPr>
          <a:lstStyle/>
          <a:p>
            <a:r>
              <a:rPr lang="en-US" sz="1500" dirty="0">
                <a:solidFill>
                  <a:schemeClr val="accent2"/>
                </a:solidFill>
              </a:rPr>
              <a:t>Model</a:t>
            </a:r>
          </a:p>
          <a:p>
            <a:pPr lvl="1"/>
            <a:r>
              <a:rPr lang="en-US" sz="1350" dirty="0">
                <a:solidFill>
                  <a:schemeClr val="accent2"/>
                </a:solidFill>
              </a:rPr>
              <a:t>Random Forest Classifier</a:t>
            </a:r>
          </a:p>
          <a:p>
            <a:r>
              <a:rPr lang="en-US" sz="1500" dirty="0">
                <a:solidFill>
                  <a:schemeClr val="accent2"/>
                </a:solidFill>
              </a:rPr>
              <a:t>Training Data</a:t>
            </a:r>
          </a:p>
          <a:p>
            <a:pPr lvl="1"/>
            <a:r>
              <a:rPr lang="en-US" sz="1350" dirty="0">
                <a:solidFill>
                  <a:schemeClr val="accent2"/>
                </a:solidFill>
              </a:rPr>
              <a:t>Hurricanes Michael, Laura, Harvey, Irma</a:t>
            </a:r>
          </a:p>
          <a:p>
            <a:pPr lvl="1"/>
            <a:r>
              <a:rPr lang="en-US" sz="1350" dirty="0">
                <a:solidFill>
                  <a:schemeClr val="accent2"/>
                </a:solidFill>
              </a:rPr>
              <a:t>2,555 houses</a:t>
            </a:r>
          </a:p>
          <a:p>
            <a:pPr lvl="1"/>
            <a:r>
              <a:rPr lang="en-US" sz="1350" dirty="0">
                <a:solidFill>
                  <a:schemeClr val="accent2"/>
                </a:solidFill>
              </a:rPr>
              <a:t>80% Training – 2,044 samples</a:t>
            </a:r>
          </a:p>
          <a:p>
            <a:pPr lvl="1"/>
            <a:r>
              <a:rPr lang="en-US" sz="1350" dirty="0">
                <a:solidFill>
                  <a:schemeClr val="accent2"/>
                </a:solidFill>
              </a:rPr>
              <a:t>Validation – 10-fold CV</a:t>
            </a:r>
          </a:p>
          <a:p>
            <a:pPr lvl="1"/>
            <a:r>
              <a:rPr lang="en-US" sz="1350" dirty="0">
                <a:solidFill>
                  <a:schemeClr val="accent2"/>
                </a:solidFill>
              </a:rPr>
              <a:t>20% Testing – 511 samples</a:t>
            </a:r>
          </a:p>
        </p:txBody>
      </p:sp>
      <p:grpSp>
        <p:nvGrpSpPr>
          <p:cNvPr id="4" name="Group 3">
            <a:extLst>
              <a:ext uri="{FF2B5EF4-FFF2-40B4-BE49-F238E27FC236}">
                <a16:creationId xmlns:a16="http://schemas.microsoft.com/office/drawing/2014/main" id="{BFF837B4-DA19-E3F6-7E6C-40F7AAAC40F1}"/>
              </a:ext>
            </a:extLst>
          </p:cNvPr>
          <p:cNvGrpSpPr/>
          <p:nvPr/>
        </p:nvGrpSpPr>
        <p:grpSpPr>
          <a:xfrm>
            <a:off x="383165" y="3307304"/>
            <a:ext cx="3457485" cy="1562352"/>
            <a:chOff x="6478433" y="3798561"/>
            <a:chExt cx="4609980" cy="2083136"/>
          </a:xfrm>
        </p:grpSpPr>
        <p:pic>
          <p:nvPicPr>
            <p:cNvPr id="5" name="Picture 4" descr="Logo&#10;&#10;Description automatically generated">
              <a:extLst>
                <a:ext uri="{FF2B5EF4-FFF2-40B4-BE49-F238E27FC236}">
                  <a16:creationId xmlns:a16="http://schemas.microsoft.com/office/drawing/2014/main" id="{E21C4656-9BC1-D8A8-20D8-28F2A5D2466E}"/>
                </a:ext>
              </a:extLst>
            </p:cNvPr>
            <p:cNvPicPr>
              <a:picLocks noChangeAspect="1"/>
            </p:cNvPicPr>
            <p:nvPr/>
          </p:nvPicPr>
          <p:blipFill>
            <a:blip r:embed="rId3"/>
            <a:stretch>
              <a:fillRect/>
            </a:stretch>
          </p:blipFill>
          <p:spPr>
            <a:xfrm>
              <a:off x="8403201" y="4055311"/>
              <a:ext cx="1569635" cy="1569635"/>
            </a:xfrm>
            <a:prstGeom prst="rect">
              <a:avLst/>
            </a:prstGeom>
          </p:spPr>
        </p:pic>
        <p:pic>
          <p:nvPicPr>
            <p:cNvPr id="6" name="Graphic 5" descr="Table with solid fill">
              <a:extLst>
                <a:ext uri="{FF2B5EF4-FFF2-40B4-BE49-F238E27FC236}">
                  <a16:creationId xmlns:a16="http://schemas.microsoft.com/office/drawing/2014/main" id="{B76BB1BD-1917-EF39-E794-3A6E46C7EC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8433" y="4055311"/>
              <a:ext cx="1569635" cy="1569635"/>
            </a:xfrm>
            <a:prstGeom prst="rect">
              <a:avLst/>
            </a:prstGeom>
          </p:spPr>
        </p:pic>
        <p:cxnSp>
          <p:nvCxnSpPr>
            <p:cNvPr id="7" name="Straight Arrow Connector 6">
              <a:extLst>
                <a:ext uri="{FF2B5EF4-FFF2-40B4-BE49-F238E27FC236}">
                  <a16:creationId xmlns:a16="http://schemas.microsoft.com/office/drawing/2014/main" id="{83134932-83D3-4341-074B-91E3235CF0DC}"/>
                </a:ext>
              </a:extLst>
            </p:cNvPr>
            <p:cNvCxnSpPr>
              <a:cxnSpLocks/>
              <a:stCxn id="6" idx="3"/>
              <a:endCxn id="5" idx="1"/>
            </p:cNvCxnSpPr>
            <p:nvPr/>
          </p:nvCxnSpPr>
          <p:spPr>
            <a:xfrm>
              <a:off x="8048068" y="4840129"/>
              <a:ext cx="355133" cy="0"/>
            </a:xfrm>
            <a:prstGeom prst="straightConnector1">
              <a:avLst/>
            </a:prstGeom>
            <a:ln w="57150">
              <a:solidFill>
                <a:srgbClr val="FA4616"/>
              </a:solidFill>
              <a:tailEnd type="triangle"/>
            </a:ln>
          </p:spPr>
          <p:style>
            <a:lnRef idx="2">
              <a:schemeClr val="accent1"/>
            </a:lnRef>
            <a:fillRef idx="0">
              <a:schemeClr val="accent1"/>
            </a:fillRef>
            <a:effectRef idx="1">
              <a:schemeClr val="accent1"/>
            </a:effectRef>
            <a:fontRef idx="minor">
              <a:schemeClr val="tx1"/>
            </a:fontRef>
          </p:style>
        </p:cxnSp>
        <p:pic>
          <p:nvPicPr>
            <p:cNvPr id="8" name="Graphic 7" descr="Home with solid fill">
              <a:extLst>
                <a:ext uri="{FF2B5EF4-FFF2-40B4-BE49-F238E27FC236}">
                  <a16:creationId xmlns:a16="http://schemas.microsoft.com/office/drawing/2014/main" id="{D3BF7B22-A942-6FCF-6EEF-7D24954E90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27969" y="3798561"/>
              <a:ext cx="756024" cy="756024"/>
            </a:xfrm>
            <a:prstGeom prst="rect">
              <a:avLst/>
            </a:prstGeom>
          </p:spPr>
        </p:pic>
        <p:pic>
          <p:nvPicPr>
            <p:cNvPr id="9" name="Graphic 8" descr="Home with solid fill">
              <a:extLst>
                <a:ext uri="{FF2B5EF4-FFF2-40B4-BE49-F238E27FC236}">
                  <a16:creationId xmlns:a16="http://schemas.microsoft.com/office/drawing/2014/main" id="{077D8900-1D80-3584-0D84-AA90B4B6C5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32389" y="4462117"/>
              <a:ext cx="756024" cy="756024"/>
            </a:xfrm>
            <a:prstGeom prst="rect">
              <a:avLst/>
            </a:prstGeom>
          </p:spPr>
        </p:pic>
        <p:pic>
          <p:nvPicPr>
            <p:cNvPr id="10" name="Graphic 9" descr="Home with solid fill">
              <a:extLst>
                <a:ext uri="{FF2B5EF4-FFF2-40B4-BE49-F238E27FC236}">
                  <a16:creationId xmlns:a16="http://schemas.microsoft.com/office/drawing/2014/main" id="{631BF889-9F16-28E8-F75B-CD677D69013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27969" y="5125673"/>
              <a:ext cx="756024" cy="756024"/>
            </a:xfrm>
            <a:prstGeom prst="rect">
              <a:avLst/>
            </a:prstGeom>
          </p:spPr>
        </p:pic>
        <p:cxnSp>
          <p:nvCxnSpPr>
            <p:cNvPr id="11" name="Straight Arrow Connector 10">
              <a:extLst>
                <a:ext uri="{FF2B5EF4-FFF2-40B4-BE49-F238E27FC236}">
                  <a16:creationId xmlns:a16="http://schemas.microsoft.com/office/drawing/2014/main" id="{3C0E504D-3D79-397A-20A9-CB4EFD2BFBB6}"/>
                </a:ext>
              </a:extLst>
            </p:cNvPr>
            <p:cNvCxnSpPr>
              <a:cxnSpLocks/>
              <a:stCxn id="5" idx="3"/>
              <a:endCxn id="9" idx="1"/>
            </p:cNvCxnSpPr>
            <p:nvPr/>
          </p:nvCxnSpPr>
          <p:spPr>
            <a:xfrm>
              <a:off x="9972836" y="4840129"/>
              <a:ext cx="359553" cy="0"/>
            </a:xfrm>
            <a:prstGeom prst="straightConnector1">
              <a:avLst/>
            </a:prstGeom>
            <a:ln w="57150">
              <a:solidFill>
                <a:srgbClr val="FA4616"/>
              </a:solidFill>
              <a:tailEnd type="triangle"/>
            </a:ln>
          </p:spPr>
          <p:style>
            <a:lnRef idx="2">
              <a:schemeClr val="accent1"/>
            </a:lnRef>
            <a:fillRef idx="0">
              <a:schemeClr val="accent1"/>
            </a:fillRef>
            <a:effectRef idx="1">
              <a:schemeClr val="accent1"/>
            </a:effectRef>
            <a:fontRef idx="minor">
              <a:schemeClr val="tx1"/>
            </a:fontRef>
          </p:style>
        </p:cxnSp>
      </p:grpSp>
      <p:pic>
        <p:nvPicPr>
          <p:cNvPr id="17" name="Picture 16">
            <a:extLst>
              <a:ext uri="{FF2B5EF4-FFF2-40B4-BE49-F238E27FC236}">
                <a16:creationId xmlns:a16="http://schemas.microsoft.com/office/drawing/2014/main" id="{CF7B3700-64CA-486D-BF8B-785A9E0C9DAE}"/>
              </a:ext>
            </a:extLst>
          </p:cNvPr>
          <p:cNvPicPr>
            <a:picLocks noChangeAspect="1"/>
          </p:cNvPicPr>
          <p:nvPr/>
        </p:nvPicPr>
        <p:blipFill>
          <a:blip r:embed="rId12"/>
          <a:stretch>
            <a:fillRect/>
          </a:stretch>
        </p:blipFill>
        <p:spPr>
          <a:xfrm>
            <a:off x="4213701" y="1778851"/>
            <a:ext cx="4822257" cy="3211328"/>
          </a:xfrm>
          <a:prstGeom prst="rect">
            <a:avLst/>
          </a:prstGeom>
        </p:spPr>
      </p:pic>
    </p:spTree>
    <p:extLst>
      <p:ext uri="{BB962C8B-B14F-4D97-AF65-F5344CB8AC3E}">
        <p14:creationId xmlns:p14="http://schemas.microsoft.com/office/powerpoint/2010/main" val="2165087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E8DD3-47F5-EEDC-068F-8318A7BA349F}"/>
              </a:ext>
            </a:extLst>
          </p:cNvPr>
          <p:cNvSpPr>
            <a:spLocks noGrp="1"/>
          </p:cNvSpPr>
          <p:nvPr>
            <p:ph type="title"/>
          </p:nvPr>
        </p:nvSpPr>
        <p:spPr>
          <a:xfrm>
            <a:off x="311700" y="81210"/>
            <a:ext cx="8520600" cy="572700"/>
          </a:xfrm>
        </p:spPr>
        <p:txBody>
          <a:bodyPr/>
          <a:lstStyle/>
          <a:p>
            <a:r>
              <a:rPr lang="en-US" dirty="0"/>
              <a:t>Hurricane Ian Damage Forecast</a:t>
            </a:r>
          </a:p>
        </p:txBody>
      </p:sp>
      <p:sp>
        <p:nvSpPr>
          <p:cNvPr id="4" name="Rectangle 3">
            <a:extLst>
              <a:ext uri="{FF2B5EF4-FFF2-40B4-BE49-F238E27FC236}">
                <a16:creationId xmlns:a16="http://schemas.microsoft.com/office/drawing/2014/main" id="{83CAF8F0-735F-3AF9-728B-51213927F2C8}"/>
              </a:ext>
            </a:extLst>
          </p:cNvPr>
          <p:cNvSpPr/>
          <p:nvPr/>
        </p:nvSpPr>
        <p:spPr>
          <a:xfrm>
            <a:off x="1092631" y="884433"/>
            <a:ext cx="3044952" cy="3875484"/>
          </a:xfrm>
          <a:prstGeom prst="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5">
            <a:extLst>
              <a:ext uri="{FF2B5EF4-FFF2-40B4-BE49-F238E27FC236}">
                <a16:creationId xmlns:a16="http://schemas.microsoft.com/office/drawing/2014/main" id="{AC5A6A7B-D363-6D7F-07B1-3D3C9CFC8F9E}"/>
              </a:ext>
            </a:extLst>
          </p:cNvPr>
          <p:cNvSpPr/>
          <p:nvPr/>
        </p:nvSpPr>
        <p:spPr>
          <a:xfrm>
            <a:off x="4395022" y="884433"/>
            <a:ext cx="3059528" cy="3875484"/>
          </a:xfrm>
          <a:prstGeom prst="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C70CCC2C-F6BE-FF71-5688-0FC2195BCA04}"/>
              </a:ext>
            </a:extLst>
          </p:cNvPr>
          <p:cNvSpPr txBox="1"/>
          <p:nvPr/>
        </p:nvSpPr>
        <p:spPr>
          <a:xfrm>
            <a:off x="4395022" y="4237108"/>
            <a:ext cx="3050087" cy="415498"/>
          </a:xfrm>
          <a:prstGeom prst="rect">
            <a:avLst/>
          </a:prstGeom>
          <a:noFill/>
        </p:spPr>
        <p:txBody>
          <a:bodyPr wrap="square" rtlCol="0">
            <a:spAutoFit/>
          </a:bodyPr>
          <a:lstStyle/>
          <a:p>
            <a:pPr marL="214313" indent="-214313">
              <a:buFont typeface="Arial" panose="020B0604020202020204" pitchFamily="34" charset="0"/>
              <a:buChar char="•"/>
            </a:pPr>
            <a:r>
              <a:rPr lang="en-US" sz="1050" dirty="0"/>
              <a:t>50,000 houses throughout impacted region, within 10km of coastline</a:t>
            </a:r>
          </a:p>
        </p:txBody>
      </p:sp>
      <p:sp>
        <p:nvSpPr>
          <p:cNvPr id="11" name="TextBox 10">
            <a:extLst>
              <a:ext uri="{FF2B5EF4-FFF2-40B4-BE49-F238E27FC236}">
                <a16:creationId xmlns:a16="http://schemas.microsoft.com/office/drawing/2014/main" id="{B4E20A23-3AE8-15B3-247A-73123E54F747}"/>
              </a:ext>
            </a:extLst>
          </p:cNvPr>
          <p:cNvSpPr txBox="1"/>
          <p:nvPr/>
        </p:nvSpPr>
        <p:spPr>
          <a:xfrm>
            <a:off x="1100653" y="3561598"/>
            <a:ext cx="3050087" cy="900246"/>
          </a:xfrm>
          <a:prstGeom prst="rect">
            <a:avLst/>
          </a:prstGeom>
          <a:noFill/>
        </p:spPr>
        <p:txBody>
          <a:bodyPr wrap="square" rtlCol="0">
            <a:spAutoFit/>
          </a:bodyPr>
          <a:lstStyle/>
          <a:p>
            <a:pPr marL="214313" indent="-214313">
              <a:buFont typeface="Arial" panose="020B0604020202020204" pitchFamily="34" charset="0"/>
              <a:buChar char="•"/>
            </a:pPr>
            <a:r>
              <a:rPr lang="en-US" sz="1050" dirty="0"/>
              <a:t>Testing set of 100 houses, manually assessed from post-event imagery</a:t>
            </a:r>
          </a:p>
          <a:p>
            <a:pPr marL="214313" indent="-214313">
              <a:buFont typeface="Arial" panose="020B0604020202020204" pitchFamily="34" charset="0"/>
              <a:buChar char="•"/>
            </a:pPr>
            <a:r>
              <a:rPr lang="en-US" sz="1050" dirty="0"/>
              <a:t>Bias in testing data </a:t>
            </a:r>
          </a:p>
          <a:p>
            <a:pPr marL="214313" indent="-214313">
              <a:buFont typeface="Arial" panose="020B0604020202020204" pitchFamily="34" charset="0"/>
              <a:buChar char="•"/>
            </a:pPr>
            <a:r>
              <a:rPr lang="en-US" sz="1050" dirty="0"/>
              <a:t>Forecasted hazard data</a:t>
            </a:r>
          </a:p>
          <a:p>
            <a:pPr marL="214313" indent="-214313">
              <a:buFont typeface="Arial" panose="020B0604020202020204" pitchFamily="34" charset="0"/>
              <a:buChar char="•"/>
            </a:pPr>
            <a:r>
              <a:rPr lang="en-US" sz="1050" dirty="0"/>
              <a:t>Acc. = 46%</a:t>
            </a:r>
          </a:p>
        </p:txBody>
      </p:sp>
      <p:pic>
        <p:nvPicPr>
          <p:cNvPr id="12" name="Picture 2">
            <a:extLst>
              <a:ext uri="{FF2B5EF4-FFF2-40B4-BE49-F238E27FC236}">
                <a16:creationId xmlns:a16="http://schemas.microsoft.com/office/drawing/2014/main" id="{C849FA98-A09C-174C-DC8D-B21C01ACC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372" y="962766"/>
            <a:ext cx="2743200" cy="2566220"/>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401C6A3-7004-6767-CDFE-4DCA76E7A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267" y="1060401"/>
            <a:ext cx="2627081" cy="3022699"/>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19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CCC93-1AF5-93FC-69F8-90D685C7EFB8}"/>
              </a:ext>
            </a:extLst>
          </p:cNvPr>
          <p:cNvSpPr txBox="1">
            <a:spLocks/>
          </p:cNvSpPr>
          <p:nvPr/>
        </p:nvSpPr>
        <p:spPr>
          <a:xfrm>
            <a:off x="359280" y="355145"/>
            <a:ext cx="8425441" cy="3526559"/>
          </a:xfrm>
          <a:prstGeom prst="rect">
            <a:avLst/>
          </a:prstGeom>
        </p:spPr>
        <p:txBody>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defRPr>
            </a:lvl2pPr>
            <a:lvl3pPr algn="l" rtl="0" eaLnBrk="0" fontAlgn="base" hangingPunct="0">
              <a:spcBef>
                <a:spcPct val="0"/>
              </a:spcBef>
              <a:spcAft>
                <a:spcPct val="0"/>
              </a:spcAft>
              <a:defRPr sz="3600" b="1">
                <a:solidFill>
                  <a:srgbClr val="FFFF99"/>
                </a:solidFill>
                <a:latin typeface="Arial" charset="0"/>
              </a:defRPr>
            </a:lvl3pPr>
            <a:lvl4pPr algn="l" rtl="0" eaLnBrk="0" fontAlgn="base" hangingPunct="0">
              <a:spcBef>
                <a:spcPct val="0"/>
              </a:spcBef>
              <a:spcAft>
                <a:spcPct val="0"/>
              </a:spcAft>
              <a:defRPr sz="3600" b="1">
                <a:solidFill>
                  <a:srgbClr val="FFFF99"/>
                </a:solidFill>
                <a:latin typeface="Arial" charset="0"/>
              </a:defRPr>
            </a:lvl4pPr>
            <a:lvl5pPr algn="l" rtl="0" eaLnBrk="0" fontAlgn="base" hangingPunct="0">
              <a:spcBef>
                <a:spcPct val="0"/>
              </a:spcBef>
              <a:spcAft>
                <a:spcPct val="0"/>
              </a:spcAft>
              <a:defRPr sz="3600" b="1">
                <a:solidFill>
                  <a:srgbClr val="FFFF99"/>
                </a:solidFill>
                <a:latin typeface="Arial"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a:lstStyle>
          <a:p>
            <a:pPr marL="342900" indent="-342900">
              <a:spcBef>
                <a:spcPts val="450"/>
              </a:spcBef>
              <a:buFont typeface="Arial" panose="020B0604020202020204" pitchFamily="34" charset="0"/>
              <a:buChar char="•"/>
            </a:pPr>
            <a:endParaRPr lang="en-US" sz="1950" dirty="0">
              <a:solidFill>
                <a:schemeClr val="tx1"/>
              </a:solidFill>
            </a:endParaRPr>
          </a:p>
        </p:txBody>
      </p:sp>
      <p:sp>
        <p:nvSpPr>
          <p:cNvPr id="5" name="Title 1">
            <a:extLst>
              <a:ext uri="{FF2B5EF4-FFF2-40B4-BE49-F238E27FC236}">
                <a16:creationId xmlns:a16="http://schemas.microsoft.com/office/drawing/2014/main" id="{967D45AA-87B5-8A2E-6EF9-94922116128A}"/>
              </a:ext>
            </a:extLst>
          </p:cNvPr>
          <p:cNvSpPr txBox="1">
            <a:spLocks/>
          </p:cNvSpPr>
          <p:nvPr/>
        </p:nvSpPr>
        <p:spPr>
          <a:xfrm>
            <a:off x="277999" y="415364"/>
            <a:ext cx="8425441" cy="3526559"/>
          </a:xfrm>
          <a:prstGeom prst="rect">
            <a:avLst/>
          </a:prstGeom>
        </p:spPr>
        <p:txBody>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defRPr>
            </a:lvl2pPr>
            <a:lvl3pPr algn="l" rtl="0" eaLnBrk="0" fontAlgn="base" hangingPunct="0">
              <a:spcBef>
                <a:spcPct val="0"/>
              </a:spcBef>
              <a:spcAft>
                <a:spcPct val="0"/>
              </a:spcAft>
              <a:defRPr sz="3600" b="1">
                <a:solidFill>
                  <a:srgbClr val="FFFF99"/>
                </a:solidFill>
                <a:latin typeface="Arial" charset="0"/>
              </a:defRPr>
            </a:lvl3pPr>
            <a:lvl4pPr algn="l" rtl="0" eaLnBrk="0" fontAlgn="base" hangingPunct="0">
              <a:spcBef>
                <a:spcPct val="0"/>
              </a:spcBef>
              <a:spcAft>
                <a:spcPct val="0"/>
              </a:spcAft>
              <a:defRPr sz="3600" b="1">
                <a:solidFill>
                  <a:srgbClr val="FFFF99"/>
                </a:solidFill>
                <a:latin typeface="Arial" charset="0"/>
              </a:defRPr>
            </a:lvl4pPr>
            <a:lvl5pPr algn="l" rtl="0" eaLnBrk="0" fontAlgn="base" hangingPunct="0">
              <a:spcBef>
                <a:spcPct val="0"/>
              </a:spcBef>
              <a:spcAft>
                <a:spcPct val="0"/>
              </a:spcAft>
              <a:defRPr sz="3600" b="1">
                <a:solidFill>
                  <a:srgbClr val="FFFF99"/>
                </a:solidFill>
                <a:latin typeface="Arial"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a:lstStyle>
          <a:p>
            <a:pPr marL="342900" indent="-342900" algn="just">
              <a:spcBef>
                <a:spcPts val="450"/>
              </a:spcBef>
              <a:buFont typeface="Arial" panose="020B0604020202020204" pitchFamily="34" charset="0"/>
              <a:buChar char="•"/>
            </a:pPr>
            <a:endParaRPr lang="en-US" sz="1800" dirty="0">
              <a:solidFill>
                <a:schemeClr val="bg2"/>
              </a:solidFill>
            </a:endParaRPr>
          </a:p>
          <a:p>
            <a:pPr marL="342900" indent="-342900" algn="just">
              <a:spcBef>
                <a:spcPts val="450"/>
              </a:spcBef>
              <a:buFont typeface="Arial" panose="020B0604020202020204" pitchFamily="34" charset="0"/>
              <a:buChar char="•"/>
            </a:pPr>
            <a:r>
              <a:rPr lang="en-US" sz="1800" dirty="0">
                <a:solidFill>
                  <a:schemeClr val="bg2"/>
                </a:solidFill>
              </a:rPr>
              <a:t>Forecasting the impacts due to TCs is challenging and affected by many sources of uncertainty (one of the biggest uncertainty is the atmospheric forcing).</a:t>
            </a:r>
          </a:p>
          <a:p>
            <a:pPr marL="342900" indent="-342900" algn="just">
              <a:spcBef>
                <a:spcPts val="450"/>
              </a:spcBef>
              <a:buFont typeface="Arial" panose="020B0604020202020204" pitchFamily="34" charset="0"/>
              <a:buChar char="•"/>
            </a:pPr>
            <a:r>
              <a:rPr lang="en-US" sz="1800" dirty="0">
                <a:solidFill>
                  <a:schemeClr val="bg2"/>
                </a:solidFill>
              </a:rPr>
              <a:t>The evolution of the directional wave spectra needs more analysis and improvement.</a:t>
            </a:r>
          </a:p>
          <a:p>
            <a:pPr marL="342900" indent="-342900" algn="just">
              <a:spcBef>
                <a:spcPts val="450"/>
              </a:spcBef>
              <a:buFont typeface="Arial" panose="020B0604020202020204" pitchFamily="34" charset="0"/>
              <a:buChar char="•"/>
            </a:pPr>
            <a:r>
              <a:rPr lang="en-US" sz="1800" dirty="0">
                <a:solidFill>
                  <a:schemeClr val="bg2"/>
                </a:solidFill>
              </a:rPr>
              <a:t>We have developed and applied a ML approach to forecast the impact of TCs at residential building</a:t>
            </a:r>
          </a:p>
          <a:p>
            <a:pPr marL="342900" indent="-342900" algn="just">
              <a:spcBef>
                <a:spcPts val="450"/>
              </a:spcBef>
              <a:buFont typeface="Arial" panose="020B0604020202020204" pitchFamily="34" charset="0"/>
              <a:buChar char="•"/>
            </a:pPr>
            <a:endParaRPr lang="en-US" sz="1800" dirty="0">
              <a:solidFill>
                <a:schemeClr val="bg2"/>
              </a:solidFill>
            </a:endParaRPr>
          </a:p>
          <a:p>
            <a:pPr algn="just">
              <a:spcBef>
                <a:spcPts val="450"/>
              </a:spcBef>
            </a:pPr>
            <a:r>
              <a:rPr lang="en-US" sz="1800" dirty="0">
                <a:solidFill>
                  <a:schemeClr val="bg2"/>
                </a:solidFill>
              </a:rPr>
              <a:t>My acknowledgements to the excellent collaborators of the NHCI project! </a:t>
            </a:r>
          </a:p>
          <a:p>
            <a:pPr marL="342900" indent="-342900" algn="just">
              <a:spcBef>
                <a:spcPts val="450"/>
              </a:spcBef>
              <a:buFont typeface="Arial" panose="020B0604020202020204" pitchFamily="34" charset="0"/>
              <a:buChar char="•"/>
            </a:pPr>
            <a:endParaRPr lang="en-US" sz="1800" dirty="0">
              <a:solidFill>
                <a:schemeClr val="bg2"/>
              </a:solidFill>
            </a:endParaRPr>
          </a:p>
          <a:p>
            <a:pPr marL="342900" indent="-342900" algn="just">
              <a:spcBef>
                <a:spcPts val="450"/>
              </a:spcBef>
              <a:buFont typeface="Arial" panose="020B0604020202020204" pitchFamily="34" charset="0"/>
              <a:buChar char="•"/>
            </a:pPr>
            <a:endParaRPr lang="en-US" sz="1800" dirty="0">
              <a:solidFill>
                <a:schemeClr val="bg2"/>
              </a:solidFill>
            </a:endParaRPr>
          </a:p>
        </p:txBody>
      </p:sp>
      <p:sp>
        <p:nvSpPr>
          <p:cNvPr id="8" name="Text Placeholder 3">
            <a:extLst>
              <a:ext uri="{FF2B5EF4-FFF2-40B4-BE49-F238E27FC236}">
                <a16:creationId xmlns:a16="http://schemas.microsoft.com/office/drawing/2014/main" id="{F47B60F8-7165-06A4-0F4F-60FAACE712E7}"/>
              </a:ext>
            </a:extLst>
          </p:cNvPr>
          <p:cNvSpPr txBox="1">
            <a:spLocks/>
          </p:cNvSpPr>
          <p:nvPr/>
        </p:nvSpPr>
        <p:spPr>
          <a:xfrm>
            <a:off x="124182" y="218047"/>
            <a:ext cx="3519871" cy="338797"/>
          </a:xfrm>
          <a:prstGeom prst="rect">
            <a:avLst/>
          </a:prstGeom>
          <a:solidFill>
            <a:srgbClr val="FA4616"/>
          </a:solidFill>
          <a:ln>
            <a:noFill/>
          </a:ln>
        </p:spPr>
        <p:txBody>
          <a:bodyPr vert="horz" wrap="square" lIns="68580" tIns="0" rIns="68580" bIns="0" numCol="1" anchor="ctr" anchorCtr="0" compatLnSpc="1">
            <a:prstTxWarp prst="textNoShape">
              <a:avLst/>
            </a:prstTxWarp>
            <a:noAutofit/>
          </a:bodyPr>
          <a:lstStyle>
            <a:lvl1pPr marL="0" indent="0" algn="ctr" eaLnBrk="1" hangingPunct="1">
              <a:spcBef>
                <a:spcPts val="0"/>
              </a:spcBef>
              <a:spcAft>
                <a:spcPts val="450"/>
              </a:spcAft>
              <a:buClr>
                <a:srgbClr val="FF462C"/>
              </a:buClr>
              <a:buSzPct val="100000"/>
              <a:buFont typeface="Wingdings" pitchFamily="2" charset="2"/>
              <a:buNone/>
              <a:defRPr sz="1800" b="0" i="0" spc="30" baseline="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342900" indent="0" eaLnBrk="1" hangingPunct="1">
              <a:spcBef>
                <a:spcPts val="0"/>
              </a:spcBef>
              <a:spcAft>
                <a:spcPts val="450"/>
              </a:spcAft>
              <a:buClr>
                <a:schemeClr val="accent3"/>
              </a:buClr>
              <a:buSzPct val="100000"/>
              <a:buFont typeface="Wingdings" pitchFamily="2" charset="2"/>
              <a:buNone/>
              <a:defRPr sz="1500" b="1" i="0">
                <a:solidFill>
                  <a:schemeClr val="accent4"/>
                </a:solidFill>
                <a:latin typeface="+mn-lt"/>
                <a:ea typeface="MS PGothic" panose="020B0600070205080204" pitchFamily="34" charset="-128"/>
                <a:cs typeface="Arial" panose="020B0604020202020204" pitchFamily="34" charset="0"/>
              </a:defRPr>
            </a:lvl2pPr>
            <a:lvl3pPr marL="685800" indent="0" eaLnBrk="1" hangingPunct="1">
              <a:spcBef>
                <a:spcPts val="0"/>
              </a:spcBef>
              <a:spcAft>
                <a:spcPts val="450"/>
              </a:spcAft>
              <a:buClr>
                <a:schemeClr val="accent3"/>
              </a:buClr>
              <a:buSzPct val="100000"/>
              <a:buFont typeface="Wingdings" pitchFamily="2" charset="2"/>
              <a:buNone/>
              <a:defRPr sz="1350" b="1" i="0">
                <a:solidFill>
                  <a:schemeClr val="accent5"/>
                </a:solidFill>
                <a:latin typeface="+mn-lt"/>
                <a:ea typeface="MS PGothic" panose="020B0600070205080204" pitchFamily="34" charset="-128"/>
                <a:cs typeface="Arial" panose="020B0604020202020204" pitchFamily="34" charset="0"/>
              </a:defRPr>
            </a:lvl3pPr>
            <a:lvl4pPr marL="1028700" indent="0" eaLnBrk="1" hangingPunct="1">
              <a:spcBef>
                <a:spcPts val="0"/>
              </a:spcBef>
              <a:spcAft>
                <a:spcPts val="450"/>
              </a:spcAft>
              <a:buClr>
                <a:schemeClr val="accent3"/>
              </a:buClr>
              <a:buSzPct val="100000"/>
              <a:buFont typeface="Wingdings" pitchFamily="2" charset="2"/>
              <a:buNone/>
              <a:tabLst/>
              <a:defRPr sz="1200" b="1" i="1">
                <a:solidFill>
                  <a:schemeClr val="accent5"/>
                </a:solidFill>
                <a:latin typeface="+mn-lt"/>
                <a:ea typeface="MS PGothic" panose="020B0600070205080204" pitchFamily="34" charset="-128"/>
                <a:cs typeface="Helvetica Oblique" pitchFamily="2" charset="0"/>
              </a:defRPr>
            </a:lvl4pPr>
            <a:lvl5pPr marL="1371600" indent="0" eaLnBrk="1" hangingPunct="1">
              <a:spcBef>
                <a:spcPts val="450"/>
              </a:spcBef>
              <a:spcAft>
                <a:spcPts val="450"/>
              </a:spcAft>
              <a:buClr>
                <a:schemeClr val="accent3">
                  <a:lumMod val="60000"/>
                  <a:lumOff val="40000"/>
                </a:schemeClr>
              </a:buClr>
              <a:buSzPct val="75000"/>
              <a:buFont typeface="System Font Regular"/>
              <a:buNone/>
              <a:tabLst/>
              <a:defRPr sz="1200" b="1" i="0" cap="all" spc="15" baseline="0">
                <a:solidFill>
                  <a:schemeClr val="accent1"/>
                </a:solidFill>
                <a:latin typeface="+mn-lt"/>
                <a:ea typeface="MS PGothic" panose="020B0600070205080204" pitchFamily="34" charset="-128"/>
                <a:cs typeface="Arial" panose="020B0604020202020204" pitchFamily="34" charset="0"/>
              </a:defRPr>
            </a:lvl5pPr>
            <a:lvl6pPr marL="1714500" indent="0" defTabSz="685800">
              <a:spcBef>
                <a:spcPts val="0"/>
              </a:spcBef>
              <a:spcAft>
                <a:spcPts val="450"/>
              </a:spcAft>
              <a:buClr>
                <a:schemeClr val="accent1">
                  <a:lumMod val="60000"/>
                  <a:lumOff val="40000"/>
                </a:schemeClr>
              </a:buClr>
              <a:buSzPct val="75000"/>
              <a:buFont typeface="System Font Regular"/>
              <a:buNone/>
              <a:tabLst/>
              <a:defRPr lang="en-US" sz="1200" b="1" i="0" spc="75" baseline="0">
                <a:solidFill>
                  <a:schemeClr val="accent5"/>
                </a:solidFill>
                <a:latin typeface="Arial Narrow" panose="020B0604020202020204" pitchFamily="34" charset="0"/>
                <a:ea typeface="+mn-ea"/>
                <a:cs typeface="Arial Narrow" panose="020B0604020202020204" pitchFamily="34" charset="0"/>
              </a:defRPr>
            </a:lvl6pPr>
            <a:lvl7pPr marL="2057400" indent="0" defTabSz="685800">
              <a:spcBef>
                <a:spcPts val="0"/>
              </a:spcBef>
              <a:spcAft>
                <a:spcPts val="450"/>
              </a:spcAft>
              <a:buClr>
                <a:schemeClr val="accent1"/>
              </a:buClr>
              <a:buSzPct val="75000"/>
              <a:buFont typeface="System Font Regular"/>
              <a:buNone/>
              <a:tabLst/>
              <a:defRPr lang="en-US" sz="1200" b="1" i="0" baseline="0">
                <a:solidFill>
                  <a:schemeClr val="accent5"/>
                </a:solidFill>
                <a:latin typeface="+mn-lt"/>
                <a:ea typeface="+mn-ea"/>
                <a:cs typeface="+mn-cs"/>
              </a:defRPr>
            </a:lvl7pPr>
            <a:lvl8pPr marL="2400300" indent="0" defTabSz="685800">
              <a:spcBef>
                <a:spcPts val="0"/>
              </a:spcBef>
              <a:spcAft>
                <a:spcPts val="450"/>
              </a:spcAft>
              <a:buClr>
                <a:schemeClr val="accent1">
                  <a:lumMod val="60000"/>
                  <a:lumOff val="40000"/>
                </a:schemeClr>
              </a:buClr>
              <a:buSzPct val="75000"/>
              <a:buFont typeface="System Font Regular"/>
              <a:buNone/>
              <a:tabLst/>
              <a:defRPr lang="en-US" sz="1200" b="1" i="1" baseline="0">
                <a:solidFill>
                  <a:schemeClr val="accent5"/>
                </a:solidFill>
                <a:latin typeface="+mn-lt"/>
                <a:ea typeface="+mn-ea"/>
                <a:cs typeface="+mn-cs"/>
              </a:defRPr>
            </a:lvl8pPr>
            <a:lvl9pPr marL="2743200" indent="0" algn="ctr" defTabSz="685800">
              <a:spcBef>
                <a:spcPct val="20000"/>
              </a:spcBef>
              <a:buClr>
                <a:schemeClr val="accent1"/>
              </a:buClr>
              <a:buSzPct val="75000"/>
              <a:buFont typeface="System Font Regular"/>
              <a:buNone/>
              <a:tabLst/>
              <a:defRPr lang="en-US" sz="1200" b="1" i="0" spc="38" baseline="0">
                <a:solidFill>
                  <a:schemeClr val="accent5"/>
                </a:solidFill>
                <a:latin typeface="+mn-lt"/>
                <a:ea typeface="+mn-ea"/>
                <a:cs typeface="+mn-cs"/>
              </a:defRPr>
            </a:lvl9pPr>
          </a:lstStyle>
          <a:p>
            <a:pPr algn="l"/>
            <a:r>
              <a:rPr lang="en-US" sz="2100" dirty="0"/>
              <a:t>Main take home messages</a:t>
            </a:r>
          </a:p>
        </p:txBody>
      </p:sp>
      <p:sp>
        <p:nvSpPr>
          <p:cNvPr id="9" name="Title 1">
            <a:extLst>
              <a:ext uri="{FF2B5EF4-FFF2-40B4-BE49-F238E27FC236}">
                <a16:creationId xmlns:a16="http://schemas.microsoft.com/office/drawing/2014/main" id="{B601FD39-F186-932A-424D-A6CBDEB82B86}"/>
              </a:ext>
            </a:extLst>
          </p:cNvPr>
          <p:cNvSpPr txBox="1">
            <a:spLocks/>
          </p:cNvSpPr>
          <p:nvPr/>
        </p:nvSpPr>
        <p:spPr>
          <a:xfrm>
            <a:off x="2099199" y="4110880"/>
            <a:ext cx="4204620" cy="447265"/>
          </a:xfrm>
          <a:prstGeom prst="rect">
            <a:avLst/>
          </a:prstGeom>
        </p:spPr>
        <p:txBody>
          <a:bodyPr/>
          <a:lstStyle>
            <a:lvl1pPr algn="l" defTabSz="914400" rtl="0" eaLnBrk="1" latinLnBrk="0" hangingPunct="1">
              <a:lnSpc>
                <a:spcPct val="90000"/>
              </a:lnSpc>
              <a:spcBef>
                <a:spcPct val="0"/>
              </a:spcBef>
              <a:buNone/>
              <a:defRPr sz="2400" b="1" i="0" kern="1200" spc="50" baseline="0">
                <a:solidFill>
                  <a:srgbClr val="011FA3"/>
                </a:solidFill>
                <a:latin typeface="Obviously Wide Semi" pitchFamily="82" charset="77"/>
                <a:ea typeface="+mj-ea"/>
                <a:cs typeface="+mj-cs"/>
              </a:defRPr>
            </a:lvl1pPr>
          </a:lstStyle>
          <a:p>
            <a:r>
              <a:rPr lang="en-US" dirty="0"/>
              <a:t>Thanks for your attention!</a:t>
            </a:r>
          </a:p>
        </p:txBody>
      </p:sp>
    </p:spTree>
    <p:extLst>
      <p:ext uri="{BB962C8B-B14F-4D97-AF65-F5344CB8AC3E}">
        <p14:creationId xmlns:p14="http://schemas.microsoft.com/office/powerpoint/2010/main" val="2846319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174F57D5-0488-DC1C-872E-E88AE93AE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723" y="1197015"/>
            <a:ext cx="1066174" cy="315587"/>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B01C49AF-D5E9-0600-7A96-7F008A900530}"/>
              </a:ext>
            </a:extLst>
          </p:cNvPr>
          <p:cNvPicPr>
            <a:picLocks noChangeAspect="1"/>
          </p:cNvPicPr>
          <p:nvPr/>
        </p:nvPicPr>
        <p:blipFill rotWithShape="1">
          <a:blip r:embed="rId4">
            <a:extLst>
              <a:ext uri="{28A0092B-C50C-407E-A947-70E740481C1C}">
                <a14:useLocalDpi xmlns:a14="http://schemas.microsoft.com/office/drawing/2010/main" val="0"/>
              </a:ext>
            </a:extLst>
          </a:blip>
          <a:srcRect t="30357" b="28571"/>
          <a:stretch/>
        </p:blipFill>
        <p:spPr>
          <a:xfrm>
            <a:off x="377224" y="1171933"/>
            <a:ext cx="1534374" cy="352907"/>
          </a:xfrm>
          <a:prstGeom prst="rect">
            <a:avLst/>
          </a:prstGeom>
        </p:spPr>
      </p:pic>
      <p:sp>
        <p:nvSpPr>
          <p:cNvPr id="4" name="TextBox 3">
            <a:extLst>
              <a:ext uri="{FF2B5EF4-FFF2-40B4-BE49-F238E27FC236}">
                <a16:creationId xmlns:a16="http://schemas.microsoft.com/office/drawing/2014/main" id="{E53EF6D4-1485-3F7C-9D2A-D9E93CCB3C74}"/>
              </a:ext>
            </a:extLst>
          </p:cNvPr>
          <p:cNvSpPr txBox="1"/>
          <p:nvPr/>
        </p:nvSpPr>
        <p:spPr>
          <a:xfrm>
            <a:off x="107864" y="2865940"/>
            <a:ext cx="1435008" cy="253916"/>
          </a:xfrm>
          <a:prstGeom prst="rect">
            <a:avLst/>
          </a:prstGeom>
          <a:noFill/>
        </p:spPr>
        <p:txBody>
          <a:bodyPr wrap="none" rtlCol="0">
            <a:spAutoFit/>
          </a:bodyPr>
          <a:lstStyle/>
          <a:p>
            <a:r>
              <a:rPr lang="en-US" sz="1050" b="1" dirty="0">
                <a:solidFill>
                  <a:schemeClr val="accent1">
                    <a:lumMod val="50000"/>
                  </a:schemeClr>
                </a:solidFill>
              </a:rPr>
              <a:t>Maitane Olabarrieta</a:t>
            </a:r>
          </a:p>
        </p:txBody>
      </p:sp>
      <p:sp>
        <p:nvSpPr>
          <p:cNvPr id="5" name="TextBox 4">
            <a:extLst>
              <a:ext uri="{FF2B5EF4-FFF2-40B4-BE49-F238E27FC236}">
                <a16:creationId xmlns:a16="http://schemas.microsoft.com/office/drawing/2014/main" id="{FC45A7F9-3785-1A21-FC0B-4D23D8D543EC}"/>
              </a:ext>
            </a:extLst>
          </p:cNvPr>
          <p:cNvSpPr txBox="1"/>
          <p:nvPr/>
        </p:nvSpPr>
        <p:spPr>
          <a:xfrm>
            <a:off x="4317935" y="2869556"/>
            <a:ext cx="1447832" cy="253916"/>
          </a:xfrm>
          <a:prstGeom prst="rect">
            <a:avLst/>
          </a:prstGeom>
          <a:noFill/>
        </p:spPr>
        <p:txBody>
          <a:bodyPr wrap="none" rtlCol="0">
            <a:spAutoFit/>
          </a:bodyPr>
          <a:lstStyle/>
          <a:p>
            <a:r>
              <a:rPr lang="en-US" sz="1050" b="1" dirty="0" err="1">
                <a:solidFill>
                  <a:schemeClr val="accent1">
                    <a:lumMod val="50000"/>
                  </a:schemeClr>
                </a:solidFill>
              </a:rPr>
              <a:t>Arthriya</a:t>
            </a:r>
            <a:r>
              <a:rPr lang="en-US" sz="1050" b="1" dirty="0">
                <a:solidFill>
                  <a:schemeClr val="accent1">
                    <a:lumMod val="50000"/>
                  </a:schemeClr>
                </a:solidFill>
              </a:rPr>
              <a:t> </a:t>
            </a:r>
            <a:r>
              <a:rPr lang="en-US" sz="1050" b="1" dirty="0" err="1">
                <a:solidFill>
                  <a:schemeClr val="accent1">
                    <a:lumMod val="50000"/>
                  </a:schemeClr>
                </a:solidFill>
              </a:rPr>
              <a:t>Subgranon</a:t>
            </a:r>
            <a:endParaRPr lang="en-US" sz="1050" b="1" dirty="0">
              <a:solidFill>
                <a:schemeClr val="accent1">
                  <a:lumMod val="50000"/>
                </a:schemeClr>
              </a:solidFill>
            </a:endParaRPr>
          </a:p>
        </p:txBody>
      </p:sp>
      <p:sp>
        <p:nvSpPr>
          <p:cNvPr id="6" name="TextBox 5">
            <a:extLst>
              <a:ext uri="{FF2B5EF4-FFF2-40B4-BE49-F238E27FC236}">
                <a16:creationId xmlns:a16="http://schemas.microsoft.com/office/drawing/2014/main" id="{DDBB79A8-5537-3019-0BAE-98C85AF19C53}"/>
              </a:ext>
            </a:extLst>
          </p:cNvPr>
          <p:cNvSpPr txBox="1"/>
          <p:nvPr/>
        </p:nvSpPr>
        <p:spPr>
          <a:xfrm>
            <a:off x="5859486" y="2885047"/>
            <a:ext cx="1106393" cy="253916"/>
          </a:xfrm>
          <a:prstGeom prst="rect">
            <a:avLst/>
          </a:prstGeom>
          <a:noFill/>
        </p:spPr>
        <p:txBody>
          <a:bodyPr wrap="none" rtlCol="0">
            <a:spAutoFit/>
          </a:bodyPr>
          <a:lstStyle/>
          <a:p>
            <a:r>
              <a:rPr lang="en-US" sz="1050" b="1" dirty="0">
                <a:solidFill>
                  <a:schemeClr val="accent1">
                    <a:lumMod val="50000"/>
                  </a:schemeClr>
                </a:solidFill>
              </a:rPr>
              <a:t>Steven </a:t>
            </a:r>
            <a:r>
              <a:rPr lang="en-US" sz="1050" b="1" dirty="0" err="1">
                <a:solidFill>
                  <a:schemeClr val="accent1">
                    <a:lumMod val="50000"/>
                  </a:schemeClr>
                </a:solidFill>
              </a:rPr>
              <a:t>Klepac</a:t>
            </a:r>
            <a:endParaRPr lang="en-US" sz="1050" b="1" dirty="0">
              <a:solidFill>
                <a:schemeClr val="accent1">
                  <a:lumMod val="50000"/>
                </a:schemeClr>
              </a:solidFill>
            </a:endParaRPr>
          </a:p>
        </p:txBody>
      </p:sp>
      <p:sp>
        <p:nvSpPr>
          <p:cNvPr id="7" name="TextBox 6">
            <a:extLst>
              <a:ext uri="{FF2B5EF4-FFF2-40B4-BE49-F238E27FC236}">
                <a16:creationId xmlns:a16="http://schemas.microsoft.com/office/drawing/2014/main" id="{8DADAA64-7B52-EA47-744E-7596916CDC44}"/>
              </a:ext>
            </a:extLst>
          </p:cNvPr>
          <p:cNvSpPr txBox="1"/>
          <p:nvPr/>
        </p:nvSpPr>
        <p:spPr>
          <a:xfrm>
            <a:off x="1806509" y="2871114"/>
            <a:ext cx="1178528" cy="253916"/>
          </a:xfrm>
          <a:prstGeom prst="rect">
            <a:avLst/>
          </a:prstGeom>
          <a:noFill/>
        </p:spPr>
        <p:txBody>
          <a:bodyPr wrap="none" rtlCol="0">
            <a:spAutoFit/>
          </a:bodyPr>
          <a:lstStyle/>
          <a:p>
            <a:r>
              <a:rPr lang="en-US" sz="1050" b="1" dirty="0">
                <a:solidFill>
                  <a:schemeClr val="accent1">
                    <a:lumMod val="50000"/>
                  </a:schemeClr>
                </a:solidFill>
              </a:rPr>
              <a:t>John C. Warner</a:t>
            </a:r>
          </a:p>
        </p:txBody>
      </p:sp>
      <p:sp>
        <p:nvSpPr>
          <p:cNvPr id="8" name="TextBox 7">
            <a:extLst>
              <a:ext uri="{FF2B5EF4-FFF2-40B4-BE49-F238E27FC236}">
                <a16:creationId xmlns:a16="http://schemas.microsoft.com/office/drawing/2014/main" id="{651432EA-C006-E0D7-78F9-E1C1BABA365F}"/>
              </a:ext>
            </a:extLst>
          </p:cNvPr>
          <p:cNvSpPr txBox="1"/>
          <p:nvPr/>
        </p:nvSpPr>
        <p:spPr>
          <a:xfrm>
            <a:off x="1696909" y="4448663"/>
            <a:ext cx="1386918" cy="253916"/>
          </a:xfrm>
          <a:prstGeom prst="rect">
            <a:avLst/>
          </a:prstGeom>
          <a:noFill/>
        </p:spPr>
        <p:txBody>
          <a:bodyPr wrap="none" rtlCol="0">
            <a:spAutoFit/>
          </a:bodyPr>
          <a:lstStyle/>
          <a:p>
            <a:r>
              <a:rPr lang="en-US" sz="1050" b="1" dirty="0">
                <a:solidFill>
                  <a:schemeClr val="accent1">
                    <a:lumMod val="50000"/>
                  </a:schemeClr>
                </a:solidFill>
              </a:rPr>
              <a:t>Chris R. Sherwood</a:t>
            </a:r>
          </a:p>
        </p:txBody>
      </p:sp>
      <p:pic>
        <p:nvPicPr>
          <p:cNvPr id="9" name="Picture 8">
            <a:extLst>
              <a:ext uri="{FF2B5EF4-FFF2-40B4-BE49-F238E27FC236}">
                <a16:creationId xmlns:a16="http://schemas.microsoft.com/office/drawing/2014/main" id="{E59C4DCE-7535-308F-38EC-6B4D3EEFD490}"/>
              </a:ext>
            </a:extLst>
          </p:cNvPr>
          <p:cNvPicPr/>
          <p:nvPr/>
        </p:nvPicPr>
        <p:blipFill rotWithShape="1">
          <a:blip r:embed="rId5">
            <a:extLst>
              <a:ext uri="{28A0092B-C50C-407E-A947-70E740481C1C}">
                <a14:useLocalDpi xmlns:a14="http://schemas.microsoft.com/office/drawing/2010/main" val="0"/>
              </a:ext>
            </a:extLst>
          </a:blip>
          <a:srcRect l="15121" r="8240" b="38921"/>
          <a:stretch/>
        </p:blipFill>
        <p:spPr bwMode="auto">
          <a:xfrm>
            <a:off x="434400" y="1640343"/>
            <a:ext cx="1071563" cy="1255874"/>
          </a:xfrm>
          <a:prstGeom prst="rect">
            <a:avLst/>
          </a:prstGeom>
          <a:ln>
            <a:noFill/>
          </a:ln>
          <a:extLst>
            <a:ext uri="{53640926-AAD7-44D8-BBD7-CCE9431645EC}">
              <a14:shadowObscured xmlns:a14="http://schemas.microsoft.com/office/drawing/2010/main"/>
            </a:ext>
          </a:extLst>
        </p:spPr>
      </p:pic>
      <p:pic>
        <p:nvPicPr>
          <p:cNvPr id="10" name="Picture 9" descr="A person smiling for the camera&#10;&#10;Description automatically generated with medium confidence">
            <a:extLst>
              <a:ext uri="{FF2B5EF4-FFF2-40B4-BE49-F238E27FC236}">
                <a16:creationId xmlns:a16="http://schemas.microsoft.com/office/drawing/2014/main" id="{5A837BF4-D949-2A06-FA4E-CE6EF15FF623}"/>
              </a:ext>
            </a:extLst>
          </p:cNvPr>
          <p:cNvPicPr>
            <a:picLocks noChangeAspect="1"/>
          </p:cNvPicPr>
          <p:nvPr/>
        </p:nvPicPr>
        <p:blipFill rotWithShape="1">
          <a:blip r:embed="rId6">
            <a:extLst>
              <a:ext uri="{28A0092B-C50C-407E-A947-70E740481C1C}">
                <a14:useLocalDpi xmlns:a14="http://schemas.microsoft.com/office/drawing/2010/main" val="0"/>
              </a:ext>
            </a:extLst>
          </a:blip>
          <a:srcRect t="9422" b="18946"/>
          <a:stretch/>
        </p:blipFill>
        <p:spPr>
          <a:xfrm>
            <a:off x="4495183" y="1640344"/>
            <a:ext cx="1136609" cy="1221248"/>
          </a:xfrm>
          <a:prstGeom prst="rect">
            <a:avLst/>
          </a:prstGeom>
        </p:spPr>
      </p:pic>
      <p:pic>
        <p:nvPicPr>
          <p:cNvPr id="11" name="Picture 10" descr="A person in a suit&#10;&#10;Description automatically generated with medium confidence">
            <a:extLst>
              <a:ext uri="{FF2B5EF4-FFF2-40B4-BE49-F238E27FC236}">
                <a16:creationId xmlns:a16="http://schemas.microsoft.com/office/drawing/2014/main" id="{FF05D343-C6F5-8B78-3C46-2C66D1A11422}"/>
              </a:ext>
            </a:extLst>
          </p:cNvPr>
          <p:cNvPicPr>
            <a:picLocks noChangeAspect="1"/>
          </p:cNvPicPr>
          <p:nvPr/>
        </p:nvPicPr>
        <p:blipFill rotWithShape="1">
          <a:blip r:embed="rId7">
            <a:extLst>
              <a:ext uri="{28A0092B-C50C-407E-A947-70E740481C1C}">
                <a14:useLocalDpi xmlns:a14="http://schemas.microsoft.com/office/drawing/2010/main" val="0"/>
              </a:ext>
            </a:extLst>
          </a:blip>
          <a:srcRect l="9968" t="9271" r="9478" b="32210"/>
          <a:stretch/>
        </p:blipFill>
        <p:spPr>
          <a:xfrm>
            <a:off x="5779669" y="1613682"/>
            <a:ext cx="1296243" cy="1255874"/>
          </a:xfrm>
          <a:prstGeom prst="rect">
            <a:avLst/>
          </a:prstGeom>
        </p:spPr>
      </p:pic>
      <p:pic>
        <p:nvPicPr>
          <p:cNvPr id="12" name="Picture 11" descr="A person taking a selfie&#10;&#10;Description automatically generated with medium confidence">
            <a:extLst>
              <a:ext uri="{FF2B5EF4-FFF2-40B4-BE49-F238E27FC236}">
                <a16:creationId xmlns:a16="http://schemas.microsoft.com/office/drawing/2014/main" id="{9491A1B2-D914-3944-914E-F9215E4D9F28}"/>
              </a:ext>
            </a:extLst>
          </p:cNvPr>
          <p:cNvPicPr>
            <a:picLocks noChangeAspect="1"/>
          </p:cNvPicPr>
          <p:nvPr/>
        </p:nvPicPr>
        <p:blipFill rotWithShape="1">
          <a:blip r:embed="rId8">
            <a:extLst>
              <a:ext uri="{28A0092B-C50C-407E-A947-70E740481C1C}">
                <a14:useLocalDpi xmlns:a14="http://schemas.microsoft.com/office/drawing/2010/main" val="0"/>
              </a:ext>
            </a:extLst>
          </a:blip>
          <a:srcRect l="8372" t="13738" r="10965"/>
          <a:stretch/>
        </p:blipFill>
        <p:spPr>
          <a:xfrm>
            <a:off x="1833962" y="1666392"/>
            <a:ext cx="1174352" cy="1255874"/>
          </a:xfrm>
          <a:prstGeom prst="rect">
            <a:avLst/>
          </a:prstGeom>
        </p:spPr>
      </p:pic>
      <p:pic>
        <p:nvPicPr>
          <p:cNvPr id="13" name="Picture 12" descr="A person wearing a hat and sunglasses&#10;&#10;Description automatically generated with low confidence">
            <a:extLst>
              <a:ext uri="{FF2B5EF4-FFF2-40B4-BE49-F238E27FC236}">
                <a16:creationId xmlns:a16="http://schemas.microsoft.com/office/drawing/2014/main" id="{4AFF5E42-6CBF-096B-654D-CF180929D3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8444" y="3208175"/>
            <a:ext cx="1147798" cy="1211238"/>
          </a:xfrm>
          <a:prstGeom prst="rect">
            <a:avLst/>
          </a:prstGeom>
        </p:spPr>
      </p:pic>
      <p:pic>
        <p:nvPicPr>
          <p:cNvPr id="15" name="Picture 14" descr="A person wearing glasses&#10;&#10;Description automatically generated with medium confidence">
            <a:extLst>
              <a:ext uri="{FF2B5EF4-FFF2-40B4-BE49-F238E27FC236}">
                <a16:creationId xmlns:a16="http://schemas.microsoft.com/office/drawing/2014/main" id="{5C7E696D-825D-9336-8BC5-F8872DD95D73}"/>
              </a:ext>
            </a:extLst>
          </p:cNvPr>
          <p:cNvPicPr>
            <a:picLocks noChangeAspect="1"/>
          </p:cNvPicPr>
          <p:nvPr/>
        </p:nvPicPr>
        <p:blipFill rotWithShape="1">
          <a:blip r:embed="rId10">
            <a:extLst>
              <a:ext uri="{28A0092B-C50C-407E-A947-70E740481C1C}">
                <a14:useLocalDpi xmlns:a14="http://schemas.microsoft.com/office/drawing/2010/main" val="0"/>
              </a:ext>
            </a:extLst>
          </a:blip>
          <a:srcRect b="13028"/>
          <a:stretch/>
        </p:blipFill>
        <p:spPr>
          <a:xfrm>
            <a:off x="7370383" y="3248625"/>
            <a:ext cx="1002989" cy="1221248"/>
          </a:xfrm>
          <a:prstGeom prst="rect">
            <a:avLst/>
          </a:prstGeom>
        </p:spPr>
      </p:pic>
      <p:pic>
        <p:nvPicPr>
          <p:cNvPr id="16" name="Picture 15" descr="A person in a suit&#10;&#10;Description automatically generated with low confidence">
            <a:extLst>
              <a:ext uri="{FF2B5EF4-FFF2-40B4-BE49-F238E27FC236}">
                <a16:creationId xmlns:a16="http://schemas.microsoft.com/office/drawing/2014/main" id="{71E8601D-E4D4-E373-3721-5C012A4513BE}"/>
              </a:ext>
            </a:extLst>
          </p:cNvPr>
          <p:cNvPicPr>
            <a:picLocks noChangeAspect="1"/>
          </p:cNvPicPr>
          <p:nvPr/>
        </p:nvPicPr>
        <p:blipFill rotWithShape="1">
          <a:blip r:embed="rId11">
            <a:extLst>
              <a:ext uri="{28A0092B-C50C-407E-A947-70E740481C1C}">
                <a14:useLocalDpi xmlns:a14="http://schemas.microsoft.com/office/drawing/2010/main" val="0"/>
              </a:ext>
            </a:extLst>
          </a:blip>
          <a:srcRect l="12301" t="8034" r="18640" b="41564"/>
          <a:stretch/>
        </p:blipFill>
        <p:spPr>
          <a:xfrm>
            <a:off x="3193182" y="1673235"/>
            <a:ext cx="1117133" cy="1222982"/>
          </a:xfrm>
          <a:prstGeom prst="rect">
            <a:avLst/>
          </a:prstGeom>
        </p:spPr>
      </p:pic>
      <p:pic>
        <p:nvPicPr>
          <p:cNvPr id="17" name="Picture 16">
            <a:extLst>
              <a:ext uri="{FF2B5EF4-FFF2-40B4-BE49-F238E27FC236}">
                <a16:creationId xmlns:a16="http://schemas.microsoft.com/office/drawing/2014/main" id="{92E6F7BE-C7C7-70CE-7053-6116BFD6FE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57602" y="3266385"/>
            <a:ext cx="1146554" cy="1173218"/>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EC71F956-F417-D244-C6BE-34B5568711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84778" y="1215970"/>
            <a:ext cx="806347" cy="261960"/>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6F0587AF-9146-4D45-103B-92DE5FDFCE6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50086" y="1196068"/>
            <a:ext cx="2001874" cy="296388"/>
          </a:xfrm>
          <a:prstGeom prst="rect">
            <a:avLst/>
          </a:prstGeom>
          <a:solidFill>
            <a:schemeClr val="bg1"/>
          </a:solidFill>
        </p:spPr>
      </p:pic>
      <p:sp>
        <p:nvSpPr>
          <p:cNvPr id="20" name="TextBox 19">
            <a:extLst>
              <a:ext uri="{FF2B5EF4-FFF2-40B4-BE49-F238E27FC236}">
                <a16:creationId xmlns:a16="http://schemas.microsoft.com/office/drawing/2014/main" id="{4183A6CA-456B-9178-5805-832F85112289}"/>
              </a:ext>
            </a:extLst>
          </p:cNvPr>
          <p:cNvSpPr txBox="1"/>
          <p:nvPr/>
        </p:nvSpPr>
        <p:spPr>
          <a:xfrm>
            <a:off x="7361945" y="4477990"/>
            <a:ext cx="1232774" cy="253916"/>
          </a:xfrm>
          <a:prstGeom prst="rect">
            <a:avLst/>
          </a:prstGeom>
          <a:noFill/>
        </p:spPr>
        <p:txBody>
          <a:bodyPr wrap="square" rtlCol="0">
            <a:spAutoFit/>
          </a:bodyPr>
          <a:lstStyle/>
          <a:p>
            <a:r>
              <a:rPr lang="en-US" sz="1050" b="1" dirty="0" err="1">
                <a:solidFill>
                  <a:schemeClr val="accent1">
                    <a:lumMod val="50000"/>
                  </a:schemeClr>
                </a:solidFill>
              </a:rPr>
              <a:t>Ruoying</a:t>
            </a:r>
            <a:r>
              <a:rPr lang="en-US" sz="1050" b="1" dirty="0">
                <a:solidFill>
                  <a:schemeClr val="accent1">
                    <a:lumMod val="50000"/>
                  </a:schemeClr>
                </a:solidFill>
              </a:rPr>
              <a:t> He</a:t>
            </a:r>
          </a:p>
        </p:txBody>
      </p:sp>
      <p:sp>
        <p:nvSpPr>
          <p:cNvPr id="21" name="TextBox 20">
            <a:extLst>
              <a:ext uri="{FF2B5EF4-FFF2-40B4-BE49-F238E27FC236}">
                <a16:creationId xmlns:a16="http://schemas.microsoft.com/office/drawing/2014/main" id="{B8A8DBE5-9D27-A4DF-2AEF-172801747434}"/>
              </a:ext>
            </a:extLst>
          </p:cNvPr>
          <p:cNvSpPr txBox="1"/>
          <p:nvPr/>
        </p:nvSpPr>
        <p:spPr>
          <a:xfrm>
            <a:off x="3128279" y="2885047"/>
            <a:ext cx="1545160" cy="253916"/>
          </a:xfrm>
          <a:prstGeom prst="rect">
            <a:avLst/>
          </a:prstGeom>
          <a:noFill/>
        </p:spPr>
        <p:txBody>
          <a:bodyPr wrap="square" rtlCol="0">
            <a:spAutoFit/>
          </a:bodyPr>
          <a:lstStyle/>
          <a:p>
            <a:r>
              <a:rPr lang="en-US" sz="1050" b="1" dirty="0">
                <a:solidFill>
                  <a:schemeClr val="accent1">
                    <a:lumMod val="50000"/>
                  </a:schemeClr>
                </a:solidFill>
              </a:rPr>
              <a:t>Joseph </a:t>
            </a:r>
            <a:r>
              <a:rPr lang="en-US" sz="1050" b="1" dirty="0" err="1">
                <a:solidFill>
                  <a:schemeClr val="accent1">
                    <a:lumMod val="50000"/>
                  </a:schemeClr>
                </a:solidFill>
              </a:rPr>
              <a:t>Zambon</a:t>
            </a:r>
            <a:endParaRPr lang="en-US" sz="1050" b="1" dirty="0">
              <a:solidFill>
                <a:schemeClr val="accent1">
                  <a:lumMod val="50000"/>
                </a:schemeClr>
              </a:solidFill>
            </a:endParaRPr>
          </a:p>
        </p:txBody>
      </p:sp>
      <p:sp>
        <p:nvSpPr>
          <p:cNvPr id="22" name="TextBox 21">
            <a:extLst>
              <a:ext uri="{FF2B5EF4-FFF2-40B4-BE49-F238E27FC236}">
                <a16:creationId xmlns:a16="http://schemas.microsoft.com/office/drawing/2014/main" id="{7EE7C8BF-2346-4B32-2B71-713FD9437EF3}"/>
              </a:ext>
            </a:extLst>
          </p:cNvPr>
          <p:cNvSpPr txBox="1"/>
          <p:nvPr/>
        </p:nvSpPr>
        <p:spPr>
          <a:xfrm>
            <a:off x="5828260" y="4445656"/>
            <a:ext cx="1456986" cy="253916"/>
          </a:xfrm>
          <a:prstGeom prst="rect">
            <a:avLst/>
          </a:prstGeom>
          <a:noFill/>
        </p:spPr>
        <p:txBody>
          <a:bodyPr wrap="square" rtlCol="0">
            <a:spAutoFit/>
          </a:bodyPr>
          <a:lstStyle/>
          <a:p>
            <a:r>
              <a:rPr lang="en-US" sz="1050" b="1" dirty="0">
                <a:solidFill>
                  <a:schemeClr val="accent1">
                    <a:lumMod val="50000"/>
                  </a:schemeClr>
                </a:solidFill>
              </a:rPr>
              <a:t>Jennifer </a:t>
            </a:r>
            <a:r>
              <a:rPr lang="en-US" sz="1050" b="1" dirty="0" err="1">
                <a:solidFill>
                  <a:schemeClr val="accent1">
                    <a:lumMod val="50000"/>
                  </a:schemeClr>
                </a:solidFill>
              </a:rPr>
              <a:t>Warrillow</a:t>
            </a:r>
            <a:endParaRPr lang="en-US" sz="1050" b="1" dirty="0">
              <a:solidFill>
                <a:schemeClr val="accent1">
                  <a:lumMod val="50000"/>
                </a:schemeClr>
              </a:solidFill>
            </a:endParaRPr>
          </a:p>
        </p:txBody>
      </p:sp>
      <p:sp>
        <p:nvSpPr>
          <p:cNvPr id="24" name="TextBox 23">
            <a:extLst>
              <a:ext uri="{FF2B5EF4-FFF2-40B4-BE49-F238E27FC236}">
                <a16:creationId xmlns:a16="http://schemas.microsoft.com/office/drawing/2014/main" id="{FF639CAB-868D-DF55-6BF7-927B26DF30EA}"/>
              </a:ext>
            </a:extLst>
          </p:cNvPr>
          <p:cNvSpPr txBox="1"/>
          <p:nvPr/>
        </p:nvSpPr>
        <p:spPr>
          <a:xfrm>
            <a:off x="3189271" y="4357935"/>
            <a:ext cx="910827" cy="253916"/>
          </a:xfrm>
          <a:prstGeom prst="rect">
            <a:avLst/>
          </a:prstGeom>
          <a:noFill/>
        </p:spPr>
        <p:txBody>
          <a:bodyPr wrap="none" rtlCol="0">
            <a:spAutoFit/>
          </a:bodyPr>
          <a:lstStyle/>
          <a:p>
            <a:pPr algn="l"/>
            <a:r>
              <a:rPr lang="en-US" sz="1050" b="1" dirty="0">
                <a:solidFill>
                  <a:schemeClr val="accent1">
                    <a:lumMod val="50000"/>
                  </a:schemeClr>
                </a:solidFill>
                <a:latin typeface="Source Sans Pro" panose="020B0503030403020204" pitchFamily="34" charset="0"/>
              </a:rPr>
              <a:t>Elias Hunter</a:t>
            </a:r>
          </a:p>
        </p:txBody>
      </p:sp>
      <p:sp>
        <p:nvSpPr>
          <p:cNvPr id="25" name="TextBox 24">
            <a:extLst>
              <a:ext uri="{FF2B5EF4-FFF2-40B4-BE49-F238E27FC236}">
                <a16:creationId xmlns:a16="http://schemas.microsoft.com/office/drawing/2014/main" id="{2879F476-544B-3392-8B98-78D3B347C7AC}"/>
              </a:ext>
            </a:extLst>
          </p:cNvPr>
          <p:cNvSpPr txBox="1"/>
          <p:nvPr/>
        </p:nvSpPr>
        <p:spPr>
          <a:xfrm>
            <a:off x="4350086" y="4477517"/>
            <a:ext cx="1508746" cy="253916"/>
          </a:xfrm>
          <a:prstGeom prst="rect">
            <a:avLst/>
          </a:prstGeom>
          <a:noFill/>
        </p:spPr>
        <p:txBody>
          <a:bodyPr wrap="none" rtlCol="0">
            <a:spAutoFit/>
          </a:bodyPr>
          <a:lstStyle/>
          <a:p>
            <a:r>
              <a:rPr lang="en-US" sz="1050" b="1" dirty="0">
                <a:solidFill>
                  <a:schemeClr val="accent1">
                    <a:lumMod val="50000"/>
                  </a:schemeClr>
                </a:solidFill>
              </a:rPr>
              <a:t>Jose Maria Gonzalez</a:t>
            </a:r>
          </a:p>
        </p:txBody>
      </p:sp>
      <p:pic>
        <p:nvPicPr>
          <p:cNvPr id="26" name="Picture 25" descr="A person wearing glasses&#10;&#10;Description automatically generated with medium confidence">
            <a:extLst>
              <a:ext uri="{FF2B5EF4-FFF2-40B4-BE49-F238E27FC236}">
                <a16:creationId xmlns:a16="http://schemas.microsoft.com/office/drawing/2014/main" id="{1F43D027-1FD7-9039-15CD-878F9A9E0F05}"/>
              </a:ext>
            </a:extLst>
          </p:cNvPr>
          <p:cNvPicPr>
            <a:picLocks noChangeAspect="1"/>
          </p:cNvPicPr>
          <p:nvPr/>
        </p:nvPicPr>
        <p:blipFill rotWithShape="1">
          <a:blip r:embed="rId15">
            <a:extLst>
              <a:ext uri="{28A0092B-C50C-407E-A947-70E740481C1C}">
                <a14:useLocalDpi xmlns:a14="http://schemas.microsoft.com/office/drawing/2010/main" val="0"/>
              </a:ext>
            </a:extLst>
          </a:blip>
          <a:srcRect b="23311"/>
          <a:stretch/>
        </p:blipFill>
        <p:spPr>
          <a:xfrm>
            <a:off x="4619811" y="3266385"/>
            <a:ext cx="1071564" cy="1244915"/>
          </a:xfrm>
          <a:prstGeom prst="rect">
            <a:avLst/>
          </a:prstGeom>
        </p:spPr>
      </p:pic>
      <p:pic>
        <p:nvPicPr>
          <p:cNvPr id="27" name="Picture 26" descr="A person smiling for the camera&#10;&#10;Description automatically generated with low confidence">
            <a:extLst>
              <a:ext uri="{FF2B5EF4-FFF2-40B4-BE49-F238E27FC236}">
                <a16:creationId xmlns:a16="http://schemas.microsoft.com/office/drawing/2014/main" id="{CEA2A6A6-7D91-4AB7-C89E-F356479979B7}"/>
              </a:ext>
            </a:extLst>
          </p:cNvPr>
          <p:cNvPicPr>
            <a:picLocks noChangeAspect="1"/>
          </p:cNvPicPr>
          <p:nvPr/>
        </p:nvPicPr>
        <p:blipFill rotWithShape="1">
          <a:blip r:embed="rId16">
            <a:extLst>
              <a:ext uri="{28A0092B-C50C-407E-A947-70E740481C1C}">
                <a14:useLocalDpi xmlns:a14="http://schemas.microsoft.com/office/drawing/2010/main" val="0"/>
              </a:ext>
            </a:extLst>
          </a:blip>
          <a:srcRect t="7811" b="22966"/>
          <a:stretch/>
        </p:blipFill>
        <p:spPr>
          <a:xfrm>
            <a:off x="3142690" y="3248624"/>
            <a:ext cx="1136609" cy="1125234"/>
          </a:xfrm>
          <a:prstGeom prst="rect">
            <a:avLst/>
          </a:prstGeom>
        </p:spPr>
      </p:pic>
      <p:pic>
        <p:nvPicPr>
          <p:cNvPr id="28" name="Picture 27" descr="A person in a blue shirt&#10;&#10;Description automatically generated with medium confidence">
            <a:extLst>
              <a:ext uri="{FF2B5EF4-FFF2-40B4-BE49-F238E27FC236}">
                <a16:creationId xmlns:a16="http://schemas.microsoft.com/office/drawing/2014/main" id="{730D6DFB-4641-71BB-1EA1-01CD625AAA75}"/>
              </a:ext>
            </a:extLst>
          </p:cNvPr>
          <p:cNvPicPr>
            <a:picLocks noChangeAspect="1"/>
          </p:cNvPicPr>
          <p:nvPr/>
        </p:nvPicPr>
        <p:blipFill rotWithShape="1">
          <a:blip r:embed="rId17">
            <a:extLst>
              <a:ext uri="{28A0092B-C50C-407E-A947-70E740481C1C}">
                <a14:useLocalDpi xmlns:a14="http://schemas.microsoft.com/office/drawing/2010/main" val="0"/>
              </a:ext>
            </a:extLst>
          </a:blip>
          <a:srcRect l="14293" t="5912" r="26106" b="27090"/>
          <a:stretch/>
        </p:blipFill>
        <p:spPr>
          <a:xfrm>
            <a:off x="7223788" y="1610410"/>
            <a:ext cx="1035005" cy="1221248"/>
          </a:xfrm>
          <a:prstGeom prst="rect">
            <a:avLst/>
          </a:prstGeom>
        </p:spPr>
      </p:pic>
      <p:pic>
        <p:nvPicPr>
          <p:cNvPr id="29" name="Picture 28" descr="A person wearing glasses&#10;&#10;Description automatically generated with low confidence">
            <a:extLst>
              <a:ext uri="{FF2B5EF4-FFF2-40B4-BE49-F238E27FC236}">
                <a16:creationId xmlns:a16="http://schemas.microsoft.com/office/drawing/2014/main" id="{9DE5685D-7C17-2DDC-7D7A-24387E631AA7}"/>
              </a:ext>
            </a:extLst>
          </p:cNvPr>
          <p:cNvPicPr>
            <a:picLocks noChangeAspect="1"/>
          </p:cNvPicPr>
          <p:nvPr/>
        </p:nvPicPr>
        <p:blipFill rotWithShape="1">
          <a:blip r:embed="rId18">
            <a:extLst>
              <a:ext uri="{28A0092B-C50C-407E-A947-70E740481C1C}">
                <a14:useLocalDpi xmlns:a14="http://schemas.microsoft.com/office/drawing/2010/main" val="0"/>
              </a:ext>
            </a:extLst>
          </a:blip>
          <a:srcRect l="29806" t="8529" r="39770" b="40767"/>
          <a:stretch/>
        </p:blipFill>
        <p:spPr>
          <a:xfrm>
            <a:off x="377224" y="3187492"/>
            <a:ext cx="1191495" cy="1323807"/>
          </a:xfrm>
          <a:prstGeom prst="rect">
            <a:avLst/>
          </a:prstGeom>
        </p:spPr>
      </p:pic>
      <p:sp>
        <p:nvSpPr>
          <p:cNvPr id="30" name="TextBox 29">
            <a:extLst>
              <a:ext uri="{FF2B5EF4-FFF2-40B4-BE49-F238E27FC236}">
                <a16:creationId xmlns:a16="http://schemas.microsoft.com/office/drawing/2014/main" id="{CEDA95BB-EBF4-50E2-3CEA-B45CD6A1C986}"/>
              </a:ext>
            </a:extLst>
          </p:cNvPr>
          <p:cNvSpPr txBox="1"/>
          <p:nvPr/>
        </p:nvSpPr>
        <p:spPr>
          <a:xfrm>
            <a:off x="377225" y="4511299"/>
            <a:ext cx="1132041" cy="253916"/>
          </a:xfrm>
          <a:prstGeom prst="rect">
            <a:avLst/>
          </a:prstGeom>
          <a:noFill/>
        </p:spPr>
        <p:txBody>
          <a:bodyPr wrap="none" rtlCol="0">
            <a:spAutoFit/>
          </a:bodyPr>
          <a:lstStyle/>
          <a:p>
            <a:r>
              <a:rPr lang="en-US" sz="1050" b="1" dirty="0">
                <a:solidFill>
                  <a:schemeClr val="accent1">
                    <a:lumMod val="50000"/>
                  </a:schemeClr>
                </a:solidFill>
              </a:rPr>
              <a:t> Z. George </a:t>
            </a:r>
            <a:r>
              <a:rPr lang="en-US" sz="1050" b="1" dirty="0" err="1">
                <a:solidFill>
                  <a:schemeClr val="accent1">
                    <a:lumMod val="50000"/>
                  </a:schemeClr>
                </a:solidFill>
              </a:rPr>
              <a:t>Xue</a:t>
            </a:r>
            <a:endParaRPr lang="en-US" sz="1050" b="1" dirty="0">
              <a:solidFill>
                <a:schemeClr val="accent1">
                  <a:lumMod val="50000"/>
                </a:schemeClr>
              </a:solidFill>
            </a:endParaRPr>
          </a:p>
        </p:txBody>
      </p:sp>
      <p:sp>
        <p:nvSpPr>
          <p:cNvPr id="31" name="TextBox 30">
            <a:extLst>
              <a:ext uri="{FF2B5EF4-FFF2-40B4-BE49-F238E27FC236}">
                <a16:creationId xmlns:a16="http://schemas.microsoft.com/office/drawing/2014/main" id="{8228B240-DEB3-857F-3EDD-8C3C5A34AD8E}"/>
              </a:ext>
            </a:extLst>
          </p:cNvPr>
          <p:cNvSpPr txBox="1"/>
          <p:nvPr/>
        </p:nvSpPr>
        <p:spPr>
          <a:xfrm>
            <a:off x="7285246" y="2791286"/>
            <a:ext cx="811441" cy="253916"/>
          </a:xfrm>
          <a:prstGeom prst="rect">
            <a:avLst/>
          </a:prstGeom>
          <a:noFill/>
        </p:spPr>
        <p:txBody>
          <a:bodyPr wrap="none" rtlCol="0">
            <a:spAutoFit/>
          </a:bodyPr>
          <a:lstStyle/>
          <a:p>
            <a:r>
              <a:rPr lang="en-US" sz="1050" b="1" dirty="0" err="1">
                <a:solidFill>
                  <a:schemeClr val="accent1">
                    <a:lumMod val="50000"/>
                  </a:schemeClr>
                </a:solidFill>
              </a:rPr>
              <a:t>Yanda</a:t>
            </a:r>
            <a:r>
              <a:rPr lang="en-US" sz="1050" b="1" dirty="0">
                <a:solidFill>
                  <a:schemeClr val="accent1">
                    <a:lumMod val="50000"/>
                  </a:schemeClr>
                </a:solidFill>
              </a:rPr>
              <a:t> </a:t>
            </a:r>
            <a:r>
              <a:rPr lang="en-US" sz="1050" b="1" dirty="0" err="1">
                <a:solidFill>
                  <a:schemeClr val="accent1">
                    <a:lumMod val="50000"/>
                  </a:schemeClr>
                </a:solidFill>
              </a:rPr>
              <a:t>Ou</a:t>
            </a:r>
            <a:endParaRPr lang="en-US" sz="1050" b="1" dirty="0">
              <a:solidFill>
                <a:schemeClr val="accent1">
                  <a:lumMod val="50000"/>
                </a:schemeClr>
              </a:solidFill>
            </a:endParaRPr>
          </a:p>
        </p:txBody>
      </p:sp>
      <p:sp>
        <p:nvSpPr>
          <p:cNvPr id="32" name="Text Placeholder 3">
            <a:extLst>
              <a:ext uri="{FF2B5EF4-FFF2-40B4-BE49-F238E27FC236}">
                <a16:creationId xmlns:a16="http://schemas.microsoft.com/office/drawing/2014/main" id="{4B1AD6D4-2452-1DF1-1838-7F25F0B77A66}"/>
              </a:ext>
            </a:extLst>
          </p:cNvPr>
          <p:cNvSpPr txBox="1">
            <a:spLocks/>
          </p:cNvSpPr>
          <p:nvPr/>
        </p:nvSpPr>
        <p:spPr>
          <a:xfrm>
            <a:off x="300288" y="247175"/>
            <a:ext cx="2280352" cy="347479"/>
          </a:xfrm>
          <a:prstGeom prst="rect">
            <a:avLst/>
          </a:prstGeom>
          <a:solidFill>
            <a:srgbClr val="FA4616"/>
          </a:solidFill>
          <a:ln>
            <a:noFill/>
          </a:ln>
        </p:spPr>
        <p:txBody>
          <a:bodyPr vert="horz" wrap="square" lIns="68580" tIns="0" rIns="68580" bIns="0" numCol="1" anchor="ctr" anchorCtr="0" compatLnSpc="1">
            <a:prstTxWarp prst="textNoShape">
              <a:avLst/>
            </a:prstTxWarp>
            <a:noAutofit/>
          </a:bodyPr>
          <a:lstStyle>
            <a:lvl1pPr marL="0" indent="0" algn="ctr" eaLnBrk="1" hangingPunct="1">
              <a:spcBef>
                <a:spcPts val="0"/>
              </a:spcBef>
              <a:spcAft>
                <a:spcPts val="450"/>
              </a:spcAft>
              <a:buClr>
                <a:srgbClr val="FF462C"/>
              </a:buClr>
              <a:buSzPct val="100000"/>
              <a:buFont typeface="Wingdings" pitchFamily="2" charset="2"/>
              <a:buNone/>
              <a:defRPr sz="1800" b="0" i="0" spc="30" baseline="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342900" indent="0" eaLnBrk="1" hangingPunct="1">
              <a:spcBef>
                <a:spcPts val="0"/>
              </a:spcBef>
              <a:spcAft>
                <a:spcPts val="450"/>
              </a:spcAft>
              <a:buClr>
                <a:schemeClr val="accent3"/>
              </a:buClr>
              <a:buSzPct val="100000"/>
              <a:buFont typeface="Wingdings" pitchFamily="2" charset="2"/>
              <a:buNone/>
              <a:defRPr sz="1500" b="1" i="0">
                <a:solidFill>
                  <a:schemeClr val="accent4"/>
                </a:solidFill>
                <a:latin typeface="+mn-lt"/>
                <a:ea typeface="MS PGothic" panose="020B0600070205080204" pitchFamily="34" charset="-128"/>
                <a:cs typeface="Arial" panose="020B0604020202020204" pitchFamily="34" charset="0"/>
              </a:defRPr>
            </a:lvl2pPr>
            <a:lvl3pPr marL="685800" indent="0" eaLnBrk="1" hangingPunct="1">
              <a:spcBef>
                <a:spcPts val="0"/>
              </a:spcBef>
              <a:spcAft>
                <a:spcPts val="450"/>
              </a:spcAft>
              <a:buClr>
                <a:schemeClr val="accent3"/>
              </a:buClr>
              <a:buSzPct val="100000"/>
              <a:buFont typeface="Wingdings" pitchFamily="2" charset="2"/>
              <a:buNone/>
              <a:defRPr sz="1350" b="1" i="0">
                <a:solidFill>
                  <a:schemeClr val="accent5"/>
                </a:solidFill>
                <a:latin typeface="+mn-lt"/>
                <a:ea typeface="MS PGothic" panose="020B0600070205080204" pitchFamily="34" charset="-128"/>
                <a:cs typeface="Arial" panose="020B0604020202020204" pitchFamily="34" charset="0"/>
              </a:defRPr>
            </a:lvl3pPr>
            <a:lvl4pPr marL="1028700" indent="0" eaLnBrk="1" hangingPunct="1">
              <a:spcBef>
                <a:spcPts val="0"/>
              </a:spcBef>
              <a:spcAft>
                <a:spcPts val="450"/>
              </a:spcAft>
              <a:buClr>
                <a:schemeClr val="accent3"/>
              </a:buClr>
              <a:buSzPct val="100000"/>
              <a:buFont typeface="Wingdings" pitchFamily="2" charset="2"/>
              <a:buNone/>
              <a:tabLst/>
              <a:defRPr sz="1200" b="1" i="1">
                <a:solidFill>
                  <a:schemeClr val="accent5"/>
                </a:solidFill>
                <a:latin typeface="+mn-lt"/>
                <a:ea typeface="MS PGothic" panose="020B0600070205080204" pitchFamily="34" charset="-128"/>
                <a:cs typeface="Helvetica Oblique" pitchFamily="2" charset="0"/>
              </a:defRPr>
            </a:lvl4pPr>
            <a:lvl5pPr marL="1371600" indent="0" eaLnBrk="1" hangingPunct="1">
              <a:spcBef>
                <a:spcPts val="450"/>
              </a:spcBef>
              <a:spcAft>
                <a:spcPts val="450"/>
              </a:spcAft>
              <a:buClr>
                <a:schemeClr val="accent3">
                  <a:lumMod val="60000"/>
                  <a:lumOff val="40000"/>
                </a:schemeClr>
              </a:buClr>
              <a:buSzPct val="75000"/>
              <a:buFont typeface="System Font Regular"/>
              <a:buNone/>
              <a:tabLst/>
              <a:defRPr sz="1200" b="1" i="0" cap="all" spc="15" baseline="0">
                <a:solidFill>
                  <a:schemeClr val="accent1"/>
                </a:solidFill>
                <a:latin typeface="+mn-lt"/>
                <a:ea typeface="MS PGothic" panose="020B0600070205080204" pitchFamily="34" charset="-128"/>
                <a:cs typeface="Arial" panose="020B0604020202020204" pitchFamily="34" charset="0"/>
              </a:defRPr>
            </a:lvl5pPr>
            <a:lvl6pPr marL="1714500" indent="0" defTabSz="685800">
              <a:spcBef>
                <a:spcPts val="0"/>
              </a:spcBef>
              <a:spcAft>
                <a:spcPts val="450"/>
              </a:spcAft>
              <a:buClr>
                <a:schemeClr val="accent1">
                  <a:lumMod val="60000"/>
                  <a:lumOff val="40000"/>
                </a:schemeClr>
              </a:buClr>
              <a:buSzPct val="75000"/>
              <a:buFont typeface="System Font Regular"/>
              <a:buNone/>
              <a:tabLst/>
              <a:defRPr lang="en-US" sz="1200" b="1" i="0" spc="75" baseline="0">
                <a:solidFill>
                  <a:schemeClr val="accent5"/>
                </a:solidFill>
                <a:latin typeface="Arial Narrow" panose="020B0604020202020204" pitchFamily="34" charset="0"/>
                <a:ea typeface="+mn-ea"/>
                <a:cs typeface="Arial Narrow" panose="020B0604020202020204" pitchFamily="34" charset="0"/>
              </a:defRPr>
            </a:lvl6pPr>
            <a:lvl7pPr marL="2057400" indent="0" defTabSz="685800">
              <a:spcBef>
                <a:spcPts val="0"/>
              </a:spcBef>
              <a:spcAft>
                <a:spcPts val="450"/>
              </a:spcAft>
              <a:buClr>
                <a:schemeClr val="accent1"/>
              </a:buClr>
              <a:buSzPct val="75000"/>
              <a:buFont typeface="System Font Regular"/>
              <a:buNone/>
              <a:tabLst/>
              <a:defRPr lang="en-US" sz="1200" b="1" i="0" baseline="0">
                <a:solidFill>
                  <a:schemeClr val="accent5"/>
                </a:solidFill>
                <a:latin typeface="+mn-lt"/>
                <a:ea typeface="+mn-ea"/>
                <a:cs typeface="+mn-cs"/>
              </a:defRPr>
            </a:lvl7pPr>
            <a:lvl8pPr marL="2400300" indent="0" defTabSz="685800">
              <a:spcBef>
                <a:spcPts val="0"/>
              </a:spcBef>
              <a:spcAft>
                <a:spcPts val="450"/>
              </a:spcAft>
              <a:buClr>
                <a:schemeClr val="accent1">
                  <a:lumMod val="60000"/>
                  <a:lumOff val="40000"/>
                </a:schemeClr>
              </a:buClr>
              <a:buSzPct val="75000"/>
              <a:buFont typeface="System Font Regular"/>
              <a:buNone/>
              <a:tabLst/>
              <a:defRPr lang="en-US" sz="1200" b="1" i="1" baseline="0">
                <a:solidFill>
                  <a:schemeClr val="accent5"/>
                </a:solidFill>
                <a:latin typeface="+mn-lt"/>
                <a:ea typeface="+mn-ea"/>
                <a:cs typeface="+mn-cs"/>
              </a:defRPr>
            </a:lvl8pPr>
            <a:lvl9pPr marL="2743200" indent="0" algn="ctr" defTabSz="685800">
              <a:spcBef>
                <a:spcPct val="20000"/>
              </a:spcBef>
              <a:buClr>
                <a:schemeClr val="accent1"/>
              </a:buClr>
              <a:buSzPct val="75000"/>
              <a:buFont typeface="System Font Regular"/>
              <a:buNone/>
              <a:tabLst/>
              <a:defRPr lang="en-US" sz="1200" b="1" i="0" spc="38" baseline="0">
                <a:solidFill>
                  <a:schemeClr val="accent5"/>
                </a:solidFill>
                <a:latin typeface="+mn-lt"/>
                <a:ea typeface="+mn-ea"/>
                <a:cs typeface="+mn-cs"/>
              </a:defRPr>
            </a:lvl9pPr>
          </a:lstStyle>
          <a:p>
            <a:pPr algn="l"/>
            <a:r>
              <a:rPr lang="en-US" sz="2100" dirty="0"/>
              <a:t>COAWST TEAM</a:t>
            </a:r>
          </a:p>
        </p:txBody>
      </p:sp>
    </p:spTree>
    <p:extLst>
      <p:ext uri="{BB962C8B-B14F-4D97-AF65-F5344CB8AC3E}">
        <p14:creationId xmlns:p14="http://schemas.microsoft.com/office/powerpoint/2010/main" val="4927180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2" descr="A picture containing text, outdoor, groundDescription automatically generated">
            <a:extLst>
              <a:ext uri="{FF2B5EF4-FFF2-40B4-BE49-F238E27FC236}">
                <a16:creationId xmlns:a16="http://schemas.microsoft.com/office/drawing/2014/main" id="{B7E1354E-EC7F-E143-CFD2-469CF7F7C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987" y="3336014"/>
            <a:ext cx="2122517" cy="99603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191D2B1E-16A5-B95C-C636-011D40113878}"/>
              </a:ext>
            </a:extLst>
          </p:cNvPr>
          <p:cNvSpPr txBox="1">
            <a:spLocks/>
          </p:cNvSpPr>
          <p:nvPr/>
        </p:nvSpPr>
        <p:spPr>
          <a:xfrm>
            <a:off x="381000" y="114300"/>
            <a:ext cx="8305800" cy="857250"/>
          </a:xfrm>
          <a:prstGeom prst="rect">
            <a:avLst/>
          </a:prstGeom>
        </p:spPr>
        <p:txBody>
          <a:bodyPr/>
          <a:lstStyle>
            <a:lvl1pPr algn="l" defTabSz="914400" rtl="0" eaLnBrk="1" latinLnBrk="0" hangingPunct="1">
              <a:lnSpc>
                <a:spcPct val="90000"/>
              </a:lnSpc>
              <a:spcBef>
                <a:spcPct val="0"/>
              </a:spcBef>
              <a:buNone/>
              <a:defRPr sz="2400" b="1" i="0" kern="1200" spc="50" baseline="0">
                <a:solidFill>
                  <a:srgbClr val="011FA3"/>
                </a:solidFill>
                <a:latin typeface="Obviously Wide Semi" pitchFamily="82" charset="77"/>
                <a:ea typeface="+mj-ea"/>
                <a:cs typeface="+mj-cs"/>
              </a:defRPr>
            </a:lvl1pPr>
          </a:lstStyle>
          <a:p>
            <a:r>
              <a:rPr lang="en-US" sz="1800" dirty="0" err="1">
                <a:solidFill>
                  <a:schemeClr val="accent1">
                    <a:lumMod val="50000"/>
                  </a:schemeClr>
                </a:solidFill>
              </a:rPr>
              <a:t>NOPP</a:t>
            </a:r>
            <a:r>
              <a:rPr lang="en-US" sz="1800" dirty="0">
                <a:solidFill>
                  <a:schemeClr val="accent1">
                    <a:lumMod val="50000"/>
                  </a:schemeClr>
                </a:solidFill>
              </a:rPr>
              <a:t> Hurricanes Project</a:t>
            </a:r>
          </a:p>
        </p:txBody>
      </p:sp>
      <p:pic>
        <p:nvPicPr>
          <p:cNvPr id="4" name="Picture 3">
            <a:extLst>
              <a:ext uri="{FF2B5EF4-FFF2-40B4-BE49-F238E27FC236}">
                <a16:creationId xmlns:a16="http://schemas.microsoft.com/office/drawing/2014/main" id="{16046F57-7A14-29FF-5A99-561DA24109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35567"/>
            <a:ext cx="1618872" cy="1214154"/>
          </a:xfrm>
          <a:prstGeom prst="rect">
            <a:avLst/>
          </a:prstGeom>
        </p:spPr>
      </p:pic>
      <p:sp>
        <p:nvSpPr>
          <p:cNvPr id="5" name="TextBox 4">
            <a:extLst>
              <a:ext uri="{FF2B5EF4-FFF2-40B4-BE49-F238E27FC236}">
                <a16:creationId xmlns:a16="http://schemas.microsoft.com/office/drawing/2014/main" id="{0B3393E2-F922-5A49-86A6-CC29486C704D}"/>
              </a:ext>
            </a:extLst>
          </p:cNvPr>
          <p:cNvSpPr txBox="1"/>
          <p:nvPr/>
        </p:nvSpPr>
        <p:spPr>
          <a:xfrm>
            <a:off x="591001" y="2226734"/>
            <a:ext cx="1277914" cy="253916"/>
          </a:xfrm>
          <a:prstGeom prst="rect">
            <a:avLst/>
          </a:prstGeom>
          <a:noFill/>
        </p:spPr>
        <p:txBody>
          <a:bodyPr wrap="none" rtlCol="0">
            <a:spAutoFit/>
          </a:bodyPr>
          <a:lstStyle/>
          <a:p>
            <a:r>
              <a:rPr lang="en-US" sz="1050" b="1" dirty="0">
                <a:solidFill>
                  <a:schemeClr val="accent1">
                    <a:lumMod val="50000"/>
                  </a:schemeClr>
                </a:solidFill>
              </a:rPr>
              <a:t>Task 0: COAMPS</a:t>
            </a:r>
          </a:p>
        </p:txBody>
      </p:sp>
      <p:sp>
        <p:nvSpPr>
          <p:cNvPr id="6" name="TextBox 5">
            <a:extLst>
              <a:ext uri="{FF2B5EF4-FFF2-40B4-BE49-F238E27FC236}">
                <a16:creationId xmlns:a16="http://schemas.microsoft.com/office/drawing/2014/main" id="{E6539C08-6768-02C4-C6FC-7F853F5C94E2}"/>
              </a:ext>
            </a:extLst>
          </p:cNvPr>
          <p:cNvSpPr txBox="1"/>
          <p:nvPr/>
        </p:nvSpPr>
        <p:spPr>
          <a:xfrm>
            <a:off x="2226405" y="2226734"/>
            <a:ext cx="1785156" cy="415498"/>
          </a:xfrm>
          <a:prstGeom prst="rect">
            <a:avLst/>
          </a:prstGeom>
          <a:noFill/>
        </p:spPr>
        <p:txBody>
          <a:bodyPr wrap="square" rtlCol="0">
            <a:spAutoFit/>
          </a:bodyPr>
          <a:lstStyle/>
          <a:p>
            <a:r>
              <a:rPr lang="en-US" sz="1050" b="1" dirty="0">
                <a:solidFill>
                  <a:schemeClr val="accent1">
                    <a:lumMod val="50000"/>
                  </a:schemeClr>
                </a:solidFill>
              </a:rPr>
              <a:t>Task 1: coastal elev., land surface</a:t>
            </a:r>
          </a:p>
        </p:txBody>
      </p:sp>
      <p:pic>
        <p:nvPicPr>
          <p:cNvPr id="7" name="Picture 6">
            <a:extLst>
              <a:ext uri="{FF2B5EF4-FFF2-40B4-BE49-F238E27FC236}">
                <a16:creationId xmlns:a16="http://schemas.microsoft.com/office/drawing/2014/main" id="{9EB142C3-8783-7A8D-D72A-534C005729AB}"/>
              </a:ext>
            </a:extLst>
          </p:cNvPr>
          <p:cNvPicPr>
            <a:picLocks noChangeAspect="1"/>
          </p:cNvPicPr>
          <p:nvPr/>
        </p:nvPicPr>
        <p:blipFill>
          <a:blip r:embed="rId5"/>
          <a:stretch>
            <a:fillRect/>
          </a:stretch>
        </p:blipFill>
        <p:spPr>
          <a:xfrm>
            <a:off x="2412492" y="739269"/>
            <a:ext cx="1999148" cy="1462313"/>
          </a:xfrm>
          <a:prstGeom prst="rect">
            <a:avLst/>
          </a:prstGeom>
        </p:spPr>
      </p:pic>
      <p:sp>
        <p:nvSpPr>
          <p:cNvPr id="8" name="TextBox 7">
            <a:extLst>
              <a:ext uri="{FF2B5EF4-FFF2-40B4-BE49-F238E27FC236}">
                <a16:creationId xmlns:a16="http://schemas.microsoft.com/office/drawing/2014/main" id="{6F222DEC-FA9C-9C81-0510-13EC26088D51}"/>
              </a:ext>
            </a:extLst>
          </p:cNvPr>
          <p:cNvSpPr txBox="1"/>
          <p:nvPr/>
        </p:nvSpPr>
        <p:spPr>
          <a:xfrm>
            <a:off x="5008324" y="2436673"/>
            <a:ext cx="1422773" cy="415498"/>
          </a:xfrm>
          <a:prstGeom prst="rect">
            <a:avLst/>
          </a:prstGeom>
          <a:noFill/>
        </p:spPr>
        <p:txBody>
          <a:bodyPr wrap="square" rtlCol="0">
            <a:spAutoFit/>
          </a:bodyPr>
          <a:lstStyle/>
          <a:p>
            <a:r>
              <a:rPr lang="en-US" sz="1050" b="1" dirty="0">
                <a:solidFill>
                  <a:schemeClr val="accent1">
                    <a:lumMod val="50000"/>
                  </a:schemeClr>
                </a:solidFill>
              </a:rPr>
              <a:t>Task 2: wind fields from SAR images</a:t>
            </a:r>
          </a:p>
        </p:txBody>
      </p:sp>
      <p:sp>
        <p:nvSpPr>
          <p:cNvPr id="9" name="TextBox 8">
            <a:extLst>
              <a:ext uri="{FF2B5EF4-FFF2-40B4-BE49-F238E27FC236}">
                <a16:creationId xmlns:a16="http://schemas.microsoft.com/office/drawing/2014/main" id="{15923990-2CC1-2A6E-F0FC-38DBE94D3B6E}"/>
              </a:ext>
            </a:extLst>
          </p:cNvPr>
          <p:cNvSpPr txBox="1"/>
          <p:nvPr/>
        </p:nvSpPr>
        <p:spPr>
          <a:xfrm>
            <a:off x="936967" y="385256"/>
            <a:ext cx="2486578" cy="253916"/>
          </a:xfrm>
          <a:prstGeom prst="rect">
            <a:avLst/>
          </a:prstGeom>
          <a:noFill/>
        </p:spPr>
        <p:txBody>
          <a:bodyPr wrap="none" rtlCol="0">
            <a:spAutoFit/>
          </a:bodyPr>
          <a:lstStyle/>
          <a:p>
            <a:r>
              <a:rPr lang="en-US" sz="1050" dirty="0">
                <a:solidFill>
                  <a:schemeClr val="accent1">
                    <a:lumMod val="50000"/>
                  </a:schemeClr>
                </a:solidFill>
              </a:rPr>
              <a:t>https://nopphurricane.sofarocean.com/</a:t>
            </a:r>
          </a:p>
        </p:txBody>
      </p:sp>
      <p:pic>
        <p:nvPicPr>
          <p:cNvPr id="10" name="Picture 9">
            <a:extLst>
              <a:ext uri="{FF2B5EF4-FFF2-40B4-BE49-F238E27FC236}">
                <a16:creationId xmlns:a16="http://schemas.microsoft.com/office/drawing/2014/main" id="{A32CE625-7F4C-0BF8-D49F-6AFFBEEE41E9}"/>
              </a:ext>
            </a:extLst>
          </p:cNvPr>
          <p:cNvPicPr>
            <a:picLocks noChangeAspect="1"/>
          </p:cNvPicPr>
          <p:nvPr/>
        </p:nvPicPr>
        <p:blipFill>
          <a:blip r:embed="rId6"/>
          <a:stretch>
            <a:fillRect/>
          </a:stretch>
        </p:blipFill>
        <p:spPr>
          <a:xfrm>
            <a:off x="4912085" y="811451"/>
            <a:ext cx="1644696" cy="1578724"/>
          </a:xfrm>
          <a:prstGeom prst="rect">
            <a:avLst/>
          </a:prstGeom>
        </p:spPr>
      </p:pic>
      <p:pic>
        <p:nvPicPr>
          <p:cNvPr id="11" name="Picture 10">
            <a:extLst>
              <a:ext uri="{FF2B5EF4-FFF2-40B4-BE49-F238E27FC236}">
                <a16:creationId xmlns:a16="http://schemas.microsoft.com/office/drawing/2014/main" id="{E1D0B2D5-E959-3E80-041A-BB24C38DC72A}"/>
              </a:ext>
            </a:extLst>
          </p:cNvPr>
          <p:cNvPicPr>
            <a:picLocks noChangeAspect="1"/>
          </p:cNvPicPr>
          <p:nvPr/>
        </p:nvPicPr>
        <p:blipFill>
          <a:blip r:embed="rId7"/>
          <a:stretch>
            <a:fillRect/>
          </a:stretch>
        </p:blipFill>
        <p:spPr>
          <a:xfrm>
            <a:off x="7052437" y="2961039"/>
            <a:ext cx="1836148" cy="1963546"/>
          </a:xfrm>
          <a:prstGeom prst="rect">
            <a:avLst/>
          </a:prstGeom>
        </p:spPr>
      </p:pic>
      <p:sp>
        <p:nvSpPr>
          <p:cNvPr id="12" name="TextBox 11">
            <a:extLst>
              <a:ext uri="{FF2B5EF4-FFF2-40B4-BE49-F238E27FC236}">
                <a16:creationId xmlns:a16="http://schemas.microsoft.com/office/drawing/2014/main" id="{B37069D4-8028-AA2C-22AB-7DF1BE058A7D}"/>
              </a:ext>
            </a:extLst>
          </p:cNvPr>
          <p:cNvSpPr txBox="1"/>
          <p:nvPr/>
        </p:nvSpPr>
        <p:spPr>
          <a:xfrm>
            <a:off x="4533900" y="4399850"/>
            <a:ext cx="2667786" cy="577081"/>
          </a:xfrm>
          <a:prstGeom prst="rect">
            <a:avLst/>
          </a:prstGeom>
          <a:noFill/>
        </p:spPr>
        <p:txBody>
          <a:bodyPr wrap="square" rtlCol="0">
            <a:spAutoFit/>
          </a:bodyPr>
          <a:lstStyle/>
          <a:p>
            <a:r>
              <a:rPr lang="en-US" sz="1050" b="1" dirty="0">
                <a:solidFill>
                  <a:schemeClr val="accent1">
                    <a:lumMod val="50000"/>
                  </a:schemeClr>
                </a:solidFill>
              </a:rPr>
              <a:t>Task 3: </a:t>
            </a:r>
            <a:r>
              <a:rPr lang="en-US" sz="1050" b="1" i="1" dirty="0" err="1">
                <a:solidFill>
                  <a:schemeClr val="accent1">
                    <a:lumMod val="50000"/>
                  </a:schemeClr>
                </a:solidFill>
              </a:rPr>
              <a:t>in’situ</a:t>
            </a:r>
            <a:r>
              <a:rPr lang="en-US" sz="1050" b="1" i="1" dirty="0">
                <a:solidFill>
                  <a:schemeClr val="accent1">
                    <a:lumMod val="50000"/>
                  </a:schemeClr>
                </a:solidFill>
              </a:rPr>
              <a:t> </a:t>
            </a:r>
            <a:r>
              <a:rPr lang="en-US" sz="1050" b="1" dirty="0">
                <a:solidFill>
                  <a:schemeClr val="accent1">
                    <a:lumMod val="50000"/>
                  </a:schemeClr>
                </a:solidFill>
              </a:rPr>
              <a:t>sensors, buoy drifters deployed from aircraft, moorings, Flood event viewer.</a:t>
            </a:r>
          </a:p>
        </p:txBody>
      </p:sp>
      <p:pic>
        <p:nvPicPr>
          <p:cNvPr id="13" name="Picture 12">
            <a:extLst>
              <a:ext uri="{FF2B5EF4-FFF2-40B4-BE49-F238E27FC236}">
                <a16:creationId xmlns:a16="http://schemas.microsoft.com/office/drawing/2014/main" id="{55E5C40A-23F5-0E3D-43C2-6A294413FB37}"/>
              </a:ext>
            </a:extLst>
          </p:cNvPr>
          <p:cNvPicPr>
            <a:picLocks noChangeAspect="1"/>
          </p:cNvPicPr>
          <p:nvPr/>
        </p:nvPicPr>
        <p:blipFill>
          <a:blip r:embed="rId8"/>
          <a:stretch>
            <a:fillRect/>
          </a:stretch>
        </p:blipFill>
        <p:spPr>
          <a:xfrm>
            <a:off x="86201" y="3600028"/>
            <a:ext cx="1485071" cy="1343225"/>
          </a:xfrm>
          <a:prstGeom prst="rect">
            <a:avLst/>
          </a:prstGeom>
        </p:spPr>
      </p:pic>
      <p:sp>
        <p:nvSpPr>
          <p:cNvPr id="14" name="TextBox 13">
            <a:extLst>
              <a:ext uri="{FF2B5EF4-FFF2-40B4-BE49-F238E27FC236}">
                <a16:creationId xmlns:a16="http://schemas.microsoft.com/office/drawing/2014/main" id="{C8F647A3-9E7C-4092-DB1F-A4785FBF4463}"/>
              </a:ext>
            </a:extLst>
          </p:cNvPr>
          <p:cNvSpPr txBox="1"/>
          <p:nvPr/>
        </p:nvSpPr>
        <p:spPr>
          <a:xfrm>
            <a:off x="742125" y="2921422"/>
            <a:ext cx="3145891" cy="415498"/>
          </a:xfrm>
          <a:prstGeom prst="rect">
            <a:avLst/>
          </a:prstGeom>
          <a:noFill/>
        </p:spPr>
        <p:txBody>
          <a:bodyPr wrap="square" rtlCol="0">
            <a:spAutoFit/>
          </a:bodyPr>
          <a:lstStyle/>
          <a:p>
            <a:r>
              <a:rPr lang="en-US" sz="1050" b="1" dirty="0">
                <a:solidFill>
                  <a:schemeClr val="accent1">
                    <a:lumMod val="50000"/>
                  </a:schemeClr>
                </a:solidFill>
              </a:rPr>
              <a:t>Task 4: coastal modeling teams</a:t>
            </a:r>
          </a:p>
          <a:p>
            <a:r>
              <a:rPr lang="en-US" sz="1050" b="1" dirty="0">
                <a:solidFill>
                  <a:schemeClr val="accent1">
                    <a:lumMod val="50000"/>
                  </a:schemeClr>
                </a:solidFill>
              </a:rPr>
              <a:t>USGS/</a:t>
            </a:r>
            <a:r>
              <a:rPr lang="en-US" sz="1050" b="1" dirty="0" err="1">
                <a:solidFill>
                  <a:schemeClr val="accent1">
                    <a:lumMod val="50000"/>
                  </a:schemeClr>
                </a:solidFill>
              </a:rPr>
              <a:t>Deltares</a:t>
            </a:r>
            <a:r>
              <a:rPr lang="en-US" sz="1050" b="1" dirty="0">
                <a:solidFill>
                  <a:schemeClr val="accent1">
                    <a:lumMod val="50000"/>
                  </a:schemeClr>
                </a:solidFill>
              </a:rPr>
              <a:t>   ADCIRC    COAWST</a:t>
            </a:r>
          </a:p>
        </p:txBody>
      </p:sp>
      <p:pic>
        <p:nvPicPr>
          <p:cNvPr id="15" name="Picture 14" descr="Map&#10;&#10;Description automatically generated">
            <a:extLst>
              <a:ext uri="{FF2B5EF4-FFF2-40B4-BE49-F238E27FC236}">
                <a16:creationId xmlns:a16="http://schemas.microsoft.com/office/drawing/2014/main" id="{09C67F21-D825-82BA-A411-458EB71743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7703" y="3377720"/>
            <a:ext cx="1319976" cy="1145618"/>
          </a:xfrm>
          <a:prstGeom prst="rect">
            <a:avLst/>
          </a:prstGeom>
        </p:spPr>
      </p:pic>
      <p:pic>
        <p:nvPicPr>
          <p:cNvPr id="16" name="Picture 15" descr="Map&#10;&#10;Description automatically generated">
            <a:extLst>
              <a:ext uri="{FF2B5EF4-FFF2-40B4-BE49-F238E27FC236}">
                <a16:creationId xmlns:a16="http://schemas.microsoft.com/office/drawing/2014/main" id="{A6F81C9C-367A-EB60-D57D-C639E45289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6071" y="3861027"/>
            <a:ext cx="1237326" cy="1145618"/>
          </a:xfrm>
          <a:prstGeom prst="rect">
            <a:avLst/>
          </a:prstGeom>
        </p:spPr>
      </p:pic>
      <p:pic>
        <p:nvPicPr>
          <p:cNvPr id="17" name="Picture 16">
            <a:extLst>
              <a:ext uri="{FF2B5EF4-FFF2-40B4-BE49-F238E27FC236}">
                <a16:creationId xmlns:a16="http://schemas.microsoft.com/office/drawing/2014/main" id="{2991A661-A36E-B7A2-896B-F94EFF4B9591}"/>
              </a:ext>
            </a:extLst>
          </p:cNvPr>
          <p:cNvPicPr>
            <a:picLocks noChangeAspect="1"/>
          </p:cNvPicPr>
          <p:nvPr/>
        </p:nvPicPr>
        <p:blipFill>
          <a:blip r:embed="rId11"/>
          <a:stretch>
            <a:fillRect/>
          </a:stretch>
        </p:blipFill>
        <p:spPr>
          <a:xfrm>
            <a:off x="7201686" y="1924427"/>
            <a:ext cx="1935317" cy="1415624"/>
          </a:xfrm>
          <a:prstGeom prst="rect">
            <a:avLst/>
          </a:prstGeom>
        </p:spPr>
      </p:pic>
      <p:pic>
        <p:nvPicPr>
          <p:cNvPr id="18" name="Picture 17">
            <a:extLst>
              <a:ext uri="{FF2B5EF4-FFF2-40B4-BE49-F238E27FC236}">
                <a16:creationId xmlns:a16="http://schemas.microsoft.com/office/drawing/2014/main" id="{267A4C06-97E7-523B-8CF1-AF466A54D282}"/>
              </a:ext>
            </a:extLst>
          </p:cNvPr>
          <p:cNvPicPr>
            <a:picLocks noChangeAspect="1"/>
          </p:cNvPicPr>
          <p:nvPr/>
        </p:nvPicPr>
        <p:blipFill>
          <a:blip r:embed="rId12"/>
          <a:stretch>
            <a:fillRect/>
          </a:stretch>
        </p:blipFill>
        <p:spPr>
          <a:xfrm>
            <a:off x="7032731" y="159856"/>
            <a:ext cx="2015418" cy="1764572"/>
          </a:xfrm>
          <a:prstGeom prst="rect">
            <a:avLst/>
          </a:prstGeom>
        </p:spPr>
      </p:pic>
    </p:spTree>
    <p:extLst>
      <p:ext uri="{BB962C8B-B14F-4D97-AF65-F5344CB8AC3E}">
        <p14:creationId xmlns:p14="http://schemas.microsoft.com/office/powerpoint/2010/main" val="30628076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useBgFill="1">
        <p:nvSpPr>
          <p:cNvPr id="3" name="TextBox 2">
            <a:extLst>
              <a:ext uri="{FF2B5EF4-FFF2-40B4-BE49-F238E27FC236}">
                <a16:creationId xmlns:a16="http://schemas.microsoft.com/office/drawing/2014/main" id="{AF2C47CA-7662-191F-7220-469F1F171DA8}"/>
              </a:ext>
            </a:extLst>
          </p:cNvPr>
          <p:cNvSpPr txBox="1"/>
          <p:nvPr/>
        </p:nvSpPr>
        <p:spPr>
          <a:xfrm>
            <a:off x="6420357" y="78980"/>
            <a:ext cx="2885726" cy="461665"/>
          </a:xfrm>
          <a:prstGeom prst="rect">
            <a:avLst/>
          </a:prstGeom>
        </p:spPr>
        <p:txBody>
          <a:bodyPr wrap="none" rtlCol="0">
            <a:spAutoFit/>
          </a:bodyPr>
          <a:lstStyle/>
          <a:p>
            <a:r>
              <a:rPr lang="en-US" sz="2400" b="1" dirty="0">
                <a:solidFill>
                  <a:schemeClr val="bg1"/>
                </a:solidFill>
              </a:rPr>
              <a:t>NOAA tide gauges</a:t>
            </a:r>
            <a:endParaRPr lang="en-US" sz="2400" b="1" dirty="0">
              <a:solidFill>
                <a:srgbClr val="FF0000"/>
              </a:solidFill>
            </a:endParaRPr>
          </a:p>
        </p:txBody>
      </p:sp>
      <p:sp>
        <p:nvSpPr>
          <p:cNvPr id="5" name="Text Placeholder 3">
            <a:extLst>
              <a:ext uri="{FF2B5EF4-FFF2-40B4-BE49-F238E27FC236}">
                <a16:creationId xmlns:a16="http://schemas.microsoft.com/office/drawing/2014/main" id="{BCCA1831-C727-DC80-B1F7-CCA1BDE8E4F7}"/>
              </a:ext>
            </a:extLst>
          </p:cNvPr>
          <p:cNvSpPr txBox="1">
            <a:spLocks/>
          </p:cNvSpPr>
          <p:nvPr/>
        </p:nvSpPr>
        <p:spPr>
          <a:xfrm>
            <a:off x="124181" y="69210"/>
            <a:ext cx="4962893" cy="477694"/>
          </a:xfrm>
          <a:prstGeom prst="rect">
            <a:avLst/>
          </a:prstGeom>
          <a:solidFill>
            <a:srgbClr val="FA4616"/>
          </a:solidFill>
          <a:ln>
            <a:noFill/>
          </a:ln>
        </p:spPr>
        <p:txBody>
          <a:bodyPr vert="horz" wrap="square" lIns="68580" tIns="0" rIns="68580" bIns="0" numCol="1" anchor="ctr" anchorCtr="0" compatLnSpc="1">
            <a:prstTxWarp prst="textNoShape">
              <a:avLst/>
            </a:prstTxWarp>
            <a:noAutofit/>
          </a:bodyPr>
          <a:lstStyle>
            <a:lvl1pPr marL="0" indent="0" algn="ctr" eaLnBrk="1" hangingPunct="1">
              <a:spcBef>
                <a:spcPts val="0"/>
              </a:spcBef>
              <a:spcAft>
                <a:spcPts val="450"/>
              </a:spcAft>
              <a:buClr>
                <a:srgbClr val="FF462C"/>
              </a:buClr>
              <a:buSzPct val="100000"/>
              <a:buFont typeface="Wingdings" pitchFamily="2" charset="2"/>
              <a:buNone/>
              <a:defRPr sz="1800" b="0" i="0" spc="30" baseline="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342900" indent="0" eaLnBrk="1" hangingPunct="1">
              <a:spcBef>
                <a:spcPts val="0"/>
              </a:spcBef>
              <a:spcAft>
                <a:spcPts val="450"/>
              </a:spcAft>
              <a:buClr>
                <a:schemeClr val="accent3"/>
              </a:buClr>
              <a:buSzPct val="100000"/>
              <a:buFont typeface="Wingdings" pitchFamily="2" charset="2"/>
              <a:buNone/>
              <a:defRPr sz="1500" b="1" i="0">
                <a:solidFill>
                  <a:schemeClr val="accent4"/>
                </a:solidFill>
                <a:latin typeface="+mn-lt"/>
                <a:ea typeface="MS PGothic" panose="020B0600070205080204" pitchFamily="34" charset="-128"/>
                <a:cs typeface="Arial" panose="020B0604020202020204" pitchFamily="34" charset="0"/>
              </a:defRPr>
            </a:lvl2pPr>
            <a:lvl3pPr marL="685800" indent="0" eaLnBrk="1" hangingPunct="1">
              <a:spcBef>
                <a:spcPts val="0"/>
              </a:spcBef>
              <a:spcAft>
                <a:spcPts val="450"/>
              </a:spcAft>
              <a:buClr>
                <a:schemeClr val="accent3"/>
              </a:buClr>
              <a:buSzPct val="100000"/>
              <a:buFont typeface="Wingdings" pitchFamily="2" charset="2"/>
              <a:buNone/>
              <a:defRPr sz="1350" b="1" i="0">
                <a:solidFill>
                  <a:schemeClr val="accent5"/>
                </a:solidFill>
                <a:latin typeface="+mn-lt"/>
                <a:ea typeface="MS PGothic" panose="020B0600070205080204" pitchFamily="34" charset="-128"/>
                <a:cs typeface="Arial" panose="020B0604020202020204" pitchFamily="34" charset="0"/>
              </a:defRPr>
            </a:lvl3pPr>
            <a:lvl4pPr marL="1028700" indent="0" eaLnBrk="1" hangingPunct="1">
              <a:spcBef>
                <a:spcPts val="0"/>
              </a:spcBef>
              <a:spcAft>
                <a:spcPts val="450"/>
              </a:spcAft>
              <a:buClr>
                <a:schemeClr val="accent3"/>
              </a:buClr>
              <a:buSzPct val="100000"/>
              <a:buFont typeface="Wingdings" pitchFamily="2" charset="2"/>
              <a:buNone/>
              <a:tabLst/>
              <a:defRPr sz="1200" b="1" i="1">
                <a:solidFill>
                  <a:schemeClr val="accent5"/>
                </a:solidFill>
                <a:latin typeface="+mn-lt"/>
                <a:ea typeface="MS PGothic" panose="020B0600070205080204" pitchFamily="34" charset="-128"/>
                <a:cs typeface="Helvetica Oblique" pitchFamily="2" charset="0"/>
              </a:defRPr>
            </a:lvl4pPr>
            <a:lvl5pPr marL="1371600" indent="0" eaLnBrk="1" hangingPunct="1">
              <a:spcBef>
                <a:spcPts val="450"/>
              </a:spcBef>
              <a:spcAft>
                <a:spcPts val="450"/>
              </a:spcAft>
              <a:buClr>
                <a:schemeClr val="accent3">
                  <a:lumMod val="60000"/>
                  <a:lumOff val="40000"/>
                </a:schemeClr>
              </a:buClr>
              <a:buSzPct val="75000"/>
              <a:buFont typeface="System Font Regular"/>
              <a:buNone/>
              <a:tabLst/>
              <a:defRPr sz="1200" b="1" i="0" cap="all" spc="15" baseline="0">
                <a:solidFill>
                  <a:schemeClr val="accent1"/>
                </a:solidFill>
                <a:latin typeface="+mn-lt"/>
                <a:ea typeface="MS PGothic" panose="020B0600070205080204" pitchFamily="34" charset="-128"/>
                <a:cs typeface="Arial" panose="020B0604020202020204" pitchFamily="34" charset="0"/>
              </a:defRPr>
            </a:lvl5pPr>
            <a:lvl6pPr marL="1714500" indent="0" defTabSz="685800">
              <a:spcBef>
                <a:spcPts val="0"/>
              </a:spcBef>
              <a:spcAft>
                <a:spcPts val="450"/>
              </a:spcAft>
              <a:buClr>
                <a:schemeClr val="accent1">
                  <a:lumMod val="60000"/>
                  <a:lumOff val="40000"/>
                </a:schemeClr>
              </a:buClr>
              <a:buSzPct val="75000"/>
              <a:buFont typeface="System Font Regular"/>
              <a:buNone/>
              <a:tabLst/>
              <a:defRPr lang="en-US" sz="1200" b="1" i="0" spc="75" baseline="0">
                <a:solidFill>
                  <a:schemeClr val="accent5"/>
                </a:solidFill>
                <a:latin typeface="Arial Narrow" panose="020B0604020202020204" pitchFamily="34" charset="0"/>
                <a:ea typeface="+mn-ea"/>
                <a:cs typeface="Arial Narrow" panose="020B0604020202020204" pitchFamily="34" charset="0"/>
              </a:defRPr>
            </a:lvl6pPr>
            <a:lvl7pPr marL="2057400" indent="0" defTabSz="685800">
              <a:spcBef>
                <a:spcPts val="0"/>
              </a:spcBef>
              <a:spcAft>
                <a:spcPts val="450"/>
              </a:spcAft>
              <a:buClr>
                <a:schemeClr val="accent1"/>
              </a:buClr>
              <a:buSzPct val="75000"/>
              <a:buFont typeface="System Font Regular"/>
              <a:buNone/>
              <a:tabLst/>
              <a:defRPr lang="en-US" sz="1200" b="1" i="0" baseline="0">
                <a:solidFill>
                  <a:schemeClr val="accent5"/>
                </a:solidFill>
                <a:latin typeface="+mn-lt"/>
                <a:ea typeface="+mn-ea"/>
                <a:cs typeface="+mn-cs"/>
              </a:defRPr>
            </a:lvl7pPr>
            <a:lvl8pPr marL="2400300" indent="0" defTabSz="685800">
              <a:spcBef>
                <a:spcPts val="0"/>
              </a:spcBef>
              <a:spcAft>
                <a:spcPts val="450"/>
              </a:spcAft>
              <a:buClr>
                <a:schemeClr val="accent1">
                  <a:lumMod val="60000"/>
                  <a:lumOff val="40000"/>
                </a:schemeClr>
              </a:buClr>
              <a:buSzPct val="75000"/>
              <a:buFont typeface="System Font Regular"/>
              <a:buNone/>
              <a:tabLst/>
              <a:defRPr lang="en-US" sz="1200" b="1" i="1" baseline="0">
                <a:solidFill>
                  <a:schemeClr val="accent5"/>
                </a:solidFill>
                <a:latin typeface="+mn-lt"/>
                <a:ea typeface="+mn-ea"/>
                <a:cs typeface="+mn-cs"/>
              </a:defRPr>
            </a:lvl8pPr>
            <a:lvl9pPr marL="2743200" indent="0" algn="ctr" defTabSz="685800">
              <a:spcBef>
                <a:spcPct val="20000"/>
              </a:spcBef>
              <a:buClr>
                <a:schemeClr val="accent1"/>
              </a:buClr>
              <a:buSzPct val="75000"/>
              <a:buFont typeface="System Font Regular"/>
              <a:buNone/>
              <a:tabLst/>
              <a:defRPr lang="en-US" sz="1200" b="1" i="0" spc="38" baseline="0">
                <a:solidFill>
                  <a:schemeClr val="accent5"/>
                </a:solidFill>
                <a:latin typeface="+mn-lt"/>
                <a:ea typeface="+mn-ea"/>
                <a:cs typeface="+mn-cs"/>
              </a:defRPr>
            </a:lvl9pPr>
          </a:lstStyle>
          <a:p>
            <a:pPr algn="l"/>
            <a:r>
              <a:rPr lang="en-US" sz="2100" dirty="0"/>
              <a:t>Water level observations vs forecasts</a:t>
            </a:r>
          </a:p>
        </p:txBody>
      </p:sp>
      <p:sp>
        <p:nvSpPr>
          <p:cNvPr id="6" name="TextBox 5">
            <a:extLst>
              <a:ext uri="{FF2B5EF4-FFF2-40B4-BE49-F238E27FC236}">
                <a16:creationId xmlns:a16="http://schemas.microsoft.com/office/drawing/2014/main" id="{25129DF0-E94E-E5CA-026F-701BE6DAAF2A}"/>
              </a:ext>
            </a:extLst>
          </p:cNvPr>
          <p:cNvSpPr txBox="1"/>
          <p:nvPr/>
        </p:nvSpPr>
        <p:spPr>
          <a:xfrm>
            <a:off x="312517" y="546904"/>
            <a:ext cx="1879041" cy="461665"/>
          </a:xfrm>
          <a:prstGeom prst="rect">
            <a:avLst/>
          </a:prstGeom>
          <a:noFill/>
        </p:spPr>
        <p:txBody>
          <a:bodyPr wrap="none" rtlCol="0">
            <a:spAutoFit/>
          </a:bodyPr>
          <a:lstStyle/>
          <a:p>
            <a:r>
              <a:rPr lang="en-US" sz="2400" b="1" dirty="0">
                <a:solidFill>
                  <a:schemeClr val="bg1"/>
                </a:solidFill>
              </a:rPr>
              <a:t>Time series</a:t>
            </a:r>
            <a:endParaRPr lang="en-US" sz="2400" b="1" dirty="0">
              <a:solidFill>
                <a:srgbClr val="FF0000"/>
              </a:solidFill>
            </a:endParaRPr>
          </a:p>
        </p:txBody>
      </p:sp>
      <p:pic>
        <p:nvPicPr>
          <p:cNvPr id="7" name="Picture 6">
            <a:extLst>
              <a:ext uri="{FF2B5EF4-FFF2-40B4-BE49-F238E27FC236}">
                <a16:creationId xmlns:a16="http://schemas.microsoft.com/office/drawing/2014/main" id="{8F007393-A950-5502-9A64-D417DB6FBB76}"/>
              </a:ext>
            </a:extLst>
          </p:cNvPr>
          <p:cNvPicPr>
            <a:picLocks noChangeAspect="1"/>
          </p:cNvPicPr>
          <p:nvPr/>
        </p:nvPicPr>
        <p:blipFill>
          <a:blip r:embed="rId3"/>
          <a:stretch>
            <a:fillRect/>
          </a:stretch>
        </p:blipFill>
        <p:spPr>
          <a:xfrm>
            <a:off x="179789" y="713153"/>
            <a:ext cx="5192885" cy="1747702"/>
          </a:xfrm>
          <a:prstGeom prst="rect">
            <a:avLst/>
          </a:prstGeom>
        </p:spPr>
      </p:pic>
      <p:pic>
        <p:nvPicPr>
          <p:cNvPr id="8" name="Picture 7">
            <a:extLst>
              <a:ext uri="{FF2B5EF4-FFF2-40B4-BE49-F238E27FC236}">
                <a16:creationId xmlns:a16="http://schemas.microsoft.com/office/drawing/2014/main" id="{8733D8B7-F748-8075-9D00-7117F35E8992}"/>
              </a:ext>
            </a:extLst>
          </p:cNvPr>
          <p:cNvPicPr>
            <a:picLocks noChangeAspect="1"/>
          </p:cNvPicPr>
          <p:nvPr/>
        </p:nvPicPr>
        <p:blipFill>
          <a:blip r:embed="rId4"/>
          <a:stretch>
            <a:fillRect/>
          </a:stretch>
        </p:blipFill>
        <p:spPr>
          <a:xfrm>
            <a:off x="5617622" y="540645"/>
            <a:ext cx="1060009" cy="1478110"/>
          </a:xfrm>
          <a:prstGeom prst="rect">
            <a:avLst/>
          </a:prstGeom>
        </p:spPr>
      </p:pic>
      <p:pic>
        <p:nvPicPr>
          <p:cNvPr id="9" name="Picture 8">
            <a:extLst>
              <a:ext uri="{FF2B5EF4-FFF2-40B4-BE49-F238E27FC236}">
                <a16:creationId xmlns:a16="http://schemas.microsoft.com/office/drawing/2014/main" id="{EB3D0627-4A3C-A3E9-C9FC-770EF338B25D}"/>
              </a:ext>
            </a:extLst>
          </p:cNvPr>
          <p:cNvPicPr>
            <a:picLocks noChangeAspect="1"/>
          </p:cNvPicPr>
          <p:nvPr/>
        </p:nvPicPr>
        <p:blipFill>
          <a:blip r:embed="rId5"/>
          <a:stretch>
            <a:fillRect/>
          </a:stretch>
        </p:blipFill>
        <p:spPr>
          <a:xfrm>
            <a:off x="359932" y="2023987"/>
            <a:ext cx="5060156" cy="1797065"/>
          </a:xfrm>
          <a:prstGeom prst="rect">
            <a:avLst/>
          </a:prstGeom>
        </p:spPr>
      </p:pic>
      <p:pic>
        <p:nvPicPr>
          <p:cNvPr id="10" name="Picture 9">
            <a:extLst>
              <a:ext uri="{FF2B5EF4-FFF2-40B4-BE49-F238E27FC236}">
                <a16:creationId xmlns:a16="http://schemas.microsoft.com/office/drawing/2014/main" id="{44DA344F-4D7C-1666-F5C0-23F7D09432C7}"/>
              </a:ext>
            </a:extLst>
          </p:cNvPr>
          <p:cNvPicPr>
            <a:picLocks noChangeAspect="1"/>
          </p:cNvPicPr>
          <p:nvPr/>
        </p:nvPicPr>
        <p:blipFill rotWithShape="1">
          <a:blip r:embed="rId6"/>
          <a:srcRect l="1829"/>
          <a:stretch/>
        </p:blipFill>
        <p:spPr>
          <a:xfrm>
            <a:off x="359932" y="3365901"/>
            <a:ext cx="5060156" cy="1751569"/>
          </a:xfrm>
          <a:prstGeom prst="rect">
            <a:avLst/>
          </a:prstGeom>
        </p:spPr>
      </p:pic>
      <p:pic>
        <p:nvPicPr>
          <p:cNvPr id="11" name="Picture 10">
            <a:extLst>
              <a:ext uri="{FF2B5EF4-FFF2-40B4-BE49-F238E27FC236}">
                <a16:creationId xmlns:a16="http://schemas.microsoft.com/office/drawing/2014/main" id="{A2A78CE3-7FD7-6715-63B3-D67A62509D23}"/>
              </a:ext>
            </a:extLst>
          </p:cNvPr>
          <p:cNvPicPr>
            <a:picLocks noChangeAspect="1"/>
          </p:cNvPicPr>
          <p:nvPr/>
        </p:nvPicPr>
        <p:blipFill>
          <a:blip r:embed="rId7"/>
          <a:stretch>
            <a:fillRect/>
          </a:stretch>
        </p:blipFill>
        <p:spPr>
          <a:xfrm>
            <a:off x="6683641" y="1854127"/>
            <a:ext cx="1060009" cy="1511774"/>
          </a:xfrm>
          <a:prstGeom prst="rect">
            <a:avLst/>
          </a:prstGeom>
        </p:spPr>
      </p:pic>
      <p:pic>
        <p:nvPicPr>
          <p:cNvPr id="12" name="Picture 11">
            <a:extLst>
              <a:ext uri="{FF2B5EF4-FFF2-40B4-BE49-F238E27FC236}">
                <a16:creationId xmlns:a16="http://schemas.microsoft.com/office/drawing/2014/main" id="{0381B531-A0FF-CDEF-D13E-7853B9E5DBE6}"/>
              </a:ext>
            </a:extLst>
          </p:cNvPr>
          <p:cNvPicPr>
            <a:picLocks noChangeAspect="1"/>
          </p:cNvPicPr>
          <p:nvPr/>
        </p:nvPicPr>
        <p:blipFill>
          <a:blip r:embed="rId8"/>
          <a:stretch>
            <a:fillRect/>
          </a:stretch>
        </p:blipFill>
        <p:spPr>
          <a:xfrm>
            <a:off x="5600231" y="3365901"/>
            <a:ext cx="1060009" cy="1503558"/>
          </a:xfrm>
          <a:prstGeom prst="rect">
            <a:avLst/>
          </a:prstGeom>
        </p:spPr>
      </p:pic>
    </p:spTree>
    <p:extLst>
      <p:ext uri="{BB962C8B-B14F-4D97-AF65-F5344CB8AC3E}">
        <p14:creationId xmlns:p14="http://schemas.microsoft.com/office/powerpoint/2010/main" val="1761431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EBC22D9E-EE92-7FEB-E663-0F5C8085C3A0}"/>
              </a:ext>
            </a:extLst>
          </p:cNvPr>
          <p:cNvSpPr txBox="1">
            <a:spLocks/>
          </p:cNvSpPr>
          <p:nvPr/>
        </p:nvSpPr>
        <p:spPr>
          <a:xfrm>
            <a:off x="124182" y="69210"/>
            <a:ext cx="2506166" cy="347479"/>
          </a:xfrm>
          <a:prstGeom prst="rect">
            <a:avLst/>
          </a:prstGeom>
          <a:solidFill>
            <a:srgbClr val="FA4616"/>
          </a:solidFill>
          <a:ln>
            <a:noFill/>
          </a:ln>
        </p:spPr>
        <p:txBody>
          <a:bodyPr vert="horz" wrap="square" lIns="68580" tIns="0" rIns="68580" bIns="0" numCol="1" anchor="ctr" anchorCtr="0" compatLnSpc="1">
            <a:prstTxWarp prst="textNoShape">
              <a:avLst/>
            </a:prstTxWarp>
            <a:noAutofit/>
          </a:bodyPr>
          <a:lstStyle>
            <a:lvl1pPr marL="0" indent="0" algn="ctr" eaLnBrk="1" hangingPunct="1">
              <a:spcBef>
                <a:spcPts val="0"/>
              </a:spcBef>
              <a:spcAft>
                <a:spcPts val="450"/>
              </a:spcAft>
              <a:buClr>
                <a:srgbClr val="FF462C"/>
              </a:buClr>
              <a:buSzPct val="100000"/>
              <a:buFont typeface="Wingdings" pitchFamily="2" charset="2"/>
              <a:buNone/>
              <a:defRPr sz="1800" b="0" i="0" spc="30" baseline="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342900" indent="0" eaLnBrk="1" hangingPunct="1">
              <a:spcBef>
                <a:spcPts val="0"/>
              </a:spcBef>
              <a:spcAft>
                <a:spcPts val="450"/>
              </a:spcAft>
              <a:buClr>
                <a:schemeClr val="accent3"/>
              </a:buClr>
              <a:buSzPct val="100000"/>
              <a:buFont typeface="Wingdings" pitchFamily="2" charset="2"/>
              <a:buNone/>
              <a:defRPr sz="1500" b="1" i="0">
                <a:solidFill>
                  <a:schemeClr val="accent4"/>
                </a:solidFill>
                <a:latin typeface="+mn-lt"/>
                <a:ea typeface="MS PGothic" panose="020B0600070205080204" pitchFamily="34" charset="-128"/>
                <a:cs typeface="Arial" panose="020B0604020202020204" pitchFamily="34" charset="0"/>
              </a:defRPr>
            </a:lvl2pPr>
            <a:lvl3pPr marL="685800" indent="0" eaLnBrk="1" hangingPunct="1">
              <a:spcBef>
                <a:spcPts val="0"/>
              </a:spcBef>
              <a:spcAft>
                <a:spcPts val="450"/>
              </a:spcAft>
              <a:buClr>
                <a:schemeClr val="accent3"/>
              </a:buClr>
              <a:buSzPct val="100000"/>
              <a:buFont typeface="Wingdings" pitchFamily="2" charset="2"/>
              <a:buNone/>
              <a:defRPr sz="1350" b="1" i="0">
                <a:solidFill>
                  <a:schemeClr val="accent5"/>
                </a:solidFill>
                <a:latin typeface="+mn-lt"/>
                <a:ea typeface="MS PGothic" panose="020B0600070205080204" pitchFamily="34" charset="-128"/>
                <a:cs typeface="Arial" panose="020B0604020202020204" pitchFamily="34" charset="0"/>
              </a:defRPr>
            </a:lvl3pPr>
            <a:lvl4pPr marL="1028700" indent="0" eaLnBrk="1" hangingPunct="1">
              <a:spcBef>
                <a:spcPts val="0"/>
              </a:spcBef>
              <a:spcAft>
                <a:spcPts val="450"/>
              </a:spcAft>
              <a:buClr>
                <a:schemeClr val="accent3"/>
              </a:buClr>
              <a:buSzPct val="100000"/>
              <a:buFont typeface="Wingdings" pitchFamily="2" charset="2"/>
              <a:buNone/>
              <a:tabLst/>
              <a:defRPr sz="1200" b="1" i="1">
                <a:solidFill>
                  <a:schemeClr val="accent5"/>
                </a:solidFill>
                <a:latin typeface="+mn-lt"/>
                <a:ea typeface="MS PGothic" panose="020B0600070205080204" pitchFamily="34" charset="-128"/>
                <a:cs typeface="Helvetica Oblique" pitchFamily="2" charset="0"/>
              </a:defRPr>
            </a:lvl4pPr>
            <a:lvl5pPr marL="1371600" indent="0" eaLnBrk="1" hangingPunct="1">
              <a:spcBef>
                <a:spcPts val="450"/>
              </a:spcBef>
              <a:spcAft>
                <a:spcPts val="450"/>
              </a:spcAft>
              <a:buClr>
                <a:schemeClr val="accent3">
                  <a:lumMod val="60000"/>
                  <a:lumOff val="40000"/>
                </a:schemeClr>
              </a:buClr>
              <a:buSzPct val="75000"/>
              <a:buFont typeface="System Font Regular"/>
              <a:buNone/>
              <a:tabLst/>
              <a:defRPr sz="1200" b="1" i="0" cap="all" spc="15" baseline="0">
                <a:solidFill>
                  <a:schemeClr val="accent1"/>
                </a:solidFill>
                <a:latin typeface="+mn-lt"/>
                <a:ea typeface="MS PGothic" panose="020B0600070205080204" pitchFamily="34" charset="-128"/>
                <a:cs typeface="Arial" panose="020B0604020202020204" pitchFamily="34" charset="0"/>
              </a:defRPr>
            </a:lvl5pPr>
            <a:lvl6pPr marL="1714500" indent="0" defTabSz="685800">
              <a:spcBef>
                <a:spcPts val="0"/>
              </a:spcBef>
              <a:spcAft>
                <a:spcPts val="450"/>
              </a:spcAft>
              <a:buClr>
                <a:schemeClr val="accent1">
                  <a:lumMod val="60000"/>
                  <a:lumOff val="40000"/>
                </a:schemeClr>
              </a:buClr>
              <a:buSzPct val="75000"/>
              <a:buFont typeface="System Font Regular"/>
              <a:buNone/>
              <a:tabLst/>
              <a:defRPr lang="en-US" sz="1200" b="1" i="0" spc="75" baseline="0">
                <a:solidFill>
                  <a:schemeClr val="accent5"/>
                </a:solidFill>
                <a:latin typeface="Arial Narrow" panose="020B0604020202020204" pitchFamily="34" charset="0"/>
                <a:ea typeface="+mn-ea"/>
                <a:cs typeface="Arial Narrow" panose="020B0604020202020204" pitchFamily="34" charset="0"/>
              </a:defRPr>
            </a:lvl6pPr>
            <a:lvl7pPr marL="2057400" indent="0" defTabSz="685800">
              <a:spcBef>
                <a:spcPts val="0"/>
              </a:spcBef>
              <a:spcAft>
                <a:spcPts val="450"/>
              </a:spcAft>
              <a:buClr>
                <a:schemeClr val="accent1"/>
              </a:buClr>
              <a:buSzPct val="75000"/>
              <a:buFont typeface="System Font Regular"/>
              <a:buNone/>
              <a:tabLst/>
              <a:defRPr lang="en-US" sz="1200" b="1" i="0" baseline="0">
                <a:solidFill>
                  <a:schemeClr val="accent5"/>
                </a:solidFill>
                <a:latin typeface="+mn-lt"/>
                <a:ea typeface="+mn-ea"/>
                <a:cs typeface="+mn-cs"/>
              </a:defRPr>
            </a:lvl7pPr>
            <a:lvl8pPr marL="2400300" indent="0" defTabSz="685800">
              <a:spcBef>
                <a:spcPts val="0"/>
              </a:spcBef>
              <a:spcAft>
                <a:spcPts val="450"/>
              </a:spcAft>
              <a:buClr>
                <a:schemeClr val="accent1">
                  <a:lumMod val="60000"/>
                  <a:lumOff val="40000"/>
                </a:schemeClr>
              </a:buClr>
              <a:buSzPct val="75000"/>
              <a:buFont typeface="System Font Regular"/>
              <a:buNone/>
              <a:tabLst/>
              <a:defRPr lang="en-US" sz="1200" b="1" i="1" baseline="0">
                <a:solidFill>
                  <a:schemeClr val="accent5"/>
                </a:solidFill>
                <a:latin typeface="+mn-lt"/>
                <a:ea typeface="+mn-ea"/>
                <a:cs typeface="+mn-cs"/>
              </a:defRPr>
            </a:lvl8pPr>
            <a:lvl9pPr marL="2743200" indent="0" algn="ctr" defTabSz="685800">
              <a:spcBef>
                <a:spcPct val="20000"/>
              </a:spcBef>
              <a:buClr>
                <a:schemeClr val="accent1"/>
              </a:buClr>
              <a:buSzPct val="75000"/>
              <a:buFont typeface="System Font Regular"/>
              <a:buNone/>
              <a:tabLst/>
              <a:defRPr lang="en-US" sz="1200" b="1" i="0" spc="38" baseline="0">
                <a:solidFill>
                  <a:schemeClr val="accent5"/>
                </a:solidFill>
                <a:latin typeface="+mn-lt"/>
                <a:ea typeface="+mn-ea"/>
                <a:cs typeface="+mn-cs"/>
              </a:defRPr>
            </a:lvl9pPr>
          </a:lstStyle>
          <a:p>
            <a:pPr algn="l"/>
            <a:r>
              <a:rPr lang="en-US" sz="2100" dirty="0"/>
              <a:t>Wave observations</a:t>
            </a:r>
          </a:p>
        </p:txBody>
      </p:sp>
      <p:pic>
        <p:nvPicPr>
          <p:cNvPr id="16" name="Picture 15" descr="Chart&#10;&#10;Description automatically generated">
            <a:extLst>
              <a:ext uri="{FF2B5EF4-FFF2-40B4-BE49-F238E27FC236}">
                <a16:creationId xmlns:a16="http://schemas.microsoft.com/office/drawing/2014/main" id="{137BCB63-D159-2A88-CB3D-5AE152E8F344}"/>
              </a:ext>
            </a:extLst>
          </p:cNvPr>
          <p:cNvPicPr>
            <a:picLocks noChangeAspect="1"/>
          </p:cNvPicPr>
          <p:nvPr/>
        </p:nvPicPr>
        <p:blipFill rotWithShape="1">
          <a:blip r:embed="rId3">
            <a:extLst>
              <a:ext uri="{28A0092B-C50C-407E-A947-70E740481C1C}">
                <a14:useLocalDpi xmlns:a14="http://schemas.microsoft.com/office/drawing/2010/main" val="0"/>
              </a:ext>
            </a:extLst>
          </a:blip>
          <a:srcRect l="13674" t="9322" r="11168" b="4707"/>
          <a:stretch/>
        </p:blipFill>
        <p:spPr>
          <a:xfrm>
            <a:off x="413649" y="851599"/>
            <a:ext cx="4341275" cy="3724357"/>
          </a:xfrm>
          <a:prstGeom prst="rect">
            <a:avLst/>
          </a:prstGeom>
        </p:spPr>
      </p:pic>
      <p:sp>
        <p:nvSpPr>
          <p:cNvPr id="17" name="TextBox 16">
            <a:extLst>
              <a:ext uri="{FF2B5EF4-FFF2-40B4-BE49-F238E27FC236}">
                <a16:creationId xmlns:a16="http://schemas.microsoft.com/office/drawing/2014/main" id="{630E52DA-5AF1-FBCC-E153-87D52725CDDC}"/>
              </a:ext>
            </a:extLst>
          </p:cNvPr>
          <p:cNvSpPr txBox="1"/>
          <p:nvPr/>
        </p:nvSpPr>
        <p:spPr>
          <a:xfrm>
            <a:off x="4754924" y="242949"/>
            <a:ext cx="4281378" cy="1323439"/>
          </a:xfrm>
          <a:prstGeom prst="rect">
            <a:avLst/>
          </a:prstGeom>
          <a:noFill/>
        </p:spPr>
        <p:txBody>
          <a:bodyPr wrap="square" rtlCol="0">
            <a:spAutoFit/>
          </a:bodyPr>
          <a:lstStyle/>
          <a:p>
            <a:pPr marL="342900" lvl="1" indent="-342900">
              <a:buFont typeface="Arial" panose="020B0604020202020204" pitchFamily="34" charset="0"/>
              <a:buChar char="•"/>
            </a:pPr>
            <a:r>
              <a:rPr lang="en-US" sz="1600" b="1" dirty="0"/>
              <a:t>2 </a:t>
            </a:r>
            <a:r>
              <a:rPr lang="en-US" sz="1600" b="1" dirty="0" err="1"/>
              <a:t>MicroSwifts</a:t>
            </a:r>
            <a:endParaRPr lang="en-US" sz="1600" b="1" dirty="0"/>
          </a:p>
          <a:p>
            <a:pPr marL="342900" indent="-342900">
              <a:buFont typeface="Arial" panose="020B0604020202020204" pitchFamily="34" charset="0"/>
              <a:buChar char="•"/>
            </a:pPr>
            <a:r>
              <a:rPr lang="en-US" sz="1600" b="1" dirty="0"/>
              <a:t>6 Spotters</a:t>
            </a:r>
          </a:p>
          <a:p>
            <a:pPr marL="342900" indent="-342900">
              <a:buFont typeface="Arial" panose="020B0604020202020204" pitchFamily="34" charset="0"/>
              <a:buChar char="•"/>
            </a:pPr>
            <a:r>
              <a:rPr lang="en-US" sz="1600" b="1" dirty="0"/>
              <a:t>10 DWDS buoys (in FL Western Shelf)</a:t>
            </a:r>
          </a:p>
          <a:p>
            <a:pPr marL="342900" indent="-342900">
              <a:buFont typeface="Arial" panose="020B0604020202020204" pitchFamily="34" charset="0"/>
              <a:buChar char="•"/>
            </a:pPr>
            <a:r>
              <a:rPr lang="en-US" sz="1600" b="1" dirty="0"/>
              <a:t>3 NDBC buoys</a:t>
            </a:r>
          </a:p>
          <a:p>
            <a:pPr marL="342900" indent="-342900">
              <a:buFont typeface="Arial" panose="020B0604020202020204" pitchFamily="34" charset="0"/>
              <a:buChar char="•"/>
            </a:pPr>
            <a:endParaRPr lang="en-US" sz="1600" b="1" dirty="0"/>
          </a:p>
        </p:txBody>
      </p:sp>
      <p:pic>
        <p:nvPicPr>
          <p:cNvPr id="4" name="Picture 3" descr="A blue logo with a curved design&#10;&#10;Description automatically generated">
            <a:extLst>
              <a:ext uri="{FF2B5EF4-FFF2-40B4-BE49-F238E27FC236}">
                <a16:creationId xmlns:a16="http://schemas.microsoft.com/office/drawing/2014/main" id="{DDE62719-F2A9-F73E-A454-7DBA9735EF1F}"/>
              </a:ext>
            </a:extLst>
          </p:cNvPr>
          <p:cNvPicPr>
            <a:picLocks noChangeAspect="1"/>
          </p:cNvPicPr>
          <p:nvPr/>
        </p:nvPicPr>
        <p:blipFill>
          <a:blip r:embed="rId4"/>
          <a:stretch>
            <a:fillRect/>
          </a:stretch>
        </p:blipFill>
        <p:spPr>
          <a:xfrm>
            <a:off x="5668701" y="3620081"/>
            <a:ext cx="922856" cy="671820"/>
          </a:xfrm>
          <a:prstGeom prst="rect">
            <a:avLst/>
          </a:prstGeom>
        </p:spPr>
      </p:pic>
      <p:pic>
        <p:nvPicPr>
          <p:cNvPr id="6" name="Picture 5" descr="Blue letters on a black background&#10;&#10;Description automatically generated">
            <a:extLst>
              <a:ext uri="{FF2B5EF4-FFF2-40B4-BE49-F238E27FC236}">
                <a16:creationId xmlns:a16="http://schemas.microsoft.com/office/drawing/2014/main" id="{2FBF80BA-41FA-5D42-186A-5F47CF3598A1}"/>
              </a:ext>
            </a:extLst>
          </p:cNvPr>
          <p:cNvPicPr>
            <a:picLocks noChangeAspect="1"/>
          </p:cNvPicPr>
          <p:nvPr/>
        </p:nvPicPr>
        <p:blipFill>
          <a:blip r:embed="rId5"/>
          <a:stretch>
            <a:fillRect/>
          </a:stretch>
        </p:blipFill>
        <p:spPr>
          <a:xfrm>
            <a:off x="6981546" y="3329997"/>
            <a:ext cx="1725919" cy="575306"/>
          </a:xfrm>
          <a:prstGeom prst="rect">
            <a:avLst/>
          </a:prstGeom>
        </p:spPr>
      </p:pic>
      <p:pic>
        <p:nvPicPr>
          <p:cNvPr id="10" name="Picture 9">
            <a:extLst>
              <a:ext uri="{FF2B5EF4-FFF2-40B4-BE49-F238E27FC236}">
                <a16:creationId xmlns:a16="http://schemas.microsoft.com/office/drawing/2014/main" id="{47B35915-3310-C422-D1BC-E92145D3CD49}"/>
              </a:ext>
            </a:extLst>
          </p:cNvPr>
          <p:cNvPicPr>
            <a:picLocks noChangeAspect="1"/>
          </p:cNvPicPr>
          <p:nvPr/>
        </p:nvPicPr>
        <p:blipFill>
          <a:blip r:embed="rId6"/>
          <a:stretch>
            <a:fillRect/>
          </a:stretch>
        </p:blipFill>
        <p:spPr>
          <a:xfrm>
            <a:off x="5453304" y="4291901"/>
            <a:ext cx="3571875" cy="371475"/>
          </a:xfrm>
          <a:prstGeom prst="rect">
            <a:avLst/>
          </a:prstGeom>
        </p:spPr>
      </p:pic>
    </p:spTree>
    <p:extLst>
      <p:ext uri="{BB962C8B-B14F-4D97-AF65-F5344CB8AC3E}">
        <p14:creationId xmlns:p14="http://schemas.microsoft.com/office/powerpoint/2010/main" val="502038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838A0D-C759-887E-DAF9-55CF02F7BBF6}"/>
              </a:ext>
            </a:extLst>
          </p:cNvPr>
          <p:cNvPicPr>
            <a:picLocks noChangeAspect="1"/>
          </p:cNvPicPr>
          <p:nvPr/>
        </p:nvPicPr>
        <p:blipFill rotWithShape="1">
          <a:blip r:embed="rId2"/>
          <a:srcRect t="31305"/>
          <a:stretch/>
        </p:blipFill>
        <p:spPr>
          <a:xfrm>
            <a:off x="2280380" y="109809"/>
            <a:ext cx="4608100" cy="1331383"/>
          </a:xfrm>
          <a:prstGeom prst="rect">
            <a:avLst/>
          </a:prstGeom>
        </p:spPr>
      </p:pic>
      <p:sp>
        <p:nvSpPr>
          <p:cNvPr id="11" name="TextBox 10">
            <a:extLst>
              <a:ext uri="{FF2B5EF4-FFF2-40B4-BE49-F238E27FC236}">
                <a16:creationId xmlns:a16="http://schemas.microsoft.com/office/drawing/2014/main" id="{1AFF203F-6D5F-C888-13E4-E57AA2E4F333}"/>
              </a:ext>
            </a:extLst>
          </p:cNvPr>
          <p:cNvSpPr txBox="1"/>
          <p:nvPr/>
        </p:nvSpPr>
        <p:spPr>
          <a:xfrm>
            <a:off x="724949" y="2680486"/>
            <a:ext cx="3028020" cy="1477328"/>
          </a:xfrm>
          <a:prstGeom prst="rect">
            <a:avLst/>
          </a:prstGeom>
          <a:noFill/>
        </p:spPr>
        <p:txBody>
          <a:bodyPr wrap="square">
            <a:spAutoFit/>
          </a:bodyPr>
          <a:lstStyle/>
          <a:p>
            <a:r>
              <a:rPr lang="en-US" sz="1800" b="0" i="0" dirty="0">
                <a:solidFill>
                  <a:srgbClr val="262A3F"/>
                </a:solidFill>
                <a:effectLst/>
                <a:latin typeface="Radomir tinkov gilroy"/>
              </a:rPr>
              <a:t>To enable better understanding and predictive ability of hurricane impacts, to serve and protect coastal communities.</a:t>
            </a:r>
            <a:endParaRPr lang="en-US" sz="1800" dirty="0"/>
          </a:p>
        </p:txBody>
      </p:sp>
      <p:sp>
        <p:nvSpPr>
          <p:cNvPr id="12" name="TextBox 11">
            <a:extLst>
              <a:ext uri="{FF2B5EF4-FFF2-40B4-BE49-F238E27FC236}">
                <a16:creationId xmlns:a16="http://schemas.microsoft.com/office/drawing/2014/main" id="{7A4E8CA7-2DB2-C8BF-919A-653BFF2795D1}"/>
              </a:ext>
            </a:extLst>
          </p:cNvPr>
          <p:cNvSpPr txBox="1"/>
          <p:nvPr/>
        </p:nvSpPr>
        <p:spPr>
          <a:xfrm>
            <a:off x="1187868" y="2079286"/>
            <a:ext cx="2102182" cy="461665"/>
          </a:xfrm>
          <a:prstGeom prst="rect">
            <a:avLst/>
          </a:prstGeom>
          <a:solidFill>
            <a:srgbClr val="ED7C24"/>
          </a:solidFill>
        </p:spPr>
        <p:txBody>
          <a:bodyPr wrap="square" rtlCol="0">
            <a:spAutoFit/>
          </a:bodyPr>
          <a:lstStyle/>
          <a:p>
            <a:pPr algn="ctr" fontAlgn="base">
              <a:spcBef>
                <a:spcPct val="0"/>
              </a:spcBef>
              <a:spcAft>
                <a:spcPct val="0"/>
              </a:spcAft>
            </a:pPr>
            <a:r>
              <a:rPr lang="en-US" sz="2400" b="1" dirty="0">
                <a:solidFill>
                  <a:srgbClr val="FFFFFF"/>
                </a:solidFill>
                <a:latin typeface="Times New Roman" pitchFamily="18" charset="0"/>
                <a:ea typeface="ＭＳ Ｐゴシック" charset="-128"/>
              </a:rPr>
              <a:t>Main goal</a:t>
            </a:r>
          </a:p>
        </p:txBody>
      </p:sp>
      <p:pic>
        <p:nvPicPr>
          <p:cNvPr id="13" name="Picture 12" descr="Logo&#10;&#10;Description automatically generated">
            <a:extLst>
              <a:ext uri="{FF2B5EF4-FFF2-40B4-BE49-F238E27FC236}">
                <a16:creationId xmlns:a16="http://schemas.microsoft.com/office/drawing/2014/main" id="{57137B02-2456-09AD-E1A4-467A73CC40B3}"/>
              </a:ext>
            </a:extLst>
          </p:cNvPr>
          <p:cNvPicPr>
            <a:picLocks noChangeAspect="1"/>
          </p:cNvPicPr>
          <p:nvPr/>
        </p:nvPicPr>
        <p:blipFill>
          <a:blip r:embed="rId3"/>
          <a:stretch>
            <a:fillRect/>
          </a:stretch>
        </p:blipFill>
        <p:spPr>
          <a:xfrm>
            <a:off x="37218" y="598436"/>
            <a:ext cx="1375463" cy="627180"/>
          </a:xfrm>
          <a:prstGeom prst="rect">
            <a:avLst/>
          </a:prstGeom>
        </p:spPr>
      </p:pic>
      <p:pic>
        <p:nvPicPr>
          <p:cNvPr id="14" name="Picture 13">
            <a:extLst>
              <a:ext uri="{FF2B5EF4-FFF2-40B4-BE49-F238E27FC236}">
                <a16:creationId xmlns:a16="http://schemas.microsoft.com/office/drawing/2014/main" id="{D2BDFD45-8B13-FD22-7E3A-BECA06B6D5F7}"/>
              </a:ext>
            </a:extLst>
          </p:cNvPr>
          <p:cNvPicPr>
            <a:picLocks noChangeAspect="1"/>
          </p:cNvPicPr>
          <p:nvPr/>
        </p:nvPicPr>
        <p:blipFill rotWithShape="1">
          <a:blip r:embed="rId4"/>
          <a:srcRect l="31454" t="249" r="30442" b="98490"/>
          <a:stretch/>
        </p:blipFill>
        <p:spPr>
          <a:xfrm>
            <a:off x="15874" y="0"/>
            <a:ext cx="2264506" cy="526756"/>
          </a:xfrm>
          <a:prstGeom prst="rect">
            <a:avLst/>
          </a:prstGeom>
        </p:spPr>
      </p:pic>
      <p:pic>
        <p:nvPicPr>
          <p:cNvPr id="15" name="Picture 14" descr="A group of people posing for a photo&#10;&#10;Description automatically generated">
            <a:extLst>
              <a:ext uri="{FF2B5EF4-FFF2-40B4-BE49-F238E27FC236}">
                <a16:creationId xmlns:a16="http://schemas.microsoft.com/office/drawing/2014/main" id="{369A973E-FCC1-2704-695E-8F62C4883687}"/>
              </a:ext>
            </a:extLst>
          </p:cNvPr>
          <p:cNvPicPr>
            <a:picLocks noChangeAspect="1"/>
          </p:cNvPicPr>
          <p:nvPr/>
        </p:nvPicPr>
        <p:blipFill>
          <a:blip r:embed="rId5"/>
          <a:stretch>
            <a:fillRect/>
          </a:stretch>
        </p:blipFill>
        <p:spPr>
          <a:xfrm>
            <a:off x="3790578" y="1580727"/>
            <a:ext cx="4402743" cy="2935162"/>
          </a:xfrm>
          <a:prstGeom prst="rect">
            <a:avLst/>
          </a:prstGeom>
        </p:spPr>
      </p:pic>
      <p:sp>
        <p:nvSpPr>
          <p:cNvPr id="16" name="Slide Number Placeholder 15">
            <a:extLst>
              <a:ext uri="{FF2B5EF4-FFF2-40B4-BE49-F238E27FC236}">
                <a16:creationId xmlns:a16="http://schemas.microsoft.com/office/drawing/2014/main" id="{62AF6209-EB46-2435-9E63-E2C5EC98A8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2601567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A00CED0-57D7-5E1A-D018-DAE542499B98}"/>
              </a:ext>
            </a:extLst>
          </p:cNvPr>
          <p:cNvSpPr/>
          <p:nvPr/>
        </p:nvSpPr>
        <p:spPr>
          <a:xfrm>
            <a:off x="531708" y="420411"/>
            <a:ext cx="4227653" cy="5121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Build and apply a </a:t>
            </a:r>
            <a:r>
              <a:rPr lang="en-US" sz="1800" b="1" dirty="0">
                <a:latin typeface="Arial" panose="020B0604020202020204" pitchFamily="34" charset="0"/>
                <a:cs typeface="Arial" panose="020B0604020202020204" pitchFamily="34" charset="0"/>
              </a:rPr>
              <a:t>forecasting system</a:t>
            </a:r>
            <a:endParaRPr lang="en-US" sz="1800" dirty="0"/>
          </a:p>
        </p:txBody>
      </p:sp>
      <p:sp>
        <p:nvSpPr>
          <p:cNvPr id="5" name="Rectangle: Rounded Corners 4">
            <a:extLst>
              <a:ext uri="{FF2B5EF4-FFF2-40B4-BE49-F238E27FC236}">
                <a16:creationId xmlns:a16="http://schemas.microsoft.com/office/drawing/2014/main" id="{A2089557-5177-F214-EC1D-BF413C6868D7}"/>
              </a:ext>
            </a:extLst>
          </p:cNvPr>
          <p:cNvSpPr/>
          <p:nvPr/>
        </p:nvSpPr>
        <p:spPr>
          <a:xfrm>
            <a:off x="697194" y="1011147"/>
            <a:ext cx="1922474" cy="51218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latin typeface="Arial" panose="020B0604020202020204" pitchFamily="34" charset="0"/>
                <a:cs typeface="Arial" panose="020B0604020202020204" pitchFamily="34" charset="0"/>
              </a:rPr>
              <a:t>Water levels</a:t>
            </a:r>
            <a:endParaRPr lang="en-US" b="1" dirty="0">
              <a:solidFill>
                <a:schemeClr val="bg2"/>
              </a:solidFill>
            </a:endParaRPr>
          </a:p>
        </p:txBody>
      </p:sp>
      <p:sp>
        <p:nvSpPr>
          <p:cNvPr id="6" name="Rectangle: Rounded Corners 5">
            <a:extLst>
              <a:ext uri="{FF2B5EF4-FFF2-40B4-BE49-F238E27FC236}">
                <a16:creationId xmlns:a16="http://schemas.microsoft.com/office/drawing/2014/main" id="{0058AE86-5CF1-0F9C-A578-1DC2A9341842}"/>
              </a:ext>
            </a:extLst>
          </p:cNvPr>
          <p:cNvSpPr/>
          <p:nvPr/>
        </p:nvSpPr>
        <p:spPr>
          <a:xfrm>
            <a:off x="697194" y="1552030"/>
            <a:ext cx="1922474" cy="51218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latin typeface="Arial" panose="020B0604020202020204" pitchFamily="34" charset="0"/>
                <a:cs typeface="Arial" panose="020B0604020202020204" pitchFamily="34" charset="0"/>
              </a:rPr>
              <a:t>Currents</a:t>
            </a:r>
            <a:endParaRPr lang="en-US" b="1" dirty="0">
              <a:solidFill>
                <a:schemeClr val="bg2"/>
              </a:solidFill>
            </a:endParaRPr>
          </a:p>
        </p:txBody>
      </p:sp>
      <p:sp>
        <p:nvSpPr>
          <p:cNvPr id="7" name="Rectangle: Rounded Corners 6">
            <a:extLst>
              <a:ext uri="{FF2B5EF4-FFF2-40B4-BE49-F238E27FC236}">
                <a16:creationId xmlns:a16="http://schemas.microsoft.com/office/drawing/2014/main" id="{90BE2095-EF7C-C597-7E5F-86499EEC6AB5}"/>
              </a:ext>
            </a:extLst>
          </p:cNvPr>
          <p:cNvSpPr/>
          <p:nvPr/>
        </p:nvSpPr>
        <p:spPr>
          <a:xfrm>
            <a:off x="697193" y="2107243"/>
            <a:ext cx="1922474" cy="51218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latin typeface="Arial" panose="020B0604020202020204" pitchFamily="34" charset="0"/>
                <a:cs typeface="Arial" panose="020B0604020202020204" pitchFamily="34" charset="0"/>
              </a:rPr>
              <a:t>Ocean surface gravity waves</a:t>
            </a:r>
            <a:endParaRPr lang="en-US" b="1" dirty="0">
              <a:solidFill>
                <a:schemeClr val="bg2"/>
              </a:solidFill>
            </a:endParaRPr>
          </a:p>
        </p:txBody>
      </p:sp>
      <p:sp>
        <p:nvSpPr>
          <p:cNvPr id="8" name="Rectangle: Rounded Corners 7">
            <a:extLst>
              <a:ext uri="{FF2B5EF4-FFF2-40B4-BE49-F238E27FC236}">
                <a16:creationId xmlns:a16="http://schemas.microsoft.com/office/drawing/2014/main" id="{A0492FE1-C306-F6F1-356E-52C61AFEC7F0}"/>
              </a:ext>
            </a:extLst>
          </p:cNvPr>
          <p:cNvSpPr/>
          <p:nvPr/>
        </p:nvSpPr>
        <p:spPr>
          <a:xfrm>
            <a:off x="2930191" y="1610117"/>
            <a:ext cx="1922474" cy="42942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Sediment transport</a:t>
            </a:r>
            <a:endParaRPr lang="en-US" b="1" dirty="0">
              <a:solidFill>
                <a:schemeClr val="bg1"/>
              </a:solidFill>
            </a:endParaRPr>
          </a:p>
        </p:txBody>
      </p:sp>
      <p:sp>
        <p:nvSpPr>
          <p:cNvPr id="9" name="Rectangle: Rounded Corners 8">
            <a:extLst>
              <a:ext uri="{FF2B5EF4-FFF2-40B4-BE49-F238E27FC236}">
                <a16:creationId xmlns:a16="http://schemas.microsoft.com/office/drawing/2014/main" id="{B5928674-CB86-94FA-611F-F9450539790E}"/>
              </a:ext>
            </a:extLst>
          </p:cNvPr>
          <p:cNvSpPr/>
          <p:nvPr/>
        </p:nvSpPr>
        <p:spPr>
          <a:xfrm>
            <a:off x="3471481" y="1131866"/>
            <a:ext cx="1922474" cy="42942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Impacts on infrastructure</a:t>
            </a:r>
            <a:endParaRPr lang="en-US" b="1" dirty="0">
              <a:solidFill>
                <a:schemeClr val="tx1"/>
              </a:solidFill>
            </a:endParaRPr>
          </a:p>
        </p:txBody>
      </p:sp>
      <p:sp>
        <p:nvSpPr>
          <p:cNvPr id="10" name="Rectangle: Rounded Corners 9">
            <a:extLst>
              <a:ext uri="{FF2B5EF4-FFF2-40B4-BE49-F238E27FC236}">
                <a16:creationId xmlns:a16="http://schemas.microsoft.com/office/drawing/2014/main" id="{235199EC-D800-BE42-4311-B40F65F65F77}"/>
              </a:ext>
            </a:extLst>
          </p:cNvPr>
          <p:cNvSpPr/>
          <p:nvPr/>
        </p:nvSpPr>
        <p:spPr>
          <a:xfrm>
            <a:off x="3471481" y="2107243"/>
            <a:ext cx="1922474" cy="42942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Morphological changes</a:t>
            </a:r>
            <a:endParaRPr lang="en-US" b="1" dirty="0">
              <a:solidFill>
                <a:schemeClr val="bg1"/>
              </a:solidFill>
            </a:endParaRPr>
          </a:p>
        </p:txBody>
      </p:sp>
      <p:sp>
        <p:nvSpPr>
          <p:cNvPr id="11" name="Rectangle: Rounded Corners 10">
            <a:extLst>
              <a:ext uri="{FF2B5EF4-FFF2-40B4-BE49-F238E27FC236}">
                <a16:creationId xmlns:a16="http://schemas.microsoft.com/office/drawing/2014/main" id="{BA9416AA-52DD-9C47-81F7-3A90415B9F69}"/>
              </a:ext>
            </a:extLst>
          </p:cNvPr>
          <p:cNvSpPr/>
          <p:nvPr/>
        </p:nvSpPr>
        <p:spPr>
          <a:xfrm>
            <a:off x="531708" y="2763774"/>
            <a:ext cx="5530643" cy="5121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Provide a daily forecast of hurricane coastal impacts</a:t>
            </a:r>
            <a:endParaRPr lang="en-US" sz="1800" dirty="0"/>
          </a:p>
        </p:txBody>
      </p:sp>
      <p:sp>
        <p:nvSpPr>
          <p:cNvPr id="12" name="Rectangle: Rounded Corners 11">
            <a:extLst>
              <a:ext uri="{FF2B5EF4-FFF2-40B4-BE49-F238E27FC236}">
                <a16:creationId xmlns:a16="http://schemas.microsoft.com/office/drawing/2014/main" id="{68F6F980-8D3E-D128-9AC1-476326C0139A}"/>
              </a:ext>
            </a:extLst>
          </p:cNvPr>
          <p:cNvSpPr/>
          <p:nvPr/>
        </p:nvSpPr>
        <p:spPr>
          <a:xfrm>
            <a:off x="697193" y="3392476"/>
            <a:ext cx="2863288" cy="51218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latin typeface="Arial" panose="020B0604020202020204" pitchFamily="34" charset="0"/>
                <a:cs typeface="Arial" panose="020B0604020202020204" pitchFamily="34" charset="0"/>
              </a:rPr>
              <a:t>Starting five days prior to landfall</a:t>
            </a:r>
            <a:endParaRPr lang="en-US" b="1" dirty="0">
              <a:solidFill>
                <a:schemeClr val="bg2"/>
              </a:solidFill>
            </a:endParaRPr>
          </a:p>
        </p:txBody>
      </p:sp>
      <p:sp>
        <p:nvSpPr>
          <p:cNvPr id="17" name="Rectangle: Rounded Corners 16">
            <a:extLst>
              <a:ext uri="{FF2B5EF4-FFF2-40B4-BE49-F238E27FC236}">
                <a16:creationId xmlns:a16="http://schemas.microsoft.com/office/drawing/2014/main" id="{EF05BEC2-FA7B-0352-3935-A2FAFB154C68}"/>
              </a:ext>
            </a:extLst>
          </p:cNvPr>
          <p:cNvSpPr/>
          <p:nvPr/>
        </p:nvSpPr>
        <p:spPr>
          <a:xfrm>
            <a:off x="531708" y="4106486"/>
            <a:ext cx="5530643" cy="5121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latin typeface="Arial" panose="020B0604020202020204" pitchFamily="34" charset="0"/>
                <a:cs typeface="Arial" panose="020B0604020202020204" pitchFamily="34" charset="0"/>
              </a:rPr>
              <a:t>Verify water levels, waves and impact forecasts</a:t>
            </a:r>
            <a:endParaRPr lang="en-US" sz="1800" dirty="0"/>
          </a:p>
        </p:txBody>
      </p:sp>
    </p:spTree>
    <p:extLst>
      <p:ext uri="{BB962C8B-B14F-4D97-AF65-F5344CB8AC3E}">
        <p14:creationId xmlns:p14="http://schemas.microsoft.com/office/powerpoint/2010/main" val="2098348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A66F7B-6FB7-CB74-FEB8-A56568ABB73E}"/>
              </a:ext>
            </a:extLst>
          </p:cNvPr>
          <p:cNvSpPr/>
          <p:nvPr/>
        </p:nvSpPr>
        <p:spPr bwMode="auto">
          <a:xfrm>
            <a:off x="5993503" y="273285"/>
            <a:ext cx="2176550" cy="1985246"/>
          </a:xfrm>
          <a:prstGeom prst="rect">
            <a:avLst/>
          </a:prstGeom>
          <a:solidFill>
            <a:srgbClr val="00B0F0"/>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bodyPr>
          <a:lstStyle/>
          <a:p>
            <a:pPr algn="ctr" defTabSz="342900" fontAlgn="base">
              <a:spcBef>
                <a:spcPct val="0"/>
              </a:spcBef>
              <a:spcAft>
                <a:spcPct val="0"/>
              </a:spcAft>
              <a:buClrTx/>
            </a:pPr>
            <a:endParaRPr lang="en-US" sz="900">
              <a:latin typeface="Times New Roman" pitchFamily="18" charset="0"/>
              <a:ea typeface="ＭＳ Ｐゴシック" charset="-128"/>
              <a:cs typeface="Times New Roman" pitchFamily="18" charset="0"/>
            </a:endParaRPr>
          </a:p>
        </p:txBody>
      </p:sp>
      <p:sp>
        <p:nvSpPr>
          <p:cNvPr id="5" name="Rectangle 3">
            <a:extLst>
              <a:ext uri="{FF2B5EF4-FFF2-40B4-BE49-F238E27FC236}">
                <a16:creationId xmlns:a16="http://schemas.microsoft.com/office/drawing/2014/main" id="{AA1132F9-9F9D-67A3-F894-CDE61B0F661F}"/>
              </a:ext>
            </a:extLst>
          </p:cNvPr>
          <p:cNvSpPr>
            <a:spLocks noChangeArrowheads="1"/>
          </p:cNvSpPr>
          <p:nvPr/>
        </p:nvSpPr>
        <p:spPr bwMode="auto">
          <a:xfrm>
            <a:off x="6137338" y="422123"/>
            <a:ext cx="1920503" cy="1735586"/>
          </a:xfrm>
          <a:prstGeom prst="rect">
            <a:avLst/>
          </a:prstGeom>
          <a:solidFill>
            <a:srgbClr val="FFFF00"/>
          </a:solidFill>
          <a:ln w="12700">
            <a:solidFill>
              <a:schemeClr val="tx1"/>
            </a:solidFill>
            <a:miter lim="800000"/>
            <a:headEnd/>
            <a:tailEnd/>
          </a:ln>
        </p:spPr>
        <p:txBody>
          <a:bodyPr wrap="none" anchor="ctr"/>
          <a:lstStyle/>
          <a:p>
            <a:endParaRPr lang="en-US" sz="1050"/>
          </a:p>
        </p:txBody>
      </p:sp>
      <p:sp>
        <p:nvSpPr>
          <p:cNvPr id="6" name="Rectangle 4">
            <a:extLst>
              <a:ext uri="{FF2B5EF4-FFF2-40B4-BE49-F238E27FC236}">
                <a16:creationId xmlns:a16="http://schemas.microsoft.com/office/drawing/2014/main" id="{BB68246F-3EC8-B5DD-7835-B1A65B05A4CE}"/>
              </a:ext>
            </a:extLst>
          </p:cNvPr>
          <p:cNvSpPr>
            <a:spLocks noChangeArrowheads="1"/>
          </p:cNvSpPr>
          <p:nvPr/>
        </p:nvSpPr>
        <p:spPr bwMode="auto">
          <a:xfrm>
            <a:off x="1629134" y="1734080"/>
            <a:ext cx="1504908" cy="1254090"/>
          </a:xfrm>
          <a:prstGeom prst="rect">
            <a:avLst/>
          </a:prstGeom>
          <a:solidFill>
            <a:srgbClr val="FFCC99"/>
          </a:solidFill>
          <a:ln w="12700">
            <a:solidFill>
              <a:schemeClr val="tx1"/>
            </a:solidFill>
            <a:miter lim="800000"/>
            <a:headEnd/>
            <a:tailEnd/>
          </a:ln>
        </p:spPr>
        <p:txBody>
          <a:bodyPr wrap="none" anchor="ctr"/>
          <a:lstStyle/>
          <a:p>
            <a:endParaRPr lang="en-US" sz="1050"/>
          </a:p>
        </p:txBody>
      </p:sp>
      <p:sp>
        <p:nvSpPr>
          <p:cNvPr id="7" name="Rectangle 3">
            <a:extLst>
              <a:ext uri="{FF2B5EF4-FFF2-40B4-BE49-F238E27FC236}">
                <a16:creationId xmlns:a16="http://schemas.microsoft.com/office/drawing/2014/main" id="{933A5678-F545-313C-51E0-ECE06D157F83}"/>
              </a:ext>
            </a:extLst>
          </p:cNvPr>
          <p:cNvSpPr>
            <a:spLocks noChangeArrowheads="1"/>
          </p:cNvSpPr>
          <p:nvPr/>
        </p:nvSpPr>
        <p:spPr bwMode="auto">
          <a:xfrm>
            <a:off x="5692088" y="2656432"/>
            <a:ext cx="1671606" cy="1506305"/>
          </a:xfrm>
          <a:prstGeom prst="rect">
            <a:avLst/>
          </a:prstGeom>
          <a:solidFill>
            <a:srgbClr val="CC99FF"/>
          </a:solidFill>
          <a:ln w="12700">
            <a:solidFill>
              <a:schemeClr val="tx1"/>
            </a:solidFill>
            <a:miter lim="800000"/>
            <a:headEnd/>
            <a:tailEnd/>
          </a:ln>
        </p:spPr>
        <p:txBody>
          <a:bodyPr wrap="none" anchor="ctr"/>
          <a:lstStyle/>
          <a:p>
            <a:endParaRPr lang="en-US" sz="1050"/>
          </a:p>
        </p:txBody>
      </p:sp>
      <p:sp>
        <p:nvSpPr>
          <p:cNvPr id="8" name="Rectangle 4">
            <a:extLst>
              <a:ext uri="{FF2B5EF4-FFF2-40B4-BE49-F238E27FC236}">
                <a16:creationId xmlns:a16="http://schemas.microsoft.com/office/drawing/2014/main" id="{5CFF95BF-968C-6446-2C10-3853D13150DF}"/>
              </a:ext>
            </a:extLst>
          </p:cNvPr>
          <p:cNvSpPr>
            <a:spLocks noChangeArrowheads="1"/>
          </p:cNvSpPr>
          <p:nvPr/>
        </p:nvSpPr>
        <p:spPr bwMode="auto">
          <a:xfrm>
            <a:off x="3041752" y="3183553"/>
            <a:ext cx="1504908" cy="1371595"/>
          </a:xfrm>
          <a:prstGeom prst="rect">
            <a:avLst/>
          </a:prstGeom>
          <a:solidFill>
            <a:srgbClr val="FFCC99"/>
          </a:solidFill>
          <a:ln w="12700">
            <a:solidFill>
              <a:schemeClr val="tx1"/>
            </a:solidFill>
            <a:miter lim="800000"/>
            <a:headEnd/>
            <a:tailEnd/>
          </a:ln>
        </p:spPr>
        <p:txBody>
          <a:bodyPr wrap="none" anchor="ctr"/>
          <a:lstStyle/>
          <a:p>
            <a:endParaRPr lang="en-US" sz="1050"/>
          </a:p>
        </p:txBody>
      </p:sp>
      <p:sp>
        <p:nvSpPr>
          <p:cNvPr id="9" name="Rectangle 5">
            <a:extLst>
              <a:ext uri="{FF2B5EF4-FFF2-40B4-BE49-F238E27FC236}">
                <a16:creationId xmlns:a16="http://schemas.microsoft.com/office/drawing/2014/main" id="{0AB4FEC0-74EB-B3E2-9BA0-F39A5C1EA346}"/>
              </a:ext>
            </a:extLst>
          </p:cNvPr>
          <p:cNvSpPr>
            <a:spLocks noChangeArrowheads="1"/>
          </p:cNvSpPr>
          <p:nvPr/>
        </p:nvSpPr>
        <p:spPr bwMode="auto">
          <a:xfrm>
            <a:off x="3485187" y="780972"/>
            <a:ext cx="1504908" cy="1454745"/>
          </a:xfrm>
          <a:prstGeom prst="rect">
            <a:avLst/>
          </a:prstGeom>
          <a:solidFill>
            <a:schemeClr val="accent1"/>
          </a:solidFill>
          <a:ln w="12700">
            <a:solidFill>
              <a:schemeClr val="tx1"/>
            </a:solidFill>
            <a:miter lim="800000"/>
            <a:headEnd/>
            <a:tailEnd/>
          </a:ln>
        </p:spPr>
        <p:txBody>
          <a:bodyPr wrap="none" anchor="ctr"/>
          <a:lstStyle/>
          <a:p>
            <a:endParaRPr lang="en-US" sz="1050"/>
          </a:p>
        </p:txBody>
      </p:sp>
      <p:sp>
        <p:nvSpPr>
          <p:cNvPr id="10" name="Text Box 9">
            <a:extLst>
              <a:ext uri="{FF2B5EF4-FFF2-40B4-BE49-F238E27FC236}">
                <a16:creationId xmlns:a16="http://schemas.microsoft.com/office/drawing/2014/main" id="{AFECB9C9-951B-EC0F-9001-E2C0F11A553B}"/>
              </a:ext>
            </a:extLst>
          </p:cNvPr>
          <p:cNvSpPr txBox="1">
            <a:spLocks noChangeArrowheads="1"/>
          </p:cNvSpPr>
          <p:nvPr/>
        </p:nvSpPr>
        <p:spPr bwMode="auto">
          <a:xfrm>
            <a:off x="3412334" y="3143887"/>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1800" b="1" dirty="0">
                <a:latin typeface="Arial" charset="0"/>
              </a:rPr>
              <a:t>ROMS</a:t>
            </a:r>
          </a:p>
        </p:txBody>
      </p:sp>
      <p:sp>
        <p:nvSpPr>
          <p:cNvPr id="11" name="Text Box 10">
            <a:extLst>
              <a:ext uri="{FF2B5EF4-FFF2-40B4-BE49-F238E27FC236}">
                <a16:creationId xmlns:a16="http://schemas.microsoft.com/office/drawing/2014/main" id="{C587369D-DFD9-739A-C1D8-226461F67136}"/>
              </a:ext>
            </a:extLst>
          </p:cNvPr>
          <p:cNvSpPr txBox="1">
            <a:spLocks noChangeArrowheads="1"/>
          </p:cNvSpPr>
          <p:nvPr/>
        </p:nvSpPr>
        <p:spPr bwMode="auto">
          <a:xfrm>
            <a:off x="3964503" y="717278"/>
            <a:ext cx="62228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1500" b="1" dirty="0">
                <a:latin typeface="Arial" charset="0"/>
              </a:rPr>
              <a:t>WRF</a:t>
            </a:r>
          </a:p>
        </p:txBody>
      </p:sp>
      <p:sp>
        <p:nvSpPr>
          <p:cNvPr id="12" name="Text Box 11">
            <a:extLst>
              <a:ext uri="{FF2B5EF4-FFF2-40B4-BE49-F238E27FC236}">
                <a16:creationId xmlns:a16="http://schemas.microsoft.com/office/drawing/2014/main" id="{8CB2D755-154D-8310-216B-08C9F19B7AB7}"/>
              </a:ext>
            </a:extLst>
          </p:cNvPr>
          <p:cNvSpPr txBox="1">
            <a:spLocks noChangeArrowheads="1"/>
          </p:cNvSpPr>
          <p:nvPr/>
        </p:nvSpPr>
        <p:spPr bwMode="auto">
          <a:xfrm>
            <a:off x="5642223" y="2641921"/>
            <a:ext cx="1813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1800" b="1" dirty="0">
                <a:latin typeface="Arial" charset="0"/>
              </a:rPr>
              <a:t>SWAN or WW3</a:t>
            </a:r>
          </a:p>
        </p:txBody>
      </p:sp>
      <p:sp>
        <p:nvSpPr>
          <p:cNvPr id="13" name="Line 12">
            <a:extLst>
              <a:ext uri="{FF2B5EF4-FFF2-40B4-BE49-F238E27FC236}">
                <a16:creationId xmlns:a16="http://schemas.microsoft.com/office/drawing/2014/main" id="{CE7E3B2F-13CB-A923-D346-195CE9D6ED8B}"/>
              </a:ext>
            </a:extLst>
          </p:cNvPr>
          <p:cNvSpPr>
            <a:spLocks noChangeShapeType="1"/>
          </p:cNvSpPr>
          <p:nvPr/>
        </p:nvSpPr>
        <p:spPr bwMode="auto">
          <a:xfrm>
            <a:off x="5152114" y="4012247"/>
            <a:ext cx="702290" cy="0"/>
          </a:xfrm>
          <a:prstGeom prst="line">
            <a:avLst/>
          </a:prstGeom>
          <a:noFill/>
          <a:ln w="444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14" name="Text Box 13">
            <a:extLst>
              <a:ext uri="{FF2B5EF4-FFF2-40B4-BE49-F238E27FC236}">
                <a16:creationId xmlns:a16="http://schemas.microsoft.com/office/drawing/2014/main" id="{717C10F0-C255-3C90-FC9B-0538CF52F083}"/>
              </a:ext>
            </a:extLst>
          </p:cNvPr>
          <p:cNvSpPr txBox="1">
            <a:spLocks noChangeArrowheads="1"/>
          </p:cNvSpPr>
          <p:nvPr/>
        </p:nvSpPr>
        <p:spPr bwMode="auto">
          <a:xfrm>
            <a:off x="4742412" y="3727346"/>
            <a:ext cx="1047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900">
                <a:latin typeface="Arial" charset="0"/>
              </a:rPr>
              <a:t>u</a:t>
            </a:r>
            <a:r>
              <a:rPr lang="en-US" sz="900" baseline="-25000">
                <a:latin typeface="Arial" charset="0"/>
              </a:rPr>
              <a:t>s</a:t>
            </a:r>
            <a:r>
              <a:rPr lang="en-US" sz="900">
                <a:latin typeface="Arial" charset="0"/>
              </a:rPr>
              <a:t>, v</a:t>
            </a:r>
            <a:r>
              <a:rPr lang="en-US" sz="900" baseline="-25000">
                <a:latin typeface="Arial" charset="0"/>
              </a:rPr>
              <a:t>s</a:t>
            </a:r>
            <a:r>
              <a:rPr lang="en-US" sz="900">
                <a:latin typeface="Arial" charset="0"/>
              </a:rPr>
              <a:t>, </a:t>
            </a:r>
            <a:r>
              <a:rPr lang="en-US" sz="900">
                <a:latin typeface="Symbol" pitchFamily="18" charset="2"/>
              </a:rPr>
              <a:t>h</a:t>
            </a:r>
            <a:r>
              <a:rPr lang="en-US" sz="900">
                <a:latin typeface="Arial" charset="0"/>
              </a:rPr>
              <a:t>, bath, Z</a:t>
            </a:r>
            <a:r>
              <a:rPr lang="en-US" sz="900" baseline="-25000">
                <a:latin typeface="Arial" charset="0"/>
              </a:rPr>
              <a:t>0</a:t>
            </a:r>
          </a:p>
        </p:txBody>
      </p:sp>
      <p:sp>
        <p:nvSpPr>
          <p:cNvPr id="15" name="Line 14">
            <a:extLst>
              <a:ext uri="{FF2B5EF4-FFF2-40B4-BE49-F238E27FC236}">
                <a16:creationId xmlns:a16="http://schemas.microsoft.com/office/drawing/2014/main" id="{3B7F0D3B-8B4E-2544-5516-4204AD950EED}"/>
              </a:ext>
            </a:extLst>
          </p:cNvPr>
          <p:cNvSpPr>
            <a:spLocks noChangeShapeType="1"/>
          </p:cNvSpPr>
          <p:nvPr/>
        </p:nvSpPr>
        <p:spPr bwMode="auto">
          <a:xfrm>
            <a:off x="4600314" y="4162738"/>
            <a:ext cx="802618" cy="0"/>
          </a:xfrm>
          <a:prstGeom prst="line">
            <a:avLst/>
          </a:prstGeom>
          <a:noFill/>
          <a:ln w="44450">
            <a:solidFill>
              <a:schemeClr val="bg2"/>
            </a:solidFill>
            <a:round/>
            <a:headEnd type="triangle" w="med" len="med"/>
            <a:tailEnd/>
          </a:ln>
          <a:extLst>
            <a:ext uri="{909E8E84-426E-40DD-AFC4-6F175D3DCCD1}">
              <a14:hiddenFill xmlns:a14="http://schemas.microsoft.com/office/drawing/2010/main">
                <a:noFill/>
              </a14:hiddenFill>
            </a:ext>
          </a:extLst>
        </p:spPr>
        <p:txBody>
          <a:bodyPr/>
          <a:lstStyle/>
          <a:p>
            <a:endParaRPr lang="en-US" sz="1050"/>
          </a:p>
        </p:txBody>
      </p:sp>
      <p:sp>
        <p:nvSpPr>
          <p:cNvPr id="16" name="Text Box 15">
            <a:extLst>
              <a:ext uri="{FF2B5EF4-FFF2-40B4-BE49-F238E27FC236}">
                <a16:creationId xmlns:a16="http://schemas.microsoft.com/office/drawing/2014/main" id="{CD7E2BFE-5A5A-7CEB-AFE0-FC23634A0643}"/>
              </a:ext>
            </a:extLst>
          </p:cNvPr>
          <p:cNvSpPr txBox="1">
            <a:spLocks noChangeArrowheads="1"/>
          </p:cNvSpPr>
          <p:nvPr/>
        </p:nvSpPr>
        <p:spPr bwMode="auto">
          <a:xfrm>
            <a:off x="4661470" y="4210910"/>
            <a:ext cx="14384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900" dirty="0" err="1">
                <a:latin typeface="Arial" charset="0"/>
              </a:rPr>
              <a:t>H</a:t>
            </a:r>
            <a:r>
              <a:rPr lang="en-US" sz="900" baseline="-25000" dirty="0" err="1">
                <a:latin typeface="Arial" charset="0"/>
              </a:rPr>
              <a:t>wave</a:t>
            </a:r>
            <a:r>
              <a:rPr lang="en-US" sz="900" dirty="0">
                <a:latin typeface="Arial" charset="0"/>
              </a:rPr>
              <a:t>, </a:t>
            </a:r>
            <a:r>
              <a:rPr lang="en-US" sz="900" dirty="0" err="1">
                <a:latin typeface="Arial" charset="0"/>
              </a:rPr>
              <a:t>L</a:t>
            </a:r>
            <a:r>
              <a:rPr lang="en-US" sz="900" baseline="-25000" dirty="0" err="1">
                <a:latin typeface="Arial" charset="0"/>
              </a:rPr>
              <a:t>mwave</a:t>
            </a:r>
            <a:r>
              <a:rPr lang="en-US" sz="900" dirty="0">
                <a:latin typeface="Arial" charset="0"/>
              </a:rPr>
              <a:t>, </a:t>
            </a:r>
            <a:r>
              <a:rPr lang="en-US" sz="900" dirty="0" err="1">
                <a:latin typeface="Arial" charset="0"/>
              </a:rPr>
              <a:t>L</a:t>
            </a:r>
            <a:r>
              <a:rPr lang="en-US" sz="900" baseline="-25000" dirty="0" err="1">
                <a:latin typeface="Arial" charset="0"/>
              </a:rPr>
              <a:t>pwave</a:t>
            </a:r>
            <a:r>
              <a:rPr lang="en-US" sz="900" dirty="0">
                <a:latin typeface="Arial" charset="0"/>
              </a:rPr>
              <a:t>, </a:t>
            </a:r>
            <a:r>
              <a:rPr lang="en-US" sz="900" dirty="0" err="1">
                <a:latin typeface="Arial" charset="0"/>
              </a:rPr>
              <a:t>D</a:t>
            </a:r>
            <a:r>
              <a:rPr lang="en-US" sz="900" baseline="-25000" dirty="0" err="1">
                <a:latin typeface="Arial" charset="0"/>
              </a:rPr>
              <a:t>wave</a:t>
            </a:r>
            <a:r>
              <a:rPr lang="en-US" sz="900" dirty="0">
                <a:latin typeface="Arial" charset="0"/>
              </a:rPr>
              <a:t>, </a:t>
            </a:r>
            <a:r>
              <a:rPr lang="en-US" sz="900" dirty="0" err="1">
                <a:latin typeface="Arial" charset="0"/>
              </a:rPr>
              <a:t>T</a:t>
            </a:r>
            <a:r>
              <a:rPr lang="en-US" sz="900" baseline="-25000" dirty="0" err="1">
                <a:latin typeface="Arial" charset="0"/>
              </a:rPr>
              <a:t>psurf</a:t>
            </a:r>
            <a:r>
              <a:rPr lang="en-US" sz="900" dirty="0">
                <a:latin typeface="Arial" charset="0"/>
              </a:rPr>
              <a:t>, </a:t>
            </a:r>
            <a:r>
              <a:rPr lang="en-US" sz="900" dirty="0" err="1">
                <a:latin typeface="Arial" charset="0"/>
              </a:rPr>
              <a:t>T</a:t>
            </a:r>
            <a:r>
              <a:rPr lang="en-US" sz="900" baseline="-25000" dirty="0" err="1">
                <a:latin typeface="Arial" charset="0"/>
              </a:rPr>
              <a:t>mbott</a:t>
            </a:r>
            <a:r>
              <a:rPr lang="en-US" sz="900" dirty="0">
                <a:latin typeface="Arial" charset="0"/>
              </a:rPr>
              <a:t>, </a:t>
            </a:r>
            <a:r>
              <a:rPr lang="en-US" sz="900" dirty="0" err="1">
                <a:latin typeface="Arial" charset="0"/>
              </a:rPr>
              <a:t>Q</a:t>
            </a:r>
            <a:r>
              <a:rPr lang="en-US" sz="900" baseline="-25000" dirty="0" err="1">
                <a:latin typeface="Arial" charset="0"/>
              </a:rPr>
              <a:t>b</a:t>
            </a:r>
            <a:r>
              <a:rPr lang="en-US" sz="900" dirty="0">
                <a:latin typeface="Arial" charset="0"/>
              </a:rPr>
              <a:t>, </a:t>
            </a:r>
          </a:p>
          <a:p>
            <a:pPr algn="l"/>
            <a:r>
              <a:rPr lang="en-US" sz="900" dirty="0" err="1">
                <a:latin typeface="Arial" charset="0"/>
              </a:rPr>
              <a:t>Diss</a:t>
            </a:r>
            <a:r>
              <a:rPr lang="en-US" sz="900" baseline="-25000" dirty="0" err="1">
                <a:latin typeface="Arial" charset="0"/>
              </a:rPr>
              <a:t>bot</a:t>
            </a:r>
            <a:r>
              <a:rPr lang="en-US" sz="900" dirty="0">
                <a:latin typeface="Arial" charset="0"/>
              </a:rPr>
              <a:t>, </a:t>
            </a:r>
            <a:r>
              <a:rPr lang="en-US" sz="900" dirty="0" err="1">
                <a:latin typeface="Arial" charset="0"/>
              </a:rPr>
              <a:t>Diss</a:t>
            </a:r>
            <a:r>
              <a:rPr lang="en-US" sz="900" baseline="-25000" dirty="0" err="1">
                <a:latin typeface="Arial" charset="0"/>
              </a:rPr>
              <a:t>surf</a:t>
            </a:r>
            <a:r>
              <a:rPr lang="en-US" sz="900" dirty="0">
                <a:latin typeface="Arial" charset="0"/>
              </a:rPr>
              <a:t>, </a:t>
            </a:r>
            <a:r>
              <a:rPr lang="en-US" sz="900" dirty="0" err="1">
                <a:latin typeface="Arial" charset="0"/>
              </a:rPr>
              <a:t>Diss</a:t>
            </a:r>
            <a:r>
              <a:rPr lang="en-US" sz="900" baseline="-25000" dirty="0" err="1">
                <a:latin typeface="Arial" charset="0"/>
              </a:rPr>
              <a:t>wcap</a:t>
            </a:r>
            <a:r>
              <a:rPr lang="en-US" sz="900" dirty="0">
                <a:latin typeface="Arial" charset="0"/>
              </a:rPr>
              <a:t>,</a:t>
            </a:r>
          </a:p>
          <a:p>
            <a:pPr algn="l"/>
            <a:r>
              <a:rPr lang="en-US" sz="900" dirty="0">
                <a:latin typeface="Arial" charset="0"/>
              </a:rPr>
              <a:t> </a:t>
            </a:r>
            <a:r>
              <a:rPr lang="en-US" sz="900" dirty="0" err="1">
                <a:latin typeface="Arial" charset="0"/>
              </a:rPr>
              <a:t>U</a:t>
            </a:r>
            <a:r>
              <a:rPr lang="en-US" sz="900" baseline="-25000" dirty="0" err="1">
                <a:latin typeface="Arial" charset="0"/>
              </a:rPr>
              <a:t>bot</a:t>
            </a:r>
            <a:endParaRPr lang="en-US" sz="900" dirty="0">
              <a:latin typeface="Arial" charset="0"/>
            </a:endParaRPr>
          </a:p>
        </p:txBody>
      </p:sp>
      <p:sp>
        <p:nvSpPr>
          <p:cNvPr id="17" name="Text Box 16">
            <a:extLst>
              <a:ext uri="{FF2B5EF4-FFF2-40B4-BE49-F238E27FC236}">
                <a16:creationId xmlns:a16="http://schemas.microsoft.com/office/drawing/2014/main" id="{3E72A0F6-AB75-E1F3-3604-8474E1FA0220}"/>
              </a:ext>
            </a:extLst>
          </p:cNvPr>
          <p:cNvSpPr txBox="1">
            <a:spLocks noChangeArrowheads="1"/>
          </p:cNvSpPr>
          <p:nvPr/>
        </p:nvSpPr>
        <p:spPr bwMode="auto">
          <a:xfrm>
            <a:off x="5001624" y="3976565"/>
            <a:ext cx="451472" cy="415498"/>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1050" b="1">
                <a:latin typeface="Arial" charset="0"/>
              </a:rPr>
              <a:t>MCT</a:t>
            </a:r>
          </a:p>
        </p:txBody>
      </p:sp>
      <p:sp>
        <p:nvSpPr>
          <p:cNvPr id="18" name="Text Box 17">
            <a:extLst>
              <a:ext uri="{FF2B5EF4-FFF2-40B4-BE49-F238E27FC236}">
                <a16:creationId xmlns:a16="http://schemas.microsoft.com/office/drawing/2014/main" id="{8680C9D4-BBC5-38A8-889B-6C96C45CC2B3}"/>
              </a:ext>
            </a:extLst>
          </p:cNvPr>
          <p:cNvSpPr txBox="1">
            <a:spLocks noChangeArrowheads="1"/>
          </p:cNvSpPr>
          <p:nvPr/>
        </p:nvSpPr>
        <p:spPr bwMode="auto">
          <a:xfrm>
            <a:off x="3621049" y="2707845"/>
            <a:ext cx="15338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750" dirty="0" err="1">
                <a:latin typeface="Arial" charset="0"/>
              </a:rPr>
              <a:t>Uwind</a:t>
            </a:r>
            <a:r>
              <a:rPr lang="en-US" sz="750" dirty="0">
                <a:latin typeface="Arial" charset="0"/>
              </a:rPr>
              <a:t>, </a:t>
            </a:r>
            <a:r>
              <a:rPr lang="en-US" sz="750" dirty="0" err="1">
                <a:latin typeface="Arial" charset="0"/>
              </a:rPr>
              <a:t>Vwind</a:t>
            </a:r>
            <a:r>
              <a:rPr lang="en-US" sz="750" dirty="0">
                <a:latin typeface="Arial" charset="0"/>
              </a:rPr>
              <a:t>, </a:t>
            </a:r>
            <a:r>
              <a:rPr lang="en-US" sz="750" dirty="0" err="1">
                <a:latin typeface="Arial" charset="0"/>
              </a:rPr>
              <a:t>Patm</a:t>
            </a:r>
            <a:r>
              <a:rPr lang="en-US" sz="750" dirty="0">
                <a:latin typeface="Arial" charset="0"/>
              </a:rPr>
              <a:t>, RH, </a:t>
            </a:r>
            <a:r>
              <a:rPr lang="en-US" sz="750" dirty="0" err="1">
                <a:latin typeface="Arial" charset="0"/>
              </a:rPr>
              <a:t>Tair</a:t>
            </a:r>
            <a:r>
              <a:rPr lang="en-US" sz="750" dirty="0">
                <a:latin typeface="Arial" charset="0"/>
              </a:rPr>
              <a:t>,</a:t>
            </a:r>
          </a:p>
          <a:p>
            <a:pPr algn="l"/>
            <a:r>
              <a:rPr lang="en-US" sz="750" dirty="0">
                <a:latin typeface="Arial" charset="0"/>
              </a:rPr>
              <a:t>cloud, rain, </a:t>
            </a:r>
            <a:r>
              <a:rPr lang="en-US" sz="750" dirty="0" err="1">
                <a:latin typeface="Arial" charset="0"/>
              </a:rPr>
              <a:t>evap</a:t>
            </a:r>
            <a:r>
              <a:rPr lang="en-US" sz="750" dirty="0">
                <a:latin typeface="Arial" charset="0"/>
              </a:rPr>
              <a:t>, </a:t>
            </a:r>
            <a:r>
              <a:rPr lang="en-US" sz="750" dirty="0" err="1">
                <a:latin typeface="Arial" charset="0"/>
              </a:rPr>
              <a:t>SWrad</a:t>
            </a:r>
            <a:r>
              <a:rPr lang="en-US" sz="750" dirty="0">
                <a:latin typeface="Arial" charset="0"/>
              </a:rPr>
              <a:t>, </a:t>
            </a:r>
            <a:r>
              <a:rPr lang="en-US" sz="750" dirty="0" err="1">
                <a:latin typeface="Arial" charset="0"/>
              </a:rPr>
              <a:t>Lwrad</a:t>
            </a:r>
            <a:endParaRPr lang="en-US" sz="750" dirty="0">
              <a:latin typeface="Arial" charset="0"/>
            </a:endParaRPr>
          </a:p>
          <a:p>
            <a:pPr algn="l"/>
            <a:r>
              <a:rPr lang="en-US" sz="750" dirty="0">
                <a:latin typeface="Arial" charset="0"/>
              </a:rPr>
              <a:t>LH, HFX, </a:t>
            </a:r>
            <a:r>
              <a:rPr lang="en-US" sz="750" dirty="0" err="1">
                <a:latin typeface="Arial" charset="0"/>
              </a:rPr>
              <a:t>Ustress</a:t>
            </a:r>
            <a:r>
              <a:rPr lang="en-US" sz="750" dirty="0">
                <a:latin typeface="Arial" charset="0"/>
              </a:rPr>
              <a:t>, </a:t>
            </a:r>
            <a:r>
              <a:rPr lang="en-US" sz="750" dirty="0" err="1">
                <a:latin typeface="Arial" charset="0"/>
              </a:rPr>
              <a:t>Vstress</a:t>
            </a:r>
            <a:endParaRPr lang="en-US" sz="750" dirty="0">
              <a:latin typeface="Arial" charset="0"/>
            </a:endParaRPr>
          </a:p>
        </p:txBody>
      </p:sp>
      <p:sp>
        <p:nvSpPr>
          <p:cNvPr id="19" name="Text Box 18">
            <a:extLst>
              <a:ext uri="{FF2B5EF4-FFF2-40B4-BE49-F238E27FC236}">
                <a16:creationId xmlns:a16="http://schemas.microsoft.com/office/drawing/2014/main" id="{C651C76F-21B0-23E0-2F6C-39BA6C9A5D72}"/>
              </a:ext>
            </a:extLst>
          </p:cNvPr>
          <p:cNvSpPr txBox="1">
            <a:spLocks noChangeArrowheads="1"/>
          </p:cNvSpPr>
          <p:nvPr/>
        </p:nvSpPr>
        <p:spPr bwMode="auto">
          <a:xfrm rot="21581751">
            <a:off x="4372335" y="2105362"/>
            <a:ext cx="293666"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750" dirty="0">
                <a:latin typeface="Arial" charset="0"/>
              </a:rPr>
              <a:t>SST</a:t>
            </a:r>
          </a:p>
        </p:txBody>
      </p:sp>
      <p:sp>
        <p:nvSpPr>
          <p:cNvPr id="20" name="Line 20">
            <a:extLst>
              <a:ext uri="{FF2B5EF4-FFF2-40B4-BE49-F238E27FC236}">
                <a16:creationId xmlns:a16="http://schemas.microsoft.com/office/drawing/2014/main" id="{44CD5D96-CB34-5BE2-C9A0-09C75DE084E6}"/>
              </a:ext>
            </a:extLst>
          </p:cNvPr>
          <p:cNvSpPr>
            <a:spLocks noChangeShapeType="1"/>
          </p:cNvSpPr>
          <p:nvPr/>
        </p:nvSpPr>
        <p:spPr bwMode="auto">
          <a:xfrm flipV="1">
            <a:off x="4347411" y="2195362"/>
            <a:ext cx="8721" cy="266409"/>
          </a:xfrm>
          <a:prstGeom prst="line">
            <a:avLst/>
          </a:prstGeom>
          <a:noFill/>
          <a:ln w="444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21" name="Line 21">
            <a:extLst>
              <a:ext uri="{FF2B5EF4-FFF2-40B4-BE49-F238E27FC236}">
                <a16:creationId xmlns:a16="http://schemas.microsoft.com/office/drawing/2014/main" id="{04B882CD-B103-E055-4E6A-ADC9F491FBC8}"/>
              </a:ext>
            </a:extLst>
          </p:cNvPr>
          <p:cNvSpPr>
            <a:spLocks noChangeShapeType="1"/>
          </p:cNvSpPr>
          <p:nvPr/>
        </p:nvSpPr>
        <p:spPr bwMode="auto">
          <a:xfrm flipH="1" flipV="1">
            <a:off x="3584998" y="2447773"/>
            <a:ext cx="3486" cy="601813"/>
          </a:xfrm>
          <a:prstGeom prst="line">
            <a:avLst/>
          </a:prstGeom>
          <a:noFill/>
          <a:ln w="44450">
            <a:solidFill>
              <a:schemeClr val="bg2"/>
            </a:solidFill>
            <a:round/>
            <a:headEnd type="triangle" w="med" len="med"/>
            <a:tailEnd/>
          </a:ln>
          <a:extLst>
            <a:ext uri="{909E8E84-426E-40DD-AFC4-6F175D3DCCD1}">
              <a14:hiddenFill xmlns:a14="http://schemas.microsoft.com/office/drawing/2010/main">
                <a:noFill/>
              </a14:hiddenFill>
            </a:ext>
          </a:extLst>
        </p:spPr>
        <p:txBody>
          <a:bodyPr/>
          <a:lstStyle/>
          <a:p>
            <a:endParaRPr lang="en-US" sz="1050"/>
          </a:p>
        </p:txBody>
      </p:sp>
      <p:sp>
        <p:nvSpPr>
          <p:cNvPr id="22" name="Text Box 22">
            <a:extLst>
              <a:ext uri="{FF2B5EF4-FFF2-40B4-BE49-F238E27FC236}">
                <a16:creationId xmlns:a16="http://schemas.microsoft.com/office/drawing/2014/main" id="{DC8E9390-2AD1-776E-F77D-423AEFFD355B}"/>
              </a:ext>
            </a:extLst>
          </p:cNvPr>
          <p:cNvSpPr txBox="1">
            <a:spLocks noChangeArrowheads="1"/>
          </p:cNvSpPr>
          <p:nvPr/>
        </p:nvSpPr>
        <p:spPr bwMode="auto">
          <a:xfrm>
            <a:off x="3565372" y="2402516"/>
            <a:ext cx="805800" cy="253916"/>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ctr"/>
            <a:r>
              <a:rPr lang="en-US" sz="1050" b="1" dirty="0">
                <a:latin typeface="Arial" charset="0"/>
              </a:rPr>
              <a:t>MCT</a:t>
            </a:r>
          </a:p>
        </p:txBody>
      </p:sp>
      <p:sp>
        <p:nvSpPr>
          <p:cNvPr id="23" name="Text Box 23">
            <a:extLst>
              <a:ext uri="{FF2B5EF4-FFF2-40B4-BE49-F238E27FC236}">
                <a16:creationId xmlns:a16="http://schemas.microsoft.com/office/drawing/2014/main" id="{8F03DCC3-AFFF-3EF8-1CF1-3D8AC0727FC3}"/>
              </a:ext>
            </a:extLst>
          </p:cNvPr>
          <p:cNvSpPr txBox="1">
            <a:spLocks noChangeArrowheads="1"/>
          </p:cNvSpPr>
          <p:nvPr/>
        </p:nvSpPr>
        <p:spPr bwMode="auto">
          <a:xfrm rot="2947334">
            <a:off x="5344593" y="2343420"/>
            <a:ext cx="6385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900">
                <a:latin typeface="Arial" charset="0"/>
              </a:rPr>
              <a:t>U</a:t>
            </a:r>
            <a:r>
              <a:rPr lang="en-US" sz="900" baseline="-25000">
                <a:latin typeface="Arial" charset="0"/>
              </a:rPr>
              <a:t>wind</a:t>
            </a:r>
            <a:r>
              <a:rPr lang="en-US" sz="900">
                <a:latin typeface="Arial" charset="0"/>
              </a:rPr>
              <a:t>, V</a:t>
            </a:r>
            <a:r>
              <a:rPr lang="en-US" sz="900" baseline="-25000">
                <a:latin typeface="Arial" charset="0"/>
              </a:rPr>
              <a:t>wind</a:t>
            </a:r>
          </a:p>
        </p:txBody>
      </p:sp>
      <p:sp>
        <p:nvSpPr>
          <p:cNvPr id="24" name="Text Box 24">
            <a:extLst>
              <a:ext uri="{FF2B5EF4-FFF2-40B4-BE49-F238E27FC236}">
                <a16:creationId xmlns:a16="http://schemas.microsoft.com/office/drawing/2014/main" id="{8A3EC173-B4BE-24F0-8EB1-39FD27015966}"/>
              </a:ext>
            </a:extLst>
          </p:cNvPr>
          <p:cNvSpPr txBox="1">
            <a:spLocks noChangeArrowheads="1"/>
          </p:cNvSpPr>
          <p:nvPr/>
        </p:nvSpPr>
        <p:spPr bwMode="auto">
          <a:xfrm rot="2757491">
            <a:off x="5103549" y="1497305"/>
            <a:ext cx="865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900" dirty="0" err="1">
                <a:latin typeface="Arial" charset="0"/>
              </a:rPr>
              <a:t>H</a:t>
            </a:r>
            <a:r>
              <a:rPr lang="en-US" sz="900" baseline="-25000" dirty="0" err="1">
                <a:latin typeface="Arial" charset="0"/>
              </a:rPr>
              <a:t>wave</a:t>
            </a:r>
            <a:r>
              <a:rPr lang="en-US" sz="900" dirty="0">
                <a:latin typeface="Arial" charset="0"/>
              </a:rPr>
              <a:t>, </a:t>
            </a:r>
            <a:r>
              <a:rPr lang="en-US" sz="900" dirty="0" err="1">
                <a:latin typeface="Arial" charset="0"/>
              </a:rPr>
              <a:t>L</a:t>
            </a:r>
            <a:r>
              <a:rPr lang="en-US" sz="900" baseline="-25000" dirty="0" err="1">
                <a:latin typeface="Arial" charset="0"/>
              </a:rPr>
              <a:t>pwave</a:t>
            </a:r>
            <a:r>
              <a:rPr lang="en-US" sz="900" dirty="0">
                <a:latin typeface="Arial" charset="0"/>
              </a:rPr>
              <a:t>, </a:t>
            </a:r>
            <a:r>
              <a:rPr lang="en-US" sz="900" dirty="0" err="1">
                <a:latin typeface="Arial" charset="0"/>
              </a:rPr>
              <a:t>T</a:t>
            </a:r>
            <a:r>
              <a:rPr lang="en-US" sz="900" baseline="-25000" dirty="0" err="1">
                <a:latin typeface="Arial" charset="0"/>
              </a:rPr>
              <a:t>psurf</a:t>
            </a:r>
            <a:r>
              <a:rPr lang="en-US" sz="900" dirty="0">
                <a:latin typeface="Arial" charset="0"/>
              </a:rPr>
              <a:t>, </a:t>
            </a:r>
            <a:endParaRPr lang="en-US" sz="900" baseline="-25000" dirty="0">
              <a:latin typeface="Arial" charset="0"/>
            </a:endParaRPr>
          </a:p>
        </p:txBody>
      </p:sp>
      <p:grpSp>
        <p:nvGrpSpPr>
          <p:cNvPr id="25" name="Group 25">
            <a:extLst>
              <a:ext uri="{FF2B5EF4-FFF2-40B4-BE49-F238E27FC236}">
                <a16:creationId xmlns:a16="http://schemas.microsoft.com/office/drawing/2014/main" id="{90B4D13F-C0C6-A322-985C-23ED6B34D650}"/>
              </a:ext>
            </a:extLst>
          </p:cNvPr>
          <p:cNvGrpSpPr>
            <a:grpSpLocks/>
          </p:cNvGrpSpPr>
          <p:nvPr/>
        </p:nvGrpSpPr>
        <p:grpSpPr bwMode="auto">
          <a:xfrm rot="2700000">
            <a:off x="4850114" y="1773334"/>
            <a:ext cx="1254090" cy="415941"/>
            <a:chOff x="2496" y="1913"/>
            <a:chExt cx="1200" cy="398"/>
          </a:xfrm>
          <a:solidFill>
            <a:schemeClr val="bg1"/>
          </a:solidFill>
        </p:grpSpPr>
        <p:sp>
          <p:nvSpPr>
            <p:cNvPr id="26" name="Line 26">
              <a:extLst>
                <a:ext uri="{FF2B5EF4-FFF2-40B4-BE49-F238E27FC236}">
                  <a16:creationId xmlns:a16="http://schemas.microsoft.com/office/drawing/2014/main" id="{7E43D4DD-D9B0-8C66-500F-247E81895B1F}"/>
                </a:ext>
              </a:extLst>
            </p:cNvPr>
            <p:cNvSpPr>
              <a:spLocks noChangeShapeType="1"/>
            </p:cNvSpPr>
            <p:nvPr/>
          </p:nvSpPr>
          <p:spPr bwMode="auto">
            <a:xfrm>
              <a:off x="3024" y="2160"/>
              <a:ext cx="672" cy="0"/>
            </a:xfrm>
            <a:prstGeom prst="line">
              <a:avLst/>
            </a:prstGeom>
            <a:grpFill/>
            <a:ln w="44450">
              <a:solidFill>
                <a:schemeClr val="bg2"/>
              </a:solidFill>
              <a:round/>
              <a:headEnd/>
              <a:tailEnd type="triangle" w="med" len="med"/>
            </a:ln>
          </p:spPr>
          <p:txBody>
            <a:bodyPr/>
            <a:lstStyle/>
            <a:p>
              <a:endParaRPr lang="en-US" sz="1050"/>
            </a:p>
          </p:txBody>
        </p:sp>
        <p:sp useBgFill="1">
          <p:nvSpPr>
            <p:cNvPr id="27" name="Line 27">
              <a:extLst>
                <a:ext uri="{FF2B5EF4-FFF2-40B4-BE49-F238E27FC236}">
                  <a16:creationId xmlns:a16="http://schemas.microsoft.com/office/drawing/2014/main" id="{119DEA47-518B-D448-30B3-7B5B2EAA837E}"/>
                </a:ext>
              </a:extLst>
            </p:cNvPr>
            <p:cNvSpPr>
              <a:spLocks noChangeShapeType="1"/>
            </p:cNvSpPr>
            <p:nvPr/>
          </p:nvSpPr>
          <p:spPr bwMode="auto">
            <a:xfrm>
              <a:off x="2496" y="2064"/>
              <a:ext cx="768" cy="0"/>
            </a:xfrm>
            <a:prstGeom prst="line">
              <a:avLst/>
            </a:prstGeom>
            <a:ln w="44450">
              <a:solidFill>
                <a:schemeClr val="bg2"/>
              </a:solidFill>
              <a:round/>
              <a:headEnd type="triangle" w="med" len="med"/>
              <a:tailEnd/>
            </a:ln>
            <a:extLst>
              <a:ext uri="{909E8E84-426E-40DD-AFC4-6F175D3DCCD1}">
                <a14:hiddenFill xmlns:a14="http://schemas.microsoft.com/office/drawing/2010/main">
                  <a:noFill/>
                </a14:hiddenFill>
              </a:ext>
            </a:extLst>
          </p:spPr>
          <p:txBody>
            <a:bodyPr/>
            <a:lstStyle/>
            <a:p>
              <a:endParaRPr lang="en-US" sz="1050"/>
            </a:p>
          </p:txBody>
        </p:sp>
        <p:sp>
          <p:nvSpPr>
            <p:cNvPr id="28" name="Text Box 28">
              <a:extLst>
                <a:ext uri="{FF2B5EF4-FFF2-40B4-BE49-F238E27FC236}">
                  <a16:creationId xmlns:a16="http://schemas.microsoft.com/office/drawing/2014/main" id="{8EE249B4-A293-9835-760D-B3D15775DC29}"/>
                </a:ext>
              </a:extLst>
            </p:cNvPr>
            <p:cNvSpPr txBox="1">
              <a:spLocks noChangeArrowheads="1"/>
            </p:cNvSpPr>
            <p:nvPr/>
          </p:nvSpPr>
          <p:spPr bwMode="auto">
            <a:xfrm>
              <a:off x="2880" y="1913"/>
              <a:ext cx="432" cy="398"/>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1050" b="1" dirty="0">
                  <a:latin typeface="Arial" charset="0"/>
                </a:rPr>
                <a:t>MCT</a:t>
              </a:r>
            </a:p>
          </p:txBody>
        </p:sp>
      </p:grpSp>
      <p:pic>
        <p:nvPicPr>
          <p:cNvPr id="29" name="Picture 80" descr="Is_c17_hsignw_frame_144">
            <a:extLst>
              <a:ext uri="{FF2B5EF4-FFF2-40B4-BE49-F238E27FC236}">
                <a16:creationId xmlns:a16="http://schemas.microsoft.com/office/drawing/2014/main" id="{0BABD31B-18E0-8DE1-7504-1B9F857BC371}"/>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4270" y="2957783"/>
            <a:ext cx="1254090" cy="106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1" descr="Is_c17_sst_frame_166">
            <a:extLst>
              <a:ext uri="{FF2B5EF4-FFF2-40B4-BE49-F238E27FC236}">
                <a16:creationId xmlns:a16="http://schemas.microsoft.com/office/drawing/2014/main" id="{5FAE2ECB-C1EC-2B5D-4082-C079F607A1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8605" y="3403474"/>
            <a:ext cx="1254090" cy="107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39">
            <a:extLst>
              <a:ext uri="{FF2B5EF4-FFF2-40B4-BE49-F238E27FC236}">
                <a16:creationId xmlns:a16="http://schemas.microsoft.com/office/drawing/2014/main" id="{ED97AA12-AE1A-9259-BC90-C5EF3E3DF6E4}"/>
              </a:ext>
            </a:extLst>
          </p:cNvPr>
          <p:cNvSpPr txBox="1">
            <a:spLocks noChangeArrowheads="1"/>
          </p:cNvSpPr>
          <p:nvPr/>
        </p:nvSpPr>
        <p:spPr bwMode="auto">
          <a:xfrm>
            <a:off x="3986823" y="4080170"/>
            <a:ext cx="32084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750" dirty="0">
                <a:latin typeface="Arial" charset="0"/>
              </a:rPr>
              <a:t>SST</a:t>
            </a:r>
          </a:p>
        </p:txBody>
      </p:sp>
      <p:sp>
        <p:nvSpPr>
          <p:cNvPr id="32" name="Text Box 40">
            <a:extLst>
              <a:ext uri="{FF2B5EF4-FFF2-40B4-BE49-F238E27FC236}">
                <a16:creationId xmlns:a16="http://schemas.microsoft.com/office/drawing/2014/main" id="{3DFBD110-E556-193F-4C26-7EB0C10C0843}"/>
              </a:ext>
            </a:extLst>
          </p:cNvPr>
          <p:cNvSpPr txBox="1">
            <a:spLocks noChangeArrowheads="1"/>
          </p:cNvSpPr>
          <p:nvPr/>
        </p:nvSpPr>
        <p:spPr bwMode="auto">
          <a:xfrm>
            <a:off x="6687356" y="3589352"/>
            <a:ext cx="37542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750" dirty="0" err="1">
                <a:latin typeface="Arial" charset="0"/>
              </a:rPr>
              <a:t>Hsig</a:t>
            </a:r>
            <a:endParaRPr lang="en-US" sz="750" dirty="0">
              <a:latin typeface="Arial" charset="0"/>
            </a:endParaRPr>
          </a:p>
        </p:txBody>
      </p:sp>
      <p:sp>
        <p:nvSpPr>
          <p:cNvPr id="33" name="Text Box 9">
            <a:extLst>
              <a:ext uri="{FF2B5EF4-FFF2-40B4-BE49-F238E27FC236}">
                <a16:creationId xmlns:a16="http://schemas.microsoft.com/office/drawing/2014/main" id="{DF427C84-0AF2-AC75-2B9B-84015967EDDD}"/>
              </a:ext>
            </a:extLst>
          </p:cNvPr>
          <p:cNvSpPr txBox="1">
            <a:spLocks noChangeArrowheads="1"/>
          </p:cNvSpPr>
          <p:nvPr/>
        </p:nvSpPr>
        <p:spPr bwMode="auto">
          <a:xfrm>
            <a:off x="1729462" y="1731142"/>
            <a:ext cx="12426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1500" b="1" dirty="0">
                <a:latin typeface="Arial" charset="0"/>
              </a:rPr>
              <a:t>WRF-Hydro</a:t>
            </a:r>
          </a:p>
        </p:txBody>
      </p:sp>
      <p:pic>
        <p:nvPicPr>
          <p:cNvPr id="34" name="Picture 33">
            <a:extLst>
              <a:ext uri="{FF2B5EF4-FFF2-40B4-BE49-F238E27FC236}">
                <a16:creationId xmlns:a16="http://schemas.microsoft.com/office/drawing/2014/main" id="{27B52927-1BD7-0A9D-8F5E-AE3DE0A6B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205" y="981627"/>
            <a:ext cx="1104023" cy="1231004"/>
          </a:xfrm>
          <a:prstGeom prst="rect">
            <a:avLst/>
          </a:prstGeom>
        </p:spPr>
      </p:pic>
      <p:pic>
        <p:nvPicPr>
          <p:cNvPr id="35" name="Picture 34">
            <a:extLst>
              <a:ext uri="{FF2B5EF4-FFF2-40B4-BE49-F238E27FC236}">
                <a16:creationId xmlns:a16="http://schemas.microsoft.com/office/drawing/2014/main" id="{62B61800-AA34-145C-1B85-DF713A3090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0580" y="1987306"/>
            <a:ext cx="1373300" cy="962340"/>
          </a:xfrm>
          <a:prstGeom prst="rect">
            <a:avLst/>
          </a:prstGeom>
        </p:spPr>
      </p:pic>
      <p:sp>
        <p:nvSpPr>
          <p:cNvPr id="36" name="Text Box 31">
            <a:extLst>
              <a:ext uri="{FF2B5EF4-FFF2-40B4-BE49-F238E27FC236}">
                <a16:creationId xmlns:a16="http://schemas.microsoft.com/office/drawing/2014/main" id="{FF3782B4-68C8-208D-2CB0-F9B9FFD9F01E}"/>
              </a:ext>
            </a:extLst>
          </p:cNvPr>
          <p:cNvSpPr txBox="1">
            <a:spLocks noChangeArrowheads="1"/>
          </p:cNvSpPr>
          <p:nvPr/>
        </p:nvSpPr>
        <p:spPr bwMode="auto">
          <a:xfrm>
            <a:off x="4274819" y="2073626"/>
            <a:ext cx="68961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750" dirty="0">
                <a:latin typeface="Arial" charset="0"/>
              </a:rPr>
              <a:t>Wind speed</a:t>
            </a:r>
          </a:p>
        </p:txBody>
      </p:sp>
      <p:sp>
        <p:nvSpPr>
          <p:cNvPr id="37" name="Text Box 39">
            <a:extLst>
              <a:ext uri="{FF2B5EF4-FFF2-40B4-BE49-F238E27FC236}">
                <a16:creationId xmlns:a16="http://schemas.microsoft.com/office/drawing/2014/main" id="{F802245B-DD04-BBC4-93CD-C2481B89A6D8}"/>
              </a:ext>
            </a:extLst>
          </p:cNvPr>
          <p:cNvSpPr txBox="1">
            <a:spLocks noChangeArrowheads="1"/>
          </p:cNvSpPr>
          <p:nvPr/>
        </p:nvSpPr>
        <p:spPr bwMode="auto">
          <a:xfrm>
            <a:off x="2683406" y="2411753"/>
            <a:ext cx="56427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750" dirty="0">
                <a:latin typeface="Arial" charset="0"/>
              </a:rPr>
              <a:t>Stream Flow</a:t>
            </a:r>
          </a:p>
        </p:txBody>
      </p:sp>
      <p:grpSp>
        <p:nvGrpSpPr>
          <p:cNvPr id="38" name="Group 19">
            <a:extLst>
              <a:ext uri="{FF2B5EF4-FFF2-40B4-BE49-F238E27FC236}">
                <a16:creationId xmlns:a16="http://schemas.microsoft.com/office/drawing/2014/main" id="{03C8E10F-E8CA-7359-6434-4F5A36417409}"/>
              </a:ext>
            </a:extLst>
          </p:cNvPr>
          <p:cNvGrpSpPr>
            <a:grpSpLocks/>
          </p:cNvGrpSpPr>
          <p:nvPr/>
        </p:nvGrpSpPr>
        <p:grpSpPr bwMode="auto">
          <a:xfrm rot="1097013">
            <a:off x="1779806" y="3040024"/>
            <a:ext cx="1254090" cy="415941"/>
            <a:chOff x="1104" y="1145"/>
            <a:chExt cx="1200" cy="398"/>
          </a:xfrm>
          <a:solidFill>
            <a:schemeClr val="bg2"/>
          </a:solidFill>
        </p:grpSpPr>
        <p:sp>
          <p:nvSpPr>
            <p:cNvPr id="39" name="Line 20">
              <a:extLst>
                <a:ext uri="{FF2B5EF4-FFF2-40B4-BE49-F238E27FC236}">
                  <a16:creationId xmlns:a16="http://schemas.microsoft.com/office/drawing/2014/main" id="{92CF9964-59D3-93C2-0F8E-4104BC0541E4}"/>
                </a:ext>
              </a:extLst>
            </p:cNvPr>
            <p:cNvSpPr>
              <a:spLocks noChangeShapeType="1"/>
            </p:cNvSpPr>
            <p:nvPr/>
          </p:nvSpPr>
          <p:spPr bwMode="auto">
            <a:xfrm>
              <a:off x="1632" y="1392"/>
              <a:ext cx="672" cy="0"/>
            </a:xfrm>
            <a:prstGeom prst="line">
              <a:avLst/>
            </a:prstGeom>
            <a:grpFill/>
            <a:ln w="44450">
              <a:solidFill>
                <a:schemeClr val="bg2"/>
              </a:solidFill>
              <a:round/>
              <a:headEnd/>
              <a:tailEnd type="triangle" w="med" len="med"/>
            </a:ln>
          </p:spPr>
          <p:txBody>
            <a:bodyPr/>
            <a:lstStyle/>
            <a:p>
              <a:endParaRPr lang="en-US" sz="1050"/>
            </a:p>
          </p:txBody>
        </p:sp>
        <p:sp>
          <p:nvSpPr>
            <p:cNvPr id="40" name="Line 21">
              <a:extLst>
                <a:ext uri="{FF2B5EF4-FFF2-40B4-BE49-F238E27FC236}">
                  <a16:creationId xmlns:a16="http://schemas.microsoft.com/office/drawing/2014/main" id="{750FA6DA-07B3-3CCF-7491-E9D23520F308}"/>
                </a:ext>
              </a:extLst>
            </p:cNvPr>
            <p:cNvSpPr>
              <a:spLocks noChangeShapeType="1"/>
            </p:cNvSpPr>
            <p:nvPr/>
          </p:nvSpPr>
          <p:spPr bwMode="auto">
            <a:xfrm>
              <a:off x="1104" y="1296"/>
              <a:ext cx="768" cy="0"/>
            </a:xfrm>
            <a:prstGeom prst="line">
              <a:avLst/>
            </a:prstGeom>
            <a:grpFill/>
            <a:ln w="44450">
              <a:solidFill>
                <a:schemeClr val="bg2"/>
              </a:solidFill>
              <a:round/>
              <a:headEnd type="triangle" w="med" len="med"/>
              <a:tailEnd/>
            </a:ln>
          </p:spPr>
          <p:txBody>
            <a:bodyPr/>
            <a:lstStyle/>
            <a:p>
              <a:endParaRPr lang="en-US" sz="1050"/>
            </a:p>
          </p:txBody>
        </p:sp>
        <p:sp>
          <p:nvSpPr>
            <p:cNvPr id="41" name="Text Box 22">
              <a:extLst>
                <a:ext uri="{FF2B5EF4-FFF2-40B4-BE49-F238E27FC236}">
                  <a16:creationId xmlns:a16="http://schemas.microsoft.com/office/drawing/2014/main" id="{A4F60C1B-9114-BE44-7C2E-47388261707D}"/>
                </a:ext>
              </a:extLst>
            </p:cNvPr>
            <p:cNvSpPr txBox="1">
              <a:spLocks noChangeArrowheads="1"/>
            </p:cNvSpPr>
            <p:nvPr/>
          </p:nvSpPr>
          <p:spPr bwMode="auto">
            <a:xfrm>
              <a:off x="1488" y="1145"/>
              <a:ext cx="432" cy="398"/>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1050" b="1" dirty="0">
                  <a:latin typeface="Arial" charset="0"/>
                </a:rPr>
                <a:t>MCT</a:t>
              </a:r>
            </a:p>
          </p:txBody>
        </p:sp>
      </p:grpSp>
      <p:sp>
        <p:nvSpPr>
          <p:cNvPr id="42" name="Text Box 18">
            <a:extLst>
              <a:ext uri="{FF2B5EF4-FFF2-40B4-BE49-F238E27FC236}">
                <a16:creationId xmlns:a16="http://schemas.microsoft.com/office/drawing/2014/main" id="{78176B66-4176-C0CC-831E-75D1DF8CA2A3}"/>
              </a:ext>
            </a:extLst>
          </p:cNvPr>
          <p:cNvSpPr txBox="1">
            <a:spLocks noChangeArrowheads="1"/>
          </p:cNvSpPr>
          <p:nvPr/>
        </p:nvSpPr>
        <p:spPr bwMode="auto">
          <a:xfrm rot="21581751">
            <a:off x="2303936" y="3575762"/>
            <a:ext cx="778655"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750" dirty="0">
                <a:latin typeface="Arial" charset="0"/>
              </a:rPr>
              <a:t>Streamflow, </a:t>
            </a:r>
          </a:p>
          <a:p>
            <a:pPr algn="l"/>
            <a:r>
              <a:rPr lang="en-US" sz="750" dirty="0">
                <a:latin typeface="Arial" charset="0"/>
              </a:rPr>
              <a:t>Water Levels, Vertical fluxes</a:t>
            </a:r>
          </a:p>
        </p:txBody>
      </p:sp>
      <p:sp>
        <p:nvSpPr>
          <p:cNvPr id="43" name="Text Box 18">
            <a:extLst>
              <a:ext uri="{FF2B5EF4-FFF2-40B4-BE49-F238E27FC236}">
                <a16:creationId xmlns:a16="http://schemas.microsoft.com/office/drawing/2014/main" id="{4D58A6F2-08C4-43D5-4582-CE7EF195F785}"/>
              </a:ext>
            </a:extLst>
          </p:cNvPr>
          <p:cNvSpPr txBox="1">
            <a:spLocks noChangeArrowheads="1"/>
          </p:cNvSpPr>
          <p:nvPr/>
        </p:nvSpPr>
        <p:spPr bwMode="auto">
          <a:xfrm rot="21581751">
            <a:off x="1418980" y="3065978"/>
            <a:ext cx="868927"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750" dirty="0">
                <a:latin typeface="Arial" charset="0"/>
              </a:rPr>
              <a:t>Water Levels</a:t>
            </a:r>
          </a:p>
        </p:txBody>
      </p:sp>
      <p:sp>
        <p:nvSpPr>
          <p:cNvPr id="44" name="Text Box 17">
            <a:extLst>
              <a:ext uri="{FF2B5EF4-FFF2-40B4-BE49-F238E27FC236}">
                <a16:creationId xmlns:a16="http://schemas.microsoft.com/office/drawing/2014/main" id="{AB934CE1-3DFF-3CBC-41DD-FE16616640D7}"/>
              </a:ext>
            </a:extLst>
          </p:cNvPr>
          <p:cNvSpPr txBox="1">
            <a:spLocks noChangeArrowheads="1"/>
          </p:cNvSpPr>
          <p:nvPr/>
        </p:nvSpPr>
        <p:spPr bwMode="auto">
          <a:xfrm>
            <a:off x="2463127" y="1272257"/>
            <a:ext cx="1354418"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750" dirty="0" err="1">
                <a:latin typeface="Arial" charset="0"/>
              </a:rPr>
              <a:t>Uwind</a:t>
            </a:r>
            <a:r>
              <a:rPr lang="en-US" sz="750" dirty="0">
                <a:latin typeface="Arial" charset="0"/>
              </a:rPr>
              <a:t>, </a:t>
            </a:r>
            <a:r>
              <a:rPr lang="en-US" sz="750" dirty="0" err="1">
                <a:latin typeface="Arial" charset="0"/>
              </a:rPr>
              <a:t>Vwind</a:t>
            </a:r>
            <a:r>
              <a:rPr lang="en-US" sz="750" dirty="0">
                <a:latin typeface="Arial" charset="0"/>
              </a:rPr>
              <a:t>, RH, </a:t>
            </a:r>
            <a:r>
              <a:rPr lang="en-US" sz="750" dirty="0" err="1">
                <a:latin typeface="Arial" charset="0"/>
              </a:rPr>
              <a:t>Tair</a:t>
            </a:r>
            <a:r>
              <a:rPr lang="en-US" sz="750" dirty="0">
                <a:latin typeface="Arial" charset="0"/>
              </a:rPr>
              <a:t>,</a:t>
            </a:r>
          </a:p>
          <a:p>
            <a:pPr algn="l"/>
            <a:r>
              <a:rPr lang="en-US" sz="750" dirty="0">
                <a:latin typeface="Arial" charset="0"/>
              </a:rPr>
              <a:t>cloud, rain, </a:t>
            </a:r>
            <a:r>
              <a:rPr lang="en-US" sz="750" dirty="0" err="1">
                <a:latin typeface="Arial" charset="0"/>
              </a:rPr>
              <a:t>evap</a:t>
            </a:r>
            <a:r>
              <a:rPr lang="en-US" sz="750" dirty="0">
                <a:latin typeface="Arial" charset="0"/>
              </a:rPr>
              <a:t>, </a:t>
            </a:r>
          </a:p>
          <a:p>
            <a:pPr algn="l"/>
            <a:r>
              <a:rPr lang="en-US" sz="750" dirty="0" err="1">
                <a:latin typeface="Arial" charset="0"/>
              </a:rPr>
              <a:t>SWrad</a:t>
            </a:r>
            <a:r>
              <a:rPr lang="en-US" sz="750" dirty="0">
                <a:latin typeface="Arial" charset="0"/>
              </a:rPr>
              <a:t>, </a:t>
            </a:r>
            <a:r>
              <a:rPr lang="en-US" sz="750" dirty="0" err="1">
                <a:latin typeface="Arial" charset="0"/>
              </a:rPr>
              <a:t>Lwrad</a:t>
            </a:r>
            <a:endParaRPr lang="en-US" sz="750" dirty="0">
              <a:latin typeface="Arial" charset="0"/>
            </a:endParaRPr>
          </a:p>
        </p:txBody>
      </p:sp>
      <p:sp>
        <p:nvSpPr>
          <p:cNvPr id="45" name="Line 12">
            <a:extLst>
              <a:ext uri="{FF2B5EF4-FFF2-40B4-BE49-F238E27FC236}">
                <a16:creationId xmlns:a16="http://schemas.microsoft.com/office/drawing/2014/main" id="{F463F8B9-551B-0F91-1FAF-A85CFC9D4D48}"/>
              </a:ext>
            </a:extLst>
          </p:cNvPr>
          <p:cNvSpPr>
            <a:spLocks noChangeShapeType="1"/>
          </p:cNvSpPr>
          <p:nvPr/>
        </p:nvSpPr>
        <p:spPr bwMode="auto">
          <a:xfrm flipV="1">
            <a:off x="2982026" y="1416236"/>
            <a:ext cx="587801" cy="329432"/>
          </a:xfrm>
          <a:prstGeom prst="line">
            <a:avLst/>
          </a:prstGeom>
          <a:noFill/>
          <a:ln w="44450">
            <a:solidFill>
              <a:schemeClr val="bg2"/>
            </a:solidFill>
            <a:round/>
            <a:headEnd type="triangle"/>
            <a:tailEnd type="triangle" w="med" len="med"/>
          </a:ln>
          <a:extLst>
            <a:ext uri="{909E8E84-426E-40DD-AFC4-6F175D3DCCD1}">
              <a14:hiddenFill xmlns:a14="http://schemas.microsoft.com/office/drawing/2010/main">
                <a:noFill/>
              </a14:hiddenFill>
            </a:ext>
          </a:extLst>
        </p:spPr>
        <p:txBody>
          <a:bodyPr/>
          <a:lstStyle/>
          <a:p>
            <a:endParaRPr lang="en-US" sz="1050"/>
          </a:p>
        </p:txBody>
      </p:sp>
      <p:sp>
        <p:nvSpPr>
          <p:cNvPr id="46" name="Rectangle 3">
            <a:extLst>
              <a:ext uri="{FF2B5EF4-FFF2-40B4-BE49-F238E27FC236}">
                <a16:creationId xmlns:a16="http://schemas.microsoft.com/office/drawing/2014/main" id="{2A683733-6D7C-B3CB-56BC-9DE612907511}"/>
              </a:ext>
            </a:extLst>
          </p:cNvPr>
          <p:cNvSpPr>
            <a:spLocks noChangeArrowheads="1"/>
          </p:cNvSpPr>
          <p:nvPr/>
        </p:nvSpPr>
        <p:spPr bwMode="auto">
          <a:xfrm>
            <a:off x="6114131" y="4092388"/>
            <a:ext cx="1354418" cy="902327"/>
          </a:xfrm>
          <a:prstGeom prst="rect">
            <a:avLst/>
          </a:prstGeom>
          <a:solidFill>
            <a:srgbClr val="CC99FF"/>
          </a:solidFill>
          <a:ln w="12700">
            <a:solidFill>
              <a:schemeClr val="tx1"/>
            </a:solidFill>
            <a:miter lim="800000"/>
            <a:headEnd/>
            <a:tailEnd/>
          </a:ln>
        </p:spPr>
        <p:txBody>
          <a:bodyPr wrap="none" anchor="ctr"/>
          <a:lstStyle>
            <a:lvl1pPr defTabSz="685800">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685800">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685800">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685800">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685800">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6858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6858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6858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685800" eaLnBrk="0" fontAlgn="base" hangingPunct="0">
              <a:spcBef>
                <a:spcPct val="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lang="en-US" altLang="en-US" sz="675">
              <a:latin typeface="Helvetica" panose="020B0604020202020204" pitchFamily="34" charset="0"/>
            </a:endParaRPr>
          </a:p>
        </p:txBody>
      </p:sp>
      <p:pic>
        <p:nvPicPr>
          <p:cNvPr id="47" name="Picture 2">
            <a:extLst>
              <a:ext uri="{FF2B5EF4-FFF2-40B4-BE49-F238E27FC236}">
                <a16:creationId xmlns:a16="http://schemas.microsoft.com/office/drawing/2014/main" id="{B9485B71-3FFC-79E1-49DC-5D0A69632F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5269" y="4341984"/>
            <a:ext cx="1224788" cy="55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11">
            <a:extLst>
              <a:ext uri="{FF2B5EF4-FFF2-40B4-BE49-F238E27FC236}">
                <a16:creationId xmlns:a16="http://schemas.microsoft.com/office/drawing/2014/main" id="{57171297-B1AD-530A-7EBD-19481C851D52}"/>
              </a:ext>
            </a:extLst>
          </p:cNvPr>
          <p:cNvSpPr txBox="1">
            <a:spLocks noChangeArrowheads="1"/>
          </p:cNvSpPr>
          <p:nvPr/>
        </p:nvSpPr>
        <p:spPr bwMode="auto">
          <a:xfrm>
            <a:off x="6375070" y="4118665"/>
            <a:ext cx="818294" cy="300082"/>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defTabSz="514350">
              <a:defRPr/>
            </a:pPr>
            <a:r>
              <a:rPr lang="en-US" sz="1350" b="1" dirty="0" err="1">
                <a:latin typeface="Helvetica" pitchFamily="2" charset="0"/>
              </a:rPr>
              <a:t>InWave</a:t>
            </a:r>
            <a:endParaRPr lang="en-US" b="1" dirty="0">
              <a:latin typeface="Helvetica" pitchFamily="2" charset="0"/>
            </a:endParaRPr>
          </a:p>
        </p:txBody>
      </p:sp>
      <p:grpSp>
        <p:nvGrpSpPr>
          <p:cNvPr id="49" name="Group 48">
            <a:extLst>
              <a:ext uri="{FF2B5EF4-FFF2-40B4-BE49-F238E27FC236}">
                <a16:creationId xmlns:a16="http://schemas.microsoft.com/office/drawing/2014/main" id="{4AEA5861-F550-0D43-5C11-8FDAC2B9FFF8}"/>
              </a:ext>
            </a:extLst>
          </p:cNvPr>
          <p:cNvGrpSpPr/>
          <p:nvPr/>
        </p:nvGrpSpPr>
        <p:grpSpPr>
          <a:xfrm>
            <a:off x="6137339" y="448121"/>
            <a:ext cx="1890465" cy="1461781"/>
            <a:chOff x="2328636" y="2948255"/>
            <a:chExt cx="4207369" cy="3464289"/>
          </a:xfrm>
          <a:solidFill>
            <a:srgbClr val="00B050"/>
          </a:solidFill>
        </p:grpSpPr>
        <p:pic>
          <p:nvPicPr>
            <p:cNvPr id="50" name="Picture 49" descr="Map&#10;&#10;Description automatically generated">
              <a:extLst>
                <a:ext uri="{FF2B5EF4-FFF2-40B4-BE49-F238E27FC236}">
                  <a16:creationId xmlns:a16="http://schemas.microsoft.com/office/drawing/2014/main" id="{EDC7EE0A-73D9-A49B-ACFF-61F6CB7DFD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8636" y="3573123"/>
              <a:ext cx="3096397" cy="2839421"/>
            </a:xfrm>
            <a:prstGeom prst="rect">
              <a:avLst/>
            </a:prstGeom>
            <a:grpFill/>
          </p:spPr>
        </p:pic>
        <p:pic>
          <p:nvPicPr>
            <p:cNvPr id="51" name="Picture 50" descr="A picture containing outdoor, sky, nature, shore&#10;&#10;Description automatically generated">
              <a:extLst>
                <a:ext uri="{FF2B5EF4-FFF2-40B4-BE49-F238E27FC236}">
                  <a16:creationId xmlns:a16="http://schemas.microsoft.com/office/drawing/2014/main" id="{EAD3712C-1105-B923-CA65-5719F86CC6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76834" y="2948255"/>
              <a:ext cx="2659171" cy="1495784"/>
            </a:xfrm>
            <a:prstGeom prst="rect">
              <a:avLst/>
            </a:prstGeom>
            <a:grpFill/>
          </p:spPr>
        </p:pic>
      </p:grpSp>
      <p:sp>
        <p:nvSpPr>
          <p:cNvPr id="52" name="Text Box 11">
            <a:extLst>
              <a:ext uri="{FF2B5EF4-FFF2-40B4-BE49-F238E27FC236}">
                <a16:creationId xmlns:a16="http://schemas.microsoft.com/office/drawing/2014/main" id="{89A843E2-1E7F-20FC-D8EF-B2590E546831}"/>
              </a:ext>
            </a:extLst>
          </p:cNvPr>
          <p:cNvSpPr txBox="1">
            <a:spLocks noChangeArrowheads="1"/>
          </p:cNvSpPr>
          <p:nvPr/>
        </p:nvSpPr>
        <p:spPr bwMode="auto">
          <a:xfrm>
            <a:off x="6294971" y="1846654"/>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sz="1800" b="1" dirty="0">
                <a:latin typeface="Arial" charset="0"/>
              </a:rPr>
              <a:t>Structures</a:t>
            </a:r>
          </a:p>
        </p:txBody>
      </p:sp>
      <p:grpSp>
        <p:nvGrpSpPr>
          <p:cNvPr id="53" name="Group 52">
            <a:extLst>
              <a:ext uri="{FF2B5EF4-FFF2-40B4-BE49-F238E27FC236}">
                <a16:creationId xmlns:a16="http://schemas.microsoft.com/office/drawing/2014/main" id="{54D60B99-C480-ADFF-7E42-15A1B930FF50}"/>
              </a:ext>
            </a:extLst>
          </p:cNvPr>
          <p:cNvGrpSpPr/>
          <p:nvPr/>
        </p:nvGrpSpPr>
        <p:grpSpPr>
          <a:xfrm>
            <a:off x="1827382" y="4199850"/>
            <a:ext cx="1178528" cy="843819"/>
            <a:chOff x="2065194" y="4628028"/>
            <a:chExt cx="2115454" cy="1514653"/>
          </a:xfrm>
        </p:grpSpPr>
        <p:sp>
          <p:nvSpPr>
            <p:cNvPr id="54" name="Rectangle 53">
              <a:extLst>
                <a:ext uri="{FF2B5EF4-FFF2-40B4-BE49-F238E27FC236}">
                  <a16:creationId xmlns:a16="http://schemas.microsoft.com/office/drawing/2014/main" id="{B359E440-EB10-74E3-5906-7D53FF57642E}"/>
                </a:ext>
              </a:extLst>
            </p:cNvPr>
            <p:cNvSpPr/>
            <p:nvPr/>
          </p:nvSpPr>
          <p:spPr bwMode="auto">
            <a:xfrm>
              <a:off x="2239541" y="4628028"/>
              <a:ext cx="1668122" cy="1391771"/>
            </a:xfrm>
            <a:prstGeom prst="rect">
              <a:avLst/>
            </a:prstGeom>
            <a:solidFill>
              <a:schemeClr val="bg1"/>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bodyPr>
            <a:lstStyle/>
            <a:p>
              <a:pPr algn="ctr" defTabSz="342900" fontAlgn="base">
                <a:spcBef>
                  <a:spcPct val="0"/>
                </a:spcBef>
                <a:spcAft>
                  <a:spcPct val="0"/>
                </a:spcAft>
                <a:buClrTx/>
              </a:pPr>
              <a:endParaRPr lang="en-US" sz="900">
                <a:latin typeface="Times New Roman" pitchFamily="18" charset="0"/>
                <a:ea typeface="ＭＳ Ｐゴシック" charset="-128"/>
                <a:cs typeface="Times New Roman" pitchFamily="18" charset="0"/>
              </a:endParaRPr>
            </a:p>
          </p:txBody>
        </p:sp>
        <p:sp>
          <p:nvSpPr>
            <p:cNvPr id="55" name="Text Box 42">
              <a:extLst>
                <a:ext uri="{FF2B5EF4-FFF2-40B4-BE49-F238E27FC236}">
                  <a16:creationId xmlns:a16="http://schemas.microsoft.com/office/drawing/2014/main" id="{E6A8ED81-9700-B4E7-FAD6-8332DD31C951}"/>
                </a:ext>
              </a:extLst>
            </p:cNvPr>
            <p:cNvSpPr txBox="1">
              <a:spLocks noChangeArrowheads="1"/>
            </p:cNvSpPr>
            <p:nvPr/>
          </p:nvSpPr>
          <p:spPr bwMode="auto">
            <a:xfrm>
              <a:off x="2065194" y="5562601"/>
              <a:ext cx="2115454" cy="58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fontAlgn="base">
                <a:spcBef>
                  <a:spcPct val="0"/>
                </a:spcBef>
                <a:spcAft>
                  <a:spcPct val="0"/>
                </a:spcAft>
              </a:pPr>
              <a:r>
                <a:rPr lang="en-US" sz="1500" b="1" dirty="0">
                  <a:latin typeface="Arial" charset="0"/>
                </a:rPr>
                <a:t>SEDIMENT</a:t>
              </a:r>
            </a:p>
          </p:txBody>
        </p:sp>
        <p:pic>
          <p:nvPicPr>
            <p:cNvPr id="56" name="Picture 14" descr="sherwood">
              <a:extLst>
                <a:ext uri="{FF2B5EF4-FFF2-40B4-BE49-F238E27FC236}">
                  <a16:creationId xmlns:a16="http://schemas.microsoft.com/office/drawing/2014/main" id="{E59F459B-EF39-20C9-302F-085963DDBEF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15370" y="4711170"/>
              <a:ext cx="14478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Picture 2">
            <a:extLst>
              <a:ext uri="{FF2B5EF4-FFF2-40B4-BE49-F238E27FC236}">
                <a16:creationId xmlns:a16="http://schemas.microsoft.com/office/drawing/2014/main" id="{2DAC84B4-F8BC-0B42-3741-1B09804467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b="19524"/>
          <a:stretch>
            <a:fillRect/>
          </a:stretch>
        </p:blipFill>
        <p:spPr bwMode="auto">
          <a:xfrm>
            <a:off x="1032786" y="4098050"/>
            <a:ext cx="828794" cy="93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5">
            <a:extLst>
              <a:ext uri="{FF2B5EF4-FFF2-40B4-BE49-F238E27FC236}">
                <a16:creationId xmlns:a16="http://schemas.microsoft.com/office/drawing/2014/main" id="{6BF22FB8-E73B-3E65-52DC-D2DAAFBE5A08}"/>
              </a:ext>
            </a:extLst>
          </p:cNvPr>
          <p:cNvSpPr txBox="1">
            <a:spLocks noChangeArrowheads="1"/>
          </p:cNvSpPr>
          <p:nvPr/>
        </p:nvSpPr>
        <p:spPr bwMode="auto">
          <a:xfrm>
            <a:off x="971452" y="4049774"/>
            <a:ext cx="98296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ea typeface="MS PGothic" panose="020B0600070205080204" pitchFamily="34" charset="-128"/>
              </a:defRPr>
            </a:lvl1pPr>
            <a:lvl2pPr marL="742950" indent="-285750">
              <a:defRPr sz="1200">
                <a:solidFill>
                  <a:schemeClr val="tx1"/>
                </a:solidFill>
                <a:latin typeface="Times New Roman" panose="02020603050405020304" pitchFamily="18" charset="0"/>
                <a:ea typeface="MS PGothic" panose="020B0600070205080204" pitchFamily="34" charset="-128"/>
              </a:defRPr>
            </a:lvl2pPr>
            <a:lvl3pPr marL="1143000" indent="-228600">
              <a:defRPr sz="1200">
                <a:solidFill>
                  <a:schemeClr val="tx1"/>
                </a:solidFill>
                <a:latin typeface="Times New Roman" panose="02020603050405020304" pitchFamily="18" charset="0"/>
                <a:ea typeface="MS PGothic" panose="020B0600070205080204" pitchFamily="34" charset="-128"/>
              </a:defRPr>
            </a:lvl3pPr>
            <a:lvl4pPr marL="1600200" indent="-228600">
              <a:defRPr sz="1200">
                <a:solidFill>
                  <a:schemeClr val="tx1"/>
                </a:solidFill>
                <a:latin typeface="Times New Roman" panose="02020603050405020304" pitchFamily="18" charset="0"/>
                <a:ea typeface="MS PGothic" panose="020B0600070205080204" pitchFamily="34" charset="-128"/>
              </a:defRPr>
            </a:lvl4pPr>
            <a:lvl5pPr marL="2057400" indent="-228600">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r>
              <a:rPr lang="en-US" altLang="en-US" sz="1350" b="1" dirty="0"/>
              <a:t>Vegetation</a:t>
            </a:r>
          </a:p>
        </p:txBody>
      </p:sp>
      <p:sp>
        <p:nvSpPr>
          <p:cNvPr id="59" name="Title 1">
            <a:extLst>
              <a:ext uri="{FF2B5EF4-FFF2-40B4-BE49-F238E27FC236}">
                <a16:creationId xmlns:a16="http://schemas.microsoft.com/office/drawing/2014/main" id="{77CB51C0-7492-D9B7-A868-45BAEE45FCE4}"/>
              </a:ext>
            </a:extLst>
          </p:cNvPr>
          <p:cNvSpPr txBox="1">
            <a:spLocks/>
          </p:cNvSpPr>
          <p:nvPr/>
        </p:nvSpPr>
        <p:spPr>
          <a:xfrm>
            <a:off x="381000" y="114300"/>
            <a:ext cx="8305800" cy="857250"/>
          </a:xfrm>
          <a:prstGeom prst="rect">
            <a:avLst/>
          </a:prstGeom>
        </p:spPr>
        <p:txBody>
          <a:bodyPr/>
          <a:lstStyle>
            <a:lvl1pPr algn="l" defTabSz="914400" rtl="0" eaLnBrk="1" latinLnBrk="0" hangingPunct="1">
              <a:lnSpc>
                <a:spcPct val="90000"/>
              </a:lnSpc>
              <a:spcBef>
                <a:spcPct val="0"/>
              </a:spcBef>
              <a:buNone/>
              <a:defRPr sz="2400" b="1" i="0" kern="1200" spc="50" baseline="0">
                <a:solidFill>
                  <a:srgbClr val="011FA3"/>
                </a:solidFill>
                <a:latin typeface="Obviously Wide Semi" pitchFamily="82" charset="77"/>
                <a:ea typeface="+mj-ea"/>
                <a:cs typeface="+mj-cs"/>
              </a:defRPr>
            </a:lvl1pPr>
          </a:lstStyle>
          <a:p>
            <a:r>
              <a:rPr lang="en-US" sz="1800" dirty="0">
                <a:solidFill>
                  <a:schemeClr val="accent1">
                    <a:lumMod val="50000"/>
                  </a:schemeClr>
                </a:solidFill>
              </a:rPr>
              <a:t>COAWST MODELING SYSTEM</a:t>
            </a:r>
          </a:p>
          <a:p>
            <a:r>
              <a:rPr lang="en-US" sz="1400" dirty="0">
                <a:solidFill>
                  <a:schemeClr val="accent1">
                    <a:lumMod val="50000"/>
                  </a:schemeClr>
                </a:solidFill>
              </a:rPr>
              <a:t>(Warner et al., 2010)</a:t>
            </a:r>
          </a:p>
        </p:txBody>
      </p:sp>
      <p:pic>
        <p:nvPicPr>
          <p:cNvPr id="60" name="Picture 59">
            <a:extLst>
              <a:ext uri="{FF2B5EF4-FFF2-40B4-BE49-F238E27FC236}">
                <a16:creationId xmlns:a16="http://schemas.microsoft.com/office/drawing/2014/main" id="{44C0FB0A-EE35-44C7-33C9-9F4F56BC0B49}"/>
              </a:ext>
            </a:extLst>
          </p:cNvPr>
          <p:cNvPicPr>
            <a:picLocks noChangeAspect="1"/>
          </p:cNvPicPr>
          <p:nvPr/>
        </p:nvPicPr>
        <p:blipFill>
          <a:blip r:embed="rId12"/>
          <a:stretch>
            <a:fillRect/>
          </a:stretch>
        </p:blipFill>
        <p:spPr>
          <a:xfrm>
            <a:off x="7696539" y="1544657"/>
            <a:ext cx="776130" cy="837822"/>
          </a:xfrm>
          <a:prstGeom prst="rect">
            <a:avLst/>
          </a:prstGeom>
        </p:spPr>
      </p:pic>
    </p:spTree>
    <p:extLst>
      <p:ext uri="{BB962C8B-B14F-4D97-AF65-F5344CB8AC3E}">
        <p14:creationId xmlns:p14="http://schemas.microsoft.com/office/powerpoint/2010/main" val="1420610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586F26-279B-2BC2-C757-991428DB6C3D}"/>
              </a:ext>
            </a:extLst>
          </p:cNvPr>
          <p:cNvGrpSpPr/>
          <p:nvPr/>
        </p:nvGrpSpPr>
        <p:grpSpPr>
          <a:xfrm>
            <a:off x="133774" y="0"/>
            <a:ext cx="7143333" cy="5088991"/>
            <a:chOff x="380444" y="-14199"/>
            <a:chExt cx="9144000" cy="6869683"/>
          </a:xfrm>
          <a:solidFill>
            <a:schemeClr val="bg2">
              <a:lumMod val="90000"/>
            </a:schemeClr>
          </a:solidFill>
        </p:grpSpPr>
        <p:pic>
          <p:nvPicPr>
            <p:cNvPr id="3" name="Picture 2" descr="A picture containing chart&#10;&#10;Description automatically generated">
              <a:extLst>
                <a:ext uri="{FF2B5EF4-FFF2-40B4-BE49-F238E27FC236}">
                  <a16:creationId xmlns:a16="http://schemas.microsoft.com/office/drawing/2014/main" id="{E4F19960-37F0-CC5A-3153-C5B8D0CE4F7A}"/>
                </a:ext>
              </a:extLst>
            </p:cNvPr>
            <p:cNvPicPr>
              <a:picLocks noChangeAspect="1"/>
            </p:cNvPicPr>
            <p:nvPr/>
          </p:nvPicPr>
          <p:blipFill rotWithShape="1">
            <a:blip r:embed="rId3">
              <a:extLst>
                <a:ext uri="{28A0092B-C50C-407E-A947-70E740481C1C}">
                  <a14:useLocalDpi xmlns:a14="http://schemas.microsoft.com/office/drawing/2010/main" val="0"/>
                </a:ext>
              </a:extLst>
            </a:blip>
            <a:srcRect l="16143"/>
            <a:stretch/>
          </p:blipFill>
          <p:spPr>
            <a:xfrm>
              <a:off x="380444" y="-14199"/>
              <a:ext cx="9144000" cy="6869683"/>
            </a:xfrm>
            <a:prstGeom prst="rect">
              <a:avLst/>
            </a:prstGeom>
            <a:grpFill/>
          </p:spPr>
        </p:pic>
        <p:sp>
          <p:nvSpPr>
            <p:cNvPr id="4" name="TextBox 3">
              <a:extLst>
                <a:ext uri="{FF2B5EF4-FFF2-40B4-BE49-F238E27FC236}">
                  <a16:creationId xmlns:a16="http://schemas.microsoft.com/office/drawing/2014/main" id="{896004A1-5B11-E5AC-016A-0E78FF312456}"/>
                </a:ext>
              </a:extLst>
            </p:cNvPr>
            <p:cNvSpPr txBox="1"/>
            <p:nvPr/>
          </p:nvSpPr>
          <p:spPr>
            <a:xfrm>
              <a:off x="922239" y="5469971"/>
              <a:ext cx="1432681" cy="338555"/>
            </a:xfrm>
            <a:prstGeom prst="rect">
              <a:avLst/>
            </a:prstGeom>
            <a:grpFill/>
          </p:spPr>
          <p:txBody>
            <a:bodyPr wrap="none" rtlCol="0">
              <a:spAutoFit/>
            </a:bodyPr>
            <a:lstStyle/>
            <a:p>
              <a:r>
                <a:rPr lang="en-US" sz="1050" b="1" dirty="0"/>
                <a:t>LEVEL 0: 4 km</a:t>
              </a:r>
            </a:p>
          </p:txBody>
        </p:sp>
      </p:grpSp>
      <p:grpSp>
        <p:nvGrpSpPr>
          <p:cNvPr id="5" name="Group 4">
            <a:extLst>
              <a:ext uri="{FF2B5EF4-FFF2-40B4-BE49-F238E27FC236}">
                <a16:creationId xmlns:a16="http://schemas.microsoft.com/office/drawing/2014/main" id="{74EAB7A1-7E4D-C3A7-D9D3-35FF86BA8597}"/>
              </a:ext>
            </a:extLst>
          </p:cNvPr>
          <p:cNvGrpSpPr/>
          <p:nvPr/>
        </p:nvGrpSpPr>
        <p:grpSpPr>
          <a:xfrm>
            <a:off x="186988" y="1811220"/>
            <a:ext cx="2912872" cy="2932023"/>
            <a:chOff x="8340359" y="-21212"/>
            <a:chExt cx="3883829" cy="4426797"/>
          </a:xfrm>
        </p:grpSpPr>
        <p:pic>
          <p:nvPicPr>
            <p:cNvPr id="6" name="Picture 5" descr="Diagram&#10;&#10;Description automatically generated">
              <a:extLst>
                <a:ext uri="{FF2B5EF4-FFF2-40B4-BE49-F238E27FC236}">
                  <a16:creationId xmlns:a16="http://schemas.microsoft.com/office/drawing/2014/main" id="{47BBF99D-9E2F-D148-57C9-9A13A727BC3D}"/>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8139" t="6170" r="18890" b="6571"/>
            <a:stretch/>
          </p:blipFill>
          <p:spPr>
            <a:xfrm>
              <a:off x="8340359" y="837494"/>
              <a:ext cx="3433258" cy="3568091"/>
            </a:xfrm>
            <a:prstGeom prst="rect">
              <a:avLst/>
            </a:prstGeom>
          </p:spPr>
        </p:pic>
        <p:sp>
          <p:nvSpPr>
            <p:cNvPr id="7" name="TextBox 6">
              <a:extLst>
                <a:ext uri="{FF2B5EF4-FFF2-40B4-BE49-F238E27FC236}">
                  <a16:creationId xmlns:a16="http://schemas.microsoft.com/office/drawing/2014/main" id="{EDBF4DA5-036A-2B4D-1C34-6ACE46883761}"/>
                </a:ext>
              </a:extLst>
            </p:cNvPr>
            <p:cNvSpPr txBox="1"/>
            <p:nvPr/>
          </p:nvSpPr>
          <p:spPr>
            <a:xfrm>
              <a:off x="8715258" y="1047827"/>
              <a:ext cx="1492289" cy="338555"/>
            </a:xfrm>
            <a:prstGeom prst="rect">
              <a:avLst/>
            </a:prstGeom>
            <a:noFill/>
          </p:spPr>
          <p:txBody>
            <a:bodyPr wrap="none" rtlCol="0">
              <a:spAutoFit/>
            </a:bodyPr>
            <a:lstStyle/>
            <a:p>
              <a:r>
                <a:rPr lang="en-US" sz="1050" b="1" dirty="0">
                  <a:solidFill>
                    <a:srgbClr val="00FF00"/>
                  </a:solidFill>
                </a:rPr>
                <a:t>LEVEL 1: 1 km</a:t>
              </a:r>
            </a:p>
          </p:txBody>
        </p:sp>
        <p:cxnSp>
          <p:nvCxnSpPr>
            <p:cNvPr id="8" name="Straight Connector 7">
              <a:extLst>
                <a:ext uri="{FF2B5EF4-FFF2-40B4-BE49-F238E27FC236}">
                  <a16:creationId xmlns:a16="http://schemas.microsoft.com/office/drawing/2014/main" id="{2D88A2BE-72F4-AB94-E141-1C029C4DEBF7}"/>
                </a:ext>
              </a:extLst>
            </p:cNvPr>
            <p:cNvCxnSpPr>
              <a:cxnSpLocks/>
            </p:cNvCxnSpPr>
            <p:nvPr/>
          </p:nvCxnSpPr>
          <p:spPr>
            <a:xfrm flipH="1">
              <a:off x="8771755" y="346039"/>
              <a:ext cx="2533052" cy="1559196"/>
            </a:xfrm>
            <a:prstGeom prst="line">
              <a:avLst/>
            </a:prstGeom>
            <a:ln w="190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A2556D-5B8C-432A-8953-8AE7ECE8E36A}"/>
                </a:ext>
              </a:extLst>
            </p:cNvPr>
            <p:cNvCxnSpPr>
              <a:cxnSpLocks/>
            </p:cNvCxnSpPr>
            <p:nvPr/>
          </p:nvCxnSpPr>
          <p:spPr>
            <a:xfrm flipH="1">
              <a:off x="10620814" y="-21212"/>
              <a:ext cx="1603374" cy="927469"/>
            </a:xfrm>
            <a:prstGeom prst="line">
              <a:avLst/>
            </a:prstGeom>
            <a:ln w="19050">
              <a:solidFill>
                <a:srgbClr val="00FF00"/>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BDF5D8A4-99CE-B7AD-B6AB-0E326BA835B3}"/>
              </a:ext>
            </a:extLst>
          </p:cNvPr>
          <p:cNvGrpSpPr/>
          <p:nvPr/>
        </p:nvGrpSpPr>
        <p:grpSpPr>
          <a:xfrm>
            <a:off x="1529325" y="842978"/>
            <a:ext cx="2777705" cy="1656148"/>
            <a:chOff x="1428750" y="1111792"/>
            <a:chExt cx="3703606" cy="2473623"/>
          </a:xfrm>
        </p:grpSpPr>
        <p:sp>
          <p:nvSpPr>
            <p:cNvPr id="11" name="Rectangle 10">
              <a:extLst>
                <a:ext uri="{FF2B5EF4-FFF2-40B4-BE49-F238E27FC236}">
                  <a16:creationId xmlns:a16="http://schemas.microsoft.com/office/drawing/2014/main" id="{2A4F78EA-B74C-BBA5-A904-1DCAB7C42BE5}"/>
                </a:ext>
              </a:extLst>
            </p:cNvPr>
            <p:cNvSpPr/>
            <p:nvPr/>
          </p:nvSpPr>
          <p:spPr>
            <a:xfrm>
              <a:off x="1428750" y="2697480"/>
              <a:ext cx="1474510" cy="571500"/>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88CA692E-0D5A-2E69-E8C6-2B1B69D061AC}"/>
                </a:ext>
              </a:extLst>
            </p:cNvPr>
            <p:cNvSpPr/>
            <p:nvPr/>
          </p:nvSpPr>
          <p:spPr>
            <a:xfrm rot="20247245">
              <a:off x="2749557" y="2588696"/>
              <a:ext cx="978179" cy="996719"/>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DB019D63-4992-7F11-4C1A-1E66CC92FC42}"/>
                </a:ext>
              </a:extLst>
            </p:cNvPr>
            <p:cNvSpPr/>
            <p:nvPr/>
          </p:nvSpPr>
          <p:spPr>
            <a:xfrm>
              <a:off x="3285211" y="2137410"/>
              <a:ext cx="978179" cy="661890"/>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44C132C8-2100-E685-F179-6551D4451D08}"/>
                </a:ext>
              </a:extLst>
            </p:cNvPr>
            <p:cNvSpPr/>
            <p:nvPr/>
          </p:nvSpPr>
          <p:spPr>
            <a:xfrm>
              <a:off x="4377690" y="1111792"/>
              <a:ext cx="754666" cy="535629"/>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FFDF7C35-88C1-94C9-F16E-871C62E180B0}"/>
                </a:ext>
              </a:extLst>
            </p:cNvPr>
            <p:cNvSpPr/>
            <p:nvPr/>
          </p:nvSpPr>
          <p:spPr>
            <a:xfrm>
              <a:off x="3735782" y="1503700"/>
              <a:ext cx="978179" cy="796814"/>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grpSp>
        <p:nvGrpSpPr>
          <p:cNvPr id="16" name="Group 15">
            <a:extLst>
              <a:ext uri="{FF2B5EF4-FFF2-40B4-BE49-F238E27FC236}">
                <a16:creationId xmlns:a16="http://schemas.microsoft.com/office/drawing/2014/main" id="{DDC8A1C0-0C42-491A-C712-27818075FA9E}"/>
              </a:ext>
            </a:extLst>
          </p:cNvPr>
          <p:cNvGrpSpPr/>
          <p:nvPr/>
        </p:nvGrpSpPr>
        <p:grpSpPr>
          <a:xfrm>
            <a:off x="561305" y="3040068"/>
            <a:ext cx="1515677" cy="1261595"/>
            <a:chOff x="5911496" y="3761255"/>
            <a:chExt cx="2020902" cy="1884318"/>
          </a:xfrm>
        </p:grpSpPr>
        <p:sp>
          <p:nvSpPr>
            <p:cNvPr id="17" name="Rectangle 16">
              <a:extLst>
                <a:ext uri="{FF2B5EF4-FFF2-40B4-BE49-F238E27FC236}">
                  <a16:creationId xmlns:a16="http://schemas.microsoft.com/office/drawing/2014/main" id="{04C51A01-F750-6BFE-6EA7-96BFB960960A}"/>
                </a:ext>
              </a:extLst>
            </p:cNvPr>
            <p:cNvSpPr/>
            <p:nvPr/>
          </p:nvSpPr>
          <p:spPr>
            <a:xfrm rot="20314262">
              <a:off x="7225423" y="5029556"/>
              <a:ext cx="218204" cy="311120"/>
            </a:xfrm>
            <a:prstGeom prst="rect">
              <a:avLst/>
            </a:prstGeom>
            <a:noFill/>
            <a:ln w="22225">
              <a:solidFill>
                <a:srgbClr val="30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a:extLst>
                <a:ext uri="{FF2B5EF4-FFF2-40B4-BE49-F238E27FC236}">
                  <a16:creationId xmlns:a16="http://schemas.microsoft.com/office/drawing/2014/main" id="{07360E0C-D1CB-62D7-0DCD-AADD285A9154}"/>
                </a:ext>
              </a:extLst>
            </p:cNvPr>
            <p:cNvSpPr/>
            <p:nvPr/>
          </p:nvSpPr>
          <p:spPr>
            <a:xfrm rot="20314262">
              <a:off x="7383818" y="5314409"/>
              <a:ext cx="218204" cy="311120"/>
            </a:xfrm>
            <a:prstGeom prst="rect">
              <a:avLst/>
            </a:prstGeom>
            <a:noFill/>
            <a:ln w="22225">
              <a:solidFill>
                <a:srgbClr val="30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18">
              <a:extLst>
                <a:ext uri="{FF2B5EF4-FFF2-40B4-BE49-F238E27FC236}">
                  <a16:creationId xmlns:a16="http://schemas.microsoft.com/office/drawing/2014/main" id="{FAB3DAAC-DC0F-A000-E15C-42AF1CBEC9C4}"/>
                </a:ext>
              </a:extLst>
            </p:cNvPr>
            <p:cNvSpPr/>
            <p:nvPr/>
          </p:nvSpPr>
          <p:spPr>
            <a:xfrm rot="20314262">
              <a:off x="7440976" y="4323055"/>
              <a:ext cx="218204" cy="311120"/>
            </a:xfrm>
            <a:prstGeom prst="rect">
              <a:avLst/>
            </a:prstGeom>
            <a:noFill/>
            <a:ln w="22225">
              <a:solidFill>
                <a:srgbClr val="30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0" name="Group 19">
              <a:extLst>
                <a:ext uri="{FF2B5EF4-FFF2-40B4-BE49-F238E27FC236}">
                  <a16:creationId xmlns:a16="http://schemas.microsoft.com/office/drawing/2014/main" id="{C56148CD-6269-F724-D15C-E09DEC51276F}"/>
                </a:ext>
              </a:extLst>
            </p:cNvPr>
            <p:cNvGrpSpPr/>
            <p:nvPr/>
          </p:nvGrpSpPr>
          <p:grpSpPr>
            <a:xfrm>
              <a:off x="5911496" y="3761255"/>
              <a:ext cx="2020902" cy="1884318"/>
              <a:chOff x="5911496" y="3761255"/>
              <a:chExt cx="2020902" cy="1884318"/>
            </a:xfrm>
          </p:grpSpPr>
          <p:sp>
            <p:nvSpPr>
              <p:cNvPr id="21" name="Rectangle 20">
                <a:extLst>
                  <a:ext uri="{FF2B5EF4-FFF2-40B4-BE49-F238E27FC236}">
                    <a16:creationId xmlns:a16="http://schemas.microsoft.com/office/drawing/2014/main" id="{CFB44AC4-7C10-C846-225D-F62DEC3D25B4}"/>
                  </a:ext>
                </a:extLst>
              </p:cNvPr>
              <p:cNvSpPr/>
              <p:nvPr/>
            </p:nvSpPr>
            <p:spPr>
              <a:xfrm rot="20314262">
                <a:off x="7067944" y="4724232"/>
                <a:ext cx="218204" cy="311120"/>
              </a:xfrm>
              <a:prstGeom prst="rect">
                <a:avLst/>
              </a:prstGeom>
              <a:noFill/>
              <a:ln w="22225">
                <a:solidFill>
                  <a:srgbClr val="30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21">
                <a:extLst>
                  <a:ext uri="{FF2B5EF4-FFF2-40B4-BE49-F238E27FC236}">
                    <a16:creationId xmlns:a16="http://schemas.microsoft.com/office/drawing/2014/main" id="{C02417FB-4852-5692-1739-04ACAE4FFB4F}"/>
                  </a:ext>
                </a:extLst>
              </p:cNvPr>
              <p:cNvSpPr/>
              <p:nvPr/>
            </p:nvSpPr>
            <p:spPr>
              <a:xfrm rot="20314262">
                <a:off x="7003094" y="4365296"/>
                <a:ext cx="218204" cy="311120"/>
              </a:xfrm>
              <a:prstGeom prst="rect">
                <a:avLst/>
              </a:prstGeom>
              <a:noFill/>
              <a:ln w="22225">
                <a:solidFill>
                  <a:srgbClr val="30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a:extLst>
                  <a:ext uri="{FF2B5EF4-FFF2-40B4-BE49-F238E27FC236}">
                    <a16:creationId xmlns:a16="http://schemas.microsoft.com/office/drawing/2014/main" id="{F5BEBF0E-6FF7-1538-9A12-437BB9CFECF7}"/>
                  </a:ext>
                </a:extLst>
              </p:cNvPr>
              <p:cNvSpPr/>
              <p:nvPr/>
            </p:nvSpPr>
            <p:spPr>
              <a:xfrm rot="20314262">
                <a:off x="7407411" y="4071549"/>
                <a:ext cx="216642" cy="315105"/>
              </a:xfrm>
              <a:prstGeom prst="rect">
                <a:avLst/>
              </a:prstGeom>
              <a:noFill/>
              <a:ln w="22225">
                <a:solidFill>
                  <a:srgbClr val="30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ectangle 23">
                <a:extLst>
                  <a:ext uri="{FF2B5EF4-FFF2-40B4-BE49-F238E27FC236}">
                    <a16:creationId xmlns:a16="http://schemas.microsoft.com/office/drawing/2014/main" id="{EFCE077E-45C1-59C0-4996-9877E4B75F0D}"/>
                  </a:ext>
                </a:extLst>
              </p:cNvPr>
              <p:cNvSpPr/>
              <p:nvPr/>
            </p:nvSpPr>
            <p:spPr>
              <a:xfrm rot="20314262">
                <a:off x="7657310" y="4811566"/>
                <a:ext cx="218204" cy="311120"/>
              </a:xfrm>
              <a:prstGeom prst="rect">
                <a:avLst/>
              </a:prstGeom>
              <a:noFill/>
              <a:ln w="22225">
                <a:solidFill>
                  <a:srgbClr val="30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Rectangle 24">
                <a:extLst>
                  <a:ext uri="{FF2B5EF4-FFF2-40B4-BE49-F238E27FC236}">
                    <a16:creationId xmlns:a16="http://schemas.microsoft.com/office/drawing/2014/main" id="{4E71E54A-151A-35C4-31D3-1A046451813D}"/>
                  </a:ext>
                </a:extLst>
              </p:cNvPr>
              <p:cNvSpPr/>
              <p:nvPr/>
            </p:nvSpPr>
            <p:spPr>
              <a:xfrm rot="20314262">
                <a:off x="7593376" y="4475455"/>
                <a:ext cx="218204" cy="311120"/>
              </a:xfrm>
              <a:prstGeom prst="rect">
                <a:avLst/>
              </a:prstGeom>
              <a:noFill/>
              <a:ln w="22225">
                <a:solidFill>
                  <a:srgbClr val="30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Rectangle 25">
                <a:extLst>
                  <a:ext uri="{FF2B5EF4-FFF2-40B4-BE49-F238E27FC236}">
                    <a16:creationId xmlns:a16="http://schemas.microsoft.com/office/drawing/2014/main" id="{19E8F82A-B218-09B7-9C65-192905E6E579}"/>
                  </a:ext>
                </a:extLst>
              </p:cNvPr>
              <p:cNvSpPr/>
              <p:nvPr/>
            </p:nvSpPr>
            <p:spPr>
              <a:xfrm rot="20314262">
                <a:off x="7505074" y="5162889"/>
                <a:ext cx="427324" cy="482684"/>
              </a:xfrm>
              <a:prstGeom prst="rect">
                <a:avLst/>
              </a:prstGeom>
              <a:noFill/>
              <a:ln w="22225">
                <a:solidFill>
                  <a:srgbClr val="30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003C9D06-CE80-5D44-4919-7BDF493C2C43}"/>
                  </a:ext>
                </a:extLst>
              </p:cNvPr>
              <p:cNvSpPr/>
              <p:nvPr/>
            </p:nvSpPr>
            <p:spPr>
              <a:xfrm rot="20314262">
                <a:off x="6566083" y="4247187"/>
                <a:ext cx="442569" cy="235958"/>
              </a:xfrm>
              <a:prstGeom prst="rect">
                <a:avLst/>
              </a:prstGeom>
              <a:noFill/>
              <a:ln w="22225">
                <a:solidFill>
                  <a:srgbClr val="30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Rectangle 27">
                <a:extLst>
                  <a:ext uri="{FF2B5EF4-FFF2-40B4-BE49-F238E27FC236}">
                    <a16:creationId xmlns:a16="http://schemas.microsoft.com/office/drawing/2014/main" id="{C80179F2-65F9-1B9D-E4E7-B2819582669D}"/>
                  </a:ext>
                </a:extLst>
              </p:cNvPr>
              <p:cNvSpPr/>
              <p:nvPr/>
            </p:nvSpPr>
            <p:spPr>
              <a:xfrm rot="20314262">
                <a:off x="6275298" y="4099311"/>
                <a:ext cx="355540" cy="296202"/>
              </a:xfrm>
              <a:prstGeom prst="rect">
                <a:avLst/>
              </a:prstGeom>
              <a:noFill/>
              <a:ln w="22225">
                <a:solidFill>
                  <a:srgbClr val="30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 name="Rectangle 28">
                <a:extLst>
                  <a:ext uri="{FF2B5EF4-FFF2-40B4-BE49-F238E27FC236}">
                    <a16:creationId xmlns:a16="http://schemas.microsoft.com/office/drawing/2014/main" id="{2F21473E-802F-182E-EE16-886E7FB4B7D9}"/>
                  </a:ext>
                </a:extLst>
              </p:cNvPr>
              <p:cNvSpPr/>
              <p:nvPr/>
            </p:nvSpPr>
            <p:spPr>
              <a:xfrm rot="20314262">
                <a:off x="5911496" y="4054673"/>
                <a:ext cx="355540" cy="296202"/>
              </a:xfrm>
              <a:prstGeom prst="rect">
                <a:avLst/>
              </a:prstGeom>
              <a:noFill/>
              <a:ln w="22225">
                <a:solidFill>
                  <a:srgbClr val="30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Rectangle 29">
                <a:extLst>
                  <a:ext uri="{FF2B5EF4-FFF2-40B4-BE49-F238E27FC236}">
                    <a16:creationId xmlns:a16="http://schemas.microsoft.com/office/drawing/2014/main" id="{ACB53FE9-49DC-8D33-E34E-06D712D736CF}"/>
                  </a:ext>
                </a:extLst>
              </p:cNvPr>
              <p:cNvSpPr/>
              <p:nvPr/>
            </p:nvSpPr>
            <p:spPr>
              <a:xfrm rot="20314262">
                <a:off x="7367417" y="3761255"/>
                <a:ext cx="355540" cy="296202"/>
              </a:xfrm>
              <a:prstGeom prst="rect">
                <a:avLst/>
              </a:prstGeom>
              <a:noFill/>
              <a:ln w="22225">
                <a:solidFill>
                  <a:srgbClr val="30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sp>
        <p:nvSpPr>
          <p:cNvPr id="31" name="Rectangle: Rounded Corners 30">
            <a:extLst>
              <a:ext uri="{FF2B5EF4-FFF2-40B4-BE49-F238E27FC236}">
                <a16:creationId xmlns:a16="http://schemas.microsoft.com/office/drawing/2014/main" id="{4AC772E7-D331-1A6B-6FA0-F3F9ED343B83}"/>
              </a:ext>
            </a:extLst>
          </p:cNvPr>
          <p:cNvSpPr/>
          <p:nvPr/>
        </p:nvSpPr>
        <p:spPr>
          <a:xfrm>
            <a:off x="4163402" y="54508"/>
            <a:ext cx="3470146" cy="513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t>Cascading/telescoping  nested grid approach</a:t>
            </a:r>
          </a:p>
        </p:txBody>
      </p:sp>
      <p:grpSp>
        <p:nvGrpSpPr>
          <p:cNvPr id="32" name="Group 31">
            <a:extLst>
              <a:ext uri="{FF2B5EF4-FFF2-40B4-BE49-F238E27FC236}">
                <a16:creationId xmlns:a16="http://schemas.microsoft.com/office/drawing/2014/main" id="{32C459EA-0792-0FEE-FC0D-0AE616C93C48}"/>
              </a:ext>
            </a:extLst>
          </p:cNvPr>
          <p:cNvGrpSpPr/>
          <p:nvPr/>
        </p:nvGrpSpPr>
        <p:grpSpPr>
          <a:xfrm>
            <a:off x="1509782" y="2369516"/>
            <a:ext cx="4504312" cy="2408022"/>
            <a:chOff x="-877922" y="3266148"/>
            <a:chExt cx="6005749" cy="3596622"/>
          </a:xfrm>
        </p:grpSpPr>
        <p:grpSp>
          <p:nvGrpSpPr>
            <p:cNvPr id="33" name="Group 32">
              <a:extLst>
                <a:ext uri="{FF2B5EF4-FFF2-40B4-BE49-F238E27FC236}">
                  <a16:creationId xmlns:a16="http://schemas.microsoft.com/office/drawing/2014/main" id="{1328B3B4-7203-6801-DA2C-F950411E2B3A}"/>
                </a:ext>
              </a:extLst>
            </p:cNvPr>
            <p:cNvGrpSpPr/>
            <p:nvPr/>
          </p:nvGrpSpPr>
          <p:grpSpPr>
            <a:xfrm>
              <a:off x="-877922" y="3266148"/>
              <a:ext cx="6005749" cy="3596622"/>
              <a:chOff x="-877922" y="3266148"/>
              <a:chExt cx="6005749" cy="3596622"/>
            </a:xfrm>
          </p:grpSpPr>
          <p:grpSp>
            <p:nvGrpSpPr>
              <p:cNvPr id="35" name="Group 34">
                <a:extLst>
                  <a:ext uri="{FF2B5EF4-FFF2-40B4-BE49-F238E27FC236}">
                    <a16:creationId xmlns:a16="http://schemas.microsoft.com/office/drawing/2014/main" id="{B1A04F74-C43D-45E5-ACD0-D69BF63783F9}"/>
                  </a:ext>
                </a:extLst>
              </p:cNvPr>
              <p:cNvGrpSpPr/>
              <p:nvPr/>
            </p:nvGrpSpPr>
            <p:grpSpPr>
              <a:xfrm>
                <a:off x="-770827" y="3266148"/>
                <a:ext cx="5898654" cy="3596622"/>
                <a:chOff x="-770827" y="3266148"/>
                <a:chExt cx="5898654" cy="3596622"/>
              </a:xfrm>
            </p:grpSpPr>
            <p:grpSp>
              <p:nvGrpSpPr>
                <p:cNvPr id="37" name="Group 36">
                  <a:extLst>
                    <a:ext uri="{FF2B5EF4-FFF2-40B4-BE49-F238E27FC236}">
                      <a16:creationId xmlns:a16="http://schemas.microsoft.com/office/drawing/2014/main" id="{CB91C8D6-58A2-B792-8751-1607F092F4AC}"/>
                    </a:ext>
                  </a:extLst>
                </p:cNvPr>
                <p:cNvGrpSpPr/>
                <p:nvPr/>
              </p:nvGrpSpPr>
              <p:grpSpPr>
                <a:xfrm>
                  <a:off x="-770827" y="3266148"/>
                  <a:ext cx="5898654" cy="3596622"/>
                  <a:chOff x="-770827" y="3266148"/>
                  <a:chExt cx="5898654" cy="3596622"/>
                </a:xfrm>
              </p:grpSpPr>
              <p:pic>
                <p:nvPicPr>
                  <p:cNvPr id="39" name="Picture 38" descr="Diagram&#10;&#10;Description automatically generated">
                    <a:extLst>
                      <a:ext uri="{FF2B5EF4-FFF2-40B4-BE49-F238E27FC236}">
                        <a16:creationId xmlns:a16="http://schemas.microsoft.com/office/drawing/2014/main" id="{A8EF9E0C-6098-81F6-80A2-7E66B2658594}"/>
                      </a:ext>
                    </a:extLst>
                  </p:cNvPr>
                  <p:cNvPicPr>
                    <a:picLocks noChangeAspect="1"/>
                  </p:cNvPicPr>
                  <p:nvPr/>
                </p:nvPicPr>
                <p:blipFill rotWithShape="1">
                  <a:blip r:embed="rId5">
                    <a:extLst>
                      <a:ext uri="{28A0092B-C50C-407E-A947-70E740481C1C}">
                        <a14:useLocalDpi xmlns:a14="http://schemas.microsoft.com/office/drawing/2010/main" val="0"/>
                      </a:ext>
                    </a:extLst>
                  </a:blip>
                  <a:srcRect l="17508" t="4737" r="20015" b="6381"/>
                  <a:stretch/>
                </p:blipFill>
                <p:spPr>
                  <a:xfrm>
                    <a:off x="1757021" y="3266148"/>
                    <a:ext cx="3370806" cy="3596622"/>
                  </a:xfrm>
                  <a:prstGeom prst="rect">
                    <a:avLst/>
                  </a:prstGeom>
                </p:spPr>
              </p:pic>
              <p:cxnSp>
                <p:nvCxnSpPr>
                  <p:cNvPr id="40" name="Straight Connector 39">
                    <a:extLst>
                      <a:ext uri="{FF2B5EF4-FFF2-40B4-BE49-F238E27FC236}">
                        <a16:creationId xmlns:a16="http://schemas.microsoft.com/office/drawing/2014/main" id="{01F5A602-ED1A-E15A-EAE4-600356BD7C8D}"/>
                      </a:ext>
                    </a:extLst>
                  </p:cNvPr>
                  <p:cNvCxnSpPr>
                    <a:cxnSpLocks/>
                  </p:cNvCxnSpPr>
                  <p:nvPr/>
                </p:nvCxnSpPr>
                <p:spPr>
                  <a:xfrm flipH="1" flipV="1">
                    <a:off x="-770827" y="5768746"/>
                    <a:ext cx="5764097" cy="157418"/>
                  </a:xfrm>
                  <a:prstGeom prst="line">
                    <a:avLst/>
                  </a:prstGeom>
                  <a:ln w="38100">
                    <a:solidFill>
                      <a:srgbClr val="30F3F3"/>
                    </a:solidFill>
                  </a:ln>
                </p:spPr>
                <p:style>
                  <a:lnRef idx="1">
                    <a:schemeClr val="accent1"/>
                  </a:lnRef>
                  <a:fillRef idx="0">
                    <a:schemeClr val="accent1"/>
                  </a:fillRef>
                  <a:effectRef idx="0">
                    <a:schemeClr val="accent1"/>
                  </a:effectRef>
                  <a:fontRef idx="minor">
                    <a:schemeClr val="tx1"/>
                  </a:fontRef>
                </p:style>
              </p:cxnSp>
            </p:grpSp>
            <p:pic>
              <p:nvPicPr>
                <p:cNvPr id="38" name="Picture 37" descr="Diagram&#10;&#10;Description automatically generated">
                  <a:extLst>
                    <a:ext uri="{FF2B5EF4-FFF2-40B4-BE49-F238E27FC236}">
                      <a16:creationId xmlns:a16="http://schemas.microsoft.com/office/drawing/2014/main" id="{560443C9-3E24-9B61-C378-2B9B955A2A65}"/>
                    </a:ext>
                  </a:extLst>
                </p:cNvPr>
                <p:cNvPicPr>
                  <a:picLocks noChangeAspect="1"/>
                </p:cNvPicPr>
                <p:nvPr/>
              </p:nvPicPr>
              <p:blipFill rotWithShape="1">
                <a:blip r:embed="rId5">
                  <a:extLst>
                    <a:ext uri="{28A0092B-C50C-407E-A947-70E740481C1C}">
                      <a14:useLocalDpi xmlns:a14="http://schemas.microsoft.com/office/drawing/2010/main" val="0"/>
                    </a:ext>
                  </a:extLst>
                </a:blip>
                <a:srcRect l="83729" t="14381" r="6000" b="44534"/>
                <a:stretch/>
              </p:blipFill>
              <p:spPr>
                <a:xfrm>
                  <a:off x="4551280" y="3379608"/>
                  <a:ext cx="441990" cy="1325915"/>
                </a:xfrm>
                <a:prstGeom prst="rect">
                  <a:avLst/>
                </a:prstGeom>
              </p:spPr>
            </p:pic>
          </p:grpSp>
          <p:cxnSp>
            <p:nvCxnSpPr>
              <p:cNvPr id="36" name="Straight Connector 35">
                <a:extLst>
                  <a:ext uri="{FF2B5EF4-FFF2-40B4-BE49-F238E27FC236}">
                    <a16:creationId xmlns:a16="http://schemas.microsoft.com/office/drawing/2014/main" id="{7D3BDEB0-FD5D-733F-CCED-C6FA79479DDD}"/>
                  </a:ext>
                </a:extLst>
              </p:cNvPr>
              <p:cNvCxnSpPr>
                <a:cxnSpLocks/>
              </p:cNvCxnSpPr>
              <p:nvPr/>
            </p:nvCxnSpPr>
            <p:spPr>
              <a:xfrm flipH="1">
                <a:off x="-877922" y="3393317"/>
                <a:ext cx="4659001" cy="2107157"/>
              </a:xfrm>
              <a:prstGeom prst="line">
                <a:avLst/>
              </a:prstGeom>
              <a:ln w="38100">
                <a:solidFill>
                  <a:srgbClr val="30F3F3"/>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FF8015CB-D232-95F2-DD9B-D4B10B1FAE90}"/>
                </a:ext>
              </a:extLst>
            </p:cNvPr>
            <p:cNvSpPr txBox="1"/>
            <p:nvPr/>
          </p:nvSpPr>
          <p:spPr>
            <a:xfrm>
              <a:off x="2240880" y="3337213"/>
              <a:ext cx="1592744" cy="338555"/>
            </a:xfrm>
            <a:prstGeom prst="rect">
              <a:avLst/>
            </a:prstGeom>
            <a:noFill/>
          </p:spPr>
          <p:txBody>
            <a:bodyPr wrap="none" rtlCol="0">
              <a:spAutoFit/>
            </a:bodyPr>
            <a:lstStyle/>
            <a:p>
              <a:r>
                <a:rPr lang="en-US" sz="1050" b="1" dirty="0">
                  <a:solidFill>
                    <a:srgbClr val="30F3F3"/>
                  </a:solidFill>
                </a:rPr>
                <a:t>LEVEL 2: 200 m</a:t>
              </a:r>
            </a:p>
          </p:txBody>
        </p:sp>
      </p:grpSp>
      <p:grpSp>
        <p:nvGrpSpPr>
          <p:cNvPr id="41" name="Group 40">
            <a:extLst>
              <a:ext uri="{FF2B5EF4-FFF2-40B4-BE49-F238E27FC236}">
                <a16:creationId xmlns:a16="http://schemas.microsoft.com/office/drawing/2014/main" id="{C835D351-7ED3-5348-10C7-1EF6E2CB3DC9}"/>
              </a:ext>
            </a:extLst>
          </p:cNvPr>
          <p:cNvGrpSpPr/>
          <p:nvPr/>
        </p:nvGrpSpPr>
        <p:grpSpPr>
          <a:xfrm>
            <a:off x="4298108" y="3812559"/>
            <a:ext cx="1317990" cy="689512"/>
            <a:chOff x="5552446" y="5069213"/>
            <a:chExt cx="1757319" cy="1029855"/>
          </a:xfrm>
        </p:grpSpPr>
        <p:sp>
          <p:nvSpPr>
            <p:cNvPr id="42" name="Rectangle 41">
              <a:extLst>
                <a:ext uri="{FF2B5EF4-FFF2-40B4-BE49-F238E27FC236}">
                  <a16:creationId xmlns:a16="http://schemas.microsoft.com/office/drawing/2014/main" id="{2E71CEB8-CE90-4A0E-924E-4305E9B9A18A}"/>
                </a:ext>
              </a:extLst>
            </p:cNvPr>
            <p:cNvSpPr/>
            <p:nvPr/>
          </p:nvSpPr>
          <p:spPr>
            <a:xfrm rot="20064747">
              <a:off x="6337877" y="5069213"/>
              <a:ext cx="325543" cy="498591"/>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3" name="TextBox 42">
              <a:extLst>
                <a:ext uri="{FF2B5EF4-FFF2-40B4-BE49-F238E27FC236}">
                  <a16:creationId xmlns:a16="http://schemas.microsoft.com/office/drawing/2014/main" id="{360AFF35-3537-8310-DF67-4A0ABC63B82A}"/>
                </a:ext>
              </a:extLst>
            </p:cNvPr>
            <p:cNvSpPr txBox="1"/>
            <p:nvPr/>
          </p:nvSpPr>
          <p:spPr>
            <a:xfrm>
              <a:off x="5552446" y="5760513"/>
              <a:ext cx="1757319" cy="338555"/>
            </a:xfrm>
            <a:prstGeom prst="rect">
              <a:avLst/>
            </a:prstGeom>
            <a:noFill/>
          </p:spPr>
          <p:txBody>
            <a:bodyPr wrap="none" rtlCol="0">
              <a:spAutoFit/>
            </a:bodyPr>
            <a:lstStyle/>
            <a:p>
              <a:r>
                <a:rPr lang="en-US" sz="1050" b="1" dirty="0">
                  <a:solidFill>
                    <a:srgbClr val="0070C0"/>
                  </a:solidFill>
                </a:rPr>
                <a:t>LEVEL 3: ~5-20 m</a:t>
              </a:r>
            </a:p>
          </p:txBody>
        </p:sp>
      </p:grpSp>
    </p:spTree>
    <p:extLst>
      <p:ext uri="{BB962C8B-B14F-4D97-AF65-F5344CB8AC3E}">
        <p14:creationId xmlns:p14="http://schemas.microsoft.com/office/powerpoint/2010/main" val="1422761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52C615E-1718-6DA7-A91E-28F7AFB30588}"/>
              </a:ext>
            </a:extLst>
          </p:cNvPr>
          <p:cNvGrpSpPr/>
          <p:nvPr/>
        </p:nvGrpSpPr>
        <p:grpSpPr>
          <a:xfrm>
            <a:off x="5270154" y="564515"/>
            <a:ext cx="3296187" cy="4152764"/>
            <a:chOff x="5419013" y="892879"/>
            <a:chExt cx="3296187" cy="4152764"/>
          </a:xfrm>
        </p:grpSpPr>
        <p:pic>
          <p:nvPicPr>
            <p:cNvPr id="4" name="Picture 3" descr="A screenshot of a satellite image of a hurricane&#10;&#10;Description automatically generated">
              <a:extLst>
                <a:ext uri="{FF2B5EF4-FFF2-40B4-BE49-F238E27FC236}">
                  <a16:creationId xmlns:a16="http://schemas.microsoft.com/office/drawing/2014/main" id="{D45765B8-8C29-C7AD-00D3-BB514B9627C7}"/>
                </a:ext>
              </a:extLst>
            </p:cNvPr>
            <p:cNvPicPr>
              <a:picLocks noChangeAspect="1"/>
            </p:cNvPicPr>
            <p:nvPr/>
          </p:nvPicPr>
          <p:blipFill rotWithShape="1">
            <a:blip r:embed="rId3"/>
            <a:srcRect t="12265" b="6996"/>
            <a:stretch/>
          </p:blipFill>
          <p:spPr>
            <a:xfrm>
              <a:off x="5419013" y="892879"/>
              <a:ext cx="3296187" cy="4152764"/>
            </a:xfrm>
            <a:prstGeom prst="rect">
              <a:avLst/>
            </a:prstGeom>
          </p:spPr>
        </p:pic>
        <p:pic>
          <p:nvPicPr>
            <p:cNvPr id="6" name="Picture 5">
              <a:extLst>
                <a:ext uri="{FF2B5EF4-FFF2-40B4-BE49-F238E27FC236}">
                  <a16:creationId xmlns:a16="http://schemas.microsoft.com/office/drawing/2014/main" id="{B8EF333F-6847-0304-BDC1-9E973AAC6F90}"/>
                </a:ext>
              </a:extLst>
            </p:cNvPr>
            <p:cNvPicPr>
              <a:picLocks noChangeAspect="1"/>
            </p:cNvPicPr>
            <p:nvPr/>
          </p:nvPicPr>
          <p:blipFill rotWithShape="1">
            <a:blip r:embed="rId4"/>
            <a:srcRect l="2722" t="11784" r="68461" b="60875"/>
            <a:stretch/>
          </p:blipFill>
          <p:spPr>
            <a:xfrm>
              <a:off x="5457289" y="965081"/>
              <a:ext cx="1185177" cy="628341"/>
            </a:xfrm>
            <a:prstGeom prst="rect">
              <a:avLst/>
            </a:prstGeom>
          </p:spPr>
        </p:pic>
      </p:grpSp>
      <p:sp>
        <p:nvSpPr>
          <p:cNvPr id="2" name="Text Placeholder 3">
            <a:extLst>
              <a:ext uri="{FF2B5EF4-FFF2-40B4-BE49-F238E27FC236}">
                <a16:creationId xmlns:a16="http://schemas.microsoft.com/office/drawing/2014/main" id="{B92DF4A6-E22A-735C-1081-11ADC35D0F1C}"/>
              </a:ext>
            </a:extLst>
          </p:cNvPr>
          <p:cNvSpPr txBox="1">
            <a:spLocks/>
          </p:cNvSpPr>
          <p:nvPr/>
        </p:nvSpPr>
        <p:spPr>
          <a:xfrm>
            <a:off x="293514" y="186133"/>
            <a:ext cx="3309899" cy="347479"/>
          </a:xfrm>
          <a:prstGeom prst="rect">
            <a:avLst/>
          </a:prstGeom>
          <a:solidFill>
            <a:srgbClr val="FA4616"/>
          </a:solidFill>
          <a:ln>
            <a:noFill/>
          </a:ln>
        </p:spPr>
        <p:txBody>
          <a:bodyPr vert="horz" wrap="square" lIns="68580" tIns="0" rIns="68580" bIns="0" numCol="1" anchor="ctr" anchorCtr="0" compatLnSpc="1">
            <a:prstTxWarp prst="textNoShape">
              <a:avLst/>
            </a:prstTxWarp>
            <a:noAutofit/>
          </a:bodyPr>
          <a:lstStyle>
            <a:lvl1pPr marL="0" indent="0" algn="ctr" eaLnBrk="1" hangingPunct="1">
              <a:spcBef>
                <a:spcPts val="0"/>
              </a:spcBef>
              <a:spcAft>
                <a:spcPts val="450"/>
              </a:spcAft>
              <a:buClr>
                <a:srgbClr val="FF462C"/>
              </a:buClr>
              <a:buSzPct val="100000"/>
              <a:buFont typeface="Wingdings" pitchFamily="2" charset="2"/>
              <a:buNone/>
              <a:defRPr sz="1800" b="0" i="0" spc="30" baseline="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342900" indent="0" eaLnBrk="1" hangingPunct="1">
              <a:spcBef>
                <a:spcPts val="0"/>
              </a:spcBef>
              <a:spcAft>
                <a:spcPts val="450"/>
              </a:spcAft>
              <a:buClr>
                <a:schemeClr val="accent3"/>
              </a:buClr>
              <a:buSzPct val="100000"/>
              <a:buFont typeface="Wingdings" pitchFamily="2" charset="2"/>
              <a:buNone/>
              <a:defRPr sz="1500" b="1" i="0">
                <a:solidFill>
                  <a:schemeClr val="accent4"/>
                </a:solidFill>
                <a:latin typeface="+mn-lt"/>
                <a:ea typeface="MS PGothic" panose="020B0600070205080204" pitchFamily="34" charset="-128"/>
                <a:cs typeface="Arial" panose="020B0604020202020204" pitchFamily="34" charset="0"/>
              </a:defRPr>
            </a:lvl2pPr>
            <a:lvl3pPr marL="685800" indent="0" eaLnBrk="1" hangingPunct="1">
              <a:spcBef>
                <a:spcPts val="0"/>
              </a:spcBef>
              <a:spcAft>
                <a:spcPts val="450"/>
              </a:spcAft>
              <a:buClr>
                <a:schemeClr val="accent3"/>
              </a:buClr>
              <a:buSzPct val="100000"/>
              <a:buFont typeface="Wingdings" pitchFamily="2" charset="2"/>
              <a:buNone/>
              <a:defRPr sz="1350" b="1" i="0">
                <a:solidFill>
                  <a:schemeClr val="accent5"/>
                </a:solidFill>
                <a:latin typeface="+mn-lt"/>
                <a:ea typeface="MS PGothic" panose="020B0600070205080204" pitchFamily="34" charset="-128"/>
                <a:cs typeface="Arial" panose="020B0604020202020204" pitchFamily="34" charset="0"/>
              </a:defRPr>
            </a:lvl3pPr>
            <a:lvl4pPr marL="1028700" indent="0" eaLnBrk="1" hangingPunct="1">
              <a:spcBef>
                <a:spcPts val="0"/>
              </a:spcBef>
              <a:spcAft>
                <a:spcPts val="450"/>
              </a:spcAft>
              <a:buClr>
                <a:schemeClr val="accent3"/>
              </a:buClr>
              <a:buSzPct val="100000"/>
              <a:buFont typeface="Wingdings" pitchFamily="2" charset="2"/>
              <a:buNone/>
              <a:tabLst/>
              <a:defRPr sz="1200" b="1" i="1">
                <a:solidFill>
                  <a:schemeClr val="accent5"/>
                </a:solidFill>
                <a:latin typeface="+mn-lt"/>
                <a:ea typeface="MS PGothic" panose="020B0600070205080204" pitchFamily="34" charset="-128"/>
                <a:cs typeface="Helvetica Oblique" pitchFamily="2" charset="0"/>
              </a:defRPr>
            </a:lvl4pPr>
            <a:lvl5pPr marL="1371600" indent="0" eaLnBrk="1" hangingPunct="1">
              <a:spcBef>
                <a:spcPts val="450"/>
              </a:spcBef>
              <a:spcAft>
                <a:spcPts val="450"/>
              </a:spcAft>
              <a:buClr>
                <a:schemeClr val="accent3">
                  <a:lumMod val="60000"/>
                  <a:lumOff val="40000"/>
                </a:schemeClr>
              </a:buClr>
              <a:buSzPct val="75000"/>
              <a:buFont typeface="System Font Regular"/>
              <a:buNone/>
              <a:tabLst/>
              <a:defRPr sz="1200" b="1" i="0" cap="all" spc="15" baseline="0">
                <a:solidFill>
                  <a:schemeClr val="accent1"/>
                </a:solidFill>
                <a:latin typeface="+mn-lt"/>
                <a:ea typeface="MS PGothic" panose="020B0600070205080204" pitchFamily="34" charset="-128"/>
                <a:cs typeface="Arial" panose="020B0604020202020204" pitchFamily="34" charset="0"/>
              </a:defRPr>
            </a:lvl5pPr>
            <a:lvl6pPr marL="1714500" indent="0" defTabSz="685800">
              <a:spcBef>
                <a:spcPts val="0"/>
              </a:spcBef>
              <a:spcAft>
                <a:spcPts val="450"/>
              </a:spcAft>
              <a:buClr>
                <a:schemeClr val="accent1">
                  <a:lumMod val="60000"/>
                  <a:lumOff val="40000"/>
                </a:schemeClr>
              </a:buClr>
              <a:buSzPct val="75000"/>
              <a:buFont typeface="System Font Regular"/>
              <a:buNone/>
              <a:tabLst/>
              <a:defRPr lang="en-US" sz="1200" b="1" i="0" spc="75" baseline="0">
                <a:solidFill>
                  <a:schemeClr val="accent5"/>
                </a:solidFill>
                <a:latin typeface="Arial Narrow" panose="020B0604020202020204" pitchFamily="34" charset="0"/>
                <a:ea typeface="+mn-ea"/>
                <a:cs typeface="Arial Narrow" panose="020B0604020202020204" pitchFamily="34" charset="0"/>
              </a:defRPr>
            </a:lvl6pPr>
            <a:lvl7pPr marL="2057400" indent="0" defTabSz="685800">
              <a:spcBef>
                <a:spcPts val="0"/>
              </a:spcBef>
              <a:spcAft>
                <a:spcPts val="450"/>
              </a:spcAft>
              <a:buClr>
                <a:schemeClr val="accent1"/>
              </a:buClr>
              <a:buSzPct val="75000"/>
              <a:buFont typeface="System Font Regular"/>
              <a:buNone/>
              <a:tabLst/>
              <a:defRPr lang="en-US" sz="1200" b="1" i="0" baseline="0">
                <a:solidFill>
                  <a:schemeClr val="accent5"/>
                </a:solidFill>
                <a:latin typeface="+mn-lt"/>
                <a:ea typeface="+mn-ea"/>
                <a:cs typeface="+mn-cs"/>
              </a:defRPr>
            </a:lvl7pPr>
            <a:lvl8pPr marL="2400300" indent="0" defTabSz="685800">
              <a:spcBef>
                <a:spcPts val="0"/>
              </a:spcBef>
              <a:spcAft>
                <a:spcPts val="450"/>
              </a:spcAft>
              <a:buClr>
                <a:schemeClr val="accent1">
                  <a:lumMod val="60000"/>
                  <a:lumOff val="40000"/>
                </a:schemeClr>
              </a:buClr>
              <a:buSzPct val="75000"/>
              <a:buFont typeface="System Font Regular"/>
              <a:buNone/>
              <a:tabLst/>
              <a:defRPr lang="en-US" sz="1200" b="1" i="1" baseline="0">
                <a:solidFill>
                  <a:schemeClr val="accent5"/>
                </a:solidFill>
                <a:latin typeface="+mn-lt"/>
                <a:ea typeface="+mn-ea"/>
                <a:cs typeface="+mn-cs"/>
              </a:defRPr>
            </a:lvl8pPr>
            <a:lvl9pPr marL="2743200" indent="0" algn="ctr" defTabSz="685800">
              <a:spcBef>
                <a:spcPct val="20000"/>
              </a:spcBef>
              <a:buClr>
                <a:schemeClr val="accent1"/>
              </a:buClr>
              <a:buSzPct val="75000"/>
              <a:buFont typeface="System Font Regular"/>
              <a:buNone/>
              <a:tabLst/>
              <a:defRPr lang="en-US" sz="1200" b="1" i="0" spc="38" baseline="0">
                <a:solidFill>
                  <a:schemeClr val="accent5"/>
                </a:solidFill>
                <a:latin typeface="+mn-lt"/>
                <a:ea typeface="+mn-ea"/>
                <a:cs typeface="+mn-cs"/>
              </a:defRPr>
            </a:lvl9pPr>
          </a:lstStyle>
          <a:p>
            <a:pPr algn="l"/>
            <a:r>
              <a:rPr lang="en-US" sz="2100" dirty="0"/>
              <a:t>HURRICANE IAN (2022)</a:t>
            </a:r>
          </a:p>
        </p:txBody>
      </p:sp>
      <p:sp>
        <p:nvSpPr>
          <p:cNvPr id="9" name="TextBox 8">
            <a:extLst>
              <a:ext uri="{FF2B5EF4-FFF2-40B4-BE49-F238E27FC236}">
                <a16:creationId xmlns:a16="http://schemas.microsoft.com/office/drawing/2014/main" id="{FE87379A-94D4-5E5A-EF7E-B069D55240E8}"/>
              </a:ext>
            </a:extLst>
          </p:cNvPr>
          <p:cNvSpPr txBox="1"/>
          <p:nvPr/>
        </p:nvSpPr>
        <p:spPr>
          <a:xfrm>
            <a:off x="5353468" y="4609532"/>
            <a:ext cx="3384743" cy="430887"/>
          </a:xfrm>
          <a:prstGeom prst="rect">
            <a:avLst/>
          </a:prstGeom>
          <a:noFill/>
        </p:spPr>
        <p:txBody>
          <a:bodyPr wrap="square">
            <a:spAutoFit/>
          </a:bodyPr>
          <a:lstStyle/>
          <a:p>
            <a:r>
              <a:rPr lang="en-US" sz="1100" b="0" i="1" dirty="0">
                <a:solidFill>
                  <a:srgbClr val="202122"/>
                </a:solidFill>
                <a:effectLst/>
                <a:highlight>
                  <a:srgbClr val="F8F9FA"/>
                </a:highlight>
                <a:latin typeface="Arial" panose="020B0604020202020204" pitchFamily="34" charset="0"/>
              </a:rPr>
              <a:t>Radar of Hurricane Ian on September 27, 2022. </a:t>
            </a:r>
          </a:p>
          <a:p>
            <a:r>
              <a:rPr lang="en-US" sz="1100" b="0" i="1" dirty="0">
                <a:solidFill>
                  <a:srgbClr val="202122"/>
                </a:solidFill>
                <a:effectLst/>
                <a:highlight>
                  <a:srgbClr val="F8F9FA"/>
                </a:highlight>
                <a:latin typeface="Arial" panose="020B0604020202020204" pitchFamily="34" charset="0"/>
              </a:rPr>
              <a:t>National Weather Service</a:t>
            </a:r>
            <a:endParaRPr lang="en-US" sz="1100" i="1" dirty="0"/>
          </a:p>
        </p:txBody>
      </p:sp>
      <p:pic>
        <p:nvPicPr>
          <p:cNvPr id="11" name="Picture 10">
            <a:extLst>
              <a:ext uri="{FF2B5EF4-FFF2-40B4-BE49-F238E27FC236}">
                <a16:creationId xmlns:a16="http://schemas.microsoft.com/office/drawing/2014/main" id="{0FB97888-3015-3069-FE2B-64F9E0D024F2}"/>
              </a:ext>
            </a:extLst>
          </p:cNvPr>
          <p:cNvPicPr>
            <a:picLocks noChangeAspect="1"/>
          </p:cNvPicPr>
          <p:nvPr/>
        </p:nvPicPr>
        <p:blipFill rotWithShape="1">
          <a:blip r:embed="rId5"/>
          <a:srcRect l="564" t="1455" r="-564"/>
          <a:stretch/>
        </p:blipFill>
        <p:spPr>
          <a:xfrm>
            <a:off x="798977" y="632619"/>
            <a:ext cx="3296187" cy="2375070"/>
          </a:xfrm>
          <a:prstGeom prst="rect">
            <a:avLst/>
          </a:prstGeom>
        </p:spPr>
      </p:pic>
      <p:pic>
        <p:nvPicPr>
          <p:cNvPr id="17" name="Picture 16" descr="A destroyed building on the beach&#10;&#10;Description automatically generated with medium confidence">
            <a:extLst>
              <a:ext uri="{FF2B5EF4-FFF2-40B4-BE49-F238E27FC236}">
                <a16:creationId xmlns:a16="http://schemas.microsoft.com/office/drawing/2014/main" id="{7F2709F9-46BC-D9BD-46E4-1FFA323468B7}"/>
              </a:ext>
            </a:extLst>
          </p:cNvPr>
          <p:cNvPicPr>
            <a:picLocks noChangeAspect="1"/>
          </p:cNvPicPr>
          <p:nvPr/>
        </p:nvPicPr>
        <p:blipFill>
          <a:blip r:embed="rId6"/>
          <a:stretch>
            <a:fillRect/>
          </a:stretch>
        </p:blipFill>
        <p:spPr>
          <a:xfrm>
            <a:off x="347330" y="3215359"/>
            <a:ext cx="2141328" cy="1394174"/>
          </a:xfrm>
          <a:prstGeom prst="rect">
            <a:avLst/>
          </a:prstGeom>
        </p:spPr>
      </p:pic>
      <p:pic>
        <p:nvPicPr>
          <p:cNvPr id="19" name="Picture 18" descr="A flooded area with houses and trees&#10;&#10;Description automatically generated with medium confidence">
            <a:extLst>
              <a:ext uri="{FF2B5EF4-FFF2-40B4-BE49-F238E27FC236}">
                <a16:creationId xmlns:a16="http://schemas.microsoft.com/office/drawing/2014/main" id="{9723270F-E066-9B47-6AD8-75DD6DFC457F}"/>
              </a:ext>
            </a:extLst>
          </p:cNvPr>
          <p:cNvPicPr>
            <a:picLocks noChangeAspect="1"/>
          </p:cNvPicPr>
          <p:nvPr/>
        </p:nvPicPr>
        <p:blipFill>
          <a:blip r:embed="rId7"/>
          <a:stretch>
            <a:fillRect/>
          </a:stretch>
        </p:blipFill>
        <p:spPr>
          <a:xfrm>
            <a:off x="2592479" y="3218612"/>
            <a:ext cx="2090180" cy="1390920"/>
          </a:xfrm>
          <a:prstGeom prst="rect">
            <a:avLst/>
          </a:prstGeom>
        </p:spPr>
      </p:pic>
    </p:spTree>
    <p:extLst>
      <p:ext uri="{BB962C8B-B14F-4D97-AF65-F5344CB8AC3E}">
        <p14:creationId xmlns:p14="http://schemas.microsoft.com/office/powerpoint/2010/main" val="2542722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07C79DB4-CAD7-4542-1D82-1A05A97EDF92}"/>
              </a:ext>
            </a:extLst>
          </p:cNvPr>
          <p:cNvPicPr>
            <a:picLocks noChangeAspect="1"/>
          </p:cNvPicPr>
          <p:nvPr/>
        </p:nvPicPr>
        <p:blipFill rotWithShape="1">
          <a:blip r:embed="rId3">
            <a:extLst>
              <a:ext uri="{28A0092B-C50C-407E-A947-70E740481C1C}">
                <a14:useLocalDpi xmlns:a14="http://schemas.microsoft.com/office/drawing/2010/main" val="0"/>
              </a:ext>
            </a:extLst>
          </a:blip>
          <a:srcRect l="29337" r="19569" b="5177"/>
          <a:stretch/>
        </p:blipFill>
        <p:spPr>
          <a:xfrm>
            <a:off x="3182609" y="925826"/>
            <a:ext cx="2691098" cy="3745714"/>
          </a:xfrm>
          <a:prstGeom prst="rect">
            <a:avLst/>
          </a:prstGeom>
        </p:spPr>
      </p:pic>
      <p:pic>
        <p:nvPicPr>
          <p:cNvPr id="3" name="Picture 2" descr="Chart&#10;&#10;Description automatically generated">
            <a:extLst>
              <a:ext uri="{FF2B5EF4-FFF2-40B4-BE49-F238E27FC236}">
                <a16:creationId xmlns:a16="http://schemas.microsoft.com/office/drawing/2014/main" id="{8D09923C-0CD6-8041-8D5E-62F184A2EBDC}"/>
              </a:ext>
            </a:extLst>
          </p:cNvPr>
          <p:cNvPicPr>
            <a:picLocks noChangeAspect="1"/>
          </p:cNvPicPr>
          <p:nvPr/>
        </p:nvPicPr>
        <p:blipFill rotWithShape="1">
          <a:blip r:embed="rId4">
            <a:extLst>
              <a:ext uri="{28A0092B-C50C-407E-A947-70E740481C1C}">
                <a14:useLocalDpi xmlns:a14="http://schemas.microsoft.com/office/drawing/2010/main" val="0"/>
              </a:ext>
            </a:extLst>
          </a:blip>
          <a:srcRect l="27518" r="19278" b="5177"/>
          <a:stretch/>
        </p:blipFill>
        <p:spPr>
          <a:xfrm>
            <a:off x="5873707" y="925825"/>
            <a:ext cx="2802231" cy="3745714"/>
          </a:xfrm>
          <a:prstGeom prst="rect">
            <a:avLst/>
          </a:prstGeom>
        </p:spPr>
      </p:pic>
      <p:pic>
        <p:nvPicPr>
          <p:cNvPr id="5" name="Picture 4" descr="Chart&#10;&#10;Description automatically generated">
            <a:extLst>
              <a:ext uri="{FF2B5EF4-FFF2-40B4-BE49-F238E27FC236}">
                <a16:creationId xmlns:a16="http://schemas.microsoft.com/office/drawing/2014/main" id="{8859EB9E-1BBE-2784-FDEB-4341CCE7046C}"/>
              </a:ext>
            </a:extLst>
          </p:cNvPr>
          <p:cNvPicPr>
            <a:picLocks noChangeAspect="1"/>
          </p:cNvPicPr>
          <p:nvPr/>
        </p:nvPicPr>
        <p:blipFill rotWithShape="1">
          <a:blip r:embed="rId5">
            <a:extLst>
              <a:ext uri="{28A0092B-C50C-407E-A947-70E740481C1C}">
                <a14:useLocalDpi xmlns:a14="http://schemas.microsoft.com/office/drawing/2010/main" val="0"/>
              </a:ext>
            </a:extLst>
          </a:blip>
          <a:srcRect l="28156" r="18641" b="5177"/>
          <a:stretch/>
        </p:blipFill>
        <p:spPr>
          <a:xfrm>
            <a:off x="380431" y="925826"/>
            <a:ext cx="2802178" cy="3745714"/>
          </a:xfrm>
          <a:prstGeom prst="rect">
            <a:avLst/>
          </a:prstGeom>
        </p:spPr>
      </p:pic>
      <p:sp>
        <p:nvSpPr>
          <p:cNvPr id="7" name="Text Placeholder 3">
            <a:extLst>
              <a:ext uri="{FF2B5EF4-FFF2-40B4-BE49-F238E27FC236}">
                <a16:creationId xmlns:a16="http://schemas.microsoft.com/office/drawing/2014/main" id="{AC2F987D-B5FF-C84B-8E60-10D766D07005}"/>
              </a:ext>
            </a:extLst>
          </p:cNvPr>
          <p:cNvSpPr txBox="1">
            <a:spLocks/>
          </p:cNvSpPr>
          <p:nvPr/>
        </p:nvSpPr>
        <p:spPr>
          <a:xfrm>
            <a:off x="157688" y="180131"/>
            <a:ext cx="8426616" cy="374108"/>
          </a:xfrm>
          <a:prstGeom prst="rect">
            <a:avLst/>
          </a:prstGeom>
          <a:solidFill>
            <a:srgbClr val="FA4616"/>
          </a:solidFill>
          <a:ln>
            <a:noFill/>
          </a:ln>
        </p:spPr>
        <p:txBody>
          <a:bodyPr vert="horz" wrap="square" lIns="68580" tIns="0" rIns="68580" bIns="0" numCol="1" anchor="ctr" anchorCtr="0" compatLnSpc="1">
            <a:prstTxWarp prst="textNoShape">
              <a:avLst/>
            </a:prstTxWarp>
            <a:noAutofit/>
          </a:bodyPr>
          <a:lstStyle>
            <a:lvl1pPr marL="0" indent="0" algn="ctr" eaLnBrk="1" hangingPunct="1">
              <a:spcBef>
                <a:spcPts val="0"/>
              </a:spcBef>
              <a:spcAft>
                <a:spcPts val="450"/>
              </a:spcAft>
              <a:buClr>
                <a:srgbClr val="FF462C"/>
              </a:buClr>
              <a:buSzPct val="100000"/>
              <a:buFont typeface="Wingdings" pitchFamily="2" charset="2"/>
              <a:buNone/>
              <a:defRPr sz="1800" b="0" i="0" spc="30" baseline="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342900" indent="0" eaLnBrk="1" hangingPunct="1">
              <a:spcBef>
                <a:spcPts val="0"/>
              </a:spcBef>
              <a:spcAft>
                <a:spcPts val="450"/>
              </a:spcAft>
              <a:buClr>
                <a:schemeClr val="accent3"/>
              </a:buClr>
              <a:buSzPct val="100000"/>
              <a:buFont typeface="Wingdings" pitchFamily="2" charset="2"/>
              <a:buNone/>
              <a:defRPr sz="1500" b="1" i="0">
                <a:solidFill>
                  <a:schemeClr val="accent4"/>
                </a:solidFill>
                <a:latin typeface="+mn-lt"/>
                <a:ea typeface="MS PGothic" panose="020B0600070205080204" pitchFamily="34" charset="-128"/>
                <a:cs typeface="Arial" panose="020B0604020202020204" pitchFamily="34" charset="0"/>
              </a:defRPr>
            </a:lvl2pPr>
            <a:lvl3pPr marL="685800" indent="0" eaLnBrk="1" hangingPunct="1">
              <a:spcBef>
                <a:spcPts val="0"/>
              </a:spcBef>
              <a:spcAft>
                <a:spcPts val="450"/>
              </a:spcAft>
              <a:buClr>
                <a:schemeClr val="accent3"/>
              </a:buClr>
              <a:buSzPct val="100000"/>
              <a:buFont typeface="Wingdings" pitchFamily="2" charset="2"/>
              <a:buNone/>
              <a:defRPr sz="1350" b="1" i="0">
                <a:solidFill>
                  <a:schemeClr val="accent5"/>
                </a:solidFill>
                <a:latin typeface="+mn-lt"/>
                <a:ea typeface="MS PGothic" panose="020B0600070205080204" pitchFamily="34" charset="-128"/>
                <a:cs typeface="Arial" panose="020B0604020202020204" pitchFamily="34" charset="0"/>
              </a:defRPr>
            </a:lvl3pPr>
            <a:lvl4pPr marL="1028700" indent="0" eaLnBrk="1" hangingPunct="1">
              <a:spcBef>
                <a:spcPts val="0"/>
              </a:spcBef>
              <a:spcAft>
                <a:spcPts val="450"/>
              </a:spcAft>
              <a:buClr>
                <a:schemeClr val="accent3"/>
              </a:buClr>
              <a:buSzPct val="100000"/>
              <a:buFont typeface="Wingdings" pitchFamily="2" charset="2"/>
              <a:buNone/>
              <a:tabLst/>
              <a:defRPr sz="1200" b="1" i="1">
                <a:solidFill>
                  <a:schemeClr val="accent5"/>
                </a:solidFill>
                <a:latin typeface="+mn-lt"/>
                <a:ea typeface="MS PGothic" panose="020B0600070205080204" pitchFamily="34" charset="-128"/>
                <a:cs typeface="Helvetica Oblique" pitchFamily="2" charset="0"/>
              </a:defRPr>
            </a:lvl4pPr>
            <a:lvl5pPr marL="1371600" indent="0" eaLnBrk="1" hangingPunct="1">
              <a:spcBef>
                <a:spcPts val="450"/>
              </a:spcBef>
              <a:spcAft>
                <a:spcPts val="450"/>
              </a:spcAft>
              <a:buClr>
                <a:schemeClr val="accent3">
                  <a:lumMod val="60000"/>
                  <a:lumOff val="40000"/>
                </a:schemeClr>
              </a:buClr>
              <a:buSzPct val="75000"/>
              <a:buFont typeface="System Font Regular"/>
              <a:buNone/>
              <a:tabLst/>
              <a:defRPr sz="1200" b="1" i="0" cap="all" spc="15" baseline="0">
                <a:solidFill>
                  <a:schemeClr val="accent1"/>
                </a:solidFill>
                <a:latin typeface="+mn-lt"/>
                <a:ea typeface="MS PGothic" panose="020B0600070205080204" pitchFamily="34" charset="-128"/>
                <a:cs typeface="Arial" panose="020B0604020202020204" pitchFamily="34" charset="0"/>
              </a:defRPr>
            </a:lvl5pPr>
            <a:lvl6pPr marL="1714500" indent="0" defTabSz="685800">
              <a:spcBef>
                <a:spcPts val="0"/>
              </a:spcBef>
              <a:spcAft>
                <a:spcPts val="450"/>
              </a:spcAft>
              <a:buClr>
                <a:schemeClr val="accent1">
                  <a:lumMod val="60000"/>
                  <a:lumOff val="40000"/>
                </a:schemeClr>
              </a:buClr>
              <a:buSzPct val="75000"/>
              <a:buFont typeface="System Font Regular"/>
              <a:buNone/>
              <a:tabLst/>
              <a:defRPr lang="en-US" sz="1200" b="1" i="0" spc="75" baseline="0">
                <a:solidFill>
                  <a:schemeClr val="accent5"/>
                </a:solidFill>
                <a:latin typeface="Arial Narrow" panose="020B0604020202020204" pitchFamily="34" charset="0"/>
                <a:ea typeface="+mn-ea"/>
                <a:cs typeface="Arial Narrow" panose="020B0604020202020204" pitchFamily="34" charset="0"/>
              </a:defRPr>
            </a:lvl6pPr>
            <a:lvl7pPr marL="2057400" indent="0" defTabSz="685800">
              <a:spcBef>
                <a:spcPts val="0"/>
              </a:spcBef>
              <a:spcAft>
                <a:spcPts val="450"/>
              </a:spcAft>
              <a:buClr>
                <a:schemeClr val="accent1"/>
              </a:buClr>
              <a:buSzPct val="75000"/>
              <a:buFont typeface="System Font Regular"/>
              <a:buNone/>
              <a:tabLst/>
              <a:defRPr lang="en-US" sz="1200" b="1" i="0" baseline="0">
                <a:solidFill>
                  <a:schemeClr val="accent5"/>
                </a:solidFill>
                <a:latin typeface="+mn-lt"/>
                <a:ea typeface="+mn-ea"/>
                <a:cs typeface="+mn-cs"/>
              </a:defRPr>
            </a:lvl7pPr>
            <a:lvl8pPr marL="2400300" indent="0" defTabSz="685800">
              <a:spcBef>
                <a:spcPts val="0"/>
              </a:spcBef>
              <a:spcAft>
                <a:spcPts val="450"/>
              </a:spcAft>
              <a:buClr>
                <a:schemeClr val="accent1">
                  <a:lumMod val="60000"/>
                  <a:lumOff val="40000"/>
                </a:schemeClr>
              </a:buClr>
              <a:buSzPct val="75000"/>
              <a:buFont typeface="System Font Regular"/>
              <a:buNone/>
              <a:tabLst/>
              <a:defRPr lang="en-US" sz="1200" b="1" i="1" baseline="0">
                <a:solidFill>
                  <a:schemeClr val="accent5"/>
                </a:solidFill>
                <a:latin typeface="+mn-lt"/>
                <a:ea typeface="+mn-ea"/>
                <a:cs typeface="+mn-cs"/>
              </a:defRPr>
            </a:lvl8pPr>
            <a:lvl9pPr marL="2743200" indent="0" algn="ctr" defTabSz="685800">
              <a:spcBef>
                <a:spcPct val="20000"/>
              </a:spcBef>
              <a:buClr>
                <a:schemeClr val="accent1"/>
              </a:buClr>
              <a:buSzPct val="75000"/>
              <a:buFont typeface="System Font Regular"/>
              <a:buNone/>
              <a:tabLst/>
              <a:defRPr lang="en-US" sz="1200" b="1" i="0" spc="38" baseline="0">
                <a:solidFill>
                  <a:schemeClr val="accent5"/>
                </a:solidFill>
                <a:latin typeface="+mn-lt"/>
                <a:ea typeface="+mn-ea"/>
                <a:cs typeface="+mn-cs"/>
              </a:defRPr>
            </a:lvl9pPr>
          </a:lstStyle>
          <a:p>
            <a:pPr algn="l"/>
            <a:r>
              <a:rPr lang="en-US" sz="2100" dirty="0"/>
              <a:t>Observed vs forecasted track and minimum atmospheric pressure </a:t>
            </a:r>
          </a:p>
        </p:txBody>
      </p:sp>
      <p:sp>
        <p:nvSpPr>
          <p:cNvPr id="16" name="TextBox 15">
            <a:extLst>
              <a:ext uri="{FF2B5EF4-FFF2-40B4-BE49-F238E27FC236}">
                <a16:creationId xmlns:a16="http://schemas.microsoft.com/office/drawing/2014/main" id="{0714E171-80FE-041E-5257-D6DDE14556E7}"/>
              </a:ext>
            </a:extLst>
          </p:cNvPr>
          <p:cNvSpPr txBox="1"/>
          <p:nvPr/>
        </p:nvSpPr>
        <p:spPr>
          <a:xfrm>
            <a:off x="957952" y="989636"/>
            <a:ext cx="1289135" cy="253916"/>
          </a:xfrm>
          <a:prstGeom prst="rect">
            <a:avLst/>
          </a:prstGeom>
          <a:noFill/>
        </p:spPr>
        <p:txBody>
          <a:bodyPr wrap="none" rtlCol="0">
            <a:spAutoFit/>
          </a:bodyPr>
          <a:lstStyle/>
          <a:p>
            <a:r>
              <a:rPr lang="en-US" sz="1050" b="1" dirty="0"/>
              <a:t>26</a:t>
            </a:r>
            <a:r>
              <a:rPr lang="en-US" sz="1050" b="1" baseline="30000" dirty="0"/>
              <a:t>th</a:t>
            </a:r>
            <a:r>
              <a:rPr lang="en-US" sz="1050" b="1" dirty="0"/>
              <a:t> </a:t>
            </a:r>
            <a:r>
              <a:rPr lang="en-US" sz="1050" b="1" dirty="0" err="1"/>
              <a:t>Z00</a:t>
            </a:r>
            <a:r>
              <a:rPr lang="en-US" sz="1050" b="1" dirty="0"/>
              <a:t> Forecast</a:t>
            </a:r>
          </a:p>
        </p:txBody>
      </p:sp>
      <p:sp>
        <p:nvSpPr>
          <p:cNvPr id="17" name="TextBox 16">
            <a:extLst>
              <a:ext uri="{FF2B5EF4-FFF2-40B4-BE49-F238E27FC236}">
                <a16:creationId xmlns:a16="http://schemas.microsoft.com/office/drawing/2014/main" id="{C61A02A9-A5F2-2AE5-5ED4-D357FCDE1DC2}"/>
              </a:ext>
            </a:extLst>
          </p:cNvPr>
          <p:cNvSpPr txBox="1"/>
          <p:nvPr/>
        </p:nvSpPr>
        <p:spPr>
          <a:xfrm>
            <a:off x="3726429" y="989636"/>
            <a:ext cx="1289135" cy="253916"/>
          </a:xfrm>
          <a:prstGeom prst="rect">
            <a:avLst/>
          </a:prstGeom>
          <a:noFill/>
        </p:spPr>
        <p:txBody>
          <a:bodyPr wrap="none" rtlCol="0">
            <a:spAutoFit/>
          </a:bodyPr>
          <a:lstStyle/>
          <a:p>
            <a:r>
              <a:rPr lang="en-US" sz="1050" b="1" dirty="0"/>
              <a:t>27</a:t>
            </a:r>
            <a:r>
              <a:rPr lang="en-US" sz="1050" b="1" baseline="30000" dirty="0"/>
              <a:t>th</a:t>
            </a:r>
            <a:r>
              <a:rPr lang="en-US" sz="1050" b="1" dirty="0"/>
              <a:t> </a:t>
            </a:r>
            <a:r>
              <a:rPr lang="en-US" sz="1050" b="1" dirty="0" err="1"/>
              <a:t>Z00</a:t>
            </a:r>
            <a:r>
              <a:rPr lang="en-US" sz="1050" b="1" dirty="0"/>
              <a:t> Forecast</a:t>
            </a:r>
          </a:p>
        </p:txBody>
      </p:sp>
      <p:sp>
        <p:nvSpPr>
          <p:cNvPr id="18" name="TextBox 17">
            <a:extLst>
              <a:ext uri="{FF2B5EF4-FFF2-40B4-BE49-F238E27FC236}">
                <a16:creationId xmlns:a16="http://schemas.microsoft.com/office/drawing/2014/main" id="{B48544CD-D035-A10B-E656-13F9EC8EA0FF}"/>
              </a:ext>
            </a:extLst>
          </p:cNvPr>
          <p:cNvSpPr txBox="1"/>
          <p:nvPr/>
        </p:nvSpPr>
        <p:spPr>
          <a:xfrm>
            <a:off x="6417527" y="989636"/>
            <a:ext cx="1289135" cy="253916"/>
          </a:xfrm>
          <a:prstGeom prst="rect">
            <a:avLst/>
          </a:prstGeom>
          <a:noFill/>
        </p:spPr>
        <p:txBody>
          <a:bodyPr wrap="none" rtlCol="0">
            <a:spAutoFit/>
          </a:bodyPr>
          <a:lstStyle/>
          <a:p>
            <a:r>
              <a:rPr lang="en-US" sz="1050" b="1" dirty="0"/>
              <a:t>28</a:t>
            </a:r>
            <a:r>
              <a:rPr lang="en-US" sz="1050" b="1" baseline="30000" dirty="0"/>
              <a:t>th</a:t>
            </a:r>
            <a:r>
              <a:rPr lang="en-US" sz="1050" b="1" dirty="0"/>
              <a:t> </a:t>
            </a:r>
            <a:r>
              <a:rPr lang="en-US" sz="1050" b="1" dirty="0" err="1"/>
              <a:t>Z00</a:t>
            </a:r>
            <a:r>
              <a:rPr lang="en-US" sz="1050" b="1" dirty="0"/>
              <a:t> Forecast</a:t>
            </a:r>
          </a:p>
        </p:txBody>
      </p:sp>
      <p:sp>
        <p:nvSpPr>
          <p:cNvPr id="2" name="TextBox 1">
            <a:extLst>
              <a:ext uri="{FF2B5EF4-FFF2-40B4-BE49-F238E27FC236}">
                <a16:creationId xmlns:a16="http://schemas.microsoft.com/office/drawing/2014/main" id="{3BE90844-87CF-4DA3-0F23-D56F91B07637}"/>
              </a:ext>
            </a:extLst>
          </p:cNvPr>
          <p:cNvSpPr txBox="1"/>
          <p:nvPr/>
        </p:nvSpPr>
        <p:spPr>
          <a:xfrm>
            <a:off x="67145" y="586144"/>
            <a:ext cx="5311069" cy="307777"/>
          </a:xfrm>
          <a:prstGeom prst="rect">
            <a:avLst/>
          </a:prstGeom>
          <a:noFill/>
        </p:spPr>
        <p:txBody>
          <a:bodyPr wrap="none" rtlCol="0">
            <a:spAutoFit/>
          </a:bodyPr>
          <a:lstStyle/>
          <a:p>
            <a:r>
              <a:rPr lang="en-US" dirty="0"/>
              <a:t>NRL provides deterministic TC-COAMPS forecasts every 6 hours</a:t>
            </a:r>
          </a:p>
        </p:txBody>
      </p:sp>
    </p:spTree>
    <p:extLst>
      <p:ext uri="{BB962C8B-B14F-4D97-AF65-F5344CB8AC3E}">
        <p14:creationId xmlns:p14="http://schemas.microsoft.com/office/powerpoint/2010/main" val="678205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777AF3-987D-D724-BFB6-5CD8FAA131A2}"/>
              </a:ext>
            </a:extLst>
          </p:cNvPr>
          <p:cNvPicPr>
            <a:picLocks noChangeAspect="1"/>
          </p:cNvPicPr>
          <p:nvPr/>
        </p:nvPicPr>
        <p:blipFill>
          <a:blip r:embed="rId3"/>
          <a:stretch>
            <a:fillRect/>
          </a:stretch>
        </p:blipFill>
        <p:spPr>
          <a:xfrm>
            <a:off x="137506" y="3047527"/>
            <a:ext cx="6167820" cy="1905296"/>
          </a:xfrm>
          <a:prstGeom prst="rect">
            <a:avLst/>
          </a:prstGeom>
        </p:spPr>
      </p:pic>
      <p:pic>
        <p:nvPicPr>
          <p:cNvPr id="9" name="Picture 8">
            <a:extLst>
              <a:ext uri="{FF2B5EF4-FFF2-40B4-BE49-F238E27FC236}">
                <a16:creationId xmlns:a16="http://schemas.microsoft.com/office/drawing/2014/main" id="{8B1B2B16-D7B6-B783-4ACC-5E301DF48947}"/>
              </a:ext>
            </a:extLst>
          </p:cNvPr>
          <p:cNvPicPr>
            <a:picLocks noChangeAspect="1"/>
          </p:cNvPicPr>
          <p:nvPr/>
        </p:nvPicPr>
        <p:blipFill rotWithShape="1">
          <a:blip r:embed="rId4"/>
          <a:srcRect l="2137"/>
          <a:stretch/>
        </p:blipFill>
        <p:spPr>
          <a:xfrm>
            <a:off x="137506" y="1082925"/>
            <a:ext cx="6167820" cy="1868734"/>
          </a:xfrm>
          <a:prstGeom prst="rect">
            <a:avLst/>
          </a:prstGeom>
        </p:spPr>
      </p:pic>
      <p:sp>
        <p:nvSpPr>
          <p:cNvPr id="2" name="Text Placeholder 3">
            <a:extLst>
              <a:ext uri="{FF2B5EF4-FFF2-40B4-BE49-F238E27FC236}">
                <a16:creationId xmlns:a16="http://schemas.microsoft.com/office/drawing/2014/main" id="{EBC22D9E-EE92-7FEB-E663-0F5C8085C3A0}"/>
              </a:ext>
            </a:extLst>
          </p:cNvPr>
          <p:cNvSpPr txBox="1">
            <a:spLocks/>
          </p:cNvSpPr>
          <p:nvPr/>
        </p:nvSpPr>
        <p:spPr>
          <a:xfrm>
            <a:off x="124182" y="69210"/>
            <a:ext cx="4112153" cy="338797"/>
          </a:xfrm>
          <a:prstGeom prst="rect">
            <a:avLst/>
          </a:prstGeom>
          <a:solidFill>
            <a:srgbClr val="FA4616"/>
          </a:solidFill>
          <a:ln>
            <a:noFill/>
          </a:ln>
        </p:spPr>
        <p:txBody>
          <a:bodyPr vert="horz" wrap="square" lIns="68580" tIns="0" rIns="68580" bIns="0" numCol="1" anchor="ctr" anchorCtr="0" compatLnSpc="1">
            <a:prstTxWarp prst="textNoShape">
              <a:avLst/>
            </a:prstTxWarp>
            <a:noAutofit/>
          </a:bodyPr>
          <a:lstStyle>
            <a:lvl1pPr marL="0" indent="0" algn="ctr" eaLnBrk="1" hangingPunct="1">
              <a:spcBef>
                <a:spcPts val="0"/>
              </a:spcBef>
              <a:spcAft>
                <a:spcPts val="450"/>
              </a:spcAft>
              <a:buClr>
                <a:srgbClr val="FF462C"/>
              </a:buClr>
              <a:buSzPct val="100000"/>
              <a:buFont typeface="Wingdings" pitchFamily="2" charset="2"/>
              <a:buNone/>
              <a:defRPr sz="1800" b="0" i="0" spc="30" baseline="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342900" indent="0" eaLnBrk="1" hangingPunct="1">
              <a:spcBef>
                <a:spcPts val="0"/>
              </a:spcBef>
              <a:spcAft>
                <a:spcPts val="450"/>
              </a:spcAft>
              <a:buClr>
                <a:schemeClr val="accent3"/>
              </a:buClr>
              <a:buSzPct val="100000"/>
              <a:buFont typeface="Wingdings" pitchFamily="2" charset="2"/>
              <a:buNone/>
              <a:defRPr sz="1500" b="1" i="0">
                <a:solidFill>
                  <a:schemeClr val="accent4"/>
                </a:solidFill>
                <a:latin typeface="+mn-lt"/>
                <a:ea typeface="MS PGothic" panose="020B0600070205080204" pitchFamily="34" charset="-128"/>
                <a:cs typeface="Arial" panose="020B0604020202020204" pitchFamily="34" charset="0"/>
              </a:defRPr>
            </a:lvl2pPr>
            <a:lvl3pPr marL="685800" indent="0" eaLnBrk="1" hangingPunct="1">
              <a:spcBef>
                <a:spcPts val="0"/>
              </a:spcBef>
              <a:spcAft>
                <a:spcPts val="450"/>
              </a:spcAft>
              <a:buClr>
                <a:schemeClr val="accent3"/>
              </a:buClr>
              <a:buSzPct val="100000"/>
              <a:buFont typeface="Wingdings" pitchFamily="2" charset="2"/>
              <a:buNone/>
              <a:defRPr sz="1350" b="1" i="0">
                <a:solidFill>
                  <a:schemeClr val="accent5"/>
                </a:solidFill>
                <a:latin typeface="+mn-lt"/>
                <a:ea typeface="MS PGothic" panose="020B0600070205080204" pitchFamily="34" charset="-128"/>
                <a:cs typeface="Arial" panose="020B0604020202020204" pitchFamily="34" charset="0"/>
              </a:defRPr>
            </a:lvl3pPr>
            <a:lvl4pPr marL="1028700" indent="0" eaLnBrk="1" hangingPunct="1">
              <a:spcBef>
                <a:spcPts val="0"/>
              </a:spcBef>
              <a:spcAft>
                <a:spcPts val="450"/>
              </a:spcAft>
              <a:buClr>
                <a:schemeClr val="accent3"/>
              </a:buClr>
              <a:buSzPct val="100000"/>
              <a:buFont typeface="Wingdings" pitchFamily="2" charset="2"/>
              <a:buNone/>
              <a:tabLst/>
              <a:defRPr sz="1200" b="1" i="1">
                <a:solidFill>
                  <a:schemeClr val="accent5"/>
                </a:solidFill>
                <a:latin typeface="+mn-lt"/>
                <a:ea typeface="MS PGothic" panose="020B0600070205080204" pitchFamily="34" charset="-128"/>
                <a:cs typeface="Helvetica Oblique" pitchFamily="2" charset="0"/>
              </a:defRPr>
            </a:lvl4pPr>
            <a:lvl5pPr marL="1371600" indent="0" eaLnBrk="1" hangingPunct="1">
              <a:spcBef>
                <a:spcPts val="450"/>
              </a:spcBef>
              <a:spcAft>
                <a:spcPts val="450"/>
              </a:spcAft>
              <a:buClr>
                <a:schemeClr val="accent3">
                  <a:lumMod val="60000"/>
                  <a:lumOff val="40000"/>
                </a:schemeClr>
              </a:buClr>
              <a:buSzPct val="75000"/>
              <a:buFont typeface="System Font Regular"/>
              <a:buNone/>
              <a:tabLst/>
              <a:defRPr sz="1200" b="1" i="0" cap="all" spc="15" baseline="0">
                <a:solidFill>
                  <a:schemeClr val="accent1"/>
                </a:solidFill>
                <a:latin typeface="+mn-lt"/>
                <a:ea typeface="MS PGothic" panose="020B0600070205080204" pitchFamily="34" charset="-128"/>
                <a:cs typeface="Arial" panose="020B0604020202020204" pitchFamily="34" charset="0"/>
              </a:defRPr>
            </a:lvl5pPr>
            <a:lvl6pPr marL="1714500" indent="0" defTabSz="685800">
              <a:spcBef>
                <a:spcPts val="0"/>
              </a:spcBef>
              <a:spcAft>
                <a:spcPts val="450"/>
              </a:spcAft>
              <a:buClr>
                <a:schemeClr val="accent1">
                  <a:lumMod val="60000"/>
                  <a:lumOff val="40000"/>
                </a:schemeClr>
              </a:buClr>
              <a:buSzPct val="75000"/>
              <a:buFont typeface="System Font Regular"/>
              <a:buNone/>
              <a:tabLst/>
              <a:defRPr lang="en-US" sz="1200" b="1" i="0" spc="75" baseline="0">
                <a:solidFill>
                  <a:schemeClr val="accent5"/>
                </a:solidFill>
                <a:latin typeface="Arial Narrow" panose="020B0604020202020204" pitchFamily="34" charset="0"/>
                <a:ea typeface="+mn-ea"/>
                <a:cs typeface="Arial Narrow" panose="020B0604020202020204" pitchFamily="34" charset="0"/>
              </a:defRPr>
            </a:lvl6pPr>
            <a:lvl7pPr marL="2057400" indent="0" defTabSz="685800">
              <a:spcBef>
                <a:spcPts val="0"/>
              </a:spcBef>
              <a:spcAft>
                <a:spcPts val="450"/>
              </a:spcAft>
              <a:buClr>
                <a:schemeClr val="accent1"/>
              </a:buClr>
              <a:buSzPct val="75000"/>
              <a:buFont typeface="System Font Regular"/>
              <a:buNone/>
              <a:tabLst/>
              <a:defRPr lang="en-US" sz="1200" b="1" i="0" baseline="0">
                <a:solidFill>
                  <a:schemeClr val="accent5"/>
                </a:solidFill>
                <a:latin typeface="+mn-lt"/>
                <a:ea typeface="+mn-ea"/>
                <a:cs typeface="+mn-cs"/>
              </a:defRPr>
            </a:lvl7pPr>
            <a:lvl8pPr marL="2400300" indent="0" defTabSz="685800">
              <a:spcBef>
                <a:spcPts val="0"/>
              </a:spcBef>
              <a:spcAft>
                <a:spcPts val="450"/>
              </a:spcAft>
              <a:buClr>
                <a:schemeClr val="accent1">
                  <a:lumMod val="60000"/>
                  <a:lumOff val="40000"/>
                </a:schemeClr>
              </a:buClr>
              <a:buSzPct val="75000"/>
              <a:buFont typeface="System Font Regular"/>
              <a:buNone/>
              <a:tabLst/>
              <a:defRPr lang="en-US" sz="1200" b="1" i="1" baseline="0">
                <a:solidFill>
                  <a:schemeClr val="accent5"/>
                </a:solidFill>
                <a:latin typeface="+mn-lt"/>
                <a:ea typeface="+mn-ea"/>
                <a:cs typeface="+mn-cs"/>
              </a:defRPr>
            </a:lvl8pPr>
            <a:lvl9pPr marL="2743200" indent="0" algn="ctr" defTabSz="685800">
              <a:spcBef>
                <a:spcPct val="20000"/>
              </a:spcBef>
              <a:buClr>
                <a:schemeClr val="accent1"/>
              </a:buClr>
              <a:buSzPct val="75000"/>
              <a:buFont typeface="System Font Regular"/>
              <a:buNone/>
              <a:tabLst/>
              <a:defRPr lang="en-US" sz="1200" b="1" i="0" spc="38" baseline="0">
                <a:solidFill>
                  <a:schemeClr val="accent5"/>
                </a:solidFill>
                <a:latin typeface="+mn-lt"/>
                <a:ea typeface="+mn-ea"/>
                <a:cs typeface="+mn-cs"/>
              </a:defRPr>
            </a:lvl9pPr>
          </a:lstStyle>
          <a:p>
            <a:pPr algn="l"/>
            <a:r>
              <a:rPr lang="en-US" sz="2100" dirty="0"/>
              <a:t>Wave observations vs </a:t>
            </a:r>
            <a:r>
              <a:rPr lang="en-US" sz="2100" dirty="0" err="1"/>
              <a:t>forecats</a:t>
            </a:r>
            <a:endParaRPr lang="en-US" sz="2100" dirty="0"/>
          </a:p>
        </p:txBody>
      </p:sp>
      <p:sp>
        <p:nvSpPr>
          <p:cNvPr id="3" name="TextBox 2">
            <a:extLst>
              <a:ext uri="{FF2B5EF4-FFF2-40B4-BE49-F238E27FC236}">
                <a16:creationId xmlns:a16="http://schemas.microsoft.com/office/drawing/2014/main" id="{24F23CAC-127C-7D90-6E3C-32F5EAA39B6A}"/>
              </a:ext>
            </a:extLst>
          </p:cNvPr>
          <p:cNvSpPr txBox="1"/>
          <p:nvPr/>
        </p:nvSpPr>
        <p:spPr>
          <a:xfrm>
            <a:off x="312517" y="546904"/>
            <a:ext cx="4495141" cy="461665"/>
          </a:xfrm>
          <a:prstGeom prst="rect">
            <a:avLst/>
          </a:prstGeom>
          <a:noFill/>
        </p:spPr>
        <p:txBody>
          <a:bodyPr wrap="none" rtlCol="0">
            <a:spAutoFit/>
          </a:bodyPr>
          <a:lstStyle/>
          <a:p>
            <a:r>
              <a:rPr lang="en-US" sz="2400" b="1" dirty="0" err="1"/>
              <a:t>Hm0</a:t>
            </a:r>
            <a:r>
              <a:rPr lang="en-US" sz="2400" b="1" dirty="0"/>
              <a:t> time series (</a:t>
            </a:r>
            <a:r>
              <a:rPr lang="en-US" sz="2400" b="1" dirty="0" err="1"/>
              <a:t>Lagrangian</a:t>
            </a:r>
            <a:r>
              <a:rPr lang="en-US" sz="2400" b="1" dirty="0"/>
              <a:t>)</a:t>
            </a:r>
          </a:p>
        </p:txBody>
      </p:sp>
      <p:grpSp>
        <p:nvGrpSpPr>
          <p:cNvPr id="13" name="Group 12">
            <a:extLst>
              <a:ext uri="{FF2B5EF4-FFF2-40B4-BE49-F238E27FC236}">
                <a16:creationId xmlns:a16="http://schemas.microsoft.com/office/drawing/2014/main" id="{6227EBEA-3DB6-8B36-C760-5892698E039B}"/>
              </a:ext>
            </a:extLst>
          </p:cNvPr>
          <p:cNvGrpSpPr/>
          <p:nvPr/>
        </p:nvGrpSpPr>
        <p:grpSpPr>
          <a:xfrm>
            <a:off x="560360" y="3159889"/>
            <a:ext cx="3278444" cy="1007501"/>
            <a:chOff x="1250066" y="4213185"/>
            <a:chExt cx="4371259" cy="1343335"/>
          </a:xfrm>
        </p:grpSpPr>
        <p:sp>
          <p:nvSpPr>
            <p:cNvPr id="11" name="Oval 10">
              <a:extLst>
                <a:ext uri="{FF2B5EF4-FFF2-40B4-BE49-F238E27FC236}">
                  <a16:creationId xmlns:a16="http://schemas.microsoft.com/office/drawing/2014/main" id="{A0DAAB6B-76BD-1B49-6413-925A7E182A2D}"/>
                </a:ext>
              </a:extLst>
            </p:cNvPr>
            <p:cNvSpPr/>
            <p:nvPr/>
          </p:nvSpPr>
          <p:spPr>
            <a:xfrm>
              <a:off x="1250066" y="4213185"/>
              <a:ext cx="1689904" cy="1343335"/>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2" name="TextBox 11">
              <a:extLst>
                <a:ext uri="{FF2B5EF4-FFF2-40B4-BE49-F238E27FC236}">
                  <a16:creationId xmlns:a16="http://schemas.microsoft.com/office/drawing/2014/main" id="{4CCD8859-5085-2A40-9271-028D3784237A}"/>
                </a:ext>
              </a:extLst>
            </p:cNvPr>
            <p:cNvSpPr txBox="1"/>
            <p:nvPr/>
          </p:nvSpPr>
          <p:spPr>
            <a:xfrm>
              <a:off x="3079313" y="4412344"/>
              <a:ext cx="2542012" cy="769442"/>
            </a:xfrm>
            <a:prstGeom prst="rect">
              <a:avLst/>
            </a:prstGeom>
            <a:noFill/>
          </p:spPr>
          <p:txBody>
            <a:bodyPr wrap="square" rtlCol="0">
              <a:spAutoFit/>
            </a:bodyPr>
            <a:lstStyle/>
            <a:p>
              <a:r>
                <a:rPr lang="en-US" sz="1050" b="1" dirty="0"/>
                <a:t>Lower TC intensity and track variation resulted in ~2 m difference</a:t>
              </a:r>
            </a:p>
          </p:txBody>
        </p:sp>
      </p:grpSp>
      <p:sp>
        <p:nvSpPr>
          <p:cNvPr id="14" name="Oval 13">
            <a:extLst>
              <a:ext uri="{FF2B5EF4-FFF2-40B4-BE49-F238E27FC236}">
                <a16:creationId xmlns:a16="http://schemas.microsoft.com/office/drawing/2014/main" id="{A629D3DB-DD16-D60A-6EEA-9F48448E52D3}"/>
              </a:ext>
            </a:extLst>
          </p:cNvPr>
          <p:cNvSpPr/>
          <p:nvPr/>
        </p:nvSpPr>
        <p:spPr>
          <a:xfrm>
            <a:off x="623036" y="1258911"/>
            <a:ext cx="1267428" cy="100750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6" name="TextBox 15">
            <a:extLst>
              <a:ext uri="{FF2B5EF4-FFF2-40B4-BE49-F238E27FC236}">
                <a16:creationId xmlns:a16="http://schemas.microsoft.com/office/drawing/2014/main" id="{21DE16A6-3B13-6C36-2E23-96E769A25AB7}"/>
              </a:ext>
            </a:extLst>
          </p:cNvPr>
          <p:cNvSpPr txBox="1"/>
          <p:nvPr/>
        </p:nvSpPr>
        <p:spPr>
          <a:xfrm>
            <a:off x="2070608" y="1312460"/>
            <a:ext cx="1906509" cy="577081"/>
          </a:xfrm>
          <a:prstGeom prst="rect">
            <a:avLst/>
          </a:prstGeom>
          <a:noFill/>
        </p:spPr>
        <p:txBody>
          <a:bodyPr wrap="square" rtlCol="0">
            <a:spAutoFit/>
          </a:bodyPr>
          <a:lstStyle/>
          <a:p>
            <a:r>
              <a:rPr lang="en-US" sz="1050" b="1" dirty="0"/>
              <a:t>Lower energy and better timing of peak related to change in path</a:t>
            </a:r>
          </a:p>
        </p:txBody>
      </p:sp>
      <p:pic>
        <p:nvPicPr>
          <p:cNvPr id="4" name="Picture 3">
            <a:extLst>
              <a:ext uri="{FF2B5EF4-FFF2-40B4-BE49-F238E27FC236}">
                <a16:creationId xmlns:a16="http://schemas.microsoft.com/office/drawing/2014/main" id="{708A4B9B-2BB1-E458-0D93-05144DD7FC59}"/>
              </a:ext>
            </a:extLst>
          </p:cNvPr>
          <p:cNvPicPr>
            <a:picLocks noChangeAspect="1"/>
          </p:cNvPicPr>
          <p:nvPr/>
        </p:nvPicPr>
        <p:blipFill>
          <a:blip r:embed="rId5"/>
          <a:stretch>
            <a:fillRect/>
          </a:stretch>
        </p:blipFill>
        <p:spPr>
          <a:xfrm>
            <a:off x="6721720" y="863297"/>
            <a:ext cx="2109764" cy="1798728"/>
          </a:xfrm>
          <a:prstGeom prst="rect">
            <a:avLst/>
          </a:prstGeom>
        </p:spPr>
      </p:pic>
      <p:pic>
        <p:nvPicPr>
          <p:cNvPr id="15" name="Picture 14">
            <a:extLst>
              <a:ext uri="{FF2B5EF4-FFF2-40B4-BE49-F238E27FC236}">
                <a16:creationId xmlns:a16="http://schemas.microsoft.com/office/drawing/2014/main" id="{EB0DB29A-9EF6-E24E-999E-3F8CA4B2D6F3}"/>
              </a:ext>
            </a:extLst>
          </p:cNvPr>
          <p:cNvPicPr>
            <a:picLocks noChangeAspect="1"/>
          </p:cNvPicPr>
          <p:nvPr/>
        </p:nvPicPr>
        <p:blipFill>
          <a:blip r:embed="rId6"/>
          <a:stretch>
            <a:fillRect/>
          </a:stretch>
        </p:blipFill>
        <p:spPr>
          <a:xfrm>
            <a:off x="6721720" y="3047527"/>
            <a:ext cx="2107334" cy="1798729"/>
          </a:xfrm>
          <a:prstGeom prst="rect">
            <a:avLst/>
          </a:prstGeom>
        </p:spPr>
      </p:pic>
    </p:spTree>
    <p:extLst>
      <p:ext uri="{BB962C8B-B14F-4D97-AF65-F5344CB8AC3E}">
        <p14:creationId xmlns:p14="http://schemas.microsoft.com/office/powerpoint/2010/main" val="919256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7E55E1-A0E3-5556-2BE1-D683ABE3E239}"/>
              </a:ext>
            </a:extLst>
          </p:cNvPr>
          <p:cNvSpPr txBox="1"/>
          <p:nvPr/>
        </p:nvSpPr>
        <p:spPr>
          <a:xfrm>
            <a:off x="1153426" y="795211"/>
            <a:ext cx="1289135" cy="253916"/>
          </a:xfrm>
          <a:prstGeom prst="rect">
            <a:avLst/>
          </a:prstGeom>
          <a:noFill/>
        </p:spPr>
        <p:txBody>
          <a:bodyPr wrap="none" rtlCol="0">
            <a:spAutoFit/>
          </a:bodyPr>
          <a:lstStyle/>
          <a:p>
            <a:r>
              <a:rPr lang="en-US" sz="1050" b="1" dirty="0"/>
              <a:t>26</a:t>
            </a:r>
            <a:r>
              <a:rPr lang="en-US" sz="1050" b="1" baseline="30000" dirty="0"/>
              <a:t>th</a:t>
            </a:r>
            <a:r>
              <a:rPr lang="en-US" sz="1050" b="1" dirty="0"/>
              <a:t> </a:t>
            </a:r>
            <a:r>
              <a:rPr lang="en-US" sz="1050" b="1" dirty="0" err="1"/>
              <a:t>Z00</a:t>
            </a:r>
            <a:r>
              <a:rPr lang="en-US" sz="1050" b="1" dirty="0"/>
              <a:t> Forecast</a:t>
            </a:r>
          </a:p>
        </p:txBody>
      </p:sp>
      <p:sp>
        <p:nvSpPr>
          <p:cNvPr id="8" name="Text Placeholder 3">
            <a:extLst>
              <a:ext uri="{FF2B5EF4-FFF2-40B4-BE49-F238E27FC236}">
                <a16:creationId xmlns:a16="http://schemas.microsoft.com/office/drawing/2014/main" id="{8BB0B008-874C-A82F-87BF-12409D5126E3}"/>
              </a:ext>
            </a:extLst>
          </p:cNvPr>
          <p:cNvSpPr txBox="1">
            <a:spLocks/>
          </p:cNvSpPr>
          <p:nvPr/>
        </p:nvSpPr>
        <p:spPr>
          <a:xfrm>
            <a:off x="124181" y="69211"/>
            <a:ext cx="2504719" cy="420647"/>
          </a:xfrm>
          <a:prstGeom prst="rect">
            <a:avLst/>
          </a:prstGeom>
          <a:solidFill>
            <a:srgbClr val="FA4616"/>
          </a:solidFill>
          <a:ln>
            <a:noFill/>
          </a:ln>
        </p:spPr>
        <p:txBody>
          <a:bodyPr vert="horz" wrap="square" lIns="68580" tIns="0" rIns="68580" bIns="0" numCol="1" anchor="ctr" anchorCtr="0" compatLnSpc="1">
            <a:prstTxWarp prst="textNoShape">
              <a:avLst/>
            </a:prstTxWarp>
            <a:noAutofit/>
          </a:bodyPr>
          <a:lstStyle>
            <a:lvl1pPr marL="0" indent="0" algn="ctr" eaLnBrk="1" hangingPunct="1">
              <a:spcBef>
                <a:spcPts val="0"/>
              </a:spcBef>
              <a:spcAft>
                <a:spcPts val="450"/>
              </a:spcAft>
              <a:buClr>
                <a:srgbClr val="FF462C"/>
              </a:buClr>
              <a:buSzPct val="100000"/>
              <a:buFont typeface="Wingdings" pitchFamily="2" charset="2"/>
              <a:buNone/>
              <a:defRPr sz="1800" b="0" i="0" spc="30" baseline="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342900" indent="0" eaLnBrk="1" hangingPunct="1">
              <a:spcBef>
                <a:spcPts val="0"/>
              </a:spcBef>
              <a:spcAft>
                <a:spcPts val="450"/>
              </a:spcAft>
              <a:buClr>
                <a:schemeClr val="accent3"/>
              </a:buClr>
              <a:buSzPct val="100000"/>
              <a:buFont typeface="Wingdings" pitchFamily="2" charset="2"/>
              <a:buNone/>
              <a:defRPr sz="1500" b="1" i="0">
                <a:solidFill>
                  <a:schemeClr val="accent4"/>
                </a:solidFill>
                <a:latin typeface="+mn-lt"/>
                <a:ea typeface="MS PGothic" panose="020B0600070205080204" pitchFamily="34" charset="-128"/>
                <a:cs typeface="Arial" panose="020B0604020202020204" pitchFamily="34" charset="0"/>
              </a:defRPr>
            </a:lvl2pPr>
            <a:lvl3pPr marL="685800" indent="0" eaLnBrk="1" hangingPunct="1">
              <a:spcBef>
                <a:spcPts val="0"/>
              </a:spcBef>
              <a:spcAft>
                <a:spcPts val="450"/>
              </a:spcAft>
              <a:buClr>
                <a:schemeClr val="accent3"/>
              </a:buClr>
              <a:buSzPct val="100000"/>
              <a:buFont typeface="Wingdings" pitchFamily="2" charset="2"/>
              <a:buNone/>
              <a:defRPr sz="1350" b="1" i="0">
                <a:solidFill>
                  <a:schemeClr val="accent5"/>
                </a:solidFill>
                <a:latin typeface="+mn-lt"/>
                <a:ea typeface="MS PGothic" panose="020B0600070205080204" pitchFamily="34" charset="-128"/>
                <a:cs typeface="Arial" panose="020B0604020202020204" pitchFamily="34" charset="0"/>
              </a:defRPr>
            </a:lvl3pPr>
            <a:lvl4pPr marL="1028700" indent="0" eaLnBrk="1" hangingPunct="1">
              <a:spcBef>
                <a:spcPts val="0"/>
              </a:spcBef>
              <a:spcAft>
                <a:spcPts val="450"/>
              </a:spcAft>
              <a:buClr>
                <a:schemeClr val="accent3"/>
              </a:buClr>
              <a:buSzPct val="100000"/>
              <a:buFont typeface="Wingdings" pitchFamily="2" charset="2"/>
              <a:buNone/>
              <a:tabLst/>
              <a:defRPr sz="1200" b="1" i="1">
                <a:solidFill>
                  <a:schemeClr val="accent5"/>
                </a:solidFill>
                <a:latin typeface="+mn-lt"/>
                <a:ea typeface="MS PGothic" panose="020B0600070205080204" pitchFamily="34" charset="-128"/>
                <a:cs typeface="Helvetica Oblique" pitchFamily="2" charset="0"/>
              </a:defRPr>
            </a:lvl4pPr>
            <a:lvl5pPr marL="1371600" indent="0" eaLnBrk="1" hangingPunct="1">
              <a:spcBef>
                <a:spcPts val="450"/>
              </a:spcBef>
              <a:spcAft>
                <a:spcPts val="450"/>
              </a:spcAft>
              <a:buClr>
                <a:schemeClr val="accent3">
                  <a:lumMod val="60000"/>
                  <a:lumOff val="40000"/>
                </a:schemeClr>
              </a:buClr>
              <a:buSzPct val="75000"/>
              <a:buFont typeface="System Font Regular"/>
              <a:buNone/>
              <a:tabLst/>
              <a:defRPr sz="1200" b="1" i="0" cap="all" spc="15" baseline="0">
                <a:solidFill>
                  <a:schemeClr val="accent1"/>
                </a:solidFill>
                <a:latin typeface="+mn-lt"/>
                <a:ea typeface="MS PGothic" panose="020B0600070205080204" pitchFamily="34" charset="-128"/>
                <a:cs typeface="Arial" panose="020B0604020202020204" pitchFamily="34" charset="0"/>
              </a:defRPr>
            </a:lvl5pPr>
            <a:lvl6pPr marL="1714500" indent="0" defTabSz="685800">
              <a:spcBef>
                <a:spcPts val="0"/>
              </a:spcBef>
              <a:spcAft>
                <a:spcPts val="450"/>
              </a:spcAft>
              <a:buClr>
                <a:schemeClr val="accent1">
                  <a:lumMod val="60000"/>
                  <a:lumOff val="40000"/>
                </a:schemeClr>
              </a:buClr>
              <a:buSzPct val="75000"/>
              <a:buFont typeface="System Font Regular"/>
              <a:buNone/>
              <a:tabLst/>
              <a:defRPr lang="en-US" sz="1200" b="1" i="0" spc="75" baseline="0">
                <a:solidFill>
                  <a:schemeClr val="accent5"/>
                </a:solidFill>
                <a:latin typeface="Arial Narrow" panose="020B0604020202020204" pitchFamily="34" charset="0"/>
                <a:ea typeface="+mn-ea"/>
                <a:cs typeface="Arial Narrow" panose="020B0604020202020204" pitchFamily="34" charset="0"/>
              </a:defRPr>
            </a:lvl6pPr>
            <a:lvl7pPr marL="2057400" indent="0" defTabSz="685800">
              <a:spcBef>
                <a:spcPts val="0"/>
              </a:spcBef>
              <a:spcAft>
                <a:spcPts val="450"/>
              </a:spcAft>
              <a:buClr>
                <a:schemeClr val="accent1"/>
              </a:buClr>
              <a:buSzPct val="75000"/>
              <a:buFont typeface="System Font Regular"/>
              <a:buNone/>
              <a:tabLst/>
              <a:defRPr lang="en-US" sz="1200" b="1" i="0" baseline="0">
                <a:solidFill>
                  <a:schemeClr val="accent5"/>
                </a:solidFill>
                <a:latin typeface="+mn-lt"/>
                <a:ea typeface="+mn-ea"/>
                <a:cs typeface="+mn-cs"/>
              </a:defRPr>
            </a:lvl7pPr>
            <a:lvl8pPr marL="2400300" indent="0" defTabSz="685800">
              <a:spcBef>
                <a:spcPts val="0"/>
              </a:spcBef>
              <a:spcAft>
                <a:spcPts val="450"/>
              </a:spcAft>
              <a:buClr>
                <a:schemeClr val="accent1">
                  <a:lumMod val="60000"/>
                  <a:lumOff val="40000"/>
                </a:schemeClr>
              </a:buClr>
              <a:buSzPct val="75000"/>
              <a:buFont typeface="System Font Regular"/>
              <a:buNone/>
              <a:tabLst/>
              <a:defRPr lang="en-US" sz="1200" b="1" i="1" baseline="0">
                <a:solidFill>
                  <a:schemeClr val="accent5"/>
                </a:solidFill>
                <a:latin typeface="+mn-lt"/>
                <a:ea typeface="+mn-ea"/>
                <a:cs typeface="+mn-cs"/>
              </a:defRPr>
            </a:lvl8pPr>
            <a:lvl9pPr marL="2743200" indent="0" algn="ctr" defTabSz="685800">
              <a:spcBef>
                <a:spcPct val="20000"/>
              </a:spcBef>
              <a:buClr>
                <a:schemeClr val="accent1"/>
              </a:buClr>
              <a:buSzPct val="75000"/>
              <a:buFont typeface="System Font Regular"/>
              <a:buNone/>
              <a:tabLst/>
              <a:defRPr lang="en-US" sz="1200" b="1" i="0" spc="38" baseline="0">
                <a:solidFill>
                  <a:schemeClr val="accent5"/>
                </a:solidFill>
                <a:latin typeface="+mn-lt"/>
                <a:ea typeface="+mn-ea"/>
                <a:cs typeface="+mn-cs"/>
              </a:defRPr>
            </a:lvl9pPr>
          </a:lstStyle>
          <a:p>
            <a:pPr algn="l"/>
            <a:r>
              <a:rPr lang="en-US" sz="2100" dirty="0"/>
              <a:t>Maximum </a:t>
            </a:r>
            <a:r>
              <a:rPr lang="en-US" sz="2100" dirty="0" err="1"/>
              <a:t>Hm0</a:t>
            </a:r>
            <a:r>
              <a:rPr lang="en-US" sz="2100" dirty="0"/>
              <a:t> (m)</a:t>
            </a:r>
          </a:p>
        </p:txBody>
      </p:sp>
      <p:sp>
        <p:nvSpPr>
          <p:cNvPr id="3" name="TextBox 2">
            <a:extLst>
              <a:ext uri="{FF2B5EF4-FFF2-40B4-BE49-F238E27FC236}">
                <a16:creationId xmlns:a16="http://schemas.microsoft.com/office/drawing/2014/main" id="{1E886568-4DF7-01B0-4EEB-34422016586F}"/>
              </a:ext>
            </a:extLst>
          </p:cNvPr>
          <p:cNvSpPr txBox="1"/>
          <p:nvPr/>
        </p:nvSpPr>
        <p:spPr>
          <a:xfrm>
            <a:off x="3711802" y="795211"/>
            <a:ext cx="1289135" cy="253916"/>
          </a:xfrm>
          <a:prstGeom prst="rect">
            <a:avLst/>
          </a:prstGeom>
          <a:noFill/>
        </p:spPr>
        <p:txBody>
          <a:bodyPr wrap="none" rtlCol="0">
            <a:spAutoFit/>
          </a:bodyPr>
          <a:lstStyle/>
          <a:p>
            <a:r>
              <a:rPr lang="en-US" sz="1050" b="1" dirty="0"/>
              <a:t>28</a:t>
            </a:r>
            <a:r>
              <a:rPr lang="en-US" sz="1050" b="1" baseline="30000" dirty="0"/>
              <a:t>th</a:t>
            </a:r>
            <a:r>
              <a:rPr lang="en-US" sz="1050" b="1" dirty="0"/>
              <a:t> </a:t>
            </a:r>
            <a:r>
              <a:rPr lang="en-US" sz="1050" b="1" dirty="0" err="1"/>
              <a:t>Z00</a:t>
            </a:r>
            <a:r>
              <a:rPr lang="en-US" sz="1050" b="1" dirty="0"/>
              <a:t> Forecast</a:t>
            </a:r>
          </a:p>
        </p:txBody>
      </p:sp>
      <p:sp>
        <p:nvSpPr>
          <p:cNvPr id="9" name="TextBox 8">
            <a:extLst>
              <a:ext uri="{FF2B5EF4-FFF2-40B4-BE49-F238E27FC236}">
                <a16:creationId xmlns:a16="http://schemas.microsoft.com/office/drawing/2014/main" id="{7B883CCD-F8A3-3878-53CC-38FAA0B005AF}"/>
              </a:ext>
            </a:extLst>
          </p:cNvPr>
          <p:cNvSpPr txBox="1"/>
          <p:nvPr/>
        </p:nvSpPr>
        <p:spPr>
          <a:xfrm>
            <a:off x="6476557" y="628284"/>
            <a:ext cx="1643399" cy="415498"/>
          </a:xfrm>
          <a:prstGeom prst="rect">
            <a:avLst/>
          </a:prstGeom>
          <a:noFill/>
        </p:spPr>
        <p:txBody>
          <a:bodyPr wrap="none" rtlCol="0">
            <a:spAutoFit/>
          </a:bodyPr>
          <a:lstStyle/>
          <a:p>
            <a:pPr algn="ctr"/>
            <a:r>
              <a:rPr lang="en-US" sz="1050" b="1" dirty="0"/>
              <a:t>Difference</a:t>
            </a:r>
          </a:p>
          <a:p>
            <a:pPr algn="ctr"/>
            <a:r>
              <a:rPr lang="en-US" sz="1050" b="1" dirty="0"/>
              <a:t>26</a:t>
            </a:r>
            <a:r>
              <a:rPr lang="en-US" sz="1050" b="1" baseline="30000" dirty="0"/>
              <a:t>th</a:t>
            </a:r>
            <a:r>
              <a:rPr lang="en-US" sz="1050" b="1" dirty="0"/>
              <a:t> - 28</a:t>
            </a:r>
            <a:r>
              <a:rPr lang="en-US" sz="1050" b="1" baseline="30000" dirty="0"/>
              <a:t>th</a:t>
            </a:r>
            <a:r>
              <a:rPr lang="en-US" sz="1050" b="1" dirty="0"/>
              <a:t> </a:t>
            </a:r>
            <a:r>
              <a:rPr lang="en-US" sz="1050" b="1" dirty="0" err="1"/>
              <a:t>Z00</a:t>
            </a:r>
            <a:r>
              <a:rPr lang="en-US" sz="1050" b="1" dirty="0"/>
              <a:t> Forecast</a:t>
            </a:r>
          </a:p>
        </p:txBody>
      </p:sp>
      <p:pic>
        <p:nvPicPr>
          <p:cNvPr id="11" name="Picture 10">
            <a:extLst>
              <a:ext uri="{FF2B5EF4-FFF2-40B4-BE49-F238E27FC236}">
                <a16:creationId xmlns:a16="http://schemas.microsoft.com/office/drawing/2014/main" id="{56D71568-C5B0-0709-7D1D-75A5D67D65F6}"/>
              </a:ext>
            </a:extLst>
          </p:cNvPr>
          <p:cNvPicPr>
            <a:picLocks noChangeAspect="1"/>
          </p:cNvPicPr>
          <p:nvPr/>
        </p:nvPicPr>
        <p:blipFill>
          <a:blip r:embed="rId3"/>
          <a:stretch>
            <a:fillRect/>
          </a:stretch>
        </p:blipFill>
        <p:spPr>
          <a:xfrm>
            <a:off x="251731" y="1130715"/>
            <a:ext cx="2813655" cy="3082831"/>
          </a:xfrm>
          <a:prstGeom prst="rect">
            <a:avLst/>
          </a:prstGeom>
        </p:spPr>
      </p:pic>
      <p:pic>
        <p:nvPicPr>
          <p:cNvPr id="12" name="Picture 11">
            <a:extLst>
              <a:ext uri="{FF2B5EF4-FFF2-40B4-BE49-F238E27FC236}">
                <a16:creationId xmlns:a16="http://schemas.microsoft.com/office/drawing/2014/main" id="{BEDE2C47-EBF3-6C17-F20A-2F9E52C4302E}"/>
              </a:ext>
            </a:extLst>
          </p:cNvPr>
          <p:cNvPicPr>
            <a:picLocks noChangeAspect="1"/>
          </p:cNvPicPr>
          <p:nvPr/>
        </p:nvPicPr>
        <p:blipFill>
          <a:blip r:embed="rId4"/>
          <a:stretch>
            <a:fillRect/>
          </a:stretch>
        </p:blipFill>
        <p:spPr>
          <a:xfrm>
            <a:off x="3065386" y="1128454"/>
            <a:ext cx="2754914" cy="3085092"/>
          </a:xfrm>
          <a:prstGeom prst="rect">
            <a:avLst/>
          </a:prstGeom>
        </p:spPr>
      </p:pic>
      <p:pic>
        <p:nvPicPr>
          <p:cNvPr id="13" name="Picture 12">
            <a:extLst>
              <a:ext uri="{FF2B5EF4-FFF2-40B4-BE49-F238E27FC236}">
                <a16:creationId xmlns:a16="http://schemas.microsoft.com/office/drawing/2014/main" id="{CC025A76-1341-AEB1-3907-9B13A20F30C0}"/>
              </a:ext>
            </a:extLst>
          </p:cNvPr>
          <p:cNvPicPr>
            <a:picLocks noChangeAspect="1"/>
          </p:cNvPicPr>
          <p:nvPr/>
        </p:nvPicPr>
        <p:blipFill>
          <a:blip r:embed="rId5"/>
          <a:stretch>
            <a:fillRect/>
          </a:stretch>
        </p:blipFill>
        <p:spPr>
          <a:xfrm>
            <a:off x="5920799" y="1133926"/>
            <a:ext cx="2754914" cy="3079619"/>
          </a:xfrm>
          <a:prstGeom prst="rect">
            <a:avLst/>
          </a:prstGeom>
        </p:spPr>
      </p:pic>
    </p:spTree>
    <p:extLst>
      <p:ext uri="{BB962C8B-B14F-4D97-AF65-F5344CB8AC3E}">
        <p14:creationId xmlns:p14="http://schemas.microsoft.com/office/powerpoint/2010/main" val="1605553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145FA6"/>
      </a:accent2>
      <a:accent3>
        <a:srgbClr val="EE4238"/>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TotalTime>
  <Words>1869</Words>
  <Application>Microsoft Office PowerPoint</Application>
  <PresentationFormat>On-screen Show (16:9)</PresentationFormat>
  <Paragraphs>183</Paragraphs>
  <Slides>18</Slides>
  <Notes>16</Notes>
  <HiddenSlides>4</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Open Sans</vt:lpstr>
      <vt:lpstr>Helvetica</vt:lpstr>
      <vt:lpstr>Aptos</vt:lpstr>
      <vt:lpstr>Raleway SemiBold</vt:lpstr>
      <vt:lpstr>Lato</vt:lpstr>
      <vt:lpstr>Arial</vt:lpstr>
      <vt:lpstr>Radomir tinkov gilroy</vt:lpstr>
      <vt:lpstr>Symbol</vt:lpstr>
      <vt:lpstr>Wingdings</vt:lpstr>
      <vt:lpstr>Times New Roman</vt:lpstr>
      <vt:lpstr>Source Sans Pro</vt:lpstr>
      <vt:lpstr>Streamline</vt:lpstr>
      <vt:lpstr>Forecasting Hurricane Impacts in the US east coast and Gulf of Mexico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Building-Level Damage Predictions with ML</vt:lpstr>
      <vt:lpstr>Machine Learning (ML) Approach</vt:lpstr>
      <vt:lpstr>Hurricane Ian Damage Forecast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Forecasting Hurricane Impacts in the US east coast and Gulf of Mexico</dc:title>
  <dc:creator>Maitane Olabarrieta</dc:creator>
  <cp:lastModifiedBy>Maitane Olabarrieta</cp:lastModifiedBy>
  <cp:revision>3</cp:revision>
  <dcterms:modified xsi:type="dcterms:W3CDTF">2024-07-17T19:20:51Z</dcterms:modified>
</cp:coreProperties>
</file>