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5143500" cx="9144000"/>
  <p:notesSz cx="6858000" cy="9144000"/>
  <p:embeddedFontLst>
    <p:embeddedFont>
      <p:font typeface="Raleway"/>
      <p:regular r:id="rId26"/>
      <p:bold r:id="rId27"/>
      <p:italic r:id="rId28"/>
      <p:boldItalic r:id="rId29"/>
    </p:embeddedFont>
    <p:embeddedFont>
      <p:font typeface="Raleway SemiBold"/>
      <p:regular r:id="rId30"/>
      <p:bold r:id="rId31"/>
      <p:italic r:id="rId32"/>
      <p:boldItalic r:id="rId33"/>
    </p:embeddedFont>
    <p:embeddedFont>
      <p:font typeface="Lato"/>
      <p:regular r:id="rId34"/>
      <p:bold r:id="rId35"/>
      <p:italic r:id="rId36"/>
      <p:boldItalic r:id="rId37"/>
    </p:embeddedFont>
    <p:embeddedFont>
      <p:font typeface="Arial Narrow"/>
      <p:regular r:id="rId38"/>
      <p:bold r:id="rId39"/>
      <p:italic r:id="rId40"/>
      <p:boldItalic r:id="rId41"/>
    </p:embeddedFont>
    <p:embeddedFont>
      <p:font typeface="Open Sa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hZwTvZ7OQ2jCRrsItB5kRzo5sD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ArialNarrow-italic.fntdata"/><Relationship Id="rId20" Type="http://schemas.openxmlformats.org/officeDocument/2006/relationships/slide" Target="slides/slide16.xml"/><Relationship Id="rId42" Type="http://schemas.openxmlformats.org/officeDocument/2006/relationships/font" Target="fonts/OpenSans-regular.fntdata"/><Relationship Id="rId41" Type="http://schemas.openxmlformats.org/officeDocument/2006/relationships/font" Target="fonts/ArialNarrow-boldItalic.fntdata"/><Relationship Id="rId22" Type="http://schemas.openxmlformats.org/officeDocument/2006/relationships/slide" Target="slides/slide18.xml"/><Relationship Id="rId44" Type="http://schemas.openxmlformats.org/officeDocument/2006/relationships/font" Target="fonts/OpenSans-italic.fntdata"/><Relationship Id="rId21" Type="http://schemas.openxmlformats.org/officeDocument/2006/relationships/slide" Target="slides/slide17.xml"/><Relationship Id="rId43" Type="http://schemas.openxmlformats.org/officeDocument/2006/relationships/font" Target="fonts/OpenSans-bold.fntdata"/><Relationship Id="rId24" Type="http://schemas.openxmlformats.org/officeDocument/2006/relationships/slide" Target="slides/slide20.xml"/><Relationship Id="rId46" Type="http://customschemas.google.com/relationships/presentationmetadata" Target="metadata"/><Relationship Id="rId23" Type="http://schemas.openxmlformats.org/officeDocument/2006/relationships/slide" Target="slides/slide19.xml"/><Relationship Id="rId45" Type="http://schemas.openxmlformats.org/officeDocument/2006/relationships/font" Target="fonts/OpenSans-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aleway-regular.fntdata"/><Relationship Id="rId25" Type="http://schemas.openxmlformats.org/officeDocument/2006/relationships/slide" Target="slides/slide21.xml"/><Relationship Id="rId28" Type="http://schemas.openxmlformats.org/officeDocument/2006/relationships/font" Target="fonts/Raleway-italic.fntdata"/><Relationship Id="rId27" Type="http://schemas.openxmlformats.org/officeDocument/2006/relationships/font" Target="fonts/Raleway-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aleway-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alewaySemiBold-bold.fntdata"/><Relationship Id="rId30" Type="http://schemas.openxmlformats.org/officeDocument/2006/relationships/font" Target="fonts/RalewaySemiBold-regular.fntdata"/><Relationship Id="rId11" Type="http://schemas.openxmlformats.org/officeDocument/2006/relationships/slide" Target="slides/slide7.xml"/><Relationship Id="rId33" Type="http://schemas.openxmlformats.org/officeDocument/2006/relationships/font" Target="fonts/RalewaySemiBold-boldItalic.fntdata"/><Relationship Id="rId10" Type="http://schemas.openxmlformats.org/officeDocument/2006/relationships/slide" Target="slides/slide6.xml"/><Relationship Id="rId32" Type="http://schemas.openxmlformats.org/officeDocument/2006/relationships/font" Target="fonts/RalewaySemiBold-italic.fntdata"/><Relationship Id="rId13" Type="http://schemas.openxmlformats.org/officeDocument/2006/relationships/slide" Target="slides/slide9.xml"/><Relationship Id="rId35" Type="http://schemas.openxmlformats.org/officeDocument/2006/relationships/font" Target="fonts/Lato-bold.fntdata"/><Relationship Id="rId12" Type="http://schemas.openxmlformats.org/officeDocument/2006/relationships/slide" Target="slides/slide8.xml"/><Relationship Id="rId34" Type="http://schemas.openxmlformats.org/officeDocument/2006/relationships/font" Target="fonts/Lato-regular.fntdata"/><Relationship Id="rId15" Type="http://schemas.openxmlformats.org/officeDocument/2006/relationships/slide" Target="slides/slide11.xml"/><Relationship Id="rId37" Type="http://schemas.openxmlformats.org/officeDocument/2006/relationships/font" Target="fonts/Lato-boldItalic.fntdata"/><Relationship Id="rId14" Type="http://schemas.openxmlformats.org/officeDocument/2006/relationships/slide" Target="slides/slide10.xml"/><Relationship Id="rId36" Type="http://schemas.openxmlformats.org/officeDocument/2006/relationships/font" Target="fonts/Lato-italic.fntdata"/><Relationship Id="rId17" Type="http://schemas.openxmlformats.org/officeDocument/2006/relationships/slide" Target="slides/slide13.xml"/><Relationship Id="rId39" Type="http://schemas.openxmlformats.org/officeDocument/2006/relationships/font" Target="fonts/ArialNarrow-bold.fntdata"/><Relationship Id="rId16" Type="http://schemas.openxmlformats.org/officeDocument/2006/relationships/slide" Target="slides/slide12.xml"/><Relationship Id="rId38" Type="http://schemas.openxmlformats.org/officeDocument/2006/relationships/font" Target="fonts/ArialNarrow-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eb9547154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g2eb95471549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eb95471549_1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g2eb95471549_1_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Evaluating what we get out of the methods. Are we getting the features we’re after?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eb95471549_1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g2eb95471549_1_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Evaluating what we get out of the methods. Are we getting the features we’re after?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eb95471549_1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g2eb95471549_1_1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Evaluating what we get out of the methods. Are we getting the features we’re after?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eb95471549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g2eb95471549_1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Moving right along to how to improve the UFS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eb95471549_1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g2eb95471549_1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OOOOHHHHH AHHHHHH global median captures seasonality and features quite well. Now our only problem is we can’t run [read: shouldn’t] the UFS at 500m resolution so we need to regrid up to 5km/CMG</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eb95471549_1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g2eb95471549_1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Skipping a whole lot of details, we found the best way to regrid was either a bilinear or q3 interpolation, and here’s the 5km/CMG version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ecba39fd6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g2ecba39fd66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Mention you know the next step is now adding the PSM to the original SSM used in the UFS and giving it a run. You’ve already done a control run.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eb95471549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g2eb95471549_1_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eb95471549_1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2eb95471549_1_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eb95471549_1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g2eb95471549_1_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eb95471549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g2eb95471549_1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Big questions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eb95471549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g2eb95471549_1_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Global map *oooohhh* *ahhhhhh* with a resolution problem to solve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ecba39fd6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g2ecba39fd6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eb95471549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2eb95471549_1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What is an alluvial, people really just don’t know</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eb95471549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g2eb95471549_1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Motivation/ UFS ohhh shiny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eb95471549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g2eb95471549_1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Motivation for days in one image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eb95471549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g2eb95471549_1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methods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eb95471549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g2eb95471549_1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Tools for the methods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eb95471549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g2eb95471549_1_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What we get out of the methods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eb95471549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g2eb95471549_1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Evaluating what we get out of the methods. Are we getting the features we’re after?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FFFFF"/>
        </a:solidFill>
      </p:bgPr>
    </p:bg>
    <p:spTree>
      <p:nvGrpSpPr>
        <p:cNvPr id="9" name="Shape 9"/>
        <p:cNvGrpSpPr/>
        <p:nvPr/>
      </p:nvGrpSpPr>
      <p:grpSpPr>
        <a:xfrm>
          <a:off x="0" y="0"/>
          <a:ext cx="0" cy="0"/>
          <a:chOff x="0" y="0"/>
          <a:chExt cx="0" cy="0"/>
        </a:xfrm>
      </p:grpSpPr>
      <p:sp>
        <p:nvSpPr>
          <p:cNvPr id="10" name="Google Shape;10;p4"/>
          <p:cNvSpPr/>
          <p:nvPr/>
        </p:nvSpPr>
        <p:spPr>
          <a:xfrm>
            <a:off x="0" y="0"/>
            <a:ext cx="9144000" cy="4878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 name="Google Shape;11;p4"/>
          <p:cNvGrpSpPr/>
          <p:nvPr/>
        </p:nvGrpSpPr>
        <p:grpSpPr>
          <a:xfrm>
            <a:off x="830392" y="1191256"/>
            <a:ext cx="745763" cy="45826"/>
            <a:chOff x="4580561" y="2589004"/>
            <a:chExt cx="1064464" cy="25200"/>
          </a:xfrm>
        </p:grpSpPr>
        <p:sp>
          <p:nvSpPr>
            <p:cNvPr id="12" name="Google Shape;12;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4"/>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 name="Google Shape;14;p4"/>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15" name="Google Shape;15;p4"/>
          <p:cNvSpPr txBox="1"/>
          <p:nvPr>
            <p:ph idx="1" type="subTitle"/>
          </p:nvPr>
        </p:nvSpPr>
        <p:spPr>
          <a:xfrm>
            <a:off x="729627" y="3172900"/>
            <a:ext cx="7688100" cy="54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6" name="Google Shape;16;p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17" name="Google Shape;17;p4"/>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sp>
        <p:nvSpPr>
          <p:cNvPr id="18" name="Google Shape;18;p4"/>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no bar">
  <p:cSld name="TITLE_ONLY_1">
    <p:spTree>
      <p:nvGrpSpPr>
        <p:cNvPr id="82" name="Shape 82"/>
        <p:cNvGrpSpPr/>
        <p:nvPr/>
      </p:nvGrpSpPr>
      <p:grpSpPr>
        <a:xfrm>
          <a:off x="0" y="0"/>
          <a:ext cx="0" cy="0"/>
          <a:chOff x="0" y="0"/>
          <a:chExt cx="0" cy="0"/>
        </a:xfrm>
      </p:grpSpPr>
      <p:sp>
        <p:nvSpPr>
          <p:cNvPr id="83" name="Google Shape;83;p8"/>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84" name="Google Shape;84;p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85" name="Google Shape;85;p8"/>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sp>
        <p:nvSpPr>
          <p:cNvPr id="86" name="Google Shape;86;p8"/>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7" name="Shape 87"/>
        <p:cNvGrpSpPr/>
        <p:nvPr/>
      </p:nvGrpSpPr>
      <p:grpSpPr>
        <a:xfrm>
          <a:off x="0" y="0"/>
          <a:ext cx="0" cy="0"/>
          <a:chOff x="0" y="0"/>
          <a:chExt cx="0" cy="0"/>
        </a:xfrm>
      </p:grpSpPr>
      <p:sp>
        <p:nvSpPr>
          <p:cNvPr id="88" name="Google Shape;88;p9"/>
          <p:cNvSpPr/>
          <p:nvPr/>
        </p:nvSpPr>
        <p:spPr>
          <a:xfrm>
            <a:off x="0" y="0"/>
            <a:ext cx="9144000" cy="4878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9"/>
          <p:cNvSpPr txBox="1"/>
          <p:nvPr>
            <p:ph type="title"/>
          </p:nvPr>
        </p:nvSpPr>
        <p:spPr>
          <a:xfrm>
            <a:off x="730000" y="1318650"/>
            <a:ext cx="3300900" cy="1381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90" name="Google Shape;90;p9"/>
          <p:cNvSpPr txBox="1"/>
          <p:nvPr>
            <p:ph idx="1" type="body"/>
          </p:nvPr>
        </p:nvSpPr>
        <p:spPr>
          <a:xfrm>
            <a:off x="721225" y="2781725"/>
            <a:ext cx="3300900" cy="1597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91" name="Google Shape;91;p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grpSp>
        <p:nvGrpSpPr>
          <p:cNvPr id="92" name="Google Shape;92;p9"/>
          <p:cNvGrpSpPr/>
          <p:nvPr/>
        </p:nvGrpSpPr>
        <p:grpSpPr>
          <a:xfrm>
            <a:off x="830392" y="1191256"/>
            <a:ext cx="745763" cy="45826"/>
            <a:chOff x="4580561" y="2589004"/>
            <a:chExt cx="1064464" cy="25200"/>
          </a:xfrm>
        </p:grpSpPr>
        <p:sp>
          <p:nvSpPr>
            <p:cNvPr id="93" name="Google Shape;93;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9"/>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5" name="Google Shape;95;p9"/>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sp>
        <p:nvSpPr>
          <p:cNvPr id="96" name="Google Shape;96;p9"/>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7" name="Shape 97"/>
        <p:cNvGrpSpPr/>
        <p:nvPr/>
      </p:nvGrpSpPr>
      <p:grpSpPr>
        <a:xfrm>
          <a:off x="0" y="0"/>
          <a:ext cx="0" cy="0"/>
          <a:chOff x="0" y="0"/>
          <a:chExt cx="0" cy="0"/>
        </a:xfrm>
      </p:grpSpPr>
      <p:sp>
        <p:nvSpPr>
          <p:cNvPr id="98" name="Google Shape;98;p1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1"/>
          <p:cNvSpPr txBox="1"/>
          <p:nvPr>
            <p:ph type="title"/>
          </p:nvPr>
        </p:nvSpPr>
        <p:spPr>
          <a:xfrm>
            <a:off x="730000" y="1318650"/>
            <a:ext cx="3300900" cy="168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100" name="Google Shape;100;p11"/>
          <p:cNvSpPr txBox="1"/>
          <p:nvPr>
            <p:ph idx="1" type="subTitle"/>
          </p:nvPr>
        </p:nvSpPr>
        <p:spPr>
          <a:xfrm>
            <a:off x="724950" y="3161525"/>
            <a:ext cx="3300900" cy="759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Font typeface="Open Sans"/>
              <a:buNone/>
              <a:defRPr sz="1600">
                <a:latin typeface="Open Sans"/>
                <a:ea typeface="Open Sans"/>
                <a:cs typeface="Open Sans"/>
                <a:sym typeface="Open Sans"/>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01" name="Google Shape;101;p11"/>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02" name="Google Shape;102;p1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grpSp>
        <p:nvGrpSpPr>
          <p:cNvPr id="103" name="Google Shape;103;p11"/>
          <p:cNvGrpSpPr/>
          <p:nvPr/>
        </p:nvGrpSpPr>
        <p:grpSpPr>
          <a:xfrm>
            <a:off x="830392" y="1191256"/>
            <a:ext cx="745763" cy="45826"/>
            <a:chOff x="4580561" y="2589004"/>
            <a:chExt cx="1064464" cy="25200"/>
          </a:xfrm>
        </p:grpSpPr>
        <p:sp>
          <p:nvSpPr>
            <p:cNvPr id="104" name="Google Shape;104;p1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1"/>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6" name="Shape 106"/>
        <p:cNvGrpSpPr/>
        <p:nvPr/>
      </p:nvGrpSpPr>
      <p:grpSpPr>
        <a:xfrm>
          <a:off x="0" y="0"/>
          <a:ext cx="0" cy="0"/>
          <a:chOff x="0" y="0"/>
          <a:chExt cx="0" cy="0"/>
        </a:xfrm>
      </p:grpSpPr>
      <p:sp>
        <p:nvSpPr>
          <p:cNvPr id="107" name="Google Shape;107;p12"/>
          <p:cNvSpPr txBox="1"/>
          <p:nvPr>
            <p:ph idx="1" type="body"/>
          </p:nvPr>
        </p:nvSpPr>
        <p:spPr>
          <a:xfrm>
            <a:off x="724950" y="4372551"/>
            <a:ext cx="7697400" cy="4605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300"/>
              <a:buNone/>
              <a:defRPr/>
            </a:lvl1pPr>
          </a:lstStyle>
          <a:p/>
        </p:txBody>
      </p:sp>
      <p:sp>
        <p:nvSpPr>
          <p:cNvPr id="108" name="Google Shape;108;p1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109" name="Google Shape;109;p12"/>
          <p:cNvPicPr preferRelativeResize="0"/>
          <p:nvPr/>
        </p:nvPicPr>
        <p:blipFill rotWithShape="1">
          <a:blip r:embed="rId2">
            <a:alphaModFix/>
          </a:blip>
          <a:srcRect b="0" l="0" r="0" t="0"/>
          <a:stretch/>
        </p:blipFill>
        <p:spPr>
          <a:xfrm>
            <a:off x="7470226" y="97375"/>
            <a:ext cx="1519050" cy="10392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rgbClr val="145FA6"/>
        </a:solidFill>
      </p:bgPr>
    </p:bg>
    <p:spTree>
      <p:nvGrpSpPr>
        <p:cNvPr id="110" name="Shape 110"/>
        <p:cNvGrpSpPr/>
        <p:nvPr/>
      </p:nvGrpSpPr>
      <p:grpSpPr>
        <a:xfrm>
          <a:off x="0" y="0"/>
          <a:ext cx="0" cy="0"/>
          <a:chOff x="0" y="0"/>
          <a:chExt cx="0" cy="0"/>
        </a:xfrm>
      </p:grpSpPr>
      <p:grpSp>
        <p:nvGrpSpPr>
          <p:cNvPr id="111" name="Google Shape;111;p13"/>
          <p:cNvGrpSpPr/>
          <p:nvPr/>
        </p:nvGrpSpPr>
        <p:grpSpPr>
          <a:xfrm>
            <a:off x="830392" y="4169130"/>
            <a:ext cx="745763" cy="45826"/>
            <a:chOff x="4580561" y="2589004"/>
            <a:chExt cx="1064464" cy="25200"/>
          </a:xfrm>
        </p:grpSpPr>
        <p:sp>
          <p:nvSpPr>
            <p:cNvPr id="112" name="Google Shape;112;p1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1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4" name="Google Shape;114;p13"/>
          <p:cNvSpPr txBox="1"/>
          <p:nvPr>
            <p:ph hasCustomPrompt="1" type="title"/>
          </p:nvPr>
        </p:nvSpPr>
        <p:spPr>
          <a:xfrm>
            <a:off x="729450" y="733950"/>
            <a:ext cx="7688400" cy="124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115" name="Google Shape;115;p13"/>
          <p:cNvSpPr txBox="1"/>
          <p:nvPr>
            <p:ph idx="1" type="body"/>
          </p:nvPr>
        </p:nvSpPr>
        <p:spPr>
          <a:xfrm>
            <a:off x="729450" y="2272888"/>
            <a:ext cx="7688400" cy="15804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0"/>
              </a:spcBef>
              <a:spcAft>
                <a:spcPts val="0"/>
              </a:spcAft>
              <a:buClr>
                <a:schemeClr val="lt1"/>
              </a:buClr>
              <a:buSzPts val="1100"/>
              <a:buChar char="○"/>
              <a:defRPr>
                <a:solidFill>
                  <a:schemeClr val="lt1"/>
                </a:solidFill>
              </a:defRPr>
            </a:lvl2pPr>
            <a:lvl3pPr indent="-298450" lvl="2" marL="1371600" algn="l">
              <a:lnSpc>
                <a:spcPct val="115000"/>
              </a:lnSpc>
              <a:spcBef>
                <a:spcPts val="0"/>
              </a:spcBef>
              <a:spcAft>
                <a:spcPts val="0"/>
              </a:spcAft>
              <a:buClr>
                <a:schemeClr val="lt1"/>
              </a:buClr>
              <a:buSzPts val="1100"/>
              <a:buChar char="■"/>
              <a:defRPr>
                <a:solidFill>
                  <a:schemeClr val="lt1"/>
                </a:solidFill>
              </a:defRPr>
            </a:lvl3pPr>
            <a:lvl4pPr indent="-298450" lvl="3" marL="1828800" algn="l">
              <a:lnSpc>
                <a:spcPct val="115000"/>
              </a:lnSpc>
              <a:spcBef>
                <a:spcPts val="0"/>
              </a:spcBef>
              <a:spcAft>
                <a:spcPts val="0"/>
              </a:spcAft>
              <a:buClr>
                <a:schemeClr val="lt1"/>
              </a:buClr>
              <a:buSzPts val="1100"/>
              <a:buChar char="●"/>
              <a:defRPr>
                <a:solidFill>
                  <a:schemeClr val="lt1"/>
                </a:solidFill>
              </a:defRPr>
            </a:lvl4pPr>
            <a:lvl5pPr indent="-298450" lvl="4" marL="2286000" algn="l">
              <a:lnSpc>
                <a:spcPct val="115000"/>
              </a:lnSpc>
              <a:spcBef>
                <a:spcPts val="0"/>
              </a:spcBef>
              <a:spcAft>
                <a:spcPts val="0"/>
              </a:spcAft>
              <a:buClr>
                <a:schemeClr val="lt1"/>
              </a:buClr>
              <a:buSzPts val="11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8450" lvl="6" marL="3200400" algn="l">
              <a:lnSpc>
                <a:spcPct val="115000"/>
              </a:lnSpc>
              <a:spcBef>
                <a:spcPts val="0"/>
              </a:spcBef>
              <a:spcAft>
                <a:spcPts val="0"/>
              </a:spcAft>
              <a:buClr>
                <a:schemeClr val="lt1"/>
              </a:buClr>
              <a:buSzPts val="1100"/>
              <a:buChar char="●"/>
              <a:defRPr>
                <a:solidFill>
                  <a:schemeClr val="lt1"/>
                </a:solidFill>
              </a:defRPr>
            </a:lvl7pPr>
            <a:lvl8pPr indent="-298450" lvl="7" marL="3657600" algn="l">
              <a:lnSpc>
                <a:spcPct val="115000"/>
              </a:lnSpc>
              <a:spcBef>
                <a:spcPts val="0"/>
              </a:spcBef>
              <a:spcAft>
                <a:spcPts val="0"/>
              </a:spcAft>
              <a:buClr>
                <a:schemeClr val="lt1"/>
              </a:buClr>
              <a:buSzPts val="1100"/>
              <a:buChar char="○"/>
              <a:defRPr>
                <a:solidFill>
                  <a:schemeClr val="lt1"/>
                </a:solidFill>
              </a:defRPr>
            </a:lvl8pPr>
            <a:lvl9pPr indent="-298450" lvl="8" marL="4114800" algn="l">
              <a:lnSpc>
                <a:spcPct val="115000"/>
              </a:lnSpc>
              <a:spcBef>
                <a:spcPts val="0"/>
              </a:spcBef>
              <a:spcAft>
                <a:spcPts val="0"/>
              </a:spcAft>
              <a:buClr>
                <a:schemeClr val="lt1"/>
              </a:buClr>
              <a:buSzPts val="1100"/>
              <a:buChar char="■"/>
              <a:defRPr>
                <a:solidFill>
                  <a:schemeClr val="lt1"/>
                </a:solidFill>
              </a:defRPr>
            </a:lvl9pPr>
          </a:lstStyle>
          <a:p/>
        </p:txBody>
      </p:sp>
      <p:sp>
        <p:nvSpPr>
          <p:cNvPr id="116" name="Google Shape;116;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117" name="Google Shape;117;p13"/>
          <p:cNvPicPr preferRelativeResize="0"/>
          <p:nvPr/>
        </p:nvPicPr>
        <p:blipFill rotWithShape="1">
          <a:blip r:embed="rId2">
            <a:alphaModFix/>
          </a:blip>
          <a:srcRect b="0" l="0" r="0" t="0"/>
          <a:stretch/>
        </p:blipFill>
        <p:spPr>
          <a:xfrm>
            <a:off x="7432894" y="3570999"/>
            <a:ext cx="1578500" cy="1079125"/>
          </a:xfrm>
          <a:prstGeom prst="rect">
            <a:avLst/>
          </a:prstGeom>
          <a:noFill/>
          <a:ln>
            <a:noFill/>
          </a:ln>
        </p:spPr>
      </p:pic>
      <p:sp>
        <p:nvSpPr>
          <p:cNvPr id="118" name="Google Shape;118;p13"/>
          <p:cNvSpPr txBox="1"/>
          <p:nvPr/>
        </p:nvSpPr>
        <p:spPr>
          <a:xfrm>
            <a:off x="6746225" y="4698800"/>
            <a:ext cx="22653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rgbClr val="FFFFFF"/>
                </a:solidFill>
                <a:latin typeface="Raleway SemiBold"/>
                <a:ea typeface="Raleway SemiBold"/>
                <a:cs typeface="Raleway SemiBold"/>
                <a:sym typeface="Raleway SemiBold"/>
              </a:rPr>
              <a:t>A UFS Collaboration Powered by</a:t>
            </a:r>
            <a:r>
              <a:rPr b="1" i="0" lang="en" sz="800" u="none" cap="none" strike="noStrike">
                <a:solidFill>
                  <a:srgbClr val="FFFFFF"/>
                </a:solidFill>
                <a:latin typeface="Open Sans"/>
                <a:ea typeface="Open Sans"/>
                <a:cs typeface="Open Sans"/>
                <a:sym typeface="Open Sans"/>
              </a:rPr>
              <a:t> EPIC</a:t>
            </a:r>
            <a:endParaRPr b="1" i="0" sz="800" u="none" cap="none" strike="noStrike">
              <a:solidFill>
                <a:srgbClr val="FFFFFF"/>
              </a:solidFill>
              <a:latin typeface="Open Sans"/>
              <a:ea typeface="Open Sans"/>
              <a:cs typeface="Open Sans"/>
              <a:sym typeface="Open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FC11C"/>
        </a:solidFill>
      </p:bgPr>
    </p:bg>
    <p:spTree>
      <p:nvGrpSpPr>
        <p:cNvPr id="19" name="Shape 19"/>
        <p:cNvGrpSpPr/>
        <p:nvPr/>
      </p:nvGrpSpPr>
      <p:grpSpPr>
        <a:xfrm>
          <a:off x="0" y="0"/>
          <a:ext cx="0" cy="0"/>
          <a:chOff x="0" y="0"/>
          <a:chExt cx="0" cy="0"/>
        </a:xfrm>
      </p:grpSpPr>
      <p:grpSp>
        <p:nvGrpSpPr>
          <p:cNvPr id="20" name="Google Shape;20;p5"/>
          <p:cNvGrpSpPr/>
          <p:nvPr/>
        </p:nvGrpSpPr>
        <p:grpSpPr>
          <a:xfrm>
            <a:off x="830392" y="1191256"/>
            <a:ext cx="745763" cy="45826"/>
            <a:chOff x="4580561" y="2589004"/>
            <a:chExt cx="1064464" cy="25200"/>
          </a:xfrm>
        </p:grpSpPr>
        <p:sp>
          <p:nvSpPr>
            <p:cNvPr id="21" name="Google Shape;21;p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 name="Google Shape;23;p5"/>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24" name="Google Shape;24;p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25" name="Google Shape;25;p5"/>
          <p:cNvPicPr preferRelativeResize="0"/>
          <p:nvPr/>
        </p:nvPicPr>
        <p:blipFill rotWithShape="1">
          <a:blip r:embed="rId2">
            <a:alphaModFix/>
          </a:blip>
          <a:srcRect b="0" l="0" r="0" t="0"/>
          <a:stretch/>
        </p:blipFill>
        <p:spPr>
          <a:xfrm>
            <a:off x="7432894" y="3570999"/>
            <a:ext cx="1578500" cy="1079125"/>
          </a:xfrm>
          <a:prstGeom prst="rect">
            <a:avLst/>
          </a:prstGeom>
          <a:noFill/>
          <a:ln>
            <a:noFill/>
          </a:ln>
        </p:spPr>
      </p:pic>
      <p:sp>
        <p:nvSpPr>
          <p:cNvPr id="26" name="Google Shape;26;p5"/>
          <p:cNvSpPr txBox="1"/>
          <p:nvPr/>
        </p:nvSpPr>
        <p:spPr>
          <a:xfrm>
            <a:off x="6746225" y="4698800"/>
            <a:ext cx="22653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rgbClr val="FFFFFF"/>
                </a:solidFill>
                <a:latin typeface="Raleway SemiBold"/>
                <a:ea typeface="Raleway SemiBold"/>
                <a:cs typeface="Raleway SemiBold"/>
                <a:sym typeface="Raleway SemiBold"/>
              </a:rPr>
              <a:t>A UFS Collaboration Powered by</a:t>
            </a:r>
            <a:r>
              <a:rPr b="1" i="0" lang="en" sz="800" u="none" cap="none" strike="noStrike">
                <a:solidFill>
                  <a:srgbClr val="FFFFFF"/>
                </a:solidFill>
                <a:latin typeface="Open Sans"/>
                <a:ea typeface="Open Sans"/>
                <a:cs typeface="Open Sans"/>
                <a:sym typeface="Open Sans"/>
              </a:rPr>
              <a:t> EPIC</a:t>
            </a:r>
            <a:endParaRPr b="1" i="0" sz="800" u="none" cap="none" strike="noStrike">
              <a:solidFill>
                <a:srgbClr val="FFFFFF"/>
              </a:solidFill>
              <a:latin typeface="Open Sans"/>
              <a:ea typeface="Open Sans"/>
              <a:cs typeface="Open Sans"/>
              <a:sym typeface="Open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type="twoObj">
  <p:cSld name="TWO_OBJECTS">
    <p:spTree>
      <p:nvGrpSpPr>
        <p:cNvPr id="27" name="Shape 27"/>
        <p:cNvGrpSpPr/>
        <p:nvPr/>
      </p:nvGrpSpPr>
      <p:grpSpPr>
        <a:xfrm>
          <a:off x="0" y="0"/>
          <a:ext cx="0" cy="0"/>
          <a:chOff x="0" y="0"/>
          <a:chExt cx="0" cy="0"/>
        </a:xfrm>
      </p:grpSpPr>
      <p:sp>
        <p:nvSpPr>
          <p:cNvPr id="28" name="Google Shape;28;g2ea547a53eb_0_338"/>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9" name="Google Shape;29;g2ea547a53eb_0_338"/>
          <p:cNvSpPr txBox="1"/>
          <p:nvPr>
            <p:ph idx="1" type="body"/>
          </p:nvPr>
        </p:nvSpPr>
        <p:spPr>
          <a:xfrm>
            <a:off x="457200" y="1200157"/>
            <a:ext cx="4038600" cy="33945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 name="Google Shape;30;g2ea547a53eb_0_338"/>
          <p:cNvSpPr txBox="1"/>
          <p:nvPr>
            <p:ph idx="2" type="body"/>
          </p:nvPr>
        </p:nvSpPr>
        <p:spPr>
          <a:xfrm>
            <a:off x="4648200" y="1200157"/>
            <a:ext cx="4038600" cy="33945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g2ea547a53eb_0_338"/>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2" name="Google Shape;32;g2ea547a53eb_0_338"/>
          <p:cNvSpPr txBox="1"/>
          <p:nvPr>
            <p:ph idx="11" type="ftr"/>
          </p:nvPr>
        </p:nvSpPr>
        <p:spPr>
          <a:xfrm>
            <a:off x="3124201" y="4767264"/>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3" name="Google Shape;33;g2ea547a53eb_0_338"/>
          <p:cNvSpPr txBox="1"/>
          <p:nvPr>
            <p:ph idx="12" type="sldNum"/>
          </p:nvPr>
        </p:nvSpPr>
        <p:spPr>
          <a:xfrm>
            <a:off x="6553200" y="4767264"/>
            <a:ext cx="2133600" cy="273900"/>
          </a:xfrm>
          <a:prstGeom prst="rect">
            <a:avLst/>
          </a:prstGeom>
          <a:noFill/>
          <a:ln>
            <a:noFill/>
          </a:ln>
        </p:spPr>
        <p:txBody>
          <a:bodyPr anchorCtr="0" anchor="ctr" bIns="45675" lIns="91350" spcFirstLastPara="1" rIns="91350" wrap="square" tIns="4567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 name="Shape 34"/>
        <p:cNvGrpSpPr/>
        <p:nvPr/>
      </p:nvGrpSpPr>
      <p:grpSpPr>
        <a:xfrm>
          <a:off x="0" y="0"/>
          <a:ext cx="0" cy="0"/>
          <a:chOff x="0" y="0"/>
          <a:chExt cx="0" cy="0"/>
        </a:xfrm>
      </p:grpSpPr>
      <p:sp>
        <p:nvSpPr>
          <p:cNvPr id="35" name="Google Shape;35;p1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36" name="Google Shape;36;p14"/>
          <p:cNvPicPr preferRelativeResize="0"/>
          <p:nvPr/>
        </p:nvPicPr>
        <p:blipFill rotWithShape="1">
          <a:blip r:embed="rId2">
            <a:alphaModFix/>
          </a:blip>
          <a:srcRect b="0" l="0" r="0" t="0"/>
          <a:stretch/>
        </p:blipFill>
        <p:spPr>
          <a:xfrm>
            <a:off x="7470226" y="97375"/>
            <a:ext cx="1519050" cy="1039250"/>
          </a:xfrm>
          <a:prstGeom prst="rect">
            <a:avLst/>
          </a:prstGeom>
          <a:noFill/>
          <a:ln>
            <a:noFill/>
          </a:ln>
        </p:spPr>
      </p:pic>
      <p:pic>
        <p:nvPicPr>
          <p:cNvPr id="37" name="Google Shape;37;p14"/>
          <p:cNvPicPr preferRelativeResize="0"/>
          <p:nvPr/>
        </p:nvPicPr>
        <p:blipFill rotWithShape="1">
          <a:blip r:embed="rId3">
            <a:alphaModFix amt="25000"/>
          </a:blip>
          <a:srcRect b="0" l="0" r="0" t="0"/>
          <a:stretch/>
        </p:blipFill>
        <p:spPr>
          <a:xfrm>
            <a:off x="467975" y="76200"/>
            <a:ext cx="4991099" cy="49910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8" name="Shape 38"/>
        <p:cNvGrpSpPr/>
        <p:nvPr/>
      </p:nvGrpSpPr>
      <p:grpSpPr>
        <a:xfrm>
          <a:off x="0" y="0"/>
          <a:ext cx="0" cy="0"/>
          <a:chOff x="0" y="0"/>
          <a:chExt cx="0" cy="0"/>
        </a:xfrm>
      </p:grpSpPr>
      <p:sp>
        <p:nvSpPr>
          <p:cNvPr id="39" name="Google Shape;39;g2ea547a53eb_0_111"/>
          <p:cNvSpPr txBox="1"/>
          <p:nvPr>
            <p:ph type="title"/>
          </p:nvPr>
        </p:nvSpPr>
        <p:spPr>
          <a:xfrm>
            <a:off x="623625" y="10926"/>
            <a:ext cx="7896600" cy="10992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800">
                <a:solidFill>
                  <a:srgbClr val="0099D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g2ea547a53eb_0_111"/>
          <p:cNvSpPr txBox="1"/>
          <p:nvPr>
            <p:ph idx="1" type="body"/>
          </p:nvPr>
        </p:nvSpPr>
        <p:spPr>
          <a:xfrm>
            <a:off x="671937" y="844188"/>
            <a:ext cx="3658200" cy="30696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b="0" i="0">
                <a:solidFill>
                  <a:schemeClr val="dk1"/>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1" name="Google Shape;41;g2ea547a53eb_0_111"/>
          <p:cNvSpPr txBox="1"/>
          <p:nvPr>
            <p:ph idx="11" type="ftr"/>
          </p:nvPr>
        </p:nvSpPr>
        <p:spPr>
          <a:xfrm>
            <a:off x="595170" y="4855739"/>
            <a:ext cx="2685300" cy="224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1" i="0" sz="1400" u="none" cap="none" strike="noStrike">
                <a:solidFill>
                  <a:srgbClr val="0A459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2" name="Google Shape;42;g2ea547a53eb_0_111"/>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3" name="Google Shape;43;g2ea547a53eb_0_111"/>
          <p:cNvSpPr txBox="1"/>
          <p:nvPr>
            <p:ph idx="12" type="sldNum"/>
          </p:nvPr>
        </p:nvSpPr>
        <p:spPr>
          <a:xfrm>
            <a:off x="6162076" y="4870601"/>
            <a:ext cx="2556000" cy="4002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1300"/>
              <a:buFont typeface="Arial"/>
              <a:buNone/>
              <a:defRPr b="1" i="0" sz="1300" u="none" cap="none" strike="noStrike">
                <a:solidFill>
                  <a:srgbClr val="0B4596"/>
                </a:solidFill>
                <a:latin typeface="Arial Narrow"/>
                <a:ea typeface="Arial Narrow"/>
                <a:cs typeface="Arial Narrow"/>
                <a:sym typeface="Arial Narrow"/>
              </a:defRPr>
            </a:lvl1pPr>
            <a:lvl2pPr indent="0" lvl="1" marL="12700" marR="0" algn="l">
              <a:lnSpc>
                <a:spcPct val="100000"/>
              </a:lnSpc>
              <a:spcBef>
                <a:spcPts val="0"/>
              </a:spcBef>
              <a:spcAft>
                <a:spcPts val="0"/>
              </a:spcAft>
              <a:buClr>
                <a:srgbClr val="000000"/>
              </a:buClr>
              <a:buSzPts val="1300"/>
              <a:buFont typeface="Arial"/>
              <a:buNone/>
              <a:defRPr b="1" i="0" sz="1300" u="none" cap="none" strike="noStrike">
                <a:solidFill>
                  <a:srgbClr val="0B4596"/>
                </a:solidFill>
                <a:latin typeface="Arial Narrow"/>
                <a:ea typeface="Arial Narrow"/>
                <a:cs typeface="Arial Narrow"/>
                <a:sym typeface="Arial Narrow"/>
              </a:defRPr>
            </a:lvl2pPr>
            <a:lvl3pPr indent="0" lvl="2" marL="12700" marR="0" algn="l">
              <a:lnSpc>
                <a:spcPct val="100000"/>
              </a:lnSpc>
              <a:spcBef>
                <a:spcPts val="0"/>
              </a:spcBef>
              <a:spcAft>
                <a:spcPts val="0"/>
              </a:spcAft>
              <a:buClr>
                <a:srgbClr val="000000"/>
              </a:buClr>
              <a:buSzPts val="1300"/>
              <a:buFont typeface="Arial"/>
              <a:buNone/>
              <a:defRPr b="1" i="0" sz="1300" u="none" cap="none" strike="noStrike">
                <a:solidFill>
                  <a:srgbClr val="0B4596"/>
                </a:solidFill>
                <a:latin typeface="Arial Narrow"/>
                <a:ea typeface="Arial Narrow"/>
                <a:cs typeface="Arial Narrow"/>
                <a:sym typeface="Arial Narrow"/>
              </a:defRPr>
            </a:lvl3pPr>
            <a:lvl4pPr indent="0" lvl="3" marL="12700" marR="0" algn="l">
              <a:lnSpc>
                <a:spcPct val="100000"/>
              </a:lnSpc>
              <a:spcBef>
                <a:spcPts val="0"/>
              </a:spcBef>
              <a:spcAft>
                <a:spcPts val="0"/>
              </a:spcAft>
              <a:buClr>
                <a:srgbClr val="000000"/>
              </a:buClr>
              <a:buSzPts val="1300"/>
              <a:buFont typeface="Arial"/>
              <a:buNone/>
              <a:defRPr b="1" i="0" sz="1300" u="none" cap="none" strike="noStrike">
                <a:solidFill>
                  <a:srgbClr val="0B4596"/>
                </a:solidFill>
                <a:latin typeface="Arial Narrow"/>
                <a:ea typeface="Arial Narrow"/>
                <a:cs typeface="Arial Narrow"/>
                <a:sym typeface="Arial Narrow"/>
              </a:defRPr>
            </a:lvl4pPr>
            <a:lvl5pPr indent="0" lvl="4" marL="12700" marR="0" algn="l">
              <a:lnSpc>
                <a:spcPct val="100000"/>
              </a:lnSpc>
              <a:spcBef>
                <a:spcPts val="0"/>
              </a:spcBef>
              <a:spcAft>
                <a:spcPts val="0"/>
              </a:spcAft>
              <a:buClr>
                <a:srgbClr val="000000"/>
              </a:buClr>
              <a:buSzPts val="1300"/>
              <a:buFont typeface="Arial"/>
              <a:buNone/>
              <a:defRPr b="1" i="0" sz="1300" u="none" cap="none" strike="noStrike">
                <a:solidFill>
                  <a:srgbClr val="0B4596"/>
                </a:solidFill>
                <a:latin typeface="Arial Narrow"/>
                <a:ea typeface="Arial Narrow"/>
                <a:cs typeface="Arial Narrow"/>
                <a:sym typeface="Arial Narrow"/>
              </a:defRPr>
            </a:lvl5pPr>
            <a:lvl6pPr indent="0" lvl="5" marL="12700" marR="0" algn="l">
              <a:lnSpc>
                <a:spcPct val="100000"/>
              </a:lnSpc>
              <a:spcBef>
                <a:spcPts val="0"/>
              </a:spcBef>
              <a:spcAft>
                <a:spcPts val="0"/>
              </a:spcAft>
              <a:buClr>
                <a:srgbClr val="000000"/>
              </a:buClr>
              <a:buSzPts val="1300"/>
              <a:buFont typeface="Arial"/>
              <a:buNone/>
              <a:defRPr b="1" i="0" sz="1300" u="none" cap="none" strike="noStrike">
                <a:solidFill>
                  <a:srgbClr val="0B4596"/>
                </a:solidFill>
                <a:latin typeface="Arial Narrow"/>
                <a:ea typeface="Arial Narrow"/>
                <a:cs typeface="Arial Narrow"/>
                <a:sym typeface="Arial Narrow"/>
              </a:defRPr>
            </a:lvl6pPr>
            <a:lvl7pPr indent="0" lvl="6" marL="12700" marR="0" algn="l">
              <a:lnSpc>
                <a:spcPct val="100000"/>
              </a:lnSpc>
              <a:spcBef>
                <a:spcPts val="0"/>
              </a:spcBef>
              <a:spcAft>
                <a:spcPts val="0"/>
              </a:spcAft>
              <a:buClr>
                <a:srgbClr val="000000"/>
              </a:buClr>
              <a:buSzPts val="1300"/>
              <a:buFont typeface="Arial"/>
              <a:buNone/>
              <a:defRPr b="1" i="0" sz="1300" u="none" cap="none" strike="noStrike">
                <a:solidFill>
                  <a:srgbClr val="0B4596"/>
                </a:solidFill>
                <a:latin typeface="Arial Narrow"/>
                <a:ea typeface="Arial Narrow"/>
                <a:cs typeface="Arial Narrow"/>
                <a:sym typeface="Arial Narrow"/>
              </a:defRPr>
            </a:lvl7pPr>
            <a:lvl8pPr indent="0" lvl="7" marL="12700" marR="0" algn="l">
              <a:lnSpc>
                <a:spcPct val="100000"/>
              </a:lnSpc>
              <a:spcBef>
                <a:spcPts val="0"/>
              </a:spcBef>
              <a:spcAft>
                <a:spcPts val="0"/>
              </a:spcAft>
              <a:buClr>
                <a:srgbClr val="000000"/>
              </a:buClr>
              <a:buSzPts val="1300"/>
              <a:buFont typeface="Arial"/>
              <a:buNone/>
              <a:defRPr b="1" i="0" sz="1300" u="none" cap="none" strike="noStrike">
                <a:solidFill>
                  <a:srgbClr val="0B4596"/>
                </a:solidFill>
                <a:latin typeface="Arial Narrow"/>
                <a:ea typeface="Arial Narrow"/>
                <a:cs typeface="Arial Narrow"/>
                <a:sym typeface="Arial Narrow"/>
              </a:defRPr>
            </a:lvl8pPr>
            <a:lvl9pPr indent="0" lvl="8" marL="12700" marR="0" algn="l">
              <a:lnSpc>
                <a:spcPct val="100000"/>
              </a:lnSpc>
              <a:spcBef>
                <a:spcPts val="0"/>
              </a:spcBef>
              <a:spcAft>
                <a:spcPts val="0"/>
              </a:spcAft>
              <a:buClr>
                <a:srgbClr val="000000"/>
              </a:buClr>
              <a:buSzPts val="1300"/>
              <a:buFont typeface="Arial"/>
              <a:buNone/>
              <a:defRPr b="1" i="0" sz="1300" u="none" cap="none" strike="noStrike">
                <a:solidFill>
                  <a:srgbClr val="0B4596"/>
                </a:solidFill>
                <a:latin typeface="Arial Narrow"/>
                <a:ea typeface="Arial Narrow"/>
                <a:cs typeface="Arial Narrow"/>
                <a:sym typeface="Arial Narrow"/>
              </a:defRPr>
            </a:lvl9pPr>
          </a:lstStyle>
          <a:p>
            <a:pPr indent="0" lvl="0" marL="12700" rtl="0" algn="l">
              <a:spcBef>
                <a:spcPts val="0"/>
              </a:spcBef>
              <a:spcAft>
                <a:spcPts val="0"/>
              </a:spcAft>
              <a:buNone/>
            </a:pPr>
            <a:r>
              <a:rPr lang="en"/>
              <a:t>Building a Weather-Ready Nation // </a:t>
            </a: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4" name="Shape 44"/>
        <p:cNvGrpSpPr/>
        <p:nvPr/>
      </p:nvGrpSpPr>
      <p:grpSpPr>
        <a:xfrm>
          <a:off x="0" y="0"/>
          <a:ext cx="0" cy="0"/>
          <a:chOff x="0" y="0"/>
          <a:chExt cx="0" cy="0"/>
        </a:xfrm>
      </p:grpSpPr>
      <p:grpSp>
        <p:nvGrpSpPr>
          <p:cNvPr id="45" name="Google Shape;45;p10"/>
          <p:cNvGrpSpPr/>
          <p:nvPr/>
        </p:nvGrpSpPr>
        <p:grpSpPr>
          <a:xfrm>
            <a:off x="830392" y="4169130"/>
            <a:ext cx="745763" cy="45826"/>
            <a:chOff x="4580561" y="2589004"/>
            <a:chExt cx="1064464" cy="25200"/>
          </a:xfrm>
        </p:grpSpPr>
        <p:sp>
          <p:nvSpPr>
            <p:cNvPr id="46" name="Google Shape;46;p1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1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 name="Google Shape;48;p10"/>
          <p:cNvSpPr txBox="1"/>
          <p:nvPr>
            <p:ph type="title"/>
          </p:nvPr>
        </p:nvSpPr>
        <p:spPr>
          <a:xfrm>
            <a:off x="729450" y="864300"/>
            <a:ext cx="7021200" cy="29850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49" name="Google Shape;49;p1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50" name="Google Shape;50;p10"/>
          <p:cNvPicPr preferRelativeResize="0"/>
          <p:nvPr/>
        </p:nvPicPr>
        <p:blipFill rotWithShape="1">
          <a:blip r:embed="rId2">
            <a:alphaModFix/>
          </a:blip>
          <a:srcRect b="0" l="0" r="0" t="0"/>
          <a:stretch/>
        </p:blipFill>
        <p:spPr>
          <a:xfrm>
            <a:off x="7432894" y="3570999"/>
            <a:ext cx="1578500" cy="1079125"/>
          </a:xfrm>
          <a:prstGeom prst="rect">
            <a:avLst/>
          </a:prstGeom>
          <a:noFill/>
          <a:ln>
            <a:noFill/>
          </a:ln>
        </p:spPr>
      </p:pic>
      <p:sp>
        <p:nvSpPr>
          <p:cNvPr id="51" name="Google Shape;51;p10"/>
          <p:cNvSpPr txBox="1"/>
          <p:nvPr/>
        </p:nvSpPr>
        <p:spPr>
          <a:xfrm>
            <a:off x="6746225" y="4698800"/>
            <a:ext cx="22653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rgbClr val="FFFFFF"/>
                </a:solidFill>
                <a:latin typeface="Raleway SemiBold"/>
                <a:ea typeface="Raleway SemiBold"/>
                <a:cs typeface="Raleway SemiBold"/>
                <a:sym typeface="Raleway SemiBold"/>
              </a:rPr>
              <a:t>A UFS Collaboration Powered by</a:t>
            </a:r>
            <a:r>
              <a:rPr b="1" i="0" lang="en" sz="800" u="none" cap="none" strike="noStrike">
                <a:solidFill>
                  <a:srgbClr val="FFFFFF"/>
                </a:solidFill>
                <a:latin typeface="Open Sans"/>
                <a:ea typeface="Open Sans"/>
                <a:cs typeface="Open Sans"/>
                <a:sym typeface="Open Sans"/>
              </a:rPr>
              <a:t> EPIC</a:t>
            </a:r>
            <a:endParaRPr b="1" i="0" sz="800" u="none" cap="none" strike="noStrike">
              <a:solidFill>
                <a:srgbClr val="FFFFFF"/>
              </a:solidFill>
              <a:latin typeface="Open Sans"/>
              <a:ea typeface="Open Sans"/>
              <a:cs typeface="Open Sans"/>
              <a:sym typeface="Open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2" name="Shape 52"/>
        <p:cNvGrpSpPr/>
        <p:nvPr/>
      </p:nvGrpSpPr>
      <p:grpSpPr>
        <a:xfrm>
          <a:off x="0" y="0"/>
          <a:ext cx="0" cy="0"/>
          <a:chOff x="0" y="0"/>
          <a:chExt cx="0" cy="0"/>
        </a:xfrm>
      </p:grpSpPr>
      <p:sp>
        <p:nvSpPr>
          <p:cNvPr id="53" name="Google Shape;53;p3"/>
          <p:cNvSpPr/>
          <p:nvPr/>
        </p:nvSpPr>
        <p:spPr>
          <a:xfrm>
            <a:off x="0" y="0"/>
            <a:ext cx="9144000" cy="4878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145FA6"/>
              </a:highlight>
              <a:latin typeface="Arial"/>
              <a:ea typeface="Arial"/>
              <a:cs typeface="Arial"/>
              <a:sym typeface="Arial"/>
            </a:endParaRPr>
          </a:p>
        </p:txBody>
      </p:sp>
      <p:sp>
        <p:nvSpPr>
          <p:cNvPr id="54" name="Google Shape;54;p3"/>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55" name="Google Shape;55;p3"/>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56" name="Google Shape;56;p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grpSp>
        <p:nvGrpSpPr>
          <p:cNvPr id="57" name="Google Shape;57;p3"/>
          <p:cNvGrpSpPr/>
          <p:nvPr/>
        </p:nvGrpSpPr>
        <p:grpSpPr>
          <a:xfrm>
            <a:off x="830392" y="1191256"/>
            <a:ext cx="745763" cy="45826"/>
            <a:chOff x="4580561" y="2589004"/>
            <a:chExt cx="1064464" cy="25200"/>
          </a:xfrm>
        </p:grpSpPr>
        <p:sp>
          <p:nvSpPr>
            <p:cNvPr id="58" name="Google Shape;58;p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3"/>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0" name="Google Shape;60;p3"/>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sp>
        <p:nvSpPr>
          <p:cNvPr id="61" name="Google Shape;61;p3"/>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2" name="Shape 62"/>
        <p:cNvGrpSpPr/>
        <p:nvPr/>
      </p:nvGrpSpPr>
      <p:grpSpPr>
        <a:xfrm>
          <a:off x="0" y="0"/>
          <a:ext cx="0" cy="0"/>
          <a:chOff x="0" y="0"/>
          <a:chExt cx="0" cy="0"/>
        </a:xfrm>
      </p:grpSpPr>
      <p:sp>
        <p:nvSpPr>
          <p:cNvPr id="63" name="Google Shape;63;p6"/>
          <p:cNvSpPr/>
          <p:nvPr/>
        </p:nvSpPr>
        <p:spPr>
          <a:xfrm>
            <a:off x="0" y="0"/>
            <a:ext cx="9144000" cy="4878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6"/>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65" name="Google Shape;65;p6"/>
          <p:cNvSpPr txBox="1"/>
          <p:nvPr>
            <p:ph idx="1" type="body"/>
          </p:nvPr>
        </p:nvSpPr>
        <p:spPr>
          <a:xfrm>
            <a:off x="729325" y="2078875"/>
            <a:ext cx="37743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6" name="Google Shape;66;p6"/>
          <p:cNvSpPr txBox="1"/>
          <p:nvPr>
            <p:ph idx="2" type="body"/>
          </p:nvPr>
        </p:nvSpPr>
        <p:spPr>
          <a:xfrm>
            <a:off x="4643604" y="2078875"/>
            <a:ext cx="37743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7" name="Google Shape;67;p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grpSp>
        <p:nvGrpSpPr>
          <p:cNvPr id="68" name="Google Shape;68;p6"/>
          <p:cNvGrpSpPr/>
          <p:nvPr/>
        </p:nvGrpSpPr>
        <p:grpSpPr>
          <a:xfrm>
            <a:off x="830392" y="1191256"/>
            <a:ext cx="745763" cy="45826"/>
            <a:chOff x="4580561" y="2589004"/>
            <a:chExt cx="1064464" cy="25200"/>
          </a:xfrm>
        </p:grpSpPr>
        <p:sp>
          <p:nvSpPr>
            <p:cNvPr id="69" name="Google Shape;69;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6"/>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1" name="Google Shape;71;p6"/>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sp>
        <p:nvSpPr>
          <p:cNvPr id="72" name="Google Shape;72;p6"/>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7"/>
          <p:cNvSpPr/>
          <p:nvPr/>
        </p:nvSpPr>
        <p:spPr>
          <a:xfrm>
            <a:off x="0" y="0"/>
            <a:ext cx="9144000" cy="4878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7"/>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76" name="Google Shape;76;p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grpSp>
        <p:nvGrpSpPr>
          <p:cNvPr id="77" name="Google Shape;77;p7"/>
          <p:cNvGrpSpPr/>
          <p:nvPr/>
        </p:nvGrpSpPr>
        <p:grpSpPr>
          <a:xfrm>
            <a:off x="830392" y="1191256"/>
            <a:ext cx="745763" cy="45826"/>
            <a:chOff x="4580561" y="2589004"/>
            <a:chExt cx="1064464" cy="25200"/>
          </a:xfrm>
        </p:grpSpPr>
        <p:sp>
          <p:nvSpPr>
            <p:cNvPr id="78" name="Google Shape;78;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7"/>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0" name="Google Shape;80;p7"/>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sp>
        <p:nvSpPr>
          <p:cNvPr id="81" name="Google Shape;81;p7"/>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2"/>
              </a:buClr>
              <a:buSzPts val="2800"/>
              <a:buFont typeface="Open Sans"/>
              <a:buNone/>
              <a:defRPr b="1" i="0" sz="2800" u="none" cap="none" strike="noStrike">
                <a:solidFill>
                  <a:schemeClr val="dk2"/>
                </a:solidFill>
                <a:latin typeface="Open Sans"/>
                <a:ea typeface="Open Sans"/>
                <a:cs typeface="Open Sans"/>
                <a:sym typeface="Open Sans"/>
              </a:defRPr>
            </a:lvl1pPr>
            <a:lvl2pPr lvl="1"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9pPr>
          </a:lstStyle>
          <a:p/>
        </p:txBody>
      </p:sp>
      <p:sp>
        <p:nvSpPr>
          <p:cNvPr id="7" name="Google Shape;7;p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accent1"/>
              </a:buClr>
              <a:buSzPts val="1300"/>
              <a:buFont typeface="Lato"/>
              <a:buChar char="●"/>
              <a:defRPr b="0" i="0" sz="1300" u="none" cap="none" strike="noStrike">
                <a:solidFill>
                  <a:schemeClr val="accent1"/>
                </a:solidFill>
                <a:latin typeface="Lato"/>
                <a:ea typeface="Lato"/>
                <a:cs typeface="Lato"/>
                <a:sym typeface="Lato"/>
              </a:defRPr>
            </a:lvl1pPr>
            <a:lvl2pPr indent="-298450" lvl="1" marL="914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2pPr>
            <a:lvl3pPr indent="-298450" lvl="2" marL="1371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3pPr>
            <a:lvl4pPr indent="-298450" lvl="3" marL="1828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4pPr>
            <a:lvl5pPr indent="-298450" lvl="4" marL="22860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5pPr>
            <a:lvl6pPr indent="-298450" lvl="5" marL="27432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6pPr>
            <a:lvl7pPr indent="-298450" lvl="6" marL="3200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7pPr>
            <a:lvl8pPr indent="-298450" lvl="7" marL="3657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8pPr>
            <a:lvl9pPr indent="-298450" lvl="8" marL="4114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9pPr>
          </a:lstStyle>
          <a:p/>
        </p:txBody>
      </p:sp>
      <p:sp>
        <p:nvSpPr>
          <p:cNvPr id="8" name="Google Shape;8;p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6.jpg"/><Relationship Id="rId5"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26.png"/><Relationship Id="rId6" Type="http://schemas.openxmlformats.org/officeDocument/2006/relationships/image" Target="../media/image33.png"/><Relationship Id="rId7"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44.png"/><Relationship Id="rId6"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6.jp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1.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2eb95471549_1_0"/>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1200"/>
              </a:spcAft>
              <a:buSzPts val="4200"/>
              <a:buNone/>
            </a:pPr>
            <a:r>
              <a:rPr lang="en" sz="3300">
                <a:solidFill>
                  <a:srgbClr val="000000"/>
                </a:solidFill>
                <a:latin typeface="Arial"/>
                <a:ea typeface="Arial"/>
                <a:cs typeface="Arial"/>
                <a:sym typeface="Arial"/>
              </a:rPr>
              <a:t>Investigation Of the Impact of Alluvial Flows in the UFS Dust Scheme</a:t>
            </a:r>
            <a:endParaRPr sz="3300">
              <a:latin typeface="Arial"/>
              <a:ea typeface="Arial"/>
              <a:cs typeface="Arial"/>
              <a:sym typeface="Arial"/>
            </a:endParaRPr>
          </a:p>
        </p:txBody>
      </p:sp>
      <p:sp>
        <p:nvSpPr>
          <p:cNvPr id="124" name="Google Shape;124;g2eb95471549_1_0"/>
          <p:cNvSpPr txBox="1"/>
          <p:nvPr>
            <p:ph idx="1" type="subTitle"/>
          </p:nvPr>
        </p:nvSpPr>
        <p:spPr>
          <a:xfrm>
            <a:off x="727950" y="2817875"/>
            <a:ext cx="7688100" cy="1192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SzPts val="1600"/>
              <a:buNone/>
            </a:pPr>
            <a:r>
              <a:rPr b="1" lang="en" sz="1700">
                <a:solidFill>
                  <a:srgbClr val="000000"/>
                </a:solidFill>
                <a:latin typeface="Arial"/>
                <a:ea typeface="Arial"/>
                <a:cs typeface="Arial"/>
                <a:sym typeface="Arial"/>
              </a:rPr>
              <a:t>*</a:t>
            </a:r>
            <a:r>
              <a:rPr lang="en" sz="1700">
                <a:solidFill>
                  <a:srgbClr val="000000"/>
                </a:solidFill>
                <a:latin typeface="Arial"/>
                <a:ea typeface="Arial"/>
                <a:cs typeface="Arial"/>
                <a:sym typeface="Arial"/>
              </a:rPr>
              <a:t>Emily Faber </a:t>
            </a:r>
            <a:r>
              <a:rPr baseline="30000" lang="en" sz="1700">
                <a:solidFill>
                  <a:srgbClr val="000000"/>
                </a:solidFill>
                <a:latin typeface="Arial"/>
                <a:ea typeface="Arial"/>
                <a:cs typeface="Arial"/>
                <a:sym typeface="Arial"/>
              </a:rPr>
              <a:t>1,2</a:t>
            </a:r>
            <a:r>
              <a:rPr lang="en" sz="1700">
                <a:solidFill>
                  <a:srgbClr val="000000"/>
                </a:solidFill>
                <a:latin typeface="Arial"/>
                <a:ea typeface="Arial"/>
                <a:cs typeface="Arial"/>
                <a:sym typeface="Arial"/>
              </a:rPr>
              <a:t>, Adriana Rocha Lima </a:t>
            </a:r>
            <a:r>
              <a:rPr baseline="30000" lang="en" sz="1700">
                <a:solidFill>
                  <a:srgbClr val="000000"/>
                </a:solidFill>
                <a:latin typeface="Arial"/>
                <a:ea typeface="Arial"/>
                <a:cs typeface="Arial"/>
                <a:sym typeface="Arial"/>
              </a:rPr>
              <a:t>1</a:t>
            </a:r>
            <a:r>
              <a:rPr lang="en" sz="1700">
                <a:solidFill>
                  <a:srgbClr val="000000"/>
                </a:solidFill>
                <a:latin typeface="Arial"/>
                <a:ea typeface="Arial"/>
                <a:cs typeface="Arial"/>
                <a:sym typeface="Arial"/>
              </a:rPr>
              <a:t>, Barry Baker </a:t>
            </a:r>
            <a:r>
              <a:rPr baseline="30000" lang="en" sz="1700">
                <a:solidFill>
                  <a:srgbClr val="000000"/>
                </a:solidFill>
                <a:latin typeface="Arial"/>
                <a:ea typeface="Arial"/>
                <a:cs typeface="Arial"/>
                <a:sym typeface="Arial"/>
              </a:rPr>
              <a:t>3</a:t>
            </a:r>
            <a:endParaRPr baseline="30000" sz="1700">
              <a:solidFill>
                <a:srgbClr val="000000"/>
              </a:solidFill>
              <a:latin typeface="Arial"/>
              <a:ea typeface="Arial"/>
              <a:cs typeface="Arial"/>
              <a:sym typeface="Arial"/>
            </a:endParaRPr>
          </a:p>
          <a:p>
            <a:pPr indent="0" lvl="0" marL="0" rtl="0" algn="ctr">
              <a:lnSpc>
                <a:spcPct val="100000"/>
              </a:lnSpc>
              <a:spcBef>
                <a:spcPts val="1200"/>
              </a:spcBef>
              <a:spcAft>
                <a:spcPts val="0"/>
              </a:spcAft>
              <a:buSzPts val="1600"/>
              <a:buNone/>
            </a:pPr>
            <a:r>
              <a:rPr baseline="30000" lang="en" sz="1700">
                <a:solidFill>
                  <a:srgbClr val="000000"/>
                </a:solidFill>
                <a:latin typeface="Arial"/>
                <a:ea typeface="Arial"/>
                <a:cs typeface="Arial"/>
                <a:sym typeface="Arial"/>
              </a:rPr>
              <a:t>1 </a:t>
            </a:r>
            <a:r>
              <a:rPr lang="en" sz="1700">
                <a:solidFill>
                  <a:srgbClr val="000000"/>
                </a:solidFill>
                <a:latin typeface="Arial"/>
                <a:ea typeface="Arial"/>
                <a:cs typeface="Arial"/>
                <a:sym typeface="Arial"/>
              </a:rPr>
              <a:t>University of Maryland Baltimore County (UMBC) </a:t>
            </a:r>
            <a:endParaRPr sz="1700">
              <a:solidFill>
                <a:srgbClr val="000000"/>
              </a:solidFill>
              <a:latin typeface="Arial"/>
              <a:ea typeface="Arial"/>
              <a:cs typeface="Arial"/>
              <a:sym typeface="Arial"/>
            </a:endParaRPr>
          </a:p>
          <a:p>
            <a:pPr indent="0" lvl="0" marL="0" rtl="0" algn="ctr">
              <a:lnSpc>
                <a:spcPct val="100000"/>
              </a:lnSpc>
              <a:spcBef>
                <a:spcPts val="0"/>
              </a:spcBef>
              <a:spcAft>
                <a:spcPts val="0"/>
              </a:spcAft>
              <a:buSzPts val="1600"/>
              <a:buNone/>
            </a:pPr>
            <a:r>
              <a:rPr baseline="30000" lang="en" sz="1700">
                <a:solidFill>
                  <a:srgbClr val="000000"/>
                </a:solidFill>
                <a:latin typeface="Arial"/>
                <a:ea typeface="Arial"/>
                <a:cs typeface="Arial"/>
                <a:sym typeface="Arial"/>
              </a:rPr>
              <a:t>2 </a:t>
            </a:r>
            <a:r>
              <a:rPr lang="en" sz="1700">
                <a:solidFill>
                  <a:srgbClr val="000000"/>
                </a:solidFill>
                <a:latin typeface="Arial"/>
                <a:ea typeface="Arial"/>
                <a:cs typeface="Arial"/>
                <a:sym typeface="Arial"/>
              </a:rPr>
              <a:t>University Corporation for Atmospheric Research (UCAR) </a:t>
            </a:r>
            <a:endParaRPr sz="1700">
              <a:solidFill>
                <a:srgbClr val="000000"/>
              </a:solidFill>
              <a:latin typeface="Arial"/>
              <a:ea typeface="Arial"/>
              <a:cs typeface="Arial"/>
              <a:sym typeface="Arial"/>
            </a:endParaRPr>
          </a:p>
          <a:p>
            <a:pPr indent="0" lvl="0" marL="0" rtl="0" algn="ctr">
              <a:lnSpc>
                <a:spcPct val="100000"/>
              </a:lnSpc>
              <a:spcBef>
                <a:spcPts val="0"/>
              </a:spcBef>
              <a:spcAft>
                <a:spcPts val="0"/>
              </a:spcAft>
              <a:buSzPts val="1600"/>
              <a:buNone/>
            </a:pPr>
            <a:r>
              <a:rPr baseline="30000" lang="en" sz="1700">
                <a:solidFill>
                  <a:srgbClr val="000000"/>
                </a:solidFill>
                <a:latin typeface="Arial"/>
                <a:ea typeface="Arial"/>
                <a:cs typeface="Arial"/>
                <a:sym typeface="Arial"/>
              </a:rPr>
              <a:t>3 </a:t>
            </a:r>
            <a:r>
              <a:rPr lang="en" sz="1700">
                <a:solidFill>
                  <a:srgbClr val="000000"/>
                </a:solidFill>
                <a:latin typeface="Arial"/>
                <a:ea typeface="Arial"/>
                <a:cs typeface="Arial"/>
                <a:sym typeface="Arial"/>
              </a:rPr>
              <a:t>National Oceanic and Atmospheric Administration</a:t>
            </a:r>
            <a:endParaRPr sz="1700">
              <a:solidFill>
                <a:srgbClr val="000000"/>
              </a:solidFill>
              <a:latin typeface="Arial"/>
              <a:ea typeface="Arial"/>
              <a:cs typeface="Arial"/>
              <a:sym typeface="Arial"/>
            </a:endParaRPr>
          </a:p>
          <a:p>
            <a:pPr indent="0" lvl="0" marL="0" rtl="0" algn="ctr">
              <a:lnSpc>
                <a:spcPct val="100000"/>
              </a:lnSpc>
              <a:spcBef>
                <a:spcPts val="0"/>
              </a:spcBef>
              <a:spcAft>
                <a:spcPts val="0"/>
              </a:spcAft>
              <a:buSzPts val="1600"/>
              <a:buNone/>
            </a:pPr>
            <a:r>
              <a:t/>
            </a:r>
            <a:endParaRPr sz="1700">
              <a:latin typeface="Arial"/>
              <a:ea typeface="Arial"/>
              <a:cs typeface="Arial"/>
              <a:sym typeface="Arial"/>
            </a:endParaRPr>
          </a:p>
        </p:txBody>
      </p:sp>
      <p:pic>
        <p:nvPicPr>
          <p:cNvPr id="125" name="Google Shape;125;g2eb95471549_1_0"/>
          <p:cNvPicPr preferRelativeResize="0"/>
          <p:nvPr/>
        </p:nvPicPr>
        <p:blipFill rotWithShape="1">
          <a:blip r:embed="rId3">
            <a:alphaModFix/>
          </a:blip>
          <a:srcRect b="0" l="0" r="0" t="0"/>
          <a:stretch/>
        </p:blipFill>
        <p:spPr>
          <a:xfrm>
            <a:off x="4092000" y="4195912"/>
            <a:ext cx="504950" cy="778375"/>
          </a:xfrm>
          <a:prstGeom prst="rect">
            <a:avLst/>
          </a:prstGeom>
          <a:noFill/>
          <a:ln>
            <a:noFill/>
          </a:ln>
        </p:spPr>
      </p:pic>
      <p:pic>
        <p:nvPicPr>
          <p:cNvPr descr="WINGS Ph.D Dissertation Fellowship, web poster" id="126" name="Google Shape;126;g2eb95471549_1_0"/>
          <p:cNvPicPr preferRelativeResize="0"/>
          <p:nvPr/>
        </p:nvPicPr>
        <p:blipFill rotWithShape="1">
          <a:blip r:embed="rId4">
            <a:alphaModFix/>
          </a:blip>
          <a:srcRect b="0" l="0" r="0" t="0"/>
          <a:stretch/>
        </p:blipFill>
        <p:spPr>
          <a:xfrm>
            <a:off x="5532850" y="4304187"/>
            <a:ext cx="1286026" cy="723400"/>
          </a:xfrm>
          <a:prstGeom prst="rect">
            <a:avLst/>
          </a:prstGeom>
          <a:noFill/>
          <a:ln>
            <a:noFill/>
          </a:ln>
        </p:spPr>
      </p:pic>
      <p:pic>
        <p:nvPicPr>
          <p:cNvPr id="127" name="Google Shape;127;g2eb95471549_1_0"/>
          <p:cNvPicPr preferRelativeResize="0"/>
          <p:nvPr/>
        </p:nvPicPr>
        <p:blipFill rotWithShape="1">
          <a:blip r:embed="rId5">
            <a:alphaModFix/>
          </a:blip>
          <a:srcRect b="0" l="0" r="0" t="0"/>
          <a:stretch/>
        </p:blipFill>
        <p:spPr>
          <a:xfrm>
            <a:off x="1837525" y="4392370"/>
            <a:ext cx="1583075" cy="54703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g2eb95471549_1_145"/>
          <p:cNvPicPr preferRelativeResize="0"/>
          <p:nvPr/>
        </p:nvPicPr>
        <p:blipFill rotWithShape="1">
          <a:blip r:embed="rId3">
            <a:alphaModFix/>
          </a:blip>
          <a:srcRect b="0" l="0" r="0" t="0"/>
          <a:stretch/>
        </p:blipFill>
        <p:spPr>
          <a:xfrm>
            <a:off x="-55125" y="1159325"/>
            <a:ext cx="5080100" cy="3816500"/>
          </a:xfrm>
          <a:prstGeom prst="rect">
            <a:avLst/>
          </a:prstGeom>
          <a:noFill/>
          <a:ln>
            <a:noFill/>
          </a:ln>
        </p:spPr>
      </p:pic>
      <p:pic>
        <p:nvPicPr>
          <p:cNvPr id="193" name="Google Shape;193;g2eb95471549_1_145"/>
          <p:cNvPicPr preferRelativeResize="0"/>
          <p:nvPr/>
        </p:nvPicPr>
        <p:blipFill rotWithShape="1">
          <a:blip r:embed="rId4">
            <a:alphaModFix/>
          </a:blip>
          <a:srcRect b="0" l="0" r="0" t="0"/>
          <a:stretch/>
        </p:blipFill>
        <p:spPr>
          <a:xfrm>
            <a:off x="4795125" y="1235537"/>
            <a:ext cx="3578318" cy="36400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g2eb95471549_1_156"/>
          <p:cNvPicPr preferRelativeResize="0"/>
          <p:nvPr/>
        </p:nvPicPr>
        <p:blipFill rotWithShape="1">
          <a:blip r:embed="rId3">
            <a:alphaModFix/>
          </a:blip>
          <a:srcRect b="0" l="0" r="0" t="0"/>
          <a:stretch/>
        </p:blipFill>
        <p:spPr>
          <a:xfrm>
            <a:off x="0" y="1218193"/>
            <a:ext cx="4759427" cy="3558933"/>
          </a:xfrm>
          <a:prstGeom prst="rect">
            <a:avLst/>
          </a:prstGeom>
          <a:noFill/>
          <a:ln>
            <a:noFill/>
          </a:ln>
        </p:spPr>
      </p:pic>
      <p:pic>
        <p:nvPicPr>
          <p:cNvPr id="199" name="Google Shape;199;g2eb95471549_1_156"/>
          <p:cNvPicPr preferRelativeResize="0"/>
          <p:nvPr/>
        </p:nvPicPr>
        <p:blipFill rotWithShape="1">
          <a:blip r:embed="rId4">
            <a:alphaModFix/>
          </a:blip>
          <a:srcRect b="0" l="0" r="0" t="0"/>
          <a:stretch/>
        </p:blipFill>
        <p:spPr>
          <a:xfrm>
            <a:off x="4759415" y="1274750"/>
            <a:ext cx="4384584" cy="3455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g2eb95471549_1_167"/>
          <p:cNvPicPr preferRelativeResize="0"/>
          <p:nvPr/>
        </p:nvPicPr>
        <p:blipFill rotWithShape="1">
          <a:blip r:embed="rId3">
            <a:alphaModFix/>
          </a:blip>
          <a:srcRect b="0" l="0" r="0" t="0"/>
          <a:stretch/>
        </p:blipFill>
        <p:spPr>
          <a:xfrm>
            <a:off x="-152400" y="1328951"/>
            <a:ext cx="4921610" cy="3697500"/>
          </a:xfrm>
          <a:prstGeom prst="rect">
            <a:avLst/>
          </a:prstGeom>
          <a:noFill/>
          <a:ln>
            <a:noFill/>
          </a:ln>
        </p:spPr>
      </p:pic>
      <p:pic>
        <p:nvPicPr>
          <p:cNvPr id="205" name="Google Shape;205;g2eb95471549_1_167"/>
          <p:cNvPicPr preferRelativeResize="0"/>
          <p:nvPr/>
        </p:nvPicPr>
        <p:blipFill rotWithShape="1">
          <a:blip r:embed="rId4">
            <a:alphaModFix/>
          </a:blip>
          <a:srcRect b="0" l="0" r="0" t="0"/>
          <a:stretch/>
        </p:blipFill>
        <p:spPr>
          <a:xfrm>
            <a:off x="4524122" y="1327313"/>
            <a:ext cx="4542426" cy="3697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g2eb95471549_1_89"/>
          <p:cNvPicPr preferRelativeResize="0"/>
          <p:nvPr/>
        </p:nvPicPr>
        <p:blipFill rotWithShape="1">
          <a:blip r:embed="rId3">
            <a:alphaModFix/>
          </a:blip>
          <a:srcRect b="0" l="0" r="0" t="0"/>
          <a:stretch/>
        </p:blipFill>
        <p:spPr>
          <a:xfrm>
            <a:off x="2620288" y="784577"/>
            <a:ext cx="3960700" cy="3574323"/>
          </a:xfrm>
          <a:prstGeom prst="rect">
            <a:avLst/>
          </a:prstGeom>
          <a:noFill/>
          <a:ln>
            <a:noFill/>
          </a:ln>
        </p:spPr>
      </p:pic>
      <p:pic>
        <p:nvPicPr>
          <p:cNvPr id="211" name="Google Shape;211;g2eb95471549_1_89"/>
          <p:cNvPicPr preferRelativeResize="0"/>
          <p:nvPr/>
        </p:nvPicPr>
        <p:blipFill rotWithShape="1">
          <a:blip r:embed="rId4">
            <a:alphaModFix/>
          </a:blip>
          <a:srcRect b="0" l="0" r="0" t="0"/>
          <a:stretch/>
        </p:blipFill>
        <p:spPr>
          <a:xfrm>
            <a:off x="25249" y="-1050"/>
            <a:ext cx="2454359" cy="2567200"/>
          </a:xfrm>
          <a:prstGeom prst="rect">
            <a:avLst/>
          </a:prstGeom>
          <a:noFill/>
          <a:ln>
            <a:noFill/>
          </a:ln>
        </p:spPr>
      </p:pic>
      <p:pic>
        <p:nvPicPr>
          <p:cNvPr id="212" name="Google Shape;212;g2eb95471549_1_89"/>
          <p:cNvPicPr preferRelativeResize="0"/>
          <p:nvPr/>
        </p:nvPicPr>
        <p:blipFill rotWithShape="1">
          <a:blip r:embed="rId5">
            <a:alphaModFix/>
          </a:blip>
          <a:srcRect b="0" l="0" r="0" t="0"/>
          <a:stretch/>
        </p:blipFill>
        <p:spPr>
          <a:xfrm>
            <a:off x="16250" y="2473850"/>
            <a:ext cx="2468450" cy="2567196"/>
          </a:xfrm>
          <a:prstGeom prst="rect">
            <a:avLst/>
          </a:prstGeom>
          <a:noFill/>
          <a:ln>
            <a:noFill/>
          </a:ln>
        </p:spPr>
      </p:pic>
      <p:pic>
        <p:nvPicPr>
          <p:cNvPr id="213" name="Google Shape;213;g2eb95471549_1_89"/>
          <p:cNvPicPr preferRelativeResize="0"/>
          <p:nvPr/>
        </p:nvPicPr>
        <p:blipFill rotWithShape="1">
          <a:blip r:embed="rId6">
            <a:alphaModFix/>
          </a:blip>
          <a:srcRect b="0" l="0" r="0" t="0"/>
          <a:stretch/>
        </p:blipFill>
        <p:spPr>
          <a:xfrm>
            <a:off x="6678500" y="33150"/>
            <a:ext cx="2420425" cy="2533003"/>
          </a:xfrm>
          <a:prstGeom prst="rect">
            <a:avLst/>
          </a:prstGeom>
          <a:noFill/>
          <a:ln>
            <a:noFill/>
          </a:ln>
        </p:spPr>
      </p:pic>
      <p:pic>
        <p:nvPicPr>
          <p:cNvPr id="214" name="Google Shape;214;g2eb95471549_1_89"/>
          <p:cNvPicPr preferRelativeResize="0"/>
          <p:nvPr/>
        </p:nvPicPr>
        <p:blipFill rotWithShape="1">
          <a:blip r:embed="rId7">
            <a:alphaModFix/>
          </a:blip>
          <a:srcRect b="0" l="-3988" r="15147" t="2304"/>
          <a:stretch/>
        </p:blipFill>
        <p:spPr>
          <a:xfrm>
            <a:off x="6644415" y="2622450"/>
            <a:ext cx="2488609" cy="2567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g2eb95471549_1_124"/>
          <p:cNvSpPr/>
          <p:nvPr/>
        </p:nvSpPr>
        <p:spPr>
          <a:xfrm>
            <a:off x="170550" y="495450"/>
            <a:ext cx="8896800" cy="4335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grpSp>
        <p:nvGrpSpPr>
          <p:cNvPr id="220" name="Google Shape;220;g2eb95471549_1_124"/>
          <p:cNvGrpSpPr/>
          <p:nvPr/>
        </p:nvGrpSpPr>
        <p:grpSpPr>
          <a:xfrm>
            <a:off x="262650" y="419239"/>
            <a:ext cx="8618711" cy="4228834"/>
            <a:chOff x="0" y="732355"/>
            <a:chExt cx="8773118" cy="4217446"/>
          </a:xfrm>
        </p:grpSpPr>
        <p:sp>
          <p:nvSpPr>
            <p:cNvPr id="221" name="Google Shape;221;g2eb95471549_1_124"/>
            <p:cNvSpPr txBox="1"/>
            <p:nvPr/>
          </p:nvSpPr>
          <p:spPr>
            <a:xfrm>
              <a:off x="441850" y="732355"/>
              <a:ext cx="7166700" cy="71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chemeClr val="dk2"/>
                  </a:solidFill>
                  <a:latin typeface="Lato"/>
                  <a:ea typeface="Lato"/>
                  <a:cs typeface="Lato"/>
                  <a:sym typeface="Lato"/>
                </a:rPr>
                <a:t>Global June 2020 Median PSM 500m</a:t>
              </a:r>
              <a:endParaRPr b="0" i="0" sz="2800" u="none" cap="none" strike="noStrike">
                <a:solidFill>
                  <a:schemeClr val="dk2"/>
                </a:solidFill>
                <a:latin typeface="Lato"/>
                <a:ea typeface="Lato"/>
                <a:cs typeface="Lato"/>
                <a:sym typeface="Lato"/>
              </a:endParaRPr>
            </a:p>
          </p:txBody>
        </p:sp>
        <p:pic>
          <p:nvPicPr>
            <p:cNvPr id="222" name="Google Shape;222;g2eb95471549_1_124"/>
            <p:cNvPicPr preferRelativeResize="0"/>
            <p:nvPr/>
          </p:nvPicPr>
          <p:blipFill rotWithShape="1">
            <a:blip r:embed="rId3">
              <a:alphaModFix/>
            </a:blip>
            <a:srcRect b="0" l="0" r="0" t="0"/>
            <a:stretch/>
          </p:blipFill>
          <p:spPr>
            <a:xfrm>
              <a:off x="0" y="1269275"/>
              <a:ext cx="8120374" cy="3680526"/>
            </a:xfrm>
            <a:prstGeom prst="rect">
              <a:avLst/>
            </a:prstGeom>
            <a:noFill/>
            <a:ln>
              <a:noFill/>
            </a:ln>
          </p:spPr>
        </p:pic>
        <p:pic>
          <p:nvPicPr>
            <p:cNvPr id="223" name="Google Shape;223;g2eb95471549_1_124"/>
            <p:cNvPicPr preferRelativeResize="0"/>
            <p:nvPr/>
          </p:nvPicPr>
          <p:blipFill rotWithShape="1">
            <a:blip r:embed="rId4">
              <a:alphaModFix/>
            </a:blip>
            <a:srcRect b="0" l="0" r="0" t="0"/>
            <a:stretch/>
          </p:blipFill>
          <p:spPr>
            <a:xfrm>
              <a:off x="8247918" y="1195000"/>
              <a:ext cx="525200" cy="3713549"/>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g2eb95471549_1_135"/>
          <p:cNvPicPr preferRelativeResize="0"/>
          <p:nvPr/>
        </p:nvPicPr>
        <p:blipFill rotWithShape="1">
          <a:blip r:embed="rId3">
            <a:alphaModFix/>
          </a:blip>
          <a:srcRect b="22791" l="0" r="9189" t="18783"/>
          <a:stretch/>
        </p:blipFill>
        <p:spPr>
          <a:xfrm>
            <a:off x="147288" y="530575"/>
            <a:ext cx="8849423" cy="4270426"/>
          </a:xfrm>
          <a:prstGeom prst="rect">
            <a:avLst/>
          </a:prstGeom>
          <a:noFill/>
          <a:ln>
            <a:noFill/>
          </a:ln>
        </p:spPr>
      </p:pic>
      <p:sp>
        <p:nvSpPr>
          <p:cNvPr id="229" name="Google Shape;229;g2eb95471549_1_135"/>
          <p:cNvSpPr txBox="1"/>
          <p:nvPr/>
        </p:nvSpPr>
        <p:spPr>
          <a:xfrm>
            <a:off x="345501" y="350200"/>
            <a:ext cx="7496700" cy="6156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chemeClr val="dk2"/>
                </a:solidFill>
                <a:latin typeface="Lato"/>
                <a:ea typeface="Lato"/>
                <a:cs typeface="Lato"/>
                <a:sym typeface="Lato"/>
              </a:rPr>
              <a:t>Global June 2020 Median PSM 5km</a:t>
            </a:r>
            <a:endParaRPr b="0" i="0" sz="2800" u="none" cap="none" strike="noStrike">
              <a:solidFill>
                <a:schemeClr val="dk2"/>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2ecba39fd66_0_8"/>
          <p:cNvSpPr txBox="1"/>
          <p:nvPr>
            <p:ph type="title"/>
          </p:nvPr>
        </p:nvSpPr>
        <p:spPr>
          <a:xfrm>
            <a:off x="242625" y="70201"/>
            <a:ext cx="7896600" cy="4311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
              <a:t>Conclusions:</a:t>
            </a:r>
            <a:endParaRPr/>
          </a:p>
        </p:txBody>
      </p:sp>
      <p:sp>
        <p:nvSpPr>
          <p:cNvPr id="235" name="Google Shape;235;g2ecba39fd66_0_8"/>
          <p:cNvSpPr txBox="1"/>
          <p:nvPr>
            <p:ph idx="1" type="body"/>
          </p:nvPr>
        </p:nvSpPr>
        <p:spPr>
          <a:xfrm>
            <a:off x="448675" y="686400"/>
            <a:ext cx="3165600" cy="1662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 sz="1800"/>
              <a:t>Alluvial flows are not currently well defined in the UFS, though they are impactful sources of dust emission in observed AOD.</a:t>
            </a:r>
            <a:endParaRPr sz="1800"/>
          </a:p>
          <a:p>
            <a:pPr indent="0" lvl="0" marL="457200" rtl="0" algn="l">
              <a:lnSpc>
                <a:spcPct val="100000"/>
              </a:lnSpc>
              <a:spcBef>
                <a:spcPts val="0"/>
              </a:spcBef>
              <a:spcAft>
                <a:spcPts val="0"/>
              </a:spcAft>
              <a:buSzPts val="1400"/>
              <a:buNone/>
            </a:pPr>
            <a:r>
              <a:t/>
            </a:r>
            <a:endParaRPr sz="1800"/>
          </a:p>
        </p:txBody>
      </p:sp>
      <p:pic>
        <p:nvPicPr>
          <p:cNvPr id="236" name="Google Shape;236;g2ecba39fd66_0_8"/>
          <p:cNvPicPr preferRelativeResize="0"/>
          <p:nvPr/>
        </p:nvPicPr>
        <p:blipFill rotWithShape="1">
          <a:blip r:embed="rId3">
            <a:alphaModFix/>
          </a:blip>
          <a:srcRect b="0" l="0" r="0" t="0"/>
          <a:stretch/>
        </p:blipFill>
        <p:spPr>
          <a:xfrm>
            <a:off x="7111750" y="70212"/>
            <a:ext cx="1883275" cy="3367050"/>
          </a:xfrm>
          <a:prstGeom prst="rect">
            <a:avLst/>
          </a:prstGeom>
          <a:noFill/>
          <a:ln>
            <a:noFill/>
          </a:ln>
        </p:spPr>
      </p:pic>
      <p:pic>
        <p:nvPicPr>
          <p:cNvPr id="237" name="Google Shape;237;g2ecba39fd66_0_8"/>
          <p:cNvPicPr preferRelativeResize="0"/>
          <p:nvPr/>
        </p:nvPicPr>
        <p:blipFill rotWithShape="1">
          <a:blip r:embed="rId4">
            <a:alphaModFix/>
          </a:blip>
          <a:srcRect b="0" l="0" r="0" t="0"/>
          <a:stretch/>
        </p:blipFill>
        <p:spPr>
          <a:xfrm>
            <a:off x="3715622" y="110775"/>
            <a:ext cx="3199652" cy="2915400"/>
          </a:xfrm>
          <a:prstGeom prst="rect">
            <a:avLst/>
          </a:prstGeom>
          <a:noFill/>
          <a:ln>
            <a:noFill/>
          </a:ln>
        </p:spPr>
      </p:pic>
      <p:grpSp>
        <p:nvGrpSpPr>
          <p:cNvPr id="238" name="Google Shape;238;g2ecba39fd66_0_8"/>
          <p:cNvGrpSpPr/>
          <p:nvPr/>
        </p:nvGrpSpPr>
        <p:grpSpPr>
          <a:xfrm>
            <a:off x="3586097" y="2970176"/>
            <a:ext cx="5557903" cy="2283549"/>
            <a:chOff x="3310122" y="2640601"/>
            <a:chExt cx="5557903" cy="2283549"/>
          </a:xfrm>
        </p:grpSpPr>
        <p:pic>
          <p:nvPicPr>
            <p:cNvPr descr="A map of the ocean&#10;&#10;Description automatically generated" id="239" name="Google Shape;239;g2ecba39fd66_0_8"/>
            <p:cNvPicPr preferRelativeResize="0"/>
            <p:nvPr/>
          </p:nvPicPr>
          <p:blipFill rotWithShape="1">
            <a:blip r:embed="rId5">
              <a:alphaModFix/>
            </a:blip>
            <a:srcRect b="0" l="0" r="0" t="0"/>
            <a:stretch/>
          </p:blipFill>
          <p:spPr>
            <a:xfrm>
              <a:off x="5942287" y="2640601"/>
              <a:ext cx="2925738" cy="2283549"/>
            </a:xfrm>
            <a:prstGeom prst="rect">
              <a:avLst/>
            </a:prstGeom>
            <a:noFill/>
            <a:ln>
              <a:noFill/>
            </a:ln>
          </p:spPr>
        </p:pic>
        <p:pic>
          <p:nvPicPr>
            <p:cNvPr descr="A map of the ocean&#10;&#10;Description automatically generated" id="240" name="Google Shape;240;g2ecba39fd66_0_8"/>
            <p:cNvPicPr preferRelativeResize="0"/>
            <p:nvPr/>
          </p:nvPicPr>
          <p:blipFill rotWithShape="1">
            <a:blip r:embed="rId6">
              <a:alphaModFix/>
            </a:blip>
            <a:srcRect b="0" l="0" r="0" t="0"/>
            <a:stretch/>
          </p:blipFill>
          <p:spPr>
            <a:xfrm>
              <a:off x="3310122" y="2640601"/>
              <a:ext cx="2925738" cy="2283549"/>
            </a:xfrm>
            <a:prstGeom prst="rect">
              <a:avLst/>
            </a:prstGeom>
            <a:noFill/>
            <a:ln>
              <a:noFill/>
            </a:ln>
          </p:spPr>
        </p:pic>
        <p:cxnSp>
          <p:nvCxnSpPr>
            <p:cNvPr id="241" name="Google Shape;241;g2ecba39fd66_0_8"/>
            <p:cNvCxnSpPr/>
            <p:nvPr/>
          </p:nvCxnSpPr>
          <p:spPr>
            <a:xfrm>
              <a:off x="3453499" y="4083232"/>
              <a:ext cx="5354400" cy="0"/>
            </a:xfrm>
            <a:prstGeom prst="straightConnector1">
              <a:avLst/>
            </a:prstGeom>
            <a:noFill/>
            <a:ln cap="flat" cmpd="sng" w="9525">
              <a:solidFill>
                <a:srgbClr val="C00000"/>
              </a:solidFill>
              <a:prstDash val="solid"/>
              <a:round/>
              <a:headEnd len="sm" w="sm" type="none"/>
              <a:tailEnd len="sm" w="sm" type="none"/>
            </a:ln>
          </p:spPr>
        </p:cxnSp>
      </p:grpSp>
      <p:sp>
        <p:nvSpPr>
          <p:cNvPr id="242" name="Google Shape;242;g2ecba39fd66_0_8"/>
          <p:cNvSpPr txBox="1"/>
          <p:nvPr>
            <p:ph idx="1" type="body"/>
          </p:nvPr>
        </p:nvSpPr>
        <p:spPr>
          <a:xfrm>
            <a:off x="471225" y="3943150"/>
            <a:ext cx="3165600" cy="831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 sz="1800"/>
              <a:t>Monthly mappings are good representations of physical processes and seasonality </a:t>
            </a:r>
            <a:endParaRPr sz="1800"/>
          </a:p>
        </p:txBody>
      </p:sp>
      <p:sp>
        <p:nvSpPr>
          <p:cNvPr id="243" name="Google Shape;243;g2ecba39fd66_0_8"/>
          <p:cNvSpPr txBox="1"/>
          <p:nvPr>
            <p:ph idx="1" type="body"/>
          </p:nvPr>
        </p:nvSpPr>
        <p:spPr>
          <a:xfrm>
            <a:off x="44338" y="1882775"/>
            <a:ext cx="3165600" cy="2216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t/>
            </a:r>
            <a:endParaRPr sz="1800"/>
          </a:p>
          <a:p>
            <a:pPr indent="0" lvl="0" marL="457200" rtl="0" algn="l">
              <a:lnSpc>
                <a:spcPct val="100000"/>
              </a:lnSpc>
              <a:spcBef>
                <a:spcPts val="0"/>
              </a:spcBef>
              <a:spcAft>
                <a:spcPts val="0"/>
              </a:spcAft>
              <a:buSzPts val="1400"/>
              <a:buNone/>
            </a:pPr>
            <a:r>
              <a:rPr lang="en" sz="1800"/>
              <a:t>Alluvial surfaces can be mapped using reflectance. Further, they can be geographically separated into physical features (Dunes vs alluvial)</a:t>
            </a:r>
            <a:endParaRPr sz="1800"/>
          </a:p>
          <a:p>
            <a:pPr indent="0" lvl="0" marL="0" rtl="0" algn="l">
              <a:lnSpc>
                <a:spcPct val="100000"/>
              </a:lnSpc>
              <a:spcBef>
                <a:spcPts val="0"/>
              </a:spcBef>
              <a:spcAft>
                <a:spcPts val="0"/>
              </a:spcAft>
              <a:buSzPts val="1400"/>
              <a:buNone/>
            </a:pPr>
            <a:r>
              <a:t/>
            </a:r>
            <a:endParaRPr sz="1800"/>
          </a:p>
        </p:txBody>
      </p:sp>
      <p:sp>
        <p:nvSpPr>
          <p:cNvPr id="244" name="Google Shape;244;g2ecba39fd66_0_8"/>
          <p:cNvSpPr txBox="1"/>
          <p:nvPr/>
        </p:nvSpPr>
        <p:spPr>
          <a:xfrm>
            <a:off x="44350" y="594425"/>
            <a:ext cx="505200" cy="24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Lato"/>
                <a:ea typeface="Lato"/>
                <a:cs typeface="Lato"/>
                <a:sym typeface="Lato"/>
              </a:rPr>
              <a:t>1.</a:t>
            </a:r>
            <a:endParaRPr b="0" i="0" sz="1800" u="none" cap="none" strike="noStrike">
              <a:solidFill>
                <a:schemeClr val="dk1"/>
              </a:solidFill>
              <a:latin typeface="Lato"/>
              <a:ea typeface="Lato"/>
              <a:cs typeface="Lato"/>
              <a:sym typeface="Lato"/>
            </a:endParaRPr>
          </a:p>
        </p:txBody>
      </p:sp>
      <p:sp>
        <p:nvSpPr>
          <p:cNvPr id="245" name="Google Shape;245;g2ecba39fd66_0_8"/>
          <p:cNvSpPr txBox="1"/>
          <p:nvPr/>
        </p:nvSpPr>
        <p:spPr>
          <a:xfrm>
            <a:off x="88695" y="2091780"/>
            <a:ext cx="505200" cy="24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Lato"/>
                <a:ea typeface="Lato"/>
                <a:cs typeface="Lato"/>
                <a:sym typeface="Lato"/>
              </a:rPr>
              <a:t>2.</a:t>
            </a:r>
            <a:endParaRPr b="0" i="0" sz="1800" u="none" cap="none" strike="noStrike">
              <a:solidFill>
                <a:schemeClr val="dk1"/>
              </a:solidFill>
              <a:latin typeface="Lato"/>
              <a:ea typeface="Lato"/>
              <a:cs typeface="Lato"/>
              <a:sym typeface="Lato"/>
            </a:endParaRPr>
          </a:p>
        </p:txBody>
      </p:sp>
      <p:sp>
        <p:nvSpPr>
          <p:cNvPr id="246" name="Google Shape;246;g2ecba39fd66_0_8"/>
          <p:cNvSpPr txBox="1"/>
          <p:nvPr/>
        </p:nvSpPr>
        <p:spPr>
          <a:xfrm>
            <a:off x="85069" y="3835355"/>
            <a:ext cx="505200" cy="24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Lato"/>
                <a:ea typeface="Lato"/>
                <a:cs typeface="Lato"/>
                <a:sym typeface="Lato"/>
              </a:rPr>
              <a:t>3.</a:t>
            </a:r>
            <a:endParaRPr b="0" i="0" sz="1800" u="none" cap="none" strike="noStrike">
              <a:solidFill>
                <a:schemeClr val="dk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2eb95471549_1_128"/>
          <p:cNvSpPr txBox="1"/>
          <p:nvPr>
            <p:ph type="title"/>
          </p:nvPr>
        </p:nvSpPr>
        <p:spPr>
          <a:xfrm>
            <a:off x="1061400" y="872550"/>
            <a:ext cx="7021200" cy="2985000"/>
          </a:xfrm>
          <a:prstGeom prst="rect">
            <a:avLst/>
          </a:prstGeom>
          <a:noFill/>
          <a:ln>
            <a:noFill/>
          </a:ln>
        </p:spPr>
        <p:txBody>
          <a:bodyPr anchorCtr="0" anchor="ctr" bIns="91425" lIns="91425" spcFirstLastPara="1" rIns="91425" wrap="square" tIns="91425">
            <a:normAutofit/>
          </a:bodyPr>
          <a:lstStyle/>
          <a:p>
            <a:pPr indent="0" lvl="0" marL="114300" rtl="0" algn="ctr">
              <a:lnSpc>
                <a:spcPct val="115000"/>
              </a:lnSpc>
              <a:spcBef>
                <a:spcPts val="0"/>
              </a:spcBef>
              <a:spcAft>
                <a:spcPts val="0"/>
              </a:spcAft>
              <a:buClr>
                <a:srgbClr val="000000"/>
              </a:buClr>
              <a:buSzPts val="1800"/>
              <a:buFont typeface="Arial"/>
              <a:buNone/>
            </a:pPr>
            <a:r>
              <a:rPr b="0" i="1" lang="en" sz="1800">
                <a:solidFill>
                  <a:srgbClr val="000000"/>
                </a:solidFill>
                <a:latin typeface="Arial"/>
                <a:ea typeface="Arial"/>
                <a:cs typeface="Arial"/>
                <a:sym typeface="Arial"/>
              </a:rPr>
              <a:t>This research was supported by the NOAA OAR Weather Program Office (WPO) Innovation for Next Generation Scientists (WINGS) Dissertation Fellowship Program, administered by UCAR’s Cooperative Programs for the Advancement of Earth System Science (CPAESS) under the NOAA Science Collaboration Program award #NA21OAR4310383.</a:t>
            </a:r>
            <a:endParaRPr b="0" sz="1800">
              <a:solidFill>
                <a:srgbClr val="000000"/>
              </a:solidFill>
              <a:latin typeface="Arial"/>
              <a:ea typeface="Arial"/>
              <a:cs typeface="Arial"/>
              <a:sym typeface="Arial"/>
            </a:endParaRPr>
          </a:p>
          <a:p>
            <a:pPr indent="0" lvl="0" marL="0" rtl="0" algn="l">
              <a:lnSpc>
                <a:spcPct val="100000"/>
              </a:lnSpc>
              <a:spcBef>
                <a:spcPts val="0"/>
              </a:spcBef>
              <a:spcAft>
                <a:spcPts val="0"/>
              </a:spcAft>
              <a:buSzPts val="3600"/>
              <a:buNone/>
            </a:pPr>
            <a:r>
              <a:t/>
            </a:r>
            <a:endParaRPr/>
          </a:p>
        </p:txBody>
      </p:sp>
      <p:pic>
        <p:nvPicPr>
          <p:cNvPr descr="WINGS Ph.D Dissertation Fellowship, web poster" id="252" name="Google Shape;252;g2eb95471549_1_128"/>
          <p:cNvPicPr preferRelativeResize="0"/>
          <p:nvPr/>
        </p:nvPicPr>
        <p:blipFill rotWithShape="1">
          <a:blip r:embed="rId3">
            <a:alphaModFix/>
          </a:blip>
          <a:srcRect b="0" l="0" r="0" t="0"/>
          <a:stretch/>
        </p:blipFill>
        <p:spPr>
          <a:xfrm>
            <a:off x="3030286" y="3242702"/>
            <a:ext cx="3083443" cy="1734437"/>
          </a:xfrm>
          <a:prstGeom prst="rect">
            <a:avLst/>
          </a:prstGeom>
          <a:noFill/>
          <a:ln>
            <a:noFill/>
          </a:ln>
        </p:spPr>
      </p:pic>
      <p:sp>
        <p:nvSpPr>
          <p:cNvPr id="253" name="Google Shape;253;g2eb95471549_1_128"/>
          <p:cNvSpPr txBox="1"/>
          <p:nvPr/>
        </p:nvSpPr>
        <p:spPr>
          <a:xfrm>
            <a:off x="2194200" y="270325"/>
            <a:ext cx="47556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200"/>
              <a:buFont typeface="Arial"/>
              <a:buNone/>
            </a:pPr>
            <a:r>
              <a:rPr b="0" i="0" lang="en" sz="4200" u="none" cap="none" strike="noStrike">
                <a:solidFill>
                  <a:schemeClr val="lt1"/>
                </a:solidFill>
                <a:latin typeface="Lato"/>
                <a:ea typeface="Lato"/>
                <a:cs typeface="Lato"/>
                <a:sym typeface="Lato"/>
              </a:rPr>
              <a:t>Thank you</a:t>
            </a:r>
            <a:endParaRPr b="0" i="0" sz="4200" u="none" cap="none" strike="noStrike">
              <a:solidFill>
                <a:schemeClr val="lt1"/>
              </a:solidFill>
              <a:latin typeface="Lato"/>
              <a:ea typeface="Lato"/>
              <a:cs typeface="Lato"/>
              <a:sym typeface="Lato"/>
            </a:endParaRPr>
          </a:p>
        </p:txBody>
      </p:sp>
      <p:pic>
        <p:nvPicPr>
          <p:cNvPr id="254" name="Google Shape;254;g2eb95471549_1_128"/>
          <p:cNvPicPr preferRelativeResize="0"/>
          <p:nvPr/>
        </p:nvPicPr>
        <p:blipFill rotWithShape="1">
          <a:blip r:embed="rId4">
            <a:alphaModFix/>
          </a:blip>
          <a:srcRect b="0" l="0" r="0" t="0"/>
          <a:stretch/>
        </p:blipFill>
        <p:spPr>
          <a:xfrm>
            <a:off x="152400" y="4009950"/>
            <a:ext cx="2715683" cy="981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2eb95471549_1_179"/>
          <p:cNvSpPr txBox="1"/>
          <p:nvPr/>
        </p:nvSpPr>
        <p:spPr>
          <a:xfrm>
            <a:off x="251625" y="4091050"/>
            <a:ext cx="44154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200"/>
              <a:buFont typeface="Arial"/>
              <a:buNone/>
            </a:pPr>
            <a:r>
              <a:rPr b="0" i="0" lang="en" sz="4200" u="none" cap="none" strike="noStrike">
                <a:solidFill>
                  <a:schemeClr val="accent1"/>
                </a:solidFill>
                <a:latin typeface="Lato"/>
                <a:ea typeface="Lato"/>
                <a:cs typeface="Lato"/>
                <a:sym typeface="Lato"/>
              </a:rPr>
              <a:t>Extra Slides</a:t>
            </a:r>
            <a:endParaRPr b="0" i="0" sz="4200" u="none" cap="none" strike="noStrike">
              <a:solidFill>
                <a:schemeClr val="accent1"/>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g2eb95471549_1_185"/>
          <p:cNvPicPr preferRelativeResize="0"/>
          <p:nvPr/>
        </p:nvPicPr>
        <p:blipFill rotWithShape="1">
          <a:blip r:embed="rId3">
            <a:alphaModFix/>
          </a:blip>
          <a:srcRect b="0" l="0" r="0" t="0"/>
          <a:stretch/>
        </p:blipFill>
        <p:spPr>
          <a:xfrm>
            <a:off x="1520375" y="1641925"/>
            <a:ext cx="5324500" cy="1658725"/>
          </a:xfrm>
          <a:prstGeom prst="rect">
            <a:avLst/>
          </a:prstGeom>
          <a:noFill/>
          <a:ln>
            <a:noFill/>
          </a:ln>
        </p:spPr>
      </p:pic>
      <p:sp>
        <p:nvSpPr>
          <p:cNvPr id="265" name="Google Shape;265;g2eb95471549_1_185"/>
          <p:cNvSpPr txBox="1"/>
          <p:nvPr/>
        </p:nvSpPr>
        <p:spPr>
          <a:xfrm>
            <a:off x="109775" y="321575"/>
            <a:ext cx="44154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chemeClr val="accent1"/>
                </a:solidFill>
                <a:latin typeface="Lato"/>
                <a:ea typeface="Lato"/>
                <a:cs typeface="Lato"/>
                <a:sym typeface="Lato"/>
              </a:rPr>
              <a:t>FENGSHA flux equation</a:t>
            </a:r>
            <a:endParaRPr b="0" i="0" sz="2200" u="none" cap="none" strike="noStrike">
              <a:solidFill>
                <a:schemeClr val="accent1"/>
              </a:solidFill>
              <a:latin typeface="Lato"/>
              <a:ea typeface="Lato"/>
              <a:cs typeface="Lato"/>
              <a:sym typeface="Lato"/>
            </a:endParaRPr>
          </a:p>
        </p:txBody>
      </p:sp>
      <p:sp>
        <p:nvSpPr>
          <p:cNvPr id="266" name="Google Shape;266;g2eb95471549_1_185"/>
          <p:cNvSpPr/>
          <p:nvPr/>
        </p:nvSpPr>
        <p:spPr>
          <a:xfrm>
            <a:off x="4010950" y="1294350"/>
            <a:ext cx="314100" cy="6282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g2eb95471549_1_7"/>
          <p:cNvSpPr/>
          <p:nvPr/>
        </p:nvSpPr>
        <p:spPr>
          <a:xfrm>
            <a:off x="683850" y="939050"/>
            <a:ext cx="933000" cy="421200"/>
          </a:xfrm>
          <a:prstGeom prst="rect">
            <a:avLst/>
          </a:prstGeom>
          <a:solidFill>
            <a:srgbClr val="FFC11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33" name="Google Shape;133;g2eb95471549_1_7"/>
          <p:cNvSpPr txBox="1"/>
          <p:nvPr>
            <p:ph type="title"/>
          </p:nvPr>
        </p:nvSpPr>
        <p:spPr>
          <a:xfrm>
            <a:off x="727800" y="898050"/>
            <a:ext cx="7688400" cy="1518600"/>
          </a:xfrm>
          <a:prstGeom prst="rect">
            <a:avLst/>
          </a:prstGeom>
          <a:noFill/>
          <a:ln>
            <a:noFill/>
          </a:ln>
        </p:spPr>
        <p:txBody>
          <a:bodyPr anchorCtr="0" anchor="t" bIns="91425" lIns="91425" spcFirstLastPara="1" rIns="91425" wrap="square" tIns="91425">
            <a:noAutofit/>
          </a:bodyPr>
          <a:lstStyle/>
          <a:p>
            <a:pPr indent="-457200" lvl="0" marL="457200" rtl="0" algn="ctr">
              <a:lnSpc>
                <a:spcPct val="100000"/>
              </a:lnSpc>
              <a:spcBef>
                <a:spcPts val="0"/>
              </a:spcBef>
              <a:spcAft>
                <a:spcPts val="0"/>
              </a:spcAft>
              <a:buSzPts val="4840"/>
              <a:buAutoNum type="arabicPeriod"/>
            </a:pPr>
            <a:r>
              <a:rPr i="1" lang="en" sz="4840"/>
              <a:t>Where is the dust coming from?</a:t>
            </a:r>
            <a:endParaRPr i="1" sz="4840"/>
          </a:p>
          <a:p>
            <a:pPr indent="-457200" lvl="0" marL="457200" rtl="0" algn="ctr">
              <a:lnSpc>
                <a:spcPct val="100000"/>
              </a:lnSpc>
              <a:spcBef>
                <a:spcPts val="0"/>
              </a:spcBef>
              <a:spcAft>
                <a:spcPts val="0"/>
              </a:spcAft>
              <a:buSzPts val="4840"/>
              <a:buAutoNum type="arabicPeriod"/>
            </a:pPr>
            <a:r>
              <a:rPr i="1" lang="en" sz="4840"/>
              <a:t>How can we better represent outsized sources?</a:t>
            </a:r>
            <a:endParaRPr i="1" sz="484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g2eb95471549_1_103"/>
          <p:cNvPicPr preferRelativeResize="0"/>
          <p:nvPr/>
        </p:nvPicPr>
        <p:blipFill rotWithShape="1">
          <a:blip r:embed="rId3">
            <a:alphaModFix/>
          </a:blip>
          <a:srcRect b="0" l="0" r="0" t="0"/>
          <a:stretch/>
        </p:blipFill>
        <p:spPr>
          <a:xfrm>
            <a:off x="87223" y="1245032"/>
            <a:ext cx="8406824" cy="3834850"/>
          </a:xfrm>
          <a:prstGeom prst="rect">
            <a:avLst/>
          </a:prstGeom>
          <a:noFill/>
          <a:ln>
            <a:noFill/>
          </a:ln>
        </p:spPr>
      </p:pic>
      <p:pic>
        <p:nvPicPr>
          <p:cNvPr id="272" name="Google Shape;272;g2eb95471549_1_103"/>
          <p:cNvPicPr preferRelativeResize="0"/>
          <p:nvPr/>
        </p:nvPicPr>
        <p:blipFill rotWithShape="1">
          <a:blip r:embed="rId4">
            <a:alphaModFix/>
          </a:blip>
          <a:srcRect b="0" l="0" r="0" t="0"/>
          <a:stretch/>
        </p:blipFill>
        <p:spPr>
          <a:xfrm>
            <a:off x="8482676" y="1167000"/>
            <a:ext cx="508925" cy="3922675"/>
          </a:xfrm>
          <a:prstGeom prst="rect">
            <a:avLst/>
          </a:prstGeom>
          <a:noFill/>
          <a:ln>
            <a:noFill/>
          </a:ln>
        </p:spPr>
      </p:pic>
      <p:sp>
        <p:nvSpPr>
          <p:cNvPr id="273" name="Google Shape;273;g2eb95471549_1_103"/>
          <p:cNvSpPr txBox="1"/>
          <p:nvPr/>
        </p:nvSpPr>
        <p:spPr>
          <a:xfrm>
            <a:off x="2599825" y="797925"/>
            <a:ext cx="3571200" cy="614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 sz="2200" u="none" cap="none" strike="noStrike">
                <a:solidFill>
                  <a:schemeClr val="dk1"/>
                </a:solidFill>
                <a:latin typeface="Lato"/>
                <a:ea typeface="Lato"/>
                <a:cs typeface="Lato"/>
                <a:sym typeface="Lato"/>
              </a:rPr>
              <a:t>PSM Median July 2020</a:t>
            </a:r>
            <a:endParaRPr b="0" i="0" sz="2200" u="none" cap="none" strike="noStrike">
              <a:solidFill>
                <a:schemeClr val="dk1"/>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g2ecba39fd66_0_0"/>
          <p:cNvPicPr preferRelativeResize="0"/>
          <p:nvPr/>
        </p:nvPicPr>
        <p:blipFill rotWithShape="1">
          <a:blip r:embed="rId3">
            <a:alphaModFix/>
          </a:blip>
          <a:srcRect b="28209" l="0" r="13999" t="22551"/>
          <a:stretch/>
        </p:blipFill>
        <p:spPr>
          <a:xfrm>
            <a:off x="45075" y="972075"/>
            <a:ext cx="8463700" cy="3847300"/>
          </a:xfrm>
          <a:prstGeom prst="rect">
            <a:avLst/>
          </a:prstGeom>
          <a:noFill/>
          <a:ln>
            <a:noFill/>
          </a:ln>
        </p:spPr>
      </p:pic>
      <p:pic>
        <p:nvPicPr>
          <p:cNvPr id="279" name="Google Shape;279;g2ecba39fd66_0_0"/>
          <p:cNvPicPr preferRelativeResize="0"/>
          <p:nvPr/>
        </p:nvPicPr>
        <p:blipFill rotWithShape="1">
          <a:blip r:embed="rId3">
            <a:alphaModFix/>
          </a:blip>
          <a:srcRect b="0" l="85843" r="0" t="0"/>
          <a:stretch/>
        </p:blipFill>
        <p:spPr>
          <a:xfrm>
            <a:off x="8446425" y="1591275"/>
            <a:ext cx="536950" cy="3011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g2eb95471549_1_15"/>
          <p:cNvSpPr txBox="1"/>
          <p:nvPr>
            <p:ph type="title"/>
          </p:nvPr>
        </p:nvSpPr>
        <p:spPr>
          <a:xfrm>
            <a:off x="457200" y="-97371"/>
            <a:ext cx="8229600" cy="857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400"/>
              <a:buNone/>
            </a:pPr>
            <a:r>
              <a:rPr lang="en"/>
              <a:t>What is an Alluvial?</a:t>
            </a:r>
            <a:endParaRPr/>
          </a:p>
        </p:txBody>
      </p:sp>
      <p:sp>
        <p:nvSpPr>
          <p:cNvPr id="139" name="Google Shape;139;g2eb95471549_1_15"/>
          <p:cNvSpPr txBox="1"/>
          <p:nvPr>
            <p:ph idx="1" type="body"/>
          </p:nvPr>
        </p:nvSpPr>
        <p:spPr>
          <a:xfrm>
            <a:off x="322113" y="3878694"/>
            <a:ext cx="4038600" cy="960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560"/>
              </a:spcBef>
              <a:spcAft>
                <a:spcPts val="0"/>
              </a:spcAft>
              <a:buSzPts val="2800"/>
              <a:buNone/>
            </a:pPr>
            <a:r>
              <a:rPr lang="en" sz="2500"/>
              <a:t>Alluvial fan in Rocky Mountain National Park</a:t>
            </a:r>
            <a:endParaRPr sz="2500"/>
          </a:p>
        </p:txBody>
      </p:sp>
      <p:sp>
        <p:nvSpPr>
          <p:cNvPr id="140" name="Google Shape;140;g2eb95471549_1_15"/>
          <p:cNvSpPr txBox="1"/>
          <p:nvPr>
            <p:ph idx="2" type="body"/>
          </p:nvPr>
        </p:nvSpPr>
        <p:spPr>
          <a:xfrm>
            <a:off x="4648200" y="3987431"/>
            <a:ext cx="4038600" cy="518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560"/>
              </a:spcBef>
              <a:spcAft>
                <a:spcPts val="0"/>
              </a:spcAft>
              <a:buSzPts val="2800"/>
              <a:buNone/>
            </a:pPr>
            <a:r>
              <a:rPr lang="en" sz="2500"/>
              <a:t>Alluvial sediments streaming off the coast of Namibia</a:t>
            </a:r>
            <a:endParaRPr sz="2500"/>
          </a:p>
        </p:txBody>
      </p:sp>
      <p:pic>
        <p:nvPicPr>
          <p:cNvPr id="141" name="Google Shape;141;g2eb95471549_1_15"/>
          <p:cNvPicPr preferRelativeResize="0"/>
          <p:nvPr/>
        </p:nvPicPr>
        <p:blipFill rotWithShape="1">
          <a:blip r:embed="rId3">
            <a:alphaModFix/>
          </a:blip>
          <a:srcRect b="0" l="0" r="0" t="0"/>
          <a:stretch/>
        </p:blipFill>
        <p:spPr>
          <a:xfrm>
            <a:off x="680100" y="808100"/>
            <a:ext cx="3322625" cy="3144000"/>
          </a:xfrm>
          <a:prstGeom prst="rect">
            <a:avLst/>
          </a:prstGeom>
          <a:noFill/>
          <a:ln>
            <a:noFill/>
          </a:ln>
        </p:spPr>
      </p:pic>
      <p:pic>
        <p:nvPicPr>
          <p:cNvPr id="142" name="Google Shape;142;g2eb95471549_1_15"/>
          <p:cNvPicPr preferRelativeResize="0"/>
          <p:nvPr/>
        </p:nvPicPr>
        <p:blipFill rotWithShape="1">
          <a:blip r:embed="rId4">
            <a:alphaModFix/>
          </a:blip>
          <a:srcRect b="0" l="0" r="0" t="0"/>
          <a:stretch/>
        </p:blipFill>
        <p:spPr>
          <a:xfrm>
            <a:off x="5118763" y="724662"/>
            <a:ext cx="3097473" cy="33108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g2eb95471549_1_24"/>
          <p:cNvSpPr txBox="1"/>
          <p:nvPr/>
        </p:nvSpPr>
        <p:spPr>
          <a:xfrm>
            <a:off x="-466357" y="323600"/>
            <a:ext cx="10088700" cy="954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0" i="0" lang="en" sz="2500" u="none" cap="none" strike="noStrike">
                <a:solidFill>
                  <a:srgbClr val="000000"/>
                </a:solidFill>
                <a:latin typeface="Arial"/>
                <a:ea typeface="Arial"/>
                <a:cs typeface="Arial"/>
                <a:sym typeface="Arial"/>
              </a:rPr>
              <a:t>June 16</a:t>
            </a:r>
            <a:r>
              <a:rPr b="0" baseline="30000" i="0" lang="en" sz="2500" u="none" cap="none" strike="noStrike">
                <a:solidFill>
                  <a:srgbClr val="000000"/>
                </a:solidFill>
                <a:latin typeface="Arial"/>
                <a:ea typeface="Arial"/>
                <a:cs typeface="Arial"/>
                <a:sym typeface="Arial"/>
              </a:rPr>
              <a:t>th</a:t>
            </a:r>
            <a:r>
              <a:rPr b="0" i="0" lang="en" sz="2500" u="none" cap="none" strike="noStrike">
                <a:solidFill>
                  <a:srgbClr val="000000"/>
                </a:solidFill>
                <a:latin typeface="Arial"/>
                <a:ea typeface="Arial"/>
                <a:cs typeface="Arial"/>
                <a:sym typeface="Arial"/>
              </a:rPr>
              <a:t>, 2020, AOD Comparison</a:t>
            </a:r>
            <a:endParaRPr b="0" i="0" sz="2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500"/>
              <a:buFont typeface="Arial"/>
              <a:buNone/>
            </a:pPr>
            <a:r>
              <a:rPr b="0" i="0" lang="en" sz="2500" u="none" cap="none" strike="noStrike">
                <a:solidFill>
                  <a:srgbClr val="000000"/>
                </a:solidFill>
                <a:latin typeface="Arial"/>
                <a:ea typeface="Arial"/>
                <a:cs typeface="Arial"/>
                <a:sym typeface="Arial"/>
              </a:rPr>
              <a:t>Model vs MODIS</a:t>
            </a:r>
            <a:endParaRPr b="0" i="0" sz="2500" u="none" cap="none" strike="noStrike">
              <a:solidFill>
                <a:srgbClr val="000000"/>
              </a:solidFill>
              <a:latin typeface="Arial"/>
              <a:ea typeface="Arial"/>
              <a:cs typeface="Arial"/>
              <a:sym typeface="Arial"/>
            </a:endParaRPr>
          </a:p>
        </p:txBody>
      </p:sp>
      <p:pic>
        <p:nvPicPr>
          <p:cNvPr id="148" name="Google Shape;148;g2eb95471549_1_24"/>
          <p:cNvPicPr preferRelativeResize="0"/>
          <p:nvPr/>
        </p:nvPicPr>
        <p:blipFill rotWithShape="1">
          <a:blip r:embed="rId3">
            <a:alphaModFix/>
          </a:blip>
          <a:srcRect b="0" l="0" r="0" t="0"/>
          <a:stretch/>
        </p:blipFill>
        <p:spPr>
          <a:xfrm>
            <a:off x="76200" y="1201691"/>
            <a:ext cx="8991600" cy="2289708"/>
          </a:xfrm>
          <a:prstGeom prst="rect">
            <a:avLst/>
          </a:prstGeom>
          <a:noFill/>
          <a:ln>
            <a:noFill/>
          </a:ln>
        </p:spPr>
      </p:pic>
      <p:sp>
        <p:nvSpPr>
          <p:cNvPr id="149" name="Google Shape;149;g2eb95471549_1_24"/>
          <p:cNvSpPr txBox="1"/>
          <p:nvPr/>
        </p:nvSpPr>
        <p:spPr>
          <a:xfrm>
            <a:off x="41250" y="3567600"/>
            <a:ext cx="88392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1" lang="en" sz="1800" u="none" cap="none" strike="noStrike">
                <a:solidFill>
                  <a:srgbClr val="000000"/>
                </a:solidFill>
                <a:latin typeface="Arial"/>
                <a:ea typeface="Arial"/>
                <a:cs typeface="Arial"/>
                <a:sym typeface="Arial"/>
              </a:rPr>
              <a:t>Left: UFS AOD using the FENGSHA dust emission scheme for June 16</a:t>
            </a:r>
            <a:r>
              <a:rPr b="0" baseline="30000" i="1" lang="en" sz="1800" u="none" cap="none" strike="noStrike">
                <a:solidFill>
                  <a:srgbClr val="000000"/>
                </a:solidFill>
                <a:latin typeface="Arial"/>
                <a:ea typeface="Arial"/>
                <a:cs typeface="Arial"/>
                <a:sym typeface="Arial"/>
              </a:rPr>
              <a:t>th</a:t>
            </a:r>
            <a:r>
              <a:rPr b="0" i="1" lang="en" sz="1800" u="none" cap="none" strike="noStrike">
                <a:solidFill>
                  <a:srgbClr val="000000"/>
                </a:solidFill>
                <a:latin typeface="Arial"/>
                <a:ea typeface="Arial"/>
                <a:cs typeface="Arial"/>
                <a:sym typeface="Arial"/>
              </a:rPr>
              <a:t> ,2020 at 09 UTZ. Right: </a:t>
            </a:r>
            <a:r>
              <a:rPr b="0" i="0" lang="en" sz="1800" u="none" cap="none" strike="noStrike">
                <a:solidFill>
                  <a:srgbClr val="000000"/>
                </a:solidFill>
                <a:latin typeface="Arial"/>
                <a:ea typeface="Arial"/>
                <a:cs typeface="Arial"/>
                <a:sym typeface="Arial"/>
              </a:rPr>
              <a:t>MODIS combined dark target and deep blue AOD grided to 500m resolution for June 16th, 2020</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g2eb95471549_1_42"/>
          <p:cNvSpPr/>
          <p:nvPr/>
        </p:nvSpPr>
        <p:spPr>
          <a:xfrm>
            <a:off x="7437225" y="55675"/>
            <a:ext cx="1659300" cy="1304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155" name="Google Shape;155;g2eb95471549_1_42"/>
          <p:cNvPicPr preferRelativeResize="0"/>
          <p:nvPr/>
        </p:nvPicPr>
        <p:blipFill rotWithShape="1">
          <a:blip r:embed="rId3">
            <a:alphaModFix/>
          </a:blip>
          <a:srcRect b="0" l="0" r="0" t="0"/>
          <a:stretch/>
        </p:blipFill>
        <p:spPr>
          <a:xfrm>
            <a:off x="36975" y="1278825"/>
            <a:ext cx="7006850" cy="2580725"/>
          </a:xfrm>
          <a:prstGeom prst="rect">
            <a:avLst/>
          </a:prstGeom>
          <a:noFill/>
          <a:ln>
            <a:noFill/>
          </a:ln>
        </p:spPr>
      </p:pic>
      <p:sp>
        <p:nvSpPr>
          <p:cNvPr id="156" name="Google Shape;156;g2eb95471549_1_42"/>
          <p:cNvSpPr txBox="1"/>
          <p:nvPr/>
        </p:nvSpPr>
        <p:spPr>
          <a:xfrm>
            <a:off x="803875" y="0"/>
            <a:ext cx="7222500" cy="954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0" i="0" lang="en" sz="2500" u="none" cap="none" strike="noStrike">
                <a:solidFill>
                  <a:srgbClr val="000000"/>
                </a:solidFill>
                <a:latin typeface="Arial"/>
                <a:ea typeface="Arial"/>
                <a:cs typeface="Arial"/>
                <a:sym typeface="Arial"/>
              </a:rPr>
              <a:t>June 16</a:t>
            </a:r>
            <a:r>
              <a:rPr b="0" baseline="30000" i="0" lang="en" sz="2500" u="none" cap="none" strike="noStrike">
                <a:solidFill>
                  <a:srgbClr val="000000"/>
                </a:solidFill>
                <a:latin typeface="Arial"/>
                <a:ea typeface="Arial"/>
                <a:cs typeface="Arial"/>
                <a:sym typeface="Arial"/>
              </a:rPr>
              <a:t>th</a:t>
            </a:r>
            <a:r>
              <a:rPr b="0" i="0" lang="en" sz="2500" u="none" cap="none" strike="noStrike">
                <a:solidFill>
                  <a:srgbClr val="000000"/>
                </a:solidFill>
                <a:latin typeface="Arial"/>
                <a:ea typeface="Arial"/>
                <a:cs typeface="Arial"/>
                <a:sym typeface="Arial"/>
              </a:rPr>
              <a:t>, 2020, AOD Comparison - Namibia</a:t>
            </a:r>
            <a:endParaRPr b="0" i="0" sz="2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500"/>
              <a:buFont typeface="Arial"/>
              <a:buNone/>
            </a:pPr>
            <a:r>
              <a:rPr b="0" i="0" lang="en" sz="2500" u="none" cap="none" strike="noStrike">
                <a:solidFill>
                  <a:srgbClr val="000000"/>
                </a:solidFill>
                <a:latin typeface="Arial"/>
                <a:ea typeface="Arial"/>
                <a:cs typeface="Arial"/>
                <a:sym typeface="Arial"/>
              </a:rPr>
              <a:t>Model vs MODIS</a:t>
            </a:r>
            <a:endParaRPr b="0" i="0" sz="2500" u="none" cap="none" strike="noStrike">
              <a:solidFill>
                <a:srgbClr val="000000"/>
              </a:solidFill>
              <a:latin typeface="Arial"/>
              <a:ea typeface="Arial"/>
              <a:cs typeface="Arial"/>
              <a:sym typeface="Arial"/>
            </a:endParaRPr>
          </a:p>
        </p:txBody>
      </p:sp>
      <p:sp>
        <p:nvSpPr>
          <p:cNvPr id="157" name="Google Shape;157;g2eb95471549_1_42"/>
          <p:cNvSpPr txBox="1"/>
          <p:nvPr/>
        </p:nvSpPr>
        <p:spPr>
          <a:xfrm>
            <a:off x="-17550" y="4184075"/>
            <a:ext cx="91791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1" lang="en" sz="1800" u="none" cap="none" strike="noStrike">
                <a:solidFill>
                  <a:srgbClr val="000000"/>
                </a:solidFill>
                <a:latin typeface="Arial"/>
                <a:ea typeface="Arial"/>
                <a:cs typeface="Arial"/>
                <a:sym typeface="Arial"/>
              </a:rPr>
              <a:t>Left: Modeled AOD on June 16</a:t>
            </a:r>
            <a:r>
              <a:rPr b="0" baseline="30000" i="1" lang="en" sz="1800" u="none" cap="none" strike="noStrike">
                <a:solidFill>
                  <a:srgbClr val="000000"/>
                </a:solidFill>
                <a:latin typeface="Arial"/>
                <a:ea typeface="Arial"/>
                <a:cs typeface="Arial"/>
                <a:sym typeface="Arial"/>
              </a:rPr>
              <a:t>th</a:t>
            </a:r>
            <a:r>
              <a:rPr b="0" i="1" lang="en" sz="1800" u="none" cap="none" strike="noStrike">
                <a:solidFill>
                  <a:srgbClr val="000000"/>
                </a:solidFill>
                <a:latin typeface="Arial"/>
                <a:ea typeface="Arial"/>
                <a:cs typeface="Arial"/>
                <a:sym typeface="Arial"/>
              </a:rPr>
              <a:t>, 2020. Middle: Highlights the coast of Namibia and the missing emission due to alluvial flows. Right: MODIS AOD over the same region at the same time with highlighted retrieved AOD in line with the emissions seen in the RGB</a:t>
            </a:r>
            <a:endParaRPr b="0" i="1" sz="1800" u="none" cap="none" strike="noStrike">
              <a:solidFill>
                <a:srgbClr val="000000"/>
              </a:solidFill>
              <a:latin typeface="Arial"/>
              <a:ea typeface="Arial"/>
              <a:cs typeface="Arial"/>
              <a:sym typeface="Arial"/>
            </a:endParaRPr>
          </a:p>
        </p:txBody>
      </p:sp>
      <p:pic>
        <p:nvPicPr>
          <p:cNvPr id="158" name="Google Shape;158;g2eb95471549_1_42"/>
          <p:cNvPicPr preferRelativeResize="0"/>
          <p:nvPr/>
        </p:nvPicPr>
        <p:blipFill rotWithShape="1">
          <a:blip r:embed="rId4">
            <a:alphaModFix/>
          </a:blip>
          <a:srcRect b="0" l="0" r="0" t="0"/>
          <a:stretch/>
        </p:blipFill>
        <p:spPr>
          <a:xfrm>
            <a:off x="7169550" y="780262"/>
            <a:ext cx="1883275" cy="3367050"/>
          </a:xfrm>
          <a:prstGeom prst="rect">
            <a:avLst/>
          </a:prstGeom>
          <a:noFill/>
          <a:ln>
            <a:noFill/>
          </a:ln>
        </p:spPr>
      </p:pic>
      <p:pic>
        <p:nvPicPr>
          <p:cNvPr id="159" name="Google Shape;159;g2eb95471549_1_42"/>
          <p:cNvPicPr preferRelativeResize="0"/>
          <p:nvPr/>
        </p:nvPicPr>
        <p:blipFill rotWithShape="1">
          <a:blip r:embed="rId5">
            <a:alphaModFix/>
          </a:blip>
          <a:srcRect b="0" l="0" r="0" t="0"/>
          <a:stretch/>
        </p:blipFill>
        <p:spPr>
          <a:xfrm>
            <a:off x="5823750" y="2792250"/>
            <a:ext cx="862175" cy="862175"/>
          </a:xfrm>
          <a:prstGeom prst="rect">
            <a:avLst/>
          </a:prstGeom>
          <a:noFill/>
          <a:ln>
            <a:noFill/>
          </a:ln>
        </p:spPr>
      </p:pic>
      <p:pic>
        <p:nvPicPr>
          <p:cNvPr id="160" name="Google Shape;160;g2eb95471549_1_42"/>
          <p:cNvPicPr preferRelativeResize="0"/>
          <p:nvPr/>
        </p:nvPicPr>
        <p:blipFill rotWithShape="1">
          <a:blip r:embed="rId6">
            <a:alphaModFix/>
          </a:blip>
          <a:srcRect b="0" l="0" r="0" t="0"/>
          <a:stretch/>
        </p:blipFill>
        <p:spPr>
          <a:xfrm>
            <a:off x="803863" y="913762"/>
            <a:ext cx="3097473" cy="33108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2eb95471549_1_58"/>
          <p:cNvSpPr txBox="1"/>
          <p:nvPr/>
        </p:nvSpPr>
        <p:spPr>
          <a:xfrm>
            <a:off x="4400975" y="1814400"/>
            <a:ext cx="4028700" cy="21588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15000"/>
              </a:lnSpc>
              <a:spcBef>
                <a:spcPts val="0"/>
              </a:spcBef>
              <a:spcAft>
                <a:spcPts val="0"/>
              </a:spcAft>
              <a:buClr>
                <a:srgbClr val="000000"/>
              </a:buClr>
              <a:buSzPts val="1900"/>
              <a:buFont typeface="Arial"/>
              <a:buAutoNum type="arabicPeriod"/>
            </a:pPr>
            <a:r>
              <a:rPr b="0" i="0" lang="en" sz="1900" u="none" cap="none" strike="noStrike">
                <a:solidFill>
                  <a:srgbClr val="000000"/>
                </a:solidFill>
                <a:latin typeface="Arial"/>
                <a:ea typeface="Arial"/>
                <a:cs typeface="Arial"/>
                <a:sym typeface="Arial"/>
              </a:rPr>
              <a:t>Create a global map of alluvial flows at 500m resolution. (monthly resolution)</a:t>
            </a:r>
            <a:endParaRPr b="0" i="0" sz="1900" u="none" cap="none" strike="noStrike">
              <a:solidFill>
                <a:srgbClr val="000000"/>
              </a:solidFill>
              <a:latin typeface="Arial"/>
              <a:ea typeface="Arial"/>
              <a:cs typeface="Arial"/>
              <a:sym typeface="Arial"/>
            </a:endParaRPr>
          </a:p>
          <a:p>
            <a:pPr indent="-349250" lvl="0" marL="457200" marR="0" rtl="0" algn="l">
              <a:lnSpc>
                <a:spcPct val="115000"/>
              </a:lnSpc>
              <a:spcBef>
                <a:spcPts val="0"/>
              </a:spcBef>
              <a:spcAft>
                <a:spcPts val="0"/>
              </a:spcAft>
              <a:buClr>
                <a:srgbClr val="000000"/>
              </a:buClr>
              <a:buSzPts val="1900"/>
              <a:buFont typeface="Arial"/>
              <a:buAutoNum type="arabicPeriod"/>
            </a:pPr>
            <a:r>
              <a:rPr b="0" i="0" lang="en" sz="1900" u="none" cap="none" strike="noStrike">
                <a:solidFill>
                  <a:srgbClr val="000000"/>
                </a:solidFill>
                <a:latin typeface="Arial"/>
                <a:ea typeface="Arial"/>
                <a:cs typeface="Arial"/>
                <a:sym typeface="Arial"/>
              </a:rPr>
              <a:t>Use this map along with the SSM to show impact on global dust emissions and transport.</a:t>
            </a:r>
            <a:endParaRPr b="0" i="0" sz="1900" u="none" cap="none" strike="noStrike">
              <a:solidFill>
                <a:srgbClr val="000000"/>
              </a:solidFill>
              <a:latin typeface="Arial"/>
              <a:ea typeface="Arial"/>
              <a:cs typeface="Arial"/>
              <a:sym typeface="Arial"/>
            </a:endParaRPr>
          </a:p>
        </p:txBody>
      </p:sp>
      <p:sp>
        <p:nvSpPr>
          <p:cNvPr id="166" name="Google Shape;166;g2eb95471549_1_58"/>
          <p:cNvSpPr txBox="1"/>
          <p:nvPr>
            <p:ph idx="4294967295" type="title"/>
          </p:nvPr>
        </p:nvSpPr>
        <p:spPr>
          <a:xfrm>
            <a:off x="349875" y="166829"/>
            <a:ext cx="8229600" cy="857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solidFill>
                  <a:schemeClr val="dk1"/>
                </a:solidFill>
              </a:rPr>
              <a:t>Methods:</a:t>
            </a:r>
            <a:endParaRPr>
              <a:solidFill>
                <a:schemeClr val="dk1"/>
              </a:solidFill>
            </a:endParaRPr>
          </a:p>
        </p:txBody>
      </p:sp>
      <p:pic>
        <p:nvPicPr>
          <p:cNvPr id="167" name="Google Shape;167;g2eb95471549_1_58"/>
          <p:cNvPicPr preferRelativeResize="0"/>
          <p:nvPr/>
        </p:nvPicPr>
        <p:blipFill rotWithShape="1">
          <a:blip r:embed="rId3">
            <a:alphaModFix/>
          </a:blip>
          <a:srcRect b="0" l="48355" r="0" t="23878"/>
          <a:stretch/>
        </p:blipFill>
        <p:spPr>
          <a:xfrm>
            <a:off x="579050" y="797425"/>
            <a:ext cx="3016449" cy="4192749"/>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2eb95471549_1_72"/>
          <p:cNvSpPr txBox="1"/>
          <p:nvPr/>
        </p:nvSpPr>
        <p:spPr>
          <a:xfrm>
            <a:off x="41300" y="3752100"/>
            <a:ext cx="4209000" cy="1391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MYD09A1 Version 6.1</a:t>
            </a:r>
            <a:endParaRPr b="1"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Surface reflectance bands at 500m resolution:</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Band 1 (red) (620-670 nm)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Band 4 (green) (545-565 nm)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Band 3 (blue) 3 (459-479 nm) </a:t>
            </a:r>
            <a:endParaRPr b="0" i="0" sz="1400" u="none" cap="none" strike="noStrike">
              <a:solidFill>
                <a:srgbClr val="000000"/>
              </a:solidFill>
              <a:latin typeface="Arial"/>
              <a:ea typeface="Arial"/>
              <a:cs typeface="Arial"/>
              <a:sym typeface="Arial"/>
            </a:endParaRPr>
          </a:p>
        </p:txBody>
      </p:sp>
      <p:sp>
        <p:nvSpPr>
          <p:cNvPr id="173" name="Google Shape;173;g2eb95471549_1_72"/>
          <p:cNvSpPr txBox="1"/>
          <p:nvPr/>
        </p:nvSpPr>
        <p:spPr>
          <a:xfrm>
            <a:off x="3975600" y="3950150"/>
            <a:ext cx="5168400" cy="1143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HydroSheds </a:t>
            </a:r>
            <a:endParaRPr b="1"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Flow accumulation -</a:t>
            </a:r>
            <a:r>
              <a:rPr b="0" i="0" lang="en" sz="1400" u="none" cap="none" strike="noStrike">
                <a:solidFill>
                  <a:srgbClr val="000000"/>
                </a:solidFill>
                <a:highlight>
                  <a:srgbClr val="FFFFFF"/>
                </a:highlight>
                <a:latin typeface="Arial"/>
                <a:ea typeface="Arial"/>
                <a:cs typeface="Arial"/>
                <a:sym typeface="Arial"/>
              </a:rPr>
              <a:t> the extent of upstream area (either in number of cells or in hectares) draining into each cell.</a:t>
            </a:r>
            <a:endParaRPr b="0" i="0" sz="1400" u="none" cap="none" strike="noStrike">
              <a:solidFill>
                <a:srgbClr val="000000"/>
              </a:solidFill>
              <a:highlight>
                <a:srgbClr val="FFFFFF"/>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4" name="Google Shape;174;g2eb95471549_1_72"/>
          <p:cNvPicPr preferRelativeResize="0"/>
          <p:nvPr/>
        </p:nvPicPr>
        <p:blipFill rotWithShape="1">
          <a:blip r:embed="rId3">
            <a:alphaModFix/>
          </a:blip>
          <a:srcRect b="0" l="0" r="0" t="0"/>
          <a:stretch/>
        </p:blipFill>
        <p:spPr>
          <a:xfrm>
            <a:off x="3876550" y="793313"/>
            <a:ext cx="5119425" cy="2958800"/>
          </a:xfrm>
          <a:prstGeom prst="rect">
            <a:avLst/>
          </a:prstGeom>
          <a:noFill/>
          <a:ln>
            <a:noFill/>
          </a:ln>
        </p:spPr>
      </p:pic>
      <p:pic>
        <p:nvPicPr>
          <p:cNvPr id="175" name="Google Shape;175;g2eb95471549_1_72"/>
          <p:cNvPicPr preferRelativeResize="0"/>
          <p:nvPr/>
        </p:nvPicPr>
        <p:blipFill rotWithShape="1">
          <a:blip r:embed="rId4">
            <a:alphaModFix/>
          </a:blip>
          <a:srcRect b="0" l="0" r="0" t="0"/>
          <a:stretch/>
        </p:blipFill>
        <p:spPr>
          <a:xfrm>
            <a:off x="358800" y="499675"/>
            <a:ext cx="3095300" cy="325241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g2eb95471549_1_82"/>
          <p:cNvPicPr preferRelativeResize="0"/>
          <p:nvPr/>
        </p:nvPicPr>
        <p:blipFill rotWithShape="1">
          <a:blip r:embed="rId3">
            <a:alphaModFix/>
          </a:blip>
          <a:srcRect b="0" l="0" r="0" t="0"/>
          <a:stretch/>
        </p:blipFill>
        <p:spPr>
          <a:xfrm>
            <a:off x="152400" y="152400"/>
            <a:ext cx="5310473" cy="4838700"/>
          </a:xfrm>
          <a:prstGeom prst="rect">
            <a:avLst/>
          </a:prstGeom>
          <a:noFill/>
          <a:ln>
            <a:noFill/>
          </a:ln>
        </p:spPr>
      </p:pic>
      <p:sp>
        <p:nvSpPr>
          <p:cNvPr id="181" name="Google Shape;181;g2eb95471549_1_82"/>
          <p:cNvSpPr txBox="1"/>
          <p:nvPr/>
        </p:nvSpPr>
        <p:spPr>
          <a:xfrm>
            <a:off x="5638850" y="2196100"/>
            <a:ext cx="3000000" cy="1055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June 25</a:t>
            </a:r>
            <a:r>
              <a:rPr b="0" baseline="30000" i="0" lang="en" sz="2300" u="none" cap="none" strike="noStrike">
                <a:solidFill>
                  <a:srgbClr val="000000"/>
                </a:solidFill>
                <a:latin typeface="Arial"/>
                <a:ea typeface="Arial"/>
                <a:cs typeface="Arial"/>
                <a:sym typeface="Arial"/>
              </a:rPr>
              <a:t>th</a:t>
            </a:r>
            <a:r>
              <a:rPr b="0" i="0" lang="en" sz="1400" u="none" cap="none" strike="noStrike">
                <a:solidFill>
                  <a:srgbClr val="000000"/>
                </a:solidFill>
                <a:latin typeface="Arial"/>
                <a:ea typeface="Arial"/>
                <a:cs typeface="Arial"/>
                <a:sym typeface="Arial"/>
              </a:rPr>
              <a:t>, 2020. </a:t>
            </a:r>
            <a:endParaRPr b="0" i="0" sz="1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PSM, AFM, DSM, SSM.</a:t>
            </a:r>
            <a:endParaRPr b="0" i="0" sz="1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Namibia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g2eb95471549_1_99"/>
          <p:cNvPicPr preferRelativeResize="0"/>
          <p:nvPr/>
        </p:nvPicPr>
        <p:blipFill rotWithShape="1">
          <a:blip r:embed="rId3">
            <a:alphaModFix/>
          </a:blip>
          <a:srcRect b="0" l="0" r="0" t="0"/>
          <a:stretch/>
        </p:blipFill>
        <p:spPr>
          <a:xfrm>
            <a:off x="77437" y="480504"/>
            <a:ext cx="4191401" cy="4407110"/>
          </a:xfrm>
          <a:prstGeom prst="rect">
            <a:avLst/>
          </a:prstGeom>
          <a:noFill/>
          <a:ln>
            <a:noFill/>
          </a:ln>
        </p:spPr>
      </p:pic>
      <p:pic>
        <p:nvPicPr>
          <p:cNvPr id="187" name="Google Shape;187;g2eb95471549_1_99"/>
          <p:cNvPicPr preferRelativeResize="0"/>
          <p:nvPr/>
        </p:nvPicPr>
        <p:blipFill rotWithShape="1">
          <a:blip r:embed="rId4">
            <a:alphaModFix/>
          </a:blip>
          <a:srcRect b="0" l="0" r="0" t="0"/>
          <a:stretch/>
        </p:blipFill>
        <p:spPr>
          <a:xfrm>
            <a:off x="4390075" y="587963"/>
            <a:ext cx="2966099" cy="41921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145FA6"/>
      </a:accent2>
      <a:accent3>
        <a:srgbClr val="EE4238"/>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