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embeddedFontLst>
    <p:embeddedFont>
      <p:font typeface="Arial Black" panose="020B0604020202020204" pitchFamily="3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4LGV53DH1Zyxa9t8bw+yPxzAF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1A2AF6-5267-4F3A-AF4B-F11974D68ADE}">
  <a:tblStyle styleId="{2D1A2AF6-5267-4F3A-AF4B-F11974D68AD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5" name="Google Shape;19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3" name="Google Shape;25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ee510d08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ee510d08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ecad916cac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1" name="Google Shape;311;g2ecad916cac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1" name="Google Shape;33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1" name="Google Shape;3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8" name="Google Shape;35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" name="Google Shape;10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8" name="Google Shape;14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2E75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body" idx="1"/>
          </p:nvPr>
        </p:nvSpPr>
        <p:spPr>
          <a:xfrm>
            <a:off x="838200" y="1211283"/>
            <a:ext cx="10515600" cy="49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419" y="295937"/>
            <a:ext cx="554518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08" y="6043181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3"/>
          <p:cNvSpPr/>
          <p:nvPr/>
        </p:nvSpPr>
        <p:spPr>
          <a:xfrm rot="-5400000">
            <a:off x="1366814" y="855040"/>
            <a:ext cx="45826" cy="37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3"/>
          <p:cNvSpPr/>
          <p:nvPr/>
        </p:nvSpPr>
        <p:spPr>
          <a:xfrm rot="-5400000">
            <a:off x="995487" y="853464"/>
            <a:ext cx="45826" cy="376012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3"/>
          <p:cNvSpPr/>
          <p:nvPr/>
        </p:nvSpPr>
        <p:spPr>
          <a:xfrm rot="-5400000">
            <a:off x="818174" y="804240"/>
            <a:ext cx="45826" cy="37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3"/>
          <p:cNvSpPr/>
          <p:nvPr/>
        </p:nvSpPr>
        <p:spPr>
          <a:xfrm rot="-5400000">
            <a:off x="446847" y="802664"/>
            <a:ext cx="45826" cy="376012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rgbClr val="2E75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9" name="Google Shape;2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419" y="295937"/>
            <a:ext cx="554518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14"/>
          <p:cNvSpPr/>
          <p:nvPr/>
        </p:nvSpPr>
        <p:spPr>
          <a:xfrm rot="-5400000">
            <a:off x="1366814" y="855040"/>
            <a:ext cx="45826" cy="37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4"/>
          <p:cNvSpPr/>
          <p:nvPr/>
        </p:nvSpPr>
        <p:spPr>
          <a:xfrm rot="-5400000">
            <a:off x="995487" y="853464"/>
            <a:ext cx="45826" cy="376012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14"/>
          <p:cNvSpPr/>
          <p:nvPr/>
        </p:nvSpPr>
        <p:spPr>
          <a:xfrm rot="-5400000">
            <a:off x="818174" y="804240"/>
            <a:ext cx="45826" cy="3728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14"/>
          <p:cNvSpPr/>
          <p:nvPr/>
        </p:nvSpPr>
        <p:spPr>
          <a:xfrm rot="-5400000">
            <a:off x="446847" y="802664"/>
            <a:ext cx="45826" cy="376012"/>
          </a:xfrm>
          <a:prstGeom prst="rect">
            <a:avLst/>
          </a:prstGeom>
          <a:solidFill>
            <a:srgbClr val="145FA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08" y="6043181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https://gmd.copernicus.org/articles/7/1819/2014/gmd-7-1819-2014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ournals.ametsoc.org/view/journals/wefo/36/2/WAF-D-20-0110.1.xml" TargetMode="External"/><Relationship Id="rId5" Type="http://schemas.openxmlformats.org/officeDocument/2006/relationships/hyperlink" Target="https://journals.ametsoc.org/view/journals/mwre/119/2/1520-0493_1991_119_0477_arorai_2_0_co_2.xml" TargetMode="External"/><Relationship Id="rId4" Type="http://schemas.openxmlformats.org/officeDocument/2006/relationships/hyperlink" Target="https://journals.ametsoc.org/view/journals/mwre/116/11/1520-0493_1988_116_2132_holpit_2_0_co_2.x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ctrTitle"/>
          </p:nvPr>
        </p:nvSpPr>
        <p:spPr>
          <a:xfrm>
            <a:off x="1066800" y="1122363"/>
            <a:ext cx="9906000" cy="2176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Rapid Refresh Forecast System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1" dirty="0">
                <a:latin typeface="Arial"/>
                <a:ea typeface="Arial"/>
                <a:cs typeface="Arial"/>
                <a:sym typeface="Arial"/>
              </a:rPr>
              <a:t>Data Assimilation System: </a:t>
            </a:r>
            <a:br>
              <a:rPr lang="en-US" sz="3600" b="1" dirty="0">
                <a:latin typeface="Arial"/>
                <a:ea typeface="Arial"/>
                <a:cs typeface="Arial"/>
                <a:sym typeface="Arial"/>
              </a:rPr>
            </a:br>
            <a:endParaRPr sz="1200" b="1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2800" b="1" dirty="0">
                <a:latin typeface="Arial"/>
                <a:ea typeface="Arial"/>
                <a:cs typeface="Arial"/>
                <a:sym typeface="Arial"/>
              </a:rPr>
              <a:t>overview and development status</a:t>
            </a:r>
            <a:endParaRPr sz="28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subTitle" idx="1"/>
          </p:nvPr>
        </p:nvSpPr>
        <p:spPr>
          <a:xfrm>
            <a:off x="1524000" y="3429001"/>
            <a:ext cx="9144000" cy="2721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700" dirty="0"/>
              <a:t>Ming Hu</a:t>
            </a:r>
            <a:r>
              <a:rPr lang="en-US" sz="1700" baseline="30000" dirty="0"/>
              <a:t>1</a:t>
            </a:r>
            <a:r>
              <a:rPr lang="en-US" sz="1700" dirty="0"/>
              <a:t>, Shun Liu</a:t>
            </a:r>
            <a:r>
              <a:rPr lang="en-US" sz="1700" baseline="30000" dirty="0"/>
              <a:t>2</a:t>
            </a:r>
            <a:r>
              <a:rPr lang="en-US" sz="1700" dirty="0"/>
              <a:t>, David Dowell</a:t>
            </a:r>
            <a:r>
              <a:rPr lang="en-US" sz="1700" baseline="30000" dirty="0"/>
              <a:t>1</a:t>
            </a:r>
            <a:r>
              <a:rPr lang="en-US" sz="1700" dirty="0"/>
              <a:t>, Chunhua Zhou</a:t>
            </a:r>
            <a:r>
              <a:rPr lang="en-US" sz="1700" baseline="30000" dirty="0"/>
              <a:t>3</a:t>
            </a:r>
            <a:r>
              <a:rPr lang="en-US" sz="1700" dirty="0"/>
              <a:t>, Ting Lei</a:t>
            </a:r>
            <a:r>
              <a:rPr lang="en-US" sz="1700" baseline="30000" dirty="0"/>
              <a:t>5</a:t>
            </a:r>
            <a:r>
              <a:rPr lang="en-US" sz="1700" dirty="0"/>
              <a:t>, </a:t>
            </a:r>
            <a:r>
              <a:rPr lang="en-US" sz="1700" dirty="0" err="1"/>
              <a:t>Haidao</a:t>
            </a:r>
            <a:r>
              <a:rPr lang="en-US" sz="1700" dirty="0"/>
              <a:t> Lin</a:t>
            </a:r>
            <a:r>
              <a:rPr lang="en-US" sz="1700" baseline="30000" dirty="0"/>
              <a:t>1</a:t>
            </a:r>
            <a:r>
              <a:rPr lang="en-US" sz="1700" dirty="0"/>
              <a:t>, </a:t>
            </a:r>
            <a:r>
              <a:rPr lang="en-US" sz="1700" dirty="0" err="1"/>
              <a:t>Xiaoyan</a:t>
            </a:r>
            <a:r>
              <a:rPr lang="en-US" sz="1700" dirty="0"/>
              <a:t> Zhang</a:t>
            </a:r>
            <a:r>
              <a:rPr lang="en-US" sz="1700" baseline="30000" dirty="0"/>
              <a:t>6</a:t>
            </a:r>
            <a:r>
              <a:rPr lang="en-US" sz="1700" dirty="0"/>
              <a:t>,, Donald Lippi</a:t>
            </a:r>
            <a:r>
              <a:rPr lang="en-US" sz="1700" baseline="30000" dirty="0"/>
              <a:t>6</a:t>
            </a:r>
            <a:r>
              <a:rPr lang="en-US" sz="1700" dirty="0"/>
              <a:t>, Sho Yokota</a:t>
            </a:r>
            <a:r>
              <a:rPr lang="en-US" sz="1700" baseline="30000" dirty="0"/>
              <a:t>7</a:t>
            </a:r>
            <a:r>
              <a:rPr lang="en-US" sz="1700" dirty="0"/>
              <a:t>, </a:t>
            </a:r>
            <a:r>
              <a:rPr lang="en-US" sz="1700" dirty="0" err="1"/>
              <a:t>Ruifang</a:t>
            </a:r>
            <a:r>
              <a:rPr lang="en-US" sz="1700" dirty="0"/>
              <a:t> Li</a:t>
            </a:r>
            <a:r>
              <a:rPr lang="en-US" sz="1700" baseline="30000" dirty="0"/>
              <a:t>3</a:t>
            </a:r>
            <a:r>
              <a:rPr lang="en-US" sz="1700" dirty="0"/>
              <a:t>, </a:t>
            </a:r>
            <a:r>
              <a:rPr lang="en-US" sz="1700" dirty="0" err="1"/>
              <a:t>Jaymes</a:t>
            </a:r>
            <a:r>
              <a:rPr lang="en-US" sz="1700" dirty="0"/>
              <a:t> Kenyon</a:t>
            </a:r>
            <a:r>
              <a:rPr lang="en-US" sz="1700" baseline="30000" dirty="0"/>
              <a:t>3</a:t>
            </a:r>
            <a:r>
              <a:rPr lang="en-US" sz="1700" dirty="0"/>
              <a:t>, amanda.back</a:t>
            </a:r>
            <a:r>
              <a:rPr lang="en-US" sz="1700" baseline="30000" dirty="0"/>
              <a:t>1</a:t>
            </a:r>
            <a:r>
              <a:rPr lang="en-US" sz="1700" dirty="0"/>
              <a:t>, Matthew Pyle</a:t>
            </a:r>
            <a:r>
              <a:rPr lang="en-US" sz="1700" baseline="30000" dirty="0"/>
              <a:t>2</a:t>
            </a:r>
            <a:r>
              <a:rPr lang="en-US" sz="1700" dirty="0"/>
              <a:t>, Jacob R. Carley</a:t>
            </a:r>
            <a:r>
              <a:rPr lang="en-US" sz="1700" baseline="30000" dirty="0"/>
              <a:t>2</a:t>
            </a:r>
            <a:r>
              <a:rPr lang="en-US" sz="1700" dirty="0"/>
              <a:t>, Terra Ladwig</a:t>
            </a:r>
            <a:r>
              <a:rPr lang="en-US" sz="1700" baseline="30000" dirty="0"/>
              <a:t>1</a:t>
            </a:r>
            <a:r>
              <a:rPr lang="en-US" sz="1700" dirty="0"/>
              <a:t>, Curtis Alexander</a:t>
            </a:r>
            <a:r>
              <a:rPr lang="en-US" sz="1700" baseline="30000" dirty="0"/>
              <a:t>1</a:t>
            </a:r>
            <a:r>
              <a:rPr lang="en-US" sz="1700" dirty="0"/>
              <a:t>, Stephen Weygandt</a:t>
            </a:r>
            <a:r>
              <a:rPr lang="en-US" sz="1700" baseline="30000" dirty="0"/>
              <a:t>1</a:t>
            </a:r>
            <a:r>
              <a:rPr lang="en-US" sz="1700" dirty="0"/>
              <a:t>,  </a:t>
            </a:r>
            <a:r>
              <a:rPr lang="en-US" sz="1700" b="0" i="0" dirty="0">
                <a:solidFill>
                  <a:srgbClr val="202124"/>
                </a:solidFill>
              </a:rPr>
              <a:t>Daryl Kleist</a:t>
            </a:r>
            <a:r>
              <a:rPr lang="en-US" sz="1700" b="0" i="0" baseline="30000" dirty="0">
                <a:solidFill>
                  <a:srgbClr val="202124"/>
                </a:solidFill>
              </a:rPr>
              <a:t>2</a:t>
            </a:r>
            <a:r>
              <a:rPr lang="en-US" sz="1700" b="0" i="0" dirty="0">
                <a:solidFill>
                  <a:srgbClr val="202124"/>
                </a:solidFill>
              </a:rPr>
              <a:t>, </a:t>
            </a:r>
            <a:r>
              <a:rPr lang="en-US" sz="1700" dirty="0"/>
              <a:t>Eric James</a:t>
            </a:r>
            <a:r>
              <a:rPr lang="en-US" sz="1700" baseline="30000" dirty="0"/>
              <a:t>1</a:t>
            </a:r>
            <a:r>
              <a:rPr lang="en-US" sz="1700" dirty="0"/>
              <a:t>, </a:t>
            </a:r>
            <a:r>
              <a:rPr lang="en-US" sz="1700" dirty="0" err="1"/>
              <a:t>Hongli</a:t>
            </a:r>
            <a:r>
              <a:rPr lang="en-US" sz="1700" dirty="0"/>
              <a:t> Wang</a:t>
            </a:r>
            <a:r>
              <a:rPr lang="en-US" sz="1700" baseline="30000" dirty="0"/>
              <a:t>3</a:t>
            </a:r>
            <a:r>
              <a:rPr lang="en-US" sz="1700" dirty="0"/>
              <a:t>, </a:t>
            </a:r>
            <a:r>
              <a:rPr lang="en-US" sz="1700" dirty="0" err="1"/>
              <a:t>Sijie</a:t>
            </a:r>
            <a:r>
              <a:rPr lang="en-US" sz="1700" dirty="0"/>
              <a:t> Pan</a:t>
            </a:r>
            <a:r>
              <a:rPr lang="en-US" sz="1700" baseline="30000" dirty="0"/>
              <a:t>3</a:t>
            </a:r>
            <a:endParaRPr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1900"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162"/>
              <a:buNone/>
            </a:pPr>
            <a:r>
              <a:rPr lang="en-US" sz="1600" dirty="0">
                <a:solidFill>
                  <a:schemeClr val="tx1"/>
                </a:solidFill>
              </a:rPr>
              <a:t>1. NOAA/OAR/Global System Laboratory, Boulder, CO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2162"/>
              <a:buNone/>
            </a:pPr>
            <a:r>
              <a:rPr lang="en-US" sz="1600" dirty="0">
                <a:solidFill>
                  <a:schemeClr val="tx1"/>
                </a:solidFill>
              </a:rPr>
              <a:t>2. NOAA/NWS/NCEP/EMC, College Park, MD</a:t>
            </a:r>
            <a:endParaRPr sz="1600" dirty="0">
              <a:solidFill>
                <a:schemeClr val="tx1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/>
              <a:t>3. CU/CIRES@ NOAA GSL</a:t>
            </a:r>
            <a:endParaRPr sz="16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/>
              <a:t>4: CSU/CIRA @ NOAA GSL</a:t>
            </a:r>
            <a:endParaRPr sz="16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/>
              <a:t>5 </a:t>
            </a:r>
            <a:r>
              <a:rPr lang="en-US" sz="1600" dirty="0" err="1"/>
              <a:t>Lynker</a:t>
            </a:r>
            <a:r>
              <a:rPr lang="en-US" sz="1600" dirty="0"/>
              <a:t>@ NOAA NWS NCEP EMC</a:t>
            </a:r>
            <a:endParaRPr sz="16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/>
              <a:t>6. SAIC@ NOAA NWS NCEP EMC</a:t>
            </a:r>
            <a:endParaRPr sz="1600" dirty="0"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1600" dirty="0"/>
              <a:t>7</a:t>
            </a:r>
            <a:r>
              <a:rPr lang="en-US" sz="1600" b="1" dirty="0"/>
              <a:t>. </a:t>
            </a:r>
            <a:r>
              <a:rPr lang="en-US" sz="1600" dirty="0"/>
              <a:t>JMA/Numerical Prediction Development Center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pic>
        <p:nvPicPr>
          <p:cNvPr id="95" name="Google Shape;9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911" y="147411"/>
            <a:ext cx="769095" cy="776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0" y="114985"/>
            <a:ext cx="1167089" cy="7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Satellite Radiance DA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90" name="Google Shape;190;p31"/>
          <p:cNvSpPr txBox="1"/>
          <p:nvPr/>
        </p:nvSpPr>
        <p:spPr>
          <a:xfrm>
            <a:off x="367522" y="1299123"/>
            <a:ext cx="4986449" cy="4869280"/>
          </a:xfrm>
          <a:prstGeom prst="rect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12750" marR="0" lvl="0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Assimilating similar satellites to those used  in GDAS covering RRFS NA domain, but clear sky only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Similar QC and Bias Correction (VarBC) method as used in GDAS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VarBC coefficient and variance updated hourly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Channel selected below  2mb model top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Finer thinning box (60-km)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resolution (3-km) and high frequency (hourly) assimilation cycle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12750" marR="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Convective scale allowing microphysics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1"/>
          <p:cNvSpPr txBox="1"/>
          <p:nvPr/>
        </p:nvSpPr>
        <p:spPr>
          <a:xfrm>
            <a:off x="5464038" y="1299123"/>
            <a:ext cx="6487439" cy="4869280"/>
          </a:xfrm>
          <a:prstGeom prst="rect">
            <a:avLst/>
          </a:prstGeom>
          <a:solidFill>
            <a:srgbClr val="E1EFD8"/>
          </a:solidFill>
          <a:ln>
            <a:noFill/>
          </a:ln>
          <a:effectLst>
            <a:outerShdw blurRad="50800" dist="50800" dir="5400000" algn="ctr" rotWithShape="0">
              <a:schemeClr val="lt1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AMSU-A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NOAA_n15: channels 1-5, 7-10,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,15;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NOAA_n18: channels 1-4,6-7, 10,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15;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NOAA_n19: channels 1-6,9-10,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15;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METOP-B: channels 8-10,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11, 12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METOP-C: channels 1-10,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11,12,</a:t>
            </a: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15;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MHS</a:t>
            </a:r>
            <a:r>
              <a:rPr lang="en-US" sz="16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NOAA_n18: 1-5;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NOAA_n19: 1, 2, 4, 5;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SSMIS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DMSP-17: channels 1, 5-7,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IASI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METOP-B and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METOP-C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channels; (98 vs.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CrIS-FSR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NOAA-20: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98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channels;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NOAA-21: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98 channels; (72 vs.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98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ATMS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NPP, N20, and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N21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channels 1-11,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12, 13,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16-22;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ABI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: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2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GOES-16 and </a:t>
            </a:r>
            <a:r>
              <a:rPr lang="en-US" sz="16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GOES-18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channels 8-10;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1"/>
          <p:cNvSpPr txBox="1"/>
          <p:nvPr/>
        </p:nvSpPr>
        <p:spPr>
          <a:xfrm>
            <a:off x="3620850" y="6253642"/>
            <a:ext cx="4193883" cy="5361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Xiaoyan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Zhang and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Haidoa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D293-2AAA-4800-7826-29CA30C3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Satellite radiance data impact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8A8329-0968-BD24-CF62-59E678783B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5F3CCF-7398-4F4F-06C6-02B8DD43A6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0" t="5069" r="8267"/>
          <a:stretch/>
        </p:blipFill>
        <p:spPr>
          <a:xfrm rot="5400000">
            <a:off x="-499007" y="2218885"/>
            <a:ext cx="4976900" cy="2754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732134-873F-1419-23C5-DAB204016B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r="8362"/>
          <a:stretch/>
        </p:blipFill>
        <p:spPr>
          <a:xfrm rot="5400000">
            <a:off x="2572538" y="2257638"/>
            <a:ext cx="4908017" cy="27324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F0794F-1F54-FFDC-931B-C3156AEDD0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0" t="4154" r="7949"/>
          <a:stretch/>
        </p:blipFill>
        <p:spPr>
          <a:xfrm rot="5400000">
            <a:off x="5510873" y="2185083"/>
            <a:ext cx="5080341" cy="2925213"/>
          </a:xfrm>
          <a:prstGeom prst="rect">
            <a:avLst/>
          </a:prstGeom>
        </p:spPr>
      </p:pic>
      <p:sp>
        <p:nvSpPr>
          <p:cNvPr id="7" name="Google Shape;580;p48">
            <a:extLst>
              <a:ext uri="{FF2B5EF4-FFF2-40B4-BE49-F238E27FC236}">
                <a16:creationId xmlns:a16="http://schemas.microsoft.com/office/drawing/2014/main" id="{465C4CB6-19FE-F2E9-C132-483A606523BD}"/>
              </a:ext>
            </a:extLst>
          </p:cNvPr>
          <p:cNvSpPr txBox="1"/>
          <p:nvPr/>
        </p:nvSpPr>
        <p:spPr>
          <a:xfrm>
            <a:off x="715847" y="6075724"/>
            <a:ext cx="2667000" cy="3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4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Temperature</a:t>
            </a:r>
            <a:endParaRPr sz="1600" b="1" i="0" u="none" strike="noStrike" cap="none" dirty="0">
              <a:solidFill>
                <a:srgbClr val="CC00C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" name="Google Shape;581;p48">
            <a:extLst>
              <a:ext uri="{FF2B5EF4-FFF2-40B4-BE49-F238E27FC236}">
                <a16:creationId xmlns:a16="http://schemas.microsoft.com/office/drawing/2014/main" id="{7FA2EB77-5481-4FB7-326D-5CFCA5098494}"/>
              </a:ext>
            </a:extLst>
          </p:cNvPr>
          <p:cNvSpPr txBox="1"/>
          <p:nvPr/>
        </p:nvSpPr>
        <p:spPr>
          <a:xfrm>
            <a:off x="4105246" y="6068380"/>
            <a:ext cx="202035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Relative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6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Humidity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582;p48">
            <a:extLst>
              <a:ext uri="{FF2B5EF4-FFF2-40B4-BE49-F238E27FC236}">
                <a16:creationId xmlns:a16="http://schemas.microsoft.com/office/drawing/2014/main" id="{D5B034EE-1CAC-4FA1-886A-E1A197ABAABE}"/>
              </a:ext>
            </a:extLst>
          </p:cNvPr>
          <p:cNvSpPr txBox="1"/>
          <p:nvPr/>
        </p:nvSpPr>
        <p:spPr>
          <a:xfrm>
            <a:off x="7527913" y="6294554"/>
            <a:ext cx="1457325" cy="321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2857"/>
              </a:lnSpc>
              <a:spcBef>
                <a:spcPts val="0"/>
              </a:spcBef>
              <a:spcAft>
                <a:spcPts val="0"/>
              </a:spcAft>
              <a:buClr>
                <a:srgbClr val="CC00CC"/>
              </a:buClr>
              <a:buSzPts val="2800"/>
              <a:buFont typeface="Arial"/>
              <a:buNone/>
            </a:pPr>
            <a:r>
              <a:rPr lang="en-US" sz="1600" b="1" i="0" u="none" strike="noStrike" cap="none" dirty="0">
                <a:solidFill>
                  <a:srgbClr val="CC00CC"/>
                </a:solidFill>
                <a:latin typeface="Arial Black"/>
                <a:ea typeface="Arial Black"/>
                <a:cs typeface="Arial Black"/>
                <a:sym typeface="Arial Black"/>
              </a:rPr>
              <a:t>Wind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" name="Google Shape;422;p41">
            <a:extLst>
              <a:ext uri="{FF2B5EF4-FFF2-40B4-BE49-F238E27FC236}">
                <a16:creationId xmlns:a16="http://schemas.microsoft.com/office/drawing/2014/main" id="{EFBEC4DB-369E-42CE-CA6B-AF50007762FE}"/>
              </a:ext>
            </a:extLst>
          </p:cNvPr>
          <p:cNvGrpSpPr/>
          <p:nvPr/>
        </p:nvGrpSpPr>
        <p:grpSpPr>
          <a:xfrm>
            <a:off x="8376718" y="80494"/>
            <a:ext cx="3815282" cy="1166845"/>
            <a:chOff x="4880554" y="3852869"/>
            <a:chExt cx="3815601" cy="1166845"/>
          </a:xfrm>
        </p:grpSpPr>
        <p:grpSp>
          <p:nvGrpSpPr>
            <p:cNvPr id="11" name="Google Shape;423;p41">
              <a:extLst>
                <a:ext uri="{FF2B5EF4-FFF2-40B4-BE49-F238E27FC236}">
                  <a16:creationId xmlns:a16="http://schemas.microsoft.com/office/drawing/2014/main" id="{8636EFE5-C317-8552-6EB8-EB2531F5BCB9}"/>
                </a:ext>
              </a:extLst>
            </p:cNvPr>
            <p:cNvGrpSpPr/>
            <p:nvPr/>
          </p:nvGrpSpPr>
          <p:grpSpPr>
            <a:xfrm>
              <a:off x="4925876" y="4711978"/>
              <a:ext cx="3770279" cy="307736"/>
              <a:chOff x="3406840" y="6099011"/>
              <a:chExt cx="3770279" cy="307736"/>
            </a:xfrm>
          </p:grpSpPr>
          <p:sp>
            <p:nvSpPr>
              <p:cNvPr id="14" name="Google Shape;424;p41">
                <a:extLst>
                  <a:ext uri="{FF2B5EF4-FFF2-40B4-BE49-F238E27FC236}">
                    <a16:creationId xmlns:a16="http://schemas.microsoft.com/office/drawing/2014/main" id="{54A33C09-5652-6325-55B4-2DEAE075BDCE}"/>
                  </a:ext>
                </a:extLst>
              </p:cNvPr>
              <p:cNvSpPr txBox="1"/>
              <p:nvPr/>
            </p:nvSpPr>
            <p:spPr>
              <a:xfrm>
                <a:off x="3966015" y="6099011"/>
                <a:ext cx="3211104" cy="30773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lang="en-US" sz="1400" b="0" i="0" u="none" strike="noStrike" cap="none" dirty="0">
                    <a:solidFill>
                      <a:srgbClr val="FF0000"/>
                    </a:solidFill>
                    <a:latin typeface="Arial Black"/>
                    <a:ea typeface="Arial Black"/>
                    <a:cs typeface="Arial Black"/>
                    <a:sym typeface="Arial Black"/>
                  </a:rPr>
                  <a:t>All radiance data denial run</a:t>
                </a:r>
                <a:endParaRPr dirty="0"/>
              </a:p>
            </p:txBody>
          </p:sp>
          <p:cxnSp>
            <p:nvCxnSpPr>
              <p:cNvPr id="15" name="Google Shape;425;p41">
                <a:extLst>
                  <a:ext uri="{FF2B5EF4-FFF2-40B4-BE49-F238E27FC236}">
                    <a16:creationId xmlns:a16="http://schemas.microsoft.com/office/drawing/2014/main" id="{A97E6DE6-9292-3FE5-6F03-40334471EA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06840" y="6252879"/>
                <a:ext cx="428206" cy="0"/>
              </a:xfrm>
              <a:prstGeom prst="straightConnector1">
                <a:avLst/>
              </a:pr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" name="Google Shape;428;p41">
              <a:extLst>
                <a:ext uri="{FF2B5EF4-FFF2-40B4-BE49-F238E27FC236}">
                  <a16:creationId xmlns:a16="http://schemas.microsoft.com/office/drawing/2014/main" id="{30996DFC-C912-6A75-656A-0C50B7A0E93E}"/>
                </a:ext>
              </a:extLst>
            </p:cNvPr>
            <p:cNvCxnSpPr>
              <a:cxnSpLocks/>
            </p:cNvCxnSpPr>
            <p:nvPr/>
          </p:nvCxnSpPr>
          <p:spPr>
            <a:xfrm>
              <a:off x="4880554" y="4091626"/>
              <a:ext cx="428206" cy="0"/>
            </a:xfrm>
            <a:prstGeom prst="straightConnector1">
              <a:avLst/>
            </a:prstGeom>
            <a:noFill/>
            <a:ln w="3175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" name="Google Shape;429;p41">
              <a:extLst>
                <a:ext uri="{FF2B5EF4-FFF2-40B4-BE49-F238E27FC236}">
                  <a16:creationId xmlns:a16="http://schemas.microsoft.com/office/drawing/2014/main" id="{BFB8AAB8-CF2C-36C6-BCC0-CAD3FDB50258}"/>
                </a:ext>
              </a:extLst>
            </p:cNvPr>
            <p:cNvSpPr txBox="1"/>
            <p:nvPr/>
          </p:nvSpPr>
          <p:spPr>
            <a:xfrm>
              <a:off x="5485051" y="3852869"/>
              <a:ext cx="3211104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 dirty="0">
                  <a:solidFill>
                    <a:srgbClr val="0000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Hyperspectral infrared data (N20/N21 </a:t>
              </a:r>
              <a:r>
                <a:rPr lang="en-US" sz="1400" b="0" i="0" u="none" strike="noStrike" cap="none" dirty="0" err="1">
                  <a:solidFill>
                    <a:srgbClr val="0000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CrIS</a:t>
              </a:r>
              <a:r>
                <a:rPr lang="en-US" sz="1400" b="0" i="0" u="none" strike="noStrike" cap="none" dirty="0">
                  <a:solidFill>
                    <a:srgbClr val="0000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-FSR and </a:t>
              </a:r>
              <a:r>
                <a:rPr lang="en-US" sz="1400" b="0" i="0" u="none" strike="noStrike" cap="none" dirty="0" err="1">
                  <a:solidFill>
                    <a:srgbClr val="0000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Metop</a:t>
              </a:r>
              <a:r>
                <a:rPr lang="en-US" sz="1400" b="0" i="0" u="none" strike="noStrike" cap="none" dirty="0">
                  <a:solidFill>
                    <a:srgbClr val="0000FF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-B/C IASI) denial run  </a:t>
              </a:r>
              <a:endParaRPr lang="en-US" dirty="0"/>
            </a:p>
          </p:txBody>
        </p:sp>
      </p:grpSp>
      <p:sp>
        <p:nvSpPr>
          <p:cNvPr id="16" name="Google Shape;613;p49">
            <a:extLst>
              <a:ext uri="{FF2B5EF4-FFF2-40B4-BE49-F238E27FC236}">
                <a16:creationId xmlns:a16="http://schemas.microsoft.com/office/drawing/2014/main" id="{FBD4298B-C71C-1C05-2ED3-43AC42C19B3F}"/>
              </a:ext>
            </a:extLst>
          </p:cNvPr>
          <p:cNvSpPr txBox="1"/>
          <p:nvPr/>
        </p:nvSpPr>
        <p:spPr>
          <a:xfrm>
            <a:off x="3315587" y="1357639"/>
            <a:ext cx="689429" cy="497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200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300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400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500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600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700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800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900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8333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1000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9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100" b="0" i="0" u="none" strike="noStrike" cap="none" dirty="0" err="1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hPa</a:t>
            </a:r>
            <a:endParaRPr sz="1100" b="0" i="0" u="none" strike="noStrike" cap="none" dirty="0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D046B9-7354-3538-47CD-036E06EB58E0}"/>
              </a:ext>
            </a:extLst>
          </p:cNvPr>
          <p:cNvSpPr txBox="1"/>
          <p:nvPr/>
        </p:nvSpPr>
        <p:spPr>
          <a:xfrm>
            <a:off x="9802304" y="1492389"/>
            <a:ext cx="19549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4-IR data</a:t>
            </a:r>
            <a:r>
              <a:rPr lang="en-US" dirty="0"/>
              <a:t>: </a:t>
            </a:r>
          </a:p>
          <a:p>
            <a:r>
              <a:rPr lang="en-US" b="1" dirty="0" err="1">
                <a:solidFill>
                  <a:srgbClr val="3124FF"/>
                </a:solidFill>
              </a:rPr>
              <a:t>CrIS</a:t>
            </a:r>
            <a:r>
              <a:rPr lang="en-US" b="1" dirty="0">
                <a:solidFill>
                  <a:srgbClr val="3124FF"/>
                </a:solidFill>
              </a:rPr>
              <a:t>-FSR: N20/N21</a:t>
            </a:r>
          </a:p>
          <a:p>
            <a:r>
              <a:rPr lang="en-US" b="1" dirty="0">
                <a:solidFill>
                  <a:srgbClr val="3124FF"/>
                </a:solidFill>
              </a:rPr>
              <a:t>IASI: </a:t>
            </a:r>
            <a:r>
              <a:rPr lang="en-US" b="1" dirty="0" err="1">
                <a:solidFill>
                  <a:srgbClr val="3124FF"/>
                </a:solidFill>
              </a:rPr>
              <a:t>Metop</a:t>
            </a:r>
            <a:r>
              <a:rPr lang="en-US" b="1" dirty="0">
                <a:solidFill>
                  <a:srgbClr val="3124FF"/>
                </a:solidFill>
              </a:rPr>
              <a:t>-B/C</a:t>
            </a:r>
          </a:p>
        </p:txBody>
      </p:sp>
      <p:sp>
        <p:nvSpPr>
          <p:cNvPr id="18" name="Google Shape;614;p49">
            <a:extLst>
              <a:ext uri="{FF2B5EF4-FFF2-40B4-BE49-F238E27FC236}">
                <a16:creationId xmlns:a16="http://schemas.microsoft.com/office/drawing/2014/main" id="{D3135C76-FAB8-1887-1AF6-B66D0DE17212}"/>
              </a:ext>
            </a:extLst>
          </p:cNvPr>
          <p:cNvSpPr txBox="1"/>
          <p:nvPr/>
        </p:nvSpPr>
        <p:spPr>
          <a:xfrm>
            <a:off x="9649686" y="2387285"/>
            <a:ext cx="2215615" cy="940914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Normalized Impact (%)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"/>
              <a:buFont typeface="Arial"/>
              <a:buNone/>
            </a:pPr>
            <a:endParaRPr sz="100" b="1" i="0" u="none" strike="noStrike" cap="none" dirty="0">
              <a:solidFill>
                <a:srgbClr val="9900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1100" b="1" i="0" u="none" strike="noStrike" cap="none" baseline="-25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  (EXPT – </a:t>
            </a:r>
            <a:r>
              <a:rPr lang="en-US" sz="11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CNTL</a:t>
            </a: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/ CNTL</a:t>
            </a:r>
            <a:endParaRPr sz="11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421;p41">
            <a:extLst>
              <a:ext uri="{FF2B5EF4-FFF2-40B4-BE49-F238E27FC236}">
                <a16:creationId xmlns:a16="http://schemas.microsoft.com/office/drawing/2014/main" id="{562B8E85-B105-9102-0075-C6FF0813128A}"/>
              </a:ext>
            </a:extLst>
          </p:cNvPr>
          <p:cNvSpPr txBox="1"/>
          <p:nvPr/>
        </p:nvSpPr>
        <p:spPr>
          <a:xfrm>
            <a:off x="1762083" y="6592858"/>
            <a:ext cx="21973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19-27 April 2023</a:t>
            </a:r>
            <a:endParaRPr sz="1600" dirty="0"/>
          </a:p>
        </p:txBody>
      </p:sp>
      <p:sp>
        <p:nvSpPr>
          <p:cNvPr id="20" name="Google Shape;434;p41">
            <a:extLst>
              <a:ext uri="{FF2B5EF4-FFF2-40B4-BE49-F238E27FC236}">
                <a16:creationId xmlns:a16="http://schemas.microsoft.com/office/drawing/2014/main" id="{42503E49-E64A-42E1-F200-1AAA895A303D}"/>
              </a:ext>
            </a:extLst>
          </p:cNvPr>
          <p:cNvSpPr txBox="1"/>
          <p:nvPr/>
        </p:nvSpPr>
        <p:spPr>
          <a:xfrm>
            <a:off x="3758002" y="6565033"/>
            <a:ext cx="467599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verification within the Full RRFS domain</a:t>
            </a:r>
            <a:endParaRPr dirty="0"/>
          </a:p>
        </p:txBody>
      </p:sp>
      <p:sp>
        <p:nvSpPr>
          <p:cNvPr id="21" name="Google Shape;434;p41">
            <a:extLst>
              <a:ext uri="{FF2B5EF4-FFF2-40B4-BE49-F238E27FC236}">
                <a16:creationId xmlns:a16="http://schemas.microsoft.com/office/drawing/2014/main" id="{BE5FB37B-7C1A-0ADE-7A31-000C2D551637}"/>
              </a:ext>
            </a:extLst>
          </p:cNvPr>
          <p:cNvSpPr txBox="1"/>
          <p:nvPr/>
        </p:nvSpPr>
        <p:spPr>
          <a:xfrm>
            <a:off x="8306771" y="6576517"/>
            <a:ext cx="2618994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Radiosonde verification</a:t>
            </a:r>
            <a:endParaRPr dirty="0"/>
          </a:p>
        </p:txBody>
      </p:sp>
      <p:sp>
        <p:nvSpPr>
          <p:cNvPr id="23" name="Google Shape;192;p31">
            <a:extLst>
              <a:ext uri="{FF2B5EF4-FFF2-40B4-BE49-F238E27FC236}">
                <a16:creationId xmlns:a16="http://schemas.microsoft.com/office/drawing/2014/main" id="{EC89030C-9AC3-8FE7-E88C-186362259D92}"/>
              </a:ext>
            </a:extLst>
          </p:cNvPr>
          <p:cNvSpPr txBox="1"/>
          <p:nvPr/>
        </p:nvSpPr>
        <p:spPr>
          <a:xfrm>
            <a:off x="9677459" y="5451859"/>
            <a:ext cx="2350731" cy="5361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Courtesy of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Haidoa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Lin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499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2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Non-Var cloud analysis</a:t>
            </a:r>
            <a:endParaRPr/>
          </a:p>
        </p:txBody>
      </p:sp>
      <p:sp>
        <p:nvSpPr>
          <p:cNvPr id="198" name="Google Shape;198;p32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pSp>
        <p:nvGrpSpPr>
          <p:cNvPr id="199" name="Google Shape;199;p32"/>
          <p:cNvGrpSpPr/>
          <p:nvPr/>
        </p:nvGrpSpPr>
        <p:grpSpPr>
          <a:xfrm>
            <a:off x="1667896" y="1184352"/>
            <a:ext cx="1990479" cy="4391622"/>
            <a:chOff x="197115" y="1215454"/>
            <a:chExt cx="1990479" cy="4391622"/>
          </a:xfrm>
        </p:grpSpPr>
        <p:pic>
          <p:nvPicPr>
            <p:cNvPr id="200" name="Google Shape;200;p32" descr="Slide1"/>
            <p:cNvPicPr preferRelativeResize="0"/>
            <p:nvPr/>
          </p:nvPicPr>
          <p:blipFill rotWithShape="1">
            <a:blip r:embed="rId3">
              <a:alphaModFix/>
            </a:blip>
            <a:srcRect t="57333" r="48000"/>
            <a:stretch/>
          </p:blipFill>
          <p:spPr>
            <a:xfrm>
              <a:off x="228600" y="1632330"/>
              <a:ext cx="1958994" cy="1205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2" descr="Slide1"/>
            <p:cNvPicPr preferRelativeResize="0"/>
            <p:nvPr/>
          </p:nvPicPr>
          <p:blipFill rotWithShape="1">
            <a:blip r:embed="rId3">
              <a:alphaModFix/>
            </a:blip>
            <a:srcRect l="17998" t="12000" r="31448" b="44000"/>
            <a:stretch/>
          </p:blipFill>
          <p:spPr>
            <a:xfrm>
              <a:off x="197115" y="4364287"/>
              <a:ext cx="1904477" cy="12427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2" name="Google Shape;202;p32" descr="Slide1"/>
            <p:cNvPicPr preferRelativeResize="0"/>
            <p:nvPr/>
          </p:nvPicPr>
          <p:blipFill rotWithShape="1">
            <a:blip r:embed="rId3">
              <a:alphaModFix/>
            </a:blip>
            <a:srcRect l="52000" t="57333"/>
            <a:stretch/>
          </p:blipFill>
          <p:spPr>
            <a:xfrm>
              <a:off x="328912" y="3004337"/>
              <a:ext cx="1804165" cy="1204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Google Shape;203;p32"/>
            <p:cNvSpPr txBox="1"/>
            <p:nvPr/>
          </p:nvSpPr>
          <p:spPr>
            <a:xfrm>
              <a:off x="272058" y="1215454"/>
              <a:ext cx="18610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Observations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" name="Google Shape;204;p32"/>
          <p:cNvGrpSpPr/>
          <p:nvPr/>
        </p:nvGrpSpPr>
        <p:grpSpPr>
          <a:xfrm>
            <a:off x="5971215" y="1193230"/>
            <a:ext cx="4510808" cy="3715360"/>
            <a:chOff x="4500434" y="1224332"/>
            <a:chExt cx="4510808" cy="3715360"/>
          </a:xfrm>
        </p:grpSpPr>
        <p:cxnSp>
          <p:nvCxnSpPr>
            <p:cNvPr id="205" name="Google Shape;205;p32"/>
            <p:cNvCxnSpPr>
              <a:stCxn id="206" idx="3"/>
            </p:cNvCxnSpPr>
            <p:nvPr/>
          </p:nvCxnSpPr>
          <p:spPr>
            <a:xfrm>
              <a:off x="4500434" y="2155532"/>
              <a:ext cx="691200" cy="75000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grpSp>
          <p:nvGrpSpPr>
            <p:cNvPr id="207" name="Google Shape;207;p32"/>
            <p:cNvGrpSpPr/>
            <p:nvPr/>
          </p:nvGrpSpPr>
          <p:grpSpPr>
            <a:xfrm>
              <a:off x="5191710" y="1619101"/>
              <a:ext cx="3819532" cy="2425729"/>
              <a:chOff x="2118970" y="2356744"/>
              <a:chExt cx="5229509" cy="3321185"/>
            </a:xfrm>
          </p:grpSpPr>
          <p:pic>
            <p:nvPicPr>
              <p:cNvPr id="208" name="Google Shape;208;p32" descr="cld_anx_1"/>
              <p:cNvPicPr preferRelativeResize="0"/>
              <p:nvPr/>
            </p:nvPicPr>
            <p:blipFill rotWithShape="1">
              <a:blip r:embed="rId4">
                <a:alphaModFix/>
              </a:blip>
              <a:srcRect l="44338" t="51797" r="7448" b="8288"/>
              <a:stretch/>
            </p:blipFill>
            <p:spPr>
              <a:xfrm>
                <a:off x="2118970" y="2431457"/>
                <a:ext cx="5229509" cy="324647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09" name="Google Shape;209;p32"/>
              <p:cNvSpPr/>
              <p:nvPr/>
            </p:nvSpPr>
            <p:spPr>
              <a:xfrm>
                <a:off x="2118970" y="2356744"/>
                <a:ext cx="5229509" cy="3531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2"/>
              <p:cNvSpPr/>
              <p:nvPr/>
            </p:nvSpPr>
            <p:spPr>
              <a:xfrm>
                <a:off x="3595727" y="2654092"/>
                <a:ext cx="343384" cy="1524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2"/>
              <p:cNvSpPr/>
              <p:nvPr/>
            </p:nvSpPr>
            <p:spPr>
              <a:xfrm>
                <a:off x="4658196" y="2704611"/>
                <a:ext cx="343384" cy="2362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2"/>
              <p:cNvSpPr/>
              <p:nvPr/>
            </p:nvSpPr>
            <p:spPr>
              <a:xfrm>
                <a:off x="5326752" y="2514438"/>
                <a:ext cx="343384" cy="2362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32"/>
              <p:cNvSpPr/>
              <p:nvPr/>
            </p:nvSpPr>
            <p:spPr>
              <a:xfrm>
                <a:off x="5598417" y="2688377"/>
                <a:ext cx="1750061" cy="2362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2"/>
              <p:cNvSpPr/>
              <p:nvPr/>
            </p:nvSpPr>
            <p:spPr>
              <a:xfrm>
                <a:off x="5854333" y="3071700"/>
                <a:ext cx="461827" cy="2362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2"/>
              <p:cNvSpPr/>
              <p:nvPr/>
            </p:nvSpPr>
            <p:spPr>
              <a:xfrm>
                <a:off x="5741861" y="3237684"/>
                <a:ext cx="309427" cy="23623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2"/>
              <p:cNvSpPr/>
              <p:nvPr/>
            </p:nvSpPr>
            <p:spPr>
              <a:xfrm>
                <a:off x="3659835" y="3237684"/>
                <a:ext cx="747893" cy="28725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2"/>
              <p:cNvSpPr/>
              <p:nvPr/>
            </p:nvSpPr>
            <p:spPr>
              <a:xfrm>
                <a:off x="6236826" y="5251031"/>
                <a:ext cx="989404" cy="28725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2"/>
              <p:cNvSpPr/>
              <p:nvPr/>
            </p:nvSpPr>
            <p:spPr>
              <a:xfrm>
                <a:off x="5376470" y="5211264"/>
                <a:ext cx="735951" cy="2289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2"/>
              <p:cNvSpPr/>
              <p:nvPr/>
            </p:nvSpPr>
            <p:spPr>
              <a:xfrm>
                <a:off x="5220256" y="5136555"/>
                <a:ext cx="280916" cy="2289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2"/>
              <p:cNvSpPr/>
              <p:nvPr/>
            </p:nvSpPr>
            <p:spPr>
              <a:xfrm>
                <a:off x="4599167" y="3699679"/>
                <a:ext cx="249565" cy="2289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2"/>
              <p:cNvSpPr/>
              <p:nvPr/>
            </p:nvSpPr>
            <p:spPr>
              <a:xfrm>
                <a:off x="4185331" y="3558894"/>
                <a:ext cx="249565" cy="22895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2"/>
              <p:cNvSpPr/>
              <p:nvPr/>
            </p:nvSpPr>
            <p:spPr>
              <a:xfrm>
                <a:off x="4441688" y="3677334"/>
                <a:ext cx="152400" cy="22895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3" name="Google Shape;223;p32"/>
              <p:cNvCxnSpPr/>
              <p:nvPr/>
            </p:nvCxnSpPr>
            <p:spPr>
              <a:xfrm>
                <a:off x="4441688" y="3677335"/>
                <a:ext cx="0" cy="2364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B67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224" name="Google Shape;224;p32"/>
              <p:cNvSpPr/>
              <p:nvPr/>
            </p:nvSpPr>
            <p:spPr>
              <a:xfrm>
                <a:off x="4864252" y="3809357"/>
                <a:ext cx="505426" cy="34721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5" name="Google Shape;225;p32"/>
              <p:cNvCxnSpPr/>
              <p:nvPr/>
            </p:nvCxnSpPr>
            <p:spPr>
              <a:xfrm>
                <a:off x="4851719" y="3810421"/>
                <a:ext cx="0" cy="236419"/>
              </a:xfrm>
              <a:prstGeom prst="straightConnector1">
                <a:avLst/>
              </a:prstGeom>
              <a:noFill/>
              <a:ln w="12700" cap="flat" cmpd="sng">
                <a:solidFill>
                  <a:srgbClr val="AC62A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cxnSp>
          <p:nvCxnSpPr>
            <p:cNvPr id="226" name="Google Shape;226;p32"/>
            <p:cNvCxnSpPr/>
            <p:nvPr/>
          </p:nvCxnSpPr>
          <p:spPr>
            <a:xfrm rot="10800000" flipH="1">
              <a:off x="4582940" y="3082550"/>
              <a:ext cx="608770" cy="171391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27" name="Google Shape;227;p32"/>
            <p:cNvCxnSpPr/>
            <p:nvPr/>
          </p:nvCxnSpPr>
          <p:spPr>
            <a:xfrm rot="10800000" flipH="1">
              <a:off x="4582940" y="3223421"/>
              <a:ext cx="608770" cy="1716271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28" name="Google Shape;228;p32"/>
            <p:cNvSpPr txBox="1"/>
            <p:nvPr/>
          </p:nvSpPr>
          <p:spPr>
            <a:xfrm>
              <a:off x="5834474" y="1224332"/>
              <a:ext cx="23648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Merge cloud field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32"/>
          <p:cNvGrpSpPr/>
          <p:nvPr/>
        </p:nvGrpSpPr>
        <p:grpSpPr>
          <a:xfrm>
            <a:off x="6430640" y="4030812"/>
            <a:ext cx="3901077" cy="2804634"/>
            <a:chOff x="4959859" y="4061914"/>
            <a:chExt cx="3901077" cy="2804634"/>
          </a:xfrm>
        </p:grpSpPr>
        <p:sp>
          <p:nvSpPr>
            <p:cNvPr id="230" name="Google Shape;230;p32"/>
            <p:cNvSpPr txBox="1"/>
            <p:nvPr/>
          </p:nvSpPr>
          <p:spPr>
            <a:xfrm>
              <a:off x="4959859" y="5147780"/>
              <a:ext cx="194643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Update hydrometeors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based on the cloud field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1" name="Google Shape;231;p32" descr="cld_anx_1"/>
            <p:cNvPicPr preferRelativeResize="0"/>
            <p:nvPr/>
          </p:nvPicPr>
          <p:blipFill rotWithShape="1">
            <a:blip r:embed="rId5">
              <a:alphaModFix/>
            </a:blip>
            <a:srcRect t="10667" r="50998"/>
            <a:stretch/>
          </p:blipFill>
          <p:spPr>
            <a:xfrm>
              <a:off x="6809625" y="4061914"/>
              <a:ext cx="2051311" cy="280463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Google Shape;232;p32"/>
            <p:cNvCxnSpPr/>
            <p:nvPr/>
          </p:nvCxnSpPr>
          <p:spPr>
            <a:xfrm>
              <a:off x="6474944" y="5414417"/>
              <a:ext cx="431864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cxnSp>
          <p:nvCxnSpPr>
            <p:cNvPr id="233" name="Google Shape;233;p32"/>
            <p:cNvCxnSpPr/>
            <p:nvPr/>
          </p:nvCxnSpPr>
          <p:spPr>
            <a:xfrm>
              <a:off x="6474960" y="4061914"/>
              <a:ext cx="0" cy="1363843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34" name="Google Shape;234;p32"/>
          <p:cNvGrpSpPr/>
          <p:nvPr/>
        </p:nvGrpSpPr>
        <p:grpSpPr>
          <a:xfrm>
            <a:off x="3516090" y="1184352"/>
            <a:ext cx="2639707" cy="5405558"/>
            <a:chOff x="2045309" y="1215454"/>
            <a:chExt cx="2639707" cy="5405558"/>
          </a:xfrm>
        </p:grpSpPr>
        <p:pic>
          <p:nvPicPr>
            <p:cNvPr id="206" name="Google Shape;206;p32" descr="cld_anx_1"/>
            <p:cNvPicPr preferRelativeResize="0"/>
            <p:nvPr/>
          </p:nvPicPr>
          <p:blipFill rotWithShape="1">
            <a:blip r:embed="rId4">
              <a:alphaModFix/>
            </a:blip>
            <a:srcRect r="60266" b="65137"/>
            <a:stretch/>
          </p:blipFill>
          <p:spPr>
            <a:xfrm>
              <a:off x="2415774" y="1469732"/>
              <a:ext cx="2084660" cy="1371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5" name="Google Shape;235;p32"/>
            <p:cNvCxnSpPr/>
            <p:nvPr/>
          </p:nvCxnSpPr>
          <p:spPr>
            <a:xfrm>
              <a:off x="2114825" y="2205537"/>
              <a:ext cx="360168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36" name="Google Shape;236;p32"/>
            <p:cNvSpPr txBox="1"/>
            <p:nvPr/>
          </p:nvSpPr>
          <p:spPr>
            <a:xfrm>
              <a:off x="2246691" y="1215454"/>
              <a:ext cx="24383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Map to cloud field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32" descr="cld_anx_1"/>
            <p:cNvPicPr preferRelativeResize="0"/>
            <p:nvPr/>
          </p:nvPicPr>
          <p:blipFill rotWithShape="1">
            <a:blip r:embed="rId4">
              <a:alphaModFix/>
            </a:blip>
            <a:srcRect t="35218" r="61670" b="33198"/>
            <a:stretch/>
          </p:blipFill>
          <p:spPr>
            <a:xfrm>
              <a:off x="2352148" y="2878385"/>
              <a:ext cx="2219852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8" name="Google Shape;238;p32"/>
            <p:cNvSpPr/>
            <p:nvPr/>
          </p:nvSpPr>
          <p:spPr>
            <a:xfrm>
              <a:off x="3200318" y="2472207"/>
              <a:ext cx="1091955" cy="2445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674239" y="3032118"/>
              <a:ext cx="699532" cy="2445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0" name="Google Shape;240;p32"/>
            <p:cNvCxnSpPr/>
            <p:nvPr/>
          </p:nvCxnSpPr>
          <p:spPr>
            <a:xfrm>
              <a:off x="2045309" y="3675543"/>
              <a:ext cx="360168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pic>
          <p:nvPicPr>
            <p:cNvPr id="241" name="Google Shape;241;p32" descr="cld_anx_1"/>
            <p:cNvPicPr preferRelativeResize="0"/>
            <p:nvPr/>
          </p:nvPicPr>
          <p:blipFill rotWithShape="1">
            <a:blip r:embed="rId4">
              <a:alphaModFix/>
            </a:blip>
            <a:srcRect t="67821" r="60970"/>
            <a:stretch/>
          </p:blipFill>
          <p:spPr>
            <a:xfrm>
              <a:off x="2364392" y="4329940"/>
              <a:ext cx="2218548" cy="137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32"/>
            <p:cNvSpPr/>
            <p:nvPr/>
          </p:nvSpPr>
          <p:spPr>
            <a:xfrm>
              <a:off x="3263288" y="4664492"/>
              <a:ext cx="699532" cy="24450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43" name="Google Shape;243;p32"/>
            <p:cNvCxnSpPr/>
            <p:nvPr/>
          </p:nvCxnSpPr>
          <p:spPr>
            <a:xfrm>
              <a:off x="2066607" y="4926792"/>
              <a:ext cx="360168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stealth" w="med" len="med"/>
            </a:ln>
          </p:spPr>
        </p:cxnSp>
        <p:sp>
          <p:nvSpPr>
            <p:cNvPr id="244" name="Google Shape;244;p32"/>
            <p:cNvSpPr/>
            <p:nvPr/>
          </p:nvSpPr>
          <p:spPr>
            <a:xfrm>
              <a:off x="2471671" y="6406270"/>
              <a:ext cx="505426" cy="182613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2471671" y="5859840"/>
              <a:ext cx="505426" cy="182613"/>
            </a:xfrm>
            <a:prstGeom prst="rect">
              <a:avLst/>
            </a:prstGeom>
            <a:solidFill>
              <a:srgbClr val="0000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2471891" y="6132937"/>
              <a:ext cx="505426" cy="182613"/>
            </a:xfrm>
            <a:prstGeom prst="rect">
              <a:avLst/>
            </a:prstGeom>
            <a:solidFill>
              <a:srgbClr val="FF000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2"/>
            <p:cNvSpPr txBox="1"/>
            <p:nvPr/>
          </p:nvSpPr>
          <p:spPr>
            <a:xfrm>
              <a:off x="2966385" y="5811969"/>
              <a:ext cx="716108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 cloud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2"/>
            <p:cNvSpPr txBox="1"/>
            <p:nvPr/>
          </p:nvSpPr>
          <p:spPr>
            <a:xfrm>
              <a:off x="2961699" y="6103808"/>
              <a:ext cx="536484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Cloud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2"/>
            <p:cNvSpPr txBox="1"/>
            <p:nvPr/>
          </p:nvSpPr>
          <p:spPr>
            <a:xfrm>
              <a:off x="2961699" y="6367096"/>
              <a:ext cx="746024" cy="2539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rPr lang="en-US" sz="105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Unknown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0" name="Google Shape;250;p32"/>
          <p:cNvSpPr/>
          <p:nvPr/>
        </p:nvSpPr>
        <p:spPr>
          <a:xfrm>
            <a:off x="1280159" y="1184352"/>
            <a:ext cx="9617337" cy="5577763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/>
              <a:t>Satellite lightning DA (</a:t>
            </a:r>
            <a:r>
              <a:rPr lang="en-US" sz="4000"/>
              <a:t>collaboration with OU CAPS</a:t>
            </a:r>
            <a:r>
              <a:rPr lang="en-US"/>
              <a:t>)</a:t>
            </a:r>
            <a:endParaRPr/>
          </a:p>
        </p:txBody>
      </p:sp>
      <p:sp>
        <p:nvSpPr>
          <p:cNvPr id="256" name="Google Shape;256;p33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57" name="Google Shape;257;p33"/>
          <p:cNvSpPr txBox="1"/>
          <p:nvPr/>
        </p:nvSpPr>
        <p:spPr>
          <a:xfrm>
            <a:off x="225967" y="1341555"/>
            <a:ext cx="5884247" cy="453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GOES-R GLM satellite lightning detections cover most of RRFS domain (up to 52 degrees latitude) at ~12 km resolution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Lightning flash extent density (FED) empirically related to graupel mass summed over 5x5 model column area (OU CAPS method)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GLM assimilated into ensemble members and into control member through EnVar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June 2023 weeklong coupled retro results shown at right 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Run over CONUS domain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Omitted hybrid radar DA from control member in all configs to simulate lightning DA impacts on OCONUS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</a:pPr>
            <a:r>
              <a:rPr lang="en-US"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Used all other elements of frozen RRFS code configuration including GF scheme</a:t>
            </a:r>
            <a:endParaRPr sz="1800" b="0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8" name="Google Shape;258;p33"/>
          <p:cNvPicPr preferRelativeResize="0"/>
          <p:nvPr/>
        </p:nvPicPr>
        <p:blipFill rotWithShape="1">
          <a:blip r:embed="rId3">
            <a:alphaModFix/>
          </a:blip>
          <a:srcRect r="40219"/>
          <a:stretch/>
        </p:blipFill>
        <p:spPr>
          <a:xfrm>
            <a:off x="6338486" y="2232062"/>
            <a:ext cx="2587689" cy="206078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 txBox="1"/>
          <p:nvPr/>
        </p:nvSpPr>
        <p:spPr>
          <a:xfrm>
            <a:off x="7955850" y="1341555"/>
            <a:ext cx="2660801" cy="4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CREF skill by lead time</a:t>
            </a: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7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3"/>
          <p:cNvPicPr preferRelativeResize="0"/>
          <p:nvPr/>
        </p:nvPicPr>
        <p:blipFill rotWithShape="1">
          <a:blip r:embed="rId4">
            <a:alphaModFix/>
          </a:blip>
          <a:srcRect r="40134"/>
          <a:stretch/>
        </p:blipFill>
        <p:spPr>
          <a:xfrm>
            <a:off x="9178499" y="2192040"/>
            <a:ext cx="2587689" cy="206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 txBox="1"/>
          <p:nvPr/>
        </p:nvSpPr>
        <p:spPr>
          <a:xfrm>
            <a:off x="6566075" y="1732317"/>
            <a:ext cx="2360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POD on 20 km grid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3"/>
          <p:cNvSpPr txBox="1"/>
          <p:nvPr/>
        </p:nvSpPr>
        <p:spPr>
          <a:xfrm>
            <a:off x="9641874" y="1791398"/>
            <a:ext cx="2360100" cy="2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FAR on 20 km grid</a:t>
            </a: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3"/>
          <p:cNvSpPr txBox="1"/>
          <p:nvPr/>
        </p:nvSpPr>
        <p:spPr>
          <a:xfrm>
            <a:off x="6895681" y="4675665"/>
            <a:ext cx="5106293" cy="1078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Blue=control run        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RED=FED assimilation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solid=20 dBZ,   dashed=30 dBZ,   dotted=40 dBZ</a:t>
            </a:r>
            <a:endParaRPr sz="17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3"/>
          <p:cNvSpPr txBox="1"/>
          <p:nvPr/>
        </p:nvSpPr>
        <p:spPr>
          <a:xfrm>
            <a:off x="4406160" y="6151307"/>
            <a:ext cx="2945224" cy="5361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Courtesy of Amanda Back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ee510d08d2_0_0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Direct radar reflectivity (dBZ) analysis</a:t>
            </a:r>
            <a:endParaRPr/>
          </a:p>
        </p:txBody>
      </p:sp>
      <p:sp>
        <p:nvSpPr>
          <p:cNvPr id="270" name="Google Shape;270;g2ee510d08d2_0_0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3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pSp>
        <p:nvGrpSpPr>
          <p:cNvPr id="271" name="Google Shape;271;g2ee510d08d2_0_0"/>
          <p:cNvGrpSpPr/>
          <p:nvPr/>
        </p:nvGrpSpPr>
        <p:grpSpPr>
          <a:xfrm>
            <a:off x="5004495" y="1765881"/>
            <a:ext cx="6242652" cy="3597412"/>
            <a:chOff x="508787" y="718913"/>
            <a:chExt cx="8229637" cy="4417797"/>
          </a:xfrm>
        </p:grpSpPr>
        <p:pic>
          <p:nvPicPr>
            <p:cNvPr id="272" name="Google Shape;272;g2ee510d08d2_0_0"/>
            <p:cNvPicPr preferRelativeResize="0"/>
            <p:nvPr/>
          </p:nvPicPr>
          <p:blipFill rotWithShape="1">
            <a:blip r:embed="rId3">
              <a:alphaModFix/>
            </a:blip>
            <a:srcRect t="13897"/>
            <a:stretch/>
          </p:blipFill>
          <p:spPr>
            <a:xfrm>
              <a:off x="508800" y="723925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3" name="Google Shape;273;g2ee510d08d2_0_0"/>
            <p:cNvPicPr preferRelativeResize="0"/>
            <p:nvPr/>
          </p:nvPicPr>
          <p:blipFill rotWithShape="1">
            <a:blip r:embed="rId4">
              <a:alphaModFix/>
            </a:blip>
            <a:srcRect t="13897"/>
            <a:stretch/>
          </p:blipFill>
          <p:spPr>
            <a:xfrm>
              <a:off x="508787" y="2928487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4" name="Google Shape;274;g2ee510d08d2_0_0"/>
            <p:cNvPicPr preferRelativeResize="0"/>
            <p:nvPr/>
          </p:nvPicPr>
          <p:blipFill rotWithShape="1">
            <a:blip r:embed="rId5">
              <a:alphaModFix/>
            </a:blip>
            <a:srcRect t="15354"/>
            <a:stretch/>
          </p:blipFill>
          <p:spPr>
            <a:xfrm>
              <a:off x="3252000" y="2942150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5" name="Google Shape;275;g2ee510d08d2_0_0"/>
            <p:cNvPicPr preferRelativeResize="0"/>
            <p:nvPr/>
          </p:nvPicPr>
          <p:blipFill rotWithShape="1">
            <a:blip r:embed="rId6">
              <a:alphaModFix/>
            </a:blip>
            <a:srcRect t="15354"/>
            <a:stretch/>
          </p:blipFill>
          <p:spPr>
            <a:xfrm>
              <a:off x="3252000" y="723925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6" name="Google Shape;276;g2ee510d08d2_0_0"/>
            <p:cNvPicPr preferRelativeResize="0"/>
            <p:nvPr/>
          </p:nvPicPr>
          <p:blipFill rotWithShape="1">
            <a:blip r:embed="rId7">
              <a:alphaModFix/>
            </a:blip>
            <a:srcRect t="13897"/>
            <a:stretch/>
          </p:blipFill>
          <p:spPr>
            <a:xfrm>
              <a:off x="5995225" y="2923487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7" name="Google Shape;277;g2ee510d08d2_0_0"/>
            <p:cNvPicPr preferRelativeResize="0"/>
            <p:nvPr/>
          </p:nvPicPr>
          <p:blipFill rotWithShape="1">
            <a:blip r:embed="rId8">
              <a:alphaModFix/>
            </a:blip>
            <a:srcRect t="13897"/>
            <a:stretch/>
          </p:blipFill>
          <p:spPr>
            <a:xfrm>
              <a:off x="5995225" y="718913"/>
              <a:ext cx="2743199" cy="2194560"/>
            </a:xfrm>
            <a:prstGeom prst="rect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278" name="Google Shape;278;g2ee510d08d2_0_0"/>
          <p:cNvSpPr txBox="1"/>
          <p:nvPr/>
        </p:nvSpPr>
        <p:spPr>
          <a:xfrm>
            <a:off x="5004496" y="5680742"/>
            <a:ext cx="6281146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Reflectivity bias largely reduced, while maintaining similar CSI 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ee510d08d2_0_0"/>
          <p:cNvSpPr txBox="1"/>
          <p:nvPr/>
        </p:nvSpPr>
        <p:spPr>
          <a:xfrm>
            <a:off x="5602977" y="1238556"/>
            <a:ext cx="1131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15dBz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2ee510d08d2_0_0"/>
          <p:cNvSpPr txBox="1"/>
          <p:nvPr/>
        </p:nvSpPr>
        <p:spPr>
          <a:xfrm>
            <a:off x="7715375" y="1211071"/>
            <a:ext cx="1131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25dBz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2ee510d08d2_0_0"/>
          <p:cNvSpPr txBox="1"/>
          <p:nvPr/>
        </p:nvSpPr>
        <p:spPr>
          <a:xfrm>
            <a:off x="9677572" y="1230680"/>
            <a:ext cx="1260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40dBz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2ee510d08d2_0_0"/>
          <p:cNvSpPr txBox="1"/>
          <p:nvPr/>
        </p:nvSpPr>
        <p:spPr>
          <a:xfrm>
            <a:off x="4321629" y="4233611"/>
            <a:ext cx="7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BIAS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2ee510d08d2_0_0"/>
          <p:cNvSpPr txBox="1"/>
          <p:nvPr/>
        </p:nvSpPr>
        <p:spPr>
          <a:xfrm>
            <a:off x="4370379" y="2477811"/>
            <a:ext cx="6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CSI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g2ee510d08d2_0_0"/>
          <p:cNvSpPr txBox="1"/>
          <p:nvPr/>
        </p:nvSpPr>
        <p:spPr>
          <a:xfrm>
            <a:off x="273547" y="3032461"/>
            <a:ext cx="4114800" cy="2874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D22E"/>
              </a:buClr>
              <a:buSzPts val="16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DD22E"/>
                </a:solidFill>
                <a:latin typeface="Arial"/>
                <a:ea typeface="Arial"/>
                <a:cs typeface="Arial"/>
                <a:sym typeface="Arial"/>
              </a:rPr>
              <a:t>Det_CTRL: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deterministic run with GDAS for its hybrid analysis, no ensemble coupling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Ens_CTRL: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two-way coupled RDAS, with direct radar dBz analysis, only deterministic forecast verified</a:t>
            </a:r>
            <a:endParaRPr/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Char char="●"/>
            </a:pP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Tune_radar: </a:t>
            </a: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as Ens_CTRL, but with the following changes</a:t>
            </a:r>
            <a:r>
              <a:rPr lang="en-US" sz="1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Fewer (more thinned) reflectivity observations in precipitation for EnVar analysis</a:t>
            </a:r>
            <a:endParaRPr/>
          </a:p>
          <a:p>
            <a:pPr marL="914400" marR="0" lvl="1" indent="-330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○"/>
            </a:pPr>
            <a:r>
              <a:rPr lang="en-US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More (less thinned) non-precipitation reflectivity observations for EnKF analy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sis</a:t>
            </a:r>
            <a:endParaRPr sz="1600" b="1" i="0" u="none" strike="noStrike" cap="none">
              <a:solidFill>
                <a:srgbClr val="0DD22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2ee510d08d2_0_0"/>
          <p:cNvSpPr txBox="1"/>
          <p:nvPr/>
        </p:nvSpPr>
        <p:spPr>
          <a:xfrm>
            <a:off x="400405" y="1238556"/>
            <a:ext cx="3987942" cy="156966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Radar reflectivity observation (dBZ) is used as analysis variable in hybrid 3D EnVar and EnKF analysis.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4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evaluation retros</a:t>
            </a:r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92" name="Google Shape;292;p34"/>
          <p:cNvSpPr txBox="1"/>
          <p:nvPr/>
        </p:nvSpPr>
        <p:spPr>
          <a:xfrm>
            <a:off x="268604" y="3710558"/>
            <a:ext cx="1177986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2-meter dew point RMSE and BIAS die-off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4"/>
          <p:cNvSpPr txBox="1"/>
          <p:nvPr/>
        </p:nvSpPr>
        <p:spPr>
          <a:xfrm>
            <a:off x="268605" y="948435"/>
            <a:ext cx="11779868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air moisture (RH) RMSE and BIAS profile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4"/>
          <p:cNvSpPr txBox="1"/>
          <p:nvPr/>
        </p:nvSpPr>
        <p:spPr>
          <a:xfrm>
            <a:off x="8125003" y="132224"/>
            <a:ext cx="1516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Blue: RRFS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HRRR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4"/>
          <p:cNvSpPr txBox="1"/>
          <p:nvPr/>
        </p:nvSpPr>
        <p:spPr>
          <a:xfrm>
            <a:off x="9763649" y="212035"/>
            <a:ext cx="12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Solid: RMSE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Dash: BIAS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6" name="Google Shape;296;p34"/>
          <p:cNvPicPr preferRelativeResize="0"/>
          <p:nvPr/>
        </p:nvPicPr>
        <p:blipFill rotWithShape="1">
          <a:blip r:embed="rId3">
            <a:alphaModFix/>
          </a:blip>
          <a:srcRect l="3299" t="14275"/>
          <a:stretch/>
        </p:blipFill>
        <p:spPr>
          <a:xfrm>
            <a:off x="660621" y="4203282"/>
            <a:ext cx="3200399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4"/>
          <p:cNvPicPr preferRelativeResize="0"/>
          <p:nvPr/>
        </p:nvPicPr>
        <p:blipFill rotWithShape="1">
          <a:blip r:embed="rId4">
            <a:alphaModFix/>
          </a:blip>
          <a:srcRect l="3299" t="17169"/>
          <a:stretch/>
        </p:blipFill>
        <p:spPr>
          <a:xfrm>
            <a:off x="8193819" y="4203282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34"/>
          <p:cNvPicPr preferRelativeResize="0"/>
          <p:nvPr/>
        </p:nvPicPr>
        <p:blipFill rotWithShape="1">
          <a:blip r:embed="rId5">
            <a:alphaModFix/>
          </a:blip>
          <a:srcRect l="3632" t="17012"/>
          <a:stretch/>
        </p:blipFill>
        <p:spPr>
          <a:xfrm>
            <a:off x="4291166" y="4203282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4"/>
          <p:cNvPicPr preferRelativeResize="0"/>
          <p:nvPr/>
        </p:nvPicPr>
        <p:blipFill rotWithShape="1">
          <a:blip r:embed="rId6">
            <a:alphaModFix/>
          </a:blip>
          <a:srcRect l="4298" t="12606"/>
          <a:stretch/>
        </p:blipFill>
        <p:spPr>
          <a:xfrm>
            <a:off x="797781" y="1424224"/>
            <a:ext cx="292608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34"/>
          <p:cNvPicPr preferRelativeResize="0"/>
          <p:nvPr/>
        </p:nvPicPr>
        <p:blipFill rotWithShape="1">
          <a:blip r:embed="rId7">
            <a:alphaModFix/>
          </a:blip>
          <a:srcRect l="4631" t="12921"/>
          <a:stretch/>
        </p:blipFill>
        <p:spPr>
          <a:xfrm>
            <a:off x="8468139" y="1424224"/>
            <a:ext cx="2926081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4"/>
          <p:cNvPicPr preferRelativeResize="0"/>
          <p:nvPr/>
        </p:nvPicPr>
        <p:blipFill rotWithShape="1">
          <a:blip r:embed="rId8">
            <a:alphaModFix/>
          </a:blip>
          <a:srcRect l="4631" t="12765"/>
          <a:stretch/>
        </p:blipFill>
        <p:spPr>
          <a:xfrm>
            <a:off x="4506983" y="1424224"/>
            <a:ext cx="292608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4"/>
          <p:cNvSpPr txBox="1"/>
          <p:nvPr/>
        </p:nvSpPr>
        <p:spPr>
          <a:xfrm>
            <a:off x="1537894" y="6246022"/>
            <a:ext cx="14079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1-31,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4"/>
          <p:cNvSpPr txBox="1"/>
          <p:nvPr/>
        </p:nvSpPr>
        <p:spPr>
          <a:xfrm>
            <a:off x="5272550" y="6246022"/>
            <a:ext cx="15168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 1–24,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4"/>
          <p:cNvSpPr txBox="1"/>
          <p:nvPr/>
        </p:nvSpPr>
        <p:spPr>
          <a:xfrm>
            <a:off x="9116210" y="6246022"/>
            <a:ext cx="14367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 1–28,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10552900" y="1582000"/>
            <a:ext cx="730800" cy="17745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4"/>
          <p:cNvSpPr/>
          <p:nvPr/>
        </p:nvSpPr>
        <p:spPr>
          <a:xfrm rot="-5577741">
            <a:off x="1972472" y="3194787"/>
            <a:ext cx="841725" cy="2891378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34"/>
          <p:cNvSpPr/>
          <p:nvPr/>
        </p:nvSpPr>
        <p:spPr>
          <a:xfrm rot="-5577741">
            <a:off x="5782472" y="3194787"/>
            <a:ext cx="841725" cy="2891378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34"/>
          <p:cNvSpPr/>
          <p:nvPr/>
        </p:nvSpPr>
        <p:spPr>
          <a:xfrm rot="-5577623">
            <a:off x="10011621" y="3315011"/>
            <a:ext cx="534413" cy="2370777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ecad916cac_0_415"/>
          <p:cNvSpPr txBox="1">
            <a:spLocks noGrp="1"/>
          </p:cNvSpPr>
          <p:nvPr>
            <p:ph type="title"/>
          </p:nvPr>
        </p:nvSpPr>
        <p:spPr>
          <a:xfrm>
            <a:off x="838200" y="219942"/>
            <a:ext cx="10515600" cy="72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evaluation retros</a:t>
            </a:r>
            <a:endParaRPr/>
          </a:p>
        </p:txBody>
      </p:sp>
      <p:sp>
        <p:nvSpPr>
          <p:cNvPr id="314" name="Google Shape;314;g2ecad916cac_0_415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315" name="Google Shape;315;g2ecad916cac_0_415"/>
          <p:cNvSpPr txBox="1"/>
          <p:nvPr/>
        </p:nvSpPr>
        <p:spPr>
          <a:xfrm>
            <a:off x="268604" y="3689541"/>
            <a:ext cx="1177986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2-meter temperature RMSE and BIAS Die-off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ecad916cac_0_415"/>
          <p:cNvSpPr txBox="1"/>
          <p:nvPr/>
        </p:nvSpPr>
        <p:spPr>
          <a:xfrm>
            <a:off x="268605" y="948435"/>
            <a:ext cx="11779868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air temperature RMSE and BIAS profile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ecad916cac_0_415"/>
          <p:cNvSpPr txBox="1"/>
          <p:nvPr/>
        </p:nvSpPr>
        <p:spPr>
          <a:xfrm>
            <a:off x="1537901" y="6246025"/>
            <a:ext cx="16944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1-31,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ecad916cac_0_415"/>
          <p:cNvSpPr txBox="1"/>
          <p:nvPr/>
        </p:nvSpPr>
        <p:spPr>
          <a:xfrm>
            <a:off x="5272550" y="6246025"/>
            <a:ext cx="16944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 1–24,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ecad916cac_0_415"/>
          <p:cNvSpPr txBox="1"/>
          <p:nvPr/>
        </p:nvSpPr>
        <p:spPr>
          <a:xfrm>
            <a:off x="9116199" y="6246024"/>
            <a:ext cx="15972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 1–28,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ecad916cac_0_415"/>
          <p:cNvSpPr txBox="1"/>
          <p:nvPr/>
        </p:nvSpPr>
        <p:spPr>
          <a:xfrm>
            <a:off x="8044504" y="212025"/>
            <a:ext cx="15972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Blue: RRFS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HRRR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ecad916cac_0_415"/>
          <p:cNvSpPr txBox="1"/>
          <p:nvPr/>
        </p:nvSpPr>
        <p:spPr>
          <a:xfrm>
            <a:off x="9763649" y="212035"/>
            <a:ext cx="12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Solid: RMSE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Dash: BIAS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2ecad916cac_0_415"/>
          <p:cNvPicPr preferRelativeResize="0"/>
          <p:nvPr/>
        </p:nvPicPr>
        <p:blipFill rotWithShape="1">
          <a:blip r:embed="rId3">
            <a:alphaModFix/>
          </a:blip>
          <a:srcRect l="3521" t="13394"/>
          <a:stretch/>
        </p:blipFill>
        <p:spPr>
          <a:xfrm>
            <a:off x="739815" y="4166005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g2ecad916cac_0_415"/>
          <p:cNvPicPr preferRelativeResize="0"/>
          <p:nvPr/>
        </p:nvPicPr>
        <p:blipFill rotWithShape="1">
          <a:blip r:embed="rId4">
            <a:alphaModFix/>
          </a:blip>
          <a:srcRect l="4186" t="18270"/>
          <a:stretch/>
        </p:blipFill>
        <p:spPr>
          <a:xfrm>
            <a:off x="8330979" y="4166005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g2ecad916cac_0_415"/>
          <p:cNvPicPr preferRelativeResize="0"/>
          <p:nvPr/>
        </p:nvPicPr>
        <p:blipFill rotWithShape="1">
          <a:blip r:embed="rId5">
            <a:alphaModFix/>
          </a:blip>
          <a:srcRect l="3188" t="16540"/>
          <a:stretch/>
        </p:blipFill>
        <p:spPr>
          <a:xfrm>
            <a:off x="4430731" y="4166005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g2ecad916cac_0_415"/>
          <p:cNvPicPr preferRelativeResize="0"/>
          <p:nvPr/>
        </p:nvPicPr>
        <p:blipFill rotWithShape="1">
          <a:blip r:embed="rId6">
            <a:alphaModFix/>
          </a:blip>
          <a:srcRect l="4298" t="12451"/>
          <a:stretch/>
        </p:blipFill>
        <p:spPr>
          <a:xfrm>
            <a:off x="1014135" y="1416598"/>
            <a:ext cx="292608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g2ecad916cac_0_415"/>
          <p:cNvPicPr preferRelativeResize="0"/>
          <p:nvPr/>
        </p:nvPicPr>
        <p:blipFill rotWithShape="1">
          <a:blip r:embed="rId7">
            <a:alphaModFix/>
          </a:blip>
          <a:srcRect l="4520" t="12921"/>
          <a:stretch/>
        </p:blipFill>
        <p:spPr>
          <a:xfrm>
            <a:off x="8352849" y="1452548"/>
            <a:ext cx="2926081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g2ecad916cac_0_415"/>
          <p:cNvPicPr preferRelativeResize="0"/>
          <p:nvPr/>
        </p:nvPicPr>
        <p:blipFill rotWithShape="1">
          <a:blip r:embed="rId8">
            <a:alphaModFix/>
          </a:blip>
          <a:srcRect l="4520" t="12859"/>
          <a:stretch/>
        </p:blipFill>
        <p:spPr>
          <a:xfrm>
            <a:off x="4683501" y="1416598"/>
            <a:ext cx="292608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ecad916cac_0_415"/>
          <p:cNvSpPr/>
          <p:nvPr/>
        </p:nvSpPr>
        <p:spPr>
          <a:xfrm>
            <a:off x="9562300" y="1582000"/>
            <a:ext cx="1065000" cy="1241700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5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evaluation retros</a:t>
            </a: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35" name="Google Shape;335;p35"/>
          <p:cNvSpPr txBox="1"/>
          <p:nvPr/>
        </p:nvSpPr>
        <p:spPr>
          <a:xfrm>
            <a:off x="268604" y="3700048"/>
            <a:ext cx="11779869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Surface 10-meter wind RMSE and BIAS die-off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5"/>
          <p:cNvSpPr txBox="1"/>
          <p:nvPr/>
        </p:nvSpPr>
        <p:spPr>
          <a:xfrm>
            <a:off x="268605" y="948435"/>
            <a:ext cx="11779868" cy="461665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Upper air wind RMSE and BIAS profile for RRFS 12-h forecast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5"/>
          <p:cNvSpPr txBox="1"/>
          <p:nvPr/>
        </p:nvSpPr>
        <p:spPr>
          <a:xfrm>
            <a:off x="8034054" y="242175"/>
            <a:ext cx="1607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Blue: RRFS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HRRR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5"/>
          <p:cNvSpPr txBox="1"/>
          <p:nvPr/>
        </p:nvSpPr>
        <p:spPr>
          <a:xfrm>
            <a:off x="9763649" y="212035"/>
            <a:ext cx="1295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Solid: RMSE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Dash: BIAS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35"/>
          <p:cNvPicPr preferRelativeResize="0"/>
          <p:nvPr/>
        </p:nvPicPr>
        <p:blipFill rotWithShape="1">
          <a:blip r:embed="rId3">
            <a:alphaModFix/>
          </a:blip>
          <a:srcRect l="3743" t="15910"/>
          <a:stretch/>
        </p:blipFill>
        <p:spPr>
          <a:xfrm>
            <a:off x="776804" y="4198027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5"/>
          <p:cNvPicPr preferRelativeResize="0"/>
          <p:nvPr/>
        </p:nvPicPr>
        <p:blipFill rotWithShape="1">
          <a:blip r:embed="rId4">
            <a:alphaModFix/>
          </a:blip>
          <a:srcRect l="3410" t="15754"/>
          <a:stretch/>
        </p:blipFill>
        <p:spPr>
          <a:xfrm>
            <a:off x="8097592" y="4161713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5"/>
          <p:cNvPicPr preferRelativeResize="0"/>
          <p:nvPr/>
        </p:nvPicPr>
        <p:blipFill rotWithShape="1">
          <a:blip r:embed="rId5">
            <a:alphaModFix/>
          </a:blip>
          <a:srcRect l="3743" t="18113"/>
          <a:stretch/>
        </p:blipFill>
        <p:spPr>
          <a:xfrm>
            <a:off x="4430731" y="4201632"/>
            <a:ext cx="3200400" cy="2011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5"/>
          <p:cNvPicPr preferRelativeResize="0"/>
          <p:nvPr/>
        </p:nvPicPr>
        <p:blipFill rotWithShape="1">
          <a:blip r:embed="rId6">
            <a:alphaModFix/>
          </a:blip>
          <a:srcRect l="4186" t="12606"/>
          <a:stretch/>
        </p:blipFill>
        <p:spPr>
          <a:xfrm>
            <a:off x="893845" y="1405923"/>
            <a:ext cx="292608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5"/>
          <p:cNvPicPr preferRelativeResize="0"/>
          <p:nvPr/>
        </p:nvPicPr>
        <p:blipFill rotWithShape="1">
          <a:blip r:embed="rId7">
            <a:alphaModFix/>
          </a:blip>
          <a:srcRect l="4409" t="12859"/>
          <a:stretch/>
        </p:blipFill>
        <p:spPr>
          <a:xfrm>
            <a:off x="8234752" y="1405923"/>
            <a:ext cx="2926080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8">
            <a:alphaModFix/>
          </a:blip>
          <a:srcRect l="4298" t="12765"/>
          <a:stretch/>
        </p:blipFill>
        <p:spPr>
          <a:xfrm>
            <a:off x="4591593" y="1405923"/>
            <a:ext cx="292608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 txBox="1"/>
          <p:nvPr/>
        </p:nvSpPr>
        <p:spPr>
          <a:xfrm>
            <a:off x="1537894" y="6246022"/>
            <a:ext cx="14079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Summer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July 1-31,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5"/>
          <p:cNvSpPr txBox="1"/>
          <p:nvPr/>
        </p:nvSpPr>
        <p:spPr>
          <a:xfrm>
            <a:off x="5272550" y="6246022"/>
            <a:ext cx="15168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June 1–24,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5"/>
          <p:cNvSpPr txBox="1"/>
          <p:nvPr/>
        </p:nvSpPr>
        <p:spPr>
          <a:xfrm>
            <a:off x="9116210" y="6246022"/>
            <a:ext cx="1436700" cy="554100"/>
          </a:xfrm>
          <a:prstGeom prst="rect">
            <a:avLst/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Winter</a:t>
            </a:r>
            <a:endParaRPr sz="1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Feb 1–28,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5"/>
          <p:cNvSpPr/>
          <p:nvPr/>
        </p:nvSpPr>
        <p:spPr>
          <a:xfrm rot="1204188">
            <a:off x="9900994" y="1458394"/>
            <a:ext cx="897820" cy="2020012"/>
          </a:xfrm>
          <a:prstGeom prst="ellipse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body" idx="1"/>
          </p:nvPr>
        </p:nvSpPr>
        <p:spPr>
          <a:xfrm>
            <a:off x="838200" y="1211283"/>
            <a:ext cx="10515600" cy="49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Significant team efforts has been to build RRFS data assimilation system based on experience from RAP/HRRR/NAM and including  recently developed new DA innovation techniques.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Clear improvement for near surface moisture field from RRFS data cycling and physics enhancements.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RRFS retro shows improvement during cold season, but some degradation during warm season compared to HRRR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55" name="Google Shape;355;p36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7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Future RDAS</a:t>
            </a:r>
            <a:endParaRPr/>
          </a:p>
        </p:txBody>
      </p:sp>
      <p:sp>
        <p:nvSpPr>
          <p:cNvPr id="361" name="Google Shape;361;p37"/>
          <p:cNvSpPr txBox="1"/>
          <p:nvPr/>
        </p:nvSpPr>
        <p:spPr>
          <a:xfrm>
            <a:off x="838200" y="2595260"/>
            <a:ext cx="10063800" cy="9540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All regional DA features from current RRFS </a:t>
            </a:r>
            <a:r>
              <a:rPr lang="en-US" sz="2800" dirty="0">
                <a:solidFill>
                  <a:srgbClr val="002060"/>
                </a:solidFill>
              </a:rPr>
              <a:t>DA 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will be ported or further developed to future RRFS MPAS+JEDI </a:t>
            </a:r>
            <a:r>
              <a:rPr lang="en-US" sz="2800" dirty="0">
                <a:solidFill>
                  <a:srgbClr val="002060"/>
                </a:solidFill>
              </a:rPr>
              <a:t>DA system</a:t>
            </a:r>
            <a:r>
              <a:rPr lang="en-US" sz="2800" b="0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63" name="Google Shape;363;p37"/>
          <p:cNvSpPr txBox="1"/>
          <p:nvPr/>
        </p:nvSpPr>
        <p:spPr>
          <a:xfrm>
            <a:off x="838200" y="1168296"/>
            <a:ext cx="10515600" cy="1531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Regional convection-allowing ensemble forecast system built upon</a:t>
            </a:r>
            <a:r>
              <a:rPr lang="en-US" sz="4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MPAS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JEDI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Jointly developed by EMC, GSL, UFS community, 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NCAR, JCSDA, NSSL, …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All key components are based on the community systems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2" name="Google Shape;363;p37">
            <a:extLst>
              <a:ext uri="{FF2B5EF4-FFF2-40B4-BE49-F238E27FC236}">
                <a16:creationId xmlns:a16="http://schemas.microsoft.com/office/drawing/2014/main" id="{2832A909-0526-8CCA-3076-DF6FAFEFA4FE}"/>
              </a:ext>
            </a:extLst>
          </p:cNvPr>
          <p:cNvSpPr txBox="1"/>
          <p:nvPr/>
        </p:nvSpPr>
        <p:spPr>
          <a:xfrm>
            <a:off x="838200" y="3752857"/>
            <a:ext cx="10515600" cy="256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RRFS Data Assimilation team from EMC and GSL are actively testing and evaluating the key functions of JEDI for RRFS application, including </a:t>
            </a:r>
            <a:endParaRPr sz="1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Build </a:t>
            </a:r>
            <a:r>
              <a:rPr lang="en-US" sz="2000" dirty="0" err="1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RDASApp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(JEDI) repository to host </a:t>
            </a:r>
            <a:r>
              <a:rPr lang="en-US" sz="200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RRFS test cases 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and configurations 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UFO validation 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Static </a:t>
            </a:r>
            <a:r>
              <a:rPr lang="en-US" sz="20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BE and ensemble BE tuning</a:t>
            </a:r>
            <a:endParaRPr lang="en-US" sz="2000" b="0" i="0" u="none" strike="noStrike" cap="non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Arial"/>
                <a:cs typeface="Calibri"/>
                <a:sym typeface="Calibri"/>
              </a:rPr>
              <a:t>Analysis methods (hybrid 3DEnVar and LETKF) checking</a:t>
            </a: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333333"/>
                </a:solidFill>
                <a:latin typeface="Calibri"/>
                <a:ea typeface="Arial"/>
                <a:cs typeface="Calibri"/>
                <a:sym typeface="Calibri"/>
              </a:rPr>
              <a:t>Computer resources evaluation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en-US" b="0" i="0"/>
              <a:t>Rapid Refresh Forecast System (</a:t>
            </a:r>
            <a:r>
              <a:rPr lang="en-US"/>
              <a:t>RRFS) version 1</a:t>
            </a:r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838200" y="1211283"/>
            <a:ext cx="10515600" cy="49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2800"/>
              <a:buChar char="•"/>
            </a:pPr>
            <a:r>
              <a:rPr lang="en-US" b="0" i="0">
                <a:solidFill>
                  <a:srgbClr val="333333"/>
                </a:solidFill>
              </a:rPr>
              <a:t>Regional convection-allowing ensemble forecast system built upon FV3LAM and GSI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</a:t>
            </a:r>
            <a:r>
              <a:rPr lang="en-US" b="0" i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ointly developed by EMC, GSL, UFS community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US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All key components are based on the community systems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•"/>
            </a:pPr>
            <a:r>
              <a:rPr lang="en-US">
                <a:solidFill>
                  <a:srgbClr val="1F2328"/>
                </a:solidFill>
                <a:latin typeface="Calibri"/>
                <a:ea typeface="Calibri"/>
                <a:cs typeface="Calibri"/>
                <a:sym typeface="Calibri"/>
              </a:rPr>
              <a:t>Workflow evolve</a:t>
            </a:r>
            <a:r>
              <a:rPr lang="en-US">
                <a:solidFill>
                  <a:srgbClr val="1F2328"/>
                </a:solidFill>
              </a:rPr>
              <a:t>d</a:t>
            </a:r>
            <a:r>
              <a:rPr lang="en-US">
                <a:solidFill>
                  <a:srgbClr val="1F2328"/>
                </a:solidFill>
                <a:latin typeface="Calibri"/>
                <a:ea typeface="Calibri"/>
                <a:cs typeface="Calibri"/>
                <a:sym typeface="Calibri"/>
              </a:rPr>
              <a:t> to meet operational requirements</a:t>
            </a:r>
            <a:endParaRPr b="0" i="0">
              <a:solidFill>
                <a:srgbClr val="1F232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2800"/>
              <a:buChar char="•"/>
            </a:pPr>
            <a:r>
              <a:rPr lang="en-US">
                <a:solidFill>
                  <a:srgbClr val="333333"/>
                </a:solidFill>
              </a:rPr>
              <a:t>Key features:</a:t>
            </a:r>
            <a:endParaRPr b="0" i="0">
              <a:solidFill>
                <a:srgbClr val="333333"/>
              </a:solidFill>
            </a:endParaRP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>
                <a:solidFill>
                  <a:srgbClr val="333333"/>
                </a:solidFill>
              </a:rPr>
              <a:t>3 km grid covering North America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b="0" i="0">
                <a:solidFill>
                  <a:srgbClr val="333333"/>
                </a:solidFill>
              </a:rPr>
              <a:t>Hourly coupled deterministic and ensemble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 b="0" i="0">
                <a:solidFill>
                  <a:srgbClr val="333333"/>
                </a:solidFill>
              </a:rPr>
              <a:t>   data assimilation cycling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>
                <a:solidFill>
                  <a:srgbClr val="333333"/>
                </a:solidFill>
              </a:rPr>
              <a:t>18-h forecast hourly from deterministic cycles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Char char="•"/>
            </a:pPr>
            <a:r>
              <a:rPr lang="en-US" b="0" i="0">
                <a:solidFill>
                  <a:srgbClr val="333333"/>
                </a:solidFill>
              </a:rPr>
              <a:t>60-h forecast </a:t>
            </a:r>
            <a:r>
              <a:rPr lang="en-US">
                <a:solidFill>
                  <a:srgbClr val="333333"/>
                </a:solidFill>
              </a:rPr>
              <a:t>from deterministic and 5 member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33333"/>
              </a:buClr>
              <a:buSzPts val="2400"/>
              <a:buNone/>
            </a:pPr>
            <a:r>
              <a:rPr lang="en-US">
                <a:solidFill>
                  <a:srgbClr val="333333"/>
                </a:solidFill>
              </a:rPr>
              <a:t>    ensembles at 00/06/12/18 Z cycle</a:t>
            </a:r>
            <a:endParaRPr b="0" i="0">
              <a:solidFill>
                <a:srgbClr val="333333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105" name="Google Shape;10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52936" y="3229192"/>
            <a:ext cx="4301527" cy="335887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3"/>
          <p:cNvSpPr txBox="1"/>
          <p:nvPr/>
        </p:nvSpPr>
        <p:spPr>
          <a:xfrm>
            <a:off x="8280646" y="6259006"/>
            <a:ext cx="3073149" cy="369332"/>
          </a:xfrm>
          <a:prstGeom prst="rect">
            <a:avLst/>
          </a:prstGeom>
          <a:solidFill>
            <a:srgbClr val="B3C6E7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RRFSv1 Compute Domain (</a:t>
            </a: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red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DA cycle and forecast strategy</a:t>
            </a:r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13" name="Google Shape;11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570" y="1123696"/>
            <a:ext cx="11812859" cy="5283486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4"/>
          <p:cNvSpPr txBox="1"/>
          <p:nvPr/>
        </p:nvSpPr>
        <p:spPr>
          <a:xfrm>
            <a:off x="4664238" y="6414957"/>
            <a:ext cx="2106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 of Shun Liu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4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RRFS Data Assimilation System (RDAS)</a:t>
            </a:r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graphicFrame>
        <p:nvGraphicFramePr>
          <p:cNvPr id="121" name="Google Shape;121;p25"/>
          <p:cNvGraphicFramePr/>
          <p:nvPr/>
        </p:nvGraphicFramePr>
        <p:xfrm>
          <a:off x="838200" y="1679811"/>
          <a:ext cx="5649675" cy="3129730"/>
        </p:xfrm>
        <a:graphic>
          <a:graphicData uri="http://schemas.openxmlformats.org/drawingml/2006/table">
            <a:tbl>
              <a:tblPr>
                <a:noFill/>
                <a:tableStyleId>{2D1A2AF6-5267-4F3A-AF4B-F11974D68ADE}</a:tableStyleId>
              </a:tblPr>
              <a:tblGrid>
                <a:gridCol w="140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50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Deterministic DA Spin-up Cycle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58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03z-08z and 15z-20z</a:t>
                      </a:r>
                      <a:endParaRPr sz="1400" u="none" strike="noStrike" cap="none"/>
                    </a:p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Cold start at 03z and 15z and hybrid 3D EnVar with 80 GDAS ensemble members</a:t>
                      </a:r>
                      <a:endParaRPr sz="1400" u="none" strike="noStrike" cap="none"/>
                    </a:p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hourly cycled 04z-08z and 16-20z with Hybrid 3D EnVar with 30 RRFS ensemble members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Deterministic DA Product Cycle 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58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hourly cycled from 00z to 23z</a:t>
                      </a:r>
                      <a:endParaRPr sz="1400" u="none" strike="noStrike" cap="none"/>
                    </a:p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Hybrid 3D EnVar with 30 RRFS ensemble members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dk1"/>
                          </a:solidFill>
                        </a:rPr>
                        <a:t>Ensemble DA EnKF cycle</a:t>
                      </a:r>
                      <a:endParaRPr sz="14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C58D3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Hourly cycled from 00z to 23z</a:t>
                      </a:r>
                      <a:endParaRPr sz="1400" u="none" strike="noStrike" cap="none"/>
                    </a:p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Blend GDAS perturbation at 07/19Z cycle</a:t>
                      </a:r>
                      <a:endParaRPr sz="1400" u="none" strike="noStrike" cap="none"/>
                    </a:p>
                    <a:p>
                      <a:pPr marL="457200" marR="0" lvl="0" indent="-3492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Char char="●"/>
                      </a:pPr>
                      <a:r>
                        <a:rPr lang="en-US" sz="1400" u="none" strike="noStrike" cap="none"/>
                        <a:t>EnKF analysis with convention and radar dBz</a:t>
                      </a:r>
                      <a:endParaRPr sz="14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2" name="Google Shape;122;p25"/>
          <p:cNvGraphicFramePr/>
          <p:nvPr/>
        </p:nvGraphicFramePr>
        <p:xfrm>
          <a:off x="6958874" y="1668926"/>
          <a:ext cx="4394925" cy="3129750"/>
        </p:xfrm>
        <a:graphic>
          <a:graphicData uri="http://schemas.openxmlformats.org/drawingml/2006/table">
            <a:tbl>
              <a:tblPr>
                <a:noFill/>
                <a:tableStyleId>{2D1A2AF6-5267-4F3A-AF4B-F11974D68ADE}</a:tableStyleId>
              </a:tblPr>
              <a:tblGrid>
                <a:gridCol w="177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</a:rPr>
                        <a:t>Obs Platform</a:t>
                      </a:r>
                      <a:endParaRPr sz="12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89B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rgbClr val="FFFFFF"/>
                          </a:solidFill>
                        </a:rPr>
                        <a:t>Variables</a:t>
                      </a:r>
                      <a:endParaRPr sz="12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45700" marR="4570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989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METAR, </a:t>
                      </a: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Mesonet</a:t>
                      </a:r>
                      <a:r>
                        <a:rPr lang="en-US" sz="1200" b="1" u="none" strike="noStrike" cap="none"/>
                        <a:t>, Buoy, C-Man, Ship</a:t>
                      </a:r>
                      <a:endParaRPr sz="1200" b="1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T, moisture, Wind, Ps, ceiling, vis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0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/>
                        <a:t>Rawinsonde</a:t>
                      </a:r>
                      <a:endParaRPr sz="1200" b="1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T, moisture, Wind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NEXRAD Radar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Reflectivity, Radial Wind, VAD Wind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FF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Lightning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Flash Extent Density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8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/>
                        <a:t>Aircraft</a:t>
                      </a:r>
                      <a:endParaRPr sz="1200" b="1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T, moisture, Wind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 u="none" strike="noStrike" cap="none">
                          <a:solidFill>
                            <a:schemeClr val="dk1"/>
                          </a:solidFill>
                        </a:rPr>
                        <a:t>GOES-16/18</a:t>
                      </a:r>
                      <a:endParaRPr sz="1200" b="1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strike="noStrike" cap="none"/>
                        <a:t>ABI, AMVs, cloud top pres. &amp; T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b="1" u="none" strike="noStrike" cap="none"/>
                        <a:t>Polar Orbiters</a:t>
                      </a:r>
                      <a:endParaRPr sz="1200" b="1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6DB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lang="en-US" sz="1200" u="none" strike="noStrike" cap="none"/>
                        <a:t>Radiances (AMSUA, MHS, ATMS, CRIS, IASI, SSMIS)</a:t>
                      </a:r>
                      <a:endParaRPr sz="1200" u="none" strike="noStrike" cap="none"/>
                    </a:p>
                  </a:txBody>
                  <a:tcPr marL="0" marR="0" marT="0" marB="0" anchor="ctr">
                    <a:lnL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A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3" name="Google Shape;123;p25"/>
          <p:cNvSpPr txBox="1"/>
          <p:nvPr/>
        </p:nvSpPr>
        <p:spPr>
          <a:xfrm>
            <a:off x="631371" y="1105091"/>
            <a:ext cx="11179500" cy="5232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Cycling to maximize positive impacts from all past observations / forecasts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5"/>
          <p:cNvSpPr txBox="1"/>
          <p:nvPr/>
        </p:nvSpPr>
        <p:spPr>
          <a:xfrm>
            <a:off x="631372" y="4981894"/>
            <a:ext cx="11179628" cy="52322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Analysis to maximize the impact from all current observations and forecasts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5"/>
          <p:cNvSpPr txBox="1"/>
          <p:nvPr/>
        </p:nvSpPr>
        <p:spPr>
          <a:xfrm>
            <a:off x="1261982" y="5594938"/>
            <a:ext cx="14565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Large-Scale Blending</a:t>
            </a:r>
            <a:endParaRPr sz="20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5"/>
          <p:cNvSpPr txBox="1"/>
          <p:nvPr/>
        </p:nvSpPr>
        <p:spPr>
          <a:xfrm>
            <a:off x="2908985" y="5552000"/>
            <a:ext cx="19997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Multiscale 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5"/>
          <p:cNvSpPr txBox="1"/>
          <p:nvPr/>
        </p:nvSpPr>
        <p:spPr>
          <a:xfrm>
            <a:off x="5694665" y="5995048"/>
            <a:ext cx="23686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2"/>
              <a:buFont typeface="Calibri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Surface/Land 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5"/>
          <p:cNvSpPr txBox="1"/>
          <p:nvPr/>
        </p:nvSpPr>
        <p:spPr>
          <a:xfrm>
            <a:off x="5562838" y="5552000"/>
            <a:ext cx="24533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Satellite Radiance DA</a:t>
            </a:r>
            <a:endParaRPr sz="20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5"/>
          <p:cNvSpPr txBox="1"/>
          <p:nvPr/>
        </p:nvSpPr>
        <p:spPr>
          <a:xfrm>
            <a:off x="8082149" y="5552000"/>
            <a:ext cx="30025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 Direct lightning analysis</a:t>
            </a:r>
            <a:endParaRPr sz="20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5"/>
          <p:cNvSpPr txBox="1"/>
          <p:nvPr/>
        </p:nvSpPr>
        <p:spPr>
          <a:xfrm>
            <a:off x="2859677" y="5995048"/>
            <a:ext cx="272201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Non-Var cloud 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5"/>
          <p:cNvSpPr txBox="1"/>
          <p:nvPr/>
        </p:nvSpPr>
        <p:spPr>
          <a:xfrm>
            <a:off x="8176267" y="5995048"/>
            <a:ext cx="281434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rPr>
              <a:t>Direct radar dbz analysis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Large-scale Blending: Example</a:t>
            </a:r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377352" y="1189267"/>
            <a:ext cx="4855747" cy="429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Replace twice per day ensemble (cold start) reinitialization step with blending 6h GDAS EnKF + 1h RRFS EnKF.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Retain representation of larger scales from the global system.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Retain representation of smaller scales from the RRFS.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Blended fields: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u, v, t, sphum, and delp</a:t>
            </a:r>
            <a:endParaRPr sz="20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Using L</a:t>
            </a:r>
            <a:r>
              <a:rPr lang="en-US" sz="2000" b="0" i="0" u="none" strike="noStrike" cap="none" baseline="-25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= 960 km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Blended field retains some large scale and small scale features from (a) GDAS and (b) RRFS, respectively.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1352205" y="5873185"/>
            <a:ext cx="2906039" cy="369332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  of Donald Lippi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4476" y="1194961"/>
            <a:ext cx="6474080" cy="415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6"/>
          <p:cNvSpPr txBox="1"/>
          <p:nvPr/>
        </p:nvSpPr>
        <p:spPr>
          <a:xfrm>
            <a:off x="5404476" y="1191670"/>
            <a:ext cx="925227" cy="30777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a) GDAS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5404475" y="3269790"/>
            <a:ext cx="1100592" cy="30777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c) Blended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8641514" y="3269789"/>
            <a:ext cx="1821777" cy="30777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d) Blended  - RRFS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8641514" y="1189267"/>
            <a:ext cx="925227" cy="307777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RRFS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6"/>
          <p:cNvSpPr txBox="1"/>
          <p:nvPr/>
        </p:nvSpPr>
        <p:spPr>
          <a:xfrm>
            <a:off x="5334003" y="5319187"/>
            <a:ext cx="674311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Fig. Example of blending GDAS EnKF and RRFS EnKF members. Field is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temperature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at level 10 (from bottom). L</a:t>
            </a:r>
            <a:r>
              <a:rPr lang="en-US" sz="1800" b="0" i="0" u="none" strike="noStrike" cap="none" baseline="-25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= 960 km.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GDAS temperature,</a:t>
            </a: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b) 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RRFS temperature,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c) 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blended temperature, and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difference between the blended and RRFS temperature (this shows the large-scale contribution from the global).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Large-scale Blending: Scale Seperation</a:t>
            </a:r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107" y="1379386"/>
            <a:ext cx="4730693" cy="374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7"/>
          <p:cNvSpPr txBox="1"/>
          <p:nvPr/>
        </p:nvSpPr>
        <p:spPr>
          <a:xfrm>
            <a:off x="6623107" y="5146610"/>
            <a:ext cx="4998079" cy="92329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Fig. Amplitude response of sixth-order tangent filter as function of wavelength for specified cutoff length (Lx) of 960 km indicated by the dashed vertical line.</a:t>
            </a:r>
            <a:endParaRPr sz="16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7"/>
          <p:cNvSpPr txBox="1"/>
          <p:nvPr/>
        </p:nvSpPr>
        <p:spPr>
          <a:xfrm>
            <a:off x="304150" y="1049400"/>
            <a:ext cx="6326264" cy="3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 achieve scale separation, the Raymond filter was used (</a:t>
            </a:r>
            <a:r>
              <a:rPr lang="en-US" sz="20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Raymond 1988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Raymond and Garder 1991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sixth-order low-pass implicit tangent filter.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 implemented in several other studies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lang="en-US" sz="20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Schwartz et al. 2021</a:t>
            </a:r>
            <a:endParaRPr sz="2000" b="0" i="0" u="none" strike="noStrike" cap="non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lang="en-US" sz="20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Wang et al. 2014</a:t>
            </a:r>
            <a:endParaRPr sz="2000" b="0" i="0" u="none" strike="noStrike" cap="none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Use 960 km as the cutoff length scale (L</a:t>
            </a:r>
            <a:r>
              <a:rPr lang="en-US" sz="2000" b="0" i="0" u="none" strike="noStrike" cap="none" baseline="-250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1400"/>
              <a:buFont typeface="Arial"/>
              <a:buChar char="■"/>
            </a:pPr>
            <a:r>
              <a:rPr lang="en-US" sz="2000" b="0" i="0" u="sng" strike="noStrike" cap="none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Schwartz et al. 2021</a:t>
            </a: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found 960 km worked best among options of 640 km, 960 km, and 1280 km.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</a:pPr>
            <a:r>
              <a:rPr lang="en-US"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Height and variable invariant.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56259" y="4438201"/>
            <a:ext cx="4422046" cy="152523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7"/>
          <p:cNvSpPr txBox="1"/>
          <p:nvPr/>
        </p:nvSpPr>
        <p:spPr>
          <a:xfrm>
            <a:off x="1774520" y="6293478"/>
            <a:ext cx="2906039" cy="369332"/>
          </a:xfrm>
          <a:prstGeom prst="rect">
            <a:avLst/>
          </a:prstGeom>
          <a:solidFill>
            <a:srgbClr val="BBD6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Courtesy  of Donald Lippi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Multiscale DA: Scheme</a:t>
            </a:r>
            <a:endParaRPr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63" name="Google Shape;163;p28"/>
          <p:cNvSpPr txBox="1"/>
          <p:nvPr/>
        </p:nvSpPr>
        <p:spPr>
          <a:xfrm>
            <a:off x="590700" y="1212300"/>
            <a:ext cx="5750834" cy="47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Scale and variable dependent localization (SDL/VDL) employed in the EnVar DA algorithm (Yokota et al. 2024, JAMES [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accepted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])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Ensemble covariances undergo scale-selective filtering (short &amp; long waves)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Localization radii appropriate for each scale and variable group are used</a:t>
            </a:r>
            <a:endParaRPr sz="19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Allows for </a:t>
            </a:r>
            <a:r>
              <a:rPr lang="en-US" sz="20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</a:t>
            </a: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observations to be assimilated simultaneously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19200" marR="0" lvl="1" indent="-425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</a:pPr>
            <a:r>
              <a:rPr lang="en-US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Eliminates 2 step implementations with ad-hoc separation of observations (sondes vs radar)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1900" y="1121421"/>
            <a:ext cx="3624600" cy="41025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8"/>
          <p:cNvSpPr txBox="1"/>
          <p:nvPr/>
        </p:nvSpPr>
        <p:spPr>
          <a:xfrm>
            <a:off x="3925145" y="5994400"/>
            <a:ext cx="5402400" cy="536100"/>
          </a:xfrm>
          <a:prstGeom prst="rect">
            <a:avLst/>
          </a:prstGeom>
          <a:solidFill>
            <a:srgbClr val="9CC2E5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Sho Yokota, Ting and OU MAP for this work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Multiscale DA: test results</a:t>
            </a:r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sldNum" idx="12"/>
          </p:nvPr>
        </p:nvSpPr>
        <p:spPr>
          <a:xfrm>
            <a:off x="10779760" y="639699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72" name="Google Shape;172;p29"/>
          <p:cNvSpPr txBox="1"/>
          <p:nvPr/>
        </p:nvSpPr>
        <p:spPr>
          <a:xfrm>
            <a:off x="3391375" y="6128950"/>
            <a:ext cx="5235600" cy="536100"/>
          </a:xfrm>
          <a:prstGeom prst="rect">
            <a:avLst/>
          </a:prstGeom>
          <a:solidFill>
            <a:srgbClr val="9CC2E5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to Sho Yokota Ting and OU MAP for this work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7633" y="1702467"/>
            <a:ext cx="5670423" cy="4194392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6464400" y="1395600"/>
            <a:ext cx="5829300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absolute pressure tendency (hPa hr</a:t>
            </a:r>
            <a:r>
              <a:rPr lang="en-US" sz="190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–1</a:t>
            </a:r>
            <a:r>
              <a:rPr lang="en-US"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767" y="2386033"/>
            <a:ext cx="5829199" cy="2655096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/>
          <p:nvPr/>
        </p:nvSpPr>
        <p:spPr>
          <a:xfrm>
            <a:off x="515809" y="1924033"/>
            <a:ext cx="5670424" cy="4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A4595"/>
                </a:solidFill>
                <a:latin typeface="Arial"/>
                <a:ea typeface="Arial"/>
                <a:cs typeface="Arial"/>
                <a:sym typeface="Arial"/>
              </a:rPr>
              <a:t>CSI and BIAS of Reflectivity 12-hour forecast</a:t>
            </a:r>
            <a:endParaRPr sz="1900" b="0" i="0" u="none" strike="noStrike" cap="none">
              <a:solidFill>
                <a:srgbClr val="0A459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838200" y="242180"/>
            <a:ext cx="10515600" cy="70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RRFS surface/land DA and forecast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838200" y="1211283"/>
            <a:ext cx="10515600" cy="496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546100" lvl="0" indent="-4571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22897"/>
              <a:buChar char="•"/>
            </a:pPr>
            <a:r>
              <a:rPr lang="en-US" sz="26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Better surface boundary condition:</a:t>
            </a:r>
            <a:endParaRPr/>
          </a:p>
          <a:p>
            <a:pPr marL="695325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of high-resolution 30” BNU soil, and 30” VIIRS vegetation information;</a:t>
            </a:r>
            <a:endParaRPr/>
          </a:p>
          <a:p>
            <a:pPr marL="695325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Snow updating from 4-km IMS data once per day at 01Z product cycle;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Real-time VIIRS GVF, updating once per day at 04Z spin-up cycle;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95325" marR="0" lvl="1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SST updating from NSST analysis once per day at 01Z product cycle.</a:t>
            </a:r>
            <a:endParaRPr sz="2800" i="0" u="none" strike="noStrike" cap="none"/>
          </a:p>
          <a:p>
            <a:pPr marL="238125" lvl="0" indent="-23812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-US" sz="30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surface cycling and surface fields initialization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marL="700088" marR="0" lvl="1" indent="-34289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Continue surface cycling in partial cycling structure (04Z/16Z spin-up cycle)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GFS ice in surface cycling (when cycle surface fields at 04Z/16Z spin-up cycle)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FVCOM for surface T and ice over Great Lakes (twice per day at 04Z/16Z spin up cycle)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soil surgery to initialize the soil fields from RAP/HRRR soil (beginning of retro or real-time run)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2897"/>
              <a:buFont typeface="Arial"/>
              <a:buChar char="•"/>
            </a:pPr>
            <a:r>
              <a:rPr lang="en-US" sz="26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Improving surface fields through data assimilation cycles</a:t>
            </a:r>
            <a:endParaRPr/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 data assimilation – MCLDA - (soil nudging/soil adjustment)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Using model forecast fields 2m T/Q as background for GSI surface T/Q observation analysis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00088" marR="0" lvl="1" indent="-34289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Using Terrain-elevation matching surface temperature observations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61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22897"/>
              <a:buFont typeface="Arial"/>
              <a:buChar char="•"/>
            </a:pPr>
            <a:r>
              <a:rPr lang="en-US" sz="26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latest version of </a:t>
            </a:r>
            <a:r>
              <a:rPr lang="en-US" sz="2620" b="1" i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RUC LSM </a:t>
            </a:r>
            <a:r>
              <a:rPr lang="en-US" sz="262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implemented in CCPP: available for use as a land surface component in UFS.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5630"/>
              <a:buNone/>
            </a:pP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10779760" y="6366510"/>
            <a:ext cx="574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2005</Words>
  <Application>Microsoft Macintosh PowerPoint</Application>
  <PresentationFormat>Widescreen</PresentationFormat>
  <Paragraphs>282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 Black</vt:lpstr>
      <vt:lpstr>Arial</vt:lpstr>
      <vt:lpstr>Noto Sans Symbols</vt:lpstr>
      <vt:lpstr>Calibri</vt:lpstr>
      <vt:lpstr>Office Theme</vt:lpstr>
      <vt:lpstr>Rapid Refresh Forecast System  Data Assimilation System:   overview and development status</vt:lpstr>
      <vt:lpstr>Rapid Refresh Forecast System (RRFS) version 1</vt:lpstr>
      <vt:lpstr>RRFS DA cycle and forecast strategy</vt:lpstr>
      <vt:lpstr>RRFS Data Assimilation System (RDAS)</vt:lpstr>
      <vt:lpstr>Large-scale Blending: Example</vt:lpstr>
      <vt:lpstr>Large-scale Blending: Scale Seperation</vt:lpstr>
      <vt:lpstr>Multiscale DA: Scheme</vt:lpstr>
      <vt:lpstr>Multiscale DA: test results</vt:lpstr>
      <vt:lpstr>RRFS surface/land DA and forecast</vt:lpstr>
      <vt:lpstr>RRFS Satellite Radiance DA</vt:lpstr>
      <vt:lpstr>Satellite radiance data impact</vt:lpstr>
      <vt:lpstr>Non-Var cloud analysis</vt:lpstr>
      <vt:lpstr>Satellite lightning DA (collaboration with OU CAPS)</vt:lpstr>
      <vt:lpstr>Direct radar reflectivity (dBZ) analysis</vt:lpstr>
      <vt:lpstr>RRFS evaluation retros</vt:lpstr>
      <vt:lpstr>RRFS evaluation retros</vt:lpstr>
      <vt:lpstr>RRFS evaluation retros</vt:lpstr>
      <vt:lpstr>Summary</vt:lpstr>
      <vt:lpstr>Future RDAS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Microsoft Office User</cp:lastModifiedBy>
  <cp:revision>4</cp:revision>
  <dcterms:created xsi:type="dcterms:W3CDTF">2024-07-17T04:37:51Z</dcterms:created>
  <dcterms:modified xsi:type="dcterms:W3CDTF">2024-07-26T13:27:15Z</dcterms:modified>
</cp:coreProperties>
</file>